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460" r:id="rId2"/>
    <p:sldId id="297" r:id="rId3"/>
    <p:sldId id="433" r:id="rId4"/>
    <p:sldId id="290" r:id="rId5"/>
    <p:sldId id="436" r:id="rId6"/>
    <p:sldId id="437" r:id="rId7"/>
    <p:sldId id="435" r:id="rId8"/>
    <p:sldId id="438" r:id="rId9"/>
    <p:sldId id="439" r:id="rId10"/>
    <p:sldId id="461" r:id="rId11"/>
    <p:sldId id="440" r:id="rId12"/>
    <p:sldId id="278" r:id="rId13"/>
    <p:sldId id="277" r:id="rId14"/>
    <p:sldId id="441" r:id="rId15"/>
    <p:sldId id="442" r:id="rId16"/>
    <p:sldId id="443" r:id="rId17"/>
    <p:sldId id="444" r:id="rId18"/>
    <p:sldId id="445" r:id="rId19"/>
    <p:sldId id="455" r:id="rId20"/>
    <p:sldId id="295" r:id="rId21"/>
    <p:sldId id="450" r:id="rId22"/>
    <p:sldId id="319" r:id="rId23"/>
    <p:sldId id="449" r:id="rId24"/>
    <p:sldId id="314" r:id="rId25"/>
    <p:sldId id="315" r:id="rId26"/>
    <p:sldId id="316" r:id="rId27"/>
    <p:sldId id="448" r:id="rId28"/>
    <p:sldId id="451" r:id="rId29"/>
    <p:sldId id="453" r:id="rId30"/>
    <p:sldId id="454" r:id="rId31"/>
    <p:sldId id="456" r:id="rId32"/>
    <p:sldId id="457" r:id="rId33"/>
    <p:sldId id="459" r:id="rId34"/>
    <p:sldId id="432" r:id="rId35"/>
    <p:sldId id="426" r:id="rId36"/>
    <p:sldId id="296" r:id="rId37"/>
    <p:sldId id="434" r:id="rId38"/>
    <p:sldId id="292" r:id="rId39"/>
    <p:sldId id="279" r:id="rId40"/>
    <p:sldId id="423" r:id="rId41"/>
    <p:sldId id="259" r:id="rId42"/>
    <p:sldId id="422" r:id="rId43"/>
    <p:sldId id="257" r:id="rId44"/>
    <p:sldId id="424" r:id="rId45"/>
    <p:sldId id="425" r:id="rId46"/>
    <p:sldId id="427" r:id="rId47"/>
    <p:sldId id="428" r:id="rId48"/>
    <p:sldId id="447" r:id="rId49"/>
    <p:sldId id="429" r:id="rId50"/>
    <p:sldId id="430" r:id="rId51"/>
    <p:sldId id="304" r:id="rId52"/>
    <p:sldId id="431" r:id="rId53"/>
    <p:sldId id="458" r:id="rId5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1E1"/>
    <a:srgbClr val="FF0066"/>
    <a:srgbClr val="FAB0EC"/>
    <a:srgbClr val="FF505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494" autoAdjust="0"/>
  </p:normalViewPr>
  <p:slideViewPr>
    <p:cSldViewPr snapToGrid="0">
      <p:cViewPr varScale="1">
        <p:scale>
          <a:sx n="107" d="100"/>
          <a:sy n="107" d="100"/>
        </p:scale>
        <p:origin x="-67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4FEE1-E39D-4FDC-87E4-C65FE6B33C67}" type="datetimeFigureOut">
              <a:rPr lang="el-GR" smtClean="0"/>
              <a:pPr/>
              <a:t>31/1/2022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56EA6-0241-476D-9284-2280D2F44627}" type="slidenum">
              <a:rPr lang="el-GR" smtClean="0"/>
              <a:pPr/>
              <a:t>‹#›</a:t>
            </a:fld>
            <a:endParaRPr lang="el-GR"/>
          </a:p>
        </p:txBody>
      </p:sp>
    </p:spTree>
    <p:extLst>
      <p:ext uri="{BB962C8B-B14F-4D97-AF65-F5344CB8AC3E}">
        <p14:creationId xmlns:p14="http://schemas.microsoft.com/office/powerpoint/2010/main" xmlns="" val="61724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2856EA6-0241-476D-9284-2280D2F44627}" type="slidenum">
              <a:rPr lang="el-GR" smtClean="0"/>
              <a:pPr/>
              <a:t>4</a:t>
            </a:fld>
            <a:endParaRPr lang="el-GR"/>
          </a:p>
        </p:txBody>
      </p:sp>
    </p:spTree>
    <p:extLst>
      <p:ext uri="{BB962C8B-B14F-4D97-AF65-F5344CB8AC3E}">
        <p14:creationId xmlns:p14="http://schemas.microsoft.com/office/powerpoint/2010/main" xmlns="" val="382860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98EC528A-96B7-485F-B41C-014DA66401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Rectangle 3">
            <a:extLst>
              <a:ext uri="{FF2B5EF4-FFF2-40B4-BE49-F238E27FC236}">
                <a16:creationId xmlns:a16="http://schemas.microsoft.com/office/drawing/2014/main" xmlns="" id="{CA3CA991-D7D2-42C4-A76F-3BC761B2430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en-US" b="1">
                <a:solidFill>
                  <a:srgbClr val="FF0000"/>
                </a:solidFill>
                <a:latin typeface="Arial" panose="020B0604020202020204" pitchFamily="34" charset="0"/>
              </a:rPr>
              <a:t>Assessment of risk factors for developing gastroduodenal complications in NSAID users may provide a basis for patient management</a:t>
            </a:r>
          </a:p>
          <a:p>
            <a:pPr eaLnBrk="1" hangingPunct="1"/>
            <a:r>
              <a:rPr lang="sv-SE" altLang="en-US">
                <a:latin typeface="Arial" panose="020B0604020202020204" pitchFamily="34" charset="0"/>
              </a:rPr>
              <a:t>There are a number of risk factors for the development of gastroduodenal complications in NSAID users, most notably a previous history of peptic ulcer disease and increasing age</a:t>
            </a:r>
            <a:r>
              <a:rPr lang="sv-SE" altLang="en-US" baseline="30000">
                <a:solidFill>
                  <a:srgbClr val="FF0000"/>
                </a:solidFill>
                <a:latin typeface="Arial" panose="020B0604020202020204" pitchFamily="34" charset="0"/>
              </a:rPr>
              <a:t>18—21</a:t>
            </a:r>
            <a:r>
              <a:rPr lang="sv-SE" altLang="en-US">
                <a:latin typeface="Arial" panose="020B0604020202020204" pitchFamily="34" charset="0"/>
              </a:rPr>
              <a:t>. Other risk factors include male gender, alcohol consumption, smoking, high NSAID dose, and concomitant use of anticoagulants and corticosteroids. Assessment of such risk factors should provide a basis for patient management. Patients at high risk of developing gastroduodenal complications must be carefully assessed before NSAID therapy is initiated, and if NSAID treatment is necessary they may be primary candidates for prophylactic therapy. Extensive clinical trials have shown that through highly effective 24-hour control of gastric acid secretion, omeprazole fulfils the need for a prophylactic therapy which is both well tolerated and predictably effective in preventing NSAID-associated gastroduodenal side-effects.</a:t>
            </a: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9DF7FD5E-C884-43C0-BFF9-40E94BCCB86B}"/>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xmlns="" id="{DAB8C7EA-5B5E-480B-B6B4-2199653EB8FF}"/>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en-US" b="1">
                <a:solidFill>
                  <a:srgbClr val="FF0000"/>
                </a:solidFill>
                <a:latin typeface="Arial" panose="020B0604020202020204" pitchFamily="34" charset="0"/>
              </a:rPr>
              <a:t>All NSAIDs currently in clinical use carry a risk of gastroduodenal side-effects</a:t>
            </a:r>
          </a:p>
          <a:p>
            <a:r>
              <a:rPr lang="sv-SE" altLang="en-US">
                <a:latin typeface="Arial" panose="020B0604020202020204" pitchFamily="34" charset="0"/>
              </a:rPr>
              <a:t>NSAIDs act by inhibiting the enzyme cyclo-oxygenase, which is responsible for the production of prostaglandins, key mediators in the inflammatory process. In addition to the role that they play in pain and inflammation, prostaglandins are also necessary for the maintenance of the gastroduodenal mucosal barrier. Consequently, all NSAIDs currently in clinical use inevitably have the potential, in the presence of gastric acid, to disrupt the gastroduodenal mucosal barrier. In a study of commonly used NSAIDs</a:t>
            </a:r>
            <a:r>
              <a:rPr lang="sv-SE" altLang="en-US" baseline="30000">
                <a:solidFill>
                  <a:srgbClr val="FF0000"/>
                </a:solidFill>
                <a:latin typeface="Arial" panose="020B0604020202020204" pitchFamily="34" charset="0"/>
              </a:rPr>
              <a:t>4</a:t>
            </a:r>
            <a:r>
              <a:rPr lang="sv-SE" altLang="en-US">
                <a:latin typeface="Arial" panose="020B0604020202020204" pitchFamily="34" charset="0"/>
              </a:rPr>
              <a:t>, all the NSAIDs assessed caused peptic ulceration or significant gastroduodenal lesions in 29—61% of patients. Even the low doses of aspirin used to prevent coronary heart disease and stroke carry a significant risk of gastroduodenal side-effects. The risk of bleeding peptic ulcer in patients receiving cardioprotective doses of aspirin, 75 mg daily, has been shown to be approximately double the normal risk, and increases to a 4-fold risk at a dose of 300 mg daily</a:t>
            </a:r>
            <a:r>
              <a:rPr lang="sv-SE" altLang="en-US" baseline="30000">
                <a:solidFill>
                  <a:srgbClr val="FF0000"/>
                </a:solidFill>
                <a:latin typeface="Arial" panose="020B0604020202020204" pitchFamily="34" charset="0"/>
              </a:rPr>
              <a:t>5</a:t>
            </a:r>
            <a:r>
              <a:rPr lang="sv-SE" altLang="en-US">
                <a:latin typeface="Arial" panose="020B0604020202020204" pitchFamily="34" charset="0"/>
              </a:rPr>
              <a:t>.</a:t>
            </a:r>
          </a:p>
          <a:p>
            <a:endParaRPr lang="sv-SE" altLang="en-US" sz="800">
              <a:latin typeface="Arial" panose="020B0604020202020204" pitchFamily="34" charset="0"/>
            </a:endParaRPr>
          </a:p>
          <a:p>
            <a:r>
              <a:rPr lang="sv-SE" altLang="en-US">
                <a:latin typeface="Arial" panose="020B0604020202020204" pitchFamily="34" charset="0"/>
              </a:rPr>
              <a:t>Furthermore, because NSAID-associated gastroduodenal damage is largely a systemic effect, enteric-coated formulations and suppositories do not reduce the risk of gastroduodenal side-effects compared with standard oral formulations</a:t>
            </a:r>
            <a:r>
              <a:rPr lang="sv-SE" altLang="en-US" baseline="30000">
                <a:solidFill>
                  <a:srgbClr val="FF0000"/>
                </a:solidFill>
                <a:latin typeface="Arial" panose="020B0604020202020204" pitchFamily="34" charset="0"/>
              </a:rPr>
              <a:t>6</a:t>
            </a:r>
            <a:r>
              <a:rPr lang="sv-SE" altLang="en-US">
                <a:latin typeface="Arial" panose="020B0604020202020204" pitchFamily="34" charset="0"/>
              </a:rPr>
              <a:t>.</a:t>
            </a: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69EADFC3-F4D0-4835-8F18-3B972840FD61}"/>
              </a:ext>
            </a:extLst>
          </p:cNvPr>
          <p:cNvSpPr>
            <a:spLocks noGrp="1" noRot="1" noChangeAspect="1" noChangeArrowheads="1" noTextEdit="1"/>
          </p:cNvSpPr>
          <p:nvPr>
            <p:ph type="sldImg"/>
          </p:nvPr>
        </p:nvSpPr>
        <p:spPr>
          <a:xfrm>
            <a:off x="80963" y="754063"/>
            <a:ext cx="6711950" cy="3776662"/>
          </a:xfrm>
          <a:ln/>
        </p:spPr>
      </p:sp>
      <p:sp>
        <p:nvSpPr>
          <p:cNvPr id="46083" name="Rectangle 3">
            <a:extLst>
              <a:ext uri="{FF2B5EF4-FFF2-40B4-BE49-F238E27FC236}">
                <a16:creationId xmlns:a16="http://schemas.microsoft.com/office/drawing/2014/main" xmlns="" id="{5AC87892-911D-4DDD-968C-3E3CA8A3910F}"/>
              </a:ext>
            </a:extLst>
          </p:cNvPr>
          <p:cNvSpPr>
            <a:spLocks noGrp="1" noChangeArrowheads="1"/>
          </p:cNvSpPr>
          <p:nvPr>
            <p:ph type="body" idx="1"/>
          </p:nvPr>
        </p:nvSpPr>
        <p:spPr>
          <a:xfrm>
            <a:off x="917575" y="4781550"/>
            <a:ext cx="5038725" cy="4525963"/>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marL="195263" lvl="1"/>
            <a:r>
              <a:rPr lang="en-US" altLang="en-US">
                <a:latin typeface="Arial" panose="020B0604020202020204" pitchFamily="34" charset="0"/>
              </a:rPr>
              <a:t>The pathway through which prostaglandins are produced and act can be divided into two rather overlapping pathways, which begin with arachidonic acid. </a:t>
            </a:r>
          </a:p>
          <a:p>
            <a:pPr marL="195263" lvl="1"/>
            <a:r>
              <a:rPr lang="en-US" altLang="en-US">
                <a:latin typeface="Arial" panose="020B0604020202020204" pitchFamily="34" charset="0"/>
              </a:rPr>
              <a:t>Cyclooxygenase 1, or COX-1, is a constitutive component of cells and has ‘house-keeping’ functions. It is involved in protecting the GI tract, in platelet aggregation, regulation of blood flow, renal function and sensory processing of stimuli from various organs. Cyclooxygenase 2 is induced in inflammatory conditions, pain and fever. </a:t>
            </a:r>
          </a:p>
          <a:p>
            <a:pPr marL="195263" lvl="1"/>
            <a:r>
              <a:rPr lang="en-US" altLang="en-US">
                <a:latin typeface="Arial" panose="020B0604020202020204" pitchFamily="34" charset="0"/>
              </a:rPr>
              <a:t>Non-selective NSAIDs block both the COX-1 and COX-2 enzymes, resulting in anti-inflammatory and analgesic effects, but also reducing GI protection and platelet aggregation etc. COX-2</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specific NSAIDs have much less effect on COX-1</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dependent processes, but all NSAIDs act on both COX-1 and COX-2 to some extent.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88436638-8160-4655-B0EA-B4246615B59D}"/>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A1CE0A-51A6-4864-B5CB-82EC285D424E}" type="slidenum">
              <a:rPr lang="el-GR" altLang="en-US">
                <a:latin typeface="Calibri" panose="020F0502020204030204" pitchFamily="34" charset="0"/>
              </a:rPr>
              <a:pPr eaLnBrk="1" hangingPunct="1"/>
              <a:t>43</a:t>
            </a:fld>
            <a:endParaRPr lang="el-GR" altLang="en-US">
              <a:latin typeface="Calibri" panose="020F0502020204030204" pitchFamily="34" charset="0"/>
            </a:endParaRPr>
          </a:p>
        </p:txBody>
      </p:sp>
      <p:sp>
        <p:nvSpPr>
          <p:cNvPr id="45059" name="Rectangle 2">
            <a:extLst>
              <a:ext uri="{FF2B5EF4-FFF2-40B4-BE49-F238E27FC236}">
                <a16:creationId xmlns:a16="http://schemas.microsoft.com/office/drawing/2014/main" xmlns="" id="{708DF5D3-70EB-43F5-9990-25D89EB16299}"/>
              </a:ext>
            </a:extLst>
          </p:cNvPr>
          <p:cNvSpPr>
            <a:spLocks noGrp="1" noRot="1" noChangeAspect="1" noChangeArrowheads="1" noTextEdit="1"/>
          </p:cNvSpPr>
          <p:nvPr>
            <p:ph type="sldImg"/>
          </p:nvPr>
        </p:nvSpPr>
        <p:spPr bwMode="auto">
          <a:xfrm>
            <a:off x="1285875" y="793750"/>
            <a:ext cx="4286250" cy="32146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a:extLst>
              <a:ext uri="{FF2B5EF4-FFF2-40B4-BE49-F238E27FC236}">
                <a16:creationId xmlns:a16="http://schemas.microsoft.com/office/drawing/2014/main" xmlns="" id="{82381C20-DBA3-4D8C-81DE-D6D40C9661D7}"/>
              </a:ext>
            </a:extLst>
          </p:cNvPr>
          <p:cNvSpPr>
            <a:spLocks noGrp="1" noChangeArrowheads="1"/>
          </p:cNvSpPr>
          <p:nvPr>
            <p:ph type="body" idx="1"/>
          </p:nvPr>
        </p:nvSpPr>
        <p:spPr bwMode="auto">
          <a:xfrm>
            <a:off x="915988" y="4346575"/>
            <a:ext cx="5026025" cy="3852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EF7525C6-3456-47D5-92FC-A489729C4EDC}"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232633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F7525C6-3456-47D5-92FC-A489729C4EDC}"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21757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F7525C6-3456-47D5-92FC-A489729C4EDC}"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2830082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able Placeholder 2"/>
          <p:cNvSpPr>
            <a:spLocks noGrp="1"/>
          </p:cNvSpPr>
          <p:nvPr>
            <p:ph type="tbl" idx="1"/>
          </p:nvPr>
        </p:nvSpPr>
        <p:spPr>
          <a:xfrm>
            <a:off x="609600" y="1905000"/>
            <a:ext cx="109728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xmlns="" id="{5075CEFF-64B7-4A5D-9875-E39C9B680BA9}"/>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DCB8C73-0D69-4ABA-8FC9-8B67F05DC192}"/>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6518D43-C819-4A60-8CBA-9931D43B965A}"/>
              </a:ext>
            </a:extLst>
          </p:cNvPr>
          <p:cNvSpPr>
            <a:spLocks noGrp="1"/>
          </p:cNvSpPr>
          <p:nvPr>
            <p:ph type="sldNum" sz="quarter" idx="12"/>
          </p:nvPr>
        </p:nvSpPr>
        <p:spPr>
          <a:xfrm>
            <a:off x="8737600" y="6245225"/>
            <a:ext cx="2844800" cy="476250"/>
          </a:xfrm>
        </p:spPr>
        <p:txBody>
          <a:bodyPr/>
          <a:lstStyle>
            <a:lvl1pPr>
              <a:defRPr/>
            </a:lvl1pPr>
          </a:lstStyle>
          <a:p>
            <a:fld id="{933FD9A3-F456-44B9-B9F9-C7442752F933}" type="slidenum">
              <a:rPr lang="en-US" altLang="el-GR"/>
              <a:pPr/>
              <a:t>‹#›</a:t>
            </a:fld>
            <a:endParaRPr lang="en-US" altLang="el-GR"/>
          </a:p>
        </p:txBody>
      </p:sp>
    </p:spTree>
    <p:extLst>
      <p:ext uri="{BB962C8B-B14F-4D97-AF65-F5344CB8AC3E}">
        <p14:creationId xmlns:p14="http://schemas.microsoft.com/office/powerpoint/2010/main" xmlns="" val="172973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F7525C6-3456-47D5-92FC-A489729C4EDC}"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414783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EF7525C6-3456-47D5-92FC-A489729C4EDC}" type="datetimeFigureOut">
              <a:rPr lang="el-GR" smtClean="0"/>
              <a:pPr/>
              <a:t>31/1/2022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115085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F7525C6-3456-47D5-92FC-A489729C4EDC}" type="datetimeFigureOut">
              <a:rPr lang="el-GR" smtClean="0"/>
              <a:pPr/>
              <a:t>31/1/2022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114673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F7525C6-3456-47D5-92FC-A489729C4EDC}" type="datetimeFigureOut">
              <a:rPr lang="el-GR" smtClean="0"/>
              <a:pPr/>
              <a:t>31/1/2022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80631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EF7525C6-3456-47D5-92FC-A489729C4EDC}" type="datetimeFigureOut">
              <a:rPr lang="el-GR" smtClean="0"/>
              <a:pPr/>
              <a:t>31/1/2022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139867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F7525C6-3456-47D5-92FC-A489729C4EDC}" type="datetimeFigureOut">
              <a:rPr lang="el-GR" smtClean="0"/>
              <a:pPr/>
              <a:t>31/1/2022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143585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F7525C6-3456-47D5-92FC-A489729C4EDC}" type="datetimeFigureOut">
              <a:rPr lang="el-GR" smtClean="0"/>
              <a:pPr/>
              <a:t>31/1/2022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3663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F7525C6-3456-47D5-92FC-A489729C4EDC}" type="datetimeFigureOut">
              <a:rPr lang="el-GR" smtClean="0"/>
              <a:pPr/>
              <a:t>31/1/2022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33691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525C6-3456-47D5-92FC-A489729C4EDC}" type="datetimeFigureOut">
              <a:rPr lang="el-GR" smtClean="0"/>
              <a:pPr/>
              <a:t>31/1/2022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586A-EB16-4DD3-BC0F-08DA224BF867}" type="slidenum">
              <a:rPr lang="el-GR" smtClean="0"/>
              <a:pPr/>
              <a:t>‹#›</a:t>
            </a:fld>
            <a:endParaRPr lang="el-GR"/>
          </a:p>
        </p:txBody>
      </p:sp>
    </p:spTree>
    <p:extLst>
      <p:ext uri="{BB962C8B-B14F-4D97-AF65-F5344CB8AC3E}">
        <p14:creationId xmlns:p14="http://schemas.microsoft.com/office/powerpoint/2010/main" xmlns="" val="3759842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C64EBFC-002A-4191-99C7-1F5E3433D466}"/>
              </a:ext>
            </a:extLst>
          </p:cNvPr>
          <p:cNvSpPr txBox="1">
            <a:spLocks/>
          </p:cNvSpPr>
          <p:nvPr/>
        </p:nvSpPr>
        <p:spPr>
          <a:xfrm>
            <a:off x="846082" y="1721453"/>
            <a:ext cx="10715297"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4000" dirty="0"/>
              <a:t>ΚΑΤ’ ΕΠΙΛΟΓΗΝ ΜΑΘΗΜΑ ΓΑΣΤΡΕΝΤΕΡΟΛΟΓΙΑ</a:t>
            </a:r>
            <a:endParaRPr lang="en-GB" sz="4000" dirty="0"/>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4000" b="0" i="0" u="none" strike="noStrike" kern="1200" cap="none" spc="0" normalizeH="0" baseline="0" noProof="0" dirty="0">
                <a:ln>
                  <a:noFill/>
                </a:ln>
                <a:solidFill>
                  <a:srgbClr val="0070C0"/>
                </a:solidFill>
                <a:effectLst/>
                <a:uLnTx/>
                <a:uFillTx/>
                <a:latin typeface="Calibri Light" panose="020F0302020204030204"/>
                <a:ea typeface="+mj-ea"/>
                <a:cs typeface="+mj-cs"/>
              </a:rPr>
              <a:t>Γαστρίτιδα - Έλκος</a:t>
            </a:r>
            <a:r>
              <a:rPr kumimoji="0" lang="en-GB" sz="4400" b="0" i="0" u="none" strike="noStrike" kern="1200" cap="none" spc="0" normalizeH="0" baseline="0" noProof="0" dirty="0">
                <a:ln>
                  <a:noFill/>
                </a:ln>
                <a:solidFill>
                  <a:srgbClr val="0070C0"/>
                </a:solidFill>
                <a:effectLst/>
                <a:uLnTx/>
                <a:uFillTx/>
                <a:latin typeface="Calibri Light" panose="020F0302020204030204"/>
                <a:ea typeface="+mj-ea"/>
                <a:cs typeface="+mj-cs"/>
              </a:rPr>
              <a:t/>
            </a:r>
            <a:br>
              <a:rPr kumimoji="0" lang="en-GB" sz="4400" b="0" i="0" u="none" strike="noStrike" kern="1200" cap="none" spc="0" normalizeH="0" baseline="0" noProof="0" dirty="0">
                <a:ln>
                  <a:noFill/>
                </a:ln>
                <a:solidFill>
                  <a:srgbClr val="0070C0"/>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6" name="Subtitle 2">
            <a:extLst>
              <a:ext uri="{FF2B5EF4-FFF2-40B4-BE49-F238E27FC236}">
                <a16:creationId xmlns:a16="http://schemas.microsoft.com/office/drawing/2014/main" xmlns="" id="{E38CA34F-8E17-4846-B6BC-F41CD6ABD8C5}"/>
              </a:ext>
            </a:extLst>
          </p:cNvPr>
          <p:cNvSpPr txBox="1">
            <a:spLocks/>
          </p:cNvSpPr>
          <p:nvPr/>
        </p:nvSpPr>
        <p:spPr>
          <a:xfrm>
            <a:off x="1681000" y="473715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800" i="1">
                <a:latin typeface="Calibri" panose="020F0502020204030204" pitchFamily="34" charset="0"/>
                <a:cs typeface="Calibri" panose="020F0502020204030204" pitchFamily="34" charset="0"/>
              </a:rPr>
              <a:t>Κωνσταντίνος Τριανταφύλλου</a:t>
            </a:r>
          </a:p>
          <a:p>
            <a:r>
              <a:rPr lang="el-GR" sz="2800" i="1">
                <a:latin typeface="Calibri" panose="020F0502020204030204" pitchFamily="34" charset="0"/>
                <a:cs typeface="Calibri" panose="020F0502020204030204" pitchFamily="34" charset="0"/>
              </a:rPr>
              <a:t>Καθηγητής Γαστρεντερολογίας</a:t>
            </a:r>
          </a:p>
          <a:p>
            <a:r>
              <a:rPr lang="el-GR" sz="2800" i="1">
                <a:latin typeface="Calibri" panose="020F0502020204030204" pitchFamily="34" charset="0"/>
                <a:cs typeface="Calibri" panose="020F0502020204030204" pitchFamily="34" charset="0"/>
              </a:rPr>
              <a:t>Ιατρική Σχολή ΕΚΠΑ </a:t>
            </a:r>
            <a:endParaRPr lang="en-GB" sz="2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F1CC1806-38D6-4C08-B3C2-9FADA07ACF72}"/>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548" y="549606"/>
            <a:ext cx="1232452" cy="1652244"/>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03593B4C-6263-49FA-AE72-1276FB4C70D7}"/>
              </a:ext>
            </a:extLst>
          </p:cNvPr>
          <p:cNvPicPr>
            <a:picLocks noChangeAspect="1"/>
          </p:cNvPicPr>
          <p:nvPr/>
        </p:nvPicPr>
        <p:blipFill>
          <a:blip r:embed="rId3"/>
          <a:stretch>
            <a:fillRect/>
          </a:stretch>
        </p:blipFill>
        <p:spPr>
          <a:xfrm>
            <a:off x="10114421" y="549606"/>
            <a:ext cx="1530229" cy="1652244"/>
          </a:xfrm>
          <a:prstGeom prst="rect">
            <a:avLst/>
          </a:prstGeom>
        </p:spPr>
      </p:pic>
    </p:spTree>
    <p:extLst>
      <p:ext uri="{BB962C8B-B14F-4D97-AF65-F5344CB8AC3E}">
        <p14:creationId xmlns:p14="http://schemas.microsoft.com/office/powerpoint/2010/main" xmlns="" val="195359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7499F08-0825-400A-A2E0-6CD690A84208}"/>
              </a:ext>
            </a:extLst>
          </p:cNvPr>
          <p:cNvSpPr>
            <a:spLocks noGrp="1"/>
          </p:cNvSpPr>
          <p:nvPr>
            <p:ph type="title"/>
          </p:nvPr>
        </p:nvSpPr>
        <p:spPr>
          <a:xfrm>
            <a:off x="77118" y="365125"/>
            <a:ext cx="12114881" cy="1011983"/>
          </a:xfrm>
        </p:spPr>
        <p:txBody>
          <a:bodyPr>
            <a:normAutofit/>
          </a:bodyPr>
          <a:lstStyle/>
          <a:p>
            <a:r>
              <a:rPr lang="el-GR" sz="3600" dirty="0"/>
              <a:t>Χρόνια γαστρίτιδα – ατροφική γαστρίτιδα – εντερική μετάπλαση </a:t>
            </a:r>
            <a:endParaRPr lang="en-GB" sz="3600" dirty="0"/>
          </a:p>
        </p:txBody>
      </p:sp>
      <p:pic>
        <p:nvPicPr>
          <p:cNvPr id="7" name="Picture 6" descr="Circle&#10;&#10;Description automatically generated">
            <a:extLst>
              <a:ext uri="{FF2B5EF4-FFF2-40B4-BE49-F238E27FC236}">
                <a16:creationId xmlns:a16="http://schemas.microsoft.com/office/drawing/2014/main" xmlns="" id="{A6C10C02-B550-4C94-9F8F-B9CEF7136BB4}"/>
              </a:ext>
            </a:extLst>
          </p:cNvPr>
          <p:cNvPicPr>
            <a:picLocks noChangeAspect="1"/>
          </p:cNvPicPr>
          <p:nvPr/>
        </p:nvPicPr>
        <p:blipFill>
          <a:blip r:embed="rId2"/>
          <a:stretch>
            <a:fillRect/>
          </a:stretch>
        </p:blipFill>
        <p:spPr>
          <a:xfrm>
            <a:off x="799858" y="1696338"/>
            <a:ext cx="9893848" cy="5029718"/>
          </a:xfrm>
          <a:prstGeom prst="rect">
            <a:avLst/>
          </a:prstGeom>
        </p:spPr>
      </p:pic>
      <p:sp>
        <p:nvSpPr>
          <p:cNvPr id="8" name="TextBox 7">
            <a:extLst>
              <a:ext uri="{FF2B5EF4-FFF2-40B4-BE49-F238E27FC236}">
                <a16:creationId xmlns:a16="http://schemas.microsoft.com/office/drawing/2014/main" xmlns="" id="{A4616D62-1B66-4A2E-9190-0AB3B39A28FF}"/>
              </a:ext>
            </a:extLst>
          </p:cNvPr>
          <p:cNvSpPr txBox="1"/>
          <p:nvPr/>
        </p:nvSpPr>
        <p:spPr>
          <a:xfrm>
            <a:off x="1498294" y="1564395"/>
            <a:ext cx="10080434" cy="461665"/>
          </a:xfrm>
          <a:prstGeom prst="rect">
            <a:avLst/>
          </a:prstGeom>
          <a:noFill/>
        </p:spPr>
        <p:txBody>
          <a:bodyPr wrap="square" rtlCol="0">
            <a:spAutoFit/>
          </a:bodyPr>
          <a:lstStyle/>
          <a:p>
            <a:r>
              <a:rPr lang="el-GR" sz="2400" dirty="0"/>
              <a:t>	</a:t>
            </a:r>
            <a:r>
              <a:rPr lang="en-GB" sz="2400" dirty="0"/>
              <a:t>Hp </a:t>
            </a:r>
            <a:r>
              <a:rPr lang="el-GR" sz="2400" dirty="0"/>
              <a:t>άντρου	      Η</a:t>
            </a:r>
            <a:r>
              <a:rPr lang="en-GB" sz="2400" dirty="0"/>
              <a:t>p </a:t>
            </a:r>
            <a:r>
              <a:rPr lang="el-GR" sz="2400" dirty="0" err="1"/>
              <a:t>πανγαστρίτιδα</a:t>
            </a:r>
            <a:r>
              <a:rPr lang="el-GR" sz="2400" dirty="0"/>
              <a:t>		</a:t>
            </a:r>
            <a:r>
              <a:rPr lang="el-GR" sz="2400" dirty="0" err="1"/>
              <a:t>Αυτοάνοση</a:t>
            </a:r>
            <a:r>
              <a:rPr lang="el-GR" sz="2400" dirty="0"/>
              <a:t> γαστρίτιδα</a:t>
            </a:r>
            <a:endParaRPr lang="en-GB" sz="2400" dirty="0"/>
          </a:p>
        </p:txBody>
      </p:sp>
      <p:sp>
        <p:nvSpPr>
          <p:cNvPr id="9" name="TextBox 8">
            <a:extLst>
              <a:ext uri="{FF2B5EF4-FFF2-40B4-BE49-F238E27FC236}">
                <a16:creationId xmlns:a16="http://schemas.microsoft.com/office/drawing/2014/main" xmlns="" id="{97FE5DBF-F20E-453F-A476-3815A484E7DF}"/>
              </a:ext>
            </a:extLst>
          </p:cNvPr>
          <p:cNvSpPr txBox="1"/>
          <p:nvPr/>
        </p:nvSpPr>
        <p:spPr>
          <a:xfrm>
            <a:off x="5067761" y="3749532"/>
            <a:ext cx="2493484" cy="461665"/>
          </a:xfrm>
          <a:prstGeom prst="rect">
            <a:avLst/>
          </a:prstGeom>
          <a:noFill/>
        </p:spPr>
        <p:txBody>
          <a:bodyPr wrap="square" rtlCol="0">
            <a:spAutoFit/>
          </a:bodyPr>
          <a:lstStyle/>
          <a:p>
            <a:r>
              <a:rPr lang="el-GR" sz="2400" dirty="0">
                <a:solidFill>
                  <a:srgbClr val="002060"/>
                </a:solidFill>
              </a:rPr>
              <a:t>Φλεγμονή</a:t>
            </a:r>
            <a:endParaRPr lang="en-GB" sz="2400" dirty="0">
              <a:solidFill>
                <a:srgbClr val="002060"/>
              </a:solidFill>
            </a:endParaRPr>
          </a:p>
        </p:txBody>
      </p:sp>
      <p:sp>
        <p:nvSpPr>
          <p:cNvPr id="10" name="TextBox 9">
            <a:extLst>
              <a:ext uri="{FF2B5EF4-FFF2-40B4-BE49-F238E27FC236}">
                <a16:creationId xmlns:a16="http://schemas.microsoft.com/office/drawing/2014/main" xmlns="" id="{57D36EDE-F6AE-43D0-BD7D-AE25161986FB}"/>
              </a:ext>
            </a:extLst>
          </p:cNvPr>
          <p:cNvSpPr txBox="1"/>
          <p:nvPr/>
        </p:nvSpPr>
        <p:spPr>
          <a:xfrm>
            <a:off x="3723701" y="6165502"/>
            <a:ext cx="4287399" cy="461665"/>
          </a:xfrm>
          <a:prstGeom prst="rect">
            <a:avLst/>
          </a:prstGeom>
          <a:noFill/>
        </p:spPr>
        <p:txBody>
          <a:bodyPr wrap="square" rtlCol="0">
            <a:spAutoFit/>
          </a:bodyPr>
          <a:lstStyle/>
          <a:p>
            <a:r>
              <a:rPr lang="el-GR" sz="2400" dirty="0">
                <a:solidFill>
                  <a:srgbClr val="7030A0"/>
                </a:solidFill>
              </a:rPr>
              <a:t>Ατροφία – εντερική μετάπλαση</a:t>
            </a:r>
            <a:endParaRPr lang="en-GB" sz="2400" dirty="0">
              <a:solidFill>
                <a:srgbClr val="7030A0"/>
              </a:solidFill>
            </a:endParaRPr>
          </a:p>
        </p:txBody>
      </p:sp>
    </p:spTree>
    <p:extLst>
      <p:ext uri="{BB962C8B-B14F-4D97-AF65-F5344CB8AC3E}">
        <p14:creationId xmlns:p14="http://schemas.microsoft.com/office/powerpoint/2010/main" xmlns="" val="7535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6662B23-6C93-4645-9879-C73DC02244C0}"/>
              </a:ext>
            </a:extLst>
          </p:cNvPr>
          <p:cNvSpPr>
            <a:spLocks noGrp="1"/>
          </p:cNvSpPr>
          <p:nvPr>
            <p:ph type="title"/>
          </p:nvPr>
        </p:nvSpPr>
        <p:spPr>
          <a:xfrm>
            <a:off x="838200" y="365126"/>
            <a:ext cx="10515600" cy="912832"/>
          </a:xfrm>
        </p:spPr>
        <p:txBody>
          <a:bodyPr>
            <a:normAutofit/>
          </a:bodyPr>
          <a:lstStyle/>
          <a:p>
            <a:r>
              <a:rPr lang="el-GR" sz="4000" dirty="0"/>
              <a:t>Χρόνια </a:t>
            </a:r>
            <a:r>
              <a:rPr lang="en-GB" sz="4000" dirty="0"/>
              <a:t>Hp </a:t>
            </a:r>
            <a:r>
              <a:rPr lang="el-GR" sz="4000" dirty="0"/>
              <a:t>λοίμωξη</a:t>
            </a:r>
            <a:endParaRPr lang="en-GB" sz="4000" dirty="0"/>
          </a:p>
        </p:txBody>
      </p:sp>
      <p:sp>
        <p:nvSpPr>
          <p:cNvPr id="6" name="Content Placeholder 5">
            <a:extLst>
              <a:ext uri="{FF2B5EF4-FFF2-40B4-BE49-F238E27FC236}">
                <a16:creationId xmlns:a16="http://schemas.microsoft.com/office/drawing/2014/main" xmlns="" id="{56FAFE84-E2C5-4449-834D-83596CDF7D37}"/>
              </a:ext>
            </a:extLst>
          </p:cNvPr>
          <p:cNvSpPr>
            <a:spLocks noGrp="1"/>
          </p:cNvSpPr>
          <p:nvPr>
            <p:ph idx="1"/>
          </p:nvPr>
        </p:nvSpPr>
        <p:spPr>
          <a:xfrm>
            <a:off x="838200" y="1608463"/>
            <a:ext cx="10515600" cy="4884412"/>
          </a:xfrm>
        </p:spPr>
        <p:txBody>
          <a:bodyPr>
            <a:normAutofit/>
          </a:bodyPr>
          <a:lstStyle/>
          <a:p>
            <a:r>
              <a:rPr lang="el-GR" dirty="0"/>
              <a:t>Η </a:t>
            </a:r>
            <a:r>
              <a:rPr lang="en-GB" dirty="0"/>
              <a:t>Hp </a:t>
            </a:r>
            <a:r>
              <a:rPr lang="el-GR" dirty="0"/>
              <a:t>λοίμωξη είναι η συχνότερη λοίμωξη σε παγκόσμια κλίμακα αφού αφορά περίπου στο 50% του πληθυσμού της Γης</a:t>
            </a:r>
          </a:p>
          <a:p>
            <a:r>
              <a:rPr lang="el-GR" dirty="0"/>
              <a:t>Το μικρόβιο προκαλεί χρόνια ενεργό γαστρίτιδα που στους περισσότερους ασθενείς παραμένει </a:t>
            </a:r>
            <a:r>
              <a:rPr lang="el-GR" dirty="0" err="1"/>
              <a:t>ασυμπτωματική</a:t>
            </a:r>
            <a:r>
              <a:rPr lang="el-GR" dirty="0"/>
              <a:t> </a:t>
            </a:r>
            <a:endParaRPr lang="en-GB" dirty="0"/>
          </a:p>
          <a:p>
            <a:r>
              <a:rPr lang="en-GB" dirty="0"/>
              <a:t>5-20% </a:t>
            </a:r>
            <a:r>
              <a:rPr lang="el-GR" dirty="0"/>
              <a:t>θα αναπτύξουν πεπτικό έλκος και επιπλοκές του, γαστρικό καρκίνο και γαστρικό MALT λέμφωμα.</a:t>
            </a:r>
          </a:p>
          <a:p>
            <a:r>
              <a:rPr lang="el-GR" dirty="0"/>
              <a:t>90% των γαστρικών καρκίνων σχετίζονται με τη χρόνια </a:t>
            </a:r>
            <a:r>
              <a:rPr lang="en-GB" dirty="0"/>
              <a:t>Hp </a:t>
            </a:r>
            <a:r>
              <a:rPr lang="el-GR" dirty="0"/>
              <a:t>λοίμωξη</a:t>
            </a:r>
          </a:p>
          <a:p>
            <a:r>
              <a:rPr lang="el-GR" dirty="0"/>
              <a:t>Σε 1 στους 15 ασθενείς με δυσπεψία χωρίς ενδοσκοπικές βλάβες τα συμπτώματα οφείλονται στο </a:t>
            </a:r>
            <a:r>
              <a:rPr lang="en-GB" dirty="0"/>
              <a:t>Hp</a:t>
            </a:r>
            <a:r>
              <a:rPr lang="el-GR" dirty="0"/>
              <a:t> και </a:t>
            </a:r>
            <a:r>
              <a:rPr lang="el-GR" dirty="0" err="1"/>
              <a:t>υφίενται</a:t>
            </a:r>
            <a:r>
              <a:rPr lang="el-GR" dirty="0"/>
              <a:t> με την θεραπεία του</a:t>
            </a:r>
          </a:p>
          <a:p>
            <a:r>
              <a:rPr lang="el-GR" dirty="0"/>
              <a:t>Η </a:t>
            </a:r>
            <a:r>
              <a:rPr lang="en-GB" dirty="0"/>
              <a:t>Hp </a:t>
            </a:r>
            <a:r>
              <a:rPr lang="el-GR" dirty="0"/>
              <a:t>λοίμωξη έχει και </a:t>
            </a:r>
            <a:r>
              <a:rPr lang="el-GR" dirty="0" err="1"/>
              <a:t>εξωγαστρικές</a:t>
            </a:r>
            <a:r>
              <a:rPr lang="el-GR" dirty="0"/>
              <a:t> εκδηλώσεις</a:t>
            </a:r>
            <a:endParaRPr lang="en-GB" dirty="0"/>
          </a:p>
        </p:txBody>
      </p:sp>
    </p:spTree>
    <p:extLst>
      <p:ext uri="{BB962C8B-B14F-4D97-AF65-F5344CB8AC3E}">
        <p14:creationId xmlns:p14="http://schemas.microsoft.com/office/powerpoint/2010/main" xmlns="" val="3656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a:extLst>
              <a:ext uri="{FF2B5EF4-FFF2-40B4-BE49-F238E27FC236}">
                <a16:creationId xmlns:a16="http://schemas.microsoft.com/office/drawing/2014/main" xmlns="" id="{8E12023E-6C80-4A81-A4C2-2D94F01D603E}"/>
              </a:ext>
            </a:extLst>
          </p:cNvPr>
          <p:cNvSpPr>
            <a:spLocks noGrp="1" noChangeArrowheads="1"/>
          </p:cNvSpPr>
          <p:nvPr>
            <p:ph type="title"/>
          </p:nvPr>
        </p:nvSpPr>
        <p:spPr>
          <a:xfrm>
            <a:off x="1524000" y="277814"/>
            <a:ext cx="9144000" cy="1139825"/>
          </a:xfrm>
        </p:spPr>
        <p:txBody>
          <a:bodyPr/>
          <a:lstStyle/>
          <a:p>
            <a:pPr eaLnBrk="1" hangingPunct="1">
              <a:defRPr/>
            </a:pPr>
            <a:r>
              <a:rPr lang="en-US" altLang="el-GR" sz="3200" b="1" dirty="0"/>
              <a:t>E</a:t>
            </a:r>
            <a:r>
              <a:rPr lang="el-GR" altLang="el-GR" sz="3200" b="1" dirty="0" err="1"/>
              <a:t>ξωγαστρικές</a:t>
            </a:r>
            <a:r>
              <a:rPr lang="el-GR" altLang="el-GR" sz="3200" b="1" dirty="0"/>
              <a:t> συσχετίσεις </a:t>
            </a:r>
            <a:r>
              <a:rPr lang="el-GR" altLang="el-GR" sz="3200" b="1" i="1" dirty="0"/>
              <a:t>Η.</a:t>
            </a:r>
            <a:r>
              <a:rPr lang="en-US" altLang="el-GR" sz="3200" b="1" i="1" dirty="0"/>
              <a:t>pylori</a:t>
            </a:r>
            <a:r>
              <a:rPr lang="en-US" altLang="el-GR" sz="3200" b="1" dirty="0"/>
              <a:t> </a:t>
            </a:r>
            <a:r>
              <a:rPr lang="el-GR" altLang="el-GR" sz="3200" b="1" dirty="0"/>
              <a:t>λοίμωξης</a:t>
            </a:r>
          </a:p>
        </p:txBody>
      </p:sp>
      <p:sp>
        <p:nvSpPr>
          <p:cNvPr id="27657" name="Rectangle 9">
            <a:extLst>
              <a:ext uri="{FF2B5EF4-FFF2-40B4-BE49-F238E27FC236}">
                <a16:creationId xmlns:a16="http://schemas.microsoft.com/office/drawing/2014/main" xmlns="" id="{83D70593-8969-45BF-9356-29F0EFB8587C}"/>
              </a:ext>
            </a:extLst>
          </p:cNvPr>
          <p:cNvSpPr>
            <a:spLocks noGrp="1" noChangeArrowheads="1"/>
          </p:cNvSpPr>
          <p:nvPr>
            <p:ph type="body" sz="half" idx="1"/>
          </p:nvPr>
        </p:nvSpPr>
        <p:spPr/>
        <p:txBody>
          <a:bodyPr>
            <a:normAutofit lnSpcReduction="10000"/>
          </a:bodyPr>
          <a:lstStyle/>
          <a:p>
            <a:pPr eaLnBrk="1" hangingPunct="1">
              <a:lnSpc>
                <a:spcPct val="80000"/>
              </a:lnSpc>
              <a:buSzPct val="95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Αιματολογικά νοσήματα</a:t>
            </a:r>
          </a:p>
          <a:p>
            <a:pPr lvl="1" eaLnBrk="1" hangingPunct="1">
              <a:lnSpc>
                <a:spcPct val="80000"/>
              </a:lnSpc>
              <a:buSzPct val="130000"/>
              <a:buFont typeface="Wingdings" panose="05000000000000000000" pitchFamily="2" charset="2"/>
              <a:buChar char="Ø"/>
              <a:defRPr/>
            </a:pPr>
            <a:r>
              <a:rPr lang="el-GR" altLang="el-GR" dirty="0">
                <a:highlight>
                  <a:srgbClr val="FF9933"/>
                </a:highlight>
                <a:latin typeface="Calibri" panose="020F0502020204030204" pitchFamily="34" charset="0"/>
                <a:cs typeface="Calibri" panose="020F0502020204030204" pitchFamily="34" charset="0"/>
              </a:rPr>
              <a:t>Ανεξήγητη σιδηροπενική αναιμία </a:t>
            </a:r>
          </a:p>
          <a:p>
            <a:pPr lvl="1" eaLnBrk="1" hangingPunct="1">
              <a:lnSpc>
                <a:spcPct val="80000"/>
              </a:lnSpc>
              <a:buSzPct val="130000"/>
              <a:buFont typeface="Wingdings" panose="05000000000000000000" pitchFamily="2" charset="2"/>
              <a:buChar char="Ø"/>
              <a:defRPr/>
            </a:pPr>
            <a:r>
              <a:rPr lang="el-GR" altLang="el-GR" dirty="0">
                <a:highlight>
                  <a:srgbClr val="FF9933"/>
                </a:highlight>
                <a:latin typeface="Calibri" panose="020F0502020204030204" pitchFamily="34" charset="0"/>
                <a:cs typeface="Calibri" panose="020F0502020204030204" pitchFamily="34" charset="0"/>
              </a:rPr>
              <a:t>Ιδιοπαθής </a:t>
            </a:r>
            <a:r>
              <a:rPr lang="el-GR" altLang="el-GR" dirty="0" err="1">
                <a:highlight>
                  <a:srgbClr val="FF9933"/>
                </a:highlight>
                <a:latin typeface="Calibri" panose="020F0502020204030204" pitchFamily="34" charset="0"/>
                <a:cs typeface="Calibri" panose="020F0502020204030204" pitchFamily="34" charset="0"/>
              </a:rPr>
              <a:t>θρομβοπενική</a:t>
            </a:r>
            <a:r>
              <a:rPr lang="el-GR" altLang="el-GR" dirty="0">
                <a:highlight>
                  <a:srgbClr val="FF9933"/>
                </a:highlight>
                <a:latin typeface="Calibri" panose="020F0502020204030204" pitchFamily="34" charset="0"/>
                <a:cs typeface="Calibri" panose="020F0502020204030204" pitchFamily="34" charset="0"/>
              </a:rPr>
              <a:t> πορφύρα</a:t>
            </a:r>
          </a:p>
          <a:p>
            <a:pPr lvl="1" eaLnBrk="1" hangingPunct="1">
              <a:lnSpc>
                <a:spcPct val="80000"/>
              </a:lnSpc>
              <a:buSzPct val="130000"/>
              <a:buFont typeface="Wingdings" panose="05000000000000000000" pitchFamily="2" charset="2"/>
              <a:buChar char="Ø"/>
              <a:defRPr/>
            </a:pPr>
            <a:r>
              <a:rPr lang="el-GR" altLang="el-GR" dirty="0">
                <a:highlight>
                  <a:srgbClr val="FF9933"/>
                </a:highlight>
                <a:latin typeface="Calibri" panose="020F0502020204030204" pitchFamily="34" charset="0"/>
                <a:cs typeface="Calibri" panose="020F0502020204030204" pitchFamily="34" charset="0"/>
              </a:rPr>
              <a:t>Ένδεια βιταμίνης Β12</a:t>
            </a:r>
          </a:p>
          <a:p>
            <a:pPr eaLnBrk="1" hangingPunct="1">
              <a:lnSpc>
                <a:spcPct val="80000"/>
              </a:lnSpc>
              <a:buSzPct val="95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Αγγειακά νοσήματα</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Στεφανιαία νόσος</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Ιδιοπαθής ημικρανία</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Φαινόμενο  </a:t>
            </a:r>
            <a:r>
              <a:rPr lang="en-US" altLang="el-GR" dirty="0">
                <a:latin typeface="Calibri" panose="020F0502020204030204" pitchFamily="34" charset="0"/>
                <a:cs typeface="Calibri" panose="020F0502020204030204" pitchFamily="34" charset="0"/>
              </a:rPr>
              <a:t>Raynaud</a:t>
            </a:r>
            <a:r>
              <a:rPr lang="el-GR" altLang="el-GR" dirty="0">
                <a:latin typeface="Calibri" panose="020F0502020204030204" pitchFamily="34" charset="0"/>
                <a:cs typeface="Calibri" panose="020F0502020204030204" pitchFamily="34" charset="0"/>
              </a:rPr>
              <a:t> </a:t>
            </a:r>
          </a:p>
          <a:p>
            <a:pPr eaLnBrk="1" hangingPunct="1">
              <a:lnSpc>
                <a:spcPct val="80000"/>
              </a:lnSpc>
              <a:buSzPct val="95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Οφθαλμολογικά νοσήματα</a:t>
            </a:r>
          </a:p>
          <a:p>
            <a:pPr lvl="1" eaLnBrk="1" hangingPunct="1">
              <a:lnSpc>
                <a:spcPct val="80000"/>
              </a:lnSpc>
              <a:buSzPct val="130000"/>
              <a:buFont typeface="Wingdings" panose="05000000000000000000" pitchFamily="2" charset="2"/>
              <a:buChar char="Ø"/>
              <a:defRPr/>
            </a:pPr>
            <a:r>
              <a:rPr lang="el-GR" altLang="el-GR" dirty="0" err="1">
                <a:latin typeface="Calibri" panose="020F0502020204030204" pitchFamily="34" charset="0"/>
                <a:cs typeface="Calibri" panose="020F0502020204030204" pitchFamily="34" charset="0"/>
              </a:rPr>
              <a:t>Αραχνοειδίτιδα</a:t>
            </a:r>
            <a:endParaRPr lang="en-US" altLang="el-GR" dirty="0">
              <a:latin typeface="Calibri" panose="020F0502020204030204" pitchFamily="34" charset="0"/>
              <a:cs typeface="Calibri" panose="020F0502020204030204" pitchFamily="34" charset="0"/>
            </a:endParaRP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Γλαύκωμα </a:t>
            </a:r>
          </a:p>
        </p:txBody>
      </p:sp>
      <p:sp>
        <p:nvSpPr>
          <p:cNvPr id="27658" name="Rectangle 10">
            <a:extLst>
              <a:ext uri="{FF2B5EF4-FFF2-40B4-BE49-F238E27FC236}">
                <a16:creationId xmlns:a16="http://schemas.microsoft.com/office/drawing/2014/main" xmlns="" id="{DCD0CB7A-A251-4A82-A81C-E889ED3191B6}"/>
              </a:ext>
            </a:extLst>
          </p:cNvPr>
          <p:cNvSpPr>
            <a:spLocks noGrp="1" noChangeArrowheads="1"/>
          </p:cNvSpPr>
          <p:nvPr>
            <p:ph type="body" sz="half" idx="2"/>
          </p:nvPr>
        </p:nvSpPr>
        <p:spPr>
          <a:xfrm>
            <a:off x="6172201" y="1600201"/>
            <a:ext cx="4998903" cy="4979985"/>
          </a:xfrm>
        </p:spPr>
        <p:txBody>
          <a:bodyPr>
            <a:normAutofit lnSpcReduction="10000"/>
          </a:bodyPr>
          <a:lstStyle/>
          <a:p>
            <a:pPr eaLnBrk="1" hangingPunct="1">
              <a:lnSpc>
                <a:spcPct val="80000"/>
              </a:lnSpc>
              <a:buSzPct val="9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Δερματολογικά νοσήματα</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Χρόνια ιδιοπαθής κνίδωση</a:t>
            </a:r>
          </a:p>
          <a:p>
            <a:pPr lvl="1" eaLnBrk="1" hangingPunct="1">
              <a:lnSpc>
                <a:spcPct val="80000"/>
              </a:lnSpc>
              <a:buSzPct val="130000"/>
              <a:buFont typeface="Wingdings" panose="05000000000000000000" pitchFamily="2" charset="2"/>
              <a:buChar char="Ø"/>
              <a:defRPr/>
            </a:pPr>
            <a:r>
              <a:rPr lang="el-GR" altLang="el-GR" dirty="0" err="1">
                <a:highlight>
                  <a:srgbClr val="FF9933"/>
                </a:highlight>
                <a:latin typeface="Calibri" panose="020F0502020204030204" pitchFamily="34" charset="0"/>
                <a:cs typeface="Calibri" panose="020F0502020204030204" pitchFamily="34" charset="0"/>
              </a:rPr>
              <a:t>Ροδόχρους</a:t>
            </a:r>
            <a:r>
              <a:rPr lang="el-GR" altLang="el-GR" dirty="0">
                <a:highlight>
                  <a:srgbClr val="FF9933"/>
                </a:highlight>
                <a:latin typeface="Calibri" panose="020F0502020204030204" pitchFamily="34" charset="0"/>
                <a:cs typeface="Calibri" panose="020F0502020204030204" pitchFamily="34" charset="0"/>
              </a:rPr>
              <a:t> ακμή </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Αφθώδης στοματίτιδα</a:t>
            </a:r>
          </a:p>
          <a:p>
            <a:pPr lvl="1" eaLnBrk="1" hangingPunct="1">
              <a:lnSpc>
                <a:spcPct val="80000"/>
              </a:lnSpc>
              <a:buSzPct val="130000"/>
              <a:buFont typeface="Wingdings" panose="05000000000000000000" pitchFamily="2" charset="2"/>
              <a:buChar char="Ø"/>
              <a:defRPr/>
            </a:pPr>
            <a:r>
              <a:rPr lang="el-GR" altLang="el-GR" dirty="0" err="1">
                <a:latin typeface="Calibri" panose="020F0502020204030204" pitchFamily="34" charset="0"/>
                <a:cs typeface="Calibri" panose="020F0502020204030204" pitchFamily="34" charset="0"/>
              </a:rPr>
              <a:t>Γυροειδής</a:t>
            </a:r>
            <a:r>
              <a:rPr lang="el-GR" altLang="el-GR" dirty="0">
                <a:latin typeface="Calibri" panose="020F0502020204030204" pitchFamily="34" charset="0"/>
                <a:cs typeface="Calibri" panose="020F0502020204030204" pitchFamily="34" charset="0"/>
              </a:rPr>
              <a:t> αλωπεκία</a:t>
            </a:r>
          </a:p>
          <a:p>
            <a:pPr eaLnBrk="1" hangingPunct="1">
              <a:lnSpc>
                <a:spcPct val="80000"/>
              </a:lnSpc>
              <a:buSzPct val="9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Πνευμονολογικά νοσήματα</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Χρόνια βρογχίτιδα</a:t>
            </a:r>
          </a:p>
          <a:p>
            <a:pPr lvl="1" eaLnBrk="1" hangingPunct="1">
              <a:lnSpc>
                <a:spcPct val="80000"/>
              </a:lnSpc>
              <a:buSzPct val="13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Πνευμονική</a:t>
            </a:r>
            <a:r>
              <a:rPr lang="en-US" altLang="el-GR" dirty="0">
                <a:latin typeface="Calibri" panose="020F0502020204030204" pitchFamily="34" charset="0"/>
                <a:cs typeface="Calibri" panose="020F0502020204030204" pitchFamily="34" charset="0"/>
              </a:rPr>
              <a:t> </a:t>
            </a:r>
            <a:r>
              <a:rPr lang="el-GR" altLang="el-GR" dirty="0">
                <a:latin typeface="Calibri" panose="020F0502020204030204" pitchFamily="34" charset="0"/>
                <a:cs typeface="Calibri" panose="020F0502020204030204" pitchFamily="34" charset="0"/>
              </a:rPr>
              <a:t>ΤΒ</a:t>
            </a:r>
            <a:r>
              <a:rPr lang="en-US" altLang="el-GR" dirty="0">
                <a:latin typeface="Calibri" panose="020F0502020204030204" pitchFamily="34" charset="0"/>
                <a:cs typeface="Calibri" panose="020F0502020204030204" pitchFamily="34" charset="0"/>
              </a:rPr>
              <a:t>C</a:t>
            </a:r>
          </a:p>
          <a:p>
            <a:pPr lvl="1" eaLnBrk="1" hangingPunct="1">
              <a:lnSpc>
                <a:spcPct val="80000"/>
              </a:lnSpc>
              <a:buSzPct val="130000"/>
              <a:buFont typeface="Wingdings" panose="05000000000000000000" pitchFamily="2" charset="2"/>
              <a:buChar char="Ø"/>
              <a:defRPr/>
            </a:pPr>
            <a:r>
              <a:rPr lang="en-US" altLang="el-GR" dirty="0">
                <a:latin typeface="Calibri" panose="020F0502020204030204" pitchFamily="34" charset="0"/>
                <a:cs typeface="Calibri" panose="020F0502020204030204" pitchFamily="34" charset="0"/>
              </a:rPr>
              <a:t>B</a:t>
            </a:r>
            <a:r>
              <a:rPr lang="el-GR" altLang="el-GR" dirty="0" err="1">
                <a:latin typeface="Calibri" panose="020F0502020204030204" pitchFamily="34" charset="0"/>
                <a:cs typeface="Calibri" panose="020F0502020204030204" pitchFamily="34" charset="0"/>
              </a:rPr>
              <a:t>ρογχεκτασίες</a:t>
            </a:r>
            <a:r>
              <a:rPr lang="el-GR" altLang="el-GR" dirty="0">
                <a:latin typeface="Calibri" panose="020F0502020204030204" pitchFamily="34" charset="0"/>
                <a:cs typeface="Calibri" panose="020F0502020204030204" pitchFamily="34" charset="0"/>
              </a:rPr>
              <a:t> </a:t>
            </a:r>
            <a:endParaRPr lang="en-US" altLang="el-GR" dirty="0">
              <a:latin typeface="Calibri" panose="020F0502020204030204" pitchFamily="34" charset="0"/>
              <a:cs typeface="Calibri" panose="020F0502020204030204" pitchFamily="34" charset="0"/>
            </a:endParaRPr>
          </a:p>
          <a:p>
            <a:pPr lvl="1" eaLnBrk="1" hangingPunct="1">
              <a:lnSpc>
                <a:spcPct val="80000"/>
              </a:lnSpc>
              <a:buSzPct val="130000"/>
              <a:buFont typeface="Wingdings" panose="05000000000000000000" pitchFamily="2" charset="2"/>
              <a:buChar char="Ø"/>
              <a:defRPr/>
            </a:pPr>
            <a:r>
              <a:rPr lang="en-US" altLang="el-GR" dirty="0">
                <a:latin typeface="Calibri" panose="020F0502020204030204" pitchFamily="34" charset="0"/>
                <a:cs typeface="Calibri" panose="020F0502020204030204" pitchFamily="34" charset="0"/>
              </a:rPr>
              <a:t>Ca </a:t>
            </a:r>
            <a:r>
              <a:rPr lang="el-GR" altLang="el-GR" dirty="0">
                <a:latin typeface="Calibri" panose="020F0502020204030204" pitchFamily="34" charset="0"/>
                <a:cs typeface="Calibri" panose="020F0502020204030204" pitchFamily="34" charset="0"/>
              </a:rPr>
              <a:t>πνευμόνων </a:t>
            </a:r>
            <a:endParaRPr lang="en-US" altLang="el-GR" dirty="0">
              <a:latin typeface="Calibri" panose="020F0502020204030204" pitchFamily="34" charset="0"/>
              <a:cs typeface="Calibri" panose="020F0502020204030204" pitchFamily="34" charset="0"/>
            </a:endParaRPr>
          </a:p>
          <a:p>
            <a:pPr eaLnBrk="1" hangingPunct="1">
              <a:lnSpc>
                <a:spcPct val="80000"/>
              </a:lnSpc>
              <a:buSzPct val="90000"/>
              <a:buFont typeface="Wingdings" panose="05000000000000000000" pitchFamily="2" charset="2"/>
              <a:buChar char="Ø"/>
              <a:defRPr/>
            </a:pPr>
            <a:r>
              <a:rPr lang="en-US" altLang="el-GR" dirty="0">
                <a:latin typeface="Calibri" panose="020F0502020204030204" pitchFamily="34" charset="0"/>
                <a:cs typeface="Calibri" panose="020F0502020204030204" pitchFamily="34" charset="0"/>
              </a:rPr>
              <a:t>N</a:t>
            </a:r>
            <a:r>
              <a:rPr lang="el-GR" altLang="el-GR" dirty="0" err="1">
                <a:latin typeface="Calibri" panose="020F0502020204030204" pitchFamily="34" charset="0"/>
                <a:cs typeface="Calibri" panose="020F0502020204030204" pitchFamily="34" charset="0"/>
              </a:rPr>
              <a:t>εφρική</a:t>
            </a:r>
            <a:r>
              <a:rPr lang="el-GR" altLang="el-GR" dirty="0">
                <a:latin typeface="Calibri" panose="020F0502020204030204" pitchFamily="34" charset="0"/>
                <a:cs typeface="Calibri" panose="020F0502020204030204" pitchFamily="34" charset="0"/>
              </a:rPr>
              <a:t> ανεπάρκεια</a:t>
            </a:r>
            <a:endParaRPr lang="en-US" altLang="el-GR" dirty="0">
              <a:latin typeface="Calibri" panose="020F0502020204030204" pitchFamily="34" charset="0"/>
              <a:cs typeface="Calibri" panose="020F0502020204030204" pitchFamily="34" charset="0"/>
            </a:endParaRPr>
          </a:p>
          <a:p>
            <a:pPr eaLnBrk="1" hangingPunct="1">
              <a:lnSpc>
                <a:spcPct val="80000"/>
              </a:lnSpc>
              <a:buSzPct val="9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Σακχαρώδης διαβήτης</a:t>
            </a:r>
          </a:p>
          <a:p>
            <a:pPr eaLnBrk="1" hangingPunct="1">
              <a:lnSpc>
                <a:spcPct val="80000"/>
              </a:lnSpc>
              <a:buSzPct val="90000"/>
              <a:buFont typeface="Wingdings" panose="05000000000000000000" pitchFamily="2" charset="2"/>
              <a:buChar char="Ø"/>
              <a:defRPr/>
            </a:pPr>
            <a:r>
              <a:rPr lang="el-GR" altLang="el-GR" dirty="0">
                <a:latin typeface="Calibri" panose="020F0502020204030204" pitchFamily="34" charset="0"/>
                <a:cs typeface="Calibri" panose="020F0502020204030204" pitchFamily="34" charset="0"/>
              </a:rPr>
              <a:t>Νεοπλασίες παχέος εντέρου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4" name="Rectangle 20">
            <a:extLst>
              <a:ext uri="{FF2B5EF4-FFF2-40B4-BE49-F238E27FC236}">
                <a16:creationId xmlns:a16="http://schemas.microsoft.com/office/drawing/2014/main" xmlns="" id="{75EB5345-E0EA-4007-9D02-176E4C7E1C56}"/>
              </a:ext>
            </a:extLst>
          </p:cNvPr>
          <p:cNvSpPr>
            <a:spLocks noGrp="1" noChangeArrowheads="1"/>
          </p:cNvSpPr>
          <p:nvPr>
            <p:ph type="title"/>
          </p:nvPr>
        </p:nvSpPr>
        <p:spPr>
          <a:xfrm>
            <a:off x="1524000" y="277814"/>
            <a:ext cx="9144000" cy="1139825"/>
          </a:xfrm>
        </p:spPr>
        <p:txBody>
          <a:bodyPr>
            <a:normAutofit/>
          </a:bodyPr>
          <a:lstStyle/>
          <a:p>
            <a:pPr eaLnBrk="1" hangingPunct="1">
              <a:defRPr/>
            </a:pPr>
            <a:r>
              <a:rPr lang="en-US" altLang="el-GR" sz="4000" b="1" dirty="0"/>
              <a:t>E</a:t>
            </a:r>
            <a:r>
              <a:rPr lang="el-GR" altLang="el-GR" sz="4000" b="1" dirty="0" err="1"/>
              <a:t>ξωγαστρικές</a:t>
            </a:r>
            <a:r>
              <a:rPr lang="el-GR" altLang="el-GR" sz="4000" b="1" dirty="0"/>
              <a:t> συσχετίσεις </a:t>
            </a:r>
            <a:r>
              <a:rPr lang="el-GR" altLang="el-GR" sz="4000" b="1" i="1" dirty="0"/>
              <a:t>Η.</a:t>
            </a:r>
            <a:r>
              <a:rPr lang="en-US" altLang="el-GR" sz="4000" b="1" i="1" dirty="0"/>
              <a:t>pylori</a:t>
            </a:r>
            <a:r>
              <a:rPr lang="en-US" altLang="el-GR" sz="4000" b="1" dirty="0"/>
              <a:t> </a:t>
            </a:r>
            <a:r>
              <a:rPr lang="el-GR" altLang="el-GR" sz="4000" b="1" dirty="0"/>
              <a:t>λοίμωξης </a:t>
            </a:r>
          </a:p>
        </p:txBody>
      </p:sp>
      <p:sp>
        <p:nvSpPr>
          <p:cNvPr id="26645" name="Rectangle 21">
            <a:extLst>
              <a:ext uri="{FF2B5EF4-FFF2-40B4-BE49-F238E27FC236}">
                <a16:creationId xmlns:a16="http://schemas.microsoft.com/office/drawing/2014/main" xmlns="" id="{34E22CF2-8EA4-4218-B9BF-1C507305B087}"/>
              </a:ext>
            </a:extLst>
          </p:cNvPr>
          <p:cNvSpPr>
            <a:spLocks noGrp="1" noChangeArrowheads="1"/>
          </p:cNvSpPr>
          <p:nvPr>
            <p:ph type="body" sz="half" idx="1"/>
          </p:nvPr>
        </p:nvSpPr>
        <p:spPr/>
        <p:txBody>
          <a:bodyPr>
            <a:normAutofit lnSpcReduction="10000"/>
          </a:bodyPr>
          <a:lstStyle/>
          <a:p>
            <a:pPr eaLnBrk="1" hangingPunct="1">
              <a:lnSpc>
                <a:spcPct val="80000"/>
              </a:lnSpc>
              <a:buClr>
                <a:schemeClr val="tx1"/>
              </a:buClr>
              <a:buSzTx/>
              <a:buFont typeface="Wingdings" panose="05000000000000000000" pitchFamily="2" charset="2"/>
              <a:buChar char="Ø"/>
              <a:defRPr/>
            </a:pPr>
            <a:r>
              <a:rPr lang="el-GR" altLang="el-GR" dirty="0"/>
              <a:t>Αυτοάνοσα νοσήματα</a:t>
            </a:r>
          </a:p>
          <a:p>
            <a:pPr lvl="1" eaLnBrk="1" hangingPunct="1">
              <a:lnSpc>
                <a:spcPct val="80000"/>
              </a:lnSpc>
              <a:buClr>
                <a:schemeClr val="tx1"/>
              </a:buClr>
              <a:buSzPct val="130000"/>
              <a:buFont typeface="Wingdings" panose="05000000000000000000" pitchFamily="2" charset="2"/>
              <a:buChar char="Ø"/>
              <a:defRPr/>
            </a:pPr>
            <a:r>
              <a:rPr lang="el-GR" altLang="el-GR" dirty="0"/>
              <a:t>Θυρεοειδίτιδα </a:t>
            </a:r>
            <a:r>
              <a:rPr lang="en-US" altLang="el-GR" dirty="0"/>
              <a:t> Hashimoto</a:t>
            </a:r>
            <a:endParaRPr lang="el-GR" altLang="el-GR" dirty="0"/>
          </a:p>
          <a:p>
            <a:pPr lvl="1" eaLnBrk="1" hangingPunct="1">
              <a:lnSpc>
                <a:spcPct val="80000"/>
              </a:lnSpc>
              <a:buClr>
                <a:schemeClr val="tx1"/>
              </a:buClr>
              <a:buSzPct val="130000"/>
              <a:buFont typeface="Wingdings" panose="05000000000000000000" pitchFamily="2" charset="2"/>
              <a:buChar char="Ø"/>
              <a:defRPr/>
            </a:pPr>
            <a:r>
              <a:rPr lang="el-GR" altLang="el-GR" dirty="0"/>
              <a:t>Σύνδρομο </a:t>
            </a:r>
            <a:r>
              <a:rPr lang="en-US" altLang="el-GR" dirty="0"/>
              <a:t> </a:t>
            </a:r>
            <a:r>
              <a:rPr lang="en-US" altLang="el-GR" dirty="0" err="1"/>
              <a:t>Sj</a:t>
            </a:r>
            <a:r>
              <a:rPr lang="en-US" altLang="el-GR" dirty="0" err="1">
                <a:cs typeface="Arial" panose="020B0604020202020204" pitchFamily="34" charset="0"/>
              </a:rPr>
              <a:t>ö</a:t>
            </a:r>
            <a:r>
              <a:rPr lang="en-US" altLang="el-GR" dirty="0" err="1"/>
              <a:t>gren</a:t>
            </a:r>
            <a:r>
              <a:rPr lang="el-GR" altLang="el-GR" dirty="0"/>
              <a:t> </a:t>
            </a:r>
          </a:p>
          <a:p>
            <a:pPr lvl="1" eaLnBrk="1" hangingPunct="1">
              <a:lnSpc>
                <a:spcPct val="80000"/>
              </a:lnSpc>
              <a:buClr>
                <a:schemeClr val="tx1"/>
              </a:buClr>
              <a:buSzPct val="130000"/>
              <a:buFont typeface="Wingdings" panose="05000000000000000000" pitchFamily="2" charset="2"/>
              <a:buChar char="Ø"/>
              <a:defRPr/>
            </a:pPr>
            <a:r>
              <a:rPr lang="el-GR" altLang="el-GR" dirty="0"/>
              <a:t>Σύνδρομο</a:t>
            </a:r>
            <a:r>
              <a:rPr lang="en-US" altLang="el-GR" dirty="0"/>
              <a:t>  Guillain Barre </a:t>
            </a:r>
            <a:r>
              <a:rPr lang="el-GR" altLang="el-GR" dirty="0"/>
              <a:t> </a:t>
            </a:r>
          </a:p>
          <a:p>
            <a:pPr lvl="1" eaLnBrk="1" hangingPunct="1">
              <a:lnSpc>
                <a:spcPct val="80000"/>
              </a:lnSpc>
              <a:buClr>
                <a:schemeClr val="tx1"/>
              </a:buClr>
              <a:buSzPct val="130000"/>
              <a:buFont typeface="Wingdings" panose="05000000000000000000" pitchFamily="2" charset="2"/>
              <a:buChar char="Ø"/>
              <a:defRPr/>
            </a:pPr>
            <a:r>
              <a:rPr lang="el-GR" altLang="el-GR" dirty="0"/>
              <a:t>Ρευματοειδής αρθρίτιδα</a:t>
            </a:r>
            <a:endParaRPr lang="en-US" altLang="el-GR" dirty="0"/>
          </a:p>
          <a:p>
            <a:pPr lvl="1" eaLnBrk="1" hangingPunct="1">
              <a:lnSpc>
                <a:spcPct val="80000"/>
              </a:lnSpc>
              <a:buClr>
                <a:schemeClr val="tx1"/>
              </a:buClr>
              <a:buSzPct val="130000"/>
              <a:buFont typeface="Wingdings" panose="05000000000000000000" pitchFamily="2" charset="2"/>
              <a:buChar char="Ø"/>
              <a:defRPr/>
            </a:pPr>
            <a:r>
              <a:rPr lang="el-GR" altLang="el-GR" dirty="0" err="1"/>
              <a:t>Οροαρνητική</a:t>
            </a:r>
            <a:r>
              <a:rPr lang="el-GR" altLang="el-GR" dirty="0"/>
              <a:t> </a:t>
            </a:r>
            <a:endParaRPr lang="en-US" altLang="el-GR" dirty="0"/>
          </a:p>
          <a:p>
            <a:pPr eaLnBrk="1" hangingPunct="1">
              <a:lnSpc>
                <a:spcPct val="80000"/>
              </a:lnSpc>
              <a:buClr>
                <a:schemeClr val="tx1"/>
              </a:buClr>
              <a:buSzPct val="130000"/>
              <a:buFont typeface="Wingdings" panose="05000000000000000000" pitchFamily="2" charset="2"/>
              <a:buChar char="Ø"/>
              <a:defRPr/>
            </a:pPr>
            <a:r>
              <a:rPr lang="el-GR" altLang="el-GR" dirty="0"/>
              <a:t>          </a:t>
            </a:r>
            <a:r>
              <a:rPr lang="el-GR" altLang="el-GR" sz="2400" dirty="0" err="1"/>
              <a:t>σπονδυλαρθροπάθεια</a:t>
            </a:r>
            <a:endParaRPr lang="el-GR" altLang="el-GR" sz="2400" dirty="0"/>
          </a:p>
          <a:p>
            <a:pPr lvl="1" eaLnBrk="1" hangingPunct="1">
              <a:lnSpc>
                <a:spcPct val="80000"/>
              </a:lnSpc>
              <a:buClr>
                <a:schemeClr val="tx1"/>
              </a:buClr>
              <a:buSzPct val="130000"/>
              <a:buFont typeface="Wingdings" panose="05000000000000000000" pitchFamily="2" charset="2"/>
              <a:buChar char="Ø"/>
              <a:defRPr/>
            </a:pPr>
            <a:r>
              <a:rPr lang="el-GR" altLang="el-GR" dirty="0"/>
              <a:t>Πορφύρα</a:t>
            </a:r>
            <a:r>
              <a:rPr lang="en-US" altLang="el-GR" dirty="0"/>
              <a:t> Henoch-</a:t>
            </a:r>
            <a:r>
              <a:rPr lang="en-US" altLang="el-GR" dirty="0" err="1"/>
              <a:t>Schonlein</a:t>
            </a:r>
            <a:r>
              <a:rPr lang="el-GR" altLang="el-GR" dirty="0"/>
              <a:t> </a:t>
            </a:r>
          </a:p>
          <a:p>
            <a:pPr eaLnBrk="1" hangingPunct="1">
              <a:lnSpc>
                <a:spcPct val="80000"/>
              </a:lnSpc>
              <a:buClr>
                <a:schemeClr val="tx1"/>
              </a:buClr>
              <a:buSzTx/>
              <a:buFont typeface="Wingdings" panose="05000000000000000000" pitchFamily="2" charset="2"/>
              <a:buChar char="Ø"/>
              <a:defRPr/>
            </a:pPr>
            <a:r>
              <a:rPr lang="en-US" altLang="el-GR" dirty="0"/>
              <a:t>N</a:t>
            </a:r>
            <a:r>
              <a:rPr lang="el-GR" altLang="el-GR" dirty="0" err="1"/>
              <a:t>οσήματα</a:t>
            </a:r>
            <a:r>
              <a:rPr lang="el-GR" altLang="el-GR" dirty="0"/>
              <a:t> του ήπατος </a:t>
            </a:r>
          </a:p>
          <a:p>
            <a:pPr lvl="1" eaLnBrk="1" hangingPunct="1">
              <a:lnSpc>
                <a:spcPct val="80000"/>
              </a:lnSpc>
              <a:buClr>
                <a:schemeClr val="tx1"/>
              </a:buClr>
              <a:buSzPct val="130000"/>
              <a:buFont typeface="Wingdings" panose="05000000000000000000" pitchFamily="2" charset="2"/>
              <a:buChar char="Ø"/>
              <a:defRPr/>
            </a:pPr>
            <a:r>
              <a:rPr lang="en-US" altLang="el-GR" dirty="0"/>
              <a:t>K</a:t>
            </a:r>
            <a:r>
              <a:rPr lang="el-GR" altLang="el-GR" dirty="0" err="1"/>
              <a:t>ίρρωση</a:t>
            </a:r>
            <a:r>
              <a:rPr lang="el-GR" altLang="el-GR" dirty="0"/>
              <a:t> </a:t>
            </a:r>
          </a:p>
          <a:p>
            <a:pPr lvl="1" eaLnBrk="1" hangingPunct="1">
              <a:lnSpc>
                <a:spcPct val="80000"/>
              </a:lnSpc>
              <a:buClr>
                <a:schemeClr val="tx1"/>
              </a:buClr>
              <a:buSzPct val="130000"/>
              <a:buFont typeface="Wingdings" panose="05000000000000000000" pitchFamily="2" charset="2"/>
              <a:buChar char="Ø"/>
              <a:defRPr/>
            </a:pPr>
            <a:r>
              <a:rPr lang="en-US" altLang="el-GR" dirty="0"/>
              <a:t>H</a:t>
            </a:r>
            <a:r>
              <a:rPr lang="el-GR" altLang="el-GR" dirty="0" err="1"/>
              <a:t>πατοκυτταρικό</a:t>
            </a:r>
            <a:r>
              <a:rPr lang="en-US" altLang="el-GR" dirty="0"/>
              <a:t> Ca</a:t>
            </a:r>
            <a:r>
              <a:rPr lang="el-GR" altLang="el-GR" dirty="0"/>
              <a:t> </a:t>
            </a:r>
          </a:p>
          <a:p>
            <a:pPr lvl="1" eaLnBrk="1" hangingPunct="1">
              <a:lnSpc>
                <a:spcPct val="80000"/>
              </a:lnSpc>
              <a:buClr>
                <a:schemeClr val="tx1"/>
              </a:buClr>
              <a:buSzPct val="130000"/>
              <a:buFont typeface="Wingdings" panose="05000000000000000000" pitchFamily="2" charset="2"/>
              <a:buChar char="Ø"/>
              <a:defRPr/>
            </a:pPr>
            <a:r>
              <a:rPr lang="en-US" altLang="el-GR" dirty="0"/>
              <a:t>H</a:t>
            </a:r>
            <a:r>
              <a:rPr lang="el-GR" altLang="el-GR" dirty="0" err="1"/>
              <a:t>πατική</a:t>
            </a:r>
            <a:r>
              <a:rPr lang="el-GR" altLang="el-GR" dirty="0"/>
              <a:t> εγκεφαλοπάθεια </a:t>
            </a:r>
          </a:p>
        </p:txBody>
      </p:sp>
      <p:sp>
        <p:nvSpPr>
          <p:cNvPr id="26646" name="Rectangle 22">
            <a:extLst>
              <a:ext uri="{FF2B5EF4-FFF2-40B4-BE49-F238E27FC236}">
                <a16:creationId xmlns:a16="http://schemas.microsoft.com/office/drawing/2014/main" xmlns="" id="{AAB86F33-516E-41C5-A691-8E49971BB8F3}"/>
              </a:ext>
            </a:extLst>
          </p:cNvPr>
          <p:cNvSpPr>
            <a:spLocks noGrp="1" noChangeArrowheads="1"/>
          </p:cNvSpPr>
          <p:nvPr>
            <p:ph type="body" sz="half" idx="2"/>
          </p:nvPr>
        </p:nvSpPr>
        <p:spPr>
          <a:xfrm>
            <a:off x="6172199" y="1825624"/>
            <a:ext cx="5450595" cy="4883647"/>
          </a:xfrm>
        </p:spPr>
        <p:txBody>
          <a:bodyPr>
            <a:normAutofit lnSpcReduction="10000"/>
          </a:bodyPr>
          <a:lstStyle/>
          <a:p>
            <a:pPr eaLnBrk="1" hangingPunct="1">
              <a:lnSpc>
                <a:spcPct val="80000"/>
              </a:lnSpc>
              <a:buClr>
                <a:schemeClr val="tx1"/>
              </a:buClr>
              <a:buSzPct val="95000"/>
              <a:buFont typeface="Wingdings" panose="05000000000000000000" pitchFamily="2" charset="2"/>
              <a:buChar char="Ø"/>
              <a:defRPr/>
            </a:pPr>
            <a:r>
              <a:rPr lang="en-US" altLang="el-GR" dirty="0"/>
              <a:t>X</a:t>
            </a:r>
            <a:r>
              <a:rPr lang="el-GR" altLang="el-GR" dirty="0" err="1"/>
              <a:t>ολολιθίαση</a:t>
            </a:r>
            <a:r>
              <a:rPr lang="el-GR" altLang="el-GR" dirty="0"/>
              <a:t> </a:t>
            </a:r>
            <a:endParaRPr lang="en-US" altLang="el-GR" dirty="0"/>
          </a:p>
          <a:p>
            <a:pPr eaLnBrk="1" hangingPunct="1">
              <a:lnSpc>
                <a:spcPct val="80000"/>
              </a:lnSpc>
              <a:buClr>
                <a:schemeClr val="tx1"/>
              </a:buClr>
              <a:buSzPct val="95000"/>
              <a:buFont typeface="Wingdings" panose="05000000000000000000" pitchFamily="2" charset="2"/>
              <a:buChar char="Ø"/>
              <a:defRPr/>
            </a:pPr>
            <a:r>
              <a:rPr lang="el-GR" altLang="el-GR" dirty="0"/>
              <a:t>Καρκίνος του παγκρέατος</a:t>
            </a:r>
            <a:endParaRPr lang="en-US" altLang="el-GR" dirty="0"/>
          </a:p>
          <a:p>
            <a:pPr eaLnBrk="1" hangingPunct="1">
              <a:lnSpc>
                <a:spcPct val="80000"/>
              </a:lnSpc>
              <a:buClr>
                <a:schemeClr val="tx1"/>
              </a:buClr>
              <a:buSzPct val="95000"/>
              <a:buFont typeface="Wingdings" panose="05000000000000000000" pitchFamily="2" charset="2"/>
              <a:buChar char="Ø"/>
              <a:defRPr/>
            </a:pPr>
            <a:r>
              <a:rPr lang="el-GR" altLang="el-GR" dirty="0"/>
              <a:t>Καθυστερημένη </a:t>
            </a:r>
            <a:r>
              <a:rPr lang="el-GR" altLang="el-GR" dirty="0" err="1"/>
              <a:t>εμμηναρχή</a:t>
            </a:r>
            <a:endParaRPr lang="en-US" altLang="el-GR" dirty="0"/>
          </a:p>
          <a:p>
            <a:pPr eaLnBrk="1" hangingPunct="1">
              <a:lnSpc>
                <a:spcPct val="80000"/>
              </a:lnSpc>
              <a:buClr>
                <a:schemeClr val="tx1"/>
              </a:buClr>
              <a:buSzPct val="95000"/>
              <a:buFont typeface="Wingdings" panose="05000000000000000000" pitchFamily="2" charset="2"/>
              <a:buChar char="Ø"/>
              <a:defRPr/>
            </a:pPr>
            <a:r>
              <a:rPr lang="el-GR" altLang="el-GR" dirty="0" err="1"/>
              <a:t>Υπερεμεσία</a:t>
            </a:r>
            <a:r>
              <a:rPr lang="el-GR" altLang="el-GR" dirty="0"/>
              <a:t> της κυήσεως</a:t>
            </a:r>
            <a:endParaRPr lang="en-US" altLang="el-GR" dirty="0"/>
          </a:p>
          <a:p>
            <a:pPr eaLnBrk="1" hangingPunct="1">
              <a:lnSpc>
                <a:spcPct val="80000"/>
              </a:lnSpc>
              <a:buClr>
                <a:schemeClr val="tx1"/>
              </a:buClr>
              <a:buSzPct val="95000"/>
              <a:buFont typeface="Wingdings" panose="05000000000000000000" pitchFamily="2" charset="2"/>
              <a:buChar char="Ø"/>
              <a:defRPr/>
            </a:pPr>
            <a:r>
              <a:rPr lang="el-GR" altLang="el-GR" dirty="0"/>
              <a:t>Παιδιατρικά νοσήματα</a:t>
            </a:r>
            <a:endParaRPr lang="en-US" altLang="el-GR" dirty="0"/>
          </a:p>
          <a:p>
            <a:pPr lvl="1" eaLnBrk="1" hangingPunct="1">
              <a:lnSpc>
                <a:spcPct val="80000"/>
              </a:lnSpc>
              <a:buClr>
                <a:schemeClr val="tx1"/>
              </a:buClr>
              <a:buSzPct val="130000"/>
              <a:buFont typeface="Wingdings" panose="05000000000000000000" pitchFamily="2" charset="2"/>
              <a:buChar char="Ø"/>
              <a:defRPr/>
            </a:pPr>
            <a:r>
              <a:rPr lang="el-GR" altLang="el-GR" dirty="0"/>
              <a:t>Αναστολή ανάπτυξης στα παιδιά </a:t>
            </a:r>
            <a:endParaRPr lang="en-US" altLang="el-GR" dirty="0"/>
          </a:p>
          <a:p>
            <a:pPr lvl="1" eaLnBrk="1" hangingPunct="1">
              <a:lnSpc>
                <a:spcPct val="80000"/>
              </a:lnSpc>
              <a:buClr>
                <a:schemeClr val="tx1"/>
              </a:buClr>
              <a:buSzPct val="130000"/>
              <a:buFont typeface="Wingdings" panose="05000000000000000000" pitchFamily="2" charset="2"/>
              <a:buChar char="Ø"/>
              <a:defRPr/>
            </a:pPr>
            <a:r>
              <a:rPr lang="el-GR" altLang="el-GR" dirty="0"/>
              <a:t>Σύνδρομο </a:t>
            </a:r>
            <a:r>
              <a:rPr lang="el-GR" altLang="el-GR" dirty="0" err="1"/>
              <a:t>αιφνιδίου</a:t>
            </a:r>
            <a:r>
              <a:rPr lang="el-GR" altLang="el-GR" dirty="0"/>
              <a:t> θανάτου</a:t>
            </a:r>
            <a:endParaRPr lang="en-US" altLang="el-GR" dirty="0"/>
          </a:p>
          <a:p>
            <a:pPr eaLnBrk="1" hangingPunct="1">
              <a:lnSpc>
                <a:spcPct val="80000"/>
              </a:lnSpc>
              <a:buClr>
                <a:schemeClr val="tx1"/>
              </a:buClr>
              <a:buSzPct val="95000"/>
              <a:buFont typeface="Wingdings" panose="05000000000000000000" pitchFamily="2" charset="2"/>
              <a:buChar char="Ø"/>
              <a:defRPr/>
            </a:pPr>
            <a:r>
              <a:rPr lang="en-US" altLang="el-GR" dirty="0"/>
              <a:t>N</a:t>
            </a:r>
            <a:r>
              <a:rPr lang="el-GR" altLang="el-GR" dirty="0"/>
              <a:t>όσος  </a:t>
            </a:r>
            <a:r>
              <a:rPr lang="en-US" altLang="el-GR" dirty="0"/>
              <a:t>Parkinson</a:t>
            </a:r>
            <a:r>
              <a:rPr lang="el-GR" altLang="el-GR" dirty="0"/>
              <a:t> </a:t>
            </a:r>
            <a:endParaRPr lang="en-US" altLang="el-GR" dirty="0"/>
          </a:p>
          <a:p>
            <a:pPr eaLnBrk="1" hangingPunct="1">
              <a:lnSpc>
                <a:spcPct val="80000"/>
              </a:lnSpc>
              <a:buClr>
                <a:schemeClr val="tx1"/>
              </a:buClr>
              <a:buSzPct val="95000"/>
              <a:buFont typeface="Wingdings" panose="05000000000000000000" pitchFamily="2" charset="2"/>
              <a:buChar char="Ø"/>
              <a:defRPr/>
            </a:pPr>
            <a:r>
              <a:rPr lang="en-US" altLang="el-GR" dirty="0"/>
              <a:t>N</a:t>
            </a:r>
            <a:r>
              <a:rPr lang="el-GR" altLang="el-GR" dirty="0"/>
              <a:t>όσος</a:t>
            </a:r>
            <a:r>
              <a:rPr lang="en-US" altLang="el-GR" dirty="0"/>
              <a:t>  </a:t>
            </a:r>
            <a:r>
              <a:rPr lang="en-US" altLang="el-GR" dirty="0" err="1"/>
              <a:t>Altzheimer</a:t>
            </a:r>
            <a:endParaRPr lang="en-US" altLang="el-GR" dirty="0"/>
          </a:p>
          <a:p>
            <a:pPr eaLnBrk="1" hangingPunct="1">
              <a:lnSpc>
                <a:spcPct val="80000"/>
              </a:lnSpc>
              <a:buClr>
                <a:schemeClr val="tx1"/>
              </a:buClr>
              <a:buSzPct val="95000"/>
              <a:buFont typeface="Wingdings" panose="05000000000000000000" pitchFamily="2" charset="2"/>
              <a:buChar char="Ø"/>
              <a:defRPr/>
            </a:pPr>
            <a:r>
              <a:rPr lang="el-GR" altLang="el-GR" dirty="0"/>
              <a:t> </a:t>
            </a:r>
            <a:r>
              <a:rPr lang="en-US" altLang="el-GR" dirty="0"/>
              <a:t>E</a:t>
            </a:r>
            <a:r>
              <a:rPr lang="el-GR" altLang="el-GR" dirty="0" err="1"/>
              <a:t>λάττωση</a:t>
            </a:r>
            <a:r>
              <a:rPr lang="en-US" altLang="el-GR" dirty="0"/>
              <a:t>  BMI</a:t>
            </a:r>
          </a:p>
          <a:p>
            <a:pPr eaLnBrk="1" hangingPunct="1">
              <a:lnSpc>
                <a:spcPct val="80000"/>
              </a:lnSpc>
              <a:buClr>
                <a:schemeClr val="tx1"/>
              </a:buClr>
              <a:buSzPct val="95000"/>
              <a:buFont typeface="Wingdings" panose="05000000000000000000" pitchFamily="2" charset="2"/>
              <a:buChar char="Ø"/>
              <a:defRPr/>
            </a:pPr>
            <a:r>
              <a:rPr lang="el-GR" altLang="el-GR" dirty="0"/>
              <a:t> </a:t>
            </a:r>
            <a:r>
              <a:rPr lang="en-US" altLang="el-GR" dirty="0"/>
              <a:t>M</a:t>
            </a:r>
            <a:r>
              <a:rPr lang="el-GR" altLang="el-GR" dirty="0" err="1"/>
              <a:t>ονοκλωνική</a:t>
            </a:r>
            <a:r>
              <a:rPr lang="el-GR" altLang="el-GR" dirty="0"/>
              <a:t> </a:t>
            </a:r>
            <a:r>
              <a:rPr lang="el-GR" altLang="el-GR" dirty="0" err="1"/>
              <a:t>γαμμαπάθεια</a:t>
            </a:r>
            <a:r>
              <a:rPr lang="el-GR" altLang="el-G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90CF3-7C0F-44F1-8960-B18EEAFB7946}"/>
              </a:ext>
            </a:extLst>
          </p:cNvPr>
          <p:cNvSpPr>
            <a:spLocks noGrp="1"/>
          </p:cNvSpPr>
          <p:nvPr>
            <p:ph type="title"/>
          </p:nvPr>
        </p:nvSpPr>
        <p:spPr/>
        <p:txBody>
          <a:bodyPr>
            <a:normAutofit/>
          </a:bodyPr>
          <a:lstStyle/>
          <a:p>
            <a:r>
              <a:rPr lang="el-GR" sz="4000" dirty="0"/>
              <a:t>Επιδημιολογία της </a:t>
            </a:r>
            <a:r>
              <a:rPr lang="en-GB" sz="4000" dirty="0"/>
              <a:t>Hp </a:t>
            </a:r>
            <a:r>
              <a:rPr lang="el-GR" sz="4000" dirty="0"/>
              <a:t>λοίμωξης</a:t>
            </a:r>
            <a:endParaRPr lang="en-GB" sz="4000" dirty="0"/>
          </a:p>
        </p:txBody>
      </p:sp>
      <p:sp>
        <p:nvSpPr>
          <p:cNvPr id="3" name="Content Placeholder 2">
            <a:extLst>
              <a:ext uri="{FF2B5EF4-FFF2-40B4-BE49-F238E27FC236}">
                <a16:creationId xmlns:a16="http://schemas.microsoft.com/office/drawing/2014/main" xmlns="" id="{FD417F99-7DC3-49F8-8762-9094E3ABADAA}"/>
              </a:ext>
            </a:extLst>
          </p:cNvPr>
          <p:cNvSpPr>
            <a:spLocks noGrp="1"/>
          </p:cNvSpPr>
          <p:nvPr>
            <p:ph idx="1"/>
          </p:nvPr>
        </p:nvSpPr>
        <p:spPr>
          <a:xfrm>
            <a:off x="838200" y="1825625"/>
            <a:ext cx="10515600" cy="4667250"/>
          </a:xfrm>
        </p:spPr>
        <p:txBody>
          <a:bodyPr>
            <a:normAutofit/>
          </a:bodyPr>
          <a:lstStyle/>
          <a:p>
            <a:r>
              <a:rPr lang="el-GR" dirty="0"/>
              <a:t>Στις αναπτυσσόμενες χώρες ο επιπολασμός της λοίμωξης: 30 - 50% στα παιδιά και 55 - 80% στους ενήλικες </a:t>
            </a:r>
          </a:p>
          <a:p>
            <a:r>
              <a:rPr lang="el-GR" dirty="0"/>
              <a:t>Στις αναπτυγμένες χώρες  1 - 12% στα παιδιά και 20 - 30% στους ενήλικες. </a:t>
            </a:r>
          </a:p>
          <a:p>
            <a:r>
              <a:rPr lang="el-GR" dirty="0"/>
              <a:t>Στη χώρα μας η συχνότητα της λοίμωξης: 20% (30% στις ηλικίες άνω των 50 ετών).</a:t>
            </a:r>
          </a:p>
          <a:p>
            <a:r>
              <a:rPr lang="el-GR" dirty="0"/>
              <a:t>Συνθήκες υγιεινής, συγχρωτισμός, πρόσβαση σε καθαρό νερό, κοινωνικό-οικονομική κατάσταση, μετάδοση στην οικογένεια. </a:t>
            </a:r>
          </a:p>
          <a:p>
            <a:r>
              <a:rPr lang="el-GR" dirty="0" err="1"/>
              <a:t>Στοματο</a:t>
            </a:r>
            <a:r>
              <a:rPr lang="el-GR" dirty="0"/>
              <a:t>-στοματική, </a:t>
            </a:r>
            <a:r>
              <a:rPr lang="el-GR" dirty="0" err="1"/>
              <a:t>κοπρανο</a:t>
            </a:r>
            <a:r>
              <a:rPr lang="el-GR" dirty="0"/>
              <a:t>-στοματική και </a:t>
            </a:r>
            <a:r>
              <a:rPr lang="el-GR" dirty="0" err="1"/>
              <a:t>γαστρο</a:t>
            </a:r>
            <a:r>
              <a:rPr lang="el-GR" dirty="0"/>
              <a:t>-στοματική οδός μετάδοσης κατά την παιδική ηλικία</a:t>
            </a:r>
            <a:endParaRPr lang="en-GB" dirty="0"/>
          </a:p>
        </p:txBody>
      </p:sp>
    </p:spTree>
    <p:extLst>
      <p:ext uri="{BB962C8B-B14F-4D97-AF65-F5344CB8AC3E}">
        <p14:creationId xmlns:p14="http://schemas.microsoft.com/office/powerpoint/2010/main" xmlns="" val="17167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4A35C-FAA8-4565-B723-847826D25896}"/>
              </a:ext>
            </a:extLst>
          </p:cNvPr>
          <p:cNvSpPr>
            <a:spLocks noGrp="1"/>
          </p:cNvSpPr>
          <p:nvPr>
            <p:ph type="title"/>
          </p:nvPr>
        </p:nvSpPr>
        <p:spPr/>
        <p:txBody>
          <a:bodyPr/>
          <a:lstStyle/>
          <a:p>
            <a:r>
              <a:rPr lang="el-GR" dirty="0"/>
              <a:t>Παθογένεια της χρόνιας </a:t>
            </a:r>
            <a:r>
              <a:rPr lang="en-GB" dirty="0"/>
              <a:t>Hp </a:t>
            </a:r>
            <a:r>
              <a:rPr lang="el-GR" dirty="0"/>
              <a:t>λοίμωξης</a:t>
            </a:r>
            <a:endParaRPr lang="en-GB" dirty="0"/>
          </a:p>
        </p:txBody>
      </p:sp>
      <p:sp>
        <p:nvSpPr>
          <p:cNvPr id="3" name="Content Placeholder 2">
            <a:extLst>
              <a:ext uri="{FF2B5EF4-FFF2-40B4-BE49-F238E27FC236}">
                <a16:creationId xmlns:a16="http://schemas.microsoft.com/office/drawing/2014/main" xmlns="" id="{072EEFD0-3D4F-40E1-B32F-99BA585DE0E4}"/>
              </a:ext>
            </a:extLst>
          </p:cNvPr>
          <p:cNvSpPr>
            <a:spLocks noGrp="1"/>
          </p:cNvSpPr>
          <p:nvPr>
            <p:ph idx="1"/>
          </p:nvPr>
        </p:nvSpPr>
        <p:spPr>
          <a:xfrm>
            <a:off x="838200" y="1825624"/>
            <a:ext cx="10515600" cy="4575175"/>
          </a:xfrm>
        </p:spPr>
        <p:txBody>
          <a:bodyPr>
            <a:normAutofit/>
          </a:bodyPr>
          <a:lstStyle/>
          <a:p>
            <a:pPr>
              <a:lnSpc>
                <a:spcPct val="100000"/>
              </a:lnSpc>
              <a:spcAft>
                <a:spcPts val="600"/>
              </a:spcAft>
            </a:pPr>
            <a:r>
              <a:rPr lang="el-GR" dirty="0"/>
              <a:t>Το </a:t>
            </a:r>
            <a:r>
              <a:rPr lang="en-GB" dirty="0"/>
              <a:t>Hp</a:t>
            </a:r>
            <a:r>
              <a:rPr lang="el-GR" dirty="0"/>
              <a:t> είναι ένα</a:t>
            </a:r>
            <a:r>
              <a:rPr lang="en-GB" dirty="0"/>
              <a:t> </a:t>
            </a:r>
            <a:r>
              <a:rPr lang="el-GR" dirty="0" err="1"/>
              <a:t>μικροαερόβιο</a:t>
            </a:r>
            <a:r>
              <a:rPr lang="el-GR" dirty="0"/>
              <a:t> </a:t>
            </a:r>
            <a:r>
              <a:rPr lang="el-GR" dirty="0" err="1"/>
              <a:t>Gram</a:t>
            </a:r>
            <a:r>
              <a:rPr lang="el-GR" dirty="0"/>
              <a:t> (-) βακτήριο</a:t>
            </a:r>
          </a:p>
          <a:p>
            <a:pPr>
              <a:lnSpc>
                <a:spcPct val="100000"/>
              </a:lnSpc>
              <a:spcAft>
                <a:spcPts val="600"/>
              </a:spcAft>
            </a:pPr>
            <a:r>
              <a:rPr lang="el-GR" dirty="0"/>
              <a:t>Αποικίζει αποκλειστικά γαστρικού τύπου βλεννογόνο ή μεταπλαστικό γαστρικού-τύπου επιθήλιο στο δωδεκαδάκτυλο, επιβιώνοντας στο όξινο γαστρικό περιβάλλον με τη βοήθεια:</a:t>
            </a:r>
          </a:p>
          <a:p>
            <a:pPr lvl="1">
              <a:lnSpc>
                <a:spcPct val="100000"/>
              </a:lnSpc>
              <a:spcAft>
                <a:spcPts val="600"/>
              </a:spcAft>
            </a:pPr>
            <a:r>
              <a:rPr lang="el-GR" dirty="0"/>
              <a:t>του ενζύμου </a:t>
            </a:r>
            <a:r>
              <a:rPr lang="el-GR" dirty="0" err="1"/>
              <a:t>ουρεάση</a:t>
            </a:r>
            <a:r>
              <a:rPr lang="el-GR" dirty="0"/>
              <a:t> (καταλύει τη μετατροπή ουρίας προς αμμωνία δημιουργώντας αλκαλικό </a:t>
            </a:r>
            <a:r>
              <a:rPr lang="el-GR" dirty="0" err="1"/>
              <a:t>μικρο</a:t>
            </a:r>
            <a:r>
              <a:rPr lang="el-GR" dirty="0"/>
              <a:t>-περιβάλλον), </a:t>
            </a:r>
          </a:p>
          <a:p>
            <a:pPr lvl="1">
              <a:lnSpc>
                <a:spcPct val="100000"/>
              </a:lnSpc>
              <a:spcAft>
                <a:spcPts val="600"/>
              </a:spcAft>
            </a:pPr>
            <a:r>
              <a:rPr lang="el-GR" dirty="0"/>
              <a:t>της κινητικότητας του, </a:t>
            </a:r>
          </a:p>
          <a:p>
            <a:pPr lvl="1">
              <a:lnSpc>
                <a:spcPct val="100000"/>
              </a:lnSpc>
              <a:spcAft>
                <a:spcPts val="600"/>
              </a:spcAft>
            </a:pPr>
            <a:r>
              <a:rPr lang="el-GR" dirty="0"/>
              <a:t>της ικανότητας του να προσκολλάται σε επιθηλιακά κύτταρα (μέσω πρωτεϊνών προσκόλλησης – </a:t>
            </a:r>
            <a:r>
              <a:rPr lang="el-GR" dirty="0" err="1"/>
              <a:t>BabA</a:t>
            </a:r>
            <a:r>
              <a:rPr lang="el-GR" dirty="0"/>
              <a:t>) και των </a:t>
            </a:r>
            <a:r>
              <a:rPr lang="el-GR" dirty="0" err="1"/>
              <a:t>πρωτεασών</a:t>
            </a:r>
            <a:r>
              <a:rPr lang="el-GR" dirty="0"/>
              <a:t> του (πρωτεΐνες </a:t>
            </a:r>
            <a:r>
              <a:rPr lang="el-GR" dirty="0" err="1"/>
              <a:t>OipA</a:t>
            </a:r>
            <a:r>
              <a:rPr lang="el-GR" dirty="0"/>
              <a:t>) </a:t>
            </a:r>
            <a:endParaRPr lang="en-GB" dirty="0"/>
          </a:p>
        </p:txBody>
      </p:sp>
    </p:spTree>
    <p:extLst>
      <p:ext uri="{BB962C8B-B14F-4D97-AF65-F5344CB8AC3E}">
        <p14:creationId xmlns:p14="http://schemas.microsoft.com/office/powerpoint/2010/main" xmlns="" val="31792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4A35C-FAA8-4565-B723-847826D25896}"/>
              </a:ext>
            </a:extLst>
          </p:cNvPr>
          <p:cNvSpPr>
            <a:spLocks noGrp="1"/>
          </p:cNvSpPr>
          <p:nvPr>
            <p:ph type="title"/>
          </p:nvPr>
        </p:nvSpPr>
        <p:spPr/>
        <p:txBody>
          <a:bodyPr/>
          <a:lstStyle/>
          <a:p>
            <a:r>
              <a:rPr lang="el-GR" dirty="0"/>
              <a:t>Παθογένεια της χρόνιας </a:t>
            </a:r>
            <a:r>
              <a:rPr lang="en-GB" dirty="0"/>
              <a:t>Hp </a:t>
            </a:r>
            <a:r>
              <a:rPr lang="el-GR" dirty="0"/>
              <a:t>λοίμωξης</a:t>
            </a:r>
            <a:endParaRPr lang="en-GB" dirty="0"/>
          </a:p>
        </p:txBody>
      </p:sp>
      <p:sp>
        <p:nvSpPr>
          <p:cNvPr id="3" name="Content Placeholder 2">
            <a:extLst>
              <a:ext uri="{FF2B5EF4-FFF2-40B4-BE49-F238E27FC236}">
                <a16:creationId xmlns:a16="http://schemas.microsoft.com/office/drawing/2014/main" xmlns="" id="{072EEFD0-3D4F-40E1-B32F-99BA585DE0E4}"/>
              </a:ext>
            </a:extLst>
          </p:cNvPr>
          <p:cNvSpPr>
            <a:spLocks noGrp="1"/>
          </p:cNvSpPr>
          <p:nvPr>
            <p:ph idx="1"/>
          </p:nvPr>
        </p:nvSpPr>
        <p:spPr>
          <a:xfrm>
            <a:off x="838200" y="1825624"/>
            <a:ext cx="10515600" cy="4575175"/>
          </a:xfrm>
        </p:spPr>
        <p:txBody>
          <a:bodyPr>
            <a:normAutofit fontScale="92500"/>
          </a:bodyPr>
          <a:lstStyle/>
          <a:p>
            <a:pPr>
              <a:lnSpc>
                <a:spcPct val="100000"/>
              </a:lnSpc>
              <a:spcAft>
                <a:spcPts val="600"/>
              </a:spcAft>
            </a:pPr>
            <a:r>
              <a:rPr lang="el-GR" dirty="0"/>
              <a:t>Το </a:t>
            </a:r>
            <a:r>
              <a:rPr lang="en-GB" dirty="0"/>
              <a:t>Hp</a:t>
            </a:r>
            <a:r>
              <a:rPr lang="el-GR" dirty="0"/>
              <a:t> βλάπτει το γαστρικό βλεννογόνο μέσω: </a:t>
            </a:r>
          </a:p>
          <a:p>
            <a:pPr>
              <a:lnSpc>
                <a:spcPct val="100000"/>
              </a:lnSpc>
              <a:spcAft>
                <a:spcPts val="600"/>
              </a:spcAft>
            </a:pPr>
            <a:r>
              <a:rPr lang="el-GR" dirty="0"/>
              <a:t>παραγωγής αμμωνίας, </a:t>
            </a:r>
            <a:r>
              <a:rPr lang="el-GR" dirty="0" err="1"/>
              <a:t>πρωτεασών</a:t>
            </a:r>
            <a:r>
              <a:rPr lang="el-GR" dirty="0"/>
              <a:t> και </a:t>
            </a:r>
            <a:r>
              <a:rPr lang="el-GR" dirty="0" err="1"/>
              <a:t>φωσφολιπάσης</a:t>
            </a:r>
            <a:r>
              <a:rPr lang="el-GR" dirty="0"/>
              <a:t> καθώς και τοπικής ανοσολογικής αντίδρασης που επάγει (παραγωγή </a:t>
            </a:r>
            <a:r>
              <a:rPr lang="el-GR" dirty="0" err="1"/>
              <a:t>χημειοτακτικών</a:t>
            </a:r>
            <a:r>
              <a:rPr lang="el-GR" dirty="0"/>
              <a:t> παραγόντων για ουδετερόφιλα και μονοκύτταρα που διαμεσολαβούν σε μια Τ-ανοσολογική αντίδραση από τον ξενιστή)</a:t>
            </a:r>
          </a:p>
          <a:p>
            <a:pPr>
              <a:lnSpc>
                <a:spcPct val="100000"/>
              </a:lnSpc>
              <a:spcAft>
                <a:spcPts val="600"/>
              </a:spcAft>
            </a:pPr>
            <a:r>
              <a:rPr lang="el-GR" dirty="0"/>
              <a:t>παραγωγής από το επιθήλιο </a:t>
            </a:r>
            <a:r>
              <a:rPr lang="el-GR" dirty="0" err="1"/>
              <a:t>κυτταροκινών</a:t>
            </a:r>
            <a:r>
              <a:rPr lang="el-GR" dirty="0"/>
              <a:t>, </a:t>
            </a:r>
            <a:r>
              <a:rPr lang="en-GB" dirty="0"/>
              <a:t>IL-</a:t>
            </a:r>
            <a:r>
              <a:rPr lang="el-GR" dirty="0"/>
              <a:t>8 και </a:t>
            </a:r>
            <a:r>
              <a:rPr lang="en-GB" dirty="0"/>
              <a:t>-</a:t>
            </a:r>
            <a:r>
              <a:rPr lang="el-GR" dirty="0"/>
              <a:t>1β, που προκαλούν τοπική αλλά και συστηματική φλεγμονώδη απόκριση</a:t>
            </a:r>
            <a:r>
              <a:rPr lang="en-GB" dirty="0"/>
              <a:t>.</a:t>
            </a:r>
            <a:r>
              <a:rPr lang="el-GR" dirty="0"/>
              <a:t> Αυτή η διεργασία με επάγει την απελευθέρωση </a:t>
            </a:r>
            <a:r>
              <a:rPr lang="el-GR" dirty="0" err="1"/>
              <a:t>κυτταροκινών</a:t>
            </a:r>
            <a:r>
              <a:rPr lang="el-GR" dirty="0"/>
              <a:t> (</a:t>
            </a:r>
            <a:r>
              <a:rPr lang="en-GB" dirty="0"/>
              <a:t>IL</a:t>
            </a:r>
            <a:r>
              <a:rPr lang="el-GR" dirty="0"/>
              <a:t> 1, 2, 6, 10, </a:t>
            </a:r>
            <a:r>
              <a:rPr lang="en-GB" dirty="0"/>
              <a:t>TNF</a:t>
            </a:r>
            <a:r>
              <a:rPr lang="el-GR" dirty="0"/>
              <a:t>-α) και αντισωμάτων που απελευθερώνουν επιπλέον βλαπτικούς για τον βλεννογόνο παράγοντες </a:t>
            </a:r>
            <a:endParaRPr lang="en-GB" dirty="0"/>
          </a:p>
        </p:txBody>
      </p:sp>
    </p:spTree>
    <p:extLst>
      <p:ext uri="{BB962C8B-B14F-4D97-AF65-F5344CB8AC3E}">
        <p14:creationId xmlns:p14="http://schemas.microsoft.com/office/powerpoint/2010/main" xmlns="" val="26418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4A35C-FAA8-4565-B723-847826D25896}"/>
              </a:ext>
            </a:extLst>
          </p:cNvPr>
          <p:cNvSpPr>
            <a:spLocks noGrp="1"/>
          </p:cNvSpPr>
          <p:nvPr>
            <p:ph type="title"/>
          </p:nvPr>
        </p:nvSpPr>
        <p:spPr/>
        <p:txBody>
          <a:bodyPr/>
          <a:lstStyle/>
          <a:p>
            <a:r>
              <a:rPr lang="el-GR" dirty="0"/>
              <a:t>Παθογένεια της χρόνιας </a:t>
            </a:r>
            <a:r>
              <a:rPr lang="en-GB" dirty="0"/>
              <a:t>Hp </a:t>
            </a:r>
            <a:r>
              <a:rPr lang="el-GR" dirty="0"/>
              <a:t>λοίμωξης</a:t>
            </a:r>
            <a:endParaRPr lang="en-GB" dirty="0"/>
          </a:p>
        </p:txBody>
      </p:sp>
      <p:sp>
        <p:nvSpPr>
          <p:cNvPr id="3" name="Content Placeholder 2">
            <a:extLst>
              <a:ext uri="{FF2B5EF4-FFF2-40B4-BE49-F238E27FC236}">
                <a16:creationId xmlns:a16="http://schemas.microsoft.com/office/drawing/2014/main" xmlns="" id="{072EEFD0-3D4F-40E1-B32F-99BA585DE0E4}"/>
              </a:ext>
            </a:extLst>
          </p:cNvPr>
          <p:cNvSpPr>
            <a:spLocks noGrp="1"/>
          </p:cNvSpPr>
          <p:nvPr>
            <p:ph idx="1"/>
          </p:nvPr>
        </p:nvSpPr>
        <p:spPr>
          <a:xfrm>
            <a:off x="838200" y="1825624"/>
            <a:ext cx="10515600" cy="4575175"/>
          </a:xfrm>
        </p:spPr>
        <p:txBody>
          <a:bodyPr>
            <a:normAutofit/>
          </a:bodyPr>
          <a:lstStyle/>
          <a:p>
            <a:pPr>
              <a:lnSpc>
                <a:spcPct val="150000"/>
              </a:lnSpc>
              <a:spcAft>
                <a:spcPts val="600"/>
              </a:spcAft>
            </a:pPr>
            <a:r>
              <a:rPr lang="el-GR" dirty="0"/>
              <a:t>Συγκεκριμένοι γονότυποι του μικροβίου διαθέτουν ένα γονιδιακό νησίδιο και σχετίζονται με υψηλότερη νοσηρότητα, με τους </a:t>
            </a:r>
            <a:r>
              <a:rPr lang="el-GR" dirty="0" err="1"/>
              <a:t>vacA</a:t>
            </a:r>
            <a:r>
              <a:rPr lang="el-GR" dirty="0"/>
              <a:t> (</a:t>
            </a:r>
            <a:r>
              <a:rPr lang="el-GR" dirty="0" err="1"/>
              <a:t>vacuolating</a:t>
            </a:r>
            <a:r>
              <a:rPr lang="el-GR" dirty="0"/>
              <a:t> </a:t>
            </a:r>
            <a:r>
              <a:rPr lang="el-GR" dirty="0" err="1"/>
              <a:t>cytotoxin</a:t>
            </a:r>
            <a:r>
              <a:rPr lang="el-GR" dirty="0"/>
              <a:t>  </a:t>
            </a:r>
            <a:r>
              <a:rPr lang="el-GR" dirty="0" err="1"/>
              <a:t>gene</a:t>
            </a:r>
            <a:r>
              <a:rPr lang="el-GR" dirty="0"/>
              <a:t> A) και cagA (</a:t>
            </a:r>
            <a:r>
              <a:rPr lang="el-GR" dirty="0" err="1"/>
              <a:t>cytotoxin-associated</a:t>
            </a:r>
            <a:r>
              <a:rPr lang="el-GR" dirty="0"/>
              <a:t> </a:t>
            </a:r>
            <a:r>
              <a:rPr lang="el-GR" dirty="0" err="1"/>
              <a:t>gene</a:t>
            </a:r>
            <a:r>
              <a:rPr lang="el-GR" dirty="0"/>
              <a:t> A) να είναι οι πιο διαδεδομένοι σε ασθενείς με πεπτικά έλκη. </a:t>
            </a:r>
          </a:p>
          <a:p>
            <a:pPr>
              <a:lnSpc>
                <a:spcPct val="150000"/>
              </a:lnSpc>
              <a:spcAft>
                <a:spcPts val="600"/>
              </a:spcAft>
            </a:pPr>
            <a:r>
              <a:rPr lang="el-GR" dirty="0"/>
              <a:t>Ο ρόλος της γενετικής προδιάθεσης του ξενιστή στην αρχική λοίμωξη αλλά στη μετέπειτα εξέλιξη της παραμένει αμφιλεγόμενος</a:t>
            </a:r>
            <a:endParaRPr lang="en-GB" dirty="0"/>
          </a:p>
        </p:txBody>
      </p:sp>
    </p:spTree>
    <p:extLst>
      <p:ext uri="{BB962C8B-B14F-4D97-AF65-F5344CB8AC3E}">
        <p14:creationId xmlns:p14="http://schemas.microsoft.com/office/powerpoint/2010/main" xmlns="" val="373623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3FD6335-C0E7-47B8-B539-F58CA93B0F7D}"/>
              </a:ext>
            </a:extLst>
          </p:cNvPr>
          <p:cNvSpPr>
            <a:spLocks noGrp="1"/>
          </p:cNvSpPr>
          <p:nvPr>
            <p:ph type="title"/>
          </p:nvPr>
        </p:nvSpPr>
        <p:spPr/>
        <p:txBody>
          <a:bodyPr/>
          <a:lstStyle/>
          <a:p>
            <a:endParaRPr lang="en-GB"/>
          </a:p>
        </p:txBody>
      </p:sp>
      <p:pic>
        <p:nvPicPr>
          <p:cNvPr id="26" name="Picture 25" descr="Diagram&#10;&#10;Description automatically generated">
            <a:extLst>
              <a:ext uri="{FF2B5EF4-FFF2-40B4-BE49-F238E27FC236}">
                <a16:creationId xmlns:a16="http://schemas.microsoft.com/office/drawing/2014/main" xmlns="" id="{260CC0E0-A415-44BB-A5DE-86A6DAF11C2C}"/>
              </a:ext>
            </a:extLst>
          </p:cNvPr>
          <p:cNvPicPr>
            <a:picLocks noChangeAspect="1"/>
          </p:cNvPicPr>
          <p:nvPr/>
        </p:nvPicPr>
        <p:blipFill>
          <a:blip r:embed="rId2"/>
          <a:stretch>
            <a:fillRect/>
          </a:stretch>
        </p:blipFill>
        <p:spPr>
          <a:xfrm>
            <a:off x="1839817" y="0"/>
            <a:ext cx="9132983" cy="6858000"/>
          </a:xfrm>
          <a:prstGeom prst="rect">
            <a:avLst/>
          </a:prstGeom>
        </p:spPr>
      </p:pic>
      <p:sp>
        <p:nvSpPr>
          <p:cNvPr id="27" name="Text Box 6">
            <a:extLst>
              <a:ext uri="{FF2B5EF4-FFF2-40B4-BE49-F238E27FC236}">
                <a16:creationId xmlns:a16="http://schemas.microsoft.com/office/drawing/2014/main" xmlns="" id="{541FAC38-3BBE-4189-8E1F-52E903653844}"/>
              </a:ext>
            </a:extLst>
          </p:cNvPr>
          <p:cNvSpPr txBox="1">
            <a:spLocks noChangeArrowheads="1"/>
          </p:cNvSpPr>
          <p:nvPr/>
        </p:nvSpPr>
        <p:spPr bwMode="auto">
          <a:xfrm>
            <a:off x="4874983" y="6374606"/>
            <a:ext cx="3529012" cy="238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a:solidFill>
                  <a:schemeClr val="tx1"/>
                </a:solidFill>
                <a:latin typeface="Verdana" panose="020B0604030504040204" pitchFamily="34" charset="0"/>
              </a:defRPr>
            </a:lvl9pPr>
          </a:lstStyle>
          <a:p>
            <a:pPr eaLnBrk="1">
              <a:lnSpc>
                <a:spcPct val="97000"/>
              </a:lnSpc>
              <a:buClr>
                <a:srgbClr val="FFFFFF"/>
              </a:buClr>
              <a:buSzPct val="45000"/>
              <a:buFont typeface="StarSymbol" charset="0"/>
              <a:buNone/>
            </a:pPr>
            <a:r>
              <a:rPr lang="en-GB" altLang="el-GR" sz="1600" b="1" dirty="0" err="1">
                <a:solidFill>
                  <a:srgbClr val="7030A0"/>
                </a:solidFill>
                <a:latin typeface="Arial" panose="020B0604020202020204" pitchFamily="34" charset="0"/>
              </a:rPr>
              <a:t>Suerbaum</a:t>
            </a:r>
            <a:r>
              <a:rPr lang="en-GB" altLang="el-GR" sz="1600" b="1" dirty="0">
                <a:solidFill>
                  <a:srgbClr val="7030A0"/>
                </a:solidFill>
                <a:latin typeface="Arial" panose="020B0604020202020204" pitchFamily="34" charset="0"/>
              </a:rPr>
              <a:t> &amp;  </a:t>
            </a:r>
            <a:r>
              <a:rPr lang="en-GB" altLang="el-GR" sz="1600" b="1" dirty="0" err="1">
                <a:solidFill>
                  <a:srgbClr val="7030A0"/>
                </a:solidFill>
                <a:latin typeface="Arial" panose="020B0604020202020204" pitchFamily="34" charset="0"/>
              </a:rPr>
              <a:t>Michetti</a:t>
            </a:r>
            <a:r>
              <a:rPr lang="en-GB" altLang="el-GR" sz="1600" b="1" dirty="0">
                <a:solidFill>
                  <a:srgbClr val="7030A0"/>
                </a:solidFill>
                <a:latin typeface="Arial" panose="020B0604020202020204" pitchFamily="34" charset="0"/>
              </a:rPr>
              <a:t>, NEJM, 2002</a:t>
            </a:r>
          </a:p>
        </p:txBody>
      </p:sp>
    </p:spTree>
    <p:extLst>
      <p:ext uri="{BB962C8B-B14F-4D97-AF65-F5344CB8AC3E}">
        <p14:creationId xmlns:p14="http://schemas.microsoft.com/office/powerpoint/2010/main" xmlns="" val="424689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F5E01-44D8-4DBE-86D2-D7D9EEAC4779}"/>
              </a:ext>
            </a:extLst>
          </p:cNvPr>
          <p:cNvSpPr>
            <a:spLocks noGrp="1"/>
          </p:cNvSpPr>
          <p:nvPr>
            <p:ph type="title"/>
          </p:nvPr>
        </p:nvSpPr>
        <p:spPr>
          <a:xfrm>
            <a:off x="446183" y="365125"/>
            <a:ext cx="11299634" cy="1325563"/>
          </a:xfrm>
        </p:spPr>
        <p:txBody>
          <a:bodyPr>
            <a:normAutofit/>
          </a:bodyPr>
          <a:lstStyle/>
          <a:p>
            <a:r>
              <a:rPr lang="el-GR" sz="3600" dirty="0"/>
              <a:t>Ταξινόμηση του κινδύνου ανάπτυξης καρκίνου σύμφωνα με το ιστολογικό σύστημα OLGA</a:t>
            </a:r>
            <a:endParaRPr lang="en-GB" sz="3600" dirty="0"/>
          </a:p>
        </p:txBody>
      </p:sp>
      <p:graphicFrame>
        <p:nvGraphicFramePr>
          <p:cNvPr id="3" name="Table 2">
            <a:extLst>
              <a:ext uri="{FF2B5EF4-FFF2-40B4-BE49-F238E27FC236}">
                <a16:creationId xmlns:a16="http://schemas.microsoft.com/office/drawing/2014/main" xmlns="" id="{587AFD9A-4A34-4D7B-910D-F38058E83026}"/>
              </a:ext>
            </a:extLst>
          </p:cNvPr>
          <p:cNvGraphicFramePr>
            <a:graphicFrameLocks noGrp="1"/>
          </p:cNvGraphicFramePr>
          <p:nvPr>
            <p:extLst>
              <p:ext uri="{D42A27DB-BD31-4B8C-83A1-F6EECF244321}">
                <p14:modId xmlns:p14="http://schemas.microsoft.com/office/powerpoint/2010/main" xmlns="" val="4056682511"/>
              </p:ext>
            </p:extLst>
          </p:nvPr>
        </p:nvGraphicFramePr>
        <p:xfrm>
          <a:off x="446183" y="1690688"/>
          <a:ext cx="11198646" cy="4952482"/>
        </p:xfrm>
        <a:graphic>
          <a:graphicData uri="http://schemas.openxmlformats.org/drawingml/2006/table">
            <a:tbl>
              <a:tblPr firstRow="1" firstCol="1" bandRow="1"/>
              <a:tblGrid>
                <a:gridCol w="2002216">
                  <a:extLst>
                    <a:ext uri="{9D8B030D-6E8A-4147-A177-3AD203B41FA5}">
                      <a16:colId xmlns:a16="http://schemas.microsoft.com/office/drawing/2014/main" xmlns="" val="3166636417"/>
                    </a:ext>
                  </a:extLst>
                </a:gridCol>
                <a:gridCol w="2002216">
                  <a:extLst>
                    <a:ext uri="{9D8B030D-6E8A-4147-A177-3AD203B41FA5}">
                      <a16:colId xmlns:a16="http://schemas.microsoft.com/office/drawing/2014/main" xmlns="" val="575964171"/>
                    </a:ext>
                  </a:extLst>
                </a:gridCol>
                <a:gridCol w="2002216">
                  <a:extLst>
                    <a:ext uri="{9D8B030D-6E8A-4147-A177-3AD203B41FA5}">
                      <a16:colId xmlns:a16="http://schemas.microsoft.com/office/drawing/2014/main" xmlns="" val="3088624300"/>
                    </a:ext>
                  </a:extLst>
                </a:gridCol>
                <a:gridCol w="1730666">
                  <a:extLst>
                    <a:ext uri="{9D8B030D-6E8A-4147-A177-3AD203B41FA5}">
                      <a16:colId xmlns:a16="http://schemas.microsoft.com/office/drawing/2014/main" xmlns="" val="1006521751"/>
                    </a:ext>
                  </a:extLst>
                </a:gridCol>
                <a:gridCol w="1730666">
                  <a:extLst>
                    <a:ext uri="{9D8B030D-6E8A-4147-A177-3AD203B41FA5}">
                      <a16:colId xmlns:a16="http://schemas.microsoft.com/office/drawing/2014/main" xmlns="" val="493940174"/>
                    </a:ext>
                  </a:extLst>
                </a:gridCol>
                <a:gridCol w="1730666">
                  <a:extLst>
                    <a:ext uri="{9D8B030D-6E8A-4147-A177-3AD203B41FA5}">
                      <a16:colId xmlns:a16="http://schemas.microsoft.com/office/drawing/2014/main" xmlns="" val="720016235"/>
                    </a:ext>
                  </a:extLst>
                </a:gridCol>
              </a:tblGrid>
              <a:tr h="704759">
                <a:tc rowSpan="2" gridSpan="2">
                  <a:txBody>
                    <a:bodyPr/>
                    <a:lstStyle/>
                    <a:p>
                      <a:pPr algn="ctr"/>
                      <a:r>
                        <a:rPr lang="el-GR" sz="2000" dirty="0">
                          <a:effectLst/>
                          <a:latin typeface="+mn-lt"/>
                          <a:ea typeface="Times New Roman" panose="02020603050405020304" pitchFamily="18" charset="0"/>
                          <a:cs typeface="Times New Roman" panose="02020603050405020304" pitchFamily="18" charset="0"/>
                        </a:rPr>
                        <a:t>Βαθμός ατροφίας</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75000"/>
                          </a:schemeClr>
                        </a:gs>
                        <a:gs pos="50000">
                          <a:schemeClr val="bg1"/>
                        </a:gs>
                        <a:gs pos="100000">
                          <a:srgbClr val="F781E1"/>
                        </a:gs>
                      </a:gsLst>
                      <a:lin ang="2700000" scaled="1"/>
                      <a:tileRect/>
                    </a:gradFill>
                  </a:tcPr>
                </a:tc>
                <a:tc rowSpan="2" hMerge="1">
                  <a:txBody>
                    <a:bodyPr/>
                    <a:lstStyle/>
                    <a:p>
                      <a:endParaRPr lang="en-GB"/>
                    </a:p>
                  </a:txBody>
                  <a:tcPr/>
                </a:tc>
                <a:tc gridSpan="4">
                  <a:txBody>
                    <a:bodyPr/>
                    <a:lstStyle/>
                    <a:p>
                      <a:pPr algn="ctr"/>
                      <a:r>
                        <a:rPr lang="el-GR" sz="2000" dirty="0">
                          <a:effectLst/>
                          <a:latin typeface="+mn-lt"/>
                          <a:ea typeface="Times New Roman" panose="02020603050405020304" pitchFamily="18" charset="0"/>
                          <a:cs typeface="Times New Roman" panose="02020603050405020304" pitchFamily="18" charset="0"/>
                        </a:rPr>
                        <a:t>Σώμα</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601629171"/>
                  </a:ext>
                </a:extLst>
              </a:tr>
              <a:tr h="939677">
                <a:tc gridSpan="2" vMerge="1">
                  <a:txBody>
                    <a:bodyPr/>
                    <a:lstStyle/>
                    <a:p>
                      <a:endParaRPr lang="en-GB"/>
                    </a:p>
                  </a:txBody>
                  <a:tcPr/>
                </a:tc>
                <a:tc hMerge="1" vMerge="1">
                  <a:txBody>
                    <a:bodyPr/>
                    <a:lstStyle/>
                    <a:p>
                      <a:endParaRPr lang="en-GB"/>
                    </a:p>
                  </a:txBody>
                  <a:tcPr/>
                </a:tc>
                <a:tc>
                  <a:txBody>
                    <a:bodyPr/>
                    <a:lstStyle/>
                    <a:p>
                      <a:pPr algn="just"/>
                      <a:r>
                        <a:rPr lang="el-GR" sz="1800">
                          <a:effectLst/>
                          <a:latin typeface="+mn-lt"/>
                          <a:ea typeface="Times New Roman" panose="02020603050405020304" pitchFamily="18" charset="0"/>
                          <a:cs typeface="Times New Roman" panose="02020603050405020304" pitchFamily="18" charset="0"/>
                        </a:rPr>
                        <a:t>Απουσία ατροφίας </a:t>
                      </a:r>
                      <a:endParaRPr lang="en-GB" sz="2400">
                        <a:effectLst/>
                        <a:latin typeface="+mn-lt"/>
                        <a:ea typeface="Times New Roman" panose="02020603050405020304" pitchFamily="18" charset="0"/>
                        <a:cs typeface="Times New Roman" panose="02020603050405020304" pitchFamily="18" charset="0"/>
                      </a:endParaRPr>
                    </a:p>
                    <a:p>
                      <a:pPr algn="just"/>
                      <a:r>
                        <a:rPr lang="en-US" sz="1800">
                          <a:effectLst/>
                          <a:latin typeface="+mn-lt"/>
                          <a:ea typeface="Times New Roman" panose="02020603050405020304" pitchFamily="18" charset="0"/>
                          <a:cs typeface="Times New Roman" panose="02020603050405020304" pitchFamily="18" charset="0"/>
                        </a:rPr>
                        <a:t>(Score 0</a:t>
                      </a:r>
                      <a:r>
                        <a:rPr lang="el-GR" sz="1800">
                          <a:effectLst/>
                          <a:latin typeface="+mn-lt"/>
                          <a:ea typeface="Times New Roman" panose="02020603050405020304" pitchFamily="18" charset="0"/>
                          <a:cs typeface="Times New Roman" panose="02020603050405020304" pitchFamily="18" charset="0"/>
                        </a:rPr>
                        <a:t>)</a:t>
                      </a:r>
                      <a:endParaRPr lang="en-GB"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a:effectLst/>
                          <a:latin typeface="+mn-lt"/>
                          <a:ea typeface="Times New Roman" panose="02020603050405020304" pitchFamily="18" charset="0"/>
                          <a:cs typeface="Times New Roman" panose="02020603050405020304" pitchFamily="18" charset="0"/>
                        </a:rPr>
                        <a:t>Ήπια ατροφία (</a:t>
                      </a:r>
                      <a:r>
                        <a:rPr lang="en-US" sz="1800">
                          <a:effectLst/>
                          <a:latin typeface="+mn-lt"/>
                          <a:ea typeface="Times New Roman" panose="02020603050405020304" pitchFamily="18" charset="0"/>
                          <a:cs typeface="Times New Roman" panose="02020603050405020304" pitchFamily="18" charset="0"/>
                        </a:rPr>
                        <a:t>Score 1</a:t>
                      </a:r>
                      <a:r>
                        <a:rPr lang="el-GR" sz="1800">
                          <a:effectLst/>
                          <a:latin typeface="+mn-lt"/>
                          <a:ea typeface="Times New Roman" panose="02020603050405020304" pitchFamily="18" charset="0"/>
                          <a:cs typeface="Times New Roman" panose="02020603050405020304" pitchFamily="18" charset="0"/>
                        </a:rPr>
                        <a:t>)</a:t>
                      </a:r>
                      <a:endParaRPr lang="en-GB"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a:effectLst/>
                          <a:latin typeface="+mn-lt"/>
                          <a:ea typeface="Times New Roman" panose="02020603050405020304" pitchFamily="18" charset="0"/>
                          <a:cs typeface="Times New Roman" panose="02020603050405020304" pitchFamily="18" charset="0"/>
                        </a:rPr>
                        <a:t>Μέτρια ατροφία (</a:t>
                      </a:r>
                      <a:r>
                        <a:rPr lang="en-US" sz="1800">
                          <a:effectLst/>
                          <a:latin typeface="+mn-lt"/>
                          <a:ea typeface="Times New Roman" panose="02020603050405020304" pitchFamily="18" charset="0"/>
                          <a:cs typeface="Times New Roman" panose="02020603050405020304" pitchFamily="18" charset="0"/>
                        </a:rPr>
                        <a:t>Score 2)</a:t>
                      </a:r>
                      <a:endParaRPr lang="en-GB"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a:effectLst/>
                          <a:latin typeface="+mn-lt"/>
                          <a:ea typeface="Times New Roman" panose="02020603050405020304" pitchFamily="18" charset="0"/>
                          <a:cs typeface="Times New Roman" panose="02020603050405020304" pitchFamily="18" charset="0"/>
                        </a:rPr>
                        <a:t>Σοβαρή ατροφία (</a:t>
                      </a:r>
                      <a:r>
                        <a:rPr lang="en-US" sz="1800">
                          <a:effectLst/>
                          <a:latin typeface="+mn-lt"/>
                          <a:ea typeface="Times New Roman" panose="02020603050405020304" pitchFamily="18" charset="0"/>
                          <a:cs typeface="Times New Roman" panose="02020603050405020304" pitchFamily="18" charset="0"/>
                        </a:rPr>
                        <a:t>Score 3)</a:t>
                      </a:r>
                      <a:endParaRPr lang="en-GB"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0651097"/>
                  </a:ext>
                </a:extLst>
              </a:tr>
              <a:tr h="802241">
                <a:tc rowSpan="4">
                  <a:txBody>
                    <a:bodyPr/>
                    <a:lstStyle/>
                    <a:p>
                      <a:pPr marL="71755" marR="71755" algn="ctr">
                        <a:spcAft>
                          <a:spcPts val="0"/>
                        </a:spcAft>
                      </a:pPr>
                      <a:r>
                        <a:rPr lang="el-GR" sz="2000" dirty="0">
                          <a:effectLst/>
                          <a:latin typeface="+mn-lt"/>
                          <a:ea typeface="Times New Roman" panose="02020603050405020304" pitchFamily="18" charset="0"/>
                          <a:cs typeface="Times New Roman" panose="02020603050405020304" pitchFamily="18" charset="0"/>
                        </a:rPr>
                        <a:t>Άντρο </a:t>
                      </a:r>
                      <a:r>
                        <a:rPr lang="el-GR" sz="1800" dirty="0">
                          <a:effectLst/>
                          <a:latin typeface="+mn-lt"/>
                          <a:ea typeface="Times New Roman" panose="02020603050405020304" pitchFamily="18" charset="0"/>
                          <a:cs typeface="Times New Roman" panose="02020603050405020304" pitchFamily="18" charset="0"/>
                        </a:rPr>
                        <a:t>(συμπεριλαμβανομένης της γωνίας)</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pPr>
                      <a:r>
                        <a:rPr lang="el-GR" sz="1800">
                          <a:effectLst/>
                          <a:latin typeface="+mn-lt"/>
                          <a:ea typeface="Times New Roman" panose="02020603050405020304" pitchFamily="18" charset="0"/>
                          <a:cs typeface="Times New Roman" panose="02020603050405020304" pitchFamily="18" charset="0"/>
                        </a:rPr>
                        <a:t>Απουσία ατροφίας </a:t>
                      </a:r>
                      <a:r>
                        <a:rPr lang="en-US" sz="1800">
                          <a:effectLst/>
                          <a:latin typeface="+mn-lt"/>
                          <a:ea typeface="Times New Roman" panose="02020603050405020304" pitchFamily="18" charset="0"/>
                          <a:cs typeface="Times New Roman" panose="02020603050405020304" pitchFamily="18" charset="0"/>
                        </a:rPr>
                        <a:t>(Score 0</a:t>
                      </a:r>
                      <a:r>
                        <a:rPr lang="el-GR" sz="1800">
                          <a:effectLst/>
                          <a:latin typeface="+mn-lt"/>
                          <a:ea typeface="Times New Roman" panose="02020603050405020304" pitchFamily="18" charset="0"/>
                          <a:cs typeface="Times New Roman" panose="02020603050405020304" pitchFamily="18" charset="0"/>
                        </a:rPr>
                        <a:t>)</a:t>
                      </a:r>
                      <a:endParaRPr lang="en-GB"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0</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1</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2</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2</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97560780"/>
                  </a:ext>
                </a:extLst>
              </a:tr>
              <a:tr h="626451">
                <a:tc vMerge="1">
                  <a:txBody>
                    <a:bodyPr/>
                    <a:lstStyle/>
                    <a:p>
                      <a:endParaRPr lang="en-GB"/>
                    </a:p>
                  </a:txBody>
                  <a:tcPr/>
                </a:tc>
                <a:tc>
                  <a:txBody>
                    <a:bodyPr/>
                    <a:lstStyle/>
                    <a:p>
                      <a:pPr>
                        <a:spcBef>
                          <a:spcPts val="1200"/>
                        </a:spcBef>
                      </a:pPr>
                      <a:r>
                        <a:rPr lang="el-GR" sz="1800">
                          <a:effectLst/>
                          <a:latin typeface="+mn-lt"/>
                          <a:ea typeface="Times New Roman" panose="02020603050405020304" pitchFamily="18" charset="0"/>
                          <a:cs typeface="Times New Roman" panose="02020603050405020304" pitchFamily="18" charset="0"/>
                        </a:rPr>
                        <a:t>Ήπια ατροφία  (</a:t>
                      </a:r>
                      <a:r>
                        <a:rPr lang="en-US" sz="1800">
                          <a:effectLst/>
                          <a:latin typeface="+mn-lt"/>
                          <a:ea typeface="Times New Roman" panose="02020603050405020304" pitchFamily="18" charset="0"/>
                          <a:cs typeface="Times New Roman" panose="02020603050405020304" pitchFamily="18" charset="0"/>
                        </a:rPr>
                        <a:t>Score 1</a:t>
                      </a:r>
                      <a:r>
                        <a:rPr lang="el-GR" sz="1800">
                          <a:effectLst/>
                          <a:latin typeface="+mn-lt"/>
                          <a:ea typeface="Times New Roman" panose="02020603050405020304" pitchFamily="18" charset="0"/>
                          <a:cs typeface="Times New Roman" panose="02020603050405020304" pitchFamily="18" charset="0"/>
                        </a:rPr>
                        <a:t>)</a:t>
                      </a:r>
                      <a:endParaRPr lang="en-GB"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1</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1</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2</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3</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079498313"/>
                  </a:ext>
                </a:extLst>
              </a:tr>
              <a:tr h="939677">
                <a:tc vMerge="1">
                  <a:txBody>
                    <a:bodyPr/>
                    <a:lstStyle/>
                    <a:p>
                      <a:endParaRPr lang="en-GB"/>
                    </a:p>
                  </a:txBody>
                  <a:tcPr/>
                </a:tc>
                <a:tc>
                  <a:txBody>
                    <a:bodyPr/>
                    <a:lstStyle/>
                    <a:p>
                      <a:r>
                        <a:rPr lang="el-GR" sz="1800" dirty="0">
                          <a:effectLst/>
                          <a:latin typeface="+mn-lt"/>
                          <a:ea typeface="Times New Roman" panose="02020603050405020304" pitchFamily="18" charset="0"/>
                          <a:cs typeface="Times New Roman" panose="02020603050405020304" pitchFamily="18" charset="0"/>
                        </a:rPr>
                        <a:t>Μέτρια ατροφία (</a:t>
                      </a:r>
                      <a:r>
                        <a:rPr lang="en-US" sz="1800" dirty="0">
                          <a:effectLst/>
                          <a:latin typeface="+mn-lt"/>
                          <a:ea typeface="Times New Roman" panose="02020603050405020304" pitchFamily="18" charset="0"/>
                          <a:cs typeface="Times New Roman" panose="02020603050405020304" pitchFamily="18" charset="0"/>
                        </a:rPr>
                        <a:t>Score 2)</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2</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2</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3</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4</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0EC"/>
                    </a:solidFill>
                  </a:tcPr>
                </a:tc>
                <a:extLst>
                  <a:ext uri="{0D108BD9-81ED-4DB2-BD59-A6C34878D82A}">
                    <a16:rowId xmlns:a16="http://schemas.microsoft.com/office/drawing/2014/main" xmlns="" val="584141137"/>
                  </a:ext>
                </a:extLst>
              </a:tr>
              <a:tr h="939677">
                <a:tc vMerge="1">
                  <a:txBody>
                    <a:bodyPr/>
                    <a:lstStyle/>
                    <a:p>
                      <a:endParaRPr lang="en-GB"/>
                    </a:p>
                  </a:txBody>
                  <a:tcPr/>
                </a:tc>
                <a:tc>
                  <a:txBody>
                    <a:bodyPr/>
                    <a:lstStyle/>
                    <a:p>
                      <a:r>
                        <a:rPr lang="el-GR" sz="1800" dirty="0">
                          <a:effectLst/>
                          <a:latin typeface="+mn-lt"/>
                          <a:ea typeface="Times New Roman" panose="02020603050405020304" pitchFamily="18" charset="0"/>
                          <a:cs typeface="Times New Roman" panose="02020603050405020304" pitchFamily="18" charset="0"/>
                        </a:rPr>
                        <a:t> Σοβαρή ατροφία (</a:t>
                      </a:r>
                      <a:r>
                        <a:rPr lang="en-US" sz="1800" dirty="0">
                          <a:effectLst/>
                          <a:latin typeface="+mn-lt"/>
                          <a:ea typeface="Times New Roman" panose="02020603050405020304" pitchFamily="18" charset="0"/>
                          <a:cs typeface="Times New Roman" panose="02020603050405020304" pitchFamily="18" charset="0"/>
                        </a:rPr>
                        <a:t>Score 3)</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3</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3</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4</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0EC"/>
                    </a:solidFill>
                  </a:tcPr>
                </a:tc>
                <a:tc>
                  <a:txBody>
                    <a:bodyPr/>
                    <a:lstStyle/>
                    <a:p>
                      <a:pPr algn="just"/>
                      <a:r>
                        <a:rPr lang="el-GR" sz="1800" dirty="0">
                          <a:effectLst/>
                          <a:latin typeface="+mn-lt"/>
                          <a:ea typeface="Times New Roman" panose="02020603050405020304" pitchFamily="18" charset="0"/>
                          <a:cs typeface="Times New Roman" panose="02020603050405020304" pitchFamily="18" charset="0"/>
                        </a:rPr>
                        <a:t>Στάδιο 4</a:t>
                      </a:r>
                      <a:endParaRPr lang="en-GB"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0EC"/>
                    </a:solidFill>
                  </a:tcPr>
                </a:tc>
                <a:extLst>
                  <a:ext uri="{0D108BD9-81ED-4DB2-BD59-A6C34878D82A}">
                    <a16:rowId xmlns:a16="http://schemas.microsoft.com/office/drawing/2014/main" xmlns="" val="929175528"/>
                  </a:ext>
                </a:extLst>
              </a:tr>
            </a:tbl>
          </a:graphicData>
        </a:graphic>
      </p:graphicFrame>
    </p:spTree>
    <p:extLst>
      <p:ext uri="{BB962C8B-B14F-4D97-AF65-F5344CB8AC3E}">
        <p14:creationId xmlns:p14="http://schemas.microsoft.com/office/powerpoint/2010/main" xmlns="" val="368839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436E8F-955E-4B4C-961A-888AAF49C21B}"/>
              </a:ext>
            </a:extLst>
          </p:cNvPr>
          <p:cNvSpPr>
            <a:spLocks noGrp="1"/>
          </p:cNvSpPr>
          <p:nvPr>
            <p:ph type="title"/>
          </p:nvPr>
        </p:nvSpPr>
        <p:spPr/>
        <p:txBody>
          <a:bodyPr>
            <a:normAutofit/>
          </a:bodyPr>
          <a:lstStyle/>
          <a:p>
            <a:r>
              <a:rPr lang="el-GR" sz="4000" dirty="0"/>
              <a:t>Γαστρίτιδα</a:t>
            </a:r>
            <a:endParaRPr lang="en-GB" sz="4000" dirty="0"/>
          </a:p>
        </p:txBody>
      </p:sp>
      <p:sp>
        <p:nvSpPr>
          <p:cNvPr id="5" name="Content Placeholder 4">
            <a:extLst>
              <a:ext uri="{FF2B5EF4-FFF2-40B4-BE49-F238E27FC236}">
                <a16:creationId xmlns:a16="http://schemas.microsoft.com/office/drawing/2014/main" xmlns="" id="{1A426A21-3C8D-4F10-84C2-BB2276DCA059}"/>
              </a:ext>
            </a:extLst>
          </p:cNvPr>
          <p:cNvSpPr>
            <a:spLocks noGrp="1"/>
          </p:cNvSpPr>
          <p:nvPr>
            <p:ph idx="1"/>
          </p:nvPr>
        </p:nvSpPr>
        <p:spPr>
          <a:xfrm>
            <a:off x="838200" y="1311006"/>
            <a:ext cx="10515600" cy="5299113"/>
          </a:xfrm>
        </p:spPr>
        <p:txBody>
          <a:bodyPr>
            <a:normAutofit fontScale="77500" lnSpcReduction="20000"/>
          </a:bodyPr>
          <a:lstStyle/>
          <a:p>
            <a:pPr>
              <a:lnSpc>
                <a:spcPct val="150000"/>
              </a:lnSpc>
            </a:pPr>
            <a:r>
              <a:rPr lang="el-GR" sz="3200" b="0" i="0" u="none" strike="noStrike" baseline="0" dirty="0">
                <a:latin typeface="Arial" panose="020B0604020202020204" pitchFamily="34" charset="0"/>
              </a:rPr>
              <a:t>Ιστολογικός όρος</a:t>
            </a:r>
          </a:p>
          <a:p>
            <a:pPr>
              <a:lnSpc>
                <a:spcPct val="150000"/>
              </a:lnSpc>
            </a:pPr>
            <a:r>
              <a:rPr lang="el-GR" sz="3200" dirty="0">
                <a:latin typeface="Arial" panose="020B0604020202020204" pitchFamily="34" charset="0"/>
              </a:rPr>
              <a:t>Απουσία συσχέτισης μεταξύ ιστολογικών ευρημάτων (μικροσκοπική φλεγμονή) και συμπτωματολογίας (χωρίς συμπτώματα, επιγαστραλγία, ναυτία, έμετος, </a:t>
            </a:r>
            <a:r>
              <a:rPr lang="el-GR" sz="3200" dirty="0" err="1">
                <a:latin typeface="Arial" panose="020B0604020202020204" pitchFamily="34" charset="0"/>
              </a:rPr>
              <a:t>ερυγές</a:t>
            </a:r>
            <a:r>
              <a:rPr lang="el-GR" sz="3200" dirty="0">
                <a:latin typeface="Arial" panose="020B0604020202020204" pitchFamily="34" charset="0"/>
              </a:rPr>
              <a:t>, μετεωρισμός</a:t>
            </a:r>
            <a:r>
              <a:rPr lang="en-GB" sz="3200" b="0" i="0" u="none" strike="noStrike" baseline="0" dirty="0">
                <a:latin typeface="Arial" panose="020B0604020202020204" pitchFamily="34" charset="0"/>
              </a:rPr>
              <a:t>)</a:t>
            </a:r>
            <a:endParaRPr lang="el-GR" sz="3200" b="0" i="0" u="none" strike="noStrike" baseline="0" dirty="0">
              <a:latin typeface="Arial" panose="020B0604020202020204" pitchFamily="34" charset="0"/>
            </a:endParaRPr>
          </a:p>
          <a:p>
            <a:pPr>
              <a:lnSpc>
                <a:spcPct val="150000"/>
              </a:lnSpc>
            </a:pPr>
            <a:r>
              <a:rPr lang="el-GR" sz="3200" dirty="0">
                <a:latin typeface="Arial" panose="020B0604020202020204" pitchFamily="34" charset="0"/>
              </a:rPr>
              <a:t>Οξεία – Χρόνια</a:t>
            </a:r>
          </a:p>
          <a:p>
            <a:pPr>
              <a:lnSpc>
                <a:spcPct val="150000"/>
              </a:lnSpc>
            </a:pPr>
            <a:r>
              <a:rPr lang="el-GR" sz="3200" dirty="0">
                <a:latin typeface="Arial" panose="020B0604020202020204" pitchFamily="34" charset="0"/>
              </a:rPr>
              <a:t>Διαβρωτική – μη-διαβρωτική</a:t>
            </a:r>
          </a:p>
          <a:p>
            <a:pPr>
              <a:lnSpc>
                <a:spcPct val="150000"/>
              </a:lnSpc>
            </a:pPr>
            <a:r>
              <a:rPr lang="el-GR" sz="3200" dirty="0">
                <a:latin typeface="Arial" panose="020B0604020202020204" pitchFamily="34" charset="0"/>
              </a:rPr>
              <a:t>ΔΔ από </a:t>
            </a:r>
            <a:r>
              <a:rPr lang="el-GR" sz="3200" dirty="0" err="1">
                <a:latin typeface="Arial" panose="020B0604020202020204" pitchFamily="34" charset="0"/>
              </a:rPr>
              <a:t>γαστροπάθεια</a:t>
            </a:r>
            <a:r>
              <a:rPr lang="el-GR" sz="3200" dirty="0">
                <a:latin typeface="Arial" panose="020B0604020202020204" pitchFamily="34" charset="0"/>
              </a:rPr>
              <a:t> (καταστροφή του επιθηλίου με ελάχιστη παρουσία φλεγμονωδών κυττάρων) </a:t>
            </a:r>
            <a:endParaRPr lang="en-GB" sz="3200" dirty="0"/>
          </a:p>
        </p:txBody>
      </p:sp>
    </p:spTree>
    <p:extLst>
      <p:ext uri="{BB962C8B-B14F-4D97-AF65-F5344CB8AC3E}">
        <p14:creationId xmlns:p14="http://schemas.microsoft.com/office/powerpoint/2010/main" xmlns="" val="10886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44C4E-D2E6-45A4-9F18-F4B05837AD5F}"/>
              </a:ext>
            </a:extLst>
          </p:cNvPr>
          <p:cNvSpPr>
            <a:spLocks noGrp="1"/>
          </p:cNvSpPr>
          <p:nvPr>
            <p:ph type="title"/>
          </p:nvPr>
        </p:nvSpPr>
        <p:spPr>
          <a:xfrm>
            <a:off x="838200" y="111737"/>
            <a:ext cx="10515600" cy="1325563"/>
          </a:xfrm>
        </p:spPr>
        <p:txBody>
          <a:bodyPr/>
          <a:lstStyle/>
          <a:p>
            <a:r>
              <a:rPr lang="el-GR" dirty="0"/>
              <a:t>Δοκιμασίες διάγνωσης </a:t>
            </a:r>
            <a:r>
              <a:rPr lang="en-GB" dirty="0"/>
              <a:t>Hp </a:t>
            </a:r>
            <a:r>
              <a:rPr lang="el-GR" dirty="0"/>
              <a:t>λοίμωξης</a:t>
            </a:r>
            <a:endParaRPr lang="en-GB" dirty="0"/>
          </a:p>
        </p:txBody>
      </p:sp>
      <p:graphicFrame>
        <p:nvGraphicFramePr>
          <p:cNvPr id="3" name="Table 2">
            <a:extLst>
              <a:ext uri="{FF2B5EF4-FFF2-40B4-BE49-F238E27FC236}">
                <a16:creationId xmlns:a16="http://schemas.microsoft.com/office/drawing/2014/main" xmlns="" id="{9C6733EC-D1E6-450B-AFD1-7470474FFC42}"/>
              </a:ext>
            </a:extLst>
          </p:cNvPr>
          <p:cNvGraphicFramePr>
            <a:graphicFrameLocks noGrp="1"/>
          </p:cNvGraphicFramePr>
          <p:nvPr>
            <p:extLst>
              <p:ext uri="{D42A27DB-BD31-4B8C-83A1-F6EECF244321}">
                <p14:modId xmlns:p14="http://schemas.microsoft.com/office/powerpoint/2010/main" xmlns="" val="3799155040"/>
              </p:ext>
            </p:extLst>
          </p:nvPr>
        </p:nvGraphicFramePr>
        <p:xfrm>
          <a:off x="600014" y="1211856"/>
          <a:ext cx="11210068" cy="5683747"/>
        </p:xfrm>
        <a:graphic>
          <a:graphicData uri="http://schemas.openxmlformats.org/drawingml/2006/table">
            <a:tbl>
              <a:tblPr firstRow="1" firstCol="1" bandRow="1"/>
              <a:tblGrid>
                <a:gridCol w="2476741">
                  <a:extLst>
                    <a:ext uri="{9D8B030D-6E8A-4147-A177-3AD203B41FA5}">
                      <a16:colId xmlns:a16="http://schemas.microsoft.com/office/drawing/2014/main" xmlns="" val="1525184711"/>
                    </a:ext>
                  </a:extLst>
                </a:gridCol>
                <a:gridCol w="3868726">
                  <a:extLst>
                    <a:ext uri="{9D8B030D-6E8A-4147-A177-3AD203B41FA5}">
                      <a16:colId xmlns:a16="http://schemas.microsoft.com/office/drawing/2014/main" xmlns="" val="4070903514"/>
                    </a:ext>
                  </a:extLst>
                </a:gridCol>
                <a:gridCol w="4864601">
                  <a:extLst>
                    <a:ext uri="{9D8B030D-6E8A-4147-A177-3AD203B41FA5}">
                      <a16:colId xmlns:a16="http://schemas.microsoft.com/office/drawing/2014/main" xmlns="" val="3740672965"/>
                    </a:ext>
                  </a:extLst>
                </a:gridCol>
              </a:tblGrid>
              <a:tr h="257945">
                <a:tc>
                  <a:txBody>
                    <a:bodyPr/>
                    <a:lstStyle/>
                    <a:p>
                      <a:pPr algn="ctr">
                        <a:lnSpc>
                          <a:spcPct val="107000"/>
                        </a:lnSpc>
                        <a:spcAft>
                          <a:spcPts val="800"/>
                        </a:spcAft>
                      </a:pPr>
                      <a:r>
                        <a:rPr lang="el-GR" sz="1600" b="1" dirty="0">
                          <a:effectLst/>
                          <a:latin typeface="Arial" panose="020B0604020202020204" pitchFamily="34" charset="0"/>
                          <a:ea typeface="Calibri" panose="020F0502020204030204" pitchFamily="34" charset="0"/>
                          <a:cs typeface="Times New Roman" panose="02020603050405020304" pitchFamily="18" charset="0"/>
                        </a:rPr>
                        <a:t>Δοκιμασία</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b="1">
                          <a:effectLst/>
                          <a:latin typeface="Arial" panose="020B0604020202020204" pitchFamily="34" charset="0"/>
                          <a:ea typeface="Calibri" panose="020F0502020204030204" pitchFamily="34" charset="0"/>
                          <a:cs typeface="Times New Roman" panose="02020603050405020304" pitchFamily="18" charset="0"/>
                        </a:rPr>
                        <a:t>Πλεονεκτήματα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b="1">
                          <a:effectLst/>
                          <a:latin typeface="Arial" panose="020B0604020202020204" pitchFamily="34" charset="0"/>
                          <a:ea typeface="Calibri" panose="020F0502020204030204" pitchFamily="34" charset="0"/>
                          <a:cs typeface="Times New Roman" panose="02020603050405020304" pitchFamily="18" charset="0"/>
                        </a:rPr>
                        <a:t>Μειονεκτήματα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7573964"/>
                  </a:ext>
                </a:extLst>
              </a:tr>
              <a:tr h="257945">
                <a:tc gridSpan="3">
                  <a:txBody>
                    <a:bodyPr/>
                    <a:lstStyle/>
                    <a:p>
                      <a:pPr algn="ctr">
                        <a:lnSpc>
                          <a:spcPct val="107000"/>
                        </a:lnSpc>
                        <a:spcAft>
                          <a:spcPts val="800"/>
                        </a:spcAft>
                      </a:pPr>
                      <a:r>
                        <a:rPr lang="el-GR" sz="1600" b="1" i="1" dirty="0">
                          <a:effectLst/>
                          <a:latin typeface="Arial" panose="020B0604020202020204" pitchFamily="34" charset="0"/>
                          <a:ea typeface="Calibri" panose="020F0502020204030204" pitchFamily="34" charset="0"/>
                          <a:cs typeface="Times New Roman" panose="02020603050405020304" pitchFamily="18" charset="0"/>
                        </a:rPr>
                        <a:t>Μη επεμβατικές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695966596"/>
                  </a:ext>
                </a:extLst>
              </a:tr>
              <a:tr h="670402">
                <a:tc>
                  <a:txBody>
                    <a:bodyPr/>
                    <a:lstStyle/>
                    <a:p>
                      <a:pPr algn="ctr">
                        <a:lnSpc>
                          <a:spcPct val="107000"/>
                        </a:lnSpc>
                        <a:spcAft>
                          <a:spcPts val="800"/>
                        </a:spcAft>
                      </a:pPr>
                      <a:r>
                        <a:rPr lang="el-GR" sz="1600" i="1">
                          <a:effectLst/>
                          <a:latin typeface="Arial" panose="020B0604020202020204" pitchFamily="34" charset="0"/>
                          <a:ea typeface="Calibri" panose="020F0502020204030204" pitchFamily="34" charset="0"/>
                          <a:cs typeface="Times New Roman" panose="02020603050405020304" pitchFamily="18" charset="0"/>
                        </a:rPr>
                        <a:t>Ορολογικός έλεγχος (Ι</a:t>
                      </a:r>
                      <a:r>
                        <a:rPr lang="en-US" sz="1600" i="1">
                          <a:effectLst/>
                          <a:latin typeface="Arial" panose="020B0604020202020204" pitchFamily="34" charset="0"/>
                          <a:ea typeface="Calibri" panose="020F0502020204030204" pitchFamily="34" charset="0"/>
                          <a:cs typeface="Times New Roman" panose="02020603050405020304" pitchFamily="18" charset="0"/>
                        </a:rPr>
                        <a:t>gG)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Διαθεσιμότητα, χαμηλό κόστος,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υψηλή αρνητική προγνωστική αξία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Χαμηλή θετική προγνωστική αξία, μη χρήσιμο μετά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από θεραπεία εκρίζωσης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1557535"/>
                  </a:ext>
                </a:extLst>
              </a:tr>
              <a:tr h="907138">
                <a:tc>
                  <a:txBody>
                    <a:bodyPr/>
                    <a:lstStyle/>
                    <a:p>
                      <a:pPr algn="ctr">
                        <a:lnSpc>
                          <a:spcPct val="107000"/>
                        </a:lnSpc>
                        <a:spcAft>
                          <a:spcPts val="800"/>
                        </a:spcAft>
                      </a:pPr>
                      <a:r>
                        <a:rPr lang="el-GR" sz="1600" i="1" dirty="0">
                          <a:effectLst/>
                          <a:latin typeface="Arial" panose="020B0604020202020204" pitchFamily="34" charset="0"/>
                          <a:ea typeface="Calibri" panose="020F0502020204030204" pitchFamily="34" charset="0"/>
                          <a:cs typeface="Times New Roman" panose="02020603050405020304" pitchFamily="18" charset="0"/>
                        </a:rPr>
                        <a:t>Ανίχνευση ουρίας σε αναπνοή</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600" i="1" dirty="0">
                          <a:effectLst/>
                          <a:latin typeface="Arial" panose="020B0604020202020204" pitchFamily="34" charset="0"/>
                          <a:ea typeface="Calibri" panose="020F0502020204030204" pitchFamily="34" charset="0"/>
                          <a:cs typeface="Times New Roman" panose="02020603050405020304" pitchFamily="18" charset="0"/>
                        </a:rPr>
                        <a:t>(</a:t>
                      </a:r>
                      <a:r>
                        <a:rPr lang="en-US" sz="1600" i="1" dirty="0">
                          <a:effectLst/>
                          <a:latin typeface="Arial" panose="020B0604020202020204" pitchFamily="34" charset="0"/>
                          <a:ea typeface="Calibri" panose="020F0502020204030204" pitchFamily="34" charset="0"/>
                          <a:cs typeface="Times New Roman" panose="02020603050405020304" pitchFamily="18" charset="0"/>
                        </a:rPr>
                        <a:t>Urea Breath test </a:t>
                      </a:r>
                      <a:r>
                        <a:rPr lang="el-GR" sz="1600" i="1" baseline="30000" dirty="0">
                          <a:effectLst/>
                          <a:latin typeface="Arial" panose="020B0604020202020204" pitchFamily="34" charset="0"/>
                          <a:ea typeface="Calibri" panose="020F0502020204030204" pitchFamily="34" charset="0"/>
                          <a:cs typeface="Times New Roman" panose="02020603050405020304" pitchFamily="18" charset="0"/>
                        </a:rPr>
                        <a:t>13</a:t>
                      </a:r>
                      <a:r>
                        <a:rPr lang="en-US" sz="1600" i="1" dirty="0">
                          <a:effectLst/>
                          <a:latin typeface="Arial" panose="020B0604020202020204" pitchFamily="34" charset="0"/>
                          <a:ea typeface="Calibri" panose="020F0502020204030204" pitchFamily="34" charset="0"/>
                          <a:cs typeface="Times New Roman" panose="02020603050405020304" pitchFamily="18" charset="0"/>
                        </a:rPr>
                        <a:t>C</a:t>
                      </a:r>
                      <a:r>
                        <a:rPr lang="el-GR" sz="1600" i="1" dirty="0">
                          <a:effectLst/>
                          <a:latin typeface="Arial" panose="020B060402020202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Αναγνωρίζει την ενεργό λοίμωξη, χρήσιμο πριν και μετά τη θεραπεία εκρίζωσης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Διαγνωστική ακρίβεια, επηρεάζεται από λήψη αναστολέων αντλίας πρωτονίων και αντιβιοτικών (διακοπή 2-4 εβδομάδες)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63605331"/>
                  </a:ext>
                </a:extLst>
              </a:tr>
              <a:tr h="801342">
                <a:tc>
                  <a:txBody>
                    <a:bodyPr/>
                    <a:lstStyle/>
                    <a:p>
                      <a:pPr algn="ctr">
                        <a:lnSpc>
                          <a:spcPct val="107000"/>
                        </a:lnSpc>
                        <a:spcAft>
                          <a:spcPts val="800"/>
                        </a:spcAft>
                      </a:pPr>
                      <a:r>
                        <a:rPr lang="el-GR" sz="1600" i="1">
                          <a:effectLst/>
                          <a:latin typeface="Arial" panose="020B0604020202020204" pitchFamily="34" charset="0"/>
                          <a:ea typeface="Calibri" panose="020F0502020204030204" pitchFamily="34" charset="0"/>
                          <a:cs typeface="Times New Roman" panose="02020603050405020304" pitchFamily="18" charset="0"/>
                        </a:rPr>
                        <a:t>Αντιγόνο σε κόπρανα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Αναγνωρίζει την ενεργό λοίμωξη, χρήσιμο πριν και μετά τη θεραπεία εκρίζωσης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Διαγνωστική ακρίβεια, επηρεάζεται από λήψη αναστολέων αντλίας πρωτονίων και αντιβιοτικών (διακοπή 2-4 εβδομάδες)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2546199"/>
                  </a:ext>
                </a:extLst>
              </a:tr>
              <a:tr h="257945">
                <a:tc gridSpan="3">
                  <a:txBody>
                    <a:bodyPr/>
                    <a:lstStyle/>
                    <a:p>
                      <a:pPr algn="ctr">
                        <a:lnSpc>
                          <a:spcPct val="107000"/>
                        </a:lnSpc>
                        <a:spcAft>
                          <a:spcPts val="800"/>
                        </a:spcAft>
                      </a:pPr>
                      <a:r>
                        <a:rPr lang="el-GR" sz="1600" b="1" i="1">
                          <a:effectLst/>
                          <a:latin typeface="Arial" panose="020B0604020202020204" pitchFamily="34" charset="0"/>
                          <a:ea typeface="Calibri" panose="020F0502020204030204" pitchFamily="34" charset="0"/>
                          <a:cs typeface="Times New Roman" panose="02020603050405020304" pitchFamily="18" charset="0"/>
                        </a:rPr>
                        <a:t>Επεμβατικές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48268172"/>
                  </a:ext>
                </a:extLst>
              </a:tr>
              <a:tr h="529643">
                <a:tc>
                  <a:txBody>
                    <a:bodyPr/>
                    <a:lstStyle/>
                    <a:p>
                      <a:pPr algn="ctr">
                        <a:lnSpc>
                          <a:spcPct val="107000"/>
                        </a:lnSpc>
                        <a:spcAft>
                          <a:spcPts val="800"/>
                        </a:spcAft>
                      </a:pPr>
                      <a:r>
                        <a:rPr lang="el-GR" sz="1600" i="1" dirty="0">
                          <a:effectLst/>
                          <a:latin typeface="Arial" panose="020B0604020202020204" pitchFamily="34" charset="0"/>
                          <a:ea typeface="Calibri" panose="020F0502020204030204" pitchFamily="34" charset="0"/>
                          <a:cs typeface="Times New Roman" panose="02020603050405020304" pitchFamily="18" charset="0"/>
                        </a:rPr>
                        <a:t>Ιστολογική εξέταση</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81E1"/>
                    </a:solidFill>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Υψηλή ευαισθησία και ειδικότητα ειδικά με επιπλέον χρώσεις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81E1"/>
                    </a:solidFill>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Υψηλό κόστος, απαιτεί ενδοσκόπηση</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81E1"/>
                    </a:solidFill>
                  </a:tcPr>
                </a:tc>
                <a:extLst>
                  <a:ext uri="{0D108BD9-81ED-4DB2-BD59-A6C34878D82A}">
                    <a16:rowId xmlns:a16="http://schemas.microsoft.com/office/drawing/2014/main" xmlns="" val="1510809429"/>
                  </a:ext>
                </a:extLst>
              </a:tr>
              <a:tr h="1073040">
                <a:tc>
                  <a:txBody>
                    <a:bodyPr/>
                    <a:lstStyle/>
                    <a:p>
                      <a:pPr algn="ctr">
                        <a:lnSpc>
                          <a:spcPct val="107000"/>
                        </a:lnSpc>
                        <a:spcAft>
                          <a:spcPts val="800"/>
                        </a:spcAft>
                      </a:pPr>
                      <a:r>
                        <a:rPr lang="el-GR" sz="1600" i="1" dirty="0">
                          <a:effectLst/>
                          <a:latin typeface="Arial" panose="020B0604020202020204" pitchFamily="34" charset="0"/>
                          <a:ea typeface="Calibri" panose="020F0502020204030204" pitchFamily="34" charset="0"/>
                          <a:cs typeface="Times New Roman" panose="02020603050405020304" pitchFamily="18" charset="0"/>
                        </a:rPr>
                        <a:t>Δοκιμασία ταχείας ανίχνευσης ουρεάσης (</a:t>
                      </a:r>
                      <a:r>
                        <a:rPr lang="en-US" sz="1600" i="1" dirty="0">
                          <a:effectLst/>
                          <a:latin typeface="Arial" panose="020B0604020202020204" pitchFamily="34" charset="0"/>
                          <a:ea typeface="Calibri" panose="020F0502020204030204" pitchFamily="34" charset="0"/>
                          <a:cs typeface="Times New Roman" panose="02020603050405020304" pitchFamily="18" charset="0"/>
                        </a:rPr>
                        <a:t>CLO Test</a:t>
                      </a:r>
                      <a:r>
                        <a:rPr lang="el-GR" sz="1600" i="1" dirty="0">
                          <a:effectLst/>
                          <a:latin typeface="Arial" panose="020B060402020202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81E1"/>
                    </a:solidFill>
                  </a:tcPr>
                </a:tc>
                <a:tc>
                  <a:txBody>
                    <a:bodyPr/>
                    <a:lstStyle/>
                    <a:p>
                      <a:pPr algn="ctr">
                        <a:lnSpc>
                          <a:spcPct val="107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Ταχεία απόδοση αποτελέσματος, χαμηλό κόστος, όχι ακριβής σε ασθενείς υπό αγωγή με αναστολείς αντλίας πρωτονίων ή αντιβιοτικά</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81E1"/>
                    </a:solidFill>
                  </a:tcPr>
                </a:tc>
                <a:tc>
                  <a:txBody>
                    <a:bodyPr/>
                    <a:lstStyle/>
                    <a:p>
                      <a:pPr algn="ctr">
                        <a:lnSpc>
                          <a:spcPct val="107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Απαιτεί ενδοσκόπηση, λιγότερο ακριβής σε ασθενείς υπό αγωγή με αναστολείς αντλίας πρωτονίων ή αντιβιοτικά</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81E1"/>
                    </a:solidFill>
                  </a:tcPr>
                </a:tc>
                <a:extLst>
                  <a:ext uri="{0D108BD9-81ED-4DB2-BD59-A6C34878D82A}">
                    <a16:rowId xmlns:a16="http://schemas.microsoft.com/office/drawing/2014/main" xmlns="" val="3098933443"/>
                  </a:ext>
                </a:extLst>
              </a:tr>
              <a:tr h="670402">
                <a:tc>
                  <a:txBody>
                    <a:bodyPr/>
                    <a:lstStyle/>
                    <a:p>
                      <a:pPr algn="ctr">
                        <a:lnSpc>
                          <a:spcPct val="107000"/>
                        </a:lnSpc>
                        <a:spcAft>
                          <a:spcPts val="800"/>
                        </a:spcAft>
                      </a:pPr>
                      <a:r>
                        <a:rPr lang="el-GR" sz="1600" i="1">
                          <a:effectLst/>
                          <a:latin typeface="Arial" panose="020B0604020202020204" pitchFamily="34" charset="0"/>
                          <a:ea typeface="Calibri" panose="020F0502020204030204" pitchFamily="34" charset="0"/>
                          <a:cs typeface="Times New Roman" panose="02020603050405020304" pitchFamily="18" charset="0"/>
                        </a:rPr>
                        <a:t>Καλλιέργεια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Ειδικότητα 100%, παρέχει έλεγχο ευαισθησίας σε αντιβιοτικά</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Μειωμένη διαθεσιμότητα, υψηλό κόστος,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ειδικό πρωτόκολλο καλλιέργειας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7529144"/>
                  </a:ext>
                </a:extLst>
              </a:tr>
              <a:tr h="257945">
                <a:tc>
                  <a:txBody>
                    <a:bodyPr/>
                    <a:lstStyle/>
                    <a:p>
                      <a:pPr algn="ctr">
                        <a:lnSpc>
                          <a:spcPct val="107000"/>
                        </a:lnSpc>
                        <a:spcAft>
                          <a:spcPts val="800"/>
                        </a:spcAft>
                      </a:pPr>
                      <a:r>
                        <a:rPr lang="el-GR" sz="1600" i="1">
                          <a:effectLst/>
                          <a:latin typeface="Arial" panose="020B0604020202020204" pitchFamily="34" charset="0"/>
                          <a:ea typeface="Calibri" panose="020F0502020204030204" pitchFamily="34" charset="0"/>
                          <a:cs typeface="Times New Roman" panose="02020603050405020304" pitchFamily="18" charset="0"/>
                        </a:rPr>
                        <a:t>Δοκιμασία </a:t>
                      </a:r>
                      <a:r>
                        <a:rPr lang="en-US" sz="1600" i="1">
                          <a:effectLst/>
                          <a:latin typeface="Arial" panose="020B0604020202020204" pitchFamily="34" charset="0"/>
                          <a:ea typeface="Calibri" panose="020F0502020204030204" pitchFamily="34" charset="0"/>
                          <a:cs typeface="Times New Roman" panose="02020603050405020304" pitchFamily="18" charset="0"/>
                        </a:rPr>
                        <a:t>PCR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a:effectLst/>
                          <a:latin typeface="Arial" panose="020B0604020202020204" pitchFamily="34" charset="0"/>
                          <a:ea typeface="Calibri" panose="020F0502020204030204" pitchFamily="34" charset="0"/>
                          <a:cs typeface="Times New Roman" panose="02020603050405020304" pitchFamily="18" charset="0"/>
                        </a:rPr>
                        <a:t>Υψηλή ευαισθησία και ειδικότητα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Περιορισμένη διαθεσιμότητα, κόστος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48283"/>
                  </a:ext>
                </a:extLst>
              </a:tr>
            </a:tbl>
          </a:graphicData>
        </a:graphic>
      </p:graphicFrame>
    </p:spTree>
    <p:extLst>
      <p:ext uri="{BB962C8B-B14F-4D97-AF65-F5344CB8AC3E}">
        <p14:creationId xmlns:p14="http://schemas.microsoft.com/office/powerpoint/2010/main" xmlns="" val="419355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44C4E-D2E6-45A4-9F18-F4B05837AD5F}"/>
              </a:ext>
            </a:extLst>
          </p:cNvPr>
          <p:cNvSpPr>
            <a:spLocks noGrp="1"/>
          </p:cNvSpPr>
          <p:nvPr>
            <p:ph type="title"/>
          </p:nvPr>
        </p:nvSpPr>
        <p:spPr>
          <a:xfrm>
            <a:off x="838200" y="111737"/>
            <a:ext cx="10839680" cy="923849"/>
          </a:xfrm>
        </p:spPr>
        <p:txBody>
          <a:bodyPr>
            <a:normAutofit fontScale="90000"/>
          </a:bodyPr>
          <a:lstStyle/>
          <a:p>
            <a:r>
              <a:rPr lang="el-GR" sz="4000" dirty="0"/>
              <a:t>Δοκιμασίες διάγνωσης </a:t>
            </a:r>
            <a:r>
              <a:rPr lang="en-GB" sz="4000" dirty="0"/>
              <a:t>Hp </a:t>
            </a:r>
            <a:r>
              <a:rPr lang="el-GR" sz="4000" dirty="0"/>
              <a:t>λοίμωξης</a:t>
            </a:r>
            <a:r>
              <a:rPr lang="en-GB" sz="4000" dirty="0"/>
              <a:t> </a:t>
            </a:r>
            <a:r>
              <a:rPr lang="el-GR" sz="4000" dirty="0"/>
              <a:t>μετά από θεραπεία</a:t>
            </a:r>
            <a:endParaRPr lang="en-GB" sz="4000" dirty="0"/>
          </a:p>
        </p:txBody>
      </p:sp>
      <p:graphicFrame>
        <p:nvGraphicFramePr>
          <p:cNvPr id="4" name="Group 53">
            <a:extLst>
              <a:ext uri="{FF2B5EF4-FFF2-40B4-BE49-F238E27FC236}">
                <a16:creationId xmlns:a16="http://schemas.microsoft.com/office/drawing/2014/main" xmlns="" id="{EDC039D1-9B81-430D-BAA7-100D6268D919}"/>
              </a:ext>
            </a:extLst>
          </p:cNvPr>
          <p:cNvGraphicFramePr>
            <a:graphicFrameLocks noGrp="1"/>
          </p:cNvGraphicFramePr>
          <p:nvPr>
            <p:extLst>
              <p:ext uri="{D42A27DB-BD31-4B8C-83A1-F6EECF244321}">
                <p14:modId xmlns:p14="http://schemas.microsoft.com/office/powerpoint/2010/main" xmlns="" val="2811928451"/>
              </p:ext>
            </p:extLst>
          </p:nvPr>
        </p:nvGraphicFramePr>
        <p:xfrm>
          <a:off x="198305" y="1133934"/>
          <a:ext cx="11843133" cy="5664873"/>
        </p:xfrm>
        <a:graphic>
          <a:graphicData uri="http://schemas.openxmlformats.org/drawingml/2006/table">
            <a:tbl>
              <a:tblPr/>
              <a:tblGrid>
                <a:gridCol w="2066992">
                  <a:extLst>
                    <a:ext uri="{9D8B030D-6E8A-4147-A177-3AD203B41FA5}">
                      <a16:colId xmlns:a16="http://schemas.microsoft.com/office/drawing/2014/main" xmlns="" val="20000"/>
                    </a:ext>
                  </a:extLst>
                </a:gridCol>
                <a:gridCol w="1998231">
                  <a:extLst>
                    <a:ext uri="{9D8B030D-6E8A-4147-A177-3AD203B41FA5}">
                      <a16:colId xmlns:a16="http://schemas.microsoft.com/office/drawing/2014/main" xmlns="" val="20001"/>
                    </a:ext>
                  </a:extLst>
                </a:gridCol>
                <a:gridCol w="1333041">
                  <a:extLst>
                    <a:ext uri="{9D8B030D-6E8A-4147-A177-3AD203B41FA5}">
                      <a16:colId xmlns:a16="http://schemas.microsoft.com/office/drawing/2014/main" xmlns="" val="20002"/>
                    </a:ext>
                  </a:extLst>
                </a:gridCol>
                <a:gridCol w="1322024">
                  <a:extLst>
                    <a:ext uri="{9D8B030D-6E8A-4147-A177-3AD203B41FA5}">
                      <a16:colId xmlns:a16="http://schemas.microsoft.com/office/drawing/2014/main" xmlns="" val="20003"/>
                    </a:ext>
                  </a:extLst>
                </a:gridCol>
                <a:gridCol w="1454226">
                  <a:extLst>
                    <a:ext uri="{9D8B030D-6E8A-4147-A177-3AD203B41FA5}">
                      <a16:colId xmlns:a16="http://schemas.microsoft.com/office/drawing/2014/main" xmlns="" val="20004"/>
                    </a:ext>
                  </a:extLst>
                </a:gridCol>
                <a:gridCol w="3668619">
                  <a:extLst>
                    <a:ext uri="{9D8B030D-6E8A-4147-A177-3AD203B41FA5}">
                      <a16:colId xmlns:a16="http://schemas.microsoft.com/office/drawing/2014/main" xmlns="" val="20005"/>
                    </a:ext>
                  </a:extLst>
                </a:gridCol>
              </a:tblGrid>
              <a:tr h="94743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Μέθοδος διάγνωσης</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Τι μετράμε</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Ευαισθησία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Ειδικότητα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Επανέλεγχος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μετά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θεραπεία?</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a:ln>
                            <a:noFill/>
                          </a:ln>
                          <a:solidFill>
                            <a:schemeClr val="tx1"/>
                          </a:solidFill>
                          <a:effectLst/>
                          <a:latin typeface="Verdana" panose="020B0604030504040204" pitchFamily="34" charset="0"/>
                        </a:rPr>
                        <a:t>Σχόλια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22622">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dirty="0">
                          <a:ln>
                            <a:noFill/>
                          </a:ln>
                          <a:solidFill>
                            <a:schemeClr val="tx1"/>
                          </a:solidFill>
                          <a:effectLst/>
                          <a:latin typeface="Verdana" panose="020B0604030504040204" pitchFamily="34" charset="0"/>
                        </a:rPr>
                        <a:t>Χρώση </a:t>
                      </a:r>
                      <a:r>
                        <a:rPr kumimoji="0" lang="el-GR" altLang="el-GR" sz="1400" b="1" i="0" u="none" strike="noStrike" cap="none" normalizeH="0" baseline="0" dirty="0" err="1">
                          <a:ln>
                            <a:noFill/>
                          </a:ln>
                          <a:solidFill>
                            <a:schemeClr val="tx1"/>
                          </a:solidFill>
                          <a:effectLst/>
                          <a:latin typeface="Verdana" panose="020B0604030504040204" pitchFamily="34" charset="0"/>
                        </a:rPr>
                        <a:t>ιστοτεμαχίων</a:t>
                      </a:r>
                      <a:r>
                        <a:rPr kumimoji="0" lang="el-GR" altLang="el-GR" sz="1400" b="1" i="0" u="none" strike="noStrike" cap="none" normalizeH="0" baseline="0" dirty="0">
                          <a:ln>
                            <a:noFill/>
                          </a:ln>
                          <a:solidFill>
                            <a:schemeClr val="tx1"/>
                          </a:solidFill>
                          <a:effectLst/>
                          <a:latin typeface="Verdana" panose="020B0604030504040204" pitchFamily="34" charset="0"/>
                        </a:rPr>
                        <a:t> γαστρικού βλεννογόνου</a:t>
                      </a:r>
                      <a:endParaRPr kumimoji="0" lang="en-US" altLang="el-GR" sz="1400" b="1"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l-GR" sz="1400" b="1" i="0" u="none" strike="noStrike" cap="none" normalizeH="0" baseline="0" dirty="0">
                          <a:ln>
                            <a:noFill/>
                          </a:ln>
                          <a:solidFill>
                            <a:schemeClr val="tx1"/>
                          </a:solidFill>
                          <a:effectLst/>
                          <a:latin typeface="Verdana" panose="020B0604030504040204" pitchFamily="34" charset="0"/>
                        </a:rPr>
                        <a:t>(</a:t>
                      </a:r>
                      <a:r>
                        <a:rPr kumimoji="0" lang="el-GR" altLang="el-GR" sz="1400" b="1" i="0" u="none" strike="noStrike" cap="none" normalizeH="0" baseline="0" dirty="0">
                          <a:ln>
                            <a:noFill/>
                          </a:ln>
                          <a:solidFill>
                            <a:schemeClr val="tx1"/>
                          </a:solidFill>
                          <a:effectLst/>
                          <a:latin typeface="Verdana" panose="020B0604030504040204" pitchFamily="34" charset="0"/>
                        </a:rPr>
                        <a:t>τροποποιημένη </a:t>
                      </a:r>
                      <a:r>
                        <a:rPr kumimoji="0" lang="en-US" altLang="el-GR" sz="1400" b="1" i="0" u="none" strike="noStrike" cap="none" normalizeH="0" baseline="0" dirty="0">
                          <a:ln>
                            <a:noFill/>
                          </a:ln>
                          <a:solidFill>
                            <a:schemeClr val="tx1"/>
                          </a:solidFill>
                          <a:effectLst/>
                          <a:latin typeface="Verdana" panose="020B0604030504040204" pitchFamily="34" charset="0"/>
                        </a:rPr>
                        <a:t>Giemsa)</a:t>
                      </a:r>
                      <a:endParaRPr kumimoji="0" lang="el-GR" altLang="el-GR" sz="1400" b="1" i="0" u="none" strike="noStrike" cap="none" normalizeH="0" baseline="0" dirty="0">
                        <a:ln>
                          <a:noFill/>
                        </a:ln>
                        <a:solidFill>
                          <a:schemeClr val="tx1"/>
                        </a:solidFill>
                        <a:effectLst/>
                        <a:latin typeface="Verdana" panose="020B060403050404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Ιστολογική ταυτοποίηση του μικροοργανισμού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l-GR" sz="1400" b="0" i="0" u="none" strike="noStrike" cap="none" normalizeH="0" baseline="0">
                          <a:ln>
                            <a:noFill/>
                          </a:ln>
                          <a:solidFill>
                            <a:schemeClr val="tx1"/>
                          </a:solidFill>
                          <a:effectLst/>
                          <a:latin typeface="Verdana" panose="020B0604030504040204" pitchFamily="34" charset="0"/>
                        </a:rPr>
                        <a:t>(Giemsa, Warthin-Starry</a:t>
                      </a:r>
                      <a:r>
                        <a:rPr kumimoji="0" lang="el-GR" altLang="el-GR" sz="1400" b="0" i="0" u="none" strike="noStrike" cap="none" normalizeH="0" baseline="0">
                          <a:ln>
                            <a:noFill/>
                          </a:ln>
                          <a:solidFill>
                            <a:schemeClr val="tx1"/>
                          </a:solidFill>
                          <a:effectLst/>
                          <a:latin typeface="Verdana" panose="020B060403050404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l-GR" altLang="el-GR" sz="1400" b="0" i="0" u="none" strike="noStrike" cap="none" normalizeH="0" baseline="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82</a:t>
                      </a:r>
                      <a:r>
                        <a:rPr kumimoji="0" lang="en-US" altLang="el-GR" sz="1400" b="0" i="0" u="none" strike="noStrike" cap="none" normalizeH="0" baseline="0">
                          <a:ln>
                            <a:noFill/>
                          </a:ln>
                          <a:solidFill>
                            <a:schemeClr val="tx1"/>
                          </a:solidFill>
                          <a:effectLst/>
                          <a:latin typeface="Verdana" panose="020B0604030504040204" pitchFamily="34" charset="0"/>
                        </a:rPr>
                        <a:t>%</a:t>
                      </a:r>
                      <a:r>
                        <a:rPr kumimoji="0" lang="el-GR" altLang="el-GR" sz="1400" b="0" i="0" u="none" strike="noStrike" cap="none" normalizeH="0" baseline="0">
                          <a:ln>
                            <a:noFill/>
                          </a:ln>
                          <a:solidFill>
                            <a:schemeClr val="tx1"/>
                          </a:solidFill>
                          <a:effectLst/>
                          <a:latin typeface="Verdana" panose="020B0604030504040204" pitchFamily="34" charset="0"/>
                        </a:rPr>
                        <a:t>-95</a:t>
                      </a:r>
                      <a:r>
                        <a:rPr kumimoji="0" lang="en-US" altLang="el-GR" sz="1400" b="0" i="0" u="none" strike="noStrike" cap="none" normalizeH="0" baseline="0">
                          <a:ln>
                            <a:noFill/>
                          </a:ln>
                          <a:solidFill>
                            <a:schemeClr val="tx1"/>
                          </a:solidFill>
                          <a:effectLst/>
                          <a:latin typeface="Verdana" panose="020B0604030504040204" pitchFamily="34" charset="0"/>
                        </a:rPr>
                        <a:t>%</a:t>
                      </a:r>
                      <a:r>
                        <a:rPr kumimoji="0" lang="el-GR" altLang="el-GR" sz="1400" b="0" i="0" u="none" strike="noStrike" cap="none" normalizeH="0" baseline="0">
                          <a:ln>
                            <a:noFill/>
                          </a:ln>
                          <a:solidFill>
                            <a:schemeClr val="tx1"/>
                          </a:solidFill>
                          <a:effectLst/>
                          <a:latin typeface="Verdana" panose="020B060403050404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99</a:t>
                      </a:r>
                      <a:r>
                        <a:rPr kumimoji="0" lang="en-US" altLang="el-GR" sz="1400" b="0" i="0" u="none" strike="noStrike" cap="none" normalizeH="0" baseline="0">
                          <a:ln>
                            <a:noFill/>
                          </a:ln>
                          <a:solidFill>
                            <a:schemeClr val="tx1"/>
                          </a:solidFill>
                          <a:effectLst/>
                          <a:latin typeface="Verdana" panose="020B0604030504040204" pitchFamily="34" charset="0"/>
                        </a:rPr>
                        <a:t>%</a:t>
                      </a:r>
                      <a:r>
                        <a:rPr kumimoji="0" lang="el-GR" altLang="el-GR" sz="1400" b="0" i="0" u="none" strike="noStrike" cap="none" normalizeH="0" baseline="0">
                          <a:ln>
                            <a:noFill/>
                          </a:ln>
                          <a:solidFill>
                            <a:schemeClr val="tx1"/>
                          </a:solidFill>
                          <a:effectLst/>
                          <a:latin typeface="Verdana" panose="020B0604030504040204" pitchFamily="34" charset="0"/>
                        </a:rPr>
                        <a:t>-100</a:t>
                      </a:r>
                      <a:r>
                        <a:rPr kumimoji="0" lang="en-US" altLang="el-GR" sz="1400" b="0" i="0" u="none" strike="noStrike" cap="none" normalizeH="0" baseline="0">
                          <a:ln>
                            <a:noFill/>
                          </a:ln>
                          <a:solidFill>
                            <a:schemeClr val="tx1"/>
                          </a:solidFill>
                          <a:effectLst/>
                          <a:latin typeface="Verdana" panose="020B0604030504040204" pitchFamily="34" charset="0"/>
                        </a:rPr>
                        <a:t>%</a:t>
                      </a:r>
                      <a:r>
                        <a:rPr kumimoji="0" lang="el-GR" altLang="el-GR" sz="1400" b="0" i="0" u="none" strike="noStrike" cap="none" normalizeH="0" baseline="0">
                          <a:ln>
                            <a:noFill/>
                          </a:ln>
                          <a:solidFill>
                            <a:schemeClr val="tx1"/>
                          </a:solidFill>
                          <a:effectLst/>
                          <a:latin typeface="Verdana" panose="020B060403050404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Ναι</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l-GR" sz="1400" b="0" i="0" u="none" strike="noStrike" cap="none" normalizeH="0" baseline="0" dirty="0">
                          <a:ln>
                            <a:noFill/>
                          </a:ln>
                          <a:solidFill>
                            <a:schemeClr val="tx1"/>
                          </a:solidFill>
                          <a:effectLst/>
                          <a:latin typeface="Verdana" panose="020B0604030504040204" pitchFamily="34" charset="0"/>
                        </a:rPr>
                        <a:t>Gold standard </a:t>
                      </a:r>
                      <a:r>
                        <a:rPr kumimoji="0" lang="el-GR" altLang="el-GR" sz="1400" b="0" i="0" u="none" strike="noStrike" cap="none" normalizeH="0" baseline="0" dirty="0">
                          <a:ln>
                            <a:noFill/>
                          </a:ln>
                          <a:solidFill>
                            <a:schemeClr val="tx1"/>
                          </a:solidFill>
                          <a:effectLst/>
                          <a:latin typeface="Verdana" panose="020B0604030504040204" pitchFamily="34" charset="0"/>
                        </a:rPr>
                        <a:t>εξέταση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Η </a:t>
                      </a:r>
                      <a:r>
                        <a:rPr kumimoji="0" lang="el-GR" altLang="el-GR" sz="1400" b="0" i="0" u="none" strike="noStrike" cap="none" normalizeH="0" baseline="0" dirty="0" err="1">
                          <a:ln>
                            <a:noFill/>
                          </a:ln>
                          <a:solidFill>
                            <a:schemeClr val="tx1"/>
                          </a:solidFill>
                          <a:effectLst/>
                          <a:latin typeface="Verdana" panose="020B0604030504040204" pitchFamily="34" charset="0"/>
                        </a:rPr>
                        <a:t>ευασθησία</a:t>
                      </a:r>
                      <a:r>
                        <a:rPr kumimoji="0" lang="el-GR" altLang="el-GR" sz="1400" b="0" i="0" u="none" strike="noStrike" cap="none" normalizeH="0" baseline="0" dirty="0">
                          <a:ln>
                            <a:noFill/>
                          </a:ln>
                          <a:solidFill>
                            <a:schemeClr val="tx1"/>
                          </a:solidFill>
                          <a:effectLst/>
                          <a:latin typeface="Verdana" panose="020B0604030504040204" pitchFamily="34" charset="0"/>
                        </a:rPr>
                        <a:t> της μειώνεται με την καταστολή οξέος</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l-GR" sz="1400" b="0" i="0" u="none" strike="noStrike" cap="none" normalizeH="0" baseline="0" dirty="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extLst>
                  <a:ext uri="{0D108BD9-81ED-4DB2-BD59-A6C34878D82A}">
                    <a16:rowId xmlns:a16="http://schemas.microsoft.com/office/drawing/2014/main" xmlns="" val="10001"/>
                  </a:ext>
                </a:extLst>
              </a:tr>
              <a:tr h="755949">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l-GR" sz="1400" b="1" i="0" u="none" strike="noStrike" cap="none" normalizeH="0" baseline="0">
                          <a:ln>
                            <a:noFill/>
                          </a:ln>
                          <a:solidFill>
                            <a:schemeClr val="tx1"/>
                          </a:solidFill>
                          <a:effectLst/>
                          <a:latin typeface="Verdana" panose="020B0604030504040204" pitchFamily="34" charset="0"/>
                        </a:rPr>
                        <a:t>Rapid Urease Test (CLO-Test)</a:t>
                      </a:r>
                      <a:endParaRPr kumimoji="0" lang="el-GR" altLang="el-GR" sz="1400" b="1" i="0" u="none" strike="noStrike" cap="none" normalizeH="0" baseline="0">
                        <a:ln>
                          <a:noFill/>
                        </a:ln>
                        <a:solidFill>
                          <a:schemeClr val="tx1"/>
                        </a:solidFill>
                        <a:effectLst/>
                        <a:latin typeface="Verdana" panose="020B060403050404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Δοκιμασία ουρεάσης σε γαστρική βιοψία</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l-GR" altLang="el-GR" sz="1400" b="0" i="0" u="none" strike="noStrike" cap="none" normalizeH="0" baseline="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70</a:t>
                      </a:r>
                      <a:r>
                        <a:rPr kumimoji="0" lang="en-US" altLang="el-GR" sz="1400" b="0" i="0" u="none" strike="noStrike" cap="none" normalizeH="0" baseline="0">
                          <a:ln>
                            <a:noFill/>
                          </a:ln>
                          <a:solidFill>
                            <a:schemeClr val="tx1"/>
                          </a:solidFill>
                          <a:effectLst/>
                          <a:latin typeface="Verdana" panose="020B0604030504040204" pitchFamily="34" charset="0"/>
                        </a:rPr>
                        <a:t>%</a:t>
                      </a:r>
                      <a:r>
                        <a:rPr kumimoji="0" lang="el-GR" altLang="el-GR" sz="1400" b="0" i="0" u="none" strike="noStrike" cap="none" normalizeH="0" baseline="0">
                          <a:ln>
                            <a:noFill/>
                          </a:ln>
                          <a:solidFill>
                            <a:schemeClr val="tx1"/>
                          </a:solidFill>
                          <a:effectLst/>
                          <a:latin typeface="Verdana" panose="020B0604030504040204" pitchFamily="34" charset="0"/>
                        </a:rPr>
                        <a:t>-80</a:t>
                      </a:r>
                      <a:r>
                        <a:rPr kumimoji="0" lang="en-US" altLang="el-GR" sz="1400" b="0" i="0" u="none" strike="noStrike" cap="none" normalizeH="0" baseline="0">
                          <a:ln>
                            <a:noFill/>
                          </a:ln>
                          <a:solidFill>
                            <a:schemeClr val="tx1"/>
                          </a:solidFill>
                          <a:effectLst/>
                          <a:latin typeface="Verdana" panose="020B0604030504040204" pitchFamily="34" charset="0"/>
                        </a:rPr>
                        <a:t>%</a:t>
                      </a:r>
                      <a:endParaRPr kumimoji="0" lang="el-GR" altLang="el-GR" sz="1400" b="0" i="0" u="none" strike="noStrike" cap="none" normalizeH="0" baseline="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100</a:t>
                      </a:r>
                      <a:r>
                        <a:rPr kumimoji="0" lang="en-US" altLang="el-GR" sz="1400" b="0" i="0" u="none" strike="noStrike" cap="none" normalizeH="0" baseline="0">
                          <a:ln>
                            <a:noFill/>
                          </a:ln>
                          <a:solidFill>
                            <a:schemeClr val="tx1"/>
                          </a:solidFill>
                          <a:effectLst/>
                          <a:latin typeface="Verdana" panose="020B0604030504040204" pitchFamily="34" charset="0"/>
                        </a:rPr>
                        <a:t>%</a:t>
                      </a:r>
                      <a:endParaRPr kumimoji="0" lang="el-GR" altLang="el-GR" sz="1400" b="0" i="0" u="none" strike="noStrike" cap="none" normalizeH="0" baseline="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Ναι</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Η </a:t>
                      </a:r>
                      <a:r>
                        <a:rPr kumimoji="0" lang="el-GR" altLang="el-GR" sz="1400" b="0" i="0" u="none" strike="noStrike" cap="none" normalizeH="0" baseline="0" dirty="0" err="1">
                          <a:ln>
                            <a:noFill/>
                          </a:ln>
                          <a:solidFill>
                            <a:schemeClr val="tx1"/>
                          </a:solidFill>
                          <a:effectLst/>
                          <a:latin typeface="Verdana" panose="020B0604030504040204" pitchFamily="34" charset="0"/>
                        </a:rPr>
                        <a:t>ευασθησία</a:t>
                      </a:r>
                      <a:r>
                        <a:rPr kumimoji="0" lang="el-GR" altLang="el-GR" sz="1400" b="0" i="0" u="none" strike="noStrike" cap="none" normalizeH="0" baseline="0" dirty="0">
                          <a:ln>
                            <a:noFill/>
                          </a:ln>
                          <a:solidFill>
                            <a:schemeClr val="tx1"/>
                          </a:solidFill>
                          <a:effectLst/>
                          <a:latin typeface="Verdana" panose="020B0604030504040204" pitchFamily="34" charset="0"/>
                        </a:rPr>
                        <a:t> της μειώνεται με την καταστολή οξέος</a:t>
                      </a:r>
                      <a:endParaRPr kumimoji="0" lang="en-US" altLang="el-GR" sz="1400" b="0" i="0" u="none" strike="noStrike" cap="none" normalizeH="0" baseline="0" dirty="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extLst>
                  <a:ext uri="{0D108BD9-81ED-4DB2-BD59-A6C34878D82A}">
                    <a16:rowId xmlns:a16="http://schemas.microsoft.com/office/drawing/2014/main" xmlns="" val="10002"/>
                  </a:ext>
                </a:extLst>
              </a:tr>
              <a:tr h="107197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dirty="0">
                          <a:ln>
                            <a:noFill/>
                          </a:ln>
                          <a:solidFill>
                            <a:schemeClr val="tx1"/>
                          </a:solidFill>
                          <a:effectLst/>
                          <a:latin typeface="Verdana" panose="020B0604030504040204" pitchFamily="34" charset="0"/>
                        </a:rPr>
                        <a:t>Καλλιέργεια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Παρουσία του μικροβίου. Ευαισθησία στα αντιβιοτικά</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70</a:t>
                      </a:r>
                      <a:r>
                        <a:rPr kumimoji="0" lang="en-US" altLang="el-GR" sz="1400" b="0" i="0" u="none" strike="noStrike" cap="none" normalizeH="0" baseline="0">
                          <a:ln>
                            <a:noFill/>
                          </a:ln>
                          <a:solidFill>
                            <a:schemeClr val="tx1"/>
                          </a:solidFill>
                          <a:effectLst/>
                          <a:latin typeface="Verdana" panose="020B0604030504040204" pitchFamily="34" charset="0"/>
                        </a:rPr>
                        <a:t>%</a:t>
                      </a:r>
                      <a:r>
                        <a:rPr kumimoji="0" lang="el-GR" altLang="el-GR" sz="1400" b="0" i="0" u="none" strike="noStrike" cap="none" normalizeH="0" baseline="0">
                          <a:ln>
                            <a:noFill/>
                          </a:ln>
                          <a:solidFill>
                            <a:schemeClr val="tx1"/>
                          </a:solidFill>
                          <a:effectLst/>
                          <a:latin typeface="Verdana" panose="020B0604030504040204" pitchFamily="34" charset="0"/>
                        </a:rPr>
                        <a:t>-80</a:t>
                      </a:r>
                      <a:r>
                        <a:rPr kumimoji="0" lang="en-US" altLang="el-GR" sz="1400" b="0" i="0" u="none" strike="noStrike" cap="none" normalizeH="0" baseline="0">
                          <a:ln>
                            <a:noFill/>
                          </a:ln>
                          <a:solidFill>
                            <a:schemeClr val="tx1"/>
                          </a:solidFill>
                          <a:effectLst/>
                          <a:latin typeface="Verdana" panose="020B0604030504040204" pitchFamily="34" charset="0"/>
                        </a:rPr>
                        <a:t>%</a:t>
                      </a:r>
                      <a:endParaRPr kumimoji="0" lang="el-GR" altLang="el-GR" sz="1400" b="0" i="0" u="none" strike="noStrike" cap="none" normalizeH="0" baseline="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a:ln>
                            <a:noFill/>
                          </a:ln>
                          <a:solidFill>
                            <a:schemeClr val="tx1"/>
                          </a:solidFill>
                          <a:effectLst/>
                          <a:latin typeface="Verdana" panose="020B0604030504040204" pitchFamily="34" charset="0"/>
                        </a:rPr>
                        <a:t>100</a:t>
                      </a:r>
                      <a:r>
                        <a:rPr kumimoji="0" lang="en-US" altLang="el-GR" sz="1400" b="0" i="0" u="none" strike="noStrike" cap="none" normalizeH="0" baseline="0">
                          <a:ln>
                            <a:noFill/>
                          </a:ln>
                          <a:solidFill>
                            <a:schemeClr val="tx1"/>
                          </a:solidFill>
                          <a:effectLst/>
                          <a:latin typeface="Verdana" panose="020B0604030504040204" pitchFamily="34" charset="0"/>
                        </a:rPr>
                        <a:t>%</a:t>
                      </a:r>
                      <a:endParaRPr kumimoji="0" lang="el-GR" altLang="el-GR" sz="1400" b="0" i="0" u="none" strike="noStrike" cap="none" normalizeH="0" baseline="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Ναι</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Χρησιμοποιείται στην περίπτωση πολλαπλών αποτυχιών της θεραπείας εκρίζωσης. Χρειάζεται ειδικό εργαστήριο</a:t>
                      </a:r>
                      <a:endParaRPr kumimoji="0" lang="en-US" altLang="el-GR" sz="1400" b="0" i="0" u="none" strike="noStrike" cap="none" normalizeH="0" baseline="0" dirty="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B0EC"/>
                    </a:solidFill>
                  </a:tcPr>
                </a:tc>
                <a:extLst>
                  <a:ext uri="{0D108BD9-81ED-4DB2-BD59-A6C34878D82A}">
                    <a16:rowId xmlns:a16="http://schemas.microsoft.com/office/drawing/2014/main" xmlns="" val="10003"/>
                  </a:ext>
                </a:extLst>
              </a:tr>
              <a:tr h="14143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dirty="0">
                          <a:ln>
                            <a:noFill/>
                          </a:ln>
                          <a:solidFill>
                            <a:schemeClr val="tx1"/>
                          </a:solidFill>
                          <a:effectLst/>
                          <a:latin typeface="Verdana" panose="020B0604030504040204" pitchFamily="34" charset="0"/>
                        </a:rPr>
                        <a:t>Δοκιμασία αναπνοής</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1" i="0" u="none" strike="noStrike" cap="none" normalizeH="0" baseline="0" dirty="0">
                          <a:ln>
                            <a:noFill/>
                          </a:ln>
                          <a:solidFill>
                            <a:schemeClr val="tx1"/>
                          </a:solidFill>
                          <a:effectLst/>
                          <a:latin typeface="Verdana" panose="020B0604030504040204" pitchFamily="34" charset="0"/>
                        </a:rPr>
                        <a:t>(</a:t>
                      </a:r>
                      <a:r>
                        <a:rPr kumimoji="0" lang="en-GB" altLang="el-GR" sz="1400" b="1" i="0" u="none" strike="noStrike" cap="none" normalizeH="0" baseline="0" dirty="0">
                          <a:ln>
                            <a:noFill/>
                          </a:ln>
                          <a:solidFill>
                            <a:schemeClr val="tx1"/>
                          </a:solidFill>
                          <a:effectLst/>
                          <a:latin typeface="Verdana" panose="020B0604030504040204" pitchFamily="34" charset="0"/>
                        </a:rPr>
                        <a:t>UBT)</a:t>
                      </a:r>
                      <a:endParaRPr kumimoji="0" lang="el-GR" altLang="el-GR" sz="1400" b="1" i="0" u="none" strike="noStrike" cap="none" normalizeH="0" baseline="0" dirty="0">
                        <a:ln>
                          <a:noFill/>
                        </a:ln>
                        <a:solidFill>
                          <a:schemeClr val="tx1"/>
                        </a:solidFill>
                        <a:effectLst/>
                        <a:latin typeface="Verdana" panose="020B060403050404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Επισημασμένο </a:t>
                      </a:r>
                      <a:r>
                        <a:rPr kumimoji="0" lang="en-GB" altLang="el-GR" sz="1400" b="0" i="0" u="none" strike="noStrike" cap="none" normalizeH="0" baseline="0" dirty="0">
                          <a:ln>
                            <a:noFill/>
                          </a:ln>
                          <a:solidFill>
                            <a:schemeClr val="tx1"/>
                          </a:solidFill>
                          <a:effectLst/>
                          <a:latin typeface="Verdana" panose="020B0604030504040204" pitchFamily="34" charset="0"/>
                        </a:rPr>
                        <a:t>CO2</a:t>
                      </a:r>
                      <a:endParaRPr kumimoji="0" lang="el-GR" altLang="el-GR" sz="1400" b="0" i="0" u="none" strike="noStrike" cap="none" normalizeH="0" baseline="0" dirty="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&gt;95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&gt;90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Ναι</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Ψευδώς αρνητική σε χαμηλής πυκνότητας λοίμωξη (λήψη ΡΡΙ,</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αντιβιοτικών, αλάτων βισμουθίου, ατροφία, εντερική </a:t>
                      </a:r>
                      <a:r>
                        <a:rPr kumimoji="0" lang="el-GR" altLang="el-GR" sz="1400" b="0" i="0" u="none" strike="noStrike" cap="none" normalizeH="0" baseline="0" dirty="0" err="1">
                          <a:ln>
                            <a:noFill/>
                          </a:ln>
                          <a:solidFill>
                            <a:schemeClr val="tx1"/>
                          </a:solidFill>
                          <a:effectLst/>
                          <a:latin typeface="Verdana" panose="020B0604030504040204" pitchFamily="34" charset="0"/>
                        </a:rPr>
                        <a:t>μεταπλασία</a:t>
                      </a:r>
                      <a:r>
                        <a:rPr kumimoji="0" lang="el-GR" altLang="el-GR" sz="1400" b="0" i="0" u="none" strike="noStrike" cap="none" normalizeH="0" baseline="0" dirty="0">
                          <a:ln>
                            <a:noFill/>
                          </a:ln>
                          <a:solidFill>
                            <a:schemeClr val="tx1"/>
                          </a:solidFill>
                          <a:effectLst/>
                          <a:latin typeface="Verdana" panose="020B060403050404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l-GR" altLang="el-GR" sz="1400" b="0" i="0" u="none" strike="noStrike" cap="none" normalizeH="0" baseline="0" dirty="0">
                          <a:ln>
                            <a:noFill/>
                          </a:ln>
                          <a:solidFill>
                            <a:schemeClr val="tx1"/>
                          </a:solidFill>
                          <a:effectLst/>
                          <a:latin typeface="Verdana" panose="020B0604030504040204" pitchFamily="34" charset="0"/>
                        </a:rPr>
                        <a:t>απαιτεί εργαστήριο</a:t>
                      </a:r>
                      <a:endParaRPr kumimoji="0" lang="en-US" altLang="el-GR" sz="1400" b="0" i="0" u="none" strike="noStrike" cap="none" normalizeH="0" baseline="0" dirty="0">
                        <a:ln>
                          <a:noFill/>
                        </a:ln>
                        <a:solidFill>
                          <a:schemeClr val="tx1"/>
                        </a:solidFill>
                        <a:effectLst/>
                        <a:latin typeface="Verdana" panose="020B060403050404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2660951907"/>
                  </a:ext>
                </a:extLst>
              </a:tr>
            </a:tbl>
          </a:graphicData>
        </a:graphic>
      </p:graphicFrame>
    </p:spTree>
    <p:extLst>
      <p:ext uri="{BB962C8B-B14F-4D97-AF65-F5344CB8AC3E}">
        <p14:creationId xmlns:p14="http://schemas.microsoft.com/office/powerpoint/2010/main" xmlns="" val="411405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2339233B-D9F0-473C-ACE1-3D34D3D75AC6}"/>
              </a:ext>
            </a:extLst>
          </p:cNvPr>
          <p:cNvSpPr>
            <a:spLocks noGrp="1" noChangeArrowheads="1"/>
          </p:cNvSpPr>
          <p:nvPr>
            <p:ph type="title"/>
          </p:nvPr>
        </p:nvSpPr>
        <p:spPr/>
        <p:txBody>
          <a:bodyPr/>
          <a:lstStyle/>
          <a:p>
            <a:pPr eaLnBrk="1" hangingPunct="1"/>
            <a:r>
              <a:rPr lang="el-GR" altLang="el-GR"/>
              <a:t>Ενδείξεις θεραπείας εκρίζωσης</a:t>
            </a:r>
          </a:p>
        </p:txBody>
      </p:sp>
      <p:sp>
        <p:nvSpPr>
          <p:cNvPr id="51203" name="Rectangle 3">
            <a:extLst>
              <a:ext uri="{FF2B5EF4-FFF2-40B4-BE49-F238E27FC236}">
                <a16:creationId xmlns:a16="http://schemas.microsoft.com/office/drawing/2014/main" xmlns="" id="{F97E943E-DAD4-4726-BA82-A5A32A954DAE}"/>
              </a:ext>
            </a:extLst>
          </p:cNvPr>
          <p:cNvSpPr>
            <a:spLocks noGrp="1" noChangeArrowheads="1"/>
          </p:cNvSpPr>
          <p:nvPr>
            <p:ph idx="1"/>
          </p:nvPr>
        </p:nvSpPr>
        <p:spPr>
          <a:xfrm>
            <a:off x="1884363" y="1341439"/>
            <a:ext cx="8532812" cy="5183187"/>
          </a:xfrm>
        </p:spPr>
        <p:txBody>
          <a:bodyPr rtlCol="0">
            <a:normAutofit fontScale="92500" lnSpcReduction="20000"/>
          </a:bodyPr>
          <a:lstStyle/>
          <a:p>
            <a:pPr>
              <a:defRPr/>
            </a:pPr>
            <a:r>
              <a:rPr lang="el-GR" dirty="0"/>
              <a:t>Ενεργό πεπτικό έλκος</a:t>
            </a:r>
          </a:p>
          <a:p>
            <a:pPr>
              <a:defRPr/>
            </a:pPr>
            <a:r>
              <a:rPr lang="el-GR" dirty="0"/>
              <a:t>Ιστορικό πεπτικού έλκους</a:t>
            </a:r>
          </a:p>
          <a:p>
            <a:pPr>
              <a:defRPr/>
            </a:pPr>
            <a:r>
              <a:rPr lang="en-US" dirty="0"/>
              <a:t>MALT </a:t>
            </a:r>
            <a:r>
              <a:rPr lang="el-GR" dirty="0"/>
              <a:t>λέμφωμα</a:t>
            </a:r>
          </a:p>
          <a:p>
            <a:pPr>
              <a:defRPr/>
            </a:pPr>
            <a:r>
              <a:rPr lang="el-GR" dirty="0"/>
              <a:t>Μετά από εκτομή πρώιμου καρκίνου στομάχου</a:t>
            </a:r>
          </a:p>
          <a:p>
            <a:pPr>
              <a:defRPr/>
            </a:pPr>
            <a:r>
              <a:rPr lang="el-GR" dirty="0">
                <a:solidFill>
                  <a:schemeClr val="tx1">
                    <a:lumMod val="50000"/>
                    <a:lumOff val="50000"/>
                  </a:schemeClr>
                </a:solidFill>
              </a:rPr>
              <a:t>Ιδιοπαθή </a:t>
            </a:r>
            <a:r>
              <a:rPr lang="el-GR" dirty="0" err="1">
                <a:solidFill>
                  <a:schemeClr val="tx1">
                    <a:lumMod val="50000"/>
                    <a:lumOff val="50000"/>
                  </a:schemeClr>
                </a:solidFill>
              </a:rPr>
              <a:t>θρομβοκυττοπενική</a:t>
            </a:r>
            <a:r>
              <a:rPr lang="el-GR" dirty="0">
                <a:solidFill>
                  <a:schemeClr val="tx1">
                    <a:lumMod val="50000"/>
                    <a:lumOff val="50000"/>
                  </a:schemeClr>
                </a:solidFill>
              </a:rPr>
              <a:t> πορφύρα</a:t>
            </a:r>
          </a:p>
          <a:p>
            <a:pPr>
              <a:defRPr/>
            </a:pPr>
            <a:r>
              <a:rPr lang="el-GR" dirty="0">
                <a:solidFill>
                  <a:schemeClr val="tx1">
                    <a:lumMod val="50000"/>
                    <a:lumOff val="50000"/>
                  </a:schemeClr>
                </a:solidFill>
              </a:rPr>
              <a:t>Σιδηροπενική αναιμία</a:t>
            </a:r>
          </a:p>
          <a:p>
            <a:pPr>
              <a:defRPr/>
            </a:pPr>
            <a:r>
              <a:rPr lang="el-GR" dirty="0">
                <a:solidFill>
                  <a:schemeClr val="tx1">
                    <a:lumMod val="50000"/>
                    <a:lumOff val="50000"/>
                  </a:schemeClr>
                </a:solidFill>
              </a:rPr>
              <a:t>Χρήση ΜΣΑΦ</a:t>
            </a:r>
          </a:p>
          <a:p>
            <a:pPr>
              <a:defRPr/>
            </a:pPr>
            <a:r>
              <a:rPr lang="el-GR" dirty="0">
                <a:solidFill>
                  <a:schemeClr val="tx1">
                    <a:lumMod val="50000"/>
                    <a:lumOff val="50000"/>
                  </a:schemeClr>
                </a:solidFill>
              </a:rPr>
              <a:t>Δυσπεψία σε νέα άτομα χωρίς παράγοντες κινδύνου</a:t>
            </a:r>
          </a:p>
          <a:p>
            <a:pPr>
              <a:defRPr/>
            </a:pPr>
            <a:r>
              <a:rPr lang="el-GR" dirty="0">
                <a:solidFill>
                  <a:schemeClr val="tx1">
                    <a:lumMod val="50000"/>
                    <a:lumOff val="50000"/>
                  </a:schemeClr>
                </a:solidFill>
              </a:rPr>
              <a:t>Όποτε ανιχνεύεται</a:t>
            </a:r>
          </a:p>
          <a:p>
            <a:pPr>
              <a:defRPr/>
            </a:pPr>
            <a:r>
              <a:rPr lang="el-GR" sz="2400" dirty="0">
                <a:solidFill>
                  <a:schemeClr val="tx1">
                    <a:lumMod val="50000"/>
                    <a:lumOff val="50000"/>
                  </a:schemeClr>
                </a:solidFill>
              </a:rPr>
              <a:t>Σοβαρή γαστρίτιδα</a:t>
            </a:r>
          </a:p>
          <a:p>
            <a:pPr>
              <a:defRPr/>
            </a:pPr>
            <a:r>
              <a:rPr lang="el-GR" sz="2400" dirty="0">
                <a:solidFill>
                  <a:schemeClr val="tx1">
                    <a:lumMod val="50000"/>
                    <a:lumOff val="50000"/>
                  </a:schemeClr>
                </a:solidFill>
              </a:rPr>
              <a:t>Λειτουργική δυσπεψία</a:t>
            </a:r>
          </a:p>
          <a:p>
            <a:pPr>
              <a:defRPr/>
            </a:pPr>
            <a:r>
              <a:rPr lang="el-GR" sz="2400" dirty="0">
                <a:solidFill>
                  <a:schemeClr val="tx1">
                    <a:lumMod val="50000"/>
                    <a:lumOff val="50000"/>
                  </a:schemeClr>
                </a:solidFill>
              </a:rPr>
              <a:t>Συγγενής α’ βαθμού ασθενών με </a:t>
            </a:r>
            <a:r>
              <a:rPr lang="en-US" sz="2400" dirty="0">
                <a:solidFill>
                  <a:schemeClr val="tx1">
                    <a:lumMod val="50000"/>
                    <a:lumOff val="50000"/>
                  </a:schemeClr>
                </a:solidFill>
              </a:rPr>
              <a:t>Ca </a:t>
            </a:r>
            <a:r>
              <a:rPr lang="el-GR" sz="2400" dirty="0">
                <a:solidFill>
                  <a:schemeClr val="tx1">
                    <a:lumMod val="50000"/>
                    <a:lumOff val="50000"/>
                  </a:schemeClr>
                </a:solidFill>
              </a:rPr>
              <a:t>στομάχου</a:t>
            </a:r>
          </a:p>
          <a:p>
            <a:pPr>
              <a:defRPr/>
            </a:pPr>
            <a:r>
              <a:rPr lang="el-GR" sz="2400" dirty="0">
                <a:solidFill>
                  <a:schemeClr val="tx1">
                    <a:lumMod val="50000"/>
                    <a:lumOff val="50000"/>
                  </a:schemeClr>
                </a:solidFill>
              </a:rPr>
              <a:t>Επιθυμία του ασθενούς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6ACC1D5-1523-4614-80D1-19780028FFDA}"/>
              </a:ext>
            </a:extLst>
          </p:cNvPr>
          <p:cNvSpPr>
            <a:spLocks noGrp="1"/>
          </p:cNvSpPr>
          <p:nvPr>
            <p:ph type="title"/>
          </p:nvPr>
        </p:nvSpPr>
        <p:spPr/>
        <p:txBody>
          <a:bodyPr>
            <a:normAutofit/>
          </a:bodyPr>
          <a:lstStyle/>
          <a:p>
            <a:r>
              <a:rPr lang="el-GR" sz="4000" dirty="0">
                <a:solidFill>
                  <a:srgbClr val="000000"/>
                </a:solidFill>
                <a:latin typeface="Carlito"/>
              </a:rPr>
              <a:t>Τετραπλά σχήματα 1ης γραμμής χωρίς βισμούθιο</a:t>
            </a:r>
            <a:endParaRPr lang="en-GB" sz="4000" dirty="0"/>
          </a:p>
        </p:txBody>
      </p:sp>
      <p:sp>
        <p:nvSpPr>
          <p:cNvPr id="6" name="Content Placeholder 5">
            <a:extLst>
              <a:ext uri="{FF2B5EF4-FFF2-40B4-BE49-F238E27FC236}">
                <a16:creationId xmlns:a16="http://schemas.microsoft.com/office/drawing/2014/main" xmlns="" id="{4B238FCE-05C4-4B88-9665-91F4FE3BA076}"/>
              </a:ext>
            </a:extLst>
          </p:cNvPr>
          <p:cNvSpPr>
            <a:spLocks noGrp="1"/>
          </p:cNvSpPr>
          <p:nvPr>
            <p:ph idx="1"/>
          </p:nvPr>
        </p:nvSpPr>
        <p:spPr>
          <a:xfrm>
            <a:off x="838199" y="1825624"/>
            <a:ext cx="11037983" cy="4773479"/>
          </a:xfrm>
        </p:spPr>
        <p:txBody>
          <a:bodyPr>
            <a:normAutofit/>
          </a:bodyPr>
          <a:lstStyle/>
          <a:p>
            <a:pPr>
              <a:lnSpc>
                <a:spcPct val="100000"/>
              </a:lnSpc>
            </a:pPr>
            <a:r>
              <a:rPr lang="el-GR" b="1" dirty="0">
                <a:solidFill>
                  <a:srgbClr val="000000"/>
                </a:solidFill>
                <a:latin typeface="Carlito"/>
              </a:rPr>
              <a:t>Ταυτόχρονη </a:t>
            </a:r>
            <a:r>
              <a:rPr lang="el-GR" sz="2800" b="1" i="0" u="none" strike="noStrike" baseline="0" dirty="0">
                <a:solidFill>
                  <a:srgbClr val="000000"/>
                </a:solidFill>
                <a:latin typeface="Carlito"/>
              </a:rPr>
              <a:t>θεραπεία: </a:t>
            </a:r>
            <a:r>
              <a:rPr lang="el-GR" sz="2800" b="0" i="0" u="none" strike="noStrike" baseline="0" dirty="0">
                <a:solidFill>
                  <a:srgbClr val="000000"/>
                </a:solidFill>
                <a:latin typeface="Carlito"/>
              </a:rPr>
              <a:t>(PPI + </a:t>
            </a:r>
            <a:r>
              <a:rPr lang="el-GR" sz="2800" b="0" i="0" u="none" strike="noStrike" baseline="0" dirty="0" err="1">
                <a:solidFill>
                  <a:srgbClr val="000000"/>
                </a:solidFill>
                <a:latin typeface="Carlito"/>
              </a:rPr>
              <a:t>Αμοξυ</a:t>
            </a:r>
            <a:r>
              <a:rPr lang="el-GR" dirty="0" err="1">
                <a:solidFill>
                  <a:srgbClr val="000000"/>
                </a:solidFill>
                <a:latin typeface="Carlito"/>
              </a:rPr>
              <a:t>κ</a:t>
            </a:r>
            <a:r>
              <a:rPr lang="el-GR" sz="2800" b="0" i="0" u="none" strike="noStrike" baseline="0" dirty="0" err="1">
                <a:solidFill>
                  <a:srgbClr val="000000"/>
                </a:solidFill>
                <a:latin typeface="Carlito"/>
              </a:rPr>
              <a:t>ιλίνη</a:t>
            </a:r>
            <a:r>
              <a:rPr lang="el-GR" sz="2800" b="0" i="0" u="none" strike="noStrike" baseline="0" dirty="0">
                <a:solidFill>
                  <a:srgbClr val="000000"/>
                </a:solidFill>
                <a:latin typeface="Carlito"/>
              </a:rPr>
              <a:t> 1g + </a:t>
            </a:r>
            <a:r>
              <a:rPr lang="el-GR" sz="2800" b="0" i="0" u="none" strike="noStrike" baseline="0" dirty="0" err="1">
                <a:solidFill>
                  <a:srgbClr val="000000"/>
                </a:solidFill>
                <a:latin typeface="Carlito"/>
              </a:rPr>
              <a:t>Κλαριθρομυκίνη</a:t>
            </a:r>
            <a:r>
              <a:rPr lang="el-GR" sz="2800" b="0" i="0" u="none" strike="noStrike" baseline="0" dirty="0">
                <a:solidFill>
                  <a:srgbClr val="000000"/>
                </a:solidFill>
                <a:latin typeface="Carlito"/>
              </a:rPr>
              <a:t> 500mg + Μετρονιδαζόλη 500mg) δις ημερησίως, για 10 ημέρες	</a:t>
            </a:r>
          </a:p>
          <a:p>
            <a:pPr>
              <a:lnSpc>
                <a:spcPct val="100000"/>
              </a:lnSpc>
            </a:pPr>
            <a:r>
              <a:rPr lang="el-GR" sz="2800" b="1" i="0" u="none" strike="noStrike" baseline="0" dirty="0">
                <a:solidFill>
                  <a:srgbClr val="000000"/>
                </a:solidFill>
                <a:latin typeface="Carlito"/>
              </a:rPr>
              <a:t>Υβριδική θεραπεία: </a:t>
            </a:r>
            <a:r>
              <a:rPr lang="el-GR" sz="2800" b="0" i="0" u="none" strike="noStrike" baseline="0" dirty="0">
                <a:solidFill>
                  <a:srgbClr val="000000"/>
                </a:solidFill>
                <a:latin typeface="Carlito"/>
              </a:rPr>
              <a:t>(α’ φάση) (PPI + </a:t>
            </a:r>
            <a:r>
              <a:rPr lang="el-GR" sz="2800" b="0" i="0" u="none" strike="noStrike" baseline="0" dirty="0" err="1">
                <a:solidFill>
                  <a:srgbClr val="000000"/>
                </a:solidFill>
                <a:latin typeface="Carlito"/>
              </a:rPr>
              <a:t>Αμοξυ</a:t>
            </a:r>
            <a:r>
              <a:rPr lang="el-GR" dirty="0" err="1">
                <a:solidFill>
                  <a:srgbClr val="000000"/>
                </a:solidFill>
                <a:latin typeface="Carlito"/>
              </a:rPr>
              <a:t>κ</a:t>
            </a:r>
            <a:r>
              <a:rPr lang="el-GR" sz="2800" b="0" i="0" u="none" strike="noStrike" baseline="0" dirty="0" err="1">
                <a:solidFill>
                  <a:srgbClr val="000000"/>
                </a:solidFill>
                <a:latin typeface="Carlito"/>
              </a:rPr>
              <a:t>ιλίνη</a:t>
            </a:r>
            <a:r>
              <a:rPr lang="el-GR" sz="2800" b="0" i="0" u="none" strike="noStrike" baseline="0" dirty="0">
                <a:solidFill>
                  <a:srgbClr val="000000"/>
                </a:solidFill>
                <a:latin typeface="Carlito"/>
              </a:rPr>
              <a:t> 1g) δις ημερησίως, για 7 ημέρες και (β’ φάση) (PPI + </a:t>
            </a:r>
            <a:r>
              <a:rPr lang="el-GR" sz="2800" b="0" i="0" u="none" strike="noStrike" baseline="0" dirty="0" err="1">
                <a:solidFill>
                  <a:srgbClr val="000000"/>
                </a:solidFill>
                <a:latin typeface="Carlito"/>
              </a:rPr>
              <a:t>Αμοκυκιλίνη</a:t>
            </a:r>
            <a:r>
              <a:rPr lang="el-GR" sz="2800" b="0" i="0" u="none" strike="noStrike" baseline="0" dirty="0">
                <a:solidFill>
                  <a:srgbClr val="000000"/>
                </a:solidFill>
                <a:latin typeface="Carlito"/>
              </a:rPr>
              <a:t> 1g + </a:t>
            </a:r>
            <a:r>
              <a:rPr lang="el-GR" sz="2800" b="0" i="0" u="none" strike="noStrike" baseline="0" dirty="0" err="1">
                <a:solidFill>
                  <a:srgbClr val="000000"/>
                </a:solidFill>
                <a:latin typeface="Carlito"/>
              </a:rPr>
              <a:t>Κλαριθρομυκίνη</a:t>
            </a:r>
            <a:r>
              <a:rPr lang="el-GR" sz="2800" b="0" i="0" u="none" strike="noStrike" baseline="0" dirty="0">
                <a:solidFill>
                  <a:srgbClr val="000000"/>
                </a:solidFill>
                <a:latin typeface="Carlito"/>
              </a:rPr>
              <a:t> 500mg + Μετρονιδαζόλη 500mg) δις ημερησίως, για άλλες 7 ημέρες </a:t>
            </a:r>
          </a:p>
          <a:p>
            <a:pPr>
              <a:lnSpc>
                <a:spcPct val="100000"/>
              </a:lnSpc>
            </a:pPr>
            <a:r>
              <a:rPr lang="el-GR" b="1" dirty="0">
                <a:solidFill>
                  <a:schemeClr val="tx1">
                    <a:lumMod val="50000"/>
                    <a:lumOff val="50000"/>
                  </a:schemeClr>
                </a:solidFill>
                <a:latin typeface="Carlito"/>
              </a:rPr>
              <a:t>Διαδοχική θεραπεία: </a:t>
            </a:r>
            <a:r>
              <a:rPr lang="el-GR" dirty="0">
                <a:solidFill>
                  <a:schemeClr val="tx1">
                    <a:lumMod val="50000"/>
                    <a:lumOff val="50000"/>
                  </a:schemeClr>
                </a:solidFill>
                <a:latin typeface="Carlito"/>
              </a:rPr>
              <a:t>(α’ φάση) (PPI + </a:t>
            </a:r>
            <a:r>
              <a:rPr lang="el-GR" dirty="0" err="1">
                <a:solidFill>
                  <a:schemeClr val="tx1">
                    <a:lumMod val="50000"/>
                    <a:lumOff val="50000"/>
                  </a:schemeClr>
                </a:solidFill>
                <a:latin typeface="Carlito"/>
              </a:rPr>
              <a:t>Αμοξυκιλίνη</a:t>
            </a:r>
            <a:r>
              <a:rPr lang="el-GR" dirty="0">
                <a:solidFill>
                  <a:schemeClr val="tx1">
                    <a:lumMod val="50000"/>
                    <a:lumOff val="50000"/>
                  </a:schemeClr>
                </a:solidFill>
                <a:latin typeface="Carlito"/>
              </a:rPr>
              <a:t> 1g) δις ημερησίως, για 5 ημέρες και (β’ φάση) (PPI </a:t>
            </a:r>
            <a:r>
              <a:rPr lang="el-GR" dirty="0" err="1">
                <a:solidFill>
                  <a:schemeClr val="tx1">
                    <a:lumMod val="50000"/>
                    <a:lumOff val="50000"/>
                  </a:schemeClr>
                </a:solidFill>
                <a:latin typeface="Carlito"/>
              </a:rPr>
              <a:t>sd</a:t>
            </a:r>
            <a:r>
              <a:rPr lang="el-GR" dirty="0">
                <a:solidFill>
                  <a:schemeClr val="tx1">
                    <a:lumMod val="50000"/>
                    <a:lumOff val="50000"/>
                  </a:schemeClr>
                </a:solidFill>
                <a:latin typeface="Carlito"/>
              </a:rPr>
              <a:t> + </a:t>
            </a:r>
            <a:r>
              <a:rPr lang="el-GR" dirty="0" err="1">
                <a:solidFill>
                  <a:schemeClr val="tx1">
                    <a:lumMod val="50000"/>
                    <a:lumOff val="50000"/>
                  </a:schemeClr>
                </a:solidFill>
                <a:latin typeface="Carlito"/>
              </a:rPr>
              <a:t>Κλαριθρομυκίνη</a:t>
            </a:r>
            <a:r>
              <a:rPr lang="el-GR" dirty="0">
                <a:solidFill>
                  <a:schemeClr val="tx1">
                    <a:lumMod val="50000"/>
                    <a:lumOff val="50000"/>
                  </a:schemeClr>
                </a:solidFill>
                <a:latin typeface="Carlito"/>
              </a:rPr>
              <a:t> 500mg + Μετρονιδαζόλη ή </a:t>
            </a:r>
            <a:r>
              <a:rPr lang="el-GR" dirty="0" err="1">
                <a:solidFill>
                  <a:schemeClr val="tx1">
                    <a:lumMod val="50000"/>
                    <a:lumOff val="50000"/>
                  </a:schemeClr>
                </a:solidFill>
                <a:latin typeface="Carlito"/>
              </a:rPr>
              <a:t>Τινιδαζόλη</a:t>
            </a:r>
            <a:r>
              <a:rPr lang="el-GR" dirty="0">
                <a:solidFill>
                  <a:schemeClr val="tx1">
                    <a:lumMod val="50000"/>
                    <a:lumOff val="50000"/>
                  </a:schemeClr>
                </a:solidFill>
                <a:latin typeface="Carlito"/>
              </a:rPr>
              <a:t> 500 </a:t>
            </a:r>
            <a:r>
              <a:rPr lang="el-GR" dirty="0" err="1">
                <a:solidFill>
                  <a:schemeClr val="tx1">
                    <a:lumMod val="50000"/>
                    <a:lumOff val="50000"/>
                  </a:schemeClr>
                </a:solidFill>
                <a:latin typeface="Carlito"/>
              </a:rPr>
              <a:t>mg</a:t>
            </a:r>
            <a:r>
              <a:rPr lang="el-GR" dirty="0">
                <a:solidFill>
                  <a:schemeClr val="tx1">
                    <a:lumMod val="50000"/>
                    <a:lumOff val="50000"/>
                  </a:schemeClr>
                </a:solidFill>
                <a:latin typeface="Carlito"/>
              </a:rPr>
              <a:t>) δις ημερησίως, για άλλες 5 ημέρες</a:t>
            </a:r>
            <a:r>
              <a:rPr lang="el-GR" sz="2800" b="0" i="0" u="none" strike="noStrike" baseline="0" dirty="0">
                <a:solidFill>
                  <a:srgbClr val="000000"/>
                </a:solidFill>
                <a:latin typeface="Carlito"/>
              </a:rPr>
              <a:t>	</a:t>
            </a:r>
          </a:p>
        </p:txBody>
      </p:sp>
    </p:spTree>
    <p:extLst>
      <p:ext uri="{BB962C8B-B14F-4D97-AF65-F5344CB8AC3E}">
        <p14:creationId xmlns:p14="http://schemas.microsoft.com/office/powerpoint/2010/main" xmlns="" val="37412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F257D889-EBE2-4E3A-A127-BB03EBB7FDD3}"/>
              </a:ext>
            </a:extLst>
          </p:cNvPr>
          <p:cNvSpPr>
            <a:spLocks noGrp="1" noChangeArrowheads="1"/>
          </p:cNvSpPr>
          <p:nvPr>
            <p:ph type="title"/>
          </p:nvPr>
        </p:nvSpPr>
        <p:spPr/>
        <p:txBody>
          <a:bodyPr/>
          <a:lstStyle/>
          <a:p>
            <a:pPr eaLnBrk="1" hangingPunct="1"/>
            <a:r>
              <a:rPr lang="el-GR" altLang="el-GR"/>
              <a:t>Αποτυχία θεραπεία</a:t>
            </a:r>
          </a:p>
        </p:txBody>
      </p:sp>
      <p:sp>
        <p:nvSpPr>
          <p:cNvPr id="35843" name="Rectangle 3">
            <a:extLst>
              <a:ext uri="{FF2B5EF4-FFF2-40B4-BE49-F238E27FC236}">
                <a16:creationId xmlns:a16="http://schemas.microsoft.com/office/drawing/2014/main" xmlns="" id="{BF3539A4-3C92-44BA-BD50-67760E856152}"/>
              </a:ext>
            </a:extLst>
          </p:cNvPr>
          <p:cNvSpPr>
            <a:spLocks noGrp="1" noChangeArrowheads="1"/>
          </p:cNvSpPr>
          <p:nvPr>
            <p:ph idx="1"/>
          </p:nvPr>
        </p:nvSpPr>
        <p:spPr/>
        <p:txBody>
          <a:bodyPr>
            <a:normAutofit/>
          </a:bodyPr>
          <a:lstStyle/>
          <a:p>
            <a:pPr eaLnBrk="1" hangingPunct="1">
              <a:lnSpc>
                <a:spcPct val="130000"/>
              </a:lnSpc>
            </a:pPr>
            <a:r>
              <a:rPr lang="el-GR" altLang="el-GR" dirty="0"/>
              <a:t>Συμμόρφωση του ασθενούς</a:t>
            </a:r>
          </a:p>
          <a:p>
            <a:pPr eaLnBrk="1" hangingPunct="1">
              <a:lnSpc>
                <a:spcPct val="130000"/>
              </a:lnSpc>
            </a:pPr>
            <a:r>
              <a:rPr lang="el-GR" altLang="el-GR" dirty="0"/>
              <a:t>Αντίσταση στα αντιβιοτικά</a:t>
            </a:r>
          </a:p>
          <a:p>
            <a:pPr lvl="1" eaLnBrk="1" hangingPunct="1">
              <a:lnSpc>
                <a:spcPct val="130000"/>
              </a:lnSpc>
            </a:pPr>
            <a:r>
              <a:rPr lang="el-GR" altLang="el-GR" dirty="0"/>
              <a:t>Μετρονιδαζόλη</a:t>
            </a:r>
          </a:p>
          <a:p>
            <a:pPr lvl="1" eaLnBrk="1" hangingPunct="1">
              <a:lnSpc>
                <a:spcPct val="130000"/>
              </a:lnSpc>
            </a:pPr>
            <a:r>
              <a:rPr lang="el-GR" altLang="el-GR" dirty="0" err="1"/>
              <a:t>Κλαρυθρομυκίνη</a:t>
            </a:r>
            <a:endParaRPr lang="el-GR" altLang="el-GR" dirty="0"/>
          </a:p>
          <a:p>
            <a:pPr eaLnBrk="1" hangingPunct="1">
              <a:lnSpc>
                <a:spcPct val="130000"/>
              </a:lnSpc>
            </a:pPr>
            <a:r>
              <a:rPr lang="el-GR" altLang="el-GR" dirty="0"/>
              <a:t>Αντικατάσταση των αντιβιοτικών στα επόμενα σχήματα</a:t>
            </a:r>
          </a:p>
          <a:p>
            <a:pPr eaLnBrk="1" hangingPunct="1">
              <a:lnSpc>
                <a:spcPct val="130000"/>
              </a:lnSpc>
            </a:pPr>
            <a:r>
              <a:rPr lang="el-GR" kern="100" dirty="0">
                <a:effectLst/>
                <a:ea typeface="Arial" panose="020B0604020202020204" pitchFamily="34" charset="0"/>
              </a:rPr>
              <a:t>Γενετικές διαφορές στα ένζυμα που </a:t>
            </a:r>
            <a:r>
              <a:rPr lang="el-GR" kern="100" dirty="0" err="1">
                <a:effectLst/>
                <a:ea typeface="Arial" panose="020B0604020202020204" pitchFamily="34" charset="0"/>
              </a:rPr>
              <a:t>μεταβολίζουν</a:t>
            </a:r>
            <a:r>
              <a:rPr lang="el-GR" kern="100" dirty="0">
                <a:effectLst/>
                <a:ea typeface="Arial" panose="020B0604020202020204" pitchFamily="34" charset="0"/>
              </a:rPr>
              <a:t> τα φάρμακα </a:t>
            </a:r>
            <a:r>
              <a:rPr lang="en-GB" kern="100" dirty="0">
                <a:effectLst/>
                <a:ea typeface="Arial" panose="020B0604020202020204" pitchFamily="34" charset="0"/>
              </a:rPr>
              <a:t>(PPIs)</a:t>
            </a:r>
            <a:endParaRPr lang="el-GR" altLang="el-GR" sz="4000" dirty="0"/>
          </a:p>
          <a:p>
            <a:pPr eaLnBrk="1" hangingPunct="1">
              <a:lnSpc>
                <a:spcPct val="130000"/>
              </a:lnSpc>
            </a:pPr>
            <a:endParaRPr lang="el-GR" altLang="el-GR" dirty="0"/>
          </a:p>
          <a:p>
            <a:pPr eaLnBrk="1" hangingPunct="1">
              <a:lnSpc>
                <a:spcPct val="130000"/>
              </a:lnSpc>
            </a:pPr>
            <a:endParaRPr lang="el-GR" alt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xmlns="" id="{D97E3CA0-B889-4E8D-BAD6-0BC0F7536A12}"/>
              </a:ext>
            </a:extLst>
          </p:cNvPr>
          <p:cNvSpPr>
            <a:spLocks noGrp="1" noChangeArrowheads="1"/>
          </p:cNvSpPr>
          <p:nvPr>
            <p:ph type="title"/>
          </p:nvPr>
        </p:nvSpPr>
        <p:spPr>
          <a:xfrm>
            <a:off x="2209800" y="381000"/>
            <a:ext cx="7772400" cy="1371600"/>
          </a:xfrm>
        </p:spPr>
        <p:txBody>
          <a:bodyPr/>
          <a:lstStyle/>
          <a:p>
            <a:pPr eaLnBrk="1" hangingPunct="1"/>
            <a:r>
              <a:rPr lang="el-GR" altLang="el-GR" sz="3600"/>
              <a:t>2ης γραμμής Θεραπευτικά σχήματα εκριζώσεως του </a:t>
            </a:r>
            <a:r>
              <a:rPr lang="el-GR" altLang="el-GR" sz="3600" i="1"/>
              <a:t>H. pylori</a:t>
            </a:r>
          </a:p>
        </p:txBody>
      </p:sp>
      <p:graphicFrame>
        <p:nvGraphicFramePr>
          <p:cNvPr id="47149" name="Group 45">
            <a:extLst>
              <a:ext uri="{FF2B5EF4-FFF2-40B4-BE49-F238E27FC236}">
                <a16:creationId xmlns:a16="http://schemas.microsoft.com/office/drawing/2014/main" xmlns="" id="{3C9C912B-7963-4C7C-8BE2-CFA9F85C6B43}"/>
              </a:ext>
            </a:extLst>
          </p:cNvPr>
          <p:cNvGraphicFramePr>
            <a:graphicFrameLocks noGrp="1"/>
          </p:cNvGraphicFramePr>
          <p:nvPr>
            <p:ph type="tbl" idx="1"/>
            <p:extLst>
              <p:ext uri="{D42A27DB-BD31-4B8C-83A1-F6EECF244321}">
                <p14:modId xmlns:p14="http://schemas.microsoft.com/office/powerpoint/2010/main" xmlns="" val="2815279129"/>
              </p:ext>
            </p:extLst>
          </p:nvPr>
        </p:nvGraphicFramePr>
        <p:xfrm>
          <a:off x="2159306" y="2060575"/>
          <a:ext cx="8002282" cy="4205474"/>
        </p:xfrm>
        <a:graphic>
          <a:graphicData uri="http://schemas.openxmlformats.org/drawingml/2006/table">
            <a:tbl>
              <a:tblPr/>
              <a:tblGrid>
                <a:gridCol w="3576332">
                  <a:extLst>
                    <a:ext uri="{9D8B030D-6E8A-4147-A177-3AD203B41FA5}">
                      <a16:colId xmlns:a16="http://schemas.microsoft.com/office/drawing/2014/main" xmlns="" val="20000"/>
                    </a:ext>
                  </a:extLst>
                </a:gridCol>
                <a:gridCol w="4425950">
                  <a:extLst>
                    <a:ext uri="{9D8B030D-6E8A-4147-A177-3AD203B41FA5}">
                      <a16:colId xmlns:a16="http://schemas.microsoft.com/office/drawing/2014/main" xmlns="" val="20001"/>
                    </a:ext>
                  </a:extLst>
                </a:gridCol>
              </a:tblGrid>
              <a:tr h="417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a:ln>
                            <a:noFill/>
                          </a:ln>
                          <a:solidFill>
                            <a:schemeClr val="tx1"/>
                          </a:solidFill>
                          <a:effectLst/>
                          <a:latin typeface="Arial" charset="0"/>
                        </a:rPr>
                        <a:t>Σχήματα</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gradFill rotWithShape="0">
                      <a:gsLst>
                        <a:gs pos="0">
                          <a:schemeClr val="bg1">
                            <a:gamma/>
                            <a:shade val="46275"/>
                            <a:invGamma/>
                          </a:schemeClr>
                        </a:gs>
                        <a:gs pos="50000">
                          <a:schemeClr val="bg1"/>
                        </a:gs>
                        <a:gs pos="100000">
                          <a:schemeClr val="bg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a:ln>
                            <a:noFill/>
                          </a:ln>
                          <a:solidFill>
                            <a:schemeClr val="tx1"/>
                          </a:solidFill>
                          <a:effectLst/>
                          <a:latin typeface="Arial" charset="0"/>
                        </a:rPr>
                        <a:t>Αντιβιοτικά</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gradFill rotWithShape="0">
                      <a:gsLst>
                        <a:gs pos="0">
                          <a:schemeClr val="bg1">
                            <a:gamma/>
                            <a:shade val="46275"/>
                            <a:invGamma/>
                          </a:schemeClr>
                        </a:gs>
                        <a:gs pos="50000">
                          <a:schemeClr val="bg1"/>
                        </a:gs>
                        <a:gs pos="100000">
                          <a:schemeClr val="bg1">
                            <a:gamma/>
                            <a:shade val="46275"/>
                            <a:invGamma/>
                          </a:schemeClr>
                        </a:gs>
                      </a:gsLst>
                      <a:lin ang="5400000" scaled="1"/>
                    </a:gradFill>
                  </a:tcPr>
                </a:tc>
                <a:extLst>
                  <a:ext uri="{0D108BD9-81ED-4DB2-BD59-A6C34878D82A}">
                    <a16:rowId xmlns:a16="http://schemas.microsoft.com/office/drawing/2014/main" xmlns="" val="10000"/>
                  </a:ext>
                </a:extLst>
              </a:tr>
              <a:tr h="45655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l-GR" sz="2000" b="0" i="0" u="sng" strike="noStrike" cap="none" normalizeH="0" baseline="0" dirty="0">
                          <a:ln>
                            <a:noFill/>
                          </a:ln>
                          <a:solidFill>
                            <a:schemeClr val="accent1">
                              <a:lumMod val="75000"/>
                            </a:schemeClr>
                          </a:solidFill>
                          <a:effectLst/>
                          <a:latin typeface="Arial" charset="0"/>
                        </a:rPr>
                        <a:t>ΤΕΤΡΑΠΛΟ </a:t>
                      </a:r>
                      <a:r>
                        <a:rPr kumimoji="0" lang="en-US" sz="2000" b="0" i="0" u="sng" strike="noStrike" cap="none" normalizeH="0" baseline="0" dirty="0">
                          <a:ln>
                            <a:noFill/>
                          </a:ln>
                          <a:solidFill>
                            <a:schemeClr val="accent1">
                              <a:lumMod val="75000"/>
                            </a:schemeClr>
                          </a:solidFill>
                          <a:effectLst/>
                          <a:latin typeface="Arial" charset="0"/>
                        </a:rPr>
                        <a:t>(</a:t>
                      </a:r>
                      <a:r>
                        <a:rPr kumimoji="0" lang="el-GR" sz="2000" b="0" i="0" u="sng" strike="noStrike" cap="none" normalizeH="0" baseline="0" dirty="0">
                          <a:ln>
                            <a:noFill/>
                          </a:ln>
                          <a:solidFill>
                            <a:schemeClr val="accent1">
                              <a:lumMod val="75000"/>
                            </a:schemeClr>
                          </a:solidFill>
                          <a:effectLst/>
                          <a:latin typeface="Arial" charset="0"/>
                        </a:rPr>
                        <a:t>7-14ήμερο)</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CC"/>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sng" strike="noStrike" cap="none" normalizeH="0" baseline="0">
                          <a:ln>
                            <a:noFill/>
                          </a:ln>
                          <a:solidFill>
                            <a:schemeClr val="accent1">
                              <a:lumMod val="75000"/>
                            </a:schemeClr>
                          </a:solidFill>
                          <a:effectLst/>
                          <a:latin typeface="Arial" charset="0"/>
                        </a:rPr>
                        <a:t>δύο αντιβιοτικά</a:t>
                      </a:r>
                      <a:r>
                        <a:rPr kumimoji="0" lang="en-US" sz="2000" b="0" i="0" u="sng" strike="noStrike" cap="none" normalizeH="0" baseline="0">
                          <a:ln>
                            <a:noFill/>
                          </a:ln>
                          <a:solidFill>
                            <a:schemeClr val="accent1">
                              <a:lumMod val="75000"/>
                            </a:schemeClr>
                          </a:solidFill>
                          <a:effectLst/>
                          <a:latin typeface="Arial" charset="0"/>
                        </a:rPr>
                        <a:t> </a:t>
                      </a:r>
                      <a:endParaRPr kumimoji="0" lang="el-GR" sz="2000" b="0" i="0" u="sng" strike="noStrike" cap="none" normalizeH="0" baseline="0">
                        <a:ln>
                          <a:noFill/>
                        </a:ln>
                        <a:solidFill>
                          <a:schemeClr val="accent1">
                            <a:lumMod val="75000"/>
                          </a:schemeClr>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CC"/>
                      </a:solidFill>
                      <a:prstDash val="solid"/>
                      <a:round/>
                      <a:headEnd type="none" w="med" len="med"/>
                      <a:tailEnd type="none" w="med" len="med"/>
                    </a:lnT>
                    <a:lnB>
                      <a:noFill/>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975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accent1">
                              <a:lumMod val="75000"/>
                            </a:schemeClr>
                          </a:solidFill>
                          <a:effectLst/>
                          <a:latin typeface="Arial" charset="0"/>
                        </a:rPr>
                        <a:t>PPI 1x2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err="1">
                          <a:ln>
                            <a:noFill/>
                          </a:ln>
                          <a:solidFill>
                            <a:schemeClr val="accent1">
                              <a:lumMod val="75000"/>
                            </a:schemeClr>
                          </a:solidFill>
                          <a:effectLst/>
                          <a:latin typeface="Arial" charset="0"/>
                        </a:rPr>
                        <a:t>Bismuth</a:t>
                      </a:r>
                      <a:r>
                        <a:rPr kumimoji="0" lang="el-GR" sz="2000" b="0" i="0" u="none" strike="noStrike" cap="none" normalizeH="0" baseline="0" dirty="0">
                          <a:ln>
                            <a:noFill/>
                          </a:ln>
                          <a:solidFill>
                            <a:schemeClr val="accent1">
                              <a:lumMod val="75000"/>
                            </a:schemeClr>
                          </a:solidFill>
                          <a:effectLst/>
                          <a:latin typeface="Arial" charset="0"/>
                        </a:rPr>
                        <a:t> 2x2</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err="1">
                          <a:ln>
                            <a:noFill/>
                          </a:ln>
                          <a:solidFill>
                            <a:schemeClr val="accent1">
                              <a:lumMod val="75000"/>
                            </a:schemeClr>
                          </a:solidFill>
                          <a:effectLst/>
                          <a:latin typeface="Arial" charset="0"/>
                        </a:rPr>
                        <a:t>Amoxycillin</a:t>
                      </a:r>
                      <a:r>
                        <a:rPr kumimoji="0" lang="el-GR" sz="2000" b="0" i="0" u="none" strike="noStrike" cap="none" normalizeH="0" baseline="0" dirty="0">
                          <a:ln>
                            <a:noFill/>
                          </a:ln>
                          <a:solidFill>
                            <a:schemeClr val="accent1">
                              <a:lumMod val="75000"/>
                            </a:schemeClr>
                          </a:solidFill>
                          <a:effectLst/>
                          <a:latin typeface="Arial" charset="0"/>
                        </a:rPr>
                        <a:t>, </a:t>
                      </a:r>
                      <a:r>
                        <a:rPr kumimoji="0" lang="el-GR" sz="2000" b="0" i="0" u="none" strike="noStrike" cap="none" normalizeH="0" baseline="0" dirty="0" err="1">
                          <a:ln>
                            <a:noFill/>
                          </a:ln>
                          <a:solidFill>
                            <a:schemeClr val="accent1">
                              <a:lumMod val="75000"/>
                            </a:schemeClr>
                          </a:solidFill>
                          <a:effectLst/>
                          <a:latin typeface="Arial" charset="0"/>
                        </a:rPr>
                        <a:t>Clarithromycin</a:t>
                      </a:r>
                      <a:r>
                        <a:rPr kumimoji="0" lang="el-GR" sz="2000" b="0" i="0" u="none" strike="noStrike" cap="none" normalizeH="0" baseline="0" dirty="0">
                          <a:ln>
                            <a:noFill/>
                          </a:ln>
                          <a:solidFill>
                            <a:schemeClr val="accent1">
                              <a:lumMod val="75000"/>
                            </a:schemeClr>
                          </a:solidFill>
                          <a:effectLst/>
                          <a:latin typeface="Arial" charset="0"/>
                        </a:rPr>
                        <a:t>, </a:t>
                      </a:r>
                      <a:r>
                        <a:rPr kumimoji="0" lang="el-GR" sz="2000" b="0" i="0" u="none" strike="noStrike" cap="none" normalizeH="0" baseline="0" dirty="0" err="1">
                          <a:ln>
                            <a:noFill/>
                          </a:ln>
                          <a:solidFill>
                            <a:schemeClr val="accent1">
                              <a:lumMod val="75000"/>
                            </a:schemeClr>
                          </a:solidFill>
                          <a:effectLst/>
                          <a:latin typeface="Arial" charset="0"/>
                        </a:rPr>
                        <a:t>Metronidazole</a:t>
                      </a:r>
                      <a:r>
                        <a:rPr kumimoji="0" lang="el-GR" sz="2000" b="0" i="0" u="none" strike="noStrike" cap="none" normalizeH="0" baseline="0" dirty="0">
                          <a:ln>
                            <a:noFill/>
                          </a:ln>
                          <a:solidFill>
                            <a:schemeClr val="accent1">
                              <a:lumMod val="75000"/>
                            </a:schemeClr>
                          </a:solidFill>
                          <a:effectLst/>
                          <a:latin typeface="Arial" charset="0"/>
                        </a:rPr>
                        <a:t>, </a:t>
                      </a:r>
                      <a:r>
                        <a:rPr kumimoji="0" lang="el-GR" sz="2000" b="0" i="0" u="none" strike="noStrike" cap="none" normalizeH="0" baseline="0" dirty="0" err="1">
                          <a:ln>
                            <a:noFill/>
                          </a:ln>
                          <a:solidFill>
                            <a:schemeClr val="accent1">
                              <a:lumMod val="75000"/>
                            </a:schemeClr>
                          </a:solidFill>
                          <a:effectLst/>
                          <a:latin typeface="Arial" charset="0"/>
                        </a:rPr>
                        <a:t>Tinidazole</a:t>
                      </a:r>
                      <a:r>
                        <a:rPr kumimoji="0" lang="el-GR" sz="2000" b="0" i="0" u="none" strike="noStrike" cap="none" normalizeH="0" baseline="0" dirty="0">
                          <a:ln>
                            <a:noFill/>
                          </a:ln>
                          <a:solidFill>
                            <a:schemeClr val="accent1">
                              <a:lumMod val="75000"/>
                            </a:schemeClr>
                          </a:solidFill>
                          <a:effectLst/>
                          <a:latin typeface="Arial" charset="0"/>
                        </a:rPr>
                        <a:t>, </a:t>
                      </a:r>
                      <a:r>
                        <a:rPr kumimoji="0" lang="el-GR" sz="2000" b="0" i="0" u="none" strike="noStrike" cap="none" normalizeH="0" baseline="0" dirty="0" err="1">
                          <a:ln>
                            <a:noFill/>
                          </a:ln>
                          <a:solidFill>
                            <a:schemeClr val="accent1">
                              <a:lumMod val="75000"/>
                            </a:schemeClr>
                          </a:solidFill>
                          <a:effectLst/>
                          <a:latin typeface="Arial" charset="0"/>
                        </a:rPr>
                        <a:t>Tetracycline</a:t>
                      </a:r>
                      <a:endParaRPr kumimoji="0" lang="el-GR" sz="2000" b="0" i="0" u="none" strike="noStrike" cap="none" normalizeH="0" baseline="0" dirty="0">
                        <a:ln>
                          <a:noFill/>
                        </a:ln>
                        <a:solidFill>
                          <a:schemeClr val="accent1">
                            <a:lumMod val="75000"/>
                          </a:schemeClr>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125257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2000" b="0" i="0" u="sng" strike="noStrike" cap="none" normalizeH="0" baseline="0" dirty="0">
                          <a:ln>
                            <a:noFill/>
                          </a:ln>
                          <a:solidFill>
                            <a:srgbClr val="FF5050"/>
                          </a:solidFill>
                          <a:effectLst/>
                          <a:latin typeface="Arial" charset="0"/>
                        </a:rPr>
                        <a:t>LEVOFLOXACIN </a:t>
                      </a:r>
                      <a:r>
                        <a:rPr kumimoji="0" lang="el-GR" sz="2000" b="0" i="0" u="sng" strike="noStrike" cap="none" normalizeH="0" baseline="0" dirty="0">
                          <a:ln>
                            <a:noFill/>
                          </a:ln>
                          <a:solidFill>
                            <a:srgbClr val="FF5050"/>
                          </a:solidFill>
                          <a:effectLst/>
                          <a:latin typeface="Arial" charset="0"/>
                        </a:rPr>
                        <a:t>(</a:t>
                      </a:r>
                      <a:r>
                        <a:rPr kumimoji="0" lang="en-US" sz="2000" b="0" i="0" u="sng" strike="noStrike" cap="none" normalizeH="0" baseline="0" dirty="0">
                          <a:ln>
                            <a:noFill/>
                          </a:ln>
                          <a:solidFill>
                            <a:srgbClr val="FF5050"/>
                          </a:solidFill>
                          <a:effectLst/>
                          <a:latin typeface="Arial" charset="0"/>
                        </a:rPr>
                        <a:t>10</a:t>
                      </a:r>
                      <a:r>
                        <a:rPr kumimoji="0" lang="el-GR" sz="2000" b="0" i="0" u="sng" strike="noStrike" cap="none" normalizeH="0" baseline="0" dirty="0">
                          <a:ln>
                            <a:noFill/>
                          </a:ln>
                          <a:solidFill>
                            <a:srgbClr val="FF5050"/>
                          </a:solidFill>
                          <a:effectLst/>
                          <a:latin typeface="Arial" charset="0"/>
                        </a:rPr>
                        <a:t>ήμερο)</a:t>
                      </a:r>
                    </a:p>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2000" b="0" i="0" u="none" strike="noStrike" cap="none" normalizeH="0" baseline="0" dirty="0">
                          <a:ln>
                            <a:noFill/>
                          </a:ln>
                          <a:solidFill>
                            <a:srgbClr val="FF5050"/>
                          </a:solidFill>
                          <a:effectLst/>
                          <a:latin typeface="Arial" charset="0"/>
                        </a:rPr>
                        <a:t>PPI 1x2</a:t>
                      </a:r>
                      <a:endParaRPr kumimoji="0" lang="el-GR" sz="2000" b="0" i="0" u="none" strike="noStrike" cap="none" normalizeH="0" baseline="0" dirty="0">
                        <a:ln>
                          <a:noFill/>
                        </a:ln>
                        <a:solidFill>
                          <a:srgbClr val="FF5050"/>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dirty="0">
                        <a:ln>
                          <a:noFill/>
                        </a:ln>
                        <a:solidFill>
                          <a:srgbClr val="FF505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5050"/>
                          </a:solidFill>
                          <a:effectLst/>
                          <a:latin typeface="Arial" charset="0"/>
                        </a:rPr>
                        <a:t>Levofloxacin</a:t>
                      </a:r>
                      <a:r>
                        <a:rPr kumimoji="0" lang="el-GR" sz="2000" b="0" i="0" u="none" strike="noStrike" cap="none" normalizeH="0" baseline="0" dirty="0">
                          <a:ln>
                            <a:noFill/>
                          </a:ln>
                          <a:solidFill>
                            <a:srgbClr val="FF5050"/>
                          </a:solidFill>
                          <a:effectLst/>
                          <a:latin typeface="Arial" charset="0"/>
                        </a:rPr>
                        <a:t> </a:t>
                      </a:r>
                      <a:r>
                        <a:rPr kumimoji="0" lang="en-US" sz="2000" b="0" i="0" u="none" strike="noStrike" cap="none" normalizeH="0" baseline="0" dirty="0">
                          <a:ln>
                            <a:noFill/>
                          </a:ln>
                          <a:solidFill>
                            <a:srgbClr val="FF5050"/>
                          </a:solidFill>
                          <a:effectLst/>
                          <a:latin typeface="Arial" charset="0"/>
                        </a:rPr>
                        <a:t>(</a:t>
                      </a:r>
                      <a:r>
                        <a:rPr kumimoji="0" lang="el-GR" sz="2000" b="0" i="0" u="none" strike="noStrike" cap="none" normalizeH="0" baseline="0" dirty="0">
                          <a:ln>
                            <a:noFill/>
                          </a:ln>
                          <a:solidFill>
                            <a:srgbClr val="FF5050"/>
                          </a:solidFill>
                          <a:effectLst/>
                          <a:latin typeface="Arial" charset="0"/>
                        </a:rPr>
                        <a:t>250 ή 500 </a:t>
                      </a:r>
                      <a:r>
                        <a:rPr kumimoji="0" lang="en-US" sz="2000" b="0" i="0" u="none" strike="noStrike" cap="none" normalizeH="0" baseline="0" dirty="0">
                          <a:ln>
                            <a:noFill/>
                          </a:ln>
                          <a:solidFill>
                            <a:srgbClr val="FF5050"/>
                          </a:solidFill>
                          <a:effectLst/>
                          <a:latin typeface="Arial" charset="0"/>
                        </a:rPr>
                        <a:t>mg) X2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5050"/>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5050"/>
                          </a:solidFill>
                          <a:effectLst/>
                          <a:latin typeface="Arial" charset="0"/>
                        </a:rPr>
                        <a:t>Amoxycillin 1gr x 2</a:t>
                      </a:r>
                      <a:endParaRPr kumimoji="0" lang="el-GR" sz="2000" b="0" i="0" u="none" strike="noStrike" cap="none" normalizeH="0" baseline="0" dirty="0">
                        <a:ln>
                          <a:noFill/>
                        </a:ln>
                        <a:solidFill>
                          <a:srgbClr val="FF5050"/>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33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2"/>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4"/>
                  </a:ext>
                </a:extLst>
              </a:tr>
              <a:tr h="33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2"/>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86942952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63D83F01-6842-4434-933A-E0C5329F6F90}"/>
              </a:ext>
            </a:extLst>
          </p:cNvPr>
          <p:cNvSpPr>
            <a:spLocks noGrp="1" noChangeArrowheads="1"/>
          </p:cNvSpPr>
          <p:nvPr>
            <p:ph type="title"/>
          </p:nvPr>
        </p:nvSpPr>
        <p:spPr>
          <a:xfrm>
            <a:off x="838200" y="365125"/>
            <a:ext cx="9087998" cy="1325563"/>
          </a:xfrm>
        </p:spPr>
        <p:txBody>
          <a:bodyPr/>
          <a:lstStyle/>
          <a:p>
            <a:pPr eaLnBrk="1" hangingPunct="1"/>
            <a:r>
              <a:rPr lang="en-US" altLang="el-GR" sz="3600" dirty="0"/>
              <a:t>3</a:t>
            </a:r>
            <a:r>
              <a:rPr lang="el-GR" altLang="el-GR" sz="3600" dirty="0"/>
              <a:t>ης γραμμής Θεραπευτικά σχήματα εκριζώσεως του </a:t>
            </a:r>
            <a:r>
              <a:rPr lang="el-GR" altLang="el-GR" sz="3600" i="1" dirty="0"/>
              <a:t>H. pylori</a:t>
            </a:r>
          </a:p>
        </p:txBody>
      </p:sp>
      <p:sp>
        <p:nvSpPr>
          <p:cNvPr id="37891" name="Content Placeholder 2">
            <a:extLst>
              <a:ext uri="{FF2B5EF4-FFF2-40B4-BE49-F238E27FC236}">
                <a16:creationId xmlns:a16="http://schemas.microsoft.com/office/drawing/2014/main" xmlns="" id="{CA7175BC-BFD9-486E-8A88-AC7EBED90C50}"/>
              </a:ext>
            </a:extLst>
          </p:cNvPr>
          <p:cNvSpPr>
            <a:spLocks noGrp="1"/>
          </p:cNvSpPr>
          <p:nvPr>
            <p:ph idx="1"/>
          </p:nvPr>
        </p:nvSpPr>
        <p:spPr/>
        <p:txBody>
          <a:bodyPr/>
          <a:lstStyle/>
          <a:p>
            <a:r>
              <a:rPr lang="el-GR" altLang="el-GR"/>
              <a:t>Μετά από καλλιέργεια και δοκιμασία ευαισθησίας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DF01A-334A-4F17-A29B-52284F2694E7}"/>
              </a:ext>
            </a:extLst>
          </p:cNvPr>
          <p:cNvSpPr>
            <a:spLocks noGrp="1"/>
          </p:cNvSpPr>
          <p:nvPr>
            <p:ph type="title"/>
          </p:nvPr>
        </p:nvSpPr>
        <p:spPr/>
        <p:txBody>
          <a:bodyPr>
            <a:normAutofit/>
          </a:bodyPr>
          <a:lstStyle/>
          <a:p>
            <a:r>
              <a:rPr lang="el-GR" sz="4000" dirty="0"/>
              <a:t>Θεραπευτικός αλγόριθμος </a:t>
            </a:r>
            <a:r>
              <a:rPr lang="en-GB" sz="4000" dirty="0"/>
              <a:t>Hp </a:t>
            </a:r>
            <a:r>
              <a:rPr lang="el-GR" sz="4000" dirty="0"/>
              <a:t>λοίμωξης</a:t>
            </a:r>
            <a:endParaRPr lang="en-GB" sz="4000" dirty="0"/>
          </a:p>
        </p:txBody>
      </p:sp>
      <p:pic>
        <p:nvPicPr>
          <p:cNvPr id="4" name="Picture 3">
            <a:extLst>
              <a:ext uri="{FF2B5EF4-FFF2-40B4-BE49-F238E27FC236}">
                <a16:creationId xmlns:a16="http://schemas.microsoft.com/office/drawing/2014/main" xmlns="" id="{24D77BDC-DB73-4C41-8CF3-19AEE54F9D9F}"/>
              </a:ext>
            </a:extLst>
          </p:cNvPr>
          <p:cNvPicPr>
            <a:picLocks noChangeAspect="1"/>
          </p:cNvPicPr>
          <p:nvPr/>
        </p:nvPicPr>
        <p:blipFill>
          <a:blip r:embed="rId2"/>
          <a:stretch>
            <a:fillRect/>
          </a:stretch>
        </p:blipFill>
        <p:spPr>
          <a:xfrm>
            <a:off x="1311008" y="1418872"/>
            <a:ext cx="9350080" cy="5372197"/>
          </a:xfrm>
          <a:prstGeom prst="rect">
            <a:avLst/>
          </a:prstGeom>
        </p:spPr>
      </p:pic>
    </p:spTree>
    <p:extLst>
      <p:ext uri="{BB962C8B-B14F-4D97-AF65-F5344CB8AC3E}">
        <p14:creationId xmlns:p14="http://schemas.microsoft.com/office/powerpoint/2010/main" xmlns="" val="206780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9DFC41-A094-4352-A434-0D342E85EC01}"/>
              </a:ext>
            </a:extLst>
          </p:cNvPr>
          <p:cNvSpPr>
            <a:spLocks noGrp="1"/>
          </p:cNvSpPr>
          <p:nvPr>
            <p:ph type="title"/>
          </p:nvPr>
        </p:nvSpPr>
        <p:spPr/>
        <p:txBody>
          <a:bodyPr/>
          <a:lstStyle/>
          <a:p>
            <a:r>
              <a:rPr lang="el-GR" dirty="0" err="1"/>
              <a:t>Αυτοάνοση</a:t>
            </a:r>
            <a:r>
              <a:rPr lang="el-GR" dirty="0"/>
              <a:t> γαστρίτιδα</a:t>
            </a:r>
            <a:endParaRPr lang="en-GB" dirty="0"/>
          </a:p>
        </p:txBody>
      </p:sp>
      <p:sp>
        <p:nvSpPr>
          <p:cNvPr id="4" name="Content Placeholder 3">
            <a:extLst>
              <a:ext uri="{FF2B5EF4-FFF2-40B4-BE49-F238E27FC236}">
                <a16:creationId xmlns:a16="http://schemas.microsoft.com/office/drawing/2014/main" xmlns="" id="{A2335206-FB88-4C86-B292-8A717A5F08FE}"/>
              </a:ext>
            </a:extLst>
          </p:cNvPr>
          <p:cNvSpPr>
            <a:spLocks noGrp="1"/>
          </p:cNvSpPr>
          <p:nvPr>
            <p:ph idx="1"/>
          </p:nvPr>
        </p:nvSpPr>
        <p:spPr>
          <a:xfrm>
            <a:off x="407623" y="1443210"/>
            <a:ext cx="11292289" cy="5221995"/>
          </a:xfrm>
        </p:spPr>
        <p:txBody>
          <a:bodyPr>
            <a:normAutofit fontScale="85000" lnSpcReduction="20000"/>
          </a:bodyPr>
          <a:lstStyle/>
          <a:p>
            <a:pPr>
              <a:lnSpc>
                <a:spcPct val="150000"/>
              </a:lnSpc>
            </a:pPr>
            <a:r>
              <a:rPr lang="el-GR" dirty="0"/>
              <a:t>Η ατροφική γαστρίτιδα είναι μέρος των ανοσολογικών εκδηλώσεων που απαντούν στην κακοήθη αναιμία των </a:t>
            </a:r>
            <a:r>
              <a:rPr lang="el-GR" dirty="0" err="1"/>
              <a:t>Addison-Biermer</a:t>
            </a:r>
            <a:r>
              <a:rPr lang="el-GR" dirty="0"/>
              <a:t> </a:t>
            </a:r>
          </a:p>
          <a:p>
            <a:pPr>
              <a:lnSpc>
                <a:spcPct val="150000"/>
              </a:lnSpc>
            </a:pPr>
            <a:r>
              <a:rPr lang="el-GR" dirty="0"/>
              <a:t>Οι άρρωστοι αυτοί συχνά πάσχουν και από άλλα αυτοάνοσα νοσήματα όπως θυρεοειδίτιδα, </a:t>
            </a:r>
            <a:r>
              <a:rPr lang="el-GR" dirty="0" err="1"/>
              <a:t>ινσουλινοεξαρτώμενο</a:t>
            </a:r>
            <a:r>
              <a:rPr lang="el-GR" dirty="0"/>
              <a:t> σακχαρώδη διαβήτη και ιδιοπαθή </a:t>
            </a:r>
            <a:r>
              <a:rPr lang="el-GR" dirty="0" err="1"/>
              <a:t>υποπαραθυρεοειδισμό</a:t>
            </a:r>
            <a:endParaRPr lang="el-GR" dirty="0"/>
          </a:p>
          <a:p>
            <a:pPr>
              <a:lnSpc>
                <a:spcPct val="150000"/>
              </a:lnSpc>
            </a:pPr>
            <a:r>
              <a:rPr lang="el-GR" dirty="0"/>
              <a:t>Συνήθως οι ασθενείς που πάσχουν από </a:t>
            </a:r>
            <a:r>
              <a:rPr lang="el-GR" dirty="0" err="1"/>
              <a:t>αυτοάνοση</a:t>
            </a:r>
            <a:r>
              <a:rPr lang="el-GR" dirty="0"/>
              <a:t> γαστρίτιδα και γαστρική </a:t>
            </a:r>
            <a:r>
              <a:rPr lang="el-GR" dirty="0" err="1"/>
              <a:t>αχυλία</a:t>
            </a:r>
            <a:r>
              <a:rPr lang="el-GR" dirty="0"/>
              <a:t> καταφεύγουν στο γιατρό, για συμπτώματα </a:t>
            </a:r>
            <a:r>
              <a:rPr lang="el-GR" b="1" dirty="0" err="1"/>
              <a:t>μεγαλοβλαστικής</a:t>
            </a:r>
            <a:r>
              <a:rPr lang="el-GR" dirty="0"/>
              <a:t> ( λόγω δυσαπορρόφηση της βιταμίνης Β12 απουσία του ενδογενούς παράγοντα), </a:t>
            </a:r>
            <a:r>
              <a:rPr lang="el-GR" b="1" dirty="0"/>
              <a:t>σιδηροπενικής ή μικτής αναιμίας</a:t>
            </a:r>
            <a:r>
              <a:rPr lang="el-GR" dirty="0"/>
              <a:t>, επειδή λόγω της γαστρικής </a:t>
            </a:r>
            <a:r>
              <a:rPr lang="el-GR" dirty="0" err="1"/>
              <a:t>αχυλίας</a:t>
            </a:r>
            <a:r>
              <a:rPr lang="el-GR" dirty="0"/>
              <a:t>, συνυπάρχει και δυσαπορρόφηση του σιδήρου της τροφής. Σπάνια παρατηρείται και </a:t>
            </a:r>
            <a:r>
              <a:rPr lang="el-GR" b="1" dirty="0" err="1"/>
              <a:t>θρομβοκυτταροπενία</a:t>
            </a:r>
            <a:endParaRPr lang="en-GB" b="1" dirty="0"/>
          </a:p>
        </p:txBody>
      </p:sp>
    </p:spTree>
    <p:extLst>
      <p:ext uri="{BB962C8B-B14F-4D97-AF65-F5344CB8AC3E}">
        <p14:creationId xmlns:p14="http://schemas.microsoft.com/office/powerpoint/2010/main" xmlns="" val="417313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9DFC41-A094-4352-A434-0D342E85EC01}"/>
              </a:ext>
            </a:extLst>
          </p:cNvPr>
          <p:cNvSpPr>
            <a:spLocks noGrp="1"/>
          </p:cNvSpPr>
          <p:nvPr>
            <p:ph type="title"/>
          </p:nvPr>
        </p:nvSpPr>
        <p:spPr>
          <a:xfrm>
            <a:off x="838200" y="365126"/>
            <a:ext cx="10515600" cy="890798"/>
          </a:xfrm>
        </p:spPr>
        <p:txBody>
          <a:bodyPr/>
          <a:lstStyle/>
          <a:p>
            <a:r>
              <a:rPr lang="el-GR" sz="4000" dirty="0" err="1"/>
              <a:t>Αυτοάνοση</a:t>
            </a:r>
            <a:r>
              <a:rPr lang="el-GR" dirty="0"/>
              <a:t> </a:t>
            </a:r>
            <a:r>
              <a:rPr lang="el-GR" sz="4000" dirty="0"/>
              <a:t>γαστρίτιδα</a:t>
            </a:r>
            <a:endParaRPr lang="en-GB" dirty="0"/>
          </a:p>
        </p:txBody>
      </p:sp>
      <p:sp>
        <p:nvSpPr>
          <p:cNvPr id="4" name="Content Placeholder 3">
            <a:extLst>
              <a:ext uri="{FF2B5EF4-FFF2-40B4-BE49-F238E27FC236}">
                <a16:creationId xmlns:a16="http://schemas.microsoft.com/office/drawing/2014/main" xmlns="" id="{A2335206-FB88-4C86-B292-8A717A5F08FE}"/>
              </a:ext>
            </a:extLst>
          </p:cNvPr>
          <p:cNvSpPr>
            <a:spLocks noGrp="1"/>
          </p:cNvSpPr>
          <p:nvPr>
            <p:ph idx="1"/>
          </p:nvPr>
        </p:nvSpPr>
        <p:spPr>
          <a:xfrm>
            <a:off x="672029" y="1255924"/>
            <a:ext cx="10939749" cy="5321146"/>
          </a:xfrm>
        </p:spPr>
        <p:txBody>
          <a:bodyPr>
            <a:normAutofit fontScale="92500" lnSpcReduction="10000"/>
          </a:bodyPr>
          <a:lstStyle/>
          <a:p>
            <a:pPr>
              <a:lnSpc>
                <a:spcPct val="150000"/>
              </a:lnSpc>
            </a:pPr>
            <a:r>
              <a:rPr lang="el-GR" sz="2400" b="1" dirty="0"/>
              <a:t>Γαστρεντερικές εκδηλώσεις</a:t>
            </a:r>
            <a:r>
              <a:rPr lang="el-GR" sz="2400" dirty="0"/>
              <a:t>:  γλωσσίτιδα, ανορεξία με μέτρια απώλεια βάρους που περιστασιακά σχετίζεται με διάρροια</a:t>
            </a:r>
          </a:p>
          <a:p>
            <a:pPr>
              <a:lnSpc>
                <a:spcPct val="150000"/>
              </a:lnSpc>
            </a:pPr>
            <a:r>
              <a:rPr lang="el-GR" sz="2400" b="1" dirty="0"/>
              <a:t>Νευρολογικές εκδηλώσεις</a:t>
            </a:r>
            <a:r>
              <a:rPr lang="el-GR" sz="2400" dirty="0"/>
              <a:t>: προκύπτουν από </a:t>
            </a:r>
            <a:r>
              <a:rPr lang="el-GR" sz="2400" dirty="0" err="1"/>
              <a:t>απομυελίνωση</a:t>
            </a:r>
            <a:r>
              <a:rPr lang="el-GR" sz="2400" dirty="0"/>
              <a:t>, ακολουθούμενη από αξονική εκφύλιση και </a:t>
            </a:r>
            <a:r>
              <a:rPr lang="el-GR" sz="2400" dirty="0" err="1"/>
              <a:t>νευρωνικό</a:t>
            </a:r>
            <a:r>
              <a:rPr lang="el-GR" sz="2400" dirty="0"/>
              <a:t> θάνατο. </a:t>
            </a:r>
            <a:r>
              <a:rPr lang="el-GR" sz="2400" dirty="0" err="1"/>
              <a:t>Προσβάλονται</a:t>
            </a:r>
            <a:r>
              <a:rPr lang="el-GR" sz="2400" dirty="0"/>
              <a:t> τα περιφερικά νεύρα, οι οπίσθιες και πλάγιες οδοί του νωτιαίου μυελού και ο εγκέφαλος. Τα σημεία και τα συμπτώματα περιλαμβάνουν μούδιασμα και παραισθησία στα άκρα, αδυναμία και αταξία. Μπορεί να εμφανιστούν διαταραχές του σφιγκτήρα.</a:t>
            </a:r>
          </a:p>
          <a:p>
            <a:pPr>
              <a:lnSpc>
                <a:spcPct val="150000"/>
              </a:lnSpc>
            </a:pPr>
            <a:r>
              <a:rPr lang="el-GR" sz="2400" dirty="0"/>
              <a:t> </a:t>
            </a:r>
            <a:r>
              <a:rPr lang="el-GR" sz="2400" b="1" dirty="0"/>
              <a:t>Διανοητική </a:t>
            </a:r>
            <a:r>
              <a:rPr lang="el-GR" sz="2400" b="1" dirty="0" err="1"/>
              <a:t>δυλειτουργία</a:t>
            </a:r>
            <a:r>
              <a:rPr lang="el-GR" sz="2400" dirty="0"/>
              <a:t>: από ήπια ευερεθιστότητα έως σοβαρή άνοια ή ψύχωση</a:t>
            </a:r>
          </a:p>
          <a:p>
            <a:pPr>
              <a:lnSpc>
                <a:spcPct val="150000"/>
              </a:lnSpc>
            </a:pPr>
            <a:r>
              <a:rPr lang="el-GR" sz="2400" b="1" dirty="0"/>
              <a:t>Αυξημένη συχνότητα: </a:t>
            </a:r>
            <a:r>
              <a:rPr lang="el-GR" sz="2400" dirty="0"/>
              <a:t>γαστρικών πολυπόδων, γαστρικών καρκινοειδών, και γαστρικού </a:t>
            </a:r>
            <a:r>
              <a:rPr lang="el-GR" sz="2400" dirty="0" err="1"/>
              <a:t>αδενοκαρκινώματος</a:t>
            </a:r>
            <a:r>
              <a:rPr lang="el-GR" sz="2400" dirty="0"/>
              <a:t>.</a:t>
            </a:r>
            <a:endParaRPr lang="en-GB" sz="2400" dirty="0"/>
          </a:p>
        </p:txBody>
      </p:sp>
    </p:spTree>
    <p:extLst>
      <p:ext uri="{BB962C8B-B14F-4D97-AF65-F5344CB8AC3E}">
        <p14:creationId xmlns:p14="http://schemas.microsoft.com/office/powerpoint/2010/main" xmlns="" val="349304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0E5C6-45BB-4FA9-908D-749C5F376DEA}"/>
              </a:ext>
            </a:extLst>
          </p:cNvPr>
          <p:cNvSpPr>
            <a:spLocks noGrp="1"/>
          </p:cNvSpPr>
          <p:nvPr>
            <p:ph type="title"/>
          </p:nvPr>
        </p:nvSpPr>
        <p:spPr>
          <a:xfrm>
            <a:off x="838200" y="365125"/>
            <a:ext cx="10515600" cy="747579"/>
          </a:xfrm>
        </p:spPr>
        <p:txBody>
          <a:bodyPr>
            <a:normAutofit/>
          </a:bodyPr>
          <a:lstStyle/>
          <a:p>
            <a:r>
              <a:rPr lang="el-GR" sz="4000" dirty="0"/>
              <a:t>Αιτιολογία οξείας γαστρίτιδας</a:t>
            </a:r>
            <a:endParaRPr lang="en-GB" sz="4000" dirty="0"/>
          </a:p>
        </p:txBody>
      </p:sp>
      <p:sp>
        <p:nvSpPr>
          <p:cNvPr id="3" name="Content Placeholder 2">
            <a:extLst>
              <a:ext uri="{FF2B5EF4-FFF2-40B4-BE49-F238E27FC236}">
                <a16:creationId xmlns:a16="http://schemas.microsoft.com/office/drawing/2014/main" xmlns="" id="{41330459-6B49-4BB5-92FA-07311E59EF5B}"/>
              </a:ext>
            </a:extLst>
          </p:cNvPr>
          <p:cNvSpPr>
            <a:spLocks noGrp="1"/>
          </p:cNvSpPr>
          <p:nvPr>
            <p:ph sz="half" idx="1"/>
          </p:nvPr>
        </p:nvSpPr>
        <p:spPr>
          <a:xfrm>
            <a:off x="838200" y="1301577"/>
            <a:ext cx="5181600" cy="4700703"/>
          </a:xfrm>
        </p:spPr>
        <p:txBody>
          <a:bodyPr>
            <a:noAutofit/>
          </a:bodyPr>
          <a:lstStyle/>
          <a:p>
            <a:r>
              <a:rPr lang="el-GR" b="1" dirty="0"/>
              <a:t>Φάρμακα</a:t>
            </a:r>
            <a:r>
              <a:rPr lang="en-GB" dirty="0"/>
              <a:t>: </a:t>
            </a:r>
            <a:r>
              <a:rPr lang="el-GR" dirty="0"/>
              <a:t>ΜΣΑΦ, ασπιρίνη</a:t>
            </a:r>
            <a:r>
              <a:rPr lang="en-GB" dirty="0"/>
              <a:t>, </a:t>
            </a:r>
            <a:r>
              <a:rPr lang="el-GR" dirty="0"/>
              <a:t>σίδηρος, κολχικίνη, </a:t>
            </a:r>
            <a:r>
              <a:rPr lang="en-GB" dirty="0"/>
              <a:t>kayexalate</a:t>
            </a:r>
            <a:r>
              <a:rPr lang="el-GR" dirty="0"/>
              <a:t>,</a:t>
            </a:r>
            <a:r>
              <a:rPr lang="en-GB" dirty="0"/>
              <a:t> </a:t>
            </a:r>
            <a:r>
              <a:rPr lang="el-GR" dirty="0" err="1"/>
              <a:t>χημειοθεραπευτικά</a:t>
            </a:r>
            <a:r>
              <a:rPr lang="el-GR" dirty="0"/>
              <a:t>, ανοσοθεραπεία για καρκίνο</a:t>
            </a:r>
            <a:endParaRPr lang="en-GB" dirty="0"/>
          </a:p>
          <a:p>
            <a:r>
              <a:rPr lang="el-GR" dirty="0"/>
              <a:t>Φάρμακα για τη θεραπεία της </a:t>
            </a:r>
            <a:r>
              <a:rPr lang="en-GB" dirty="0"/>
              <a:t>COVID-19: </a:t>
            </a:r>
            <a:r>
              <a:rPr lang="el-GR" dirty="0"/>
              <a:t>ανταγωνιστές του υποδοχέα της </a:t>
            </a:r>
            <a:r>
              <a:rPr lang="en-GB" dirty="0"/>
              <a:t>IL-6.</a:t>
            </a:r>
          </a:p>
          <a:p>
            <a:r>
              <a:rPr lang="el-GR" b="1" dirty="0"/>
              <a:t>Αλκοόλ</a:t>
            </a:r>
            <a:r>
              <a:rPr lang="el-GR" dirty="0"/>
              <a:t>, κοκαΐνη </a:t>
            </a:r>
            <a:endParaRPr lang="en-GB" dirty="0"/>
          </a:p>
          <a:p>
            <a:r>
              <a:rPr lang="el-GR" dirty="0"/>
              <a:t>Βακτήρια: </a:t>
            </a:r>
            <a:r>
              <a:rPr lang="en-GB" b="1" i="1" dirty="0"/>
              <a:t>H pylori</a:t>
            </a:r>
            <a:r>
              <a:rPr lang="el-GR" i="1" dirty="0"/>
              <a:t>,</a:t>
            </a:r>
            <a:r>
              <a:rPr lang="en-GB" i="1" dirty="0"/>
              <a:t> H </a:t>
            </a:r>
            <a:r>
              <a:rPr lang="en-GB" i="1" dirty="0" err="1"/>
              <a:t>heilmannii</a:t>
            </a:r>
            <a:r>
              <a:rPr lang="el-GR" i="1" dirty="0"/>
              <a:t>,</a:t>
            </a:r>
            <a:r>
              <a:rPr lang="en-GB" i="1" dirty="0"/>
              <a:t> streptococci, staphylococci, Proteus</a:t>
            </a:r>
            <a:r>
              <a:rPr lang="el-GR" i="1" dirty="0"/>
              <a:t> </a:t>
            </a:r>
            <a:r>
              <a:rPr lang="en-GB" i="1" dirty="0"/>
              <a:t>species, Clostridium species, E coli</a:t>
            </a:r>
            <a:r>
              <a:rPr lang="en-GB" dirty="0"/>
              <a:t>, </a:t>
            </a:r>
            <a:r>
              <a:rPr lang="el-GR" dirty="0"/>
              <a:t>φυματίωση</a:t>
            </a:r>
            <a:r>
              <a:rPr lang="en-GB" dirty="0"/>
              <a:t>, </a:t>
            </a:r>
            <a:r>
              <a:rPr lang="el-GR" dirty="0"/>
              <a:t>δευτερογενής</a:t>
            </a:r>
            <a:r>
              <a:rPr lang="en-GB" dirty="0"/>
              <a:t> </a:t>
            </a:r>
            <a:r>
              <a:rPr lang="el-GR" dirty="0"/>
              <a:t>σύφιλη</a:t>
            </a:r>
            <a:endParaRPr lang="en-GB" dirty="0"/>
          </a:p>
          <a:p>
            <a:endParaRPr lang="en-GB" dirty="0"/>
          </a:p>
        </p:txBody>
      </p:sp>
      <p:sp>
        <p:nvSpPr>
          <p:cNvPr id="4" name="Content Placeholder 3">
            <a:extLst>
              <a:ext uri="{FF2B5EF4-FFF2-40B4-BE49-F238E27FC236}">
                <a16:creationId xmlns:a16="http://schemas.microsoft.com/office/drawing/2014/main" xmlns="" id="{AE6E69BE-DCDC-4EB2-831B-1512B199DF91}"/>
              </a:ext>
            </a:extLst>
          </p:cNvPr>
          <p:cNvSpPr>
            <a:spLocks noGrp="1"/>
          </p:cNvSpPr>
          <p:nvPr>
            <p:ph sz="half" idx="2"/>
          </p:nvPr>
        </p:nvSpPr>
        <p:spPr>
          <a:xfrm>
            <a:off x="6096000" y="1301577"/>
            <a:ext cx="5181600" cy="4351338"/>
          </a:xfrm>
        </p:spPr>
        <p:txBody>
          <a:bodyPr>
            <a:normAutofit fontScale="92500" lnSpcReduction="10000"/>
          </a:bodyPr>
          <a:lstStyle/>
          <a:p>
            <a:r>
              <a:rPr lang="el-GR" dirty="0"/>
              <a:t>Ιοί </a:t>
            </a:r>
            <a:r>
              <a:rPr lang="en-GB" dirty="0"/>
              <a:t>(</a:t>
            </a:r>
            <a:r>
              <a:rPr lang="el-GR" dirty="0"/>
              <a:t>πχ </a:t>
            </a:r>
            <a:r>
              <a:rPr lang="en-GB" dirty="0"/>
              <a:t>CMV, Sars-</a:t>
            </a:r>
            <a:r>
              <a:rPr lang="en-GB" dirty="0" err="1"/>
              <a:t>Cov</a:t>
            </a:r>
            <a:r>
              <a:rPr lang="en-GB" dirty="0"/>
              <a:t> 2)</a:t>
            </a:r>
          </a:p>
          <a:p>
            <a:r>
              <a:rPr lang="el-GR" dirty="0"/>
              <a:t>Μύκητες</a:t>
            </a:r>
            <a:r>
              <a:rPr lang="en-GB" dirty="0"/>
              <a:t>: </a:t>
            </a:r>
            <a:r>
              <a:rPr lang="el-GR" dirty="0" err="1"/>
              <a:t>καντιντίαση</a:t>
            </a:r>
            <a:r>
              <a:rPr lang="el-GR" dirty="0"/>
              <a:t>, </a:t>
            </a:r>
            <a:r>
              <a:rPr lang="el-GR" dirty="0" err="1"/>
              <a:t>ιστοπλάσμωση</a:t>
            </a:r>
            <a:endParaRPr lang="en-GB" dirty="0"/>
          </a:p>
          <a:p>
            <a:r>
              <a:rPr lang="el-GR" dirty="0"/>
              <a:t>Παράσιτα: </a:t>
            </a:r>
            <a:r>
              <a:rPr lang="en-GB" dirty="0"/>
              <a:t>(</a:t>
            </a:r>
            <a:r>
              <a:rPr lang="el-GR" dirty="0"/>
              <a:t>πχ</a:t>
            </a:r>
            <a:r>
              <a:rPr lang="en-GB" dirty="0"/>
              <a:t>, </a:t>
            </a:r>
            <a:r>
              <a:rPr lang="el-GR" dirty="0" err="1"/>
              <a:t>ανισακίαση</a:t>
            </a:r>
            <a:r>
              <a:rPr lang="en-GB" dirty="0"/>
              <a:t>)</a:t>
            </a:r>
          </a:p>
          <a:p>
            <a:r>
              <a:rPr lang="el-GR" dirty="0"/>
              <a:t>Οξύ </a:t>
            </a:r>
            <a:r>
              <a:rPr lang="en-GB" dirty="0"/>
              <a:t>stress (shock)</a:t>
            </a:r>
          </a:p>
          <a:p>
            <a:r>
              <a:rPr lang="el-GR" dirty="0"/>
              <a:t>Ακτινοβολία</a:t>
            </a:r>
            <a:endParaRPr lang="en-GB" dirty="0"/>
          </a:p>
          <a:p>
            <a:r>
              <a:rPr lang="el-GR" dirty="0"/>
              <a:t>Αλλεργία και τροφική δηλητηρίαση</a:t>
            </a:r>
            <a:endParaRPr lang="en-GB" dirty="0"/>
          </a:p>
          <a:p>
            <a:r>
              <a:rPr lang="el-GR" dirty="0"/>
              <a:t>Χολή</a:t>
            </a:r>
            <a:r>
              <a:rPr lang="en-GB" dirty="0"/>
              <a:t>: </a:t>
            </a:r>
            <a:r>
              <a:rPr lang="el-GR" dirty="0"/>
              <a:t>Αλκαλική γαστρίτιδα</a:t>
            </a:r>
            <a:endParaRPr lang="en-GB" dirty="0"/>
          </a:p>
          <a:p>
            <a:r>
              <a:rPr lang="el-GR" dirty="0"/>
              <a:t>Ισχαιμία</a:t>
            </a:r>
            <a:endParaRPr lang="en-GB" dirty="0"/>
          </a:p>
          <a:p>
            <a:r>
              <a:rPr lang="el-GR" dirty="0"/>
              <a:t>Τραύμα</a:t>
            </a:r>
            <a:endParaRPr lang="en-GB" dirty="0"/>
          </a:p>
        </p:txBody>
      </p:sp>
    </p:spTree>
    <p:extLst>
      <p:ext uri="{BB962C8B-B14F-4D97-AF65-F5344CB8AC3E}">
        <p14:creationId xmlns:p14="http://schemas.microsoft.com/office/powerpoint/2010/main" xmlns="" val="111149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98E71-E191-4F69-AF9A-FEF33A2E3813}"/>
              </a:ext>
            </a:extLst>
          </p:cNvPr>
          <p:cNvSpPr>
            <a:spLocks noGrp="1"/>
          </p:cNvSpPr>
          <p:nvPr>
            <p:ph type="title"/>
          </p:nvPr>
        </p:nvSpPr>
        <p:spPr/>
        <p:txBody>
          <a:bodyPr>
            <a:normAutofit/>
          </a:bodyPr>
          <a:lstStyle/>
          <a:p>
            <a:r>
              <a:rPr lang="el-GR" sz="4000" dirty="0"/>
              <a:t>Εργαστηριακά ευρήματα </a:t>
            </a:r>
            <a:endParaRPr lang="en-GB" sz="4000" dirty="0"/>
          </a:p>
        </p:txBody>
      </p:sp>
      <p:sp>
        <p:nvSpPr>
          <p:cNvPr id="3" name="Content Placeholder 2">
            <a:extLst>
              <a:ext uri="{FF2B5EF4-FFF2-40B4-BE49-F238E27FC236}">
                <a16:creationId xmlns:a16="http://schemas.microsoft.com/office/drawing/2014/main" xmlns="" id="{001FAFD7-734A-4E1D-B76E-E6E9F72B3A66}"/>
              </a:ext>
            </a:extLst>
          </p:cNvPr>
          <p:cNvSpPr>
            <a:spLocks noGrp="1"/>
          </p:cNvSpPr>
          <p:nvPr>
            <p:ph idx="1"/>
          </p:nvPr>
        </p:nvSpPr>
        <p:spPr>
          <a:xfrm>
            <a:off x="838200" y="1825625"/>
            <a:ext cx="10795612" cy="4351338"/>
          </a:xfrm>
        </p:spPr>
        <p:txBody>
          <a:bodyPr>
            <a:normAutofit/>
          </a:bodyPr>
          <a:lstStyle/>
          <a:p>
            <a:pPr>
              <a:lnSpc>
                <a:spcPct val="150000"/>
              </a:lnSpc>
            </a:pPr>
            <a:r>
              <a:rPr lang="el-GR" dirty="0"/>
              <a:t>Εκτός από τα εργαστηριακά ευρήματα της </a:t>
            </a:r>
            <a:r>
              <a:rPr lang="el-GR" dirty="0" err="1"/>
              <a:t>μεγαλοβλαστικής</a:t>
            </a:r>
            <a:r>
              <a:rPr lang="el-GR" dirty="0"/>
              <a:t> αναιμίας: </a:t>
            </a:r>
          </a:p>
          <a:p>
            <a:pPr>
              <a:lnSpc>
                <a:spcPct val="150000"/>
              </a:lnSpc>
            </a:pPr>
            <a:r>
              <a:rPr lang="el-GR" dirty="0"/>
              <a:t>Αυξημένες τιμές </a:t>
            </a:r>
            <a:r>
              <a:rPr lang="el-GR" dirty="0" err="1"/>
              <a:t>γαστρίνης</a:t>
            </a:r>
            <a:r>
              <a:rPr lang="el-GR" dirty="0"/>
              <a:t> ορού, θετικά </a:t>
            </a:r>
            <a:r>
              <a:rPr lang="el-GR" dirty="0" err="1"/>
              <a:t>αντιτοιχωματικά</a:t>
            </a:r>
            <a:r>
              <a:rPr lang="el-GR" dirty="0"/>
              <a:t> αντισώματα (90%) και αντισώματα έναντι του ενδογενούς παράγοντα (70%) </a:t>
            </a:r>
          </a:p>
          <a:p>
            <a:pPr>
              <a:lnSpc>
                <a:spcPct val="150000"/>
              </a:lnSpc>
            </a:pPr>
            <a:r>
              <a:rPr lang="el-GR" dirty="0"/>
              <a:t>Γαστροσκόπηση: βλεννογόνος ωχρός, με μείωση των πτυχώσεων στο μείζον τόξο και έκδηλη διαγραφή των </a:t>
            </a:r>
            <a:r>
              <a:rPr lang="el-GR" dirty="0" err="1"/>
              <a:t>υποβλεννογόνιων</a:t>
            </a:r>
            <a:r>
              <a:rPr lang="el-GR" dirty="0"/>
              <a:t> αγγείων. </a:t>
            </a:r>
          </a:p>
          <a:p>
            <a:pPr>
              <a:lnSpc>
                <a:spcPct val="150000"/>
              </a:lnSpc>
            </a:pPr>
            <a:r>
              <a:rPr lang="el-GR" dirty="0"/>
              <a:t>Τυπική ιστολογική εικόνα</a:t>
            </a:r>
            <a:endParaRPr lang="en-GB" dirty="0"/>
          </a:p>
        </p:txBody>
      </p:sp>
    </p:spTree>
    <p:extLst>
      <p:ext uri="{BB962C8B-B14F-4D97-AF65-F5344CB8AC3E}">
        <p14:creationId xmlns:p14="http://schemas.microsoft.com/office/powerpoint/2010/main" xmlns="" val="21884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9352D-C5C9-4AC9-AAA9-7704102DA427}"/>
              </a:ext>
            </a:extLst>
          </p:cNvPr>
          <p:cNvSpPr>
            <a:spLocks noGrp="1"/>
          </p:cNvSpPr>
          <p:nvPr>
            <p:ph type="title"/>
          </p:nvPr>
        </p:nvSpPr>
        <p:spPr/>
        <p:txBody>
          <a:bodyPr>
            <a:normAutofit/>
          </a:bodyPr>
          <a:lstStyle/>
          <a:p>
            <a:r>
              <a:rPr lang="el-GR" sz="4000" dirty="0"/>
              <a:t>Διάγνωση χρόνιας γαστρίτιδας</a:t>
            </a:r>
            <a:endParaRPr lang="en-GB" sz="4000" dirty="0"/>
          </a:p>
        </p:txBody>
      </p:sp>
      <p:sp>
        <p:nvSpPr>
          <p:cNvPr id="3" name="Content Placeholder 2">
            <a:extLst>
              <a:ext uri="{FF2B5EF4-FFF2-40B4-BE49-F238E27FC236}">
                <a16:creationId xmlns:a16="http://schemas.microsoft.com/office/drawing/2014/main" xmlns="" id="{B9748B75-E7A2-4806-A65E-06AB07EA3BEF}"/>
              </a:ext>
            </a:extLst>
          </p:cNvPr>
          <p:cNvSpPr>
            <a:spLocks noGrp="1"/>
          </p:cNvSpPr>
          <p:nvPr>
            <p:ph idx="1"/>
          </p:nvPr>
        </p:nvSpPr>
        <p:spPr/>
        <p:txBody>
          <a:bodyPr>
            <a:normAutofit/>
          </a:bodyPr>
          <a:lstStyle/>
          <a:p>
            <a:pPr>
              <a:lnSpc>
                <a:spcPct val="150000"/>
              </a:lnSpc>
            </a:pPr>
            <a:r>
              <a:rPr lang="el-GR" sz="3200" dirty="0"/>
              <a:t>Γαστροσκόπηση και βιοψία </a:t>
            </a:r>
          </a:p>
          <a:p>
            <a:pPr lvl="1">
              <a:lnSpc>
                <a:spcPct val="150000"/>
              </a:lnSpc>
            </a:pPr>
            <a:r>
              <a:rPr lang="el-GR" sz="2800" dirty="0"/>
              <a:t>Κατά τη διερεύνηση άτυπων </a:t>
            </a:r>
            <a:r>
              <a:rPr lang="el-GR" sz="2800" dirty="0" err="1"/>
              <a:t>επιγαστρικών</a:t>
            </a:r>
            <a:r>
              <a:rPr lang="el-GR" sz="2800" dirty="0"/>
              <a:t> ενοχλημάτων</a:t>
            </a:r>
          </a:p>
          <a:p>
            <a:pPr lvl="1">
              <a:lnSpc>
                <a:spcPct val="150000"/>
              </a:lnSpc>
            </a:pPr>
            <a:r>
              <a:rPr lang="el-GR" sz="2800" dirty="0"/>
              <a:t>Κατά τη διερεύνηση </a:t>
            </a:r>
            <a:r>
              <a:rPr lang="el-GR" sz="2800" dirty="0" err="1"/>
              <a:t>επιγαστραλγίας</a:t>
            </a:r>
            <a:endParaRPr lang="el-GR" sz="2800" dirty="0"/>
          </a:p>
          <a:p>
            <a:pPr lvl="1">
              <a:lnSpc>
                <a:spcPct val="150000"/>
              </a:lnSpc>
            </a:pPr>
            <a:r>
              <a:rPr lang="el-GR" sz="2800" dirty="0"/>
              <a:t>Κατά τη διερεύνηση παθολογικών εργαστηριακών εξετάσεων</a:t>
            </a:r>
          </a:p>
          <a:p>
            <a:pPr>
              <a:lnSpc>
                <a:spcPct val="150000"/>
              </a:lnSpc>
            </a:pPr>
            <a:endParaRPr lang="en-GB" sz="3200" dirty="0"/>
          </a:p>
        </p:txBody>
      </p:sp>
    </p:spTree>
    <p:extLst>
      <p:ext uri="{BB962C8B-B14F-4D97-AF65-F5344CB8AC3E}">
        <p14:creationId xmlns:p14="http://schemas.microsoft.com/office/powerpoint/2010/main" xmlns="" val="293265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9352D-C5C9-4AC9-AAA9-7704102DA427}"/>
              </a:ext>
            </a:extLst>
          </p:cNvPr>
          <p:cNvSpPr>
            <a:spLocks noGrp="1"/>
          </p:cNvSpPr>
          <p:nvPr>
            <p:ph type="title"/>
          </p:nvPr>
        </p:nvSpPr>
        <p:spPr/>
        <p:txBody>
          <a:bodyPr>
            <a:normAutofit/>
          </a:bodyPr>
          <a:lstStyle/>
          <a:p>
            <a:r>
              <a:rPr lang="el-GR" sz="4000" dirty="0"/>
              <a:t>Θεραπεία χρόνιας γαστρίτιδας</a:t>
            </a:r>
            <a:endParaRPr lang="en-GB" sz="4000" dirty="0"/>
          </a:p>
        </p:txBody>
      </p:sp>
      <p:sp>
        <p:nvSpPr>
          <p:cNvPr id="3" name="Content Placeholder 2">
            <a:extLst>
              <a:ext uri="{FF2B5EF4-FFF2-40B4-BE49-F238E27FC236}">
                <a16:creationId xmlns:a16="http://schemas.microsoft.com/office/drawing/2014/main" xmlns="" id="{B9748B75-E7A2-4806-A65E-06AB07EA3BEF}"/>
              </a:ext>
            </a:extLst>
          </p:cNvPr>
          <p:cNvSpPr>
            <a:spLocks noGrp="1"/>
          </p:cNvSpPr>
          <p:nvPr>
            <p:ph idx="1"/>
          </p:nvPr>
        </p:nvSpPr>
        <p:spPr/>
        <p:txBody>
          <a:bodyPr>
            <a:normAutofit/>
          </a:bodyPr>
          <a:lstStyle/>
          <a:p>
            <a:pPr>
              <a:lnSpc>
                <a:spcPct val="150000"/>
              </a:lnSpc>
            </a:pPr>
            <a:r>
              <a:rPr lang="el-GR" sz="3200" dirty="0"/>
              <a:t>Θεραπεία</a:t>
            </a:r>
            <a:r>
              <a:rPr lang="en-GB" sz="3200" dirty="0"/>
              <a:t> </a:t>
            </a:r>
            <a:r>
              <a:rPr lang="el-GR" sz="3200" dirty="0"/>
              <a:t>αιτιολογικού παράγοντα</a:t>
            </a:r>
          </a:p>
          <a:p>
            <a:pPr lvl="1">
              <a:lnSpc>
                <a:spcPct val="150000"/>
              </a:lnSpc>
            </a:pPr>
            <a:r>
              <a:rPr lang="en-GB" sz="2800" dirty="0"/>
              <a:t>Hp,</a:t>
            </a:r>
            <a:r>
              <a:rPr lang="el-GR" sz="2800" dirty="0"/>
              <a:t> </a:t>
            </a:r>
            <a:r>
              <a:rPr lang="en-GB" sz="2800" dirty="0"/>
              <a:t>Crohn, </a:t>
            </a:r>
            <a:r>
              <a:rPr lang="el-GR" sz="2800" dirty="0" err="1"/>
              <a:t>σαρκοείδωση</a:t>
            </a:r>
            <a:r>
              <a:rPr lang="el-GR" sz="2800" dirty="0"/>
              <a:t>, </a:t>
            </a:r>
            <a:r>
              <a:rPr lang="el-GR" sz="2800" dirty="0" err="1"/>
              <a:t>ηωσινοφιλία</a:t>
            </a:r>
            <a:r>
              <a:rPr lang="el-GR" sz="2800" dirty="0"/>
              <a:t> </a:t>
            </a:r>
            <a:r>
              <a:rPr lang="el-GR" sz="2800" dirty="0" err="1"/>
              <a:t>κλπ</a:t>
            </a:r>
            <a:r>
              <a:rPr lang="en-GB" sz="2800" dirty="0"/>
              <a:t> </a:t>
            </a:r>
          </a:p>
          <a:p>
            <a:pPr>
              <a:lnSpc>
                <a:spcPct val="150000"/>
              </a:lnSpc>
            </a:pPr>
            <a:r>
              <a:rPr lang="el-GR" sz="3200" dirty="0"/>
              <a:t>Συμπτωματική</a:t>
            </a:r>
          </a:p>
          <a:p>
            <a:pPr>
              <a:lnSpc>
                <a:spcPct val="150000"/>
              </a:lnSpc>
            </a:pPr>
            <a:r>
              <a:rPr lang="el-GR" sz="3200" dirty="0"/>
              <a:t>Αποκατάσταση ελλείψεων</a:t>
            </a:r>
          </a:p>
          <a:p>
            <a:pPr lvl="1">
              <a:lnSpc>
                <a:spcPct val="150000"/>
              </a:lnSpc>
            </a:pPr>
            <a:r>
              <a:rPr lang="el-GR" sz="2800" dirty="0"/>
              <a:t>Β12, σίδηρος</a:t>
            </a:r>
          </a:p>
          <a:p>
            <a:pPr>
              <a:lnSpc>
                <a:spcPct val="150000"/>
              </a:lnSpc>
            </a:pPr>
            <a:endParaRPr lang="en-GB" sz="3200" dirty="0"/>
          </a:p>
        </p:txBody>
      </p:sp>
    </p:spTree>
    <p:extLst>
      <p:ext uri="{BB962C8B-B14F-4D97-AF65-F5344CB8AC3E}">
        <p14:creationId xmlns:p14="http://schemas.microsoft.com/office/powerpoint/2010/main" xmlns="" val="1340702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A3168-FF48-4CAD-9974-934CE9EE1724}"/>
              </a:ext>
            </a:extLst>
          </p:cNvPr>
          <p:cNvSpPr>
            <a:spLocks noGrp="1"/>
          </p:cNvSpPr>
          <p:nvPr>
            <p:ph type="title"/>
          </p:nvPr>
        </p:nvSpPr>
        <p:spPr>
          <a:xfrm>
            <a:off x="838200" y="365125"/>
            <a:ext cx="10515600" cy="879781"/>
          </a:xfrm>
        </p:spPr>
        <p:txBody>
          <a:bodyPr>
            <a:normAutofit/>
          </a:bodyPr>
          <a:lstStyle/>
          <a:p>
            <a:r>
              <a:rPr lang="el-GR" sz="4000" dirty="0"/>
              <a:t>Σύνοψη</a:t>
            </a:r>
            <a:endParaRPr lang="en-GB" sz="4000" dirty="0"/>
          </a:p>
        </p:txBody>
      </p:sp>
      <p:sp>
        <p:nvSpPr>
          <p:cNvPr id="3" name="Content Placeholder 2">
            <a:extLst>
              <a:ext uri="{FF2B5EF4-FFF2-40B4-BE49-F238E27FC236}">
                <a16:creationId xmlns:a16="http://schemas.microsoft.com/office/drawing/2014/main" xmlns="" id="{27B8FED7-C297-446A-873E-478059609820}"/>
              </a:ext>
            </a:extLst>
          </p:cNvPr>
          <p:cNvSpPr>
            <a:spLocks noGrp="1"/>
          </p:cNvSpPr>
          <p:nvPr>
            <p:ph idx="1"/>
          </p:nvPr>
        </p:nvSpPr>
        <p:spPr>
          <a:xfrm>
            <a:off x="838200" y="1377108"/>
            <a:ext cx="10515600" cy="5115767"/>
          </a:xfrm>
        </p:spPr>
        <p:txBody>
          <a:bodyPr>
            <a:noAutofit/>
          </a:bodyPr>
          <a:lstStyle/>
          <a:p>
            <a:r>
              <a:rPr lang="el-GR" sz="2500" dirty="0"/>
              <a:t>Η γαστρίτιδα δεν είναι νόσημα αλλά ιστολογικός όρος</a:t>
            </a:r>
          </a:p>
          <a:p>
            <a:r>
              <a:rPr lang="el-GR" sz="2500" dirty="0"/>
              <a:t>Χρόνια γαστρίτιδα: </a:t>
            </a:r>
            <a:r>
              <a:rPr lang="en-GB" sz="2500" dirty="0"/>
              <a:t>Hp </a:t>
            </a:r>
            <a:r>
              <a:rPr lang="el-GR" sz="2500" dirty="0"/>
              <a:t>λοίμωξη  / </a:t>
            </a:r>
            <a:r>
              <a:rPr lang="el-GR" sz="2500" dirty="0" err="1"/>
              <a:t>αυτοάνοση</a:t>
            </a:r>
            <a:r>
              <a:rPr lang="el-GR" sz="2500" dirty="0"/>
              <a:t> γαστρίτιδα</a:t>
            </a:r>
          </a:p>
          <a:p>
            <a:r>
              <a:rPr lang="el-GR" sz="2500" dirty="0"/>
              <a:t>Η διάγνωση της </a:t>
            </a:r>
            <a:r>
              <a:rPr lang="en-GB" sz="2500" dirty="0"/>
              <a:t>Hp </a:t>
            </a:r>
            <a:r>
              <a:rPr lang="el-GR" sz="2500" dirty="0"/>
              <a:t>λοίμωξης προϋποθέτει την ορθή χρήση διαγνωστικών δοκιμασιών ανάλογα με την κλινική περίπτωση, τη διαθεσιμότητα και το κόστος</a:t>
            </a:r>
          </a:p>
          <a:p>
            <a:r>
              <a:rPr lang="el-GR" sz="2500" dirty="0"/>
              <a:t>Το μικρόβιο πρέπει να εκριζώνεται σε όλους τους ασθενείς που διαγιγνώσκεται εκτός εάν υφίστανται σημαντικοί λόγοι για το αντίθετο. </a:t>
            </a:r>
            <a:endParaRPr lang="en-GB" sz="2500" dirty="0"/>
          </a:p>
          <a:p>
            <a:r>
              <a:rPr lang="el-GR" sz="2500" dirty="0"/>
              <a:t>Το θεραπευτικό αποτέλεσμα πρέπει να ελέγχεται τουλάχιστον 4 εβδομάδες μετά το πέρας της αντιβιοτικής αγωγής</a:t>
            </a:r>
            <a:endParaRPr lang="en-GB" sz="2500" dirty="0"/>
          </a:p>
          <a:p>
            <a:r>
              <a:rPr lang="el-GR" sz="2500" b="0" i="0" u="none" strike="noStrike" baseline="0" dirty="0">
                <a:solidFill>
                  <a:srgbClr val="000000"/>
                </a:solidFill>
              </a:rPr>
              <a:t>Για την Ελλάδα ως κατάλληλα σχήματα 1ης γραμμής προτείνονται τα τετραπλά χωρίς βισμούθιο, συνεχές για 10-14 ημέρες και υβριδικό για 14 ημέρες. Το τριπλό σχήμα με </a:t>
            </a:r>
            <a:r>
              <a:rPr lang="el-GR" sz="2500" b="0" i="0" u="none" strike="noStrike" baseline="0" dirty="0" err="1">
                <a:solidFill>
                  <a:srgbClr val="000000"/>
                </a:solidFill>
              </a:rPr>
              <a:t>λεβοφλοξασίνη</a:t>
            </a:r>
            <a:r>
              <a:rPr lang="el-GR" sz="2500" b="0" i="0" u="none" strike="noStrike" baseline="0" dirty="0">
                <a:solidFill>
                  <a:srgbClr val="000000"/>
                </a:solidFill>
              </a:rPr>
              <a:t> για τουλάχιστον 10 ημέρες είναι επαρκής θεραπεία 2ης γραμμής. Σε ποσοστό 1-2% ασθενών με ανθεκτική λοίμωξη απαιτείται </a:t>
            </a:r>
            <a:r>
              <a:rPr lang="el-GR" sz="2500" b="0" i="0" u="none" strike="noStrike" baseline="0" dirty="0" err="1">
                <a:solidFill>
                  <a:srgbClr val="000000"/>
                </a:solidFill>
              </a:rPr>
              <a:t>στοχευμένη</a:t>
            </a:r>
            <a:r>
              <a:rPr lang="el-GR" sz="2500" b="0" i="0" u="none" strike="noStrike" baseline="0" dirty="0">
                <a:solidFill>
                  <a:srgbClr val="000000"/>
                </a:solidFill>
              </a:rPr>
              <a:t> θεραπεία</a:t>
            </a:r>
            <a:endParaRPr lang="en-GB" sz="2500" dirty="0"/>
          </a:p>
        </p:txBody>
      </p:sp>
    </p:spTree>
    <p:extLst>
      <p:ext uri="{BB962C8B-B14F-4D97-AF65-F5344CB8AC3E}">
        <p14:creationId xmlns:p14="http://schemas.microsoft.com/office/powerpoint/2010/main" xmlns="" val="19841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436E8F-955E-4B4C-961A-888AAF49C21B}"/>
              </a:ext>
            </a:extLst>
          </p:cNvPr>
          <p:cNvSpPr>
            <a:spLocks noGrp="1"/>
          </p:cNvSpPr>
          <p:nvPr>
            <p:ph type="title"/>
          </p:nvPr>
        </p:nvSpPr>
        <p:spPr/>
        <p:txBody>
          <a:bodyPr/>
          <a:lstStyle/>
          <a:p>
            <a:r>
              <a:rPr lang="el-GR" dirty="0"/>
              <a:t>Πεπτικό έλκος</a:t>
            </a:r>
            <a:endParaRPr lang="en-GB" dirty="0"/>
          </a:p>
        </p:txBody>
      </p:sp>
      <p:sp>
        <p:nvSpPr>
          <p:cNvPr id="5" name="Content Placeholder 4">
            <a:extLst>
              <a:ext uri="{FF2B5EF4-FFF2-40B4-BE49-F238E27FC236}">
                <a16:creationId xmlns:a16="http://schemas.microsoft.com/office/drawing/2014/main" xmlns="" id="{1A426A21-3C8D-4F10-84C2-BB2276DCA059}"/>
              </a:ext>
            </a:extLst>
          </p:cNvPr>
          <p:cNvSpPr>
            <a:spLocks noGrp="1"/>
          </p:cNvSpPr>
          <p:nvPr>
            <p:ph idx="1"/>
          </p:nvPr>
        </p:nvSpPr>
        <p:spPr>
          <a:xfrm>
            <a:off x="838200" y="1311007"/>
            <a:ext cx="10515600" cy="4865956"/>
          </a:xfrm>
        </p:spPr>
        <p:txBody>
          <a:bodyPr>
            <a:normAutofit fontScale="92500" lnSpcReduction="20000"/>
          </a:bodyPr>
          <a:lstStyle/>
          <a:p>
            <a:pPr algn="just">
              <a:lnSpc>
                <a:spcPct val="150000"/>
              </a:lnSpc>
              <a:spcAft>
                <a:spcPts val="800"/>
              </a:spcAft>
            </a:pPr>
            <a:r>
              <a:rPr lang="el-GR" kern="100" dirty="0">
                <a:latin typeface="Arial" panose="020B0604020202020204" pitchFamily="34" charset="0"/>
                <a:ea typeface="Arial" panose="020B0604020202020204" pitchFamily="34" charset="0"/>
                <a:cs typeface="Times New Roman" panose="02020603050405020304" pitchFamily="18" charset="0"/>
              </a:rPr>
              <a:t>Η</a:t>
            </a:r>
            <a:r>
              <a:rPr lang="el-GR" sz="2800" kern="100" dirty="0">
                <a:effectLst/>
                <a:latin typeface="Arial" panose="020B0604020202020204" pitchFamily="34" charset="0"/>
                <a:ea typeface="Arial" panose="020B0604020202020204" pitchFamily="34" charset="0"/>
                <a:cs typeface="Times New Roman" panose="02020603050405020304" pitchFamily="18" charset="0"/>
              </a:rPr>
              <a:t> διάβρωση της </a:t>
            </a:r>
            <a:r>
              <a:rPr lang="el-GR" sz="2800" kern="100" dirty="0" err="1">
                <a:effectLst/>
                <a:latin typeface="Arial" panose="020B0604020202020204" pitchFamily="34" charset="0"/>
                <a:ea typeface="Arial" panose="020B0604020202020204" pitchFamily="34" charset="0"/>
                <a:cs typeface="Times New Roman" panose="02020603050405020304" pitchFamily="18" charset="0"/>
              </a:rPr>
              <a:t>βλεννογόνιας</a:t>
            </a:r>
            <a:r>
              <a:rPr lang="el-GR" sz="2800" kern="100" dirty="0">
                <a:effectLst/>
                <a:latin typeface="Arial" panose="020B0604020202020204" pitchFamily="34" charset="0"/>
                <a:ea typeface="Arial" panose="020B0604020202020204" pitchFamily="34" charset="0"/>
                <a:cs typeface="Times New Roman" panose="02020603050405020304" pitchFamily="18" charset="0"/>
              </a:rPr>
              <a:t> στοιβάδας του στομάχου ή του δωδεκαδακτύλου μεγέθους μεγαλύτερου από 5mm, η οποία μπορεί να επεκτείνεται βαθύτερα </a:t>
            </a:r>
          </a:p>
          <a:p>
            <a:pPr algn="just">
              <a:lnSpc>
                <a:spcPct val="150000"/>
              </a:lnSpc>
              <a:spcAft>
                <a:spcPts val="800"/>
              </a:spcAft>
            </a:pPr>
            <a:r>
              <a:rPr lang="en-US" sz="2800" kern="100" dirty="0">
                <a:effectLst/>
                <a:latin typeface="Arial" panose="020B0604020202020204" pitchFamily="34" charset="0"/>
                <a:ea typeface="Arial" panose="020B0604020202020204" pitchFamily="34" charset="0"/>
                <a:cs typeface="Times New Roman" panose="02020603050405020304" pitchFamily="18" charset="0"/>
              </a:rPr>
              <a:t>O</a:t>
            </a:r>
            <a:r>
              <a:rPr lang="el-GR" sz="2800" kern="100" dirty="0">
                <a:effectLst/>
                <a:latin typeface="Arial" panose="020B0604020202020204" pitchFamily="34" charset="0"/>
                <a:ea typeface="Arial" panose="020B0604020202020204" pitchFamily="34" charset="0"/>
                <a:cs typeface="Times New Roman" panose="02020603050405020304" pitchFamily="18" charset="0"/>
              </a:rPr>
              <a:t> όρος «πεπτικό» προκύπτει από το ένζυμο πεψίνη, του οποίου η πρωτεολυτική μορφή σε όξινο </a:t>
            </a:r>
            <a:r>
              <a:rPr lang="en-US" sz="2800" kern="100" dirty="0">
                <a:effectLst/>
                <a:latin typeface="Arial" panose="020B0604020202020204" pitchFamily="34" charset="0"/>
                <a:ea typeface="Arial" panose="020B0604020202020204" pitchFamily="34" charset="0"/>
                <a:cs typeface="Times New Roman" panose="02020603050405020304" pitchFamily="18" charset="0"/>
              </a:rPr>
              <a:t>pH</a:t>
            </a:r>
            <a:r>
              <a:rPr lang="el-GR" sz="2800" kern="100" dirty="0">
                <a:effectLst/>
                <a:latin typeface="Arial" panose="020B0604020202020204" pitchFamily="34" charset="0"/>
                <a:ea typeface="Arial" panose="020B0604020202020204" pitchFamily="34" charset="0"/>
                <a:cs typeface="Times New Roman" panose="02020603050405020304" pitchFamily="18" charset="0"/>
              </a:rPr>
              <a:t> διαδραματίζει πρωτεύοντα ρόλο στη δημιουργία του έλκους </a:t>
            </a:r>
          </a:p>
          <a:p>
            <a:pPr algn="just">
              <a:lnSpc>
                <a:spcPct val="150000"/>
              </a:lnSpc>
              <a:spcAft>
                <a:spcPts val="800"/>
              </a:spcAft>
            </a:pPr>
            <a:r>
              <a:rPr lang="el-GR" sz="2800" kern="100" dirty="0">
                <a:effectLst/>
                <a:latin typeface="Arial" panose="020B0604020202020204" pitchFamily="34" charset="0"/>
                <a:ea typeface="Arial" panose="020B0604020202020204" pitchFamily="34" charset="0"/>
                <a:cs typeface="Times New Roman" panose="02020603050405020304" pitchFamily="18" charset="0"/>
              </a:rPr>
              <a:t>Ανατομικά, η νόσος περιλαμβάνει το γαστρικό(ά) και το δωδεκαδακτυλικό(ά) έλκος(η)</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2001951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8845C-3170-4561-A722-F5CE08A401BB}"/>
              </a:ext>
            </a:extLst>
          </p:cNvPr>
          <p:cNvSpPr>
            <a:spLocks noGrp="1"/>
          </p:cNvSpPr>
          <p:nvPr>
            <p:ph type="title"/>
          </p:nvPr>
        </p:nvSpPr>
        <p:spPr>
          <a:xfrm>
            <a:off x="838200" y="365126"/>
            <a:ext cx="10515600" cy="912832"/>
          </a:xfrm>
        </p:spPr>
        <p:txBody>
          <a:bodyPr>
            <a:normAutofit/>
          </a:bodyPr>
          <a:lstStyle/>
          <a:p>
            <a:r>
              <a:rPr lang="el-GR" sz="4000" dirty="0"/>
              <a:t>Επιδημιολογία του πεπτικού έλκους</a:t>
            </a:r>
            <a:endParaRPr lang="en-GB" sz="4000" dirty="0"/>
          </a:p>
        </p:txBody>
      </p:sp>
      <p:sp>
        <p:nvSpPr>
          <p:cNvPr id="3" name="Content Placeholder 2">
            <a:extLst>
              <a:ext uri="{FF2B5EF4-FFF2-40B4-BE49-F238E27FC236}">
                <a16:creationId xmlns:a16="http://schemas.microsoft.com/office/drawing/2014/main" xmlns="" id="{7AC43C27-ED47-4FF9-B95D-848CA33D01C3}"/>
              </a:ext>
            </a:extLst>
          </p:cNvPr>
          <p:cNvSpPr>
            <a:spLocks noGrp="1"/>
          </p:cNvSpPr>
          <p:nvPr>
            <p:ph idx="1"/>
          </p:nvPr>
        </p:nvSpPr>
        <p:spPr>
          <a:xfrm>
            <a:off x="838200" y="1277958"/>
            <a:ext cx="10515600" cy="5214916"/>
          </a:xfrm>
        </p:spPr>
        <p:txBody>
          <a:bodyPr>
            <a:normAutofit/>
          </a:bodyPr>
          <a:lstStyle/>
          <a:p>
            <a:r>
              <a:rPr lang="el-GR" dirty="0"/>
              <a:t>Εξαρτάται από την επιδημιολογία της </a:t>
            </a:r>
            <a:r>
              <a:rPr lang="en-GB" dirty="0"/>
              <a:t>Hp </a:t>
            </a:r>
            <a:r>
              <a:rPr lang="el-GR" dirty="0"/>
              <a:t>λοίμωξη και από τον </a:t>
            </a:r>
            <a:r>
              <a:rPr lang="el-GR" dirty="0" err="1"/>
              <a:t>επιπολασμό</a:t>
            </a:r>
            <a:r>
              <a:rPr lang="el-GR" dirty="0"/>
              <a:t> της χρήσης ΜΣΑΦ</a:t>
            </a:r>
          </a:p>
          <a:p>
            <a:r>
              <a:rPr lang="el-GR" kern="100" dirty="0">
                <a:ea typeface="Arial" panose="020B0604020202020204" pitchFamily="34" charset="0"/>
              </a:rPr>
              <a:t>5% έως 10% κατά τη διάρκεια της ζωής ενός ενήλικα.</a:t>
            </a:r>
          </a:p>
          <a:p>
            <a:r>
              <a:rPr lang="el-GR" kern="100" dirty="0">
                <a:ea typeface="Arial" panose="020B0604020202020204" pitchFamily="34" charset="0"/>
              </a:rPr>
              <a:t>Ετήσια επίπτωση &lt;1% με πτωτικές τάσεις τις τελευταίες δεκαετίες </a:t>
            </a:r>
          </a:p>
          <a:p>
            <a:pPr lvl="1"/>
            <a:r>
              <a:rPr lang="el-GR" kern="100" dirty="0">
                <a:ea typeface="Arial" panose="020B0604020202020204" pitchFamily="34" charset="0"/>
              </a:rPr>
              <a:t>βελτίωση των συνθηκών υγιεινής και διαβίωσης σε συνδυασμό με την αποτελεσματική φαρμακευτική θεραπεία εκρίζωσης του ελικοβακτηριδίου του πυλωρού και την ορθή χρήση των μη στεροειδών αντιφλεγμονωδών φαρμάκων (ΜΣΑΦ). </a:t>
            </a:r>
          </a:p>
          <a:p>
            <a:r>
              <a:rPr lang="el-GR" dirty="0"/>
              <a:t>10% των </a:t>
            </a:r>
            <a:r>
              <a:rPr lang="en-GB" dirty="0"/>
              <a:t>Hp(+) </a:t>
            </a:r>
            <a:r>
              <a:rPr lang="el-GR" dirty="0"/>
              <a:t>αναπτύσσει έλκος</a:t>
            </a:r>
          </a:p>
          <a:p>
            <a:r>
              <a:rPr lang="el-GR" kern="100" dirty="0">
                <a:effectLst/>
                <a:ea typeface="Arial" panose="020B0604020202020204" pitchFamily="34" charset="0"/>
              </a:rPr>
              <a:t>Η επίπτωση των επιπλοκών της νόσου, η ανάγκη για νοσηλεία εξαιτίας αυτών και η θνητότητα τους παραμένουν ουσιαστικά αμετάβλητες. </a:t>
            </a:r>
            <a:endParaRPr lang="en-GB" dirty="0"/>
          </a:p>
        </p:txBody>
      </p:sp>
    </p:spTree>
    <p:extLst>
      <p:ext uri="{BB962C8B-B14F-4D97-AF65-F5344CB8AC3E}">
        <p14:creationId xmlns:p14="http://schemas.microsoft.com/office/powerpoint/2010/main" xmlns="" val="411195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CE5CFDE-FB0E-4DE1-A245-4FCEF69FCDC4}"/>
              </a:ext>
            </a:extLst>
          </p:cNvPr>
          <p:cNvSpPr>
            <a:spLocks noGrp="1"/>
          </p:cNvSpPr>
          <p:nvPr>
            <p:ph type="title"/>
          </p:nvPr>
        </p:nvSpPr>
        <p:spPr>
          <a:xfrm>
            <a:off x="838199" y="122755"/>
            <a:ext cx="10515600" cy="974202"/>
          </a:xfrm>
        </p:spPr>
        <p:txBody>
          <a:bodyPr>
            <a:normAutofit/>
          </a:bodyPr>
          <a:lstStyle/>
          <a:p>
            <a:r>
              <a:rPr lang="el-GR" sz="4000" dirty="0"/>
              <a:t>Αιτιολογία πεπτικού έλκους</a:t>
            </a:r>
            <a:endParaRPr lang="en-GB" sz="4000" dirty="0"/>
          </a:p>
        </p:txBody>
      </p:sp>
      <p:graphicFrame>
        <p:nvGraphicFramePr>
          <p:cNvPr id="5" name="Table 4">
            <a:extLst>
              <a:ext uri="{FF2B5EF4-FFF2-40B4-BE49-F238E27FC236}">
                <a16:creationId xmlns:a16="http://schemas.microsoft.com/office/drawing/2014/main" xmlns="" id="{AF4AEBD0-12A7-4B96-9872-769DAE0D4E6C}"/>
              </a:ext>
            </a:extLst>
          </p:cNvPr>
          <p:cNvGraphicFramePr>
            <a:graphicFrameLocks noGrp="1"/>
          </p:cNvGraphicFramePr>
          <p:nvPr>
            <p:extLst>
              <p:ext uri="{D42A27DB-BD31-4B8C-83A1-F6EECF244321}">
                <p14:modId xmlns:p14="http://schemas.microsoft.com/office/powerpoint/2010/main" xmlns="" val="273974451"/>
              </p:ext>
            </p:extLst>
          </p:nvPr>
        </p:nvGraphicFramePr>
        <p:xfrm>
          <a:off x="323161" y="1096956"/>
          <a:ext cx="11545677" cy="5761044"/>
        </p:xfrm>
        <a:graphic>
          <a:graphicData uri="http://schemas.openxmlformats.org/drawingml/2006/table">
            <a:tbl>
              <a:tblPr firstRow="1" firstCol="1" bandRow="1"/>
              <a:tblGrid>
                <a:gridCol w="11545677">
                  <a:extLst>
                    <a:ext uri="{9D8B030D-6E8A-4147-A177-3AD203B41FA5}">
                      <a16:colId xmlns:a16="http://schemas.microsoft.com/office/drawing/2014/main" xmlns="" val="56885974"/>
                    </a:ext>
                  </a:extLst>
                </a:gridCol>
              </a:tblGrid>
              <a:tr h="375323">
                <a:tc>
                  <a:txBody>
                    <a:bodyPr/>
                    <a:lstStyle/>
                    <a:p>
                      <a:pPr marL="342900" lvl="0" indent="-342900">
                        <a:lnSpc>
                          <a:spcPct val="150000"/>
                        </a:lnSpc>
                        <a:spcAft>
                          <a:spcPts val="800"/>
                        </a:spcAft>
                        <a:buFont typeface="Symbol" panose="05050102010706020507" pitchFamily="18" charset="2"/>
                        <a:buChar char=""/>
                      </a:pPr>
                      <a:r>
                        <a:rPr lang="el-GR"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Λοίμωξη από </a:t>
                      </a:r>
                      <a:r>
                        <a:rPr lang="el-GR" sz="20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ελικοβακτηρίδιο</a:t>
                      </a:r>
                      <a:r>
                        <a:rPr lang="el-GR"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του πυλωρού</a:t>
                      </a:r>
                      <a:endPar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6897190"/>
                  </a:ext>
                </a:extLst>
              </a:tr>
              <a:tr h="375323">
                <a:tc>
                  <a:txBody>
                    <a:bodyPr/>
                    <a:lstStyle/>
                    <a:p>
                      <a:pPr marL="342900" lvl="0" indent="-342900">
                        <a:lnSpc>
                          <a:spcPct val="150000"/>
                        </a:lnSpc>
                        <a:spcAft>
                          <a:spcPts val="800"/>
                        </a:spcAft>
                        <a:buFont typeface="Symbol" panose="05050102010706020507" pitchFamily="18" charset="2"/>
                        <a:buChar char=""/>
                      </a:pPr>
                      <a:r>
                        <a:rPr lang="el-GR"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Έλκος επαγόμενο από φάρμακα πχ ΜΣΑΦ</a:t>
                      </a:r>
                      <a:r>
                        <a:rPr lang="el-GR"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l-GR" sz="2000" b="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διφωσφονικά</a:t>
                      </a:r>
                      <a:r>
                        <a:rPr lang="el-GR"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άλατα, </a:t>
                      </a:r>
                      <a:r>
                        <a:rPr lang="el-GR" sz="2000" b="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φθοριουρακίλη</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0751448"/>
                  </a:ext>
                </a:extLst>
              </a:tr>
              <a:tr h="358967">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Καταστάσεις υπερέκκρισης οξέος πχ σύνδρομο Zollinger-Ellison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6271852"/>
                  </a:ext>
                </a:extLst>
              </a:tr>
              <a:tr h="375323">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Αναστομωτικό έλκος μετά από υφολική γαστρεκτομή</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9697020"/>
                  </a:ext>
                </a:extLst>
              </a:tr>
              <a:tr h="375323">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Σχετιζόμενο με νεοπλασίες (πνεύμονας, λέμφωμα)</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4032174"/>
                  </a:ext>
                </a:extLst>
              </a:tr>
              <a:tr h="331852">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Ιογενείς λοιμώξεις (κυτταρομεγαλοϊός – CMV ή ιοί έρπητα – </a:t>
                      </a:r>
                      <a:r>
                        <a:rPr lang="en-US" sz="2000">
                          <a:effectLst/>
                          <a:latin typeface="Arial" panose="020B0604020202020204" pitchFamily="34" charset="0"/>
                          <a:ea typeface="Calibri" panose="020F0502020204030204" pitchFamily="34" charset="0"/>
                          <a:cs typeface="Times New Roman" panose="02020603050405020304" pitchFamily="18" charset="0"/>
                        </a:rPr>
                        <a:t>HSV</a:t>
                      </a:r>
                      <a:r>
                        <a:rPr lang="el-GR" sz="2000">
                          <a:effectLst/>
                          <a:latin typeface="Arial" panose="020B0604020202020204" pitchFamily="34" charset="0"/>
                          <a:ea typeface="Calibri" panose="020F0502020204030204" pitchFamily="34" charset="0"/>
                          <a:cs typeface="Times New Roman" panose="02020603050405020304" pitchFamily="18" charset="0"/>
                        </a:rPr>
                        <a:t> σε ανοσοκατασταλμένους ασθενείς)</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554385"/>
                  </a:ext>
                </a:extLst>
              </a:tr>
              <a:tr h="358967">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Έλκη Cameron (γαστρικά έλκη που εμφανίζονται εντός του σάκου διαφραγματοκήλης)</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8244032"/>
                  </a:ext>
                </a:extLst>
              </a:tr>
              <a:tr h="375323">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Έλκη από </a:t>
                      </a:r>
                      <a:r>
                        <a:rPr lang="en-US" sz="2000">
                          <a:effectLst/>
                          <a:latin typeface="Arial" panose="020B0604020202020204" pitchFamily="34" charset="0"/>
                          <a:ea typeface="Calibri" panose="020F0502020204030204" pitchFamily="34" charset="0"/>
                          <a:cs typeface="Times New Roman" panose="02020603050405020304" pitchFamily="18" charset="0"/>
                        </a:rPr>
                        <a:t>stress</a:t>
                      </a:r>
                      <a:r>
                        <a:rPr lang="el-GR" sz="2000">
                          <a:effectLst/>
                          <a:latin typeface="Arial" panose="020B0604020202020204" pitchFamily="34" charset="0"/>
                          <a:ea typeface="Calibri" panose="020F0502020204030204" pitchFamily="34" charset="0"/>
                          <a:cs typeface="Times New Roman" panose="02020603050405020304" pitchFamily="18" charset="0"/>
                        </a:rPr>
                        <a:t> (έγκαυμα, κρανιοεγκεφαλική κάκωση)</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3207403"/>
                  </a:ext>
                </a:extLst>
              </a:tr>
              <a:tr h="375323">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Νόσος </a:t>
                      </a:r>
                      <a:r>
                        <a:rPr lang="en-US" sz="2000">
                          <a:effectLst/>
                          <a:latin typeface="Arial" panose="020B0604020202020204" pitchFamily="34" charset="0"/>
                          <a:ea typeface="Calibri" panose="020F0502020204030204" pitchFamily="34" charset="0"/>
                          <a:cs typeface="Times New Roman" panose="02020603050405020304" pitchFamily="18" charset="0"/>
                        </a:rPr>
                        <a:t>Crohn</a:t>
                      </a:r>
                      <a:r>
                        <a:rPr lang="el-GR" sz="2000">
                          <a:effectLst/>
                          <a:latin typeface="Arial" panose="020B0604020202020204" pitchFamily="34" charset="0"/>
                          <a:ea typeface="Calibri" panose="020F0502020204030204" pitchFamily="34" charset="0"/>
                          <a:cs typeface="Times New Roman" panose="02020603050405020304" pitchFamily="18" charset="0"/>
                        </a:rPr>
                        <a:t> στομάχου και δωδεκαδακτύλου</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909935"/>
                  </a:ext>
                </a:extLst>
              </a:tr>
              <a:tr h="358967">
                <a:tc>
                  <a:txBody>
                    <a:bodyPr/>
                    <a:lstStyle/>
                    <a:p>
                      <a:pPr marL="342900" lvl="0" indent="-342900">
                        <a:lnSpc>
                          <a:spcPct val="150000"/>
                        </a:lnSpc>
                        <a:spcAft>
                          <a:spcPts val="800"/>
                        </a:spcAft>
                        <a:buFont typeface="Symbol" panose="05050102010706020507" pitchFamily="18" charset="2"/>
                        <a:buChar char=""/>
                      </a:pPr>
                      <a:r>
                        <a:rPr lang="el-GR" sz="2000">
                          <a:effectLst/>
                          <a:latin typeface="Arial" panose="020B0604020202020204" pitchFamily="34" charset="0"/>
                          <a:ea typeface="Calibri" panose="020F0502020204030204" pitchFamily="34" charset="0"/>
                          <a:cs typeface="Times New Roman" panose="02020603050405020304" pitchFamily="18" charset="0"/>
                        </a:rPr>
                        <a:t>Συστηματική μαστοκυττάρωση</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4365819"/>
                  </a:ext>
                </a:extLst>
              </a:tr>
              <a:tr h="375323">
                <a:tc>
                  <a:txBody>
                    <a:bodyPr/>
                    <a:lstStyle/>
                    <a:p>
                      <a:pPr marL="342900" lvl="0" indent="-342900">
                        <a:lnSpc>
                          <a:spcPct val="150000"/>
                        </a:lnSpc>
                        <a:spcAft>
                          <a:spcPts val="800"/>
                        </a:spcAft>
                        <a:buFont typeface="Symbol" panose="05050102010706020507" pitchFamily="18" charset="2"/>
                        <a:buChar char=""/>
                      </a:pPr>
                      <a:r>
                        <a:rPr lang="el-GR" sz="2000" dirty="0" err="1">
                          <a:effectLst/>
                          <a:latin typeface="Arial" panose="020B0604020202020204" pitchFamily="34" charset="0"/>
                          <a:ea typeface="Calibri" panose="020F0502020204030204" pitchFamily="34" charset="0"/>
                          <a:cs typeface="Times New Roman" panose="02020603050405020304" pitchFamily="18" charset="0"/>
                        </a:rPr>
                        <a:t>Ηωσινοφιλική</a:t>
                      </a:r>
                      <a:r>
                        <a:rPr lang="el-GR" sz="2000" dirty="0">
                          <a:effectLst/>
                          <a:latin typeface="Arial" panose="020B0604020202020204" pitchFamily="34" charset="0"/>
                          <a:ea typeface="Calibri" panose="020F0502020204030204" pitchFamily="34" charset="0"/>
                          <a:cs typeface="Times New Roman" panose="02020603050405020304" pitchFamily="18" charset="0"/>
                        </a:rPr>
                        <a:t> </a:t>
                      </a:r>
                      <a:r>
                        <a:rPr lang="el-GR" sz="2000" dirty="0" err="1">
                          <a:effectLst/>
                          <a:latin typeface="Arial" panose="020B0604020202020204" pitchFamily="34" charset="0"/>
                          <a:ea typeface="Calibri" panose="020F0502020204030204" pitchFamily="34" charset="0"/>
                          <a:cs typeface="Times New Roman" panose="02020603050405020304" pitchFamily="18" charset="0"/>
                        </a:rPr>
                        <a:t>γαστεεντερίτιδα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9748170"/>
                  </a:ext>
                </a:extLst>
              </a:tr>
              <a:tr h="375323">
                <a:tc>
                  <a:txBody>
                    <a:bodyPr/>
                    <a:lstStyle/>
                    <a:p>
                      <a:pPr marL="342900" lvl="0" indent="-342900">
                        <a:lnSpc>
                          <a:spcPct val="150000"/>
                        </a:lnSpc>
                        <a:spcAft>
                          <a:spcPts val="800"/>
                        </a:spcAft>
                        <a:buFont typeface="Symbol" panose="05050102010706020507" pitchFamily="18" charset="2"/>
                        <a:buChar char=""/>
                      </a:pPr>
                      <a:r>
                        <a:rPr lang="el-GR" sz="2000" dirty="0" err="1">
                          <a:effectLst/>
                          <a:latin typeface="Arial" panose="020B0604020202020204" pitchFamily="34" charset="0"/>
                          <a:ea typeface="Calibri" panose="020F0502020204030204" pitchFamily="34" charset="0"/>
                          <a:cs typeface="Times New Roman" panose="02020603050405020304" pitchFamily="18" charset="0"/>
                        </a:rPr>
                        <a:t>Μετακτινικό</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8573142"/>
                  </a:ext>
                </a:extLst>
              </a:tr>
              <a:tr h="358967">
                <a:tc>
                  <a:txBody>
                    <a:bodyPr/>
                    <a:lstStyle/>
                    <a:p>
                      <a:pPr marL="342900" lvl="0" indent="-342900">
                        <a:lnSpc>
                          <a:spcPct val="150000"/>
                        </a:lnSpc>
                        <a:spcAft>
                          <a:spcPts val="800"/>
                        </a:spcAft>
                        <a:buFont typeface="Symbol" panose="05050102010706020507" pitchFamily="18" charset="2"/>
                        <a:buChar char=""/>
                      </a:pPr>
                      <a:r>
                        <a:rPr lang="el-GR" sz="2000" dirty="0">
                          <a:effectLst/>
                          <a:latin typeface="Arial" panose="020B0604020202020204" pitchFamily="34" charset="0"/>
                          <a:ea typeface="Calibri" panose="020F0502020204030204" pitchFamily="34" charset="0"/>
                          <a:cs typeface="Times New Roman" panose="02020603050405020304" pitchFamily="18" charset="0"/>
                        </a:rPr>
                        <a:t>Ιδιοπαθές έλκος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4788444"/>
                  </a:ext>
                </a:extLst>
              </a:tr>
            </a:tbl>
          </a:graphicData>
        </a:graphic>
      </p:graphicFrame>
    </p:spTree>
    <p:extLst>
      <p:ext uri="{BB962C8B-B14F-4D97-AF65-F5344CB8AC3E}">
        <p14:creationId xmlns:p14="http://schemas.microsoft.com/office/powerpoint/2010/main" xmlns="" val="194998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10567-29EF-4D48-B658-45FB98EEBF6C}"/>
              </a:ext>
            </a:extLst>
          </p:cNvPr>
          <p:cNvSpPr>
            <a:spLocks noGrp="1"/>
          </p:cNvSpPr>
          <p:nvPr>
            <p:ph type="title"/>
          </p:nvPr>
        </p:nvSpPr>
        <p:spPr/>
        <p:txBody>
          <a:bodyPr/>
          <a:lstStyle/>
          <a:p>
            <a:r>
              <a:rPr lang="el-GR" sz="4000" dirty="0"/>
              <a:t>Παθογένεια</a:t>
            </a:r>
            <a:r>
              <a:rPr lang="el-GR" dirty="0"/>
              <a:t> </a:t>
            </a:r>
            <a:r>
              <a:rPr lang="el-GR" dirty="0" err="1"/>
              <a:t>ελκοπάθειας</a:t>
            </a:r>
            <a:endParaRPr lang="en-GB" dirty="0"/>
          </a:p>
        </p:txBody>
      </p:sp>
      <p:sp>
        <p:nvSpPr>
          <p:cNvPr id="3" name="Isosceles Triangle 2">
            <a:extLst>
              <a:ext uri="{FF2B5EF4-FFF2-40B4-BE49-F238E27FC236}">
                <a16:creationId xmlns:a16="http://schemas.microsoft.com/office/drawing/2014/main" xmlns="" id="{780A3A1F-5953-4DA1-B663-CF6A7099D953}"/>
              </a:ext>
            </a:extLst>
          </p:cNvPr>
          <p:cNvSpPr/>
          <p:nvPr/>
        </p:nvSpPr>
        <p:spPr>
          <a:xfrm>
            <a:off x="4505899" y="3400672"/>
            <a:ext cx="2897436" cy="17512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iagonal Stripe 3">
            <a:extLst>
              <a:ext uri="{FF2B5EF4-FFF2-40B4-BE49-F238E27FC236}">
                <a16:creationId xmlns:a16="http://schemas.microsoft.com/office/drawing/2014/main" xmlns="" id="{E8457E27-DACA-40CA-BF97-9D2D499736DC}"/>
              </a:ext>
            </a:extLst>
          </p:cNvPr>
          <p:cNvSpPr/>
          <p:nvPr/>
        </p:nvSpPr>
        <p:spPr>
          <a:xfrm rot="2826534">
            <a:off x="4497608" y="1931738"/>
            <a:ext cx="2781816" cy="299452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xmlns="" id="{28546DD6-1EC1-48DC-BF8E-4A22C423EB46}"/>
              </a:ext>
            </a:extLst>
          </p:cNvPr>
          <p:cNvSpPr txBox="1"/>
          <p:nvPr/>
        </p:nvSpPr>
        <p:spPr>
          <a:xfrm>
            <a:off x="4921895" y="1706031"/>
            <a:ext cx="2084834" cy="523220"/>
          </a:xfrm>
          <a:prstGeom prst="rect">
            <a:avLst/>
          </a:prstGeom>
          <a:noFill/>
        </p:spPr>
        <p:txBody>
          <a:bodyPr wrap="square" rtlCol="0">
            <a:spAutoFit/>
          </a:bodyPr>
          <a:lstStyle/>
          <a:p>
            <a:r>
              <a:rPr lang="el-GR" sz="2800" dirty="0"/>
              <a:t>Παράγοντες</a:t>
            </a:r>
            <a:endParaRPr lang="en-GB" sz="2800" dirty="0"/>
          </a:p>
        </p:txBody>
      </p:sp>
      <p:sp>
        <p:nvSpPr>
          <p:cNvPr id="6" name="TextBox 5">
            <a:extLst>
              <a:ext uri="{FF2B5EF4-FFF2-40B4-BE49-F238E27FC236}">
                <a16:creationId xmlns:a16="http://schemas.microsoft.com/office/drawing/2014/main" xmlns="" id="{336C8C6E-BE68-4276-8503-C708449F7C09}"/>
              </a:ext>
            </a:extLst>
          </p:cNvPr>
          <p:cNvSpPr txBox="1"/>
          <p:nvPr/>
        </p:nvSpPr>
        <p:spPr>
          <a:xfrm>
            <a:off x="2974554" y="2507638"/>
            <a:ext cx="1641513" cy="523220"/>
          </a:xfrm>
          <a:prstGeom prst="rect">
            <a:avLst/>
          </a:prstGeom>
          <a:noFill/>
        </p:spPr>
        <p:txBody>
          <a:bodyPr wrap="square" rtlCol="0">
            <a:spAutoFit/>
          </a:bodyPr>
          <a:lstStyle/>
          <a:p>
            <a:r>
              <a:rPr lang="el-GR" sz="2800" dirty="0"/>
              <a:t>Αμυντικοί</a:t>
            </a:r>
            <a:endParaRPr lang="en-GB" sz="2800" dirty="0"/>
          </a:p>
        </p:txBody>
      </p:sp>
      <p:sp>
        <p:nvSpPr>
          <p:cNvPr id="7" name="TextBox 6">
            <a:extLst>
              <a:ext uri="{FF2B5EF4-FFF2-40B4-BE49-F238E27FC236}">
                <a16:creationId xmlns:a16="http://schemas.microsoft.com/office/drawing/2014/main" xmlns="" id="{4F431E8F-F262-4EF7-8898-7DBFB285FCF9}"/>
              </a:ext>
            </a:extLst>
          </p:cNvPr>
          <p:cNvSpPr txBox="1"/>
          <p:nvPr/>
        </p:nvSpPr>
        <p:spPr>
          <a:xfrm>
            <a:off x="7271133" y="2507638"/>
            <a:ext cx="2415340" cy="523220"/>
          </a:xfrm>
          <a:prstGeom prst="rect">
            <a:avLst/>
          </a:prstGeom>
          <a:noFill/>
        </p:spPr>
        <p:txBody>
          <a:bodyPr wrap="square" rtlCol="0">
            <a:spAutoFit/>
          </a:bodyPr>
          <a:lstStyle/>
          <a:p>
            <a:r>
              <a:rPr lang="el-GR" sz="2800" dirty="0"/>
              <a:t>Επιθετικοί</a:t>
            </a:r>
            <a:endParaRPr lang="en-GB" sz="2800" dirty="0"/>
          </a:p>
        </p:txBody>
      </p:sp>
    </p:spTree>
    <p:extLst>
      <p:ext uri="{BB962C8B-B14F-4D97-AF65-F5344CB8AC3E}">
        <p14:creationId xmlns:p14="http://schemas.microsoft.com/office/powerpoint/2010/main" xmlns="" val="1951583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 name="Group 272"/>
          <p:cNvGrpSpPr>
            <a:grpSpLocks/>
          </p:cNvGrpSpPr>
          <p:nvPr/>
        </p:nvGrpSpPr>
        <p:grpSpPr bwMode="auto">
          <a:xfrm rot="566797">
            <a:off x="4091504" y="-48994"/>
            <a:ext cx="6442159" cy="6817389"/>
            <a:chOff x="1855" y="1040"/>
            <a:chExt cx="2069" cy="2229"/>
          </a:xfrm>
        </p:grpSpPr>
        <p:sp>
          <p:nvSpPr>
            <p:cNvPr id="272" name="Freeform 273"/>
            <p:cNvSpPr>
              <a:spLocks/>
            </p:cNvSpPr>
            <p:nvPr/>
          </p:nvSpPr>
          <p:spPr bwMode="auto">
            <a:xfrm>
              <a:off x="1855" y="1040"/>
              <a:ext cx="2069" cy="2229"/>
            </a:xfrm>
            <a:custGeom>
              <a:avLst/>
              <a:gdLst>
                <a:gd name="T0" fmla="*/ 470 w 827"/>
                <a:gd name="T1" fmla="*/ 12398 h 836"/>
                <a:gd name="T2" fmla="*/ 1096 w 827"/>
                <a:gd name="T3" fmla="*/ 12854 h 836"/>
                <a:gd name="T4" fmla="*/ 1846 w 827"/>
                <a:gd name="T5" fmla="*/ 14118 h 836"/>
                <a:gd name="T6" fmla="*/ 3680 w 827"/>
                <a:gd name="T7" fmla="*/ 14744 h 836"/>
                <a:gd name="T8" fmla="*/ 6122 w 827"/>
                <a:gd name="T9" fmla="*/ 15675 h 836"/>
                <a:gd name="T10" fmla="*/ 12274 w 827"/>
                <a:gd name="T11" fmla="*/ 8319 h 836"/>
                <a:gd name="T12" fmla="*/ 10177 w 827"/>
                <a:gd name="T13" fmla="*/ 320 h 836"/>
                <a:gd name="T14" fmla="*/ 7435 w 827"/>
                <a:gd name="T15" fmla="*/ 1365 h 836"/>
                <a:gd name="T16" fmla="*/ 6547 w 827"/>
                <a:gd name="T17" fmla="*/ 2845 h 836"/>
                <a:gd name="T18" fmla="*/ 6310 w 827"/>
                <a:gd name="T19" fmla="*/ 2824 h 836"/>
                <a:gd name="T20" fmla="*/ 6310 w 827"/>
                <a:gd name="T21" fmla="*/ 2845 h 836"/>
                <a:gd name="T22" fmla="*/ 6310 w 827"/>
                <a:gd name="T23" fmla="*/ 2824 h 836"/>
                <a:gd name="T24" fmla="*/ 5702 w 827"/>
                <a:gd name="T25" fmla="*/ 1365 h 836"/>
                <a:gd name="T26" fmla="*/ 5026 w 827"/>
                <a:gd name="T27" fmla="*/ 1877 h 836"/>
                <a:gd name="T28" fmla="*/ 4181 w 827"/>
                <a:gd name="T29" fmla="*/ 1800 h 836"/>
                <a:gd name="T30" fmla="*/ 4869 w 827"/>
                <a:gd name="T31" fmla="*/ 3981 h 836"/>
                <a:gd name="T32" fmla="*/ 4869 w 827"/>
                <a:gd name="T33" fmla="*/ 3981 h 836"/>
                <a:gd name="T34" fmla="*/ 4889 w 827"/>
                <a:gd name="T35" fmla="*/ 3981 h 836"/>
                <a:gd name="T36" fmla="*/ 5014 w 827"/>
                <a:gd name="T37" fmla="*/ 4151 h 836"/>
                <a:gd name="T38" fmla="*/ 5922 w 827"/>
                <a:gd name="T39" fmla="*/ 6106 h 836"/>
                <a:gd name="T40" fmla="*/ 5389 w 827"/>
                <a:gd name="T41" fmla="*/ 8985 h 836"/>
                <a:gd name="T42" fmla="*/ 3805 w 827"/>
                <a:gd name="T43" fmla="*/ 11089 h 836"/>
                <a:gd name="T44" fmla="*/ 2647 w 827"/>
                <a:gd name="T45" fmla="*/ 10692 h 836"/>
                <a:gd name="T46" fmla="*/ 1804 w 827"/>
                <a:gd name="T47" fmla="*/ 10705 h 836"/>
                <a:gd name="T48" fmla="*/ 751 w 827"/>
                <a:gd name="T49" fmla="*/ 10180 h 836"/>
                <a:gd name="T50" fmla="*/ 470 w 827"/>
                <a:gd name="T51" fmla="*/ 12398 h 8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27" h="836">
                  <a:moveTo>
                    <a:pt x="30" y="654"/>
                  </a:moveTo>
                  <a:cubicBezTo>
                    <a:pt x="48" y="658"/>
                    <a:pt x="61" y="667"/>
                    <a:pt x="70" y="678"/>
                  </a:cubicBezTo>
                  <a:cubicBezTo>
                    <a:pt x="85" y="695"/>
                    <a:pt x="96" y="726"/>
                    <a:pt x="118" y="745"/>
                  </a:cubicBezTo>
                  <a:cubicBezTo>
                    <a:pt x="164" y="782"/>
                    <a:pt x="196" y="776"/>
                    <a:pt x="235" y="778"/>
                  </a:cubicBezTo>
                  <a:cubicBezTo>
                    <a:pt x="274" y="781"/>
                    <a:pt x="275" y="817"/>
                    <a:pt x="391" y="827"/>
                  </a:cubicBezTo>
                  <a:cubicBezTo>
                    <a:pt x="507" y="836"/>
                    <a:pt x="742" y="651"/>
                    <a:pt x="784" y="439"/>
                  </a:cubicBezTo>
                  <a:cubicBezTo>
                    <a:pt x="827" y="226"/>
                    <a:pt x="798" y="54"/>
                    <a:pt x="650" y="17"/>
                  </a:cubicBezTo>
                  <a:cubicBezTo>
                    <a:pt x="577" y="0"/>
                    <a:pt x="516" y="29"/>
                    <a:pt x="475" y="72"/>
                  </a:cubicBezTo>
                  <a:cubicBezTo>
                    <a:pt x="448" y="100"/>
                    <a:pt x="433" y="143"/>
                    <a:pt x="418" y="150"/>
                  </a:cubicBezTo>
                  <a:cubicBezTo>
                    <a:pt x="413" y="152"/>
                    <a:pt x="408" y="152"/>
                    <a:pt x="403" y="149"/>
                  </a:cubicBezTo>
                  <a:cubicBezTo>
                    <a:pt x="403" y="150"/>
                    <a:pt x="403" y="150"/>
                    <a:pt x="403" y="150"/>
                  </a:cubicBezTo>
                  <a:cubicBezTo>
                    <a:pt x="403" y="149"/>
                    <a:pt x="403" y="149"/>
                    <a:pt x="403" y="149"/>
                  </a:cubicBezTo>
                  <a:cubicBezTo>
                    <a:pt x="388" y="141"/>
                    <a:pt x="374" y="108"/>
                    <a:pt x="364" y="72"/>
                  </a:cubicBezTo>
                  <a:cubicBezTo>
                    <a:pt x="365" y="84"/>
                    <a:pt x="348" y="91"/>
                    <a:pt x="321" y="99"/>
                  </a:cubicBezTo>
                  <a:cubicBezTo>
                    <a:pt x="294" y="108"/>
                    <a:pt x="272" y="108"/>
                    <a:pt x="267" y="95"/>
                  </a:cubicBezTo>
                  <a:cubicBezTo>
                    <a:pt x="275" y="139"/>
                    <a:pt x="289" y="182"/>
                    <a:pt x="311" y="210"/>
                  </a:cubicBezTo>
                  <a:cubicBezTo>
                    <a:pt x="311" y="210"/>
                    <a:pt x="311" y="210"/>
                    <a:pt x="311" y="210"/>
                  </a:cubicBezTo>
                  <a:cubicBezTo>
                    <a:pt x="312" y="210"/>
                    <a:pt x="312" y="210"/>
                    <a:pt x="312" y="210"/>
                  </a:cubicBezTo>
                  <a:cubicBezTo>
                    <a:pt x="314" y="213"/>
                    <a:pt x="317" y="216"/>
                    <a:pt x="320" y="219"/>
                  </a:cubicBezTo>
                  <a:cubicBezTo>
                    <a:pt x="368" y="267"/>
                    <a:pt x="385" y="273"/>
                    <a:pt x="378" y="322"/>
                  </a:cubicBezTo>
                  <a:cubicBezTo>
                    <a:pt x="372" y="371"/>
                    <a:pt x="355" y="431"/>
                    <a:pt x="344" y="474"/>
                  </a:cubicBezTo>
                  <a:cubicBezTo>
                    <a:pt x="331" y="528"/>
                    <a:pt x="305" y="581"/>
                    <a:pt x="243" y="585"/>
                  </a:cubicBezTo>
                  <a:cubicBezTo>
                    <a:pt x="195" y="587"/>
                    <a:pt x="200" y="570"/>
                    <a:pt x="169" y="564"/>
                  </a:cubicBezTo>
                  <a:cubicBezTo>
                    <a:pt x="138" y="559"/>
                    <a:pt x="133" y="570"/>
                    <a:pt x="115" y="565"/>
                  </a:cubicBezTo>
                  <a:cubicBezTo>
                    <a:pt x="107" y="563"/>
                    <a:pt x="82" y="546"/>
                    <a:pt x="48" y="537"/>
                  </a:cubicBezTo>
                  <a:cubicBezTo>
                    <a:pt x="25" y="542"/>
                    <a:pt x="0" y="645"/>
                    <a:pt x="30" y="654"/>
                  </a:cubicBezTo>
                  <a:close/>
                </a:path>
              </a:pathLst>
            </a:custGeom>
            <a:solidFill>
              <a:srgbClr val="E6C1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3" name="Freeform 274"/>
            <p:cNvSpPr>
              <a:spLocks/>
            </p:cNvSpPr>
            <p:nvPr/>
          </p:nvSpPr>
          <p:spPr bwMode="auto">
            <a:xfrm>
              <a:off x="1995" y="1243"/>
              <a:ext cx="1874" cy="2002"/>
            </a:xfrm>
            <a:custGeom>
              <a:avLst/>
              <a:gdLst>
                <a:gd name="T0" fmla="*/ 63 w 749"/>
                <a:gd name="T1" fmla="*/ 10930 h 751"/>
                <a:gd name="T2" fmla="*/ 375 w 749"/>
                <a:gd name="T3" fmla="*/ 11250 h 751"/>
                <a:gd name="T4" fmla="*/ 1096 w 749"/>
                <a:gd name="T5" fmla="*/ 12487 h 751"/>
                <a:gd name="T6" fmla="*/ 2880 w 749"/>
                <a:gd name="T7" fmla="*/ 13126 h 751"/>
                <a:gd name="T8" fmla="*/ 5184 w 749"/>
                <a:gd name="T9" fmla="*/ 14001 h 751"/>
                <a:gd name="T10" fmla="*/ 11119 w 749"/>
                <a:gd name="T11" fmla="*/ 6992 h 751"/>
                <a:gd name="T12" fmla="*/ 10323 w 749"/>
                <a:gd name="T13" fmla="*/ 0 h 751"/>
                <a:gd name="T14" fmla="*/ 9885 w 749"/>
                <a:gd name="T15" fmla="*/ 8882 h 751"/>
                <a:gd name="T16" fmla="*/ 4839 w 749"/>
                <a:gd name="T17" fmla="*/ 12556 h 751"/>
                <a:gd name="T18" fmla="*/ 2972 w 749"/>
                <a:gd name="T19" fmla="*/ 11804 h 751"/>
                <a:gd name="T20" fmla="*/ 771 w 749"/>
                <a:gd name="T21" fmla="*/ 11306 h 751"/>
                <a:gd name="T22" fmla="*/ 63 w 749"/>
                <a:gd name="T23" fmla="*/ 10930 h 7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9" h="751">
                  <a:moveTo>
                    <a:pt x="4" y="577"/>
                  </a:moveTo>
                  <a:cubicBezTo>
                    <a:pt x="13" y="582"/>
                    <a:pt x="19" y="588"/>
                    <a:pt x="24" y="594"/>
                  </a:cubicBezTo>
                  <a:cubicBezTo>
                    <a:pt x="38" y="611"/>
                    <a:pt x="48" y="640"/>
                    <a:pt x="70" y="659"/>
                  </a:cubicBezTo>
                  <a:cubicBezTo>
                    <a:pt x="116" y="696"/>
                    <a:pt x="145" y="690"/>
                    <a:pt x="184" y="693"/>
                  </a:cubicBezTo>
                  <a:cubicBezTo>
                    <a:pt x="223" y="696"/>
                    <a:pt x="227" y="729"/>
                    <a:pt x="331" y="739"/>
                  </a:cubicBezTo>
                  <a:cubicBezTo>
                    <a:pt x="446" y="751"/>
                    <a:pt x="667" y="582"/>
                    <a:pt x="710" y="369"/>
                  </a:cubicBezTo>
                  <a:cubicBezTo>
                    <a:pt x="741" y="213"/>
                    <a:pt x="739" y="60"/>
                    <a:pt x="659" y="0"/>
                  </a:cubicBezTo>
                  <a:cubicBezTo>
                    <a:pt x="729" y="61"/>
                    <a:pt x="749" y="271"/>
                    <a:pt x="631" y="469"/>
                  </a:cubicBezTo>
                  <a:cubicBezTo>
                    <a:pt x="513" y="667"/>
                    <a:pt x="362" y="688"/>
                    <a:pt x="309" y="663"/>
                  </a:cubicBezTo>
                  <a:cubicBezTo>
                    <a:pt x="255" y="637"/>
                    <a:pt x="231" y="622"/>
                    <a:pt x="190" y="623"/>
                  </a:cubicBezTo>
                  <a:cubicBezTo>
                    <a:pt x="150" y="624"/>
                    <a:pt x="74" y="636"/>
                    <a:pt x="49" y="597"/>
                  </a:cubicBezTo>
                  <a:cubicBezTo>
                    <a:pt x="32" y="572"/>
                    <a:pt x="0" y="574"/>
                    <a:pt x="4" y="577"/>
                  </a:cubicBezTo>
                  <a:close/>
                </a:path>
              </a:pathLst>
            </a:custGeom>
            <a:solidFill>
              <a:srgbClr val="DDA6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4" name="Freeform 275"/>
            <p:cNvSpPr>
              <a:spLocks/>
            </p:cNvSpPr>
            <p:nvPr/>
          </p:nvSpPr>
          <p:spPr bwMode="auto">
            <a:xfrm>
              <a:off x="2528" y="2603"/>
              <a:ext cx="33" cy="5"/>
            </a:xfrm>
            <a:custGeom>
              <a:avLst/>
              <a:gdLst>
                <a:gd name="T0" fmla="*/ 213 w 13"/>
                <a:gd name="T1" fmla="*/ 0 h 2"/>
                <a:gd name="T2" fmla="*/ 0 w 13"/>
                <a:gd name="T3" fmla="*/ 33 h 2"/>
                <a:gd name="T4" fmla="*/ 213 w 13"/>
                <a:gd name="T5" fmla="*/ 0 h 2"/>
                <a:gd name="T6" fmla="*/ 0 60000 65536"/>
                <a:gd name="T7" fmla="*/ 0 60000 65536"/>
                <a:gd name="T8" fmla="*/ 0 60000 65536"/>
              </a:gdLst>
              <a:ahLst/>
              <a:cxnLst>
                <a:cxn ang="T6">
                  <a:pos x="T0" y="T1"/>
                </a:cxn>
                <a:cxn ang="T7">
                  <a:pos x="T2" y="T3"/>
                </a:cxn>
                <a:cxn ang="T8">
                  <a:pos x="T4" y="T5"/>
                </a:cxn>
              </a:cxnLst>
              <a:rect l="0" t="0" r="r" b="b"/>
              <a:pathLst>
                <a:path w="13" h="2">
                  <a:moveTo>
                    <a:pt x="13" y="0"/>
                  </a:moveTo>
                  <a:cubicBezTo>
                    <a:pt x="8" y="1"/>
                    <a:pt x="4" y="2"/>
                    <a:pt x="0" y="2"/>
                  </a:cubicBezTo>
                  <a:cubicBezTo>
                    <a:pt x="4" y="2"/>
                    <a:pt x="9" y="1"/>
                    <a:pt x="13" y="0"/>
                  </a:cubicBezTo>
                  <a:close/>
                </a:path>
              </a:pathLst>
            </a:custGeom>
            <a:solidFill>
              <a:srgbClr val="F1D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5" name="Freeform 276"/>
            <p:cNvSpPr>
              <a:spLocks/>
            </p:cNvSpPr>
            <p:nvPr/>
          </p:nvSpPr>
          <p:spPr bwMode="auto">
            <a:xfrm>
              <a:off x="2561" y="1368"/>
              <a:ext cx="390" cy="1235"/>
            </a:xfrm>
            <a:custGeom>
              <a:avLst/>
              <a:gdLst>
                <a:gd name="T0" fmla="*/ 708 w 156"/>
                <a:gd name="T1" fmla="*/ 1515 h 463"/>
                <a:gd name="T2" fmla="*/ 833 w 156"/>
                <a:gd name="T3" fmla="*/ 1672 h 463"/>
                <a:gd name="T4" fmla="*/ 1770 w 156"/>
                <a:gd name="T5" fmla="*/ 3777 h 463"/>
                <a:gd name="T6" fmla="*/ 1238 w 156"/>
                <a:gd name="T7" fmla="*/ 6644 h 463"/>
                <a:gd name="T8" fmla="*/ 0 w 156"/>
                <a:gd name="T9" fmla="*/ 8786 h 463"/>
                <a:gd name="T10" fmla="*/ 1145 w 156"/>
                <a:gd name="T11" fmla="*/ 7898 h 463"/>
                <a:gd name="T12" fmla="*/ 2208 w 156"/>
                <a:gd name="T13" fmla="*/ 3905 h 463"/>
                <a:gd name="T14" fmla="*/ 970 w 156"/>
                <a:gd name="T15" fmla="*/ 1310 h 463"/>
                <a:gd name="T16" fmla="*/ 208 w 156"/>
                <a:gd name="T17" fmla="*/ 0 h 463"/>
                <a:gd name="T18" fmla="*/ 708 w 156"/>
                <a:gd name="T19" fmla="*/ 1515 h 4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463">
                  <a:moveTo>
                    <a:pt x="45" y="80"/>
                  </a:moveTo>
                  <a:cubicBezTo>
                    <a:pt x="47" y="83"/>
                    <a:pt x="50" y="85"/>
                    <a:pt x="53" y="88"/>
                  </a:cubicBezTo>
                  <a:cubicBezTo>
                    <a:pt x="103" y="135"/>
                    <a:pt x="119" y="150"/>
                    <a:pt x="113" y="199"/>
                  </a:cubicBezTo>
                  <a:cubicBezTo>
                    <a:pt x="106" y="247"/>
                    <a:pt x="89" y="308"/>
                    <a:pt x="79" y="350"/>
                  </a:cubicBezTo>
                  <a:cubicBezTo>
                    <a:pt x="68" y="398"/>
                    <a:pt x="47" y="449"/>
                    <a:pt x="0" y="463"/>
                  </a:cubicBezTo>
                  <a:cubicBezTo>
                    <a:pt x="22" y="457"/>
                    <a:pt x="56" y="444"/>
                    <a:pt x="73" y="416"/>
                  </a:cubicBezTo>
                  <a:cubicBezTo>
                    <a:pt x="95" y="379"/>
                    <a:pt x="127" y="295"/>
                    <a:pt x="141" y="206"/>
                  </a:cubicBezTo>
                  <a:cubicBezTo>
                    <a:pt x="156" y="118"/>
                    <a:pt x="105" y="114"/>
                    <a:pt x="62" y="69"/>
                  </a:cubicBezTo>
                  <a:cubicBezTo>
                    <a:pt x="39" y="52"/>
                    <a:pt x="18" y="25"/>
                    <a:pt x="13" y="0"/>
                  </a:cubicBezTo>
                  <a:cubicBezTo>
                    <a:pt x="14" y="18"/>
                    <a:pt x="23" y="57"/>
                    <a:pt x="45" y="80"/>
                  </a:cubicBezTo>
                  <a:close/>
                </a:path>
              </a:pathLst>
            </a:custGeom>
            <a:solidFill>
              <a:srgbClr val="F1D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6" name="Freeform 277"/>
            <p:cNvSpPr>
              <a:spLocks/>
            </p:cNvSpPr>
            <p:nvPr/>
          </p:nvSpPr>
          <p:spPr bwMode="auto">
            <a:xfrm>
              <a:off x="2508" y="2608"/>
              <a:ext cx="20" cy="3"/>
            </a:xfrm>
            <a:custGeom>
              <a:avLst/>
              <a:gdLst>
                <a:gd name="T0" fmla="*/ 125 w 8"/>
                <a:gd name="T1" fmla="*/ 0 h 1"/>
                <a:gd name="T2" fmla="*/ 0 w 8"/>
                <a:gd name="T3" fmla="*/ 27 h 1"/>
                <a:gd name="T4" fmla="*/ 125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8" y="0"/>
                  </a:moveTo>
                  <a:cubicBezTo>
                    <a:pt x="5" y="1"/>
                    <a:pt x="3" y="1"/>
                    <a:pt x="0" y="1"/>
                  </a:cubicBezTo>
                  <a:cubicBezTo>
                    <a:pt x="2" y="1"/>
                    <a:pt x="5" y="1"/>
                    <a:pt x="8" y="0"/>
                  </a:cubicBezTo>
                  <a:close/>
                </a:path>
              </a:pathLst>
            </a:custGeom>
            <a:solidFill>
              <a:srgbClr val="F1D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7" name="Freeform 278"/>
            <p:cNvSpPr>
              <a:spLocks/>
            </p:cNvSpPr>
            <p:nvPr/>
          </p:nvSpPr>
          <p:spPr bwMode="auto">
            <a:xfrm>
              <a:off x="2693" y="1603"/>
              <a:ext cx="188" cy="698"/>
            </a:xfrm>
            <a:custGeom>
              <a:avLst/>
              <a:gdLst>
                <a:gd name="T0" fmla="*/ 409 w 75"/>
                <a:gd name="T1" fmla="*/ 4955 h 262"/>
                <a:gd name="T2" fmla="*/ 943 w 75"/>
                <a:gd name="T3" fmla="*/ 2102 h 262"/>
                <a:gd name="T4" fmla="*/ 0 w 75"/>
                <a:gd name="T5" fmla="*/ 0 h 262"/>
                <a:gd name="T6" fmla="*/ 1088 w 75"/>
                <a:gd name="T7" fmla="*/ 2137 h 262"/>
                <a:gd name="T8" fmla="*/ 409 w 75"/>
                <a:gd name="T9" fmla="*/ 4955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62">
                  <a:moveTo>
                    <a:pt x="26" y="262"/>
                  </a:moveTo>
                  <a:cubicBezTo>
                    <a:pt x="36" y="220"/>
                    <a:pt x="53" y="159"/>
                    <a:pt x="60" y="111"/>
                  </a:cubicBezTo>
                  <a:cubicBezTo>
                    <a:pt x="66" y="62"/>
                    <a:pt x="50" y="47"/>
                    <a:pt x="0" y="0"/>
                  </a:cubicBezTo>
                  <a:cubicBezTo>
                    <a:pt x="34" y="22"/>
                    <a:pt x="75" y="51"/>
                    <a:pt x="69" y="113"/>
                  </a:cubicBezTo>
                  <a:cubicBezTo>
                    <a:pt x="63" y="169"/>
                    <a:pt x="26" y="262"/>
                    <a:pt x="26" y="2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8" name="Freeform 279"/>
            <p:cNvSpPr>
              <a:spLocks/>
            </p:cNvSpPr>
            <p:nvPr/>
          </p:nvSpPr>
          <p:spPr bwMode="auto">
            <a:xfrm>
              <a:off x="2456" y="2243"/>
              <a:ext cx="1310" cy="1002"/>
            </a:xfrm>
            <a:custGeom>
              <a:avLst/>
              <a:gdLst>
                <a:gd name="T0" fmla="*/ 0 w 524"/>
                <a:gd name="T1" fmla="*/ 6015 h 376"/>
                <a:gd name="T2" fmla="*/ 2300 w 524"/>
                <a:gd name="T3" fmla="*/ 6889 h 376"/>
                <a:gd name="T4" fmla="*/ 8188 w 524"/>
                <a:gd name="T5" fmla="*/ 0 h 376"/>
                <a:gd name="T6" fmla="*/ 2395 w 524"/>
                <a:gd name="T7" fmla="*/ 6492 h 376"/>
                <a:gd name="T8" fmla="*/ 0 w 524"/>
                <a:gd name="T9" fmla="*/ 601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 h="376">
                  <a:moveTo>
                    <a:pt x="0" y="318"/>
                  </a:moveTo>
                  <a:cubicBezTo>
                    <a:pt x="39" y="321"/>
                    <a:pt x="43" y="354"/>
                    <a:pt x="147" y="364"/>
                  </a:cubicBezTo>
                  <a:cubicBezTo>
                    <a:pt x="262" y="376"/>
                    <a:pt x="482" y="212"/>
                    <a:pt x="524" y="0"/>
                  </a:cubicBezTo>
                  <a:cubicBezTo>
                    <a:pt x="503" y="58"/>
                    <a:pt x="396" y="327"/>
                    <a:pt x="153" y="343"/>
                  </a:cubicBezTo>
                  <a:cubicBezTo>
                    <a:pt x="98" y="345"/>
                    <a:pt x="41" y="310"/>
                    <a:pt x="0" y="318"/>
                  </a:cubicBezTo>
                  <a:close/>
                </a:path>
              </a:pathLst>
            </a:custGeom>
            <a:solidFill>
              <a:srgbClr val="D182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79" name="Freeform 280"/>
            <p:cNvSpPr>
              <a:spLocks/>
            </p:cNvSpPr>
            <p:nvPr/>
          </p:nvSpPr>
          <p:spPr bwMode="auto">
            <a:xfrm>
              <a:off x="2981" y="1045"/>
              <a:ext cx="500" cy="347"/>
            </a:xfrm>
            <a:custGeom>
              <a:avLst/>
              <a:gdLst>
                <a:gd name="T0" fmla="*/ 3125 w 200"/>
                <a:gd name="T1" fmla="*/ 550 h 130"/>
                <a:gd name="T2" fmla="*/ 0 w 200"/>
                <a:gd name="T3" fmla="*/ 2472 h 130"/>
                <a:gd name="T4" fmla="*/ 3125 w 200"/>
                <a:gd name="T5" fmla="*/ 550 h 130"/>
                <a:gd name="T6" fmla="*/ 0 60000 65536"/>
                <a:gd name="T7" fmla="*/ 0 60000 65536"/>
                <a:gd name="T8" fmla="*/ 0 60000 65536"/>
              </a:gdLst>
              <a:ahLst/>
              <a:cxnLst>
                <a:cxn ang="T6">
                  <a:pos x="T0" y="T1"/>
                </a:cxn>
                <a:cxn ang="T7">
                  <a:pos x="T2" y="T3"/>
                </a:cxn>
                <a:cxn ang="T8">
                  <a:pos x="T4" y="T5"/>
                </a:cxn>
              </a:cxnLst>
              <a:rect l="0" t="0" r="r" b="b"/>
              <a:pathLst>
                <a:path w="200" h="130">
                  <a:moveTo>
                    <a:pt x="200" y="29"/>
                  </a:moveTo>
                  <a:cubicBezTo>
                    <a:pt x="104" y="0"/>
                    <a:pt x="19" y="79"/>
                    <a:pt x="0" y="130"/>
                  </a:cubicBezTo>
                  <a:cubicBezTo>
                    <a:pt x="27" y="92"/>
                    <a:pt x="101" y="17"/>
                    <a:pt x="200"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0" name="Freeform 281"/>
            <p:cNvSpPr>
              <a:spLocks/>
            </p:cNvSpPr>
            <p:nvPr/>
          </p:nvSpPr>
          <p:spPr bwMode="auto">
            <a:xfrm>
              <a:off x="2518" y="1187"/>
              <a:ext cx="258" cy="141"/>
            </a:xfrm>
            <a:custGeom>
              <a:avLst/>
              <a:gdLst>
                <a:gd name="T0" fmla="*/ 33 w 103"/>
                <a:gd name="T1" fmla="*/ 694 h 53"/>
                <a:gd name="T2" fmla="*/ 879 w 103"/>
                <a:gd name="T3" fmla="*/ 827 h 53"/>
                <a:gd name="T4" fmla="*/ 1556 w 103"/>
                <a:gd name="T5" fmla="*/ 261 h 53"/>
                <a:gd name="T6" fmla="*/ 754 w 103"/>
                <a:gd name="T7" fmla="*/ 226 h 53"/>
                <a:gd name="T8" fmla="*/ 33 w 103"/>
                <a:gd name="T9" fmla="*/ 694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3">
                  <a:moveTo>
                    <a:pt x="2" y="37"/>
                  </a:moveTo>
                  <a:cubicBezTo>
                    <a:pt x="4" y="53"/>
                    <a:pt x="27" y="53"/>
                    <a:pt x="56" y="44"/>
                  </a:cubicBezTo>
                  <a:cubicBezTo>
                    <a:pt x="86" y="35"/>
                    <a:pt x="103" y="28"/>
                    <a:pt x="99" y="14"/>
                  </a:cubicBezTo>
                  <a:cubicBezTo>
                    <a:pt x="95" y="0"/>
                    <a:pt x="65" y="8"/>
                    <a:pt x="48" y="12"/>
                  </a:cubicBezTo>
                  <a:cubicBezTo>
                    <a:pt x="32" y="17"/>
                    <a:pt x="0" y="20"/>
                    <a:pt x="2" y="37"/>
                  </a:cubicBezTo>
                  <a:close/>
                </a:path>
              </a:pathLst>
            </a:custGeom>
            <a:solidFill>
              <a:srgbClr val="F7EC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1" name="Freeform 282"/>
            <p:cNvSpPr>
              <a:spLocks/>
            </p:cNvSpPr>
            <p:nvPr/>
          </p:nvSpPr>
          <p:spPr bwMode="auto">
            <a:xfrm>
              <a:off x="2546" y="1221"/>
              <a:ext cx="190" cy="75"/>
            </a:xfrm>
            <a:custGeom>
              <a:avLst/>
              <a:gdLst>
                <a:gd name="T0" fmla="*/ 63 w 76"/>
                <a:gd name="T1" fmla="*/ 479 h 28"/>
                <a:gd name="T2" fmla="*/ 270 w 76"/>
                <a:gd name="T3" fmla="*/ 517 h 28"/>
                <a:gd name="T4" fmla="*/ 345 w 76"/>
                <a:gd name="T5" fmla="*/ 458 h 28"/>
                <a:gd name="T6" fmla="*/ 408 w 76"/>
                <a:gd name="T7" fmla="*/ 479 h 28"/>
                <a:gd name="T8" fmla="*/ 625 w 76"/>
                <a:gd name="T9" fmla="*/ 402 h 28"/>
                <a:gd name="T10" fmla="*/ 738 w 76"/>
                <a:gd name="T11" fmla="*/ 367 h 28"/>
                <a:gd name="T12" fmla="*/ 863 w 76"/>
                <a:gd name="T13" fmla="*/ 308 h 28"/>
                <a:gd name="T14" fmla="*/ 988 w 76"/>
                <a:gd name="T15" fmla="*/ 287 h 28"/>
                <a:gd name="T16" fmla="*/ 1033 w 76"/>
                <a:gd name="T17" fmla="*/ 209 h 28"/>
                <a:gd name="T18" fmla="*/ 1095 w 76"/>
                <a:gd name="T19" fmla="*/ 193 h 28"/>
                <a:gd name="T20" fmla="*/ 1145 w 76"/>
                <a:gd name="T21" fmla="*/ 35 h 28"/>
                <a:gd name="T22" fmla="*/ 895 w 76"/>
                <a:gd name="T23" fmla="*/ 78 h 28"/>
                <a:gd name="T24" fmla="*/ 688 w 76"/>
                <a:gd name="T25" fmla="*/ 137 h 28"/>
                <a:gd name="T26" fmla="*/ 583 w 76"/>
                <a:gd name="T27" fmla="*/ 171 h 28"/>
                <a:gd name="T28" fmla="*/ 363 w 76"/>
                <a:gd name="T29" fmla="*/ 209 h 28"/>
                <a:gd name="T30" fmla="*/ 270 w 76"/>
                <a:gd name="T31" fmla="*/ 273 h 28"/>
                <a:gd name="T32" fmla="*/ 63 w 76"/>
                <a:gd name="T33" fmla="*/ 47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28">
                  <a:moveTo>
                    <a:pt x="4" y="25"/>
                  </a:moveTo>
                  <a:cubicBezTo>
                    <a:pt x="7" y="27"/>
                    <a:pt x="14" y="28"/>
                    <a:pt x="17" y="27"/>
                  </a:cubicBezTo>
                  <a:cubicBezTo>
                    <a:pt x="19" y="26"/>
                    <a:pt x="20" y="24"/>
                    <a:pt x="22" y="24"/>
                  </a:cubicBezTo>
                  <a:cubicBezTo>
                    <a:pt x="23" y="24"/>
                    <a:pt x="24" y="25"/>
                    <a:pt x="26" y="25"/>
                  </a:cubicBezTo>
                  <a:cubicBezTo>
                    <a:pt x="30" y="27"/>
                    <a:pt x="37" y="22"/>
                    <a:pt x="40" y="21"/>
                  </a:cubicBezTo>
                  <a:cubicBezTo>
                    <a:pt x="43" y="20"/>
                    <a:pt x="45" y="20"/>
                    <a:pt x="47" y="19"/>
                  </a:cubicBezTo>
                  <a:cubicBezTo>
                    <a:pt x="50" y="18"/>
                    <a:pt x="52" y="16"/>
                    <a:pt x="55" y="16"/>
                  </a:cubicBezTo>
                  <a:cubicBezTo>
                    <a:pt x="58" y="15"/>
                    <a:pt x="60" y="16"/>
                    <a:pt x="63" y="15"/>
                  </a:cubicBezTo>
                  <a:cubicBezTo>
                    <a:pt x="64" y="14"/>
                    <a:pt x="65" y="12"/>
                    <a:pt x="66" y="11"/>
                  </a:cubicBezTo>
                  <a:cubicBezTo>
                    <a:pt x="68" y="11"/>
                    <a:pt x="69" y="11"/>
                    <a:pt x="70" y="10"/>
                  </a:cubicBezTo>
                  <a:cubicBezTo>
                    <a:pt x="73" y="9"/>
                    <a:pt x="76" y="4"/>
                    <a:pt x="73" y="2"/>
                  </a:cubicBezTo>
                  <a:cubicBezTo>
                    <a:pt x="68" y="0"/>
                    <a:pt x="62" y="3"/>
                    <a:pt x="57" y="4"/>
                  </a:cubicBezTo>
                  <a:cubicBezTo>
                    <a:pt x="54" y="4"/>
                    <a:pt x="47" y="5"/>
                    <a:pt x="44" y="7"/>
                  </a:cubicBezTo>
                  <a:cubicBezTo>
                    <a:pt x="41" y="8"/>
                    <a:pt x="40" y="9"/>
                    <a:pt x="37" y="9"/>
                  </a:cubicBezTo>
                  <a:cubicBezTo>
                    <a:pt x="34" y="10"/>
                    <a:pt x="26" y="10"/>
                    <a:pt x="23" y="11"/>
                  </a:cubicBezTo>
                  <a:cubicBezTo>
                    <a:pt x="21" y="12"/>
                    <a:pt x="20" y="14"/>
                    <a:pt x="17" y="14"/>
                  </a:cubicBezTo>
                  <a:cubicBezTo>
                    <a:pt x="15" y="15"/>
                    <a:pt x="0" y="20"/>
                    <a:pt x="4" y="25"/>
                  </a:cubicBezTo>
                  <a:close/>
                </a:path>
              </a:pathLst>
            </a:custGeom>
            <a:solidFill>
              <a:srgbClr val="BB5A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2" name="Freeform 283"/>
            <p:cNvSpPr>
              <a:spLocks/>
            </p:cNvSpPr>
            <p:nvPr/>
          </p:nvSpPr>
          <p:spPr bwMode="auto">
            <a:xfrm>
              <a:off x="2518" y="1187"/>
              <a:ext cx="258" cy="141"/>
            </a:xfrm>
            <a:custGeom>
              <a:avLst/>
              <a:gdLst>
                <a:gd name="T0" fmla="*/ 33 w 103"/>
                <a:gd name="T1" fmla="*/ 694 h 53"/>
                <a:gd name="T2" fmla="*/ 879 w 103"/>
                <a:gd name="T3" fmla="*/ 827 h 53"/>
                <a:gd name="T4" fmla="*/ 1556 w 103"/>
                <a:gd name="T5" fmla="*/ 261 h 53"/>
                <a:gd name="T6" fmla="*/ 754 w 103"/>
                <a:gd name="T7" fmla="*/ 226 h 53"/>
                <a:gd name="T8" fmla="*/ 33 w 103"/>
                <a:gd name="T9" fmla="*/ 694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3">
                  <a:moveTo>
                    <a:pt x="2" y="37"/>
                  </a:moveTo>
                  <a:cubicBezTo>
                    <a:pt x="4" y="53"/>
                    <a:pt x="27" y="53"/>
                    <a:pt x="56" y="44"/>
                  </a:cubicBezTo>
                  <a:cubicBezTo>
                    <a:pt x="86" y="35"/>
                    <a:pt x="103" y="28"/>
                    <a:pt x="99" y="14"/>
                  </a:cubicBezTo>
                  <a:cubicBezTo>
                    <a:pt x="95" y="0"/>
                    <a:pt x="65" y="8"/>
                    <a:pt x="48" y="12"/>
                  </a:cubicBezTo>
                  <a:cubicBezTo>
                    <a:pt x="32" y="17"/>
                    <a:pt x="0" y="20"/>
                    <a:pt x="2" y="37"/>
                  </a:cubicBezTo>
                  <a:close/>
                </a:path>
              </a:pathLst>
            </a:custGeom>
            <a:noFill/>
            <a:ln w="12700"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83" name="Freeform 284"/>
            <p:cNvSpPr>
              <a:spLocks/>
            </p:cNvSpPr>
            <p:nvPr/>
          </p:nvSpPr>
          <p:spPr bwMode="auto">
            <a:xfrm>
              <a:off x="2546" y="1221"/>
              <a:ext cx="190" cy="75"/>
            </a:xfrm>
            <a:custGeom>
              <a:avLst/>
              <a:gdLst>
                <a:gd name="T0" fmla="*/ 63 w 76"/>
                <a:gd name="T1" fmla="*/ 479 h 28"/>
                <a:gd name="T2" fmla="*/ 270 w 76"/>
                <a:gd name="T3" fmla="*/ 517 h 28"/>
                <a:gd name="T4" fmla="*/ 345 w 76"/>
                <a:gd name="T5" fmla="*/ 458 h 28"/>
                <a:gd name="T6" fmla="*/ 408 w 76"/>
                <a:gd name="T7" fmla="*/ 479 h 28"/>
                <a:gd name="T8" fmla="*/ 625 w 76"/>
                <a:gd name="T9" fmla="*/ 402 h 28"/>
                <a:gd name="T10" fmla="*/ 738 w 76"/>
                <a:gd name="T11" fmla="*/ 367 h 28"/>
                <a:gd name="T12" fmla="*/ 863 w 76"/>
                <a:gd name="T13" fmla="*/ 308 h 28"/>
                <a:gd name="T14" fmla="*/ 988 w 76"/>
                <a:gd name="T15" fmla="*/ 287 h 28"/>
                <a:gd name="T16" fmla="*/ 1033 w 76"/>
                <a:gd name="T17" fmla="*/ 209 h 28"/>
                <a:gd name="T18" fmla="*/ 1095 w 76"/>
                <a:gd name="T19" fmla="*/ 193 h 28"/>
                <a:gd name="T20" fmla="*/ 1145 w 76"/>
                <a:gd name="T21" fmla="*/ 35 h 28"/>
                <a:gd name="T22" fmla="*/ 895 w 76"/>
                <a:gd name="T23" fmla="*/ 78 h 28"/>
                <a:gd name="T24" fmla="*/ 688 w 76"/>
                <a:gd name="T25" fmla="*/ 137 h 28"/>
                <a:gd name="T26" fmla="*/ 583 w 76"/>
                <a:gd name="T27" fmla="*/ 171 h 28"/>
                <a:gd name="T28" fmla="*/ 363 w 76"/>
                <a:gd name="T29" fmla="*/ 209 h 28"/>
                <a:gd name="T30" fmla="*/ 270 w 76"/>
                <a:gd name="T31" fmla="*/ 273 h 28"/>
                <a:gd name="T32" fmla="*/ 63 w 76"/>
                <a:gd name="T33" fmla="*/ 47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28">
                  <a:moveTo>
                    <a:pt x="4" y="25"/>
                  </a:moveTo>
                  <a:cubicBezTo>
                    <a:pt x="7" y="27"/>
                    <a:pt x="14" y="28"/>
                    <a:pt x="17" y="27"/>
                  </a:cubicBezTo>
                  <a:cubicBezTo>
                    <a:pt x="19" y="26"/>
                    <a:pt x="20" y="24"/>
                    <a:pt x="22" y="24"/>
                  </a:cubicBezTo>
                  <a:cubicBezTo>
                    <a:pt x="23" y="24"/>
                    <a:pt x="24" y="25"/>
                    <a:pt x="26" y="25"/>
                  </a:cubicBezTo>
                  <a:cubicBezTo>
                    <a:pt x="30" y="27"/>
                    <a:pt x="37" y="22"/>
                    <a:pt x="40" y="21"/>
                  </a:cubicBezTo>
                  <a:cubicBezTo>
                    <a:pt x="43" y="20"/>
                    <a:pt x="45" y="20"/>
                    <a:pt x="47" y="19"/>
                  </a:cubicBezTo>
                  <a:cubicBezTo>
                    <a:pt x="50" y="18"/>
                    <a:pt x="52" y="16"/>
                    <a:pt x="55" y="16"/>
                  </a:cubicBezTo>
                  <a:cubicBezTo>
                    <a:pt x="58" y="15"/>
                    <a:pt x="60" y="16"/>
                    <a:pt x="63" y="15"/>
                  </a:cubicBezTo>
                  <a:cubicBezTo>
                    <a:pt x="64" y="14"/>
                    <a:pt x="65" y="12"/>
                    <a:pt x="66" y="11"/>
                  </a:cubicBezTo>
                  <a:cubicBezTo>
                    <a:pt x="68" y="11"/>
                    <a:pt x="69" y="11"/>
                    <a:pt x="70" y="10"/>
                  </a:cubicBezTo>
                  <a:cubicBezTo>
                    <a:pt x="73" y="9"/>
                    <a:pt x="76" y="4"/>
                    <a:pt x="73" y="2"/>
                  </a:cubicBezTo>
                  <a:cubicBezTo>
                    <a:pt x="68" y="0"/>
                    <a:pt x="62" y="3"/>
                    <a:pt x="57" y="4"/>
                  </a:cubicBezTo>
                  <a:cubicBezTo>
                    <a:pt x="54" y="4"/>
                    <a:pt x="47" y="5"/>
                    <a:pt x="44" y="7"/>
                  </a:cubicBezTo>
                  <a:cubicBezTo>
                    <a:pt x="41" y="8"/>
                    <a:pt x="40" y="9"/>
                    <a:pt x="37" y="9"/>
                  </a:cubicBezTo>
                  <a:cubicBezTo>
                    <a:pt x="34" y="10"/>
                    <a:pt x="26" y="10"/>
                    <a:pt x="23" y="11"/>
                  </a:cubicBezTo>
                  <a:cubicBezTo>
                    <a:pt x="21" y="12"/>
                    <a:pt x="20" y="14"/>
                    <a:pt x="17" y="14"/>
                  </a:cubicBezTo>
                  <a:cubicBezTo>
                    <a:pt x="15" y="15"/>
                    <a:pt x="0" y="20"/>
                    <a:pt x="4" y="25"/>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84" name="Freeform 285"/>
            <p:cNvSpPr>
              <a:spLocks/>
            </p:cNvSpPr>
            <p:nvPr/>
          </p:nvSpPr>
          <p:spPr bwMode="auto">
            <a:xfrm>
              <a:off x="1855" y="1040"/>
              <a:ext cx="2069" cy="2229"/>
            </a:xfrm>
            <a:custGeom>
              <a:avLst/>
              <a:gdLst>
                <a:gd name="T0" fmla="*/ 470 w 827"/>
                <a:gd name="T1" fmla="*/ 12398 h 836"/>
                <a:gd name="T2" fmla="*/ 1096 w 827"/>
                <a:gd name="T3" fmla="*/ 12854 h 836"/>
                <a:gd name="T4" fmla="*/ 1846 w 827"/>
                <a:gd name="T5" fmla="*/ 14118 h 836"/>
                <a:gd name="T6" fmla="*/ 3680 w 827"/>
                <a:gd name="T7" fmla="*/ 14744 h 836"/>
                <a:gd name="T8" fmla="*/ 6122 w 827"/>
                <a:gd name="T9" fmla="*/ 15675 h 836"/>
                <a:gd name="T10" fmla="*/ 12274 w 827"/>
                <a:gd name="T11" fmla="*/ 8319 h 836"/>
                <a:gd name="T12" fmla="*/ 10177 w 827"/>
                <a:gd name="T13" fmla="*/ 320 h 836"/>
                <a:gd name="T14" fmla="*/ 7435 w 827"/>
                <a:gd name="T15" fmla="*/ 1365 h 836"/>
                <a:gd name="T16" fmla="*/ 6547 w 827"/>
                <a:gd name="T17" fmla="*/ 2845 h 836"/>
                <a:gd name="T18" fmla="*/ 6310 w 827"/>
                <a:gd name="T19" fmla="*/ 2824 h 836"/>
                <a:gd name="T20" fmla="*/ 6310 w 827"/>
                <a:gd name="T21" fmla="*/ 2845 h 836"/>
                <a:gd name="T22" fmla="*/ 6310 w 827"/>
                <a:gd name="T23" fmla="*/ 2824 h 836"/>
                <a:gd name="T24" fmla="*/ 5702 w 827"/>
                <a:gd name="T25" fmla="*/ 1365 h 836"/>
                <a:gd name="T26" fmla="*/ 5026 w 827"/>
                <a:gd name="T27" fmla="*/ 1877 h 836"/>
                <a:gd name="T28" fmla="*/ 4181 w 827"/>
                <a:gd name="T29" fmla="*/ 1800 h 836"/>
                <a:gd name="T30" fmla="*/ 4869 w 827"/>
                <a:gd name="T31" fmla="*/ 3981 h 836"/>
                <a:gd name="T32" fmla="*/ 4869 w 827"/>
                <a:gd name="T33" fmla="*/ 3981 h 836"/>
                <a:gd name="T34" fmla="*/ 4889 w 827"/>
                <a:gd name="T35" fmla="*/ 3981 h 836"/>
                <a:gd name="T36" fmla="*/ 5014 w 827"/>
                <a:gd name="T37" fmla="*/ 4151 h 836"/>
                <a:gd name="T38" fmla="*/ 5922 w 827"/>
                <a:gd name="T39" fmla="*/ 6106 h 836"/>
                <a:gd name="T40" fmla="*/ 5389 w 827"/>
                <a:gd name="T41" fmla="*/ 8985 h 836"/>
                <a:gd name="T42" fmla="*/ 3805 w 827"/>
                <a:gd name="T43" fmla="*/ 11089 h 836"/>
                <a:gd name="T44" fmla="*/ 2647 w 827"/>
                <a:gd name="T45" fmla="*/ 10692 h 836"/>
                <a:gd name="T46" fmla="*/ 1804 w 827"/>
                <a:gd name="T47" fmla="*/ 10705 h 836"/>
                <a:gd name="T48" fmla="*/ 751 w 827"/>
                <a:gd name="T49" fmla="*/ 10180 h 836"/>
                <a:gd name="T50" fmla="*/ 470 w 827"/>
                <a:gd name="T51" fmla="*/ 12398 h 8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27" h="836">
                  <a:moveTo>
                    <a:pt x="30" y="654"/>
                  </a:moveTo>
                  <a:cubicBezTo>
                    <a:pt x="48" y="658"/>
                    <a:pt x="61" y="667"/>
                    <a:pt x="70" y="678"/>
                  </a:cubicBezTo>
                  <a:cubicBezTo>
                    <a:pt x="85" y="695"/>
                    <a:pt x="96" y="726"/>
                    <a:pt x="118" y="745"/>
                  </a:cubicBezTo>
                  <a:cubicBezTo>
                    <a:pt x="164" y="782"/>
                    <a:pt x="196" y="776"/>
                    <a:pt x="235" y="778"/>
                  </a:cubicBezTo>
                  <a:cubicBezTo>
                    <a:pt x="274" y="781"/>
                    <a:pt x="275" y="817"/>
                    <a:pt x="391" y="827"/>
                  </a:cubicBezTo>
                  <a:cubicBezTo>
                    <a:pt x="507" y="836"/>
                    <a:pt x="742" y="651"/>
                    <a:pt x="784" y="439"/>
                  </a:cubicBezTo>
                  <a:cubicBezTo>
                    <a:pt x="827" y="226"/>
                    <a:pt x="798" y="54"/>
                    <a:pt x="650" y="17"/>
                  </a:cubicBezTo>
                  <a:cubicBezTo>
                    <a:pt x="577" y="0"/>
                    <a:pt x="516" y="29"/>
                    <a:pt x="475" y="72"/>
                  </a:cubicBezTo>
                  <a:cubicBezTo>
                    <a:pt x="448" y="100"/>
                    <a:pt x="433" y="143"/>
                    <a:pt x="418" y="150"/>
                  </a:cubicBezTo>
                  <a:cubicBezTo>
                    <a:pt x="413" y="152"/>
                    <a:pt x="408" y="152"/>
                    <a:pt x="403" y="149"/>
                  </a:cubicBezTo>
                  <a:cubicBezTo>
                    <a:pt x="403" y="150"/>
                    <a:pt x="403" y="150"/>
                    <a:pt x="403" y="150"/>
                  </a:cubicBezTo>
                  <a:cubicBezTo>
                    <a:pt x="403" y="149"/>
                    <a:pt x="403" y="149"/>
                    <a:pt x="403" y="149"/>
                  </a:cubicBezTo>
                  <a:cubicBezTo>
                    <a:pt x="388" y="141"/>
                    <a:pt x="374" y="108"/>
                    <a:pt x="364" y="72"/>
                  </a:cubicBezTo>
                  <a:cubicBezTo>
                    <a:pt x="365" y="84"/>
                    <a:pt x="348" y="91"/>
                    <a:pt x="321" y="99"/>
                  </a:cubicBezTo>
                  <a:cubicBezTo>
                    <a:pt x="294" y="108"/>
                    <a:pt x="272" y="108"/>
                    <a:pt x="267" y="95"/>
                  </a:cubicBezTo>
                  <a:cubicBezTo>
                    <a:pt x="275" y="139"/>
                    <a:pt x="289" y="182"/>
                    <a:pt x="311" y="210"/>
                  </a:cubicBezTo>
                  <a:cubicBezTo>
                    <a:pt x="311" y="210"/>
                    <a:pt x="311" y="210"/>
                    <a:pt x="311" y="210"/>
                  </a:cubicBezTo>
                  <a:cubicBezTo>
                    <a:pt x="312" y="210"/>
                    <a:pt x="312" y="210"/>
                    <a:pt x="312" y="210"/>
                  </a:cubicBezTo>
                  <a:cubicBezTo>
                    <a:pt x="314" y="213"/>
                    <a:pt x="317" y="216"/>
                    <a:pt x="320" y="219"/>
                  </a:cubicBezTo>
                  <a:cubicBezTo>
                    <a:pt x="368" y="267"/>
                    <a:pt x="385" y="273"/>
                    <a:pt x="378" y="322"/>
                  </a:cubicBezTo>
                  <a:cubicBezTo>
                    <a:pt x="372" y="371"/>
                    <a:pt x="355" y="431"/>
                    <a:pt x="344" y="474"/>
                  </a:cubicBezTo>
                  <a:cubicBezTo>
                    <a:pt x="331" y="528"/>
                    <a:pt x="305" y="581"/>
                    <a:pt x="243" y="585"/>
                  </a:cubicBezTo>
                  <a:cubicBezTo>
                    <a:pt x="195" y="587"/>
                    <a:pt x="200" y="570"/>
                    <a:pt x="169" y="564"/>
                  </a:cubicBezTo>
                  <a:cubicBezTo>
                    <a:pt x="138" y="559"/>
                    <a:pt x="133" y="570"/>
                    <a:pt x="115" y="565"/>
                  </a:cubicBezTo>
                  <a:cubicBezTo>
                    <a:pt x="107" y="563"/>
                    <a:pt x="82" y="546"/>
                    <a:pt x="48" y="537"/>
                  </a:cubicBezTo>
                  <a:cubicBezTo>
                    <a:pt x="25" y="542"/>
                    <a:pt x="0" y="645"/>
                    <a:pt x="30" y="654"/>
                  </a:cubicBezTo>
                  <a:close/>
                </a:path>
              </a:pathLst>
            </a:custGeom>
            <a:noFill/>
            <a:ln w="12700"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85" name="Freeform 286"/>
            <p:cNvSpPr>
              <a:spLocks/>
            </p:cNvSpPr>
            <p:nvPr/>
          </p:nvSpPr>
          <p:spPr bwMode="auto">
            <a:xfrm>
              <a:off x="2443" y="2680"/>
              <a:ext cx="1110" cy="576"/>
            </a:xfrm>
            <a:custGeom>
              <a:avLst/>
              <a:gdLst>
                <a:gd name="T0" fmla="*/ 0 w 444"/>
                <a:gd name="T1" fmla="*/ 2901 h 216"/>
                <a:gd name="T2" fmla="*/ 1033 w 444"/>
                <a:gd name="T3" fmla="*/ 3277 h 216"/>
                <a:gd name="T4" fmla="*/ 3908 w 444"/>
                <a:gd name="T5" fmla="*/ 3264 h 216"/>
                <a:gd name="T6" fmla="*/ 6938 w 444"/>
                <a:gd name="T7" fmla="*/ 21 h 216"/>
                <a:gd name="T8" fmla="*/ 6645 w 444"/>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 h="216">
                  <a:moveTo>
                    <a:pt x="0" y="153"/>
                  </a:moveTo>
                  <a:cubicBezTo>
                    <a:pt x="18" y="154"/>
                    <a:pt x="40" y="161"/>
                    <a:pt x="66" y="173"/>
                  </a:cubicBezTo>
                  <a:cubicBezTo>
                    <a:pt x="92" y="185"/>
                    <a:pt x="163" y="216"/>
                    <a:pt x="250" y="172"/>
                  </a:cubicBezTo>
                  <a:cubicBezTo>
                    <a:pt x="338" y="128"/>
                    <a:pt x="444" y="1"/>
                    <a:pt x="444" y="1"/>
                  </a:cubicBezTo>
                  <a:cubicBezTo>
                    <a:pt x="425" y="0"/>
                    <a:pt x="425" y="0"/>
                    <a:pt x="425" y="0"/>
                  </a:cubicBezTo>
                </a:path>
              </a:pathLst>
            </a:custGeom>
            <a:solidFill>
              <a:srgbClr val="DDA6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6" name="Freeform 287"/>
            <p:cNvSpPr>
              <a:spLocks/>
            </p:cNvSpPr>
            <p:nvPr/>
          </p:nvSpPr>
          <p:spPr bwMode="auto">
            <a:xfrm>
              <a:off x="2858" y="1824"/>
              <a:ext cx="350" cy="139"/>
            </a:xfrm>
            <a:custGeom>
              <a:avLst/>
              <a:gdLst>
                <a:gd name="T0" fmla="*/ 375 w 140"/>
                <a:gd name="T1" fmla="*/ 0 h 52"/>
                <a:gd name="T2" fmla="*/ 845 w 140"/>
                <a:gd name="T3" fmla="*/ 401 h 52"/>
                <a:gd name="T4" fmla="*/ 2188 w 140"/>
                <a:gd name="T5" fmla="*/ 799 h 52"/>
                <a:gd name="T6" fmla="*/ 845 w 140"/>
                <a:gd name="T7" fmla="*/ 708 h 52"/>
                <a:gd name="T8" fmla="*/ 250 w 140"/>
                <a:gd name="T9" fmla="*/ 879 h 52"/>
                <a:gd name="T10" fmla="*/ 125 w 140"/>
                <a:gd name="T11" fmla="*/ 436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52">
                  <a:moveTo>
                    <a:pt x="24" y="0"/>
                  </a:moveTo>
                  <a:cubicBezTo>
                    <a:pt x="25" y="19"/>
                    <a:pt x="29" y="20"/>
                    <a:pt x="54" y="21"/>
                  </a:cubicBezTo>
                  <a:cubicBezTo>
                    <a:pt x="80" y="23"/>
                    <a:pt x="130" y="36"/>
                    <a:pt x="140" y="42"/>
                  </a:cubicBezTo>
                  <a:cubicBezTo>
                    <a:pt x="117" y="38"/>
                    <a:pt x="81" y="31"/>
                    <a:pt x="54" y="37"/>
                  </a:cubicBezTo>
                  <a:cubicBezTo>
                    <a:pt x="27" y="43"/>
                    <a:pt x="32" y="40"/>
                    <a:pt x="16" y="46"/>
                  </a:cubicBezTo>
                  <a:cubicBezTo>
                    <a:pt x="0" y="52"/>
                    <a:pt x="8" y="23"/>
                    <a:pt x="8" y="23"/>
                  </a:cubicBezTo>
                </a:path>
              </a:pathLst>
            </a:custGeom>
            <a:solidFill>
              <a:srgbClr val="F1D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7" name="Freeform 288"/>
            <p:cNvSpPr>
              <a:spLocks/>
            </p:cNvSpPr>
            <p:nvPr/>
          </p:nvSpPr>
          <p:spPr bwMode="auto">
            <a:xfrm>
              <a:off x="2843" y="1883"/>
              <a:ext cx="190" cy="104"/>
            </a:xfrm>
            <a:custGeom>
              <a:avLst/>
              <a:gdLst>
                <a:gd name="T0" fmla="*/ 158 w 76"/>
                <a:gd name="T1" fmla="*/ 0 h 39"/>
                <a:gd name="T2" fmla="*/ 333 w 76"/>
                <a:gd name="T3" fmla="*/ 320 h 39"/>
                <a:gd name="T4" fmla="*/ 1125 w 76"/>
                <a:gd name="T5" fmla="*/ 264 h 39"/>
                <a:gd name="T6" fmla="*/ 625 w 76"/>
                <a:gd name="T7" fmla="*/ 363 h 39"/>
                <a:gd name="T8" fmla="*/ 0 w 76"/>
                <a:gd name="T9" fmla="*/ 7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9">
                  <a:moveTo>
                    <a:pt x="10" y="0"/>
                  </a:moveTo>
                  <a:cubicBezTo>
                    <a:pt x="11" y="9"/>
                    <a:pt x="8" y="20"/>
                    <a:pt x="21" y="17"/>
                  </a:cubicBezTo>
                  <a:cubicBezTo>
                    <a:pt x="38" y="12"/>
                    <a:pt x="63" y="12"/>
                    <a:pt x="72" y="14"/>
                  </a:cubicBezTo>
                  <a:cubicBezTo>
                    <a:pt x="76" y="15"/>
                    <a:pt x="58" y="14"/>
                    <a:pt x="40" y="19"/>
                  </a:cubicBezTo>
                  <a:cubicBezTo>
                    <a:pt x="23" y="24"/>
                    <a:pt x="6" y="34"/>
                    <a:pt x="0" y="3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8" name="Freeform 289"/>
            <p:cNvSpPr>
              <a:spLocks/>
            </p:cNvSpPr>
            <p:nvPr/>
          </p:nvSpPr>
          <p:spPr bwMode="auto">
            <a:xfrm>
              <a:off x="2050" y="1616"/>
              <a:ext cx="1626" cy="1576"/>
            </a:xfrm>
            <a:custGeom>
              <a:avLst/>
              <a:gdLst>
                <a:gd name="T0" fmla="*/ 9406 w 650"/>
                <a:gd name="T1" fmla="*/ 3469 h 591"/>
                <a:gd name="T2" fmla="*/ 9844 w 650"/>
                <a:gd name="T3" fmla="*/ 1160 h 591"/>
                <a:gd name="T4" fmla="*/ 7840 w 650"/>
                <a:gd name="T5" fmla="*/ 248 h 591"/>
                <a:gd name="T6" fmla="*/ 7309 w 650"/>
                <a:gd name="T7" fmla="*/ 2312 h 591"/>
                <a:gd name="T8" fmla="*/ 4663 w 650"/>
                <a:gd name="T9" fmla="*/ 3243 h 591"/>
                <a:gd name="T10" fmla="*/ 4463 w 650"/>
                <a:gd name="T11" fmla="*/ 4288 h 591"/>
                <a:gd name="T12" fmla="*/ 4318 w 650"/>
                <a:gd name="T13" fmla="*/ 4928 h 591"/>
                <a:gd name="T14" fmla="*/ 2597 w 650"/>
                <a:gd name="T15" fmla="*/ 7189 h 591"/>
                <a:gd name="T16" fmla="*/ 1739 w 650"/>
                <a:gd name="T17" fmla="*/ 6963 h 591"/>
                <a:gd name="T18" fmla="*/ 1396 w 650"/>
                <a:gd name="T19" fmla="*/ 6792 h 591"/>
                <a:gd name="T20" fmla="*/ 896 w 650"/>
                <a:gd name="T21" fmla="*/ 6792 h 591"/>
                <a:gd name="T22" fmla="*/ 238 w 650"/>
                <a:gd name="T23" fmla="*/ 7317 h 591"/>
                <a:gd name="T24" fmla="*/ 95 w 650"/>
                <a:gd name="T25" fmla="*/ 8477 h 591"/>
                <a:gd name="T26" fmla="*/ 95 w 650"/>
                <a:gd name="T27" fmla="*/ 8477 h 591"/>
                <a:gd name="T28" fmla="*/ 738 w 650"/>
                <a:gd name="T29" fmla="*/ 9821 h 591"/>
                <a:gd name="T30" fmla="*/ 1801 w 650"/>
                <a:gd name="T31" fmla="*/ 10125 h 591"/>
                <a:gd name="T32" fmla="*/ 2159 w 650"/>
                <a:gd name="T33" fmla="*/ 10104 h 591"/>
                <a:gd name="T34" fmla="*/ 2472 w 650"/>
                <a:gd name="T35" fmla="*/ 10125 h 591"/>
                <a:gd name="T36" fmla="*/ 3097 w 650"/>
                <a:gd name="T37" fmla="*/ 10411 h 591"/>
                <a:gd name="T38" fmla="*/ 4913 w 650"/>
                <a:gd name="T39" fmla="*/ 11037 h 591"/>
                <a:gd name="T40" fmla="*/ 10049 w 650"/>
                <a:gd name="T41" fmla="*/ 5235 h 591"/>
                <a:gd name="T42" fmla="*/ 9406 w 650"/>
                <a:gd name="T43" fmla="*/ 3469 h 5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0" h="591">
                  <a:moveTo>
                    <a:pt x="601" y="183"/>
                  </a:moveTo>
                  <a:cubicBezTo>
                    <a:pt x="613" y="157"/>
                    <a:pt x="634" y="81"/>
                    <a:pt x="629" y="61"/>
                  </a:cubicBezTo>
                  <a:cubicBezTo>
                    <a:pt x="624" y="40"/>
                    <a:pt x="515" y="0"/>
                    <a:pt x="501" y="13"/>
                  </a:cubicBezTo>
                  <a:cubicBezTo>
                    <a:pt x="488" y="27"/>
                    <a:pt x="470" y="95"/>
                    <a:pt x="467" y="122"/>
                  </a:cubicBezTo>
                  <a:cubicBezTo>
                    <a:pt x="391" y="106"/>
                    <a:pt x="311" y="115"/>
                    <a:pt x="298" y="171"/>
                  </a:cubicBezTo>
                  <a:cubicBezTo>
                    <a:pt x="298" y="171"/>
                    <a:pt x="285" y="226"/>
                    <a:pt x="285" y="226"/>
                  </a:cubicBezTo>
                  <a:cubicBezTo>
                    <a:pt x="276" y="260"/>
                    <a:pt x="276" y="260"/>
                    <a:pt x="276" y="260"/>
                  </a:cubicBezTo>
                  <a:cubicBezTo>
                    <a:pt x="258" y="336"/>
                    <a:pt x="221" y="376"/>
                    <a:pt x="166" y="379"/>
                  </a:cubicBezTo>
                  <a:cubicBezTo>
                    <a:pt x="136" y="380"/>
                    <a:pt x="124" y="375"/>
                    <a:pt x="111" y="367"/>
                  </a:cubicBezTo>
                  <a:cubicBezTo>
                    <a:pt x="105" y="363"/>
                    <a:pt x="99" y="360"/>
                    <a:pt x="89" y="358"/>
                  </a:cubicBezTo>
                  <a:cubicBezTo>
                    <a:pt x="74" y="355"/>
                    <a:pt x="65" y="357"/>
                    <a:pt x="57" y="358"/>
                  </a:cubicBezTo>
                  <a:cubicBezTo>
                    <a:pt x="40" y="361"/>
                    <a:pt x="25" y="371"/>
                    <a:pt x="15" y="386"/>
                  </a:cubicBezTo>
                  <a:cubicBezTo>
                    <a:pt x="3" y="404"/>
                    <a:pt x="0" y="426"/>
                    <a:pt x="6" y="447"/>
                  </a:cubicBezTo>
                  <a:cubicBezTo>
                    <a:pt x="6" y="447"/>
                    <a:pt x="6" y="447"/>
                    <a:pt x="6" y="447"/>
                  </a:cubicBezTo>
                  <a:cubicBezTo>
                    <a:pt x="13" y="472"/>
                    <a:pt x="33" y="506"/>
                    <a:pt x="47" y="518"/>
                  </a:cubicBezTo>
                  <a:cubicBezTo>
                    <a:pt x="73" y="539"/>
                    <a:pt x="94" y="537"/>
                    <a:pt x="115" y="534"/>
                  </a:cubicBezTo>
                  <a:cubicBezTo>
                    <a:pt x="122" y="534"/>
                    <a:pt x="130" y="533"/>
                    <a:pt x="138" y="533"/>
                  </a:cubicBezTo>
                  <a:cubicBezTo>
                    <a:pt x="138" y="533"/>
                    <a:pt x="158" y="534"/>
                    <a:pt x="158" y="534"/>
                  </a:cubicBezTo>
                  <a:cubicBezTo>
                    <a:pt x="175" y="535"/>
                    <a:pt x="185" y="541"/>
                    <a:pt x="198" y="549"/>
                  </a:cubicBezTo>
                  <a:cubicBezTo>
                    <a:pt x="217" y="561"/>
                    <a:pt x="243" y="576"/>
                    <a:pt x="314" y="582"/>
                  </a:cubicBezTo>
                  <a:cubicBezTo>
                    <a:pt x="416" y="591"/>
                    <a:pt x="581" y="459"/>
                    <a:pt x="642" y="276"/>
                  </a:cubicBezTo>
                  <a:cubicBezTo>
                    <a:pt x="650" y="242"/>
                    <a:pt x="632" y="209"/>
                    <a:pt x="601" y="183"/>
                  </a:cubicBezTo>
                  <a:close/>
                </a:path>
              </a:pathLst>
            </a:custGeom>
            <a:solidFill>
              <a:srgbClr val="EFD9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89" name="Freeform 290"/>
            <p:cNvSpPr>
              <a:spLocks noEditPoints="1"/>
            </p:cNvSpPr>
            <p:nvPr/>
          </p:nvSpPr>
          <p:spPr bwMode="auto">
            <a:xfrm>
              <a:off x="2050" y="1616"/>
              <a:ext cx="1626" cy="1576"/>
            </a:xfrm>
            <a:custGeom>
              <a:avLst/>
              <a:gdLst>
                <a:gd name="T0" fmla="*/ 9406 w 650"/>
                <a:gd name="T1" fmla="*/ 3469 h 591"/>
                <a:gd name="T2" fmla="*/ 9844 w 650"/>
                <a:gd name="T3" fmla="*/ 1160 h 591"/>
                <a:gd name="T4" fmla="*/ 7840 w 650"/>
                <a:gd name="T5" fmla="*/ 248 h 591"/>
                <a:gd name="T6" fmla="*/ 7309 w 650"/>
                <a:gd name="T7" fmla="*/ 2312 h 591"/>
                <a:gd name="T8" fmla="*/ 4663 w 650"/>
                <a:gd name="T9" fmla="*/ 3243 h 591"/>
                <a:gd name="T10" fmla="*/ 4463 w 650"/>
                <a:gd name="T11" fmla="*/ 4288 h 591"/>
                <a:gd name="T12" fmla="*/ 4318 w 650"/>
                <a:gd name="T13" fmla="*/ 4928 h 591"/>
                <a:gd name="T14" fmla="*/ 2597 w 650"/>
                <a:gd name="T15" fmla="*/ 7189 h 591"/>
                <a:gd name="T16" fmla="*/ 1739 w 650"/>
                <a:gd name="T17" fmla="*/ 6963 h 591"/>
                <a:gd name="T18" fmla="*/ 1396 w 650"/>
                <a:gd name="T19" fmla="*/ 6792 h 591"/>
                <a:gd name="T20" fmla="*/ 896 w 650"/>
                <a:gd name="T21" fmla="*/ 6792 h 591"/>
                <a:gd name="T22" fmla="*/ 238 w 650"/>
                <a:gd name="T23" fmla="*/ 7317 h 591"/>
                <a:gd name="T24" fmla="*/ 95 w 650"/>
                <a:gd name="T25" fmla="*/ 8477 h 591"/>
                <a:gd name="T26" fmla="*/ 95 w 650"/>
                <a:gd name="T27" fmla="*/ 8477 h 591"/>
                <a:gd name="T28" fmla="*/ 738 w 650"/>
                <a:gd name="T29" fmla="*/ 9821 h 591"/>
                <a:gd name="T30" fmla="*/ 1801 w 650"/>
                <a:gd name="T31" fmla="*/ 10125 h 591"/>
                <a:gd name="T32" fmla="*/ 2159 w 650"/>
                <a:gd name="T33" fmla="*/ 10104 h 591"/>
                <a:gd name="T34" fmla="*/ 2472 w 650"/>
                <a:gd name="T35" fmla="*/ 10125 h 591"/>
                <a:gd name="T36" fmla="*/ 3097 w 650"/>
                <a:gd name="T37" fmla="*/ 10411 h 591"/>
                <a:gd name="T38" fmla="*/ 4913 w 650"/>
                <a:gd name="T39" fmla="*/ 11037 h 591"/>
                <a:gd name="T40" fmla="*/ 10049 w 650"/>
                <a:gd name="T41" fmla="*/ 5235 h 591"/>
                <a:gd name="T42" fmla="*/ 9406 w 650"/>
                <a:gd name="T43" fmla="*/ 3469 h 591"/>
                <a:gd name="T44" fmla="*/ 9956 w 650"/>
                <a:gd name="T45" fmla="*/ 5213 h 591"/>
                <a:gd name="T46" fmla="*/ 4931 w 650"/>
                <a:gd name="T47" fmla="*/ 10923 h 591"/>
                <a:gd name="T48" fmla="*/ 3147 w 650"/>
                <a:gd name="T49" fmla="*/ 10317 h 591"/>
                <a:gd name="T50" fmla="*/ 2492 w 650"/>
                <a:gd name="T51" fmla="*/ 10013 h 591"/>
                <a:gd name="T52" fmla="*/ 2146 w 650"/>
                <a:gd name="T53" fmla="*/ 9992 h 591"/>
                <a:gd name="T54" fmla="*/ 2159 w 650"/>
                <a:gd name="T55" fmla="*/ 9992 h 591"/>
                <a:gd name="T56" fmla="*/ 1801 w 650"/>
                <a:gd name="T57" fmla="*/ 10013 h 591"/>
                <a:gd name="T58" fmla="*/ 800 w 650"/>
                <a:gd name="T59" fmla="*/ 9728 h 591"/>
                <a:gd name="T60" fmla="*/ 175 w 650"/>
                <a:gd name="T61" fmla="*/ 8456 h 591"/>
                <a:gd name="T62" fmla="*/ 313 w 650"/>
                <a:gd name="T63" fmla="*/ 7373 h 591"/>
                <a:gd name="T64" fmla="*/ 908 w 650"/>
                <a:gd name="T65" fmla="*/ 6904 h 591"/>
                <a:gd name="T66" fmla="*/ 1376 w 650"/>
                <a:gd name="T67" fmla="*/ 6904 h 591"/>
                <a:gd name="T68" fmla="*/ 1689 w 650"/>
                <a:gd name="T69" fmla="*/ 7053 h 591"/>
                <a:gd name="T70" fmla="*/ 2597 w 650"/>
                <a:gd name="T71" fmla="*/ 7304 h 591"/>
                <a:gd name="T72" fmla="*/ 4413 w 650"/>
                <a:gd name="T73" fmla="*/ 4949 h 591"/>
                <a:gd name="T74" fmla="*/ 4538 w 650"/>
                <a:gd name="T75" fmla="*/ 4301 h 591"/>
                <a:gd name="T76" fmla="*/ 4755 w 650"/>
                <a:gd name="T77" fmla="*/ 3277 h 591"/>
                <a:gd name="T78" fmla="*/ 7277 w 650"/>
                <a:gd name="T79" fmla="*/ 2424 h 591"/>
                <a:gd name="T80" fmla="*/ 7360 w 650"/>
                <a:gd name="T81" fmla="*/ 2411 h 591"/>
                <a:gd name="T82" fmla="*/ 7402 w 650"/>
                <a:gd name="T83" fmla="*/ 2312 h 591"/>
                <a:gd name="T84" fmla="*/ 7902 w 650"/>
                <a:gd name="T85" fmla="*/ 341 h 591"/>
                <a:gd name="T86" fmla="*/ 8780 w 650"/>
                <a:gd name="T87" fmla="*/ 533 h 591"/>
                <a:gd name="T88" fmla="*/ 9748 w 650"/>
                <a:gd name="T89" fmla="*/ 1195 h 591"/>
                <a:gd name="T90" fmla="*/ 9311 w 650"/>
                <a:gd name="T91" fmla="*/ 3413 h 591"/>
                <a:gd name="T92" fmla="*/ 9343 w 650"/>
                <a:gd name="T93" fmla="*/ 3563 h 591"/>
                <a:gd name="T94" fmla="*/ 9956 w 650"/>
                <a:gd name="T95" fmla="*/ 5213 h 5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0" h="591">
                  <a:moveTo>
                    <a:pt x="601" y="183"/>
                  </a:moveTo>
                  <a:cubicBezTo>
                    <a:pt x="613" y="157"/>
                    <a:pt x="634" y="81"/>
                    <a:pt x="629" y="61"/>
                  </a:cubicBezTo>
                  <a:cubicBezTo>
                    <a:pt x="624" y="40"/>
                    <a:pt x="515" y="0"/>
                    <a:pt x="501" y="13"/>
                  </a:cubicBezTo>
                  <a:cubicBezTo>
                    <a:pt x="488" y="27"/>
                    <a:pt x="470" y="95"/>
                    <a:pt x="467" y="122"/>
                  </a:cubicBezTo>
                  <a:cubicBezTo>
                    <a:pt x="391" y="106"/>
                    <a:pt x="311" y="115"/>
                    <a:pt x="298" y="171"/>
                  </a:cubicBezTo>
                  <a:cubicBezTo>
                    <a:pt x="298" y="171"/>
                    <a:pt x="285" y="226"/>
                    <a:pt x="285" y="226"/>
                  </a:cubicBezTo>
                  <a:cubicBezTo>
                    <a:pt x="276" y="260"/>
                    <a:pt x="276" y="260"/>
                    <a:pt x="276" y="260"/>
                  </a:cubicBezTo>
                  <a:cubicBezTo>
                    <a:pt x="258" y="336"/>
                    <a:pt x="221" y="376"/>
                    <a:pt x="166" y="379"/>
                  </a:cubicBezTo>
                  <a:cubicBezTo>
                    <a:pt x="136" y="380"/>
                    <a:pt x="124" y="375"/>
                    <a:pt x="111" y="367"/>
                  </a:cubicBezTo>
                  <a:cubicBezTo>
                    <a:pt x="105" y="363"/>
                    <a:pt x="99" y="360"/>
                    <a:pt x="89" y="358"/>
                  </a:cubicBezTo>
                  <a:cubicBezTo>
                    <a:pt x="74" y="355"/>
                    <a:pt x="65" y="357"/>
                    <a:pt x="57" y="358"/>
                  </a:cubicBezTo>
                  <a:cubicBezTo>
                    <a:pt x="40" y="361"/>
                    <a:pt x="25" y="371"/>
                    <a:pt x="15" y="386"/>
                  </a:cubicBezTo>
                  <a:cubicBezTo>
                    <a:pt x="3" y="404"/>
                    <a:pt x="0" y="426"/>
                    <a:pt x="6" y="447"/>
                  </a:cubicBezTo>
                  <a:cubicBezTo>
                    <a:pt x="6" y="447"/>
                    <a:pt x="6" y="447"/>
                    <a:pt x="6" y="447"/>
                  </a:cubicBezTo>
                  <a:cubicBezTo>
                    <a:pt x="13" y="472"/>
                    <a:pt x="33" y="506"/>
                    <a:pt x="47" y="518"/>
                  </a:cubicBezTo>
                  <a:cubicBezTo>
                    <a:pt x="73" y="539"/>
                    <a:pt x="94" y="537"/>
                    <a:pt x="115" y="534"/>
                  </a:cubicBezTo>
                  <a:cubicBezTo>
                    <a:pt x="122" y="534"/>
                    <a:pt x="130" y="533"/>
                    <a:pt x="138" y="533"/>
                  </a:cubicBezTo>
                  <a:cubicBezTo>
                    <a:pt x="138" y="533"/>
                    <a:pt x="158" y="534"/>
                    <a:pt x="158" y="534"/>
                  </a:cubicBezTo>
                  <a:cubicBezTo>
                    <a:pt x="175" y="535"/>
                    <a:pt x="185" y="541"/>
                    <a:pt x="198" y="549"/>
                  </a:cubicBezTo>
                  <a:cubicBezTo>
                    <a:pt x="217" y="561"/>
                    <a:pt x="243" y="576"/>
                    <a:pt x="314" y="582"/>
                  </a:cubicBezTo>
                  <a:cubicBezTo>
                    <a:pt x="416" y="591"/>
                    <a:pt x="581" y="459"/>
                    <a:pt x="642" y="276"/>
                  </a:cubicBezTo>
                  <a:cubicBezTo>
                    <a:pt x="650" y="242"/>
                    <a:pt x="632" y="209"/>
                    <a:pt x="601" y="183"/>
                  </a:cubicBezTo>
                  <a:close/>
                  <a:moveTo>
                    <a:pt x="636" y="275"/>
                  </a:moveTo>
                  <a:cubicBezTo>
                    <a:pt x="576" y="454"/>
                    <a:pt x="414" y="584"/>
                    <a:pt x="315" y="576"/>
                  </a:cubicBezTo>
                  <a:cubicBezTo>
                    <a:pt x="245" y="571"/>
                    <a:pt x="220" y="555"/>
                    <a:pt x="201" y="544"/>
                  </a:cubicBezTo>
                  <a:cubicBezTo>
                    <a:pt x="188" y="536"/>
                    <a:pt x="176" y="529"/>
                    <a:pt x="159" y="528"/>
                  </a:cubicBezTo>
                  <a:cubicBezTo>
                    <a:pt x="147" y="527"/>
                    <a:pt x="140" y="527"/>
                    <a:pt x="137" y="527"/>
                  </a:cubicBezTo>
                  <a:cubicBezTo>
                    <a:pt x="137" y="527"/>
                    <a:pt x="138" y="527"/>
                    <a:pt x="138" y="527"/>
                  </a:cubicBezTo>
                  <a:cubicBezTo>
                    <a:pt x="115" y="528"/>
                    <a:pt x="115" y="528"/>
                    <a:pt x="115" y="528"/>
                  </a:cubicBezTo>
                  <a:cubicBezTo>
                    <a:pt x="94" y="531"/>
                    <a:pt x="75" y="533"/>
                    <a:pt x="51" y="513"/>
                  </a:cubicBezTo>
                  <a:cubicBezTo>
                    <a:pt x="38" y="503"/>
                    <a:pt x="18" y="469"/>
                    <a:pt x="11" y="446"/>
                  </a:cubicBezTo>
                  <a:cubicBezTo>
                    <a:pt x="6" y="426"/>
                    <a:pt x="9" y="405"/>
                    <a:pt x="20" y="389"/>
                  </a:cubicBezTo>
                  <a:cubicBezTo>
                    <a:pt x="29" y="375"/>
                    <a:pt x="42" y="367"/>
                    <a:pt x="58" y="364"/>
                  </a:cubicBezTo>
                  <a:cubicBezTo>
                    <a:pt x="66" y="363"/>
                    <a:pt x="74" y="362"/>
                    <a:pt x="88" y="364"/>
                  </a:cubicBezTo>
                  <a:cubicBezTo>
                    <a:pt x="97" y="366"/>
                    <a:pt x="102" y="369"/>
                    <a:pt x="108" y="372"/>
                  </a:cubicBezTo>
                  <a:cubicBezTo>
                    <a:pt x="121" y="380"/>
                    <a:pt x="134" y="386"/>
                    <a:pt x="166" y="385"/>
                  </a:cubicBezTo>
                  <a:cubicBezTo>
                    <a:pt x="224" y="381"/>
                    <a:pt x="263" y="340"/>
                    <a:pt x="282" y="261"/>
                  </a:cubicBezTo>
                  <a:cubicBezTo>
                    <a:pt x="290" y="227"/>
                    <a:pt x="290" y="227"/>
                    <a:pt x="290" y="227"/>
                  </a:cubicBezTo>
                  <a:cubicBezTo>
                    <a:pt x="290" y="227"/>
                    <a:pt x="304" y="173"/>
                    <a:pt x="304" y="173"/>
                  </a:cubicBezTo>
                  <a:cubicBezTo>
                    <a:pt x="316" y="120"/>
                    <a:pt x="394" y="112"/>
                    <a:pt x="465" y="128"/>
                  </a:cubicBezTo>
                  <a:cubicBezTo>
                    <a:pt x="467" y="128"/>
                    <a:pt x="469" y="128"/>
                    <a:pt x="470" y="127"/>
                  </a:cubicBezTo>
                  <a:cubicBezTo>
                    <a:pt x="472" y="126"/>
                    <a:pt x="472" y="124"/>
                    <a:pt x="473" y="122"/>
                  </a:cubicBezTo>
                  <a:cubicBezTo>
                    <a:pt x="476" y="94"/>
                    <a:pt x="494" y="29"/>
                    <a:pt x="505" y="18"/>
                  </a:cubicBezTo>
                  <a:cubicBezTo>
                    <a:pt x="509" y="15"/>
                    <a:pt x="529" y="17"/>
                    <a:pt x="561" y="28"/>
                  </a:cubicBezTo>
                  <a:cubicBezTo>
                    <a:pt x="599" y="42"/>
                    <a:pt x="622" y="57"/>
                    <a:pt x="623" y="63"/>
                  </a:cubicBezTo>
                  <a:cubicBezTo>
                    <a:pt x="628" y="79"/>
                    <a:pt x="608" y="154"/>
                    <a:pt x="595" y="180"/>
                  </a:cubicBezTo>
                  <a:cubicBezTo>
                    <a:pt x="594" y="183"/>
                    <a:pt x="595" y="186"/>
                    <a:pt x="597" y="188"/>
                  </a:cubicBezTo>
                  <a:cubicBezTo>
                    <a:pt x="619" y="207"/>
                    <a:pt x="645" y="237"/>
                    <a:pt x="636" y="275"/>
                  </a:cubicBezTo>
                  <a:close/>
                </a:path>
              </a:pathLst>
            </a:custGeom>
            <a:solidFill>
              <a:srgbClr val="DF82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0" name="Freeform 291"/>
            <p:cNvSpPr>
              <a:spLocks/>
            </p:cNvSpPr>
            <p:nvPr/>
          </p:nvSpPr>
          <p:spPr bwMode="auto">
            <a:xfrm>
              <a:off x="2433" y="2720"/>
              <a:ext cx="43" cy="243"/>
            </a:xfrm>
            <a:custGeom>
              <a:avLst/>
              <a:gdLst>
                <a:gd name="T0" fmla="*/ 33 w 17"/>
                <a:gd name="T1" fmla="*/ 0 h 91"/>
                <a:gd name="T2" fmla="*/ 210 w 17"/>
                <a:gd name="T3" fmla="*/ 457 h 91"/>
                <a:gd name="T4" fmla="*/ 276 w 17"/>
                <a:gd name="T5" fmla="*/ 833 h 91"/>
                <a:gd name="T6" fmla="*/ 192 w 17"/>
                <a:gd name="T7" fmla="*/ 1242 h 91"/>
                <a:gd name="T8" fmla="*/ 0 w 17"/>
                <a:gd name="T9" fmla="*/ 1733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1">
                  <a:moveTo>
                    <a:pt x="2" y="0"/>
                  </a:moveTo>
                  <a:cubicBezTo>
                    <a:pt x="2" y="11"/>
                    <a:pt x="8" y="18"/>
                    <a:pt x="13" y="24"/>
                  </a:cubicBezTo>
                  <a:cubicBezTo>
                    <a:pt x="10" y="32"/>
                    <a:pt x="14" y="41"/>
                    <a:pt x="17" y="44"/>
                  </a:cubicBezTo>
                  <a:cubicBezTo>
                    <a:pt x="12" y="47"/>
                    <a:pt x="10" y="57"/>
                    <a:pt x="12" y="65"/>
                  </a:cubicBezTo>
                  <a:cubicBezTo>
                    <a:pt x="5" y="66"/>
                    <a:pt x="0" y="83"/>
                    <a:pt x="0" y="91"/>
                  </a:cubicBezTo>
                </a:path>
              </a:pathLst>
            </a:custGeom>
            <a:solidFill>
              <a:srgbClr val="D389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1" name="Freeform 292"/>
            <p:cNvSpPr>
              <a:spLocks/>
            </p:cNvSpPr>
            <p:nvPr/>
          </p:nvSpPr>
          <p:spPr bwMode="auto">
            <a:xfrm>
              <a:off x="2088" y="1931"/>
              <a:ext cx="1573" cy="1226"/>
            </a:xfrm>
            <a:custGeom>
              <a:avLst/>
              <a:gdLst>
                <a:gd name="T0" fmla="*/ 7097 w 629"/>
                <a:gd name="T1" fmla="*/ 307 h 460"/>
                <a:gd name="T2" fmla="*/ 4616 w 629"/>
                <a:gd name="T3" fmla="*/ 1058 h 460"/>
                <a:gd name="T4" fmla="*/ 4396 w 629"/>
                <a:gd name="T5" fmla="*/ 2103 h 460"/>
                <a:gd name="T6" fmla="*/ 4271 w 629"/>
                <a:gd name="T7" fmla="*/ 2743 h 460"/>
                <a:gd name="T8" fmla="*/ 2833 w 629"/>
                <a:gd name="T9" fmla="*/ 5059 h 460"/>
                <a:gd name="T10" fmla="*/ 2396 w 629"/>
                <a:gd name="T11" fmla="*/ 5490 h 460"/>
                <a:gd name="T12" fmla="*/ 2188 w 629"/>
                <a:gd name="T13" fmla="*/ 5570 h 460"/>
                <a:gd name="T14" fmla="*/ 2146 w 629"/>
                <a:gd name="T15" fmla="*/ 5242 h 460"/>
                <a:gd name="T16" fmla="*/ 2033 w 629"/>
                <a:gd name="T17" fmla="*/ 5149 h 460"/>
                <a:gd name="T18" fmla="*/ 1408 w 629"/>
                <a:gd name="T19" fmla="*/ 4901 h 460"/>
                <a:gd name="T20" fmla="*/ 1125 w 629"/>
                <a:gd name="T21" fmla="*/ 4773 h 460"/>
                <a:gd name="T22" fmla="*/ 688 w 629"/>
                <a:gd name="T23" fmla="*/ 4773 h 460"/>
                <a:gd name="T24" fmla="*/ 158 w 629"/>
                <a:gd name="T25" fmla="*/ 5208 h 460"/>
                <a:gd name="T26" fmla="*/ 0 w 629"/>
                <a:gd name="T27" fmla="*/ 5853 h 460"/>
                <a:gd name="T28" fmla="*/ 33 w 629"/>
                <a:gd name="T29" fmla="*/ 6173 h 460"/>
                <a:gd name="T30" fmla="*/ 613 w 629"/>
                <a:gd name="T31" fmla="*/ 7380 h 460"/>
                <a:gd name="T32" fmla="*/ 1550 w 629"/>
                <a:gd name="T33" fmla="*/ 7649 h 460"/>
                <a:gd name="T34" fmla="*/ 1926 w 629"/>
                <a:gd name="T35" fmla="*/ 7628 h 460"/>
                <a:gd name="T36" fmla="*/ 2021 w 629"/>
                <a:gd name="T37" fmla="*/ 7628 h 460"/>
                <a:gd name="T38" fmla="*/ 2113 w 629"/>
                <a:gd name="T39" fmla="*/ 7572 h 460"/>
                <a:gd name="T40" fmla="*/ 2221 w 629"/>
                <a:gd name="T41" fmla="*/ 7175 h 460"/>
                <a:gd name="T42" fmla="*/ 2346 w 629"/>
                <a:gd name="T43" fmla="*/ 7311 h 460"/>
                <a:gd name="T44" fmla="*/ 2626 w 629"/>
                <a:gd name="T45" fmla="*/ 7764 h 460"/>
                <a:gd name="T46" fmla="*/ 2958 w 629"/>
                <a:gd name="T47" fmla="*/ 7969 h 460"/>
                <a:gd name="T48" fmla="*/ 4691 w 629"/>
                <a:gd name="T49" fmla="*/ 8561 h 460"/>
                <a:gd name="T50" fmla="*/ 9631 w 629"/>
                <a:gd name="T51" fmla="*/ 2934 h 460"/>
                <a:gd name="T52" fmla="*/ 7097 w 629"/>
                <a:gd name="T53" fmla="*/ 307 h 4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9" h="460">
                  <a:moveTo>
                    <a:pt x="454" y="16"/>
                  </a:moveTo>
                  <a:cubicBezTo>
                    <a:pt x="383" y="0"/>
                    <a:pt x="306" y="6"/>
                    <a:pt x="295" y="56"/>
                  </a:cubicBezTo>
                  <a:cubicBezTo>
                    <a:pt x="295" y="56"/>
                    <a:pt x="281" y="111"/>
                    <a:pt x="281" y="111"/>
                  </a:cubicBezTo>
                  <a:cubicBezTo>
                    <a:pt x="273" y="145"/>
                    <a:pt x="273" y="145"/>
                    <a:pt x="273" y="145"/>
                  </a:cubicBezTo>
                  <a:cubicBezTo>
                    <a:pt x="257" y="212"/>
                    <a:pt x="226" y="253"/>
                    <a:pt x="181" y="267"/>
                  </a:cubicBezTo>
                  <a:cubicBezTo>
                    <a:pt x="165" y="271"/>
                    <a:pt x="157" y="277"/>
                    <a:pt x="153" y="290"/>
                  </a:cubicBezTo>
                  <a:cubicBezTo>
                    <a:pt x="147" y="302"/>
                    <a:pt x="140" y="306"/>
                    <a:pt x="140" y="294"/>
                  </a:cubicBezTo>
                  <a:cubicBezTo>
                    <a:pt x="140" y="289"/>
                    <a:pt x="139" y="283"/>
                    <a:pt x="137" y="277"/>
                  </a:cubicBezTo>
                  <a:cubicBezTo>
                    <a:pt x="136" y="276"/>
                    <a:pt x="134" y="273"/>
                    <a:pt x="130" y="272"/>
                  </a:cubicBezTo>
                  <a:cubicBezTo>
                    <a:pt x="111" y="271"/>
                    <a:pt x="100" y="266"/>
                    <a:pt x="90" y="259"/>
                  </a:cubicBezTo>
                  <a:cubicBezTo>
                    <a:pt x="84" y="256"/>
                    <a:pt x="80" y="253"/>
                    <a:pt x="72" y="252"/>
                  </a:cubicBezTo>
                  <a:cubicBezTo>
                    <a:pt x="59" y="250"/>
                    <a:pt x="52" y="251"/>
                    <a:pt x="44" y="252"/>
                  </a:cubicBezTo>
                  <a:cubicBezTo>
                    <a:pt x="30" y="254"/>
                    <a:pt x="18" y="262"/>
                    <a:pt x="10" y="275"/>
                  </a:cubicBezTo>
                  <a:cubicBezTo>
                    <a:pt x="3" y="284"/>
                    <a:pt x="0" y="296"/>
                    <a:pt x="0" y="309"/>
                  </a:cubicBezTo>
                  <a:cubicBezTo>
                    <a:pt x="0" y="314"/>
                    <a:pt x="1" y="320"/>
                    <a:pt x="2" y="326"/>
                  </a:cubicBezTo>
                  <a:cubicBezTo>
                    <a:pt x="9" y="350"/>
                    <a:pt x="29" y="382"/>
                    <a:pt x="39" y="390"/>
                  </a:cubicBezTo>
                  <a:cubicBezTo>
                    <a:pt x="62" y="409"/>
                    <a:pt x="79" y="407"/>
                    <a:pt x="99" y="404"/>
                  </a:cubicBezTo>
                  <a:cubicBezTo>
                    <a:pt x="107" y="404"/>
                    <a:pt x="115" y="403"/>
                    <a:pt x="123" y="403"/>
                  </a:cubicBezTo>
                  <a:cubicBezTo>
                    <a:pt x="123" y="403"/>
                    <a:pt x="126" y="403"/>
                    <a:pt x="129" y="403"/>
                  </a:cubicBezTo>
                  <a:cubicBezTo>
                    <a:pt x="131" y="403"/>
                    <a:pt x="134" y="403"/>
                    <a:pt x="135" y="400"/>
                  </a:cubicBezTo>
                  <a:cubicBezTo>
                    <a:pt x="138" y="392"/>
                    <a:pt x="136" y="382"/>
                    <a:pt x="142" y="379"/>
                  </a:cubicBezTo>
                  <a:cubicBezTo>
                    <a:pt x="146" y="377"/>
                    <a:pt x="148" y="380"/>
                    <a:pt x="150" y="386"/>
                  </a:cubicBezTo>
                  <a:cubicBezTo>
                    <a:pt x="153" y="393"/>
                    <a:pt x="155" y="405"/>
                    <a:pt x="168" y="410"/>
                  </a:cubicBezTo>
                  <a:cubicBezTo>
                    <a:pt x="176" y="413"/>
                    <a:pt x="183" y="417"/>
                    <a:pt x="189" y="421"/>
                  </a:cubicBezTo>
                  <a:cubicBezTo>
                    <a:pt x="207" y="432"/>
                    <a:pt x="232" y="447"/>
                    <a:pt x="300" y="452"/>
                  </a:cubicBezTo>
                  <a:cubicBezTo>
                    <a:pt x="395" y="460"/>
                    <a:pt x="557" y="329"/>
                    <a:pt x="616" y="155"/>
                  </a:cubicBezTo>
                  <a:cubicBezTo>
                    <a:pt x="629" y="92"/>
                    <a:pt x="542" y="37"/>
                    <a:pt x="454" y="16"/>
                  </a:cubicBezTo>
                  <a:close/>
                </a:path>
              </a:pathLst>
            </a:custGeom>
            <a:solidFill>
              <a:srgbClr val="D389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2" name="Freeform 293"/>
            <p:cNvSpPr>
              <a:spLocks/>
            </p:cNvSpPr>
            <p:nvPr/>
          </p:nvSpPr>
          <p:spPr bwMode="auto">
            <a:xfrm>
              <a:off x="2088" y="1931"/>
              <a:ext cx="1573" cy="1226"/>
            </a:xfrm>
            <a:custGeom>
              <a:avLst/>
              <a:gdLst>
                <a:gd name="T0" fmla="*/ 7097 w 629"/>
                <a:gd name="T1" fmla="*/ 307 h 460"/>
                <a:gd name="T2" fmla="*/ 4616 w 629"/>
                <a:gd name="T3" fmla="*/ 1058 h 460"/>
                <a:gd name="T4" fmla="*/ 4396 w 629"/>
                <a:gd name="T5" fmla="*/ 2103 h 460"/>
                <a:gd name="T6" fmla="*/ 4271 w 629"/>
                <a:gd name="T7" fmla="*/ 2743 h 460"/>
                <a:gd name="T8" fmla="*/ 2833 w 629"/>
                <a:gd name="T9" fmla="*/ 5059 h 460"/>
                <a:gd name="T10" fmla="*/ 2396 w 629"/>
                <a:gd name="T11" fmla="*/ 5490 h 460"/>
                <a:gd name="T12" fmla="*/ 2188 w 629"/>
                <a:gd name="T13" fmla="*/ 5570 h 460"/>
                <a:gd name="T14" fmla="*/ 2146 w 629"/>
                <a:gd name="T15" fmla="*/ 5242 h 460"/>
                <a:gd name="T16" fmla="*/ 2033 w 629"/>
                <a:gd name="T17" fmla="*/ 5149 h 460"/>
                <a:gd name="T18" fmla="*/ 1408 w 629"/>
                <a:gd name="T19" fmla="*/ 4901 h 460"/>
                <a:gd name="T20" fmla="*/ 1125 w 629"/>
                <a:gd name="T21" fmla="*/ 4773 h 460"/>
                <a:gd name="T22" fmla="*/ 688 w 629"/>
                <a:gd name="T23" fmla="*/ 4773 h 460"/>
                <a:gd name="T24" fmla="*/ 158 w 629"/>
                <a:gd name="T25" fmla="*/ 5208 h 460"/>
                <a:gd name="T26" fmla="*/ 0 w 629"/>
                <a:gd name="T27" fmla="*/ 5853 h 460"/>
                <a:gd name="T28" fmla="*/ 33 w 629"/>
                <a:gd name="T29" fmla="*/ 6173 h 460"/>
                <a:gd name="T30" fmla="*/ 613 w 629"/>
                <a:gd name="T31" fmla="*/ 7380 h 460"/>
                <a:gd name="T32" fmla="*/ 1550 w 629"/>
                <a:gd name="T33" fmla="*/ 7649 h 460"/>
                <a:gd name="T34" fmla="*/ 1926 w 629"/>
                <a:gd name="T35" fmla="*/ 7628 h 460"/>
                <a:gd name="T36" fmla="*/ 2021 w 629"/>
                <a:gd name="T37" fmla="*/ 7628 h 460"/>
                <a:gd name="T38" fmla="*/ 2113 w 629"/>
                <a:gd name="T39" fmla="*/ 7572 h 460"/>
                <a:gd name="T40" fmla="*/ 2221 w 629"/>
                <a:gd name="T41" fmla="*/ 7175 h 460"/>
                <a:gd name="T42" fmla="*/ 2346 w 629"/>
                <a:gd name="T43" fmla="*/ 7311 h 460"/>
                <a:gd name="T44" fmla="*/ 2626 w 629"/>
                <a:gd name="T45" fmla="*/ 7764 h 460"/>
                <a:gd name="T46" fmla="*/ 2958 w 629"/>
                <a:gd name="T47" fmla="*/ 7969 h 460"/>
                <a:gd name="T48" fmla="*/ 4691 w 629"/>
                <a:gd name="T49" fmla="*/ 8561 h 460"/>
                <a:gd name="T50" fmla="*/ 9631 w 629"/>
                <a:gd name="T51" fmla="*/ 2934 h 460"/>
                <a:gd name="T52" fmla="*/ 7097 w 629"/>
                <a:gd name="T53" fmla="*/ 307 h 4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9" h="460">
                  <a:moveTo>
                    <a:pt x="454" y="16"/>
                  </a:moveTo>
                  <a:cubicBezTo>
                    <a:pt x="383" y="0"/>
                    <a:pt x="306" y="6"/>
                    <a:pt x="295" y="56"/>
                  </a:cubicBezTo>
                  <a:cubicBezTo>
                    <a:pt x="295" y="56"/>
                    <a:pt x="281" y="111"/>
                    <a:pt x="281" y="111"/>
                  </a:cubicBezTo>
                  <a:cubicBezTo>
                    <a:pt x="273" y="145"/>
                    <a:pt x="273" y="145"/>
                    <a:pt x="273" y="145"/>
                  </a:cubicBezTo>
                  <a:cubicBezTo>
                    <a:pt x="257" y="212"/>
                    <a:pt x="226" y="253"/>
                    <a:pt x="181" y="267"/>
                  </a:cubicBezTo>
                  <a:cubicBezTo>
                    <a:pt x="165" y="271"/>
                    <a:pt x="157" y="277"/>
                    <a:pt x="153" y="290"/>
                  </a:cubicBezTo>
                  <a:cubicBezTo>
                    <a:pt x="147" y="302"/>
                    <a:pt x="140" y="306"/>
                    <a:pt x="140" y="294"/>
                  </a:cubicBezTo>
                  <a:cubicBezTo>
                    <a:pt x="140" y="289"/>
                    <a:pt x="139" y="283"/>
                    <a:pt x="137" y="277"/>
                  </a:cubicBezTo>
                  <a:cubicBezTo>
                    <a:pt x="136" y="276"/>
                    <a:pt x="134" y="273"/>
                    <a:pt x="130" y="272"/>
                  </a:cubicBezTo>
                  <a:cubicBezTo>
                    <a:pt x="111" y="271"/>
                    <a:pt x="100" y="266"/>
                    <a:pt x="90" y="259"/>
                  </a:cubicBezTo>
                  <a:cubicBezTo>
                    <a:pt x="84" y="256"/>
                    <a:pt x="80" y="253"/>
                    <a:pt x="72" y="252"/>
                  </a:cubicBezTo>
                  <a:cubicBezTo>
                    <a:pt x="59" y="250"/>
                    <a:pt x="52" y="251"/>
                    <a:pt x="44" y="252"/>
                  </a:cubicBezTo>
                  <a:cubicBezTo>
                    <a:pt x="30" y="254"/>
                    <a:pt x="18" y="262"/>
                    <a:pt x="10" y="275"/>
                  </a:cubicBezTo>
                  <a:cubicBezTo>
                    <a:pt x="3" y="284"/>
                    <a:pt x="0" y="296"/>
                    <a:pt x="0" y="309"/>
                  </a:cubicBezTo>
                  <a:cubicBezTo>
                    <a:pt x="0" y="314"/>
                    <a:pt x="1" y="320"/>
                    <a:pt x="2" y="326"/>
                  </a:cubicBezTo>
                  <a:cubicBezTo>
                    <a:pt x="9" y="350"/>
                    <a:pt x="29" y="382"/>
                    <a:pt x="39" y="390"/>
                  </a:cubicBezTo>
                  <a:cubicBezTo>
                    <a:pt x="62" y="409"/>
                    <a:pt x="79" y="407"/>
                    <a:pt x="99" y="404"/>
                  </a:cubicBezTo>
                  <a:cubicBezTo>
                    <a:pt x="107" y="404"/>
                    <a:pt x="115" y="403"/>
                    <a:pt x="123" y="403"/>
                  </a:cubicBezTo>
                  <a:cubicBezTo>
                    <a:pt x="123" y="403"/>
                    <a:pt x="126" y="403"/>
                    <a:pt x="129" y="403"/>
                  </a:cubicBezTo>
                  <a:cubicBezTo>
                    <a:pt x="131" y="403"/>
                    <a:pt x="134" y="403"/>
                    <a:pt x="135" y="400"/>
                  </a:cubicBezTo>
                  <a:cubicBezTo>
                    <a:pt x="138" y="392"/>
                    <a:pt x="136" y="382"/>
                    <a:pt x="142" y="379"/>
                  </a:cubicBezTo>
                  <a:cubicBezTo>
                    <a:pt x="146" y="377"/>
                    <a:pt x="148" y="380"/>
                    <a:pt x="150" y="386"/>
                  </a:cubicBezTo>
                  <a:cubicBezTo>
                    <a:pt x="153" y="393"/>
                    <a:pt x="155" y="405"/>
                    <a:pt x="168" y="410"/>
                  </a:cubicBezTo>
                  <a:cubicBezTo>
                    <a:pt x="176" y="413"/>
                    <a:pt x="183" y="417"/>
                    <a:pt x="189" y="421"/>
                  </a:cubicBezTo>
                  <a:cubicBezTo>
                    <a:pt x="207" y="432"/>
                    <a:pt x="232" y="447"/>
                    <a:pt x="300" y="452"/>
                  </a:cubicBezTo>
                  <a:cubicBezTo>
                    <a:pt x="395" y="460"/>
                    <a:pt x="557" y="329"/>
                    <a:pt x="616" y="155"/>
                  </a:cubicBezTo>
                  <a:cubicBezTo>
                    <a:pt x="629" y="92"/>
                    <a:pt x="542" y="37"/>
                    <a:pt x="454" y="16"/>
                  </a:cubicBezTo>
                  <a:close/>
                </a:path>
              </a:pathLst>
            </a:custGeom>
            <a:solidFill>
              <a:srgbClr val="D389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3" name="Freeform 294"/>
            <p:cNvSpPr>
              <a:spLocks/>
            </p:cNvSpPr>
            <p:nvPr/>
          </p:nvSpPr>
          <p:spPr bwMode="auto">
            <a:xfrm>
              <a:off x="3208" y="1616"/>
              <a:ext cx="428" cy="501"/>
            </a:xfrm>
            <a:custGeom>
              <a:avLst/>
              <a:gdLst>
                <a:gd name="T0" fmla="*/ 0 w 171"/>
                <a:gd name="T1" fmla="*/ 2308 h 188"/>
                <a:gd name="T2" fmla="*/ 63 w 171"/>
                <a:gd name="T3" fmla="*/ 2401 h 188"/>
                <a:gd name="T4" fmla="*/ 1597 w 171"/>
                <a:gd name="T5" fmla="*/ 3105 h 188"/>
                <a:gd name="T6" fmla="*/ 2085 w 171"/>
                <a:gd name="T7" fmla="*/ 3523 h 188"/>
                <a:gd name="T8" fmla="*/ 2163 w 171"/>
                <a:gd name="T9" fmla="*/ 3464 h 188"/>
                <a:gd name="T10" fmla="*/ 2601 w 171"/>
                <a:gd name="T11" fmla="*/ 1157 h 188"/>
                <a:gd name="T12" fmla="*/ 596 w 171"/>
                <a:gd name="T13" fmla="*/ 248 h 188"/>
                <a:gd name="T14" fmla="*/ 63 w 171"/>
                <a:gd name="T15" fmla="*/ 2308 h 188"/>
                <a:gd name="T16" fmla="*/ 0 w 171"/>
                <a:gd name="T17" fmla="*/ 2286 h 188"/>
                <a:gd name="T18" fmla="*/ 0 w 171"/>
                <a:gd name="T19" fmla="*/ 2308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88">
                  <a:moveTo>
                    <a:pt x="0" y="122"/>
                  </a:moveTo>
                  <a:cubicBezTo>
                    <a:pt x="3" y="123"/>
                    <a:pt x="0" y="126"/>
                    <a:pt x="4" y="127"/>
                  </a:cubicBezTo>
                  <a:cubicBezTo>
                    <a:pt x="25" y="131"/>
                    <a:pt x="65" y="144"/>
                    <a:pt x="102" y="164"/>
                  </a:cubicBezTo>
                  <a:cubicBezTo>
                    <a:pt x="113" y="170"/>
                    <a:pt x="123" y="178"/>
                    <a:pt x="133" y="186"/>
                  </a:cubicBezTo>
                  <a:cubicBezTo>
                    <a:pt x="135" y="188"/>
                    <a:pt x="135" y="181"/>
                    <a:pt x="138" y="183"/>
                  </a:cubicBezTo>
                  <a:cubicBezTo>
                    <a:pt x="150" y="156"/>
                    <a:pt x="171" y="81"/>
                    <a:pt x="166" y="61"/>
                  </a:cubicBezTo>
                  <a:cubicBezTo>
                    <a:pt x="161" y="40"/>
                    <a:pt x="52" y="0"/>
                    <a:pt x="38" y="13"/>
                  </a:cubicBezTo>
                  <a:cubicBezTo>
                    <a:pt x="25" y="27"/>
                    <a:pt x="7" y="95"/>
                    <a:pt x="4" y="122"/>
                  </a:cubicBezTo>
                  <a:cubicBezTo>
                    <a:pt x="2" y="122"/>
                    <a:pt x="1" y="121"/>
                    <a:pt x="0" y="121"/>
                  </a:cubicBezTo>
                  <a:lnTo>
                    <a:pt x="0" y="122"/>
                  </a:lnTo>
                  <a:close/>
                </a:path>
              </a:pathLst>
            </a:custGeom>
            <a:solidFill>
              <a:srgbClr val="DF82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4" name="Freeform 295"/>
            <p:cNvSpPr>
              <a:spLocks/>
            </p:cNvSpPr>
            <p:nvPr/>
          </p:nvSpPr>
          <p:spPr bwMode="auto">
            <a:xfrm>
              <a:off x="3443" y="1933"/>
              <a:ext cx="145" cy="174"/>
            </a:xfrm>
            <a:custGeom>
              <a:avLst/>
              <a:gdLst>
                <a:gd name="T0" fmla="*/ 688 w 58"/>
                <a:gd name="T1" fmla="*/ 1098 h 65"/>
                <a:gd name="T2" fmla="*/ 750 w 58"/>
                <a:gd name="T3" fmla="*/ 824 h 65"/>
                <a:gd name="T4" fmla="*/ 895 w 58"/>
                <a:gd name="T5" fmla="*/ 388 h 65"/>
                <a:gd name="T6" fmla="*/ 708 w 58"/>
                <a:gd name="T7" fmla="*/ 171 h 65"/>
                <a:gd name="T8" fmla="*/ 345 w 58"/>
                <a:gd name="T9" fmla="*/ 21 h 65"/>
                <a:gd name="T10" fmla="*/ 145 w 58"/>
                <a:gd name="T11" fmla="*/ 308 h 65"/>
                <a:gd name="T12" fmla="*/ 0 w 58"/>
                <a:gd name="T13" fmla="*/ 787 h 65"/>
                <a:gd name="T14" fmla="*/ 125 w 58"/>
                <a:gd name="T15" fmla="*/ 859 h 65"/>
                <a:gd name="T16" fmla="*/ 550 w 58"/>
                <a:gd name="T17" fmla="*/ 1226 h 65"/>
                <a:gd name="T18" fmla="*/ 688 w 58"/>
                <a:gd name="T19" fmla="*/ 1098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65">
                  <a:moveTo>
                    <a:pt x="44" y="57"/>
                  </a:moveTo>
                  <a:cubicBezTo>
                    <a:pt x="45" y="52"/>
                    <a:pt x="46" y="48"/>
                    <a:pt x="48" y="43"/>
                  </a:cubicBezTo>
                  <a:cubicBezTo>
                    <a:pt x="51" y="36"/>
                    <a:pt x="56" y="28"/>
                    <a:pt x="57" y="20"/>
                  </a:cubicBezTo>
                  <a:cubicBezTo>
                    <a:pt x="58" y="13"/>
                    <a:pt x="51" y="12"/>
                    <a:pt x="45" y="9"/>
                  </a:cubicBezTo>
                  <a:cubicBezTo>
                    <a:pt x="39" y="7"/>
                    <a:pt x="29" y="1"/>
                    <a:pt x="22" y="1"/>
                  </a:cubicBezTo>
                  <a:cubicBezTo>
                    <a:pt x="15" y="0"/>
                    <a:pt x="11" y="11"/>
                    <a:pt x="9" y="16"/>
                  </a:cubicBezTo>
                  <a:cubicBezTo>
                    <a:pt x="5" y="24"/>
                    <a:pt x="2" y="32"/>
                    <a:pt x="0" y="41"/>
                  </a:cubicBezTo>
                  <a:cubicBezTo>
                    <a:pt x="2" y="42"/>
                    <a:pt x="5" y="44"/>
                    <a:pt x="8" y="45"/>
                  </a:cubicBezTo>
                  <a:cubicBezTo>
                    <a:pt x="18" y="51"/>
                    <a:pt x="26" y="57"/>
                    <a:pt x="35" y="64"/>
                  </a:cubicBezTo>
                  <a:cubicBezTo>
                    <a:pt x="40" y="65"/>
                    <a:pt x="42" y="62"/>
                    <a:pt x="44" y="57"/>
                  </a:cubicBezTo>
                  <a:close/>
                </a:path>
              </a:pathLst>
            </a:custGeom>
            <a:solidFill>
              <a:srgbClr val="C53B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5" name="Freeform 296"/>
            <p:cNvSpPr>
              <a:spLocks/>
            </p:cNvSpPr>
            <p:nvPr/>
          </p:nvSpPr>
          <p:spPr bwMode="auto">
            <a:xfrm>
              <a:off x="3311" y="1776"/>
              <a:ext cx="305" cy="264"/>
            </a:xfrm>
            <a:custGeom>
              <a:avLst/>
              <a:gdLst>
                <a:gd name="T0" fmla="*/ 1895 w 122"/>
                <a:gd name="T1" fmla="*/ 661 h 99"/>
                <a:gd name="T2" fmla="*/ 895 w 122"/>
                <a:gd name="T3" fmla="*/ 115 h 99"/>
                <a:gd name="T4" fmla="*/ 563 w 122"/>
                <a:gd name="T5" fmla="*/ 35 h 99"/>
                <a:gd name="T6" fmla="*/ 345 w 122"/>
                <a:gd name="T7" fmla="*/ 227 h 99"/>
                <a:gd name="T8" fmla="*/ 188 w 122"/>
                <a:gd name="T9" fmla="*/ 704 h 99"/>
                <a:gd name="T10" fmla="*/ 0 w 122"/>
                <a:gd name="T11" fmla="*/ 1443 h 99"/>
                <a:gd name="T12" fmla="*/ 0 w 122"/>
                <a:gd name="T13" fmla="*/ 1480 h 99"/>
                <a:gd name="T14" fmla="*/ 783 w 122"/>
                <a:gd name="T15" fmla="*/ 1877 h 99"/>
                <a:gd name="T16" fmla="*/ 895 w 122"/>
                <a:gd name="T17" fmla="*/ 1557 h 99"/>
                <a:gd name="T18" fmla="*/ 1050 w 122"/>
                <a:gd name="T19" fmla="*/ 1229 h 99"/>
                <a:gd name="T20" fmla="*/ 1470 w 122"/>
                <a:gd name="T21" fmla="*/ 1288 h 99"/>
                <a:gd name="T22" fmla="*/ 1675 w 122"/>
                <a:gd name="T23" fmla="*/ 1387 h 99"/>
                <a:gd name="T24" fmla="*/ 1800 w 122"/>
                <a:gd name="T25" fmla="*/ 1251 h 99"/>
                <a:gd name="T26" fmla="*/ 1813 w 122"/>
                <a:gd name="T27" fmla="*/ 1229 h 99"/>
                <a:gd name="T28" fmla="*/ 1908 w 122"/>
                <a:gd name="T29" fmla="*/ 717 h 99"/>
                <a:gd name="T30" fmla="*/ 1895 w 122"/>
                <a:gd name="T31" fmla="*/ 66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 h="99">
                  <a:moveTo>
                    <a:pt x="121" y="35"/>
                  </a:moveTo>
                  <a:cubicBezTo>
                    <a:pt x="105" y="19"/>
                    <a:pt x="77" y="13"/>
                    <a:pt x="57" y="6"/>
                  </a:cubicBezTo>
                  <a:cubicBezTo>
                    <a:pt x="52" y="4"/>
                    <a:pt x="42" y="0"/>
                    <a:pt x="36" y="2"/>
                  </a:cubicBezTo>
                  <a:cubicBezTo>
                    <a:pt x="32" y="2"/>
                    <a:pt x="25" y="9"/>
                    <a:pt x="22" y="12"/>
                  </a:cubicBezTo>
                  <a:cubicBezTo>
                    <a:pt x="17" y="18"/>
                    <a:pt x="14" y="29"/>
                    <a:pt x="12" y="37"/>
                  </a:cubicBezTo>
                  <a:cubicBezTo>
                    <a:pt x="7" y="49"/>
                    <a:pt x="1" y="62"/>
                    <a:pt x="0" y="76"/>
                  </a:cubicBezTo>
                  <a:cubicBezTo>
                    <a:pt x="0" y="78"/>
                    <a:pt x="0" y="78"/>
                    <a:pt x="0" y="78"/>
                  </a:cubicBezTo>
                  <a:cubicBezTo>
                    <a:pt x="16" y="83"/>
                    <a:pt x="33" y="90"/>
                    <a:pt x="50" y="99"/>
                  </a:cubicBezTo>
                  <a:cubicBezTo>
                    <a:pt x="54" y="96"/>
                    <a:pt x="55" y="86"/>
                    <a:pt x="57" y="82"/>
                  </a:cubicBezTo>
                  <a:cubicBezTo>
                    <a:pt x="59" y="77"/>
                    <a:pt x="63" y="69"/>
                    <a:pt x="67" y="65"/>
                  </a:cubicBezTo>
                  <a:cubicBezTo>
                    <a:pt x="74" y="56"/>
                    <a:pt x="86" y="65"/>
                    <a:pt x="94" y="68"/>
                  </a:cubicBezTo>
                  <a:cubicBezTo>
                    <a:pt x="99" y="69"/>
                    <a:pt x="103" y="71"/>
                    <a:pt x="107" y="73"/>
                  </a:cubicBezTo>
                  <a:cubicBezTo>
                    <a:pt x="114" y="76"/>
                    <a:pt x="113" y="72"/>
                    <a:pt x="115" y="66"/>
                  </a:cubicBezTo>
                  <a:cubicBezTo>
                    <a:pt x="115" y="66"/>
                    <a:pt x="116" y="65"/>
                    <a:pt x="116" y="65"/>
                  </a:cubicBezTo>
                  <a:cubicBezTo>
                    <a:pt x="118" y="55"/>
                    <a:pt x="121" y="46"/>
                    <a:pt x="122" y="38"/>
                  </a:cubicBezTo>
                  <a:cubicBezTo>
                    <a:pt x="122" y="37"/>
                    <a:pt x="121" y="36"/>
                    <a:pt x="121" y="35"/>
                  </a:cubicBezTo>
                  <a:close/>
                </a:path>
              </a:pathLst>
            </a:custGeom>
            <a:solidFill>
              <a:srgbClr val="D86B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6" name="Freeform 297"/>
            <p:cNvSpPr>
              <a:spLocks/>
            </p:cNvSpPr>
            <p:nvPr/>
          </p:nvSpPr>
          <p:spPr bwMode="auto">
            <a:xfrm>
              <a:off x="3003" y="2283"/>
              <a:ext cx="108" cy="162"/>
            </a:xfrm>
            <a:custGeom>
              <a:avLst/>
              <a:gdLst>
                <a:gd name="T0" fmla="*/ 251 w 43"/>
                <a:gd name="T1" fmla="*/ 430 h 61"/>
                <a:gd name="T2" fmla="*/ 33 w 43"/>
                <a:gd name="T3" fmla="*/ 1030 h 61"/>
                <a:gd name="T4" fmla="*/ 304 w 43"/>
                <a:gd name="T5" fmla="*/ 805 h 61"/>
                <a:gd name="T6" fmla="*/ 505 w 43"/>
                <a:gd name="T7" fmla="*/ 1107 h 61"/>
                <a:gd name="T8" fmla="*/ 555 w 43"/>
                <a:gd name="T9" fmla="*/ 297 h 61"/>
                <a:gd name="T10" fmla="*/ 522 w 43"/>
                <a:gd name="T11" fmla="*/ 677 h 61"/>
                <a:gd name="T12" fmla="*/ 460 w 43"/>
                <a:gd name="T13" fmla="*/ 733 h 61"/>
                <a:gd name="T14" fmla="*/ 334 w 43"/>
                <a:gd name="T15" fmla="*/ 656 h 61"/>
                <a:gd name="T16" fmla="*/ 367 w 43"/>
                <a:gd name="T17" fmla="*/ 282 h 61"/>
                <a:gd name="T18" fmla="*/ 379 w 43"/>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61">
                  <a:moveTo>
                    <a:pt x="16" y="23"/>
                  </a:moveTo>
                  <a:cubicBezTo>
                    <a:pt x="12" y="31"/>
                    <a:pt x="0" y="46"/>
                    <a:pt x="2" y="55"/>
                  </a:cubicBezTo>
                  <a:cubicBezTo>
                    <a:pt x="7" y="54"/>
                    <a:pt x="15" y="42"/>
                    <a:pt x="19" y="43"/>
                  </a:cubicBezTo>
                  <a:cubicBezTo>
                    <a:pt x="26" y="46"/>
                    <a:pt x="20" y="61"/>
                    <a:pt x="32" y="59"/>
                  </a:cubicBezTo>
                  <a:cubicBezTo>
                    <a:pt x="43" y="56"/>
                    <a:pt x="35" y="25"/>
                    <a:pt x="35" y="16"/>
                  </a:cubicBezTo>
                  <a:cubicBezTo>
                    <a:pt x="35" y="22"/>
                    <a:pt x="36" y="31"/>
                    <a:pt x="33" y="36"/>
                  </a:cubicBezTo>
                  <a:cubicBezTo>
                    <a:pt x="31" y="40"/>
                    <a:pt x="33" y="39"/>
                    <a:pt x="29" y="39"/>
                  </a:cubicBezTo>
                  <a:cubicBezTo>
                    <a:pt x="28" y="39"/>
                    <a:pt x="22" y="37"/>
                    <a:pt x="21" y="35"/>
                  </a:cubicBezTo>
                  <a:cubicBezTo>
                    <a:pt x="19" y="31"/>
                    <a:pt x="23" y="20"/>
                    <a:pt x="23" y="15"/>
                  </a:cubicBezTo>
                  <a:cubicBezTo>
                    <a:pt x="23" y="10"/>
                    <a:pt x="21" y="4"/>
                    <a:pt x="24"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7" name="Freeform 298"/>
            <p:cNvSpPr>
              <a:spLocks/>
            </p:cNvSpPr>
            <p:nvPr/>
          </p:nvSpPr>
          <p:spPr bwMode="auto">
            <a:xfrm>
              <a:off x="2726" y="2496"/>
              <a:ext cx="220" cy="272"/>
            </a:xfrm>
            <a:custGeom>
              <a:avLst/>
              <a:gdLst>
                <a:gd name="T0" fmla="*/ 833 w 88"/>
                <a:gd name="T1" fmla="*/ 1173 h 102"/>
                <a:gd name="T2" fmla="*/ 0 w 88"/>
                <a:gd name="T3" fmla="*/ 1856 h 102"/>
                <a:gd name="T4" fmla="*/ 220 w 88"/>
                <a:gd name="T5" fmla="*/ 1800 h 102"/>
                <a:gd name="T6" fmla="*/ 520 w 88"/>
                <a:gd name="T7" fmla="*/ 1536 h 102"/>
                <a:gd name="T8" fmla="*/ 738 w 88"/>
                <a:gd name="T9" fmla="*/ 1365 h 102"/>
                <a:gd name="T10" fmla="*/ 970 w 88"/>
                <a:gd name="T11" fmla="*/ 1501 h 102"/>
                <a:gd name="T12" fmla="*/ 1175 w 88"/>
                <a:gd name="T13" fmla="*/ 853 h 102"/>
                <a:gd name="T14" fmla="*/ 1375 w 88"/>
                <a:gd name="T15" fmla="*/ 0 h 102"/>
                <a:gd name="T16" fmla="*/ 1083 w 88"/>
                <a:gd name="T17" fmla="*/ 661 h 102"/>
                <a:gd name="T18" fmla="*/ 925 w 88"/>
                <a:gd name="T19" fmla="*/ 1344 h 102"/>
                <a:gd name="T20" fmla="*/ 833 w 88"/>
                <a:gd name="T21" fmla="*/ 1173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102">
                  <a:moveTo>
                    <a:pt x="53" y="62"/>
                  </a:moveTo>
                  <a:cubicBezTo>
                    <a:pt x="34" y="47"/>
                    <a:pt x="20" y="102"/>
                    <a:pt x="0" y="98"/>
                  </a:cubicBezTo>
                  <a:cubicBezTo>
                    <a:pt x="5" y="97"/>
                    <a:pt x="9" y="97"/>
                    <a:pt x="14" y="95"/>
                  </a:cubicBezTo>
                  <a:cubicBezTo>
                    <a:pt x="22" y="92"/>
                    <a:pt x="27" y="87"/>
                    <a:pt x="33" y="81"/>
                  </a:cubicBezTo>
                  <a:cubicBezTo>
                    <a:pt x="37" y="77"/>
                    <a:pt x="41" y="70"/>
                    <a:pt x="47" y="72"/>
                  </a:cubicBezTo>
                  <a:cubicBezTo>
                    <a:pt x="53" y="74"/>
                    <a:pt x="54" y="82"/>
                    <a:pt x="62" y="79"/>
                  </a:cubicBezTo>
                  <a:cubicBezTo>
                    <a:pt x="76" y="75"/>
                    <a:pt x="73" y="56"/>
                    <a:pt x="75" y="45"/>
                  </a:cubicBezTo>
                  <a:cubicBezTo>
                    <a:pt x="78" y="30"/>
                    <a:pt x="85" y="15"/>
                    <a:pt x="88" y="0"/>
                  </a:cubicBezTo>
                  <a:cubicBezTo>
                    <a:pt x="75" y="9"/>
                    <a:pt x="73" y="21"/>
                    <a:pt x="69" y="35"/>
                  </a:cubicBezTo>
                  <a:cubicBezTo>
                    <a:pt x="65" y="43"/>
                    <a:pt x="74" y="63"/>
                    <a:pt x="59" y="71"/>
                  </a:cubicBezTo>
                  <a:cubicBezTo>
                    <a:pt x="53" y="75"/>
                    <a:pt x="53" y="62"/>
                    <a:pt x="53" y="62"/>
                  </a:cubicBezTo>
                  <a:close/>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8" name="Freeform 299"/>
            <p:cNvSpPr>
              <a:spLocks/>
            </p:cNvSpPr>
            <p:nvPr/>
          </p:nvSpPr>
          <p:spPr bwMode="auto">
            <a:xfrm>
              <a:off x="2881" y="2296"/>
              <a:ext cx="277" cy="475"/>
            </a:xfrm>
            <a:custGeom>
              <a:avLst/>
              <a:gdLst>
                <a:gd name="T0" fmla="*/ 292 w 111"/>
                <a:gd name="T1" fmla="*/ 2834 h 178"/>
                <a:gd name="T2" fmla="*/ 696 w 111"/>
                <a:gd name="T3" fmla="*/ 1980 h 178"/>
                <a:gd name="T4" fmla="*/ 916 w 111"/>
                <a:gd name="T5" fmla="*/ 1558 h 178"/>
                <a:gd name="T6" fmla="*/ 978 w 111"/>
                <a:gd name="T7" fmla="*/ 1310 h 178"/>
                <a:gd name="T8" fmla="*/ 1071 w 111"/>
                <a:gd name="T9" fmla="*/ 1502 h 178"/>
                <a:gd name="T10" fmla="*/ 1557 w 111"/>
                <a:gd name="T11" fmla="*/ 947 h 178"/>
                <a:gd name="T12" fmla="*/ 1537 w 111"/>
                <a:gd name="T13" fmla="*/ 419 h 178"/>
                <a:gd name="T14" fmla="*/ 1712 w 111"/>
                <a:gd name="T15" fmla="*/ 0 h 178"/>
                <a:gd name="T16" fmla="*/ 1694 w 111"/>
                <a:gd name="T17" fmla="*/ 205 h 178"/>
                <a:gd name="T18" fmla="*/ 1632 w 111"/>
                <a:gd name="T19" fmla="*/ 491 h 178"/>
                <a:gd name="T20" fmla="*/ 1632 w 111"/>
                <a:gd name="T21" fmla="*/ 1046 h 178"/>
                <a:gd name="T22" fmla="*/ 1383 w 111"/>
                <a:gd name="T23" fmla="*/ 1695 h 178"/>
                <a:gd name="T24" fmla="*/ 1028 w 111"/>
                <a:gd name="T25" fmla="*/ 1865 h 178"/>
                <a:gd name="T26" fmla="*/ 821 w 111"/>
                <a:gd name="T27" fmla="*/ 2244 h 178"/>
                <a:gd name="T28" fmla="*/ 561 w 111"/>
                <a:gd name="T29" fmla="*/ 2586 h 178"/>
                <a:gd name="T30" fmla="*/ 387 w 111"/>
                <a:gd name="T31" fmla="*/ 3154 h 178"/>
                <a:gd name="T32" fmla="*/ 0 w 111"/>
                <a:gd name="T33" fmla="*/ 3384 h 178"/>
                <a:gd name="T34" fmla="*/ 292 w 111"/>
                <a:gd name="T35" fmla="*/ 2757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 h="178">
                  <a:moveTo>
                    <a:pt x="19" y="149"/>
                  </a:moveTo>
                  <a:cubicBezTo>
                    <a:pt x="22" y="131"/>
                    <a:pt x="38" y="120"/>
                    <a:pt x="45" y="104"/>
                  </a:cubicBezTo>
                  <a:cubicBezTo>
                    <a:pt x="48" y="96"/>
                    <a:pt x="56" y="92"/>
                    <a:pt x="59" y="82"/>
                  </a:cubicBezTo>
                  <a:cubicBezTo>
                    <a:pt x="59" y="80"/>
                    <a:pt x="60" y="69"/>
                    <a:pt x="63" y="69"/>
                  </a:cubicBezTo>
                  <a:cubicBezTo>
                    <a:pt x="65" y="69"/>
                    <a:pt x="67" y="77"/>
                    <a:pt x="69" y="79"/>
                  </a:cubicBezTo>
                  <a:cubicBezTo>
                    <a:pt x="83" y="96"/>
                    <a:pt x="99" y="61"/>
                    <a:pt x="100" y="50"/>
                  </a:cubicBezTo>
                  <a:cubicBezTo>
                    <a:pt x="102" y="40"/>
                    <a:pt x="96" y="31"/>
                    <a:pt x="99" y="22"/>
                  </a:cubicBezTo>
                  <a:cubicBezTo>
                    <a:pt x="101" y="13"/>
                    <a:pt x="111" y="11"/>
                    <a:pt x="110" y="0"/>
                  </a:cubicBezTo>
                  <a:cubicBezTo>
                    <a:pt x="109" y="3"/>
                    <a:pt x="110" y="7"/>
                    <a:pt x="109" y="11"/>
                  </a:cubicBezTo>
                  <a:cubicBezTo>
                    <a:pt x="109" y="16"/>
                    <a:pt x="106" y="21"/>
                    <a:pt x="105" y="26"/>
                  </a:cubicBezTo>
                  <a:cubicBezTo>
                    <a:pt x="104" y="35"/>
                    <a:pt x="105" y="45"/>
                    <a:pt x="105" y="55"/>
                  </a:cubicBezTo>
                  <a:cubicBezTo>
                    <a:pt x="106" y="69"/>
                    <a:pt x="99" y="80"/>
                    <a:pt x="89" y="89"/>
                  </a:cubicBezTo>
                  <a:cubicBezTo>
                    <a:pt x="83" y="95"/>
                    <a:pt x="74" y="95"/>
                    <a:pt x="66" y="98"/>
                  </a:cubicBezTo>
                  <a:cubicBezTo>
                    <a:pt x="57" y="102"/>
                    <a:pt x="58" y="111"/>
                    <a:pt x="53" y="118"/>
                  </a:cubicBezTo>
                  <a:cubicBezTo>
                    <a:pt x="48" y="126"/>
                    <a:pt x="39" y="127"/>
                    <a:pt x="36" y="136"/>
                  </a:cubicBezTo>
                  <a:cubicBezTo>
                    <a:pt x="32" y="146"/>
                    <a:pt x="33" y="156"/>
                    <a:pt x="25" y="166"/>
                  </a:cubicBezTo>
                  <a:cubicBezTo>
                    <a:pt x="18" y="175"/>
                    <a:pt x="10" y="176"/>
                    <a:pt x="0" y="178"/>
                  </a:cubicBezTo>
                  <a:cubicBezTo>
                    <a:pt x="8" y="168"/>
                    <a:pt x="18" y="159"/>
                    <a:pt x="19" y="145"/>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299" name="Freeform 300"/>
            <p:cNvSpPr>
              <a:spLocks/>
            </p:cNvSpPr>
            <p:nvPr/>
          </p:nvSpPr>
          <p:spPr bwMode="auto">
            <a:xfrm>
              <a:off x="3016" y="2480"/>
              <a:ext cx="117" cy="325"/>
            </a:xfrm>
            <a:custGeom>
              <a:avLst/>
              <a:gdLst>
                <a:gd name="T0" fmla="*/ 105 w 47"/>
                <a:gd name="T1" fmla="*/ 546 h 122"/>
                <a:gd name="T2" fmla="*/ 229 w 47"/>
                <a:gd name="T3" fmla="*/ 815 h 122"/>
                <a:gd name="T4" fmla="*/ 75 w 47"/>
                <a:gd name="T5" fmla="*/ 1305 h 122"/>
                <a:gd name="T6" fmla="*/ 0 w 47"/>
                <a:gd name="T7" fmla="*/ 2307 h 122"/>
                <a:gd name="T8" fmla="*/ 229 w 47"/>
                <a:gd name="T9" fmla="*/ 1774 h 122"/>
                <a:gd name="T10" fmla="*/ 291 w 47"/>
                <a:gd name="T11" fmla="*/ 1079 h 122"/>
                <a:gd name="T12" fmla="*/ 570 w 47"/>
                <a:gd name="T13" fmla="*/ 567 h 122"/>
                <a:gd name="T14" fmla="*/ 724 w 47"/>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22">
                  <a:moveTo>
                    <a:pt x="7" y="29"/>
                  </a:moveTo>
                  <a:cubicBezTo>
                    <a:pt x="22" y="26"/>
                    <a:pt x="21" y="34"/>
                    <a:pt x="15" y="43"/>
                  </a:cubicBezTo>
                  <a:cubicBezTo>
                    <a:pt x="9" y="51"/>
                    <a:pt x="6" y="59"/>
                    <a:pt x="5" y="69"/>
                  </a:cubicBezTo>
                  <a:cubicBezTo>
                    <a:pt x="4" y="87"/>
                    <a:pt x="12" y="107"/>
                    <a:pt x="0" y="122"/>
                  </a:cubicBezTo>
                  <a:cubicBezTo>
                    <a:pt x="6" y="116"/>
                    <a:pt x="14" y="103"/>
                    <a:pt x="15" y="94"/>
                  </a:cubicBezTo>
                  <a:cubicBezTo>
                    <a:pt x="16" y="81"/>
                    <a:pt x="12" y="70"/>
                    <a:pt x="19" y="57"/>
                  </a:cubicBezTo>
                  <a:cubicBezTo>
                    <a:pt x="24" y="47"/>
                    <a:pt x="32" y="40"/>
                    <a:pt x="37" y="30"/>
                  </a:cubicBezTo>
                  <a:cubicBezTo>
                    <a:pt x="44" y="20"/>
                    <a:pt x="47" y="13"/>
                    <a:pt x="47"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0" name="Freeform 301"/>
            <p:cNvSpPr>
              <a:spLocks/>
            </p:cNvSpPr>
            <p:nvPr/>
          </p:nvSpPr>
          <p:spPr bwMode="auto">
            <a:xfrm>
              <a:off x="2921" y="2605"/>
              <a:ext cx="77" cy="291"/>
            </a:xfrm>
            <a:custGeom>
              <a:avLst/>
              <a:gdLst>
                <a:gd name="T0" fmla="*/ 166 w 31"/>
                <a:gd name="T1" fmla="*/ 662 h 109"/>
                <a:gd name="T2" fmla="*/ 196 w 31"/>
                <a:gd name="T3" fmla="*/ 1332 h 109"/>
                <a:gd name="T4" fmla="*/ 0 w 31"/>
                <a:gd name="T5" fmla="*/ 2074 h 109"/>
                <a:gd name="T6" fmla="*/ 353 w 31"/>
                <a:gd name="T7" fmla="*/ 1220 h 109"/>
                <a:gd name="T8" fmla="*/ 308 w 31"/>
                <a:gd name="T9" fmla="*/ 534 h 109"/>
                <a:gd name="T10" fmla="*/ 474 w 31"/>
                <a:gd name="T11" fmla="*/ 0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09">
                  <a:moveTo>
                    <a:pt x="11" y="35"/>
                  </a:moveTo>
                  <a:cubicBezTo>
                    <a:pt x="7" y="46"/>
                    <a:pt x="14" y="58"/>
                    <a:pt x="13" y="70"/>
                  </a:cubicBezTo>
                  <a:cubicBezTo>
                    <a:pt x="12" y="82"/>
                    <a:pt x="8" y="99"/>
                    <a:pt x="0" y="109"/>
                  </a:cubicBezTo>
                  <a:cubicBezTo>
                    <a:pt x="14" y="100"/>
                    <a:pt x="21" y="80"/>
                    <a:pt x="23" y="64"/>
                  </a:cubicBezTo>
                  <a:cubicBezTo>
                    <a:pt x="24" y="52"/>
                    <a:pt x="19" y="41"/>
                    <a:pt x="20" y="28"/>
                  </a:cubicBezTo>
                  <a:cubicBezTo>
                    <a:pt x="21" y="18"/>
                    <a:pt x="28" y="10"/>
                    <a:pt x="31"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1" name="Freeform 302"/>
            <p:cNvSpPr>
              <a:spLocks/>
            </p:cNvSpPr>
            <p:nvPr/>
          </p:nvSpPr>
          <p:spPr bwMode="auto">
            <a:xfrm>
              <a:off x="2638" y="2739"/>
              <a:ext cx="270" cy="104"/>
            </a:xfrm>
            <a:custGeom>
              <a:avLst/>
              <a:gdLst>
                <a:gd name="T0" fmla="*/ 0 w 108"/>
                <a:gd name="T1" fmla="*/ 568 h 39"/>
                <a:gd name="T2" fmla="*/ 658 w 108"/>
                <a:gd name="T3" fmla="*/ 419 h 39"/>
                <a:gd name="T4" fmla="*/ 1145 w 108"/>
                <a:gd name="T5" fmla="*/ 0 h 39"/>
                <a:gd name="T6" fmla="*/ 1333 w 108"/>
                <a:gd name="T7" fmla="*/ 320 h 39"/>
                <a:gd name="T8" fmla="*/ 1688 w 108"/>
                <a:gd name="T9" fmla="*/ 56 h 39"/>
                <a:gd name="T10" fmla="*/ 1333 w 108"/>
                <a:gd name="T11" fmla="*/ 376 h 39"/>
                <a:gd name="T12" fmla="*/ 1175 w 108"/>
                <a:gd name="T13" fmla="*/ 568 h 39"/>
                <a:gd name="T14" fmla="*/ 1020 w 108"/>
                <a:gd name="T15" fmla="*/ 477 h 39"/>
                <a:gd name="T16" fmla="*/ 708 w 108"/>
                <a:gd name="T17" fmla="*/ 627 h 39"/>
                <a:gd name="T18" fmla="*/ 220 w 108"/>
                <a:gd name="T19" fmla="*/ 68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39">
                  <a:moveTo>
                    <a:pt x="0" y="30"/>
                  </a:moveTo>
                  <a:cubicBezTo>
                    <a:pt x="9" y="36"/>
                    <a:pt x="33" y="27"/>
                    <a:pt x="42" y="22"/>
                  </a:cubicBezTo>
                  <a:cubicBezTo>
                    <a:pt x="53" y="15"/>
                    <a:pt x="62" y="5"/>
                    <a:pt x="73" y="0"/>
                  </a:cubicBezTo>
                  <a:cubicBezTo>
                    <a:pt x="77" y="7"/>
                    <a:pt x="73" y="18"/>
                    <a:pt x="85" y="17"/>
                  </a:cubicBezTo>
                  <a:cubicBezTo>
                    <a:pt x="93" y="16"/>
                    <a:pt x="102" y="9"/>
                    <a:pt x="108" y="3"/>
                  </a:cubicBezTo>
                  <a:cubicBezTo>
                    <a:pt x="103" y="13"/>
                    <a:pt x="94" y="15"/>
                    <a:pt x="85" y="20"/>
                  </a:cubicBezTo>
                  <a:cubicBezTo>
                    <a:pt x="82" y="22"/>
                    <a:pt x="78" y="29"/>
                    <a:pt x="75" y="30"/>
                  </a:cubicBezTo>
                  <a:cubicBezTo>
                    <a:pt x="70" y="31"/>
                    <a:pt x="69" y="27"/>
                    <a:pt x="65" y="25"/>
                  </a:cubicBezTo>
                  <a:cubicBezTo>
                    <a:pt x="54" y="19"/>
                    <a:pt x="53" y="28"/>
                    <a:pt x="45" y="33"/>
                  </a:cubicBezTo>
                  <a:cubicBezTo>
                    <a:pt x="35" y="39"/>
                    <a:pt x="24" y="31"/>
                    <a:pt x="14" y="36"/>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2" name="Freeform 303"/>
            <p:cNvSpPr>
              <a:spLocks/>
            </p:cNvSpPr>
            <p:nvPr/>
          </p:nvSpPr>
          <p:spPr bwMode="auto">
            <a:xfrm>
              <a:off x="2478" y="2765"/>
              <a:ext cx="80" cy="67"/>
            </a:xfrm>
            <a:custGeom>
              <a:avLst/>
              <a:gdLst>
                <a:gd name="T0" fmla="*/ 500 w 32"/>
                <a:gd name="T1" fmla="*/ 21 h 25"/>
                <a:gd name="T2" fmla="*/ 395 w 32"/>
                <a:gd name="T3" fmla="*/ 21 h 25"/>
                <a:gd name="T4" fmla="*/ 238 w 32"/>
                <a:gd name="T5" fmla="*/ 56 h 25"/>
                <a:gd name="T6" fmla="*/ 33 w 32"/>
                <a:gd name="T7" fmla="*/ 193 h 25"/>
                <a:gd name="T8" fmla="*/ 50 w 32"/>
                <a:gd name="T9" fmla="*/ 423 h 25"/>
                <a:gd name="T10" fmla="*/ 208 w 32"/>
                <a:gd name="T11" fmla="*/ 461 h 25"/>
                <a:gd name="T12" fmla="*/ 438 w 32"/>
                <a:gd name="T13" fmla="*/ 346 h 25"/>
                <a:gd name="T14" fmla="*/ 125 w 32"/>
                <a:gd name="T15" fmla="*/ 252 h 25"/>
                <a:gd name="T16" fmla="*/ 438 w 3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5">
                  <a:moveTo>
                    <a:pt x="32" y="1"/>
                  </a:moveTo>
                  <a:cubicBezTo>
                    <a:pt x="29" y="1"/>
                    <a:pt x="27" y="1"/>
                    <a:pt x="25" y="1"/>
                  </a:cubicBezTo>
                  <a:cubicBezTo>
                    <a:pt x="22" y="1"/>
                    <a:pt x="19" y="2"/>
                    <a:pt x="15" y="3"/>
                  </a:cubicBezTo>
                  <a:cubicBezTo>
                    <a:pt x="11" y="4"/>
                    <a:pt x="5" y="6"/>
                    <a:pt x="2" y="10"/>
                  </a:cubicBezTo>
                  <a:cubicBezTo>
                    <a:pt x="1" y="12"/>
                    <a:pt x="0" y="20"/>
                    <a:pt x="3" y="22"/>
                  </a:cubicBezTo>
                  <a:cubicBezTo>
                    <a:pt x="5" y="24"/>
                    <a:pt x="11" y="25"/>
                    <a:pt x="13" y="24"/>
                  </a:cubicBezTo>
                  <a:cubicBezTo>
                    <a:pt x="19" y="23"/>
                    <a:pt x="23" y="20"/>
                    <a:pt x="28" y="18"/>
                  </a:cubicBezTo>
                  <a:cubicBezTo>
                    <a:pt x="23" y="19"/>
                    <a:pt x="6" y="24"/>
                    <a:pt x="8" y="13"/>
                  </a:cubicBezTo>
                  <a:cubicBezTo>
                    <a:pt x="11" y="3"/>
                    <a:pt x="20" y="3"/>
                    <a:pt x="28"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3" name="Freeform 304"/>
            <p:cNvSpPr>
              <a:spLocks/>
            </p:cNvSpPr>
            <p:nvPr/>
          </p:nvSpPr>
          <p:spPr bwMode="auto">
            <a:xfrm>
              <a:off x="2483" y="2728"/>
              <a:ext cx="178" cy="83"/>
            </a:xfrm>
            <a:custGeom>
              <a:avLst/>
              <a:gdLst>
                <a:gd name="T0" fmla="*/ 238 w 71"/>
                <a:gd name="T1" fmla="*/ 308 h 31"/>
                <a:gd name="T2" fmla="*/ 659 w 71"/>
                <a:gd name="T3" fmla="*/ 252 h 31"/>
                <a:gd name="T4" fmla="*/ 1118 w 71"/>
                <a:gd name="T5" fmla="*/ 0 h 31"/>
                <a:gd name="T6" fmla="*/ 679 w 71"/>
                <a:gd name="T7" fmla="*/ 367 h 31"/>
                <a:gd name="T8" fmla="*/ 376 w 71"/>
                <a:gd name="T9" fmla="*/ 402 h 31"/>
                <a:gd name="T10" fmla="*/ 95 w 71"/>
                <a:gd name="T11" fmla="*/ 560 h 31"/>
                <a:gd name="T12" fmla="*/ 0 w 71"/>
                <a:gd name="T13" fmla="*/ 594 h 31"/>
                <a:gd name="T14" fmla="*/ 50 w 71"/>
                <a:gd name="T15" fmla="*/ 423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31">
                  <a:moveTo>
                    <a:pt x="15" y="16"/>
                  </a:moveTo>
                  <a:cubicBezTo>
                    <a:pt x="24" y="16"/>
                    <a:pt x="34" y="14"/>
                    <a:pt x="42" y="13"/>
                  </a:cubicBezTo>
                  <a:cubicBezTo>
                    <a:pt x="52" y="12"/>
                    <a:pt x="64" y="8"/>
                    <a:pt x="71" y="0"/>
                  </a:cubicBezTo>
                  <a:cubicBezTo>
                    <a:pt x="66" y="10"/>
                    <a:pt x="54" y="17"/>
                    <a:pt x="43" y="19"/>
                  </a:cubicBezTo>
                  <a:cubicBezTo>
                    <a:pt x="37" y="21"/>
                    <a:pt x="31" y="21"/>
                    <a:pt x="24" y="21"/>
                  </a:cubicBezTo>
                  <a:cubicBezTo>
                    <a:pt x="20" y="21"/>
                    <a:pt x="7" y="23"/>
                    <a:pt x="6" y="29"/>
                  </a:cubicBezTo>
                  <a:cubicBezTo>
                    <a:pt x="0" y="31"/>
                    <a:pt x="0" y="31"/>
                    <a:pt x="0" y="31"/>
                  </a:cubicBezTo>
                  <a:cubicBezTo>
                    <a:pt x="3" y="22"/>
                    <a:pt x="3" y="22"/>
                    <a:pt x="3" y="22"/>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4" name="Freeform 305"/>
            <p:cNvSpPr>
              <a:spLocks/>
            </p:cNvSpPr>
            <p:nvPr/>
          </p:nvSpPr>
          <p:spPr bwMode="auto">
            <a:xfrm>
              <a:off x="2463" y="2819"/>
              <a:ext cx="230" cy="64"/>
            </a:xfrm>
            <a:custGeom>
              <a:avLst/>
              <a:gdLst>
                <a:gd name="T0" fmla="*/ 63 w 92"/>
                <a:gd name="T1" fmla="*/ 397 h 24"/>
                <a:gd name="T2" fmla="*/ 283 w 92"/>
                <a:gd name="T3" fmla="*/ 192 h 24"/>
                <a:gd name="T4" fmla="*/ 645 w 92"/>
                <a:gd name="T5" fmla="*/ 56 h 24"/>
                <a:gd name="T6" fmla="*/ 1000 w 92"/>
                <a:gd name="T7" fmla="*/ 21 h 24"/>
                <a:gd name="T8" fmla="*/ 1175 w 92"/>
                <a:gd name="T9" fmla="*/ 35 h 24"/>
                <a:gd name="T10" fmla="*/ 1438 w 92"/>
                <a:gd name="T11" fmla="*/ 21 h 24"/>
                <a:gd name="T12" fmla="*/ 1438 w 92"/>
                <a:gd name="T13" fmla="*/ 56 h 24"/>
                <a:gd name="T14" fmla="*/ 1208 w 92"/>
                <a:gd name="T15" fmla="*/ 115 h 24"/>
                <a:gd name="T16" fmla="*/ 770 w 92"/>
                <a:gd name="T17" fmla="*/ 149 h 24"/>
                <a:gd name="T18" fmla="*/ 313 w 92"/>
                <a:gd name="T19" fmla="*/ 285 h 24"/>
                <a:gd name="T20" fmla="*/ 95 w 92"/>
                <a:gd name="T21" fmla="*/ 45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24">
                  <a:moveTo>
                    <a:pt x="4" y="21"/>
                  </a:moveTo>
                  <a:cubicBezTo>
                    <a:pt x="5" y="13"/>
                    <a:pt x="10" y="12"/>
                    <a:pt x="18" y="10"/>
                  </a:cubicBezTo>
                  <a:cubicBezTo>
                    <a:pt x="26" y="9"/>
                    <a:pt x="33" y="5"/>
                    <a:pt x="41" y="3"/>
                  </a:cubicBezTo>
                  <a:cubicBezTo>
                    <a:pt x="49" y="1"/>
                    <a:pt x="56" y="0"/>
                    <a:pt x="64" y="1"/>
                  </a:cubicBezTo>
                  <a:cubicBezTo>
                    <a:pt x="68" y="1"/>
                    <a:pt x="72" y="2"/>
                    <a:pt x="75" y="2"/>
                  </a:cubicBezTo>
                  <a:cubicBezTo>
                    <a:pt x="81" y="2"/>
                    <a:pt x="87" y="1"/>
                    <a:pt x="92" y="1"/>
                  </a:cubicBezTo>
                  <a:cubicBezTo>
                    <a:pt x="92" y="2"/>
                    <a:pt x="92" y="3"/>
                    <a:pt x="92" y="3"/>
                  </a:cubicBezTo>
                  <a:cubicBezTo>
                    <a:pt x="88" y="6"/>
                    <a:pt x="82" y="6"/>
                    <a:pt x="77" y="6"/>
                  </a:cubicBezTo>
                  <a:cubicBezTo>
                    <a:pt x="68" y="7"/>
                    <a:pt x="59" y="6"/>
                    <a:pt x="49" y="8"/>
                  </a:cubicBezTo>
                  <a:cubicBezTo>
                    <a:pt x="39" y="9"/>
                    <a:pt x="30" y="13"/>
                    <a:pt x="20" y="15"/>
                  </a:cubicBezTo>
                  <a:cubicBezTo>
                    <a:pt x="17" y="15"/>
                    <a:pt x="0" y="18"/>
                    <a:pt x="6" y="24"/>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5" name="Freeform 306"/>
            <p:cNvSpPr>
              <a:spLocks/>
            </p:cNvSpPr>
            <p:nvPr/>
          </p:nvSpPr>
          <p:spPr bwMode="auto">
            <a:xfrm>
              <a:off x="2466" y="2792"/>
              <a:ext cx="365" cy="125"/>
            </a:xfrm>
            <a:custGeom>
              <a:avLst/>
              <a:gdLst>
                <a:gd name="T0" fmla="*/ 63 w 146"/>
                <a:gd name="T1" fmla="*/ 883 h 47"/>
                <a:gd name="T2" fmla="*/ 50 w 146"/>
                <a:gd name="T3" fmla="*/ 750 h 47"/>
                <a:gd name="T4" fmla="*/ 188 w 146"/>
                <a:gd name="T5" fmla="*/ 737 h 47"/>
                <a:gd name="T6" fmla="*/ 470 w 146"/>
                <a:gd name="T7" fmla="*/ 793 h 47"/>
                <a:gd name="T8" fmla="*/ 988 w 146"/>
                <a:gd name="T9" fmla="*/ 678 h 47"/>
                <a:gd name="T10" fmla="*/ 1238 w 146"/>
                <a:gd name="T11" fmla="*/ 545 h 47"/>
                <a:gd name="T12" fmla="*/ 1500 w 146"/>
                <a:gd name="T13" fmla="*/ 508 h 47"/>
                <a:gd name="T14" fmla="*/ 1750 w 146"/>
                <a:gd name="T15" fmla="*/ 452 h 47"/>
                <a:gd name="T16" fmla="*/ 1970 w 146"/>
                <a:gd name="T17" fmla="*/ 282 h 47"/>
                <a:gd name="T18" fmla="*/ 2283 w 146"/>
                <a:gd name="T19" fmla="*/ 114 h 47"/>
                <a:gd name="T20" fmla="*/ 2095 w 146"/>
                <a:gd name="T21" fmla="*/ 319 h 47"/>
                <a:gd name="T22" fmla="*/ 1813 w 146"/>
                <a:gd name="T23" fmla="*/ 601 h 47"/>
                <a:gd name="T24" fmla="*/ 1470 w 146"/>
                <a:gd name="T25" fmla="*/ 657 h 47"/>
                <a:gd name="T26" fmla="*/ 1208 w 146"/>
                <a:gd name="T27" fmla="*/ 678 h 47"/>
                <a:gd name="T28" fmla="*/ 458 w 146"/>
                <a:gd name="T29" fmla="*/ 883 h 47"/>
                <a:gd name="T30" fmla="*/ 63 w 146"/>
                <a:gd name="T31" fmla="*/ 862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47">
                  <a:moveTo>
                    <a:pt x="4" y="47"/>
                  </a:moveTo>
                  <a:cubicBezTo>
                    <a:pt x="0" y="46"/>
                    <a:pt x="1" y="42"/>
                    <a:pt x="3" y="40"/>
                  </a:cubicBezTo>
                  <a:cubicBezTo>
                    <a:pt x="5" y="39"/>
                    <a:pt x="9" y="39"/>
                    <a:pt x="12" y="39"/>
                  </a:cubicBezTo>
                  <a:cubicBezTo>
                    <a:pt x="18" y="40"/>
                    <a:pt x="24" y="41"/>
                    <a:pt x="30" y="42"/>
                  </a:cubicBezTo>
                  <a:cubicBezTo>
                    <a:pt x="41" y="43"/>
                    <a:pt x="52" y="40"/>
                    <a:pt x="63" y="36"/>
                  </a:cubicBezTo>
                  <a:cubicBezTo>
                    <a:pt x="68" y="34"/>
                    <a:pt x="73" y="31"/>
                    <a:pt x="79" y="29"/>
                  </a:cubicBezTo>
                  <a:cubicBezTo>
                    <a:pt x="85" y="27"/>
                    <a:pt x="90" y="27"/>
                    <a:pt x="96" y="27"/>
                  </a:cubicBezTo>
                  <a:cubicBezTo>
                    <a:pt x="101" y="27"/>
                    <a:pt x="107" y="26"/>
                    <a:pt x="112" y="24"/>
                  </a:cubicBezTo>
                  <a:cubicBezTo>
                    <a:pt x="117" y="23"/>
                    <a:pt x="122" y="19"/>
                    <a:pt x="126" y="15"/>
                  </a:cubicBezTo>
                  <a:cubicBezTo>
                    <a:pt x="132" y="10"/>
                    <a:pt x="137" y="0"/>
                    <a:pt x="146" y="6"/>
                  </a:cubicBezTo>
                  <a:cubicBezTo>
                    <a:pt x="141" y="9"/>
                    <a:pt x="137" y="12"/>
                    <a:pt x="134" y="17"/>
                  </a:cubicBezTo>
                  <a:cubicBezTo>
                    <a:pt x="130" y="23"/>
                    <a:pt x="123" y="30"/>
                    <a:pt x="116" y="32"/>
                  </a:cubicBezTo>
                  <a:cubicBezTo>
                    <a:pt x="109" y="34"/>
                    <a:pt x="101" y="35"/>
                    <a:pt x="94" y="35"/>
                  </a:cubicBezTo>
                  <a:cubicBezTo>
                    <a:pt x="87" y="35"/>
                    <a:pt x="83" y="34"/>
                    <a:pt x="77" y="36"/>
                  </a:cubicBezTo>
                  <a:cubicBezTo>
                    <a:pt x="61" y="41"/>
                    <a:pt x="45" y="47"/>
                    <a:pt x="29" y="47"/>
                  </a:cubicBezTo>
                  <a:cubicBezTo>
                    <a:pt x="24" y="46"/>
                    <a:pt x="6" y="40"/>
                    <a:pt x="4" y="46"/>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6" name="Freeform 307"/>
            <p:cNvSpPr>
              <a:spLocks/>
            </p:cNvSpPr>
            <p:nvPr/>
          </p:nvSpPr>
          <p:spPr bwMode="auto">
            <a:xfrm>
              <a:off x="2463" y="2904"/>
              <a:ext cx="258" cy="53"/>
            </a:xfrm>
            <a:custGeom>
              <a:avLst/>
              <a:gdLst>
                <a:gd name="T0" fmla="*/ 63 w 103"/>
                <a:gd name="T1" fmla="*/ 337 h 20"/>
                <a:gd name="T2" fmla="*/ 145 w 103"/>
                <a:gd name="T3" fmla="*/ 204 h 20"/>
                <a:gd name="T4" fmla="*/ 333 w 103"/>
                <a:gd name="T5" fmla="*/ 239 h 20"/>
                <a:gd name="T6" fmla="*/ 721 w 103"/>
                <a:gd name="T7" fmla="*/ 204 h 20"/>
                <a:gd name="T8" fmla="*/ 1618 w 103"/>
                <a:gd name="T9" fmla="*/ 0 h 20"/>
                <a:gd name="T10" fmla="*/ 659 w 103"/>
                <a:gd name="T11" fmla="*/ 337 h 20"/>
                <a:gd name="T12" fmla="*/ 346 w 103"/>
                <a:gd name="T13" fmla="*/ 337 h 20"/>
                <a:gd name="T14" fmla="*/ 175 w 103"/>
                <a:gd name="T15" fmla="*/ 294 h 20"/>
                <a:gd name="T16" fmla="*/ 83 w 103"/>
                <a:gd name="T17" fmla="*/ 352 h 20"/>
                <a:gd name="T18" fmla="*/ 83 w 103"/>
                <a:gd name="T19" fmla="*/ 35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20">
                  <a:moveTo>
                    <a:pt x="4" y="18"/>
                  </a:moveTo>
                  <a:cubicBezTo>
                    <a:pt x="0" y="14"/>
                    <a:pt x="5" y="11"/>
                    <a:pt x="9" y="11"/>
                  </a:cubicBezTo>
                  <a:cubicBezTo>
                    <a:pt x="13" y="11"/>
                    <a:pt x="17" y="13"/>
                    <a:pt x="21" y="13"/>
                  </a:cubicBezTo>
                  <a:cubicBezTo>
                    <a:pt x="29" y="15"/>
                    <a:pt x="38" y="12"/>
                    <a:pt x="46" y="11"/>
                  </a:cubicBezTo>
                  <a:cubicBezTo>
                    <a:pt x="65" y="8"/>
                    <a:pt x="84" y="4"/>
                    <a:pt x="103" y="0"/>
                  </a:cubicBezTo>
                  <a:cubicBezTo>
                    <a:pt x="83" y="7"/>
                    <a:pt x="63" y="17"/>
                    <a:pt x="42" y="18"/>
                  </a:cubicBezTo>
                  <a:cubicBezTo>
                    <a:pt x="35" y="18"/>
                    <a:pt x="28" y="20"/>
                    <a:pt x="22" y="18"/>
                  </a:cubicBezTo>
                  <a:cubicBezTo>
                    <a:pt x="20" y="16"/>
                    <a:pt x="14" y="15"/>
                    <a:pt x="11" y="16"/>
                  </a:cubicBezTo>
                  <a:cubicBezTo>
                    <a:pt x="7" y="16"/>
                    <a:pt x="3" y="16"/>
                    <a:pt x="5" y="19"/>
                  </a:cubicBezTo>
                  <a:cubicBezTo>
                    <a:pt x="4" y="19"/>
                    <a:pt x="5" y="19"/>
                    <a:pt x="5" y="19"/>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7" name="Freeform 308"/>
            <p:cNvSpPr>
              <a:spLocks/>
            </p:cNvSpPr>
            <p:nvPr/>
          </p:nvSpPr>
          <p:spPr bwMode="auto">
            <a:xfrm>
              <a:off x="2473" y="2963"/>
              <a:ext cx="138" cy="48"/>
            </a:xfrm>
            <a:custGeom>
              <a:avLst/>
              <a:gdLst>
                <a:gd name="T0" fmla="*/ 125 w 55"/>
                <a:gd name="T1" fmla="*/ 264 h 18"/>
                <a:gd name="T2" fmla="*/ 146 w 55"/>
                <a:gd name="T3" fmla="*/ 21 h 18"/>
                <a:gd name="T4" fmla="*/ 346 w 55"/>
                <a:gd name="T5" fmla="*/ 192 h 18"/>
                <a:gd name="T6" fmla="*/ 868 w 55"/>
                <a:gd name="T7" fmla="*/ 264 h 18"/>
                <a:gd name="T8" fmla="*/ 459 w 55"/>
                <a:gd name="T9" fmla="*/ 320 h 18"/>
                <a:gd name="T10" fmla="*/ 238 w 55"/>
                <a:gd name="T11" fmla="*/ 227 h 18"/>
                <a:gd name="T12" fmla="*/ 125 w 55"/>
                <a:gd name="T13" fmla="*/ 264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18">
                  <a:moveTo>
                    <a:pt x="8" y="14"/>
                  </a:moveTo>
                  <a:cubicBezTo>
                    <a:pt x="5" y="11"/>
                    <a:pt x="0" y="0"/>
                    <a:pt x="9" y="1"/>
                  </a:cubicBezTo>
                  <a:cubicBezTo>
                    <a:pt x="14" y="2"/>
                    <a:pt x="18" y="8"/>
                    <a:pt x="22" y="10"/>
                  </a:cubicBezTo>
                  <a:cubicBezTo>
                    <a:pt x="32" y="17"/>
                    <a:pt x="44" y="17"/>
                    <a:pt x="55" y="14"/>
                  </a:cubicBezTo>
                  <a:cubicBezTo>
                    <a:pt x="46" y="15"/>
                    <a:pt x="38" y="18"/>
                    <a:pt x="29" y="17"/>
                  </a:cubicBezTo>
                  <a:cubicBezTo>
                    <a:pt x="24" y="17"/>
                    <a:pt x="19" y="14"/>
                    <a:pt x="15" y="12"/>
                  </a:cubicBezTo>
                  <a:cubicBezTo>
                    <a:pt x="13" y="11"/>
                    <a:pt x="4" y="9"/>
                    <a:pt x="8" y="14"/>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8" name="Freeform 309"/>
            <p:cNvSpPr>
              <a:spLocks/>
            </p:cNvSpPr>
            <p:nvPr/>
          </p:nvSpPr>
          <p:spPr bwMode="auto">
            <a:xfrm>
              <a:off x="2701" y="2909"/>
              <a:ext cx="192" cy="80"/>
            </a:xfrm>
            <a:custGeom>
              <a:avLst/>
              <a:gdLst>
                <a:gd name="T0" fmla="*/ 0 w 77"/>
                <a:gd name="T1" fmla="*/ 568 h 30"/>
                <a:gd name="T2" fmla="*/ 571 w 77"/>
                <a:gd name="T3" fmla="*/ 171 h 30"/>
                <a:gd name="T4" fmla="*/ 870 w 77"/>
                <a:gd name="T5" fmla="*/ 136 h 30"/>
                <a:gd name="T6" fmla="*/ 1025 w 77"/>
                <a:gd name="T7" fmla="*/ 93 h 30"/>
                <a:gd name="T8" fmla="*/ 1194 w 77"/>
                <a:gd name="T9" fmla="*/ 0 h 30"/>
                <a:gd name="T10" fmla="*/ 696 w 77"/>
                <a:gd name="T11" fmla="*/ 320 h 30"/>
                <a:gd name="T12" fmla="*/ 374 w 77"/>
                <a:gd name="T13" fmla="*/ 419 h 30"/>
                <a:gd name="T14" fmla="*/ 92 w 77"/>
                <a:gd name="T15" fmla="*/ 533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30">
                  <a:moveTo>
                    <a:pt x="0" y="30"/>
                  </a:moveTo>
                  <a:cubicBezTo>
                    <a:pt x="11" y="23"/>
                    <a:pt x="23" y="12"/>
                    <a:pt x="37" y="9"/>
                  </a:cubicBezTo>
                  <a:cubicBezTo>
                    <a:pt x="43" y="8"/>
                    <a:pt x="49" y="8"/>
                    <a:pt x="56" y="7"/>
                  </a:cubicBezTo>
                  <a:cubicBezTo>
                    <a:pt x="59" y="7"/>
                    <a:pt x="63" y="6"/>
                    <a:pt x="66" y="5"/>
                  </a:cubicBezTo>
                  <a:cubicBezTo>
                    <a:pt x="70" y="4"/>
                    <a:pt x="74" y="1"/>
                    <a:pt x="77" y="0"/>
                  </a:cubicBezTo>
                  <a:cubicBezTo>
                    <a:pt x="65" y="4"/>
                    <a:pt x="58" y="16"/>
                    <a:pt x="45" y="17"/>
                  </a:cubicBezTo>
                  <a:cubicBezTo>
                    <a:pt x="37" y="18"/>
                    <a:pt x="31" y="19"/>
                    <a:pt x="24" y="22"/>
                  </a:cubicBezTo>
                  <a:cubicBezTo>
                    <a:pt x="18" y="24"/>
                    <a:pt x="11" y="24"/>
                    <a:pt x="6" y="28"/>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09" name="Freeform 310"/>
            <p:cNvSpPr>
              <a:spLocks/>
            </p:cNvSpPr>
            <p:nvPr/>
          </p:nvSpPr>
          <p:spPr bwMode="auto">
            <a:xfrm>
              <a:off x="2648" y="2973"/>
              <a:ext cx="283" cy="96"/>
            </a:xfrm>
            <a:custGeom>
              <a:avLst/>
              <a:gdLst>
                <a:gd name="T0" fmla="*/ 959 w 113"/>
                <a:gd name="T1" fmla="*/ 136 h 36"/>
                <a:gd name="T2" fmla="*/ 1380 w 113"/>
                <a:gd name="T3" fmla="*/ 21 h 36"/>
                <a:gd name="T4" fmla="*/ 1600 w 113"/>
                <a:gd name="T5" fmla="*/ 56 h 36"/>
                <a:gd name="T6" fmla="*/ 1776 w 113"/>
                <a:gd name="T7" fmla="*/ 21 h 36"/>
                <a:gd name="T8" fmla="*/ 1588 w 113"/>
                <a:gd name="T9" fmla="*/ 205 h 36"/>
                <a:gd name="T10" fmla="*/ 1380 w 113"/>
                <a:gd name="T11" fmla="*/ 192 h 36"/>
                <a:gd name="T12" fmla="*/ 1084 w 113"/>
                <a:gd name="T13" fmla="*/ 171 h 36"/>
                <a:gd name="T14" fmla="*/ 959 w 113"/>
                <a:gd name="T15" fmla="*/ 376 h 36"/>
                <a:gd name="T16" fmla="*/ 741 w 113"/>
                <a:gd name="T17" fmla="*/ 477 h 36"/>
                <a:gd name="T18" fmla="*/ 626 w 113"/>
                <a:gd name="T19" fmla="*/ 589 h 36"/>
                <a:gd name="T20" fmla="*/ 846 w 113"/>
                <a:gd name="T21" fmla="*/ 589 h 36"/>
                <a:gd name="T22" fmla="*/ 659 w 113"/>
                <a:gd name="T23" fmla="*/ 627 h 36"/>
                <a:gd name="T24" fmla="*/ 363 w 113"/>
                <a:gd name="T25" fmla="*/ 683 h 36"/>
                <a:gd name="T26" fmla="*/ 63 w 113"/>
                <a:gd name="T27" fmla="*/ 547 h 36"/>
                <a:gd name="T28" fmla="*/ 741 w 113"/>
                <a:gd name="T29" fmla="*/ 320 h 36"/>
                <a:gd name="T30" fmla="*/ 867 w 113"/>
                <a:gd name="T31" fmla="*/ 264 h 36"/>
                <a:gd name="T32" fmla="*/ 929 w 113"/>
                <a:gd name="T33" fmla="*/ 19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36">
                  <a:moveTo>
                    <a:pt x="61" y="7"/>
                  </a:moveTo>
                  <a:cubicBezTo>
                    <a:pt x="67" y="0"/>
                    <a:pt x="79" y="0"/>
                    <a:pt x="88" y="1"/>
                  </a:cubicBezTo>
                  <a:cubicBezTo>
                    <a:pt x="92" y="1"/>
                    <a:pt x="97" y="2"/>
                    <a:pt x="102" y="3"/>
                  </a:cubicBezTo>
                  <a:cubicBezTo>
                    <a:pt x="106" y="3"/>
                    <a:pt x="109" y="2"/>
                    <a:pt x="113" y="1"/>
                  </a:cubicBezTo>
                  <a:cubicBezTo>
                    <a:pt x="110" y="6"/>
                    <a:pt x="107" y="9"/>
                    <a:pt x="101" y="11"/>
                  </a:cubicBezTo>
                  <a:cubicBezTo>
                    <a:pt x="97" y="12"/>
                    <a:pt x="93" y="11"/>
                    <a:pt x="88" y="10"/>
                  </a:cubicBezTo>
                  <a:cubicBezTo>
                    <a:pt x="83" y="8"/>
                    <a:pt x="74" y="6"/>
                    <a:pt x="69" y="9"/>
                  </a:cubicBezTo>
                  <a:cubicBezTo>
                    <a:pt x="65" y="11"/>
                    <a:pt x="64" y="16"/>
                    <a:pt x="61" y="20"/>
                  </a:cubicBezTo>
                  <a:cubicBezTo>
                    <a:pt x="58" y="24"/>
                    <a:pt x="52" y="24"/>
                    <a:pt x="47" y="25"/>
                  </a:cubicBezTo>
                  <a:cubicBezTo>
                    <a:pt x="44" y="25"/>
                    <a:pt x="34" y="27"/>
                    <a:pt x="40" y="31"/>
                  </a:cubicBezTo>
                  <a:cubicBezTo>
                    <a:pt x="43" y="33"/>
                    <a:pt x="50" y="30"/>
                    <a:pt x="54" y="31"/>
                  </a:cubicBezTo>
                  <a:cubicBezTo>
                    <a:pt x="50" y="32"/>
                    <a:pt x="46" y="32"/>
                    <a:pt x="42" y="33"/>
                  </a:cubicBezTo>
                  <a:cubicBezTo>
                    <a:pt x="35" y="34"/>
                    <a:pt x="29" y="35"/>
                    <a:pt x="23" y="36"/>
                  </a:cubicBezTo>
                  <a:cubicBezTo>
                    <a:pt x="17" y="36"/>
                    <a:pt x="6" y="36"/>
                    <a:pt x="4" y="29"/>
                  </a:cubicBezTo>
                  <a:cubicBezTo>
                    <a:pt x="0" y="17"/>
                    <a:pt x="41" y="21"/>
                    <a:pt x="47" y="17"/>
                  </a:cubicBezTo>
                  <a:cubicBezTo>
                    <a:pt x="55" y="14"/>
                    <a:pt x="55" y="14"/>
                    <a:pt x="55" y="14"/>
                  </a:cubicBezTo>
                  <a:cubicBezTo>
                    <a:pt x="59" y="10"/>
                    <a:pt x="59" y="10"/>
                    <a:pt x="59" y="1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0" name="Freeform 311"/>
            <p:cNvSpPr>
              <a:spLocks/>
            </p:cNvSpPr>
            <p:nvPr/>
          </p:nvSpPr>
          <p:spPr bwMode="auto">
            <a:xfrm>
              <a:off x="2801" y="2987"/>
              <a:ext cx="217" cy="144"/>
            </a:xfrm>
            <a:custGeom>
              <a:avLst/>
              <a:gdLst>
                <a:gd name="T0" fmla="*/ 187 w 87"/>
                <a:gd name="T1" fmla="*/ 797 h 54"/>
                <a:gd name="T2" fmla="*/ 604 w 87"/>
                <a:gd name="T3" fmla="*/ 648 h 54"/>
                <a:gd name="T4" fmla="*/ 1120 w 87"/>
                <a:gd name="T5" fmla="*/ 320 h 54"/>
                <a:gd name="T6" fmla="*/ 1349 w 87"/>
                <a:gd name="T7" fmla="*/ 77 h 54"/>
                <a:gd name="T8" fmla="*/ 1195 w 87"/>
                <a:gd name="T9" fmla="*/ 320 h 54"/>
                <a:gd name="T10" fmla="*/ 666 w 87"/>
                <a:gd name="T11" fmla="*/ 797 h 54"/>
                <a:gd name="T12" fmla="*/ 0 w 87"/>
                <a:gd name="T13" fmla="*/ 1003 h 54"/>
                <a:gd name="T14" fmla="*/ 75 w 87"/>
                <a:gd name="T15" fmla="*/ 797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54">
                  <a:moveTo>
                    <a:pt x="12" y="42"/>
                  </a:moveTo>
                  <a:cubicBezTo>
                    <a:pt x="24" y="40"/>
                    <a:pt x="27" y="37"/>
                    <a:pt x="39" y="34"/>
                  </a:cubicBezTo>
                  <a:cubicBezTo>
                    <a:pt x="52" y="30"/>
                    <a:pt x="64" y="25"/>
                    <a:pt x="72" y="17"/>
                  </a:cubicBezTo>
                  <a:cubicBezTo>
                    <a:pt x="79" y="8"/>
                    <a:pt x="79" y="0"/>
                    <a:pt x="87" y="4"/>
                  </a:cubicBezTo>
                  <a:cubicBezTo>
                    <a:pt x="82" y="8"/>
                    <a:pt x="83" y="8"/>
                    <a:pt x="77" y="17"/>
                  </a:cubicBezTo>
                  <a:cubicBezTo>
                    <a:pt x="71" y="26"/>
                    <a:pt x="60" y="36"/>
                    <a:pt x="43" y="42"/>
                  </a:cubicBezTo>
                  <a:cubicBezTo>
                    <a:pt x="26" y="47"/>
                    <a:pt x="7" y="54"/>
                    <a:pt x="0" y="53"/>
                  </a:cubicBezTo>
                  <a:cubicBezTo>
                    <a:pt x="0" y="53"/>
                    <a:pt x="5" y="45"/>
                    <a:pt x="5" y="42"/>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1" name="Freeform 312"/>
            <p:cNvSpPr>
              <a:spLocks/>
            </p:cNvSpPr>
            <p:nvPr/>
          </p:nvSpPr>
          <p:spPr bwMode="auto">
            <a:xfrm>
              <a:off x="3158" y="2123"/>
              <a:ext cx="60" cy="378"/>
            </a:xfrm>
            <a:custGeom>
              <a:avLst/>
              <a:gdLst>
                <a:gd name="T0" fmla="*/ 238 w 24"/>
                <a:gd name="T1" fmla="*/ 977 h 142"/>
                <a:gd name="T2" fmla="*/ 83 w 24"/>
                <a:gd name="T3" fmla="*/ 1885 h 142"/>
                <a:gd name="T4" fmla="*/ 145 w 24"/>
                <a:gd name="T5" fmla="*/ 2247 h 142"/>
                <a:gd name="T6" fmla="*/ 220 w 24"/>
                <a:gd name="T7" fmla="*/ 2452 h 142"/>
                <a:gd name="T8" fmla="*/ 250 w 24"/>
                <a:gd name="T9" fmla="*/ 2566 h 142"/>
                <a:gd name="T10" fmla="*/ 270 w 24"/>
                <a:gd name="T11" fmla="*/ 2678 h 142"/>
                <a:gd name="T12" fmla="*/ 238 w 24"/>
                <a:gd name="T13" fmla="*/ 2417 h 142"/>
                <a:gd name="T14" fmla="*/ 158 w 24"/>
                <a:gd name="T15" fmla="*/ 2132 h 142"/>
                <a:gd name="T16" fmla="*/ 250 w 24"/>
                <a:gd name="T17" fmla="*/ 1701 h 142"/>
                <a:gd name="T18" fmla="*/ 375 w 24"/>
                <a:gd name="T19" fmla="*/ 1318 h 142"/>
                <a:gd name="T20" fmla="*/ 375 w 24"/>
                <a:gd name="T21" fmla="*/ 1169 h 142"/>
                <a:gd name="T22" fmla="*/ 283 w 24"/>
                <a:gd name="T23" fmla="*/ 644 h 142"/>
                <a:gd name="T24" fmla="*/ 83 w 24"/>
                <a:gd name="T25" fmla="*/ 93 h 142"/>
                <a:gd name="T26" fmla="*/ 0 w 24"/>
                <a:gd name="T27" fmla="*/ 0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42">
                  <a:moveTo>
                    <a:pt x="15" y="52"/>
                  </a:moveTo>
                  <a:cubicBezTo>
                    <a:pt x="20" y="69"/>
                    <a:pt x="6" y="84"/>
                    <a:pt x="5" y="100"/>
                  </a:cubicBezTo>
                  <a:cubicBezTo>
                    <a:pt x="4" y="107"/>
                    <a:pt x="6" y="113"/>
                    <a:pt x="9" y="119"/>
                  </a:cubicBezTo>
                  <a:cubicBezTo>
                    <a:pt x="11" y="122"/>
                    <a:pt x="12" y="126"/>
                    <a:pt x="14" y="130"/>
                  </a:cubicBezTo>
                  <a:cubicBezTo>
                    <a:pt x="15" y="132"/>
                    <a:pt x="16" y="134"/>
                    <a:pt x="16" y="136"/>
                  </a:cubicBezTo>
                  <a:cubicBezTo>
                    <a:pt x="17" y="138"/>
                    <a:pt x="17" y="140"/>
                    <a:pt x="17" y="142"/>
                  </a:cubicBezTo>
                  <a:cubicBezTo>
                    <a:pt x="17" y="137"/>
                    <a:pt x="16" y="132"/>
                    <a:pt x="15" y="128"/>
                  </a:cubicBezTo>
                  <a:cubicBezTo>
                    <a:pt x="14" y="123"/>
                    <a:pt x="11" y="118"/>
                    <a:pt x="10" y="113"/>
                  </a:cubicBezTo>
                  <a:cubicBezTo>
                    <a:pt x="9" y="106"/>
                    <a:pt x="11" y="96"/>
                    <a:pt x="16" y="90"/>
                  </a:cubicBezTo>
                  <a:cubicBezTo>
                    <a:pt x="20" y="86"/>
                    <a:pt x="22" y="76"/>
                    <a:pt x="24" y="70"/>
                  </a:cubicBezTo>
                  <a:cubicBezTo>
                    <a:pt x="24" y="67"/>
                    <a:pt x="23" y="64"/>
                    <a:pt x="24" y="62"/>
                  </a:cubicBezTo>
                  <a:cubicBezTo>
                    <a:pt x="24" y="59"/>
                    <a:pt x="24" y="43"/>
                    <a:pt x="18" y="34"/>
                  </a:cubicBezTo>
                  <a:cubicBezTo>
                    <a:pt x="14" y="28"/>
                    <a:pt x="8" y="8"/>
                    <a:pt x="5" y="5"/>
                  </a:cubicBezTo>
                  <a:cubicBezTo>
                    <a:pt x="4" y="3"/>
                    <a:pt x="1" y="2"/>
                    <a:pt x="0"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2" name="Freeform 313"/>
            <p:cNvSpPr>
              <a:spLocks/>
            </p:cNvSpPr>
            <p:nvPr/>
          </p:nvSpPr>
          <p:spPr bwMode="auto">
            <a:xfrm>
              <a:off x="3203" y="2152"/>
              <a:ext cx="78" cy="171"/>
            </a:xfrm>
            <a:custGeom>
              <a:avLst/>
              <a:gdLst>
                <a:gd name="T0" fmla="*/ 96 w 31"/>
                <a:gd name="T1" fmla="*/ 192 h 64"/>
                <a:gd name="T2" fmla="*/ 209 w 31"/>
                <a:gd name="T3" fmla="*/ 743 h 64"/>
                <a:gd name="T4" fmla="*/ 176 w 31"/>
                <a:gd name="T5" fmla="*/ 970 h 64"/>
                <a:gd name="T6" fmla="*/ 159 w 31"/>
                <a:gd name="T7" fmla="*/ 1165 h 64"/>
                <a:gd name="T8" fmla="*/ 317 w 31"/>
                <a:gd name="T9" fmla="*/ 1085 h 64"/>
                <a:gd name="T10" fmla="*/ 443 w 31"/>
                <a:gd name="T11" fmla="*/ 799 h 64"/>
                <a:gd name="T12" fmla="*/ 380 w 31"/>
                <a:gd name="T13" fmla="*/ 192 h 64"/>
                <a:gd name="T14" fmla="*/ 380 w 31"/>
                <a:gd name="T15" fmla="*/ 615 h 64"/>
                <a:gd name="T16" fmla="*/ 284 w 31"/>
                <a:gd name="T17" fmla="*/ 534 h 64"/>
                <a:gd name="T18" fmla="*/ 176 w 31"/>
                <a:gd name="T19" fmla="*/ 115 h 64"/>
                <a:gd name="T20" fmla="*/ 0 w 31"/>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64">
                  <a:moveTo>
                    <a:pt x="6" y="10"/>
                  </a:moveTo>
                  <a:cubicBezTo>
                    <a:pt x="11" y="17"/>
                    <a:pt x="14" y="29"/>
                    <a:pt x="13" y="39"/>
                  </a:cubicBezTo>
                  <a:cubicBezTo>
                    <a:pt x="13" y="43"/>
                    <a:pt x="12" y="47"/>
                    <a:pt x="11" y="51"/>
                  </a:cubicBezTo>
                  <a:cubicBezTo>
                    <a:pt x="11" y="53"/>
                    <a:pt x="8" y="59"/>
                    <a:pt x="10" y="61"/>
                  </a:cubicBezTo>
                  <a:cubicBezTo>
                    <a:pt x="12" y="64"/>
                    <a:pt x="18" y="59"/>
                    <a:pt x="20" y="57"/>
                  </a:cubicBezTo>
                  <a:cubicBezTo>
                    <a:pt x="24" y="53"/>
                    <a:pt x="26" y="48"/>
                    <a:pt x="28" y="42"/>
                  </a:cubicBezTo>
                  <a:cubicBezTo>
                    <a:pt x="31" y="31"/>
                    <a:pt x="27" y="20"/>
                    <a:pt x="24" y="10"/>
                  </a:cubicBezTo>
                  <a:cubicBezTo>
                    <a:pt x="23" y="17"/>
                    <a:pt x="26" y="25"/>
                    <a:pt x="24" y="32"/>
                  </a:cubicBezTo>
                  <a:cubicBezTo>
                    <a:pt x="22" y="42"/>
                    <a:pt x="18" y="32"/>
                    <a:pt x="18" y="28"/>
                  </a:cubicBezTo>
                  <a:cubicBezTo>
                    <a:pt x="17" y="20"/>
                    <a:pt x="17" y="11"/>
                    <a:pt x="11" y="6"/>
                  </a:cubicBezTo>
                  <a:cubicBezTo>
                    <a:pt x="9" y="3"/>
                    <a:pt x="1" y="3"/>
                    <a:pt x="0"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3" name="Freeform 314"/>
            <p:cNvSpPr>
              <a:spLocks/>
            </p:cNvSpPr>
            <p:nvPr/>
          </p:nvSpPr>
          <p:spPr bwMode="auto">
            <a:xfrm>
              <a:off x="3493" y="2301"/>
              <a:ext cx="140" cy="283"/>
            </a:xfrm>
            <a:custGeom>
              <a:avLst/>
              <a:gdLst>
                <a:gd name="T0" fmla="*/ 800 w 56"/>
                <a:gd name="T1" fmla="*/ 35 h 106"/>
                <a:gd name="T2" fmla="*/ 625 w 56"/>
                <a:gd name="T3" fmla="*/ 342 h 106"/>
                <a:gd name="T4" fmla="*/ 345 w 56"/>
                <a:gd name="T5" fmla="*/ 534 h 106"/>
                <a:gd name="T6" fmla="*/ 113 w 56"/>
                <a:gd name="T7" fmla="*/ 742 h 106"/>
                <a:gd name="T8" fmla="*/ 33 w 56"/>
                <a:gd name="T9" fmla="*/ 876 h 106"/>
                <a:gd name="T10" fmla="*/ 33 w 56"/>
                <a:gd name="T11" fmla="*/ 1161 h 106"/>
                <a:gd name="T12" fmla="*/ 188 w 56"/>
                <a:gd name="T13" fmla="*/ 798 h 106"/>
                <a:gd name="T14" fmla="*/ 425 w 56"/>
                <a:gd name="T15" fmla="*/ 892 h 106"/>
                <a:gd name="T16" fmla="*/ 345 w 56"/>
                <a:gd name="T17" fmla="*/ 1426 h 106"/>
                <a:gd name="T18" fmla="*/ 158 w 56"/>
                <a:gd name="T19" fmla="*/ 2018 h 106"/>
                <a:gd name="T20" fmla="*/ 250 w 56"/>
                <a:gd name="T21" fmla="*/ 1845 h 106"/>
                <a:gd name="T22" fmla="*/ 408 w 56"/>
                <a:gd name="T23" fmla="*/ 1540 h 106"/>
                <a:gd name="T24" fmla="*/ 595 w 56"/>
                <a:gd name="T25" fmla="*/ 969 h 106"/>
                <a:gd name="T26" fmla="*/ 800 w 56"/>
                <a:gd name="T27" fmla="*/ 457 h 106"/>
                <a:gd name="T28" fmla="*/ 863 w 56"/>
                <a:gd name="T29" fmla="*/ 248 h 106"/>
                <a:gd name="T30" fmla="*/ 875 w 56"/>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106">
                  <a:moveTo>
                    <a:pt x="51" y="2"/>
                  </a:moveTo>
                  <a:cubicBezTo>
                    <a:pt x="50" y="8"/>
                    <a:pt x="43" y="14"/>
                    <a:pt x="40" y="18"/>
                  </a:cubicBezTo>
                  <a:cubicBezTo>
                    <a:pt x="35" y="23"/>
                    <a:pt x="28" y="25"/>
                    <a:pt x="22" y="28"/>
                  </a:cubicBezTo>
                  <a:cubicBezTo>
                    <a:pt x="16" y="31"/>
                    <a:pt x="12" y="34"/>
                    <a:pt x="7" y="39"/>
                  </a:cubicBezTo>
                  <a:cubicBezTo>
                    <a:pt x="5" y="41"/>
                    <a:pt x="3" y="43"/>
                    <a:pt x="2" y="46"/>
                  </a:cubicBezTo>
                  <a:cubicBezTo>
                    <a:pt x="0" y="51"/>
                    <a:pt x="3" y="56"/>
                    <a:pt x="2" y="61"/>
                  </a:cubicBezTo>
                  <a:cubicBezTo>
                    <a:pt x="2" y="53"/>
                    <a:pt x="6" y="47"/>
                    <a:pt x="12" y="42"/>
                  </a:cubicBezTo>
                  <a:cubicBezTo>
                    <a:pt x="18" y="38"/>
                    <a:pt x="26" y="38"/>
                    <a:pt x="27" y="47"/>
                  </a:cubicBezTo>
                  <a:cubicBezTo>
                    <a:pt x="29" y="56"/>
                    <a:pt x="26" y="66"/>
                    <a:pt x="22" y="75"/>
                  </a:cubicBezTo>
                  <a:cubicBezTo>
                    <a:pt x="18" y="84"/>
                    <a:pt x="10" y="95"/>
                    <a:pt x="10" y="106"/>
                  </a:cubicBezTo>
                  <a:cubicBezTo>
                    <a:pt x="12" y="103"/>
                    <a:pt x="14" y="100"/>
                    <a:pt x="16" y="97"/>
                  </a:cubicBezTo>
                  <a:cubicBezTo>
                    <a:pt x="19" y="92"/>
                    <a:pt x="24" y="87"/>
                    <a:pt x="26" y="81"/>
                  </a:cubicBezTo>
                  <a:cubicBezTo>
                    <a:pt x="31" y="71"/>
                    <a:pt x="33" y="60"/>
                    <a:pt x="38" y="51"/>
                  </a:cubicBezTo>
                  <a:cubicBezTo>
                    <a:pt x="43" y="42"/>
                    <a:pt x="48" y="34"/>
                    <a:pt x="51" y="24"/>
                  </a:cubicBezTo>
                  <a:cubicBezTo>
                    <a:pt x="53" y="21"/>
                    <a:pt x="55" y="17"/>
                    <a:pt x="55" y="13"/>
                  </a:cubicBezTo>
                  <a:cubicBezTo>
                    <a:pt x="56" y="9"/>
                    <a:pt x="54" y="4"/>
                    <a:pt x="56"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4" name="Freeform 315"/>
            <p:cNvSpPr>
              <a:spLocks/>
            </p:cNvSpPr>
            <p:nvPr/>
          </p:nvSpPr>
          <p:spPr bwMode="auto">
            <a:xfrm>
              <a:off x="3218" y="2381"/>
              <a:ext cx="50" cy="227"/>
            </a:xfrm>
            <a:custGeom>
              <a:avLst/>
              <a:gdLst>
                <a:gd name="T0" fmla="*/ 300 w 20"/>
                <a:gd name="T1" fmla="*/ 0 h 85"/>
                <a:gd name="T2" fmla="*/ 63 w 20"/>
                <a:gd name="T3" fmla="*/ 171 h 85"/>
                <a:gd name="T4" fmla="*/ 83 w 20"/>
                <a:gd name="T5" fmla="*/ 705 h 85"/>
                <a:gd name="T6" fmla="*/ 175 w 20"/>
                <a:gd name="T7" fmla="*/ 1199 h 85"/>
                <a:gd name="T8" fmla="*/ 220 w 20"/>
                <a:gd name="T9" fmla="*/ 1618 h 85"/>
                <a:gd name="T10" fmla="*/ 250 w 20"/>
                <a:gd name="T11" fmla="*/ 1242 h 85"/>
                <a:gd name="T12" fmla="*/ 220 w 20"/>
                <a:gd name="T13" fmla="*/ 721 h 85"/>
                <a:gd name="T14" fmla="*/ 188 w 20"/>
                <a:gd name="T15" fmla="*/ 307 h 85"/>
                <a:gd name="T16" fmla="*/ 313 w 20"/>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85">
                  <a:moveTo>
                    <a:pt x="19" y="0"/>
                  </a:moveTo>
                  <a:cubicBezTo>
                    <a:pt x="12" y="1"/>
                    <a:pt x="7" y="1"/>
                    <a:pt x="4" y="9"/>
                  </a:cubicBezTo>
                  <a:cubicBezTo>
                    <a:pt x="0" y="18"/>
                    <a:pt x="3" y="28"/>
                    <a:pt x="5" y="37"/>
                  </a:cubicBezTo>
                  <a:cubicBezTo>
                    <a:pt x="7" y="46"/>
                    <a:pt x="9" y="54"/>
                    <a:pt x="11" y="63"/>
                  </a:cubicBezTo>
                  <a:cubicBezTo>
                    <a:pt x="13" y="70"/>
                    <a:pt x="15" y="78"/>
                    <a:pt x="14" y="85"/>
                  </a:cubicBezTo>
                  <a:cubicBezTo>
                    <a:pt x="17" y="81"/>
                    <a:pt x="16" y="71"/>
                    <a:pt x="16" y="65"/>
                  </a:cubicBezTo>
                  <a:cubicBezTo>
                    <a:pt x="16" y="56"/>
                    <a:pt x="15" y="47"/>
                    <a:pt x="14" y="38"/>
                  </a:cubicBezTo>
                  <a:cubicBezTo>
                    <a:pt x="12" y="31"/>
                    <a:pt x="11" y="23"/>
                    <a:pt x="12" y="16"/>
                  </a:cubicBezTo>
                  <a:cubicBezTo>
                    <a:pt x="12" y="11"/>
                    <a:pt x="16" y="4"/>
                    <a:pt x="20" y="1"/>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5" name="Freeform 316"/>
            <p:cNvSpPr>
              <a:spLocks/>
            </p:cNvSpPr>
            <p:nvPr/>
          </p:nvSpPr>
          <p:spPr bwMode="auto">
            <a:xfrm>
              <a:off x="3321" y="2272"/>
              <a:ext cx="110" cy="117"/>
            </a:xfrm>
            <a:custGeom>
              <a:avLst/>
              <a:gdLst>
                <a:gd name="T0" fmla="*/ 50 w 44"/>
                <a:gd name="T1" fmla="*/ 827 h 44"/>
                <a:gd name="T2" fmla="*/ 63 w 44"/>
                <a:gd name="T3" fmla="*/ 396 h 44"/>
                <a:gd name="T4" fmla="*/ 345 w 44"/>
                <a:gd name="T5" fmla="*/ 93 h 44"/>
                <a:gd name="T6" fmla="*/ 688 w 44"/>
                <a:gd name="T7" fmla="*/ 580 h 44"/>
                <a:gd name="T8" fmla="*/ 500 w 44"/>
                <a:gd name="T9" fmla="*/ 431 h 44"/>
                <a:gd name="T10" fmla="*/ 250 w 44"/>
                <a:gd name="T11" fmla="*/ 319 h 44"/>
                <a:gd name="T12" fmla="*/ 113 w 44"/>
                <a:gd name="T13" fmla="*/ 524 h 44"/>
                <a:gd name="T14" fmla="*/ 50 w 44"/>
                <a:gd name="T15" fmla="*/ 792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44">
                  <a:moveTo>
                    <a:pt x="3" y="44"/>
                  </a:moveTo>
                  <a:cubicBezTo>
                    <a:pt x="5" y="37"/>
                    <a:pt x="0" y="29"/>
                    <a:pt x="4" y="21"/>
                  </a:cubicBezTo>
                  <a:cubicBezTo>
                    <a:pt x="7" y="13"/>
                    <a:pt x="14" y="8"/>
                    <a:pt x="22" y="5"/>
                  </a:cubicBezTo>
                  <a:cubicBezTo>
                    <a:pt x="35" y="0"/>
                    <a:pt x="33" y="29"/>
                    <a:pt x="44" y="31"/>
                  </a:cubicBezTo>
                  <a:cubicBezTo>
                    <a:pt x="39" y="31"/>
                    <a:pt x="34" y="27"/>
                    <a:pt x="32" y="23"/>
                  </a:cubicBezTo>
                  <a:cubicBezTo>
                    <a:pt x="28" y="16"/>
                    <a:pt x="24" y="13"/>
                    <a:pt x="16" y="17"/>
                  </a:cubicBezTo>
                  <a:cubicBezTo>
                    <a:pt x="11" y="19"/>
                    <a:pt x="10" y="23"/>
                    <a:pt x="7" y="28"/>
                  </a:cubicBezTo>
                  <a:cubicBezTo>
                    <a:pt x="5" y="33"/>
                    <a:pt x="3" y="36"/>
                    <a:pt x="3" y="42"/>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6" name="Freeform 317"/>
            <p:cNvSpPr>
              <a:spLocks/>
            </p:cNvSpPr>
            <p:nvPr/>
          </p:nvSpPr>
          <p:spPr bwMode="auto">
            <a:xfrm>
              <a:off x="3403" y="2235"/>
              <a:ext cx="60" cy="120"/>
            </a:xfrm>
            <a:custGeom>
              <a:avLst/>
              <a:gdLst>
                <a:gd name="T0" fmla="*/ 50 w 24"/>
                <a:gd name="T1" fmla="*/ 77 h 45"/>
                <a:gd name="T2" fmla="*/ 283 w 24"/>
                <a:gd name="T3" fmla="*/ 435 h 45"/>
                <a:gd name="T4" fmla="*/ 145 w 24"/>
                <a:gd name="T5" fmla="*/ 853 h 45"/>
                <a:gd name="T6" fmla="*/ 333 w 24"/>
                <a:gd name="T7" fmla="*/ 605 h 45"/>
                <a:gd name="T8" fmla="*/ 333 w 24"/>
                <a:gd name="T9" fmla="*/ 227 h 45"/>
                <a:gd name="T10" fmla="*/ 175 w 24"/>
                <a:gd name="T11" fmla="*/ 21 h 45"/>
                <a:gd name="T12" fmla="*/ 0 w 24"/>
                <a:gd name="T13" fmla="*/ 35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5">
                  <a:moveTo>
                    <a:pt x="3" y="4"/>
                  </a:moveTo>
                  <a:cubicBezTo>
                    <a:pt x="15" y="2"/>
                    <a:pt x="17" y="14"/>
                    <a:pt x="18" y="23"/>
                  </a:cubicBezTo>
                  <a:cubicBezTo>
                    <a:pt x="18" y="32"/>
                    <a:pt x="17" y="39"/>
                    <a:pt x="9" y="45"/>
                  </a:cubicBezTo>
                  <a:cubicBezTo>
                    <a:pt x="14" y="40"/>
                    <a:pt x="19" y="38"/>
                    <a:pt x="21" y="32"/>
                  </a:cubicBezTo>
                  <a:cubicBezTo>
                    <a:pt x="24" y="26"/>
                    <a:pt x="24" y="18"/>
                    <a:pt x="21" y="12"/>
                  </a:cubicBezTo>
                  <a:cubicBezTo>
                    <a:pt x="19" y="8"/>
                    <a:pt x="16" y="2"/>
                    <a:pt x="11" y="1"/>
                  </a:cubicBezTo>
                  <a:cubicBezTo>
                    <a:pt x="7" y="0"/>
                    <a:pt x="4" y="3"/>
                    <a:pt x="0" y="2"/>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7" name="Freeform 318"/>
            <p:cNvSpPr>
              <a:spLocks/>
            </p:cNvSpPr>
            <p:nvPr/>
          </p:nvSpPr>
          <p:spPr bwMode="auto">
            <a:xfrm>
              <a:off x="3113" y="2608"/>
              <a:ext cx="145" cy="141"/>
            </a:xfrm>
            <a:custGeom>
              <a:avLst/>
              <a:gdLst>
                <a:gd name="T0" fmla="*/ 20 w 58"/>
                <a:gd name="T1" fmla="*/ 942 h 53"/>
                <a:gd name="T2" fmla="*/ 125 w 58"/>
                <a:gd name="T3" fmla="*/ 737 h 53"/>
                <a:gd name="T4" fmla="*/ 175 w 58"/>
                <a:gd name="T5" fmla="*/ 524 h 53"/>
                <a:gd name="T6" fmla="*/ 313 w 58"/>
                <a:gd name="T7" fmla="*/ 77 h 53"/>
                <a:gd name="T8" fmla="*/ 458 w 58"/>
                <a:gd name="T9" fmla="*/ 35 h 53"/>
                <a:gd name="T10" fmla="*/ 583 w 58"/>
                <a:gd name="T11" fmla="*/ 149 h 53"/>
                <a:gd name="T12" fmla="*/ 908 w 58"/>
                <a:gd name="T13" fmla="*/ 35 h 53"/>
                <a:gd name="T14" fmla="*/ 720 w 58"/>
                <a:gd name="T15" fmla="*/ 375 h 53"/>
                <a:gd name="T16" fmla="*/ 408 w 58"/>
                <a:gd name="T17" fmla="*/ 226 h 53"/>
                <a:gd name="T18" fmla="*/ 238 w 58"/>
                <a:gd name="T19" fmla="*/ 511 h 53"/>
                <a:gd name="T20" fmla="*/ 208 w 58"/>
                <a:gd name="T21" fmla="*/ 750 h 53"/>
                <a:gd name="T22" fmla="*/ 0 w 58"/>
                <a:gd name="T23" fmla="*/ 998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53">
                  <a:moveTo>
                    <a:pt x="1" y="50"/>
                  </a:moveTo>
                  <a:cubicBezTo>
                    <a:pt x="4" y="48"/>
                    <a:pt x="6" y="42"/>
                    <a:pt x="8" y="39"/>
                  </a:cubicBezTo>
                  <a:cubicBezTo>
                    <a:pt x="10" y="35"/>
                    <a:pt x="11" y="32"/>
                    <a:pt x="11" y="28"/>
                  </a:cubicBezTo>
                  <a:cubicBezTo>
                    <a:pt x="12" y="19"/>
                    <a:pt x="12" y="10"/>
                    <a:pt x="20" y="4"/>
                  </a:cubicBezTo>
                  <a:cubicBezTo>
                    <a:pt x="23" y="1"/>
                    <a:pt x="25" y="0"/>
                    <a:pt x="29" y="2"/>
                  </a:cubicBezTo>
                  <a:cubicBezTo>
                    <a:pt x="31" y="3"/>
                    <a:pt x="34" y="5"/>
                    <a:pt x="37" y="8"/>
                  </a:cubicBezTo>
                  <a:cubicBezTo>
                    <a:pt x="45" y="15"/>
                    <a:pt x="55" y="13"/>
                    <a:pt x="58" y="2"/>
                  </a:cubicBezTo>
                  <a:cubicBezTo>
                    <a:pt x="56" y="9"/>
                    <a:pt x="53" y="17"/>
                    <a:pt x="46" y="20"/>
                  </a:cubicBezTo>
                  <a:cubicBezTo>
                    <a:pt x="37" y="23"/>
                    <a:pt x="34" y="10"/>
                    <a:pt x="26" y="12"/>
                  </a:cubicBezTo>
                  <a:cubicBezTo>
                    <a:pt x="20" y="13"/>
                    <a:pt x="16" y="21"/>
                    <a:pt x="15" y="27"/>
                  </a:cubicBezTo>
                  <a:cubicBezTo>
                    <a:pt x="14" y="32"/>
                    <a:pt x="16" y="35"/>
                    <a:pt x="13" y="40"/>
                  </a:cubicBezTo>
                  <a:cubicBezTo>
                    <a:pt x="10" y="46"/>
                    <a:pt x="5" y="49"/>
                    <a:pt x="0" y="53"/>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8" name="Freeform 319"/>
            <p:cNvSpPr>
              <a:spLocks/>
            </p:cNvSpPr>
            <p:nvPr/>
          </p:nvSpPr>
          <p:spPr bwMode="auto">
            <a:xfrm>
              <a:off x="3098" y="2469"/>
              <a:ext cx="65" cy="171"/>
            </a:xfrm>
            <a:custGeom>
              <a:avLst/>
              <a:gdLst>
                <a:gd name="T0" fmla="*/ 250 w 26"/>
                <a:gd name="T1" fmla="*/ 0 h 64"/>
                <a:gd name="T2" fmla="*/ 270 w 26"/>
                <a:gd name="T3" fmla="*/ 379 h 64"/>
                <a:gd name="T4" fmla="*/ 408 w 26"/>
                <a:gd name="T5" fmla="*/ 615 h 64"/>
                <a:gd name="T6" fmla="*/ 158 w 26"/>
                <a:gd name="T7" fmla="*/ 743 h 64"/>
                <a:gd name="T8" fmla="*/ 63 w 26"/>
                <a:gd name="T9" fmla="*/ 1221 h 64"/>
                <a:gd name="T10" fmla="*/ 113 w 26"/>
                <a:gd name="T11" fmla="*/ 786 h 64"/>
                <a:gd name="T12" fmla="*/ 0 w 26"/>
                <a:gd name="T13" fmla="*/ 649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64">
                  <a:moveTo>
                    <a:pt x="16" y="0"/>
                  </a:moveTo>
                  <a:cubicBezTo>
                    <a:pt x="14" y="7"/>
                    <a:pt x="12" y="14"/>
                    <a:pt x="17" y="20"/>
                  </a:cubicBezTo>
                  <a:cubicBezTo>
                    <a:pt x="21" y="25"/>
                    <a:pt x="24" y="26"/>
                    <a:pt x="26" y="32"/>
                  </a:cubicBezTo>
                  <a:cubicBezTo>
                    <a:pt x="19" y="28"/>
                    <a:pt x="14" y="32"/>
                    <a:pt x="10" y="39"/>
                  </a:cubicBezTo>
                  <a:cubicBezTo>
                    <a:pt x="6" y="47"/>
                    <a:pt x="8" y="56"/>
                    <a:pt x="4" y="64"/>
                  </a:cubicBezTo>
                  <a:cubicBezTo>
                    <a:pt x="2" y="56"/>
                    <a:pt x="5" y="49"/>
                    <a:pt x="7" y="41"/>
                  </a:cubicBezTo>
                  <a:cubicBezTo>
                    <a:pt x="9" y="34"/>
                    <a:pt x="5" y="36"/>
                    <a:pt x="0" y="34"/>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19" name="Freeform 320"/>
            <p:cNvSpPr>
              <a:spLocks/>
            </p:cNvSpPr>
            <p:nvPr/>
          </p:nvSpPr>
          <p:spPr bwMode="auto">
            <a:xfrm>
              <a:off x="3248" y="2741"/>
              <a:ext cx="138" cy="190"/>
            </a:xfrm>
            <a:custGeom>
              <a:avLst/>
              <a:gdLst>
                <a:gd name="T0" fmla="*/ 20 w 55"/>
                <a:gd name="T1" fmla="*/ 1359 h 71"/>
                <a:gd name="T2" fmla="*/ 146 w 55"/>
                <a:gd name="T3" fmla="*/ 653 h 71"/>
                <a:gd name="T4" fmla="*/ 208 w 55"/>
                <a:gd name="T5" fmla="*/ 629 h 71"/>
                <a:gd name="T6" fmla="*/ 238 w 55"/>
                <a:gd name="T7" fmla="*/ 744 h 71"/>
                <a:gd name="T8" fmla="*/ 379 w 55"/>
                <a:gd name="T9" fmla="*/ 859 h 71"/>
                <a:gd name="T10" fmla="*/ 534 w 55"/>
                <a:gd name="T11" fmla="*/ 401 h 71"/>
                <a:gd name="T12" fmla="*/ 221 w 55"/>
                <a:gd name="T13" fmla="*/ 78 h 71"/>
                <a:gd name="T14" fmla="*/ 429 w 55"/>
                <a:gd name="T15" fmla="*/ 21 h 71"/>
                <a:gd name="T16" fmla="*/ 597 w 55"/>
                <a:gd name="T17" fmla="*/ 136 h 71"/>
                <a:gd name="T18" fmla="*/ 743 w 55"/>
                <a:gd name="T19" fmla="*/ 193 h 71"/>
                <a:gd name="T20" fmla="*/ 838 w 55"/>
                <a:gd name="T21" fmla="*/ 56 h 71"/>
                <a:gd name="T22" fmla="*/ 868 w 55"/>
                <a:gd name="T23" fmla="*/ 388 h 71"/>
                <a:gd name="T24" fmla="*/ 597 w 55"/>
                <a:gd name="T25" fmla="*/ 744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71">
                  <a:moveTo>
                    <a:pt x="1" y="71"/>
                  </a:moveTo>
                  <a:cubicBezTo>
                    <a:pt x="7" y="60"/>
                    <a:pt x="0" y="44"/>
                    <a:pt x="9" y="34"/>
                  </a:cubicBezTo>
                  <a:cubicBezTo>
                    <a:pt x="11" y="31"/>
                    <a:pt x="10" y="31"/>
                    <a:pt x="13" y="33"/>
                  </a:cubicBezTo>
                  <a:cubicBezTo>
                    <a:pt x="15" y="35"/>
                    <a:pt x="15" y="37"/>
                    <a:pt x="15" y="39"/>
                  </a:cubicBezTo>
                  <a:cubicBezTo>
                    <a:pt x="17" y="44"/>
                    <a:pt x="19" y="49"/>
                    <a:pt x="24" y="45"/>
                  </a:cubicBezTo>
                  <a:cubicBezTo>
                    <a:pt x="31" y="40"/>
                    <a:pt x="37" y="30"/>
                    <a:pt x="34" y="21"/>
                  </a:cubicBezTo>
                  <a:cubicBezTo>
                    <a:pt x="31" y="13"/>
                    <a:pt x="24" y="1"/>
                    <a:pt x="14" y="4"/>
                  </a:cubicBezTo>
                  <a:cubicBezTo>
                    <a:pt x="18" y="4"/>
                    <a:pt x="22" y="1"/>
                    <a:pt x="27" y="1"/>
                  </a:cubicBezTo>
                  <a:cubicBezTo>
                    <a:pt x="33" y="0"/>
                    <a:pt x="34" y="4"/>
                    <a:pt x="38" y="7"/>
                  </a:cubicBezTo>
                  <a:cubicBezTo>
                    <a:pt x="40" y="8"/>
                    <a:pt x="44" y="10"/>
                    <a:pt x="47" y="10"/>
                  </a:cubicBezTo>
                  <a:cubicBezTo>
                    <a:pt x="50" y="9"/>
                    <a:pt x="52" y="5"/>
                    <a:pt x="53" y="3"/>
                  </a:cubicBezTo>
                  <a:cubicBezTo>
                    <a:pt x="54" y="9"/>
                    <a:pt x="54" y="14"/>
                    <a:pt x="55" y="20"/>
                  </a:cubicBezTo>
                  <a:cubicBezTo>
                    <a:pt x="48" y="24"/>
                    <a:pt x="42" y="33"/>
                    <a:pt x="38" y="39"/>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0" name="Freeform 321"/>
            <p:cNvSpPr>
              <a:spLocks/>
            </p:cNvSpPr>
            <p:nvPr/>
          </p:nvSpPr>
          <p:spPr bwMode="auto">
            <a:xfrm>
              <a:off x="3368" y="2536"/>
              <a:ext cx="170" cy="245"/>
            </a:xfrm>
            <a:custGeom>
              <a:avLst/>
              <a:gdLst>
                <a:gd name="T0" fmla="*/ 238 w 68"/>
                <a:gd name="T1" fmla="*/ 964 h 92"/>
                <a:gd name="T2" fmla="*/ 408 w 68"/>
                <a:gd name="T3" fmla="*/ 887 h 92"/>
                <a:gd name="T4" fmla="*/ 550 w 68"/>
                <a:gd name="T5" fmla="*/ 831 h 92"/>
                <a:gd name="T6" fmla="*/ 688 w 68"/>
                <a:gd name="T7" fmla="*/ 716 h 92"/>
                <a:gd name="T8" fmla="*/ 783 w 68"/>
                <a:gd name="T9" fmla="*/ 623 h 92"/>
                <a:gd name="T10" fmla="*/ 925 w 68"/>
                <a:gd name="T11" fmla="*/ 362 h 92"/>
                <a:gd name="T12" fmla="*/ 1050 w 68"/>
                <a:gd name="T13" fmla="*/ 0 h 92"/>
                <a:gd name="T14" fmla="*/ 1000 w 68"/>
                <a:gd name="T15" fmla="*/ 136 h 92"/>
                <a:gd name="T16" fmla="*/ 813 w 68"/>
                <a:gd name="T17" fmla="*/ 397 h 92"/>
                <a:gd name="T18" fmla="*/ 395 w 68"/>
                <a:gd name="T19" fmla="*/ 567 h 92"/>
                <a:gd name="T20" fmla="*/ 270 w 68"/>
                <a:gd name="T21" fmla="*/ 285 h 92"/>
                <a:gd name="T22" fmla="*/ 145 w 68"/>
                <a:gd name="T23" fmla="*/ 115 h 92"/>
                <a:gd name="T24" fmla="*/ 50 w 68"/>
                <a:gd name="T25" fmla="*/ 248 h 92"/>
                <a:gd name="T26" fmla="*/ 50 w 68"/>
                <a:gd name="T27" fmla="*/ 418 h 92"/>
                <a:gd name="T28" fmla="*/ 63 w 68"/>
                <a:gd name="T29" fmla="*/ 772 h 92"/>
                <a:gd name="T30" fmla="*/ 50 w 68"/>
                <a:gd name="T31" fmla="*/ 943 h 92"/>
                <a:gd name="T32" fmla="*/ 20 w 68"/>
                <a:gd name="T33" fmla="*/ 1092 h 92"/>
                <a:gd name="T34" fmla="*/ 20 w 68"/>
                <a:gd name="T35" fmla="*/ 1398 h 92"/>
                <a:gd name="T36" fmla="*/ 83 w 68"/>
                <a:gd name="T37" fmla="*/ 1736 h 92"/>
                <a:gd name="T38" fmla="*/ 113 w 68"/>
                <a:gd name="T39" fmla="*/ 1169 h 92"/>
                <a:gd name="T40" fmla="*/ 238 w 68"/>
                <a:gd name="T41" fmla="*/ 943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92">
                  <a:moveTo>
                    <a:pt x="15" y="51"/>
                  </a:moveTo>
                  <a:cubicBezTo>
                    <a:pt x="17" y="51"/>
                    <a:pt x="22" y="48"/>
                    <a:pt x="26" y="47"/>
                  </a:cubicBezTo>
                  <a:cubicBezTo>
                    <a:pt x="29" y="46"/>
                    <a:pt x="32" y="46"/>
                    <a:pt x="35" y="44"/>
                  </a:cubicBezTo>
                  <a:cubicBezTo>
                    <a:pt x="38" y="42"/>
                    <a:pt x="40" y="39"/>
                    <a:pt x="44" y="38"/>
                  </a:cubicBezTo>
                  <a:cubicBezTo>
                    <a:pt x="47" y="37"/>
                    <a:pt x="49" y="36"/>
                    <a:pt x="50" y="33"/>
                  </a:cubicBezTo>
                  <a:cubicBezTo>
                    <a:pt x="54" y="29"/>
                    <a:pt x="56" y="23"/>
                    <a:pt x="59" y="19"/>
                  </a:cubicBezTo>
                  <a:cubicBezTo>
                    <a:pt x="61" y="15"/>
                    <a:pt x="68" y="5"/>
                    <a:pt x="67" y="0"/>
                  </a:cubicBezTo>
                  <a:cubicBezTo>
                    <a:pt x="65" y="1"/>
                    <a:pt x="64" y="5"/>
                    <a:pt x="64" y="7"/>
                  </a:cubicBezTo>
                  <a:cubicBezTo>
                    <a:pt x="61" y="12"/>
                    <a:pt x="57" y="17"/>
                    <a:pt x="52" y="21"/>
                  </a:cubicBezTo>
                  <a:cubicBezTo>
                    <a:pt x="47" y="26"/>
                    <a:pt x="32" y="36"/>
                    <a:pt x="25" y="30"/>
                  </a:cubicBezTo>
                  <a:cubicBezTo>
                    <a:pt x="19" y="27"/>
                    <a:pt x="21" y="19"/>
                    <a:pt x="17" y="15"/>
                  </a:cubicBezTo>
                  <a:cubicBezTo>
                    <a:pt x="14" y="12"/>
                    <a:pt x="11" y="10"/>
                    <a:pt x="9" y="6"/>
                  </a:cubicBezTo>
                  <a:cubicBezTo>
                    <a:pt x="6" y="7"/>
                    <a:pt x="5" y="11"/>
                    <a:pt x="3" y="13"/>
                  </a:cubicBezTo>
                  <a:cubicBezTo>
                    <a:pt x="0" y="17"/>
                    <a:pt x="1" y="17"/>
                    <a:pt x="3" y="22"/>
                  </a:cubicBezTo>
                  <a:cubicBezTo>
                    <a:pt x="4" y="28"/>
                    <a:pt x="4" y="35"/>
                    <a:pt x="4" y="41"/>
                  </a:cubicBezTo>
                  <a:cubicBezTo>
                    <a:pt x="4" y="44"/>
                    <a:pt x="4" y="47"/>
                    <a:pt x="3" y="50"/>
                  </a:cubicBezTo>
                  <a:cubicBezTo>
                    <a:pt x="2" y="53"/>
                    <a:pt x="1" y="55"/>
                    <a:pt x="1" y="58"/>
                  </a:cubicBezTo>
                  <a:cubicBezTo>
                    <a:pt x="0" y="64"/>
                    <a:pt x="0" y="69"/>
                    <a:pt x="1" y="74"/>
                  </a:cubicBezTo>
                  <a:cubicBezTo>
                    <a:pt x="2" y="80"/>
                    <a:pt x="4" y="86"/>
                    <a:pt x="5" y="92"/>
                  </a:cubicBezTo>
                  <a:cubicBezTo>
                    <a:pt x="4" y="81"/>
                    <a:pt x="5" y="72"/>
                    <a:pt x="7" y="62"/>
                  </a:cubicBezTo>
                  <a:cubicBezTo>
                    <a:pt x="8" y="58"/>
                    <a:pt x="10" y="50"/>
                    <a:pt x="15" y="5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1" name="Freeform 322"/>
            <p:cNvSpPr>
              <a:spLocks/>
            </p:cNvSpPr>
            <p:nvPr/>
          </p:nvSpPr>
          <p:spPr bwMode="auto">
            <a:xfrm>
              <a:off x="3371" y="2475"/>
              <a:ext cx="37" cy="104"/>
            </a:xfrm>
            <a:custGeom>
              <a:avLst/>
              <a:gdLst>
                <a:gd name="T0" fmla="*/ 0 w 15"/>
                <a:gd name="T1" fmla="*/ 21 h 39"/>
                <a:gd name="T2" fmla="*/ 91 w 15"/>
                <a:gd name="T3" fmla="*/ 491 h 39"/>
                <a:gd name="T4" fmla="*/ 104 w 15"/>
                <a:gd name="T5" fmla="*/ 648 h 39"/>
                <a:gd name="T6" fmla="*/ 212 w 15"/>
                <a:gd name="T7" fmla="*/ 739 h 39"/>
                <a:gd name="T8" fmla="*/ 212 w 15"/>
                <a:gd name="T9" fmla="*/ 627 h 39"/>
                <a:gd name="T10" fmla="*/ 165 w 15"/>
                <a:gd name="T11" fmla="*/ 397 h 39"/>
                <a:gd name="T12" fmla="*/ 91 w 15"/>
                <a:gd name="T13" fmla="*/ 192 h 39"/>
                <a:gd name="T14" fmla="*/ 30 w 15"/>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9">
                  <a:moveTo>
                    <a:pt x="0" y="1"/>
                  </a:moveTo>
                  <a:cubicBezTo>
                    <a:pt x="3" y="9"/>
                    <a:pt x="4" y="18"/>
                    <a:pt x="6" y="26"/>
                  </a:cubicBezTo>
                  <a:cubicBezTo>
                    <a:pt x="6" y="29"/>
                    <a:pt x="5" y="32"/>
                    <a:pt x="7" y="34"/>
                  </a:cubicBezTo>
                  <a:cubicBezTo>
                    <a:pt x="9" y="35"/>
                    <a:pt x="12" y="38"/>
                    <a:pt x="14" y="39"/>
                  </a:cubicBezTo>
                  <a:cubicBezTo>
                    <a:pt x="15" y="37"/>
                    <a:pt x="15" y="35"/>
                    <a:pt x="14" y="33"/>
                  </a:cubicBezTo>
                  <a:cubicBezTo>
                    <a:pt x="14" y="29"/>
                    <a:pt x="13" y="25"/>
                    <a:pt x="11" y="21"/>
                  </a:cubicBezTo>
                  <a:cubicBezTo>
                    <a:pt x="10" y="18"/>
                    <a:pt x="8" y="14"/>
                    <a:pt x="6" y="10"/>
                  </a:cubicBezTo>
                  <a:cubicBezTo>
                    <a:pt x="4" y="7"/>
                    <a:pt x="1" y="4"/>
                    <a:pt x="2"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2" name="Freeform 323"/>
            <p:cNvSpPr>
              <a:spLocks/>
            </p:cNvSpPr>
            <p:nvPr/>
          </p:nvSpPr>
          <p:spPr bwMode="auto">
            <a:xfrm>
              <a:off x="3483" y="2411"/>
              <a:ext cx="50" cy="125"/>
            </a:xfrm>
            <a:custGeom>
              <a:avLst/>
              <a:gdLst>
                <a:gd name="T0" fmla="*/ 313 w 20"/>
                <a:gd name="T1" fmla="*/ 0 h 47"/>
                <a:gd name="T2" fmla="*/ 208 w 20"/>
                <a:gd name="T3" fmla="*/ 418 h 47"/>
                <a:gd name="T4" fmla="*/ 0 w 20"/>
                <a:gd name="T5" fmla="*/ 883 h 47"/>
                <a:gd name="T6" fmla="*/ 113 w 20"/>
                <a:gd name="T7" fmla="*/ 375 h 47"/>
                <a:gd name="T8" fmla="*/ 113 w 20"/>
                <a:gd name="T9" fmla="*/ 205 h 47"/>
                <a:gd name="T10" fmla="*/ 113 w 20"/>
                <a:gd name="T11" fmla="*/ 56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20" y="0"/>
                  </a:moveTo>
                  <a:cubicBezTo>
                    <a:pt x="12" y="1"/>
                    <a:pt x="14" y="17"/>
                    <a:pt x="13" y="22"/>
                  </a:cubicBezTo>
                  <a:cubicBezTo>
                    <a:pt x="12" y="32"/>
                    <a:pt x="7" y="40"/>
                    <a:pt x="0" y="47"/>
                  </a:cubicBezTo>
                  <a:cubicBezTo>
                    <a:pt x="6" y="41"/>
                    <a:pt x="7" y="28"/>
                    <a:pt x="7" y="20"/>
                  </a:cubicBezTo>
                  <a:cubicBezTo>
                    <a:pt x="8" y="17"/>
                    <a:pt x="7" y="14"/>
                    <a:pt x="7" y="11"/>
                  </a:cubicBezTo>
                  <a:cubicBezTo>
                    <a:pt x="6" y="8"/>
                    <a:pt x="7" y="6"/>
                    <a:pt x="7" y="3"/>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3" name="Freeform 324"/>
            <p:cNvSpPr>
              <a:spLocks/>
            </p:cNvSpPr>
            <p:nvPr/>
          </p:nvSpPr>
          <p:spPr bwMode="auto">
            <a:xfrm>
              <a:off x="3263" y="2440"/>
              <a:ext cx="63" cy="171"/>
            </a:xfrm>
            <a:custGeom>
              <a:avLst/>
              <a:gdLst>
                <a:gd name="T0" fmla="*/ 50 w 25"/>
                <a:gd name="T1" fmla="*/ 56 h 64"/>
                <a:gd name="T2" fmla="*/ 96 w 25"/>
                <a:gd name="T3" fmla="*/ 342 h 64"/>
                <a:gd name="T4" fmla="*/ 305 w 25"/>
                <a:gd name="T5" fmla="*/ 572 h 64"/>
                <a:gd name="T6" fmla="*/ 338 w 25"/>
                <a:gd name="T7" fmla="*/ 914 h 64"/>
                <a:gd name="T8" fmla="*/ 401 w 25"/>
                <a:gd name="T9" fmla="*/ 1221 h 64"/>
                <a:gd name="T10" fmla="*/ 368 w 25"/>
                <a:gd name="T11" fmla="*/ 858 h 64"/>
                <a:gd name="T12" fmla="*/ 350 w 25"/>
                <a:gd name="T13" fmla="*/ 436 h 64"/>
                <a:gd name="T14" fmla="*/ 146 w 25"/>
                <a:gd name="T15" fmla="*/ 251 h 64"/>
                <a:gd name="T16" fmla="*/ 50 w 25"/>
                <a:gd name="T17" fmla="*/ 136 h 64"/>
                <a:gd name="T18" fmla="*/ 63 w 25"/>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64">
                  <a:moveTo>
                    <a:pt x="3" y="3"/>
                  </a:moveTo>
                  <a:cubicBezTo>
                    <a:pt x="0" y="9"/>
                    <a:pt x="0" y="14"/>
                    <a:pt x="6" y="18"/>
                  </a:cubicBezTo>
                  <a:cubicBezTo>
                    <a:pt x="12" y="21"/>
                    <a:pt x="17" y="23"/>
                    <a:pt x="19" y="30"/>
                  </a:cubicBezTo>
                  <a:cubicBezTo>
                    <a:pt x="21" y="36"/>
                    <a:pt x="20" y="42"/>
                    <a:pt x="21" y="48"/>
                  </a:cubicBezTo>
                  <a:cubicBezTo>
                    <a:pt x="22" y="53"/>
                    <a:pt x="24" y="59"/>
                    <a:pt x="25" y="64"/>
                  </a:cubicBezTo>
                  <a:cubicBezTo>
                    <a:pt x="25" y="58"/>
                    <a:pt x="23" y="52"/>
                    <a:pt x="23" y="45"/>
                  </a:cubicBezTo>
                  <a:cubicBezTo>
                    <a:pt x="23" y="39"/>
                    <a:pt x="25" y="29"/>
                    <a:pt x="22" y="23"/>
                  </a:cubicBezTo>
                  <a:cubicBezTo>
                    <a:pt x="20" y="18"/>
                    <a:pt x="13" y="16"/>
                    <a:pt x="9" y="13"/>
                  </a:cubicBezTo>
                  <a:cubicBezTo>
                    <a:pt x="7" y="12"/>
                    <a:pt x="4" y="10"/>
                    <a:pt x="3" y="7"/>
                  </a:cubicBezTo>
                  <a:cubicBezTo>
                    <a:pt x="2" y="4"/>
                    <a:pt x="4" y="3"/>
                    <a:pt x="4"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4" name="Freeform 325"/>
            <p:cNvSpPr>
              <a:spLocks/>
            </p:cNvSpPr>
            <p:nvPr/>
          </p:nvSpPr>
          <p:spPr bwMode="auto">
            <a:xfrm>
              <a:off x="3333" y="2429"/>
              <a:ext cx="38" cy="142"/>
            </a:xfrm>
            <a:custGeom>
              <a:avLst/>
              <a:gdLst>
                <a:gd name="T0" fmla="*/ 84 w 15"/>
                <a:gd name="T1" fmla="*/ 150 h 53"/>
                <a:gd name="T2" fmla="*/ 84 w 15"/>
                <a:gd name="T3" fmla="*/ 654 h 53"/>
                <a:gd name="T4" fmla="*/ 243 w 15"/>
                <a:gd name="T5" fmla="*/ 1018 h 53"/>
                <a:gd name="T6" fmla="*/ 160 w 15"/>
                <a:gd name="T7" fmla="*/ 790 h 53"/>
                <a:gd name="T8" fmla="*/ 180 w 15"/>
                <a:gd name="T9" fmla="*/ 458 h 53"/>
                <a:gd name="T10" fmla="*/ 160 w 15"/>
                <a:gd name="T11" fmla="*/ 115 h 53"/>
                <a:gd name="T12" fmla="*/ 0 w 15"/>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3">
                  <a:moveTo>
                    <a:pt x="5" y="8"/>
                  </a:moveTo>
                  <a:cubicBezTo>
                    <a:pt x="6" y="17"/>
                    <a:pt x="4" y="25"/>
                    <a:pt x="5" y="34"/>
                  </a:cubicBezTo>
                  <a:cubicBezTo>
                    <a:pt x="6" y="41"/>
                    <a:pt x="11" y="48"/>
                    <a:pt x="15" y="53"/>
                  </a:cubicBezTo>
                  <a:cubicBezTo>
                    <a:pt x="13" y="49"/>
                    <a:pt x="10" y="46"/>
                    <a:pt x="10" y="41"/>
                  </a:cubicBezTo>
                  <a:cubicBezTo>
                    <a:pt x="9" y="35"/>
                    <a:pt x="11" y="29"/>
                    <a:pt x="11" y="24"/>
                  </a:cubicBezTo>
                  <a:cubicBezTo>
                    <a:pt x="12" y="18"/>
                    <a:pt x="13" y="11"/>
                    <a:pt x="10" y="6"/>
                  </a:cubicBezTo>
                  <a:cubicBezTo>
                    <a:pt x="7" y="2"/>
                    <a:pt x="2" y="3"/>
                    <a:pt x="0"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5" name="Freeform 326"/>
            <p:cNvSpPr>
              <a:spLocks/>
            </p:cNvSpPr>
            <p:nvPr/>
          </p:nvSpPr>
          <p:spPr bwMode="auto">
            <a:xfrm>
              <a:off x="3168" y="2661"/>
              <a:ext cx="165" cy="232"/>
            </a:xfrm>
            <a:custGeom>
              <a:avLst/>
              <a:gdLst>
                <a:gd name="T0" fmla="*/ 845 w 66"/>
                <a:gd name="T1" fmla="*/ 227 h 87"/>
                <a:gd name="T2" fmla="*/ 583 w 66"/>
                <a:gd name="T3" fmla="*/ 320 h 87"/>
                <a:gd name="T4" fmla="*/ 300 w 66"/>
                <a:gd name="T5" fmla="*/ 227 h 87"/>
                <a:gd name="T6" fmla="*/ 145 w 66"/>
                <a:gd name="T7" fmla="*/ 248 h 87"/>
                <a:gd name="T8" fmla="*/ 125 w 66"/>
                <a:gd name="T9" fmla="*/ 533 h 87"/>
                <a:gd name="T10" fmla="*/ 95 w 66"/>
                <a:gd name="T11" fmla="*/ 1101 h 87"/>
                <a:gd name="T12" fmla="*/ 33 w 66"/>
                <a:gd name="T13" fmla="*/ 1288 h 87"/>
                <a:gd name="T14" fmla="*/ 113 w 66"/>
                <a:gd name="T15" fmla="*/ 1651 h 87"/>
                <a:gd name="T16" fmla="*/ 220 w 66"/>
                <a:gd name="T17" fmla="*/ 1173 h 87"/>
                <a:gd name="T18" fmla="*/ 313 w 66"/>
                <a:gd name="T19" fmla="*/ 909 h 87"/>
                <a:gd name="T20" fmla="*/ 333 w 66"/>
                <a:gd name="T21" fmla="*/ 568 h 87"/>
                <a:gd name="T22" fmla="*/ 458 w 66"/>
                <a:gd name="T23" fmla="*/ 477 h 87"/>
                <a:gd name="T24" fmla="*/ 708 w 66"/>
                <a:gd name="T25" fmla="*/ 491 h 87"/>
                <a:gd name="T26" fmla="*/ 938 w 66"/>
                <a:gd name="T27" fmla="*/ 363 h 87"/>
                <a:gd name="T28" fmla="*/ 1033 w 66"/>
                <a:gd name="T29" fmla="*/ 0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87">
                  <a:moveTo>
                    <a:pt x="54" y="12"/>
                  </a:moveTo>
                  <a:cubicBezTo>
                    <a:pt x="48" y="15"/>
                    <a:pt x="44" y="17"/>
                    <a:pt x="37" y="17"/>
                  </a:cubicBezTo>
                  <a:cubicBezTo>
                    <a:pt x="29" y="17"/>
                    <a:pt x="26" y="15"/>
                    <a:pt x="19" y="12"/>
                  </a:cubicBezTo>
                  <a:cubicBezTo>
                    <a:pt x="15" y="11"/>
                    <a:pt x="11" y="8"/>
                    <a:pt x="9" y="13"/>
                  </a:cubicBezTo>
                  <a:cubicBezTo>
                    <a:pt x="7" y="18"/>
                    <a:pt x="7" y="23"/>
                    <a:pt x="8" y="28"/>
                  </a:cubicBezTo>
                  <a:cubicBezTo>
                    <a:pt x="8" y="36"/>
                    <a:pt x="11" y="50"/>
                    <a:pt x="6" y="58"/>
                  </a:cubicBezTo>
                  <a:cubicBezTo>
                    <a:pt x="4" y="62"/>
                    <a:pt x="0" y="62"/>
                    <a:pt x="2" y="68"/>
                  </a:cubicBezTo>
                  <a:cubicBezTo>
                    <a:pt x="4" y="74"/>
                    <a:pt x="7" y="80"/>
                    <a:pt x="7" y="87"/>
                  </a:cubicBezTo>
                  <a:cubicBezTo>
                    <a:pt x="6" y="79"/>
                    <a:pt x="9" y="68"/>
                    <a:pt x="14" y="62"/>
                  </a:cubicBezTo>
                  <a:cubicBezTo>
                    <a:pt x="17" y="58"/>
                    <a:pt x="19" y="53"/>
                    <a:pt x="20" y="48"/>
                  </a:cubicBezTo>
                  <a:cubicBezTo>
                    <a:pt x="21" y="42"/>
                    <a:pt x="19" y="36"/>
                    <a:pt x="21" y="30"/>
                  </a:cubicBezTo>
                  <a:cubicBezTo>
                    <a:pt x="23" y="26"/>
                    <a:pt x="25" y="24"/>
                    <a:pt x="29" y="25"/>
                  </a:cubicBezTo>
                  <a:cubicBezTo>
                    <a:pt x="35" y="26"/>
                    <a:pt x="39" y="27"/>
                    <a:pt x="45" y="26"/>
                  </a:cubicBezTo>
                  <a:cubicBezTo>
                    <a:pt x="51" y="25"/>
                    <a:pt x="56" y="24"/>
                    <a:pt x="60" y="19"/>
                  </a:cubicBezTo>
                  <a:cubicBezTo>
                    <a:pt x="63" y="13"/>
                    <a:pt x="62" y="5"/>
                    <a:pt x="66"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6" name="Freeform 327"/>
            <p:cNvSpPr>
              <a:spLocks/>
            </p:cNvSpPr>
            <p:nvPr/>
          </p:nvSpPr>
          <p:spPr bwMode="auto">
            <a:xfrm>
              <a:off x="3186" y="2771"/>
              <a:ext cx="80" cy="80"/>
            </a:xfrm>
            <a:custGeom>
              <a:avLst/>
              <a:gdLst>
                <a:gd name="T0" fmla="*/ 175 w 32"/>
                <a:gd name="T1" fmla="*/ 171 h 30"/>
                <a:gd name="T2" fmla="*/ 500 w 32"/>
                <a:gd name="T3" fmla="*/ 0 h 30"/>
                <a:gd name="T4" fmla="*/ 425 w 32"/>
                <a:gd name="T5" fmla="*/ 192 h 30"/>
                <a:gd name="T6" fmla="*/ 333 w 32"/>
                <a:gd name="T7" fmla="*/ 435 h 30"/>
                <a:gd name="T8" fmla="*/ 145 w 32"/>
                <a:gd name="T9" fmla="*/ 456 h 30"/>
                <a:gd name="T10" fmla="*/ 0 w 32"/>
                <a:gd name="T11" fmla="*/ 56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0">
                  <a:moveTo>
                    <a:pt x="11" y="9"/>
                  </a:moveTo>
                  <a:cubicBezTo>
                    <a:pt x="15" y="20"/>
                    <a:pt x="31" y="7"/>
                    <a:pt x="32" y="0"/>
                  </a:cubicBezTo>
                  <a:cubicBezTo>
                    <a:pt x="30" y="4"/>
                    <a:pt x="29" y="7"/>
                    <a:pt x="27" y="10"/>
                  </a:cubicBezTo>
                  <a:cubicBezTo>
                    <a:pt x="26" y="14"/>
                    <a:pt x="25" y="20"/>
                    <a:pt x="21" y="23"/>
                  </a:cubicBezTo>
                  <a:cubicBezTo>
                    <a:pt x="17" y="25"/>
                    <a:pt x="13" y="23"/>
                    <a:pt x="9" y="24"/>
                  </a:cubicBezTo>
                  <a:cubicBezTo>
                    <a:pt x="4" y="24"/>
                    <a:pt x="3" y="27"/>
                    <a:pt x="0" y="3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7" name="Freeform 328"/>
            <p:cNvSpPr>
              <a:spLocks/>
            </p:cNvSpPr>
            <p:nvPr/>
          </p:nvSpPr>
          <p:spPr bwMode="auto">
            <a:xfrm>
              <a:off x="3163" y="2872"/>
              <a:ext cx="88" cy="123"/>
            </a:xfrm>
            <a:custGeom>
              <a:avLst/>
              <a:gdLst>
                <a:gd name="T0" fmla="*/ 126 w 35"/>
                <a:gd name="T1" fmla="*/ 21 h 46"/>
                <a:gd name="T2" fmla="*/ 126 w 35"/>
                <a:gd name="T3" fmla="*/ 0 h 46"/>
                <a:gd name="T4" fmla="*/ 272 w 35"/>
                <a:gd name="T5" fmla="*/ 572 h 46"/>
                <a:gd name="T6" fmla="*/ 556 w 35"/>
                <a:gd name="T7" fmla="*/ 94 h 46"/>
                <a:gd name="T8" fmla="*/ 538 w 35"/>
                <a:gd name="T9" fmla="*/ 401 h 46"/>
                <a:gd name="T10" fmla="*/ 443 w 35"/>
                <a:gd name="T11" fmla="*/ 516 h 46"/>
                <a:gd name="T12" fmla="*/ 284 w 35"/>
                <a:gd name="T13" fmla="*/ 709 h 46"/>
                <a:gd name="T14" fmla="*/ 96 w 35"/>
                <a:gd name="T15" fmla="*/ 880 h 46"/>
                <a:gd name="T16" fmla="*/ 50 w 35"/>
                <a:gd name="T17" fmla="*/ 687 h 46"/>
                <a:gd name="T18" fmla="*/ 20 w 35"/>
                <a:gd name="T19" fmla="*/ 444 h 46"/>
                <a:gd name="T20" fmla="*/ 126 w 35"/>
                <a:gd name="T21" fmla="*/ 136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6">
                  <a:moveTo>
                    <a:pt x="8" y="1"/>
                  </a:moveTo>
                  <a:cubicBezTo>
                    <a:pt x="8" y="1"/>
                    <a:pt x="7" y="1"/>
                    <a:pt x="8" y="0"/>
                  </a:cubicBezTo>
                  <a:cubicBezTo>
                    <a:pt x="11" y="10"/>
                    <a:pt x="3" y="26"/>
                    <a:pt x="17" y="30"/>
                  </a:cubicBezTo>
                  <a:cubicBezTo>
                    <a:pt x="29" y="33"/>
                    <a:pt x="35" y="14"/>
                    <a:pt x="35" y="5"/>
                  </a:cubicBezTo>
                  <a:cubicBezTo>
                    <a:pt x="35" y="9"/>
                    <a:pt x="35" y="16"/>
                    <a:pt x="34" y="21"/>
                  </a:cubicBezTo>
                  <a:cubicBezTo>
                    <a:pt x="33" y="24"/>
                    <a:pt x="30" y="25"/>
                    <a:pt x="28" y="27"/>
                  </a:cubicBezTo>
                  <a:cubicBezTo>
                    <a:pt x="24" y="30"/>
                    <a:pt x="21" y="34"/>
                    <a:pt x="18" y="37"/>
                  </a:cubicBezTo>
                  <a:cubicBezTo>
                    <a:pt x="15" y="39"/>
                    <a:pt x="10" y="46"/>
                    <a:pt x="6" y="46"/>
                  </a:cubicBezTo>
                  <a:cubicBezTo>
                    <a:pt x="6" y="42"/>
                    <a:pt x="4" y="40"/>
                    <a:pt x="3" y="36"/>
                  </a:cubicBezTo>
                  <a:cubicBezTo>
                    <a:pt x="0" y="32"/>
                    <a:pt x="0" y="28"/>
                    <a:pt x="1" y="23"/>
                  </a:cubicBezTo>
                  <a:cubicBezTo>
                    <a:pt x="2" y="17"/>
                    <a:pt x="7" y="15"/>
                    <a:pt x="8" y="7"/>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8" name="Freeform 329"/>
            <p:cNvSpPr>
              <a:spLocks/>
            </p:cNvSpPr>
            <p:nvPr/>
          </p:nvSpPr>
          <p:spPr bwMode="auto">
            <a:xfrm>
              <a:off x="3056" y="2896"/>
              <a:ext cx="117" cy="179"/>
            </a:xfrm>
            <a:custGeom>
              <a:avLst/>
              <a:gdLst>
                <a:gd name="T0" fmla="*/ 124 w 47"/>
                <a:gd name="T1" fmla="*/ 0 h 67"/>
                <a:gd name="T2" fmla="*/ 199 w 47"/>
                <a:gd name="T3" fmla="*/ 0 h 67"/>
                <a:gd name="T4" fmla="*/ 309 w 47"/>
                <a:gd name="T5" fmla="*/ 94 h 67"/>
                <a:gd name="T6" fmla="*/ 466 w 47"/>
                <a:gd name="T7" fmla="*/ 457 h 67"/>
                <a:gd name="T8" fmla="*/ 724 w 47"/>
                <a:gd name="T9" fmla="*/ 649 h 67"/>
                <a:gd name="T10" fmla="*/ 620 w 47"/>
                <a:gd name="T11" fmla="*/ 785 h 67"/>
                <a:gd name="T12" fmla="*/ 466 w 47"/>
                <a:gd name="T13" fmla="*/ 935 h 67"/>
                <a:gd name="T14" fmla="*/ 0 w 47"/>
                <a:gd name="T15" fmla="*/ 1277 h 67"/>
                <a:gd name="T16" fmla="*/ 154 w 47"/>
                <a:gd name="T17" fmla="*/ 1085 h 67"/>
                <a:gd name="T18" fmla="*/ 291 w 47"/>
                <a:gd name="T19" fmla="*/ 900 h 67"/>
                <a:gd name="T20" fmla="*/ 341 w 47"/>
                <a:gd name="T21" fmla="*/ 401 h 67"/>
                <a:gd name="T22" fmla="*/ 105 w 47"/>
                <a:gd name="T23" fmla="*/ 35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67">
                  <a:moveTo>
                    <a:pt x="8" y="0"/>
                  </a:moveTo>
                  <a:cubicBezTo>
                    <a:pt x="9" y="0"/>
                    <a:pt x="11" y="0"/>
                    <a:pt x="13" y="0"/>
                  </a:cubicBezTo>
                  <a:cubicBezTo>
                    <a:pt x="16" y="1"/>
                    <a:pt x="18" y="3"/>
                    <a:pt x="20" y="5"/>
                  </a:cubicBezTo>
                  <a:cubicBezTo>
                    <a:pt x="24" y="11"/>
                    <a:pt x="26" y="18"/>
                    <a:pt x="30" y="24"/>
                  </a:cubicBezTo>
                  <a:cubicBezTo>
                    <a:pt x="33" y="29"/>
                    <a:pt x="42" y="39"/>
                    <a:pt x="47" y="34"/>
                  </a:cubicBezTo>
                  <a:cubicBezTo>
                    <a:pt x="46" y="37"/>
                    <a:pt x="42" y="39"/>
                    <a:pt x="40" y="41"/>
                  </a:cubicBezTo>
                  <a:cubicBezTo>
                    <a:pt x="37" y="44"/>
                    <a:pt x="33" y="47"/>
                    <a:pt x="30" y="49"/>
                  </a:cubicBezTo>
                  <a:cubicBezTo>
                    <a:pt x="20" y="56"/>
                    <a:pt x="10" y="61"/>
                    <a:pt x="0" y="67"/>
                  </a:cubicBezTo>
                  <a:cubicBezTo>
                    <a:pt x="4" y="65"/>
                    <a:pt x="8" y="60"/>
                    <a:pt x="10" y="57"/>
                  </a:cubicBezTo>
                  <a:cubicBezTo>
                    <a:pt x="13" y="54"/>
                    <a:pt x="17" y="50"/>
                    <a:pt x="19" y="47"/>
                  </a:cubicBezTo>
                  <a:cubicBezTo>
                    <a:pt x="25" y="38"/>
                    <a:pt x="25" y="31"/>
                    <a:pt x="22" y="21"/>
                  </a:cubicBezTo>
                  <a:cubicBezTo>
                    <a:pt x="20" y="13"/>
                    <a:pt x="12" y="3"/>
                    <a:pt x="7" y="2"/>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29" name="Freeform 330"/>
            <p:cNvSpPr>
              <a:spLocks/>
            </p:cNvSpPr>
            <p:nvPr/>
          </p:nvSpPr>
          <p:spPr bwMode="auto">
            <a:xfrm>
              <a:off x="2803" y="2957"/>
              <a:ext cx="283" cy="182"/>
            </a:xfrm>
            <a:custGeom>
              <a:avLst/>
              <a:gdLst>
                <a:gd name="T0" fmla="*/ 709 w 113"/>
                <a:gd name="T1" fmla="*/ 902 h 68"/>
                <a:gd name="T2" fmla="*/ 721 w 113"/>
                <a:gd name="T3" fmla="*/ 1097 h 68"/>
                <a:gd name="T4" fmla="*/ 909 w 113"/>
                <a:gd name="T5" fmla="*/ 1097 h 68"/>
                <a:gd name="T6" fmla="*/ 1160 w 113"/>
                <a:gd name="T7" fmla="*/ 709 h 68"/>
                <a:gd name="T8" fmla="*/ 1505 w 113"/>
                <a:gd name="T9" fmla="*/ 500 h 68"/>
                <a:gd name="T10" fmla="*/ 1555 w 113"/>
                <a:gd name="T11" fmla="*/ 0 h 68"/>
                <a:gd name="T12" fmla="*/ 1588 w 113"/>
                <a:gd name="T13" fmla="*/ 388 h 68"/>
                <a:gd name="T14" fmla="*/ 1568 w 113"/>
                <a:gd name="T15" fmla="*/ 709 h 68"/>
                <a:gd name="T16" fmla="*/ 1713 w 113"/>
                <a:gd name="T17" fmla="*/ 787 h 68"/>
                <a:gd name="T18" fmla="*/ 1538 w 113"/>
                <a:gd name="T19" fmla="*/ 918 h 68"/>
                <a:gd name="T20" fmla="*/ 1317 w 113"/>
                <a:gd name="T21" fmla="*/ 1038 h 68"/>
                <a:gd name="T22" fmla="*/ 584 w 113"/>
                <a:gd name="T23" fmla="*/ 1269 h 68"/>
                <a:gd name="T24" fmla="*/ 208 w 113"/>
                <a:gd name="T25" fmla="*/ 1269 h 68"/>
                <a:gd name="T26" fmla="*/ 0 w 113"/>
                <a:gd name="T27" fmla="*/ 1188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68">
                  <a:moveTo>
                    <a:pt x="45" y="47"/>
                  </a:moveTo>
                  <a:cubicBezTo>
                    <a:pt x="42" y="52"/>
                    <a:pt x="41" y="54"/>
                    <a:pt x="46" y="57"/>
                  </a:cubicBezTo>
                  <a:cubicBezTo>
                    <a:pt x="50" y="58"/>
                    <a:pt x="54" y="58"/>
                    <a:pt x="58" y="57"/>
                  </a:cubicBezTo>
                  <a:cubicBezTo>
                    <a:pt x="69" y="55"/>
                    <a:pt x="67" y="43"/>
                    <a:pt x="74" y="37"/>
                  </a:cubicBezTo>
                  <a:cubicBezTo>
                    <a:pt x="80" y="31"/>
                    <a:pt x="90" y="33"/>
                    <a:pt x="96" y="26"/>
                  </a:cubicBezTo>
                  <a:cubicBezTo>
                    <a:pt x="101" y="21"/>
                    <a:pt x="105" y="7"/>
                    <a:pt x="99" y="0"/>
                  </a:cubicBezTo>
                  <a:cubicBezTo>
                    <a:pt x="102" y="6"/>
                    <a:pt x="104" y="13"/>
                    <a:pt x="101" y="20"/>
                  </a:cubicBezTo>
                  <a:cubicBezTo>
                    <a:pt x="99" y="24"/>
                    <a:pt x="93" y="33"/>
                    <a:pt x="100" y="37"/>
                  </a:cubicBezTo>
                  <a:cubicBezTo>
                    <a:pt x="102" y="39"/>
                    <a:pt x="113" y="35"/>
                    <a:pt x="109" y="41"/>
                  </a:cubicBezTo>
                  <a:cubicBezTo>
                    <a:pt x="106" y="44"/>
                    <a:pt x="101" y="46"/>
                    <a:pt x="98" y="48"/>
                  </a:cubicBezTo>
                  <a:cubicBezTo>
                    <a:pt x="93" y="50"/>
                    <a:pt x="89" y="53"/>
                    <a:pt x="84" y="54"/>
                  </a:cubicBezTo>
                  <a:cubicBezTo>
                    <a:pt x="69" y="59"/>
                    <a:pt x="52" y="65"/>
                    <a:pt x="37" y="66"/>
                  </a:cubicBezTo>
                  <a:cubicBezTo>
                    <a:pt x="30" y="66"/>
                    <a:pt x="19" y="68"/>
                    <a:pt x="13" y="66"/>
                  </a:cubicBezTo>
                  <a:cubicBezTo>
                    <a:pt x="7" y="65"/>
                    <a:pt x="5" y="65"/>
                    <a:pt x="0" y="62"/>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0" name="Freeform 331"/>
            <p:cNvSpPr>
              <a:spLocks/>
            </p:cNvSpPr>
            <p:nvPr/>
          </p:nvSpPr>
          <p:spPr bwMode="auto">
            <a:xfrm>
              <a:off x="2481" y="3003"/>
              <a:ext cx="335" cy="125"/>
            </a:xfrm>
            <a:custGeom>
              <a:avLst/>
              <a:gdLst>
                <a:gd name="T0" fmla="*/ 813 w 134"/>
                <a:gd name="T1" fmla="*/ 524 h 47"/>
                <a:gd name="T2" fmla="*/ 1000 w 134"/>
                <a:gd name="T3" fmla="*/ 622 h 47"/>
                <a:gd name="T4" fmla="*/ 1238 w 134"/>
                <a:gd name="T5" fmla="*/ 715 h 47"/>
                <a:gd name="T6" fmla="*/ 1675 w 134"/>
                <a:gd name="T7" fmla="*/ 848 h 47"/>
                <a:gd name="T8" fmla="*/ 1938 w 134"/>
                <a:gd name="T9" fmla="*/ 862 h 47"/>
                <a:gd name="T10" fmla="*/ 2050 w 134"/>
                <a:gd name="T11" fmla="*/ 827 h 47"/>
                <a:gd name="T12" fmla="*/ 2095 w 134"/>
                <a:gd name="T13" fmla="*/ 622 h 47"/>
                <a:gd name="T14" fmla="*/ 1908 w 134"/>
                <a:gd name="T15" fmla="*/ 771 h 47"/>
                <a:gd name="T16" fmla="*/ 1770 w 134"/>
                <a:gd name="T17" fmla="*/ 694 h 47"/>
                <a:gd name="T18" fmla="*/ 1613 w 134"/>
                <a:gd name="T19" fmla="*/ 678 h 47"/>
                <a:gd name="T20" fmla="*/ 1270 w 134"/>
                <a:gd name="T21" fmla="*/ 636 h 47"/>
                <a:gd name="T22" fmla="*/ 938 w 134"/>
                <a:gd name="T23" fmla="*/ 431 h 47"/>
                <a:gd name="T24" fmla="*/ 813 w 134"/>
                <a:gd name="T25" fmla="*/ 191 h 47"/>
                <a:gd name="T26" fmla="*/ 783 w 134"/>
                <a:gd name="T27" fmla="*/ 93 h 47"/>
                <a:gd name="T28" fmla="*/ 658 w 134"/>
                <a:gd name="T29" fmla="*/ 136 h 47"/>
                <a:gd name="T30" fmla="*/ 345 w 134"/>
                <a:gd name="T31" fmla="*/ 136 h 47"/>
                <a:gd name="T32" fmla="*/ 0 w 134"/>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47">
                  <a:moveTo>
                    <a:pt x="52" y="28"/>
                  </a:moveTo>
                  <a:cubicBezTo>
                    <a:pt x="55" y="31"/>
                    <a:pt x="60" y="31"/>
                    <a:pt x="64" y="33"/>
                  </a:cubicBezTo>
                  <a:cubicBezTo>
                    <a:pt x="69" y="34"/>
                    <a:pt x="73" y="37"/>
                    <a:pt x="79" y="38"/>
                  </a:cubicBezTo>
                  <a:cubicBezTo>
                    <a:pt x="88" y="41"/>
                    <a:pt x="97" y="43"/>
                    <a:pt x="107" y="45"/>
                  </a:cubicBezTo>
                  <a:cubicBezTo>
                    <a:pt x="113" y="46"/>
                    <a:pt x="118" y="46"/>
                    <a:pt x="124" y="46"/>
                  </a:cubicBezTo>
                  <a:cubicBezTo>
                    <a:pt x="127" y="46"/>
                    <a:pt x="129" y="47"/>
                    <a:pt x="131" y="44"/>
                  </a:cubicBezTo>
                  <a:cubicBezTo>
                    <a:pt x="133" y="42"/>
                    <a:pt x="133" y="37"/>
                    <a:pt x="134" y="33"/>
                  </a:cubicBezTo>
                  <a:cubicBezTo>
                    <a:pt x="130" y="39"/>
                    <a:pt x="130" y="42"/>
                    <a:pt x="122" y="41"/>
                  </a:cubicBezTo>
                  <a:cubicBezTo>
                    <a:pt x="119" y="40"/>
                    <a:pt x="116" y="38"/>
                    <a:pt x="113" y="37"/>
                  </a:cubicBezTo>
                  <a:cubicBezTo>
                    <a:pt x="110" y="36"/>
                    <a:pt x="106" y="37"/>
                    <a:pt x="103" y="36"/>
                  </a:cubicBezTo>
                  <a:cubicBezTo>
                    <a:pt x="95" y="36"/>
                    <a:pt x="88" y="36"/>
                    <a:pt x="81" y="34"/>
                  </a:cubicBezTo>
                  <a:cubicBezTo>
                    <a:pt x="74" y="31"/>
                    <a:pt x="66" y="27"/>
                    <a:pt x="60" y="23"/>
                  </a:cubicBezTo>
                  <a:cubicBezTo>
                    <a:pt x="54" y="20"/>
                    <a:pt x="52" y="16"/>
                    <a:pt x="52" y="10"/>
                  </a:cubicBezTo>
                  <a:cubicBezTo>
                    <a:pt x="52" y="8"/>
                    <a:pt x="52" y="5"/>
                    <a:pt x="50" y="5"/>
                  </a:cubicBezTo>
                  <a:cubicBezTo>
                    <a:pt x="48" y="4"/>
                    <a:pt x="44" y="6"/>
                    <a:pt x="42" y="7"/>
                  </a:cubicBezTo>
                  <a:cubicBezTo>
                    <a:pt x="35" y="9"/>
                    <a:pt x="29" y="8"/>
                    <a:pt x="22" y="7"/>
                  </a:cubicBezTo>
                  <a:cubicBezTo>
                    <a:pt x="17" y="6"/>
                    <a:pt x="3" y="6"/>
                    <a:pt x="0" y="0"/>
                  </a:cubicBezTo>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1" name="Freeform 332"/>
            <p:cNvSpPr>
              <a:spLocks noEditPoints="1"/>
            </p:cNvSpPr>
            <p:nvPr/>
          </p:nvSpPr>
          <p:spPr bwMode="auto">
            <a:xfrm>
              <a:off x="2088" y="1931"/>
              <a:ext cx="1560" cy="1090"/>
            </a:xfrm>
            <a:custGeom>
              <a:avLst/>
              <a:gdLst>
                <a:gd name="T0" fmla="*/ 4270 w 624"/>
                <a:gd name="T1" fmla="*/ 2742 h 409"/>
                <a:gd name="T2" fmla="*/ 2145 w 624"/>
                <a:gd name="T3" fmla="*/ 5242 h 409"/>
                <a:gd name="T4" fmla="*/ 688 w 624"/>
                <a:gd name="T5" fmla="*/ 4773 h 409"/>
                <a:gd name="T6" fmla="*/ 425 w 624"/>
                <a:gd name="T7" fmla="*/ 7116 h 409"/>
                <a:gd name="T8" fmla="*/ 470 w 624"/>
                <a:gd name="T9" fmla="*/ 7209 h 409"/>
                <a:gd name="T10" fmla="*/ 583 w 624"/>
                <a:gd name="T11" fmla="*/ 7345 h 409"/>
                <a:gd name="T12" fmla="*/ 2020 w 624"/>
                <a:gd name="T13" fmla="*/ 7627 h 409"/>
                <a:gd name="T14" fmla="*/ 2408 w 624"/>
                <a:gd name="T15" fmla="*/ 6492 h 409"/>
                <a:gd name="T16" fmla="*/ 2595 w 624"/>
                <a:gd name="T17" fmla="*/ 5959 h 409"/>
                <a:gd name="T18" fmla="*/ 3533 w 624"/>
                <a:gd name="T19" fmla="*/ 5490 h 409"/>
                <a:gd name="T20" fmla="*/ 4270 w 624"/>
                <a:gd name="T21" fmla="*/ 5285 h 409"/>
                <a:gd name="T22" fmla="*/ 4613 w 624"/>
                <a:gd name="T23" fmla="*/ 4674 h 409"/>
                <a:gd name="T24" fmla="*/ 4845 w 624"/>
                <a:gd name="T25" fmla="*/ 4333 h 409"/>
                <a:gd name="T26" fmla="*/ 4750 w 624"/>
                <a:gd name="T27" fmla="*/ 4261 h 409"/>
                <a:gd name="T28" fmla="*/ 4458 w 624"/>
                <a:gd name="T29" fmla="*/ 4467 h 409"/>
                <a:gd name="T30" fmla="*/ 5063 w 624"/>
                <a:gd name="T31" fmla="*/ 3366 h 409"/>
                <a:gd name="T32" fmla="*/ 5363 w 624"/>
                <a:gd name="T33" fmla="*/ 2444 h 409"/>
                <a:gd name="T34" fmla="*/ 5970 w 624"/>
                <a:gd name="T35" fmla="*/ 816 h 409"/>
                <a:gd name="T36" fmla="*/ 6283 w 624"/>
                <a:gd name="T37" fmla="*/ 1796 h 409"/>
                <a:gd name="T38" fmla="*/ 7125 w 624"/>
                <a:gd name="T39" fmla="*/ 1157 h 409"/>
                <a:gd name="T40" fmla="*/ 7188 w 624"/>
                <a:gd name="T41" fmla="*/ 874 h 409"/>
                <a:gd name="T42" fmla="*/ 7458 w 624"/>
                <a:gd name="T43" fmla="*/ 1194 h 409"/>
                <a:gd name="T44" fmla="*/ 7800 w 624"/>
                <a:gd name="T45" fmla="*/ 2103 h 409"/>
                <a:gd name="T46" fmla="*/ 7800 w 624"/>
                <a:gd name="T47" fmla="*/ 1194 h 409"/>
                <a:gd name="T48" fmla="*/ 8333 w 624"/>
                <a:gd name="T49" fmla="*/ 1364 h 409"/>
                <a:gd name="T50" fmla="*/ 8313 w 624"/>
                <a:gd name="T51" fmla="*/ 1570 h 409"/>
                <a:gd name="T52" fmla="*/ 8595 w 624"/>
                <a:gd name="T53" fmla="*/ 1514 h 409"/>
                <a:gd name="T54" fmla="*/ 8675 w 624"/>
                <a:gd name="T55" fmla="*/ 1591 h 409"/>
                <a:gd name="T56" fmla="*/ 8958 w 624"/>
                <a:gd name="T57" fmla="*/ 1855 h 409"/>
                <a:gd name="T58" fmla="*/ 9113 w 624"/>
                <a:gd name="T59" fmla="*/ 2103 h 409"/>
                <a:gd name="T60" fmla="*/ 8895 w 624"/>
                <a:gd name="T61" fmla="*/ 2649 h 409"/>
                <a:gd name="T62" fmla="*/ 8300 w 624"/>
                <a:gd name="T63" fmla="*/ 3446 h 409"/>
                <a:gd name="T64" fmla="*/ 8208 w 624"/>
                <a:gd name="T65" fmla="*/ 3353 h 409"/>
                <a:gd name="T66" fmla="*/ 8470 w 624"/>
                <a:gd name="T67" fmla="*/ 3864 h 409"/>
                <a:gd name="T68" fmla="*/ 8783 w 624"/>
                <a:gd name="T69" fmla="*/ 3182 h 409"/>
                <a:gd name="T70" fmla="*/ 9283 w 624"/>
                <a:gd name="T71" fmla="*/ 2854 h 409"/>
                <a:gd name="T72" fmla="*/ 9583 w 624"/>
                <a:gd name="T73" fmla="*/ 2726 h 409"/>
                <a:gd name="T74" fmla="*/ 1438 w 624"/>
                <a:gd name="T75" fmla="*/ 7478 h 409"/>
                <a:gd name="T76" fmla="*/ 1988 w 624"/>
                <a:gd name="T77" fmla="*/ 6002 h 409"/>
                <a:gd name="T78" fmla="*/ 4020 w 624"/>
                <a:gd name="T79" fmla="*/ 4752 h 409"/>
                <a:gd name="T80" fmla="*/ 3563 w 624"/>
                <a:gd name="T81" fmla="*/ 5341 h 409"/>
                <a:gd name="T82" fmla="*/ 3113 w 624"/>
                <a:gd name="T83" fmla="*/ 5626 h 409"/>
                <a:gd name="T84" fmla="*/ 2895 w 624"/>
                <a:gd name="T85" fmla="*/ 5695 h 409"/>
                <a:gd name="T86" fmla="*/ 3095 w 624"/>
                <a:gd name="T87" fmla="*/ 5319 h 409"/>
                <a:gd name="T88" fmla="*/ 5520 w 624"/>
                <a:gd name="T89" fmla="*/ 1476 h 409"/>
                <a:gd name="T90" fmla="*/ 5095 w 624"/>
                <a:gd name="T91" fmla="*/ 2457 h 409"/>
                <a:gd name="T92" fmla="*/ 5083 w 624"/>
                <a:gd name="T93" fmla="*/ 2956 h 409"/>
                <a:gd name="T94" fmla="*/ 4438 w 624"/>
                <a:gd name="T95" fmla="*/ 3672 h 409"/>
                <a:gd name="T96" fmla="*/ 5908 w 624"/>
                <a:gd name="T97" fmla="*/ 853 h 409"/>
                <a:gd name="T98" fmla="*/ 7658 w 624"/>
                <a:gd name="T99" fmla="*/ 965 h 409"/>
                <a:gd name="T100" fmla="*/ 7908 w 624"/>
                <a:gd name="T101" fmla="*/ 1229 h 4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4" h="409">
                  <a:moveTo>
                    <a:pt x="454" y="16"/>
                  </a:moveTo>
                  <a:cubicBezTo>
                    <a:pt x="383" y="0"/>
                    <a:pt x="306" y="6"/>
                    <a:pt x="295" y="56"/>
                  </a:cubicBezTo>
                  <a:cubicBezTo>
                    <a:pt x="295" y="56"/>
                    <a:pt x="281" y="111"/>
                    <a:pt x="281" y="111"/>
                  </a:cubicBezTo>
                  <a:cubicBezTo>
                    <a:pt x="273" y="145"/>
                    <a:pt x="273" y="145"/>
                    <a:pt x="273" y="145"/>
                  </a:cubicBezTo>
                  <a:cubicBezTo>
                    <a:pt x="257" y="212"/>
                    <a:pt x="226" y="253"/>
                    <a:pt x="181" y="267"/>
                  </a:cubicBezTo>
                  <a:cubicBezTo>
                    <a:pt x="165" y="271"/>
                    <a:pt x="157" y="277"/>
                    <a:pt x="153" y="290"/>
                  </a:cubicBezTo>
                  <a:cubicBezTo>
                    <a:pt x="147" y="302"/>
                    <a:pt x="140" y="306"/>
                    <a:pt x="140" y="294"/>
                  </a:cubicBezTo>
                  <a:cubicBezTo>
                    <a:pt x="140" y="289"/>
                    <a:pt x="139" y="283"/>
                    <a:pt x="137" y="277"/>
                  </a:cubicBezTo>
                  <a:cubicBezTo>
                    <a:pt x="136" y="276"/>
                    <a:pt x="134" y="273"/>
                    <a:pt x="130" y="272"/>
                  </a:cubicBezTo>
                  <a:cubicBezTo>
                    <a:pt x="111" y="271"/>
                    <a:pt x="100" y="266"/>
                    <a:pt x="90" y="259"/>
                  </a:cubicBezTo>
                  <a:cubicBezTo>
                    <a:pt x="84" y="256"/>
                    <a:pt x="80" y="253"/>
                    <a:pt x="72" y="252"/>
                  </a:cubicBezTo>
                  <a:cubicBezTo>
                    <a:pt x="59" y="250"/>
                    <a:pt x="52" y="251"/>
                    <a:pt x="44" y="252"/>
                  </a:cubicBezTo>
                  <a:cubicBezTo>
                    <a:pt x="30" y="254"/>
                    <a:pt x="18" y="262"/>
                    <a:pt x="10" y="275"/>
                  </a:cubicBezTo>
                  <a:cubicBezTo>
                    <a:pt x="3" y="284"/>
                    <a:pt x="0" y="296"/>
                    <a:pt x="0" y="309"/>
                  </a:cubicBezTo>
                  <a:cubicBezTo>
                    <a:pt x="0" y="314"/>
                    <a:pt x="1" y="320"/>
                    <a:pt x="2" y="326"/>
                  </a:cubicBezTo>
                  <a:cubicBezTo>
                    <a:pt x="7" y="342"/>
                    <a:pt x="17" y="362"/>
                    <a:pt x="27" y="376"/>
                  </a:cubicBezTo>
                  <a:cubicBezTo>
                    <a:pt x="27" y="376"/>
                    <a:pt x="27" y="376"/>
                    <a:pt x="27" y="376"/>
                  </a:cubicBezTo>
                  <a:cubicBezTo>
                    <a:pt x="27" y="376"/>
                    <a:pt x="27" y="376"/>
                    <a:pt x="27" y="376"/>
                  </a:cubicBezTo>
                  <a:cubicBezTo>
                    <a:pt x="28" y="377"/>
                    <a:pt x="29" y="379"/>
                    <a:pt x="30" y="380"/>
                  </a:cubicBezTo>
                  <a:cubicBezTo>
                    <a:pt x="30" y="380"/>
                    <a:pt x="30" y="380"/>
                    <a:pt x="30" y="381"/>
                  </a:cubicBezTo>
                  <a:cubicBezTo>
                    <a:pt x="31" y="382"/>
                    <a:pt x="32" y="383"/>
                    <a:pt x="33" y="384"/>
                  </a:cubicBezTo>
                  <a:cubicBezTo>
                    <a:pt x="34" y="384"/>
                    <a:pt x="34" y="385"/>
                    <a:pt x="34" y="385"/>
                  </a:cubicBezTo>
                  <a:cubicBezTo>
                    <a:pt x="35" y="386"/>
                    <a:pt x="35" y="387"/>
                    <a:pt x="36" y="387"/>
                  </a:cubicBezTo>
                  <a:cubicBezTo>
                    <a:pt x="36" y="388"/>
                    <a:pt x="37" y="388"/>
                    <a:pt x="37" y="388"/>
                  </a:cubicBezTo>
                  <a:cubicBezTo>
                    <a:pt x="38" y="389"/>
                    <a:pt x="39" y="390"/>
                    <a:pt x="39" y="390"/>
                  </a:cubicBezTo>
                  <a:cubicBezTo>
                    <a:pt x="62" y="409"/>
                    <a:pt x="79" y="407"/>
                    <a:pt x="99" y="404"/>
                  </a:cubicBezTo>
                  <a:cubicBezTo>
                    <a:pt x="107" y="404"/>
                    <a:pt x="115" y="403"/>
                    <a:pt x="123" y="403"/>
                  </a:cubicBezTo>
                  <a:cubicBezTo>
                    <a:pt x="123" y="403"/>
                    <a:pt x="126" y="403"/>
                    <a:pt x="129" y="403"/>
                  </a:cubicBezTo>
                  <a:cubicBezTo>
                    <a:pt x="130" y="403"/>
                    <a:pt x="131" y="403"/>
                    <a:pt x="133" y="403"/>
                  </a:cubicBezTo>
                  <a:cubicBezTo>
                    <a:pt x="133" y="402"/>
                    <a:pt x="133" y="401"/>
                    <a:pt x="133" y="400"/>
                  </a:cubicBezTo>
                  <a:cubicBezTo>
                    <a:pt x="133" y="394"/>
                    <a:pt x="138" y="387"/>
                    <a:pt x="140" y="381"/>
                  </a:cubicBezTo>
                  <a:cubicBezTo>
                    <a:pt x="150" y="373"/>
                    <a:pt x="152" y="355"/>
                    <a:pt x="154" y="343"/>
                  </a:cubicBezTo>
                  <a:cubicBezTo>
                    <a:pt x="154" y="338"/>
                    <a:pt x="152" y="332"/>
                    <a:pt x="151" y="326"/>
                  </a:cubicBezTo>
                  <a:cubicBezTo>
                    <a:pt x="151" y="322"/>
                    <a:pt x="150" y="319"/>
                    <a:pt x="150" y="317"/>
                  </a:cubicBezTo>
                  <a:cubicBezTo>
                    <a:pt x="151" y="318"/>
                    <a:pt x="153" y="319"/>
                    <a:pt x="154" y="319"/>
                  </a:cubicBezTo>
                  <a:cubicBezTo>
                    <a:pt x="158" y="318"/>
                    <a:pt x="162" y="315"/>
                    <a:pt x="166" y="315"/>
                  </a:cubicBezTo>
                  <a:cubicBezTo>
                    <a:pt x="159" y="310"/>
                    <a:pt x="169" y="306"/>
                    <a:pt x="177" y="303"/>
                  </a:cubicBezTo>
                  <a:cubicBezTo>
                    <a:pt x="179" y="303"/>
                    <a:pt x="181" y="303"/>
                    <a:pt x="182" y="303"/>
                  </a:cubicBezTo>
                  <a:cubicBezTo>
                    <a:pt x="190" y="303"/>
                    <a:pt x="197" y="303"/>
                    <a:pt x="204" y="301"/>
                  </a:cubicBezTo>
                  <a:cubicBezTo>
                    <a:pt x="212" y="299"/>
                    <a:pt x="219" y="295"/>
                    <a:pt x="226" y="290"/>
                  </a:cubicBezTo>
                  <a:cubicBezTo>
                    <a:pt x="229" y="288"/>
                    <a:pt x="232" y="285"/>
                    <a:pt x="236" y="284"/>
                  </a:cubicBezTo>
                  <a:cubicBezTo>
                    <a:pt x="239" y="282"/>
                    <a:pt x="242" y="282"/>
                    <a:pt x="246" y="281"/>
                  </a:cubicBezTo>
                  <a:cubicBezTo>
                    <a:pt x="254" y="278"/>
                    <a:pt x="257" y="268"/>
                    <a:pt x="266" y="265"/>
                  </a:cubicBezTo>
                  <a:cubicBezTo>
                    <a:pt x="275" y="262"/>
                    <a:pt x="277" y="273"/>
                    <a:pt x="273" y="279"/>
                  </a:cubicBezTo>
                  <a:cubicBezTo>
                    <a:pt x="276" y="275"/>
                    <a:pt x="276" y="271"/>
                    <a:pt x="277" y="266"/>
                  </a:cubicBezTo>
                  <a:cubicBezTo>
                    <a:pt x="278" y="263"/>
                    <a:pt x="279" y="260"/>
                    <a:pt x="280" y="258"/>
                  </a:cubicBezTo>
                  <a:cubicBezTo>
                    <a:pt x="284" y="257"/>
                    <a:pt x="287" y="256"/>
                    <a:pt x="289" y="254"/>
                  </a:cubicBezTo>
                  <a:cubicBezTo>
                    <a:pt x="292" y="252"/>
                    <a:pt x="294" y="250"/>
                    <a:pt x="295" y="247"/>
                  </a:cubicBezTo>
                  <a:cubicBezTo>
                    <a:pt x="296" y="247"/>
                    <a:pt x="296" y="247"/>
                    <a:pt x="297" y="248"/>
                  </a:cubicBezTo>
                  <a:cubicBezTo>
                    <a:pt x="300" y="250"/>
                    <a:pt x="298" y="258"/>
                    <a:pt x="296" y="261"/>
                  </a:cubicBezTo>
                  <a:cubicBezTo>
                    <a:pt x="303" y="259"/>
                    <a:pt x="305" y="250"/>
                    <a:pt x="307" y="245"/>
                  </a:cubicBezTo>
                  <a:cubicBezTo>
                    <a:pt x="308" y="242"/>
                    <a:pt x="310" y="235"/>
                    <a:pt x="310" y="229"/>
                  </a:cubicBezTo>
                  <a:cubicBezTo>
                    <a:pt x="314" y="228"/>
                    <a:pt x="317" y="227"/>
                    <a:pt x="320" y="224"/>
                  </a:cubicBezTo>
                  <a:cubicBezTo>
                    <a:pt x="322" y="221"/>
                    <a:pt x="324" y="216"/>
                    <a:pt x="326" y="212"/>
                  </a:cubicBezTo>
                  <a:cubicBezTo>
                    <a:pt x="323" y="215"/>
                    <a:pt x="320" y="217"/>
                    <a:pt x="317" y="218"/>
                  </a:cubicBezTo>
                  <a:cubicBezTo>
                    <a:pt x="312" y="218"/>
                    <a:pt x="307" y="221"/>
                    <a:pt x="304" y="225"/>
                  </a:cubicBezTo>
                  <a:cubicBezTo>
                    <a:pt x="302" y="228"/>
                    <a:pt x="291" y="248"/>
                    <a:pt x="284" y="245"/>
                  </a:cubicBezTo>
                  <a:cubicBezTo>
                    <a:pt x="285" y="244"/>
                    <a:pt x="285" y="243"/>
                    <a:pt x="285" y="243"/>
                  </a:cubicBezTo>
                  <a:cubicBezTo>
                    <a:pt x="285" y="242"/>
                    <a:pt x="284" y="241"/>
                    <a:pt x="284" y="241"/>
                  </a:cubicBezTo>
                  <a:cubicBezTo>
                    <a:pt x="284" y="240"/>
                    <a:pt x="284" y="238"/>
                    <a:pt x="285" y="236"/>
                  </a:cubicBezTo>
                  <a:cubicBezTo>
                    <a:pt x="286" y="232"/>
                    <a:pt x="289" y="228"/>
                    <a:pt x="291" y="225"/>
                  </a:cubicBezTo>
                  <a:cubicBezTo>
                    <a:pt x="294" y="219"/>
                    <a:pt x="295" y="214"/>
                    <a:pt x="296" y="209"/>
                  </a:cubicBezTo>
                  <a:cubicBezTo>
                    <a:pt x="300" y="206"/>
                    <a:pt x="304" y="203"/>
                    <a:pt x="310" y="200"/>
                  </a:cubicBezTo>
                  <a:cubicBezTo>
                    <a:pt x="319" y="194"/>
                    <a:pt x="319" y="186"/>
                    <a:pt x="324" y="178"/>
                  </a:cubicBezTo>
                  <a:cubicBezTo>
                    <a:pt x="327" y="174"/>
                    <a:pt x="330" y="171"/>
                    <a:pt x="332" y="167"/>
                  </a:cubicBezTo>
                  <a:cubicBezTo>
                    <a:pt x="334" y="164"/>
                    <a:pt x="333" y="160"/>
                    <a:pt x="336" y="158"/>
                  </a:cubicBezTo>
                  <a:cubicBezTo>
                    <a:pt x="341" y="151"/>
                    <a:pt x="350" y="157"/>
                    <a:pt x="355" y="151"/>
                  </a:cubicBezTo>
                  <a:cubicBezTo>
                    <a:pt x="337" y="157"/>
                    <a:pt x="341" y="138"/>
                    <a:pt x="343" y="129"/>
                  </a:cubicBezTo>
                  <a:cubicBezTo>
                    <a:pt x="345" y="116"/>
                    <a:pt x="340" y="108"/>
                    <a:pt x="351" y="99"/>
                  </a:cubicBezTo>
                  <a:cubicBezTo>
                    <a:pt x="357" y="97"/>
                    <a:pt x="364" y="95"/>
                    <a:pt x="369" y="91"/>
                  </a:cubicBezTo>
                  <a:cubicBezTo>
                    <a:pt x="377" y="83"/>
                    <a:pt x="381" y="68"/>
                    <a:pt x="382" y="57"/>
                  </a:cubicBezTo>
                  <a:cubicBezTo>
                    <a:pt x="383" y="53"/>
                    <a:pt x="381" y="48"/>
                    <a:pt x="382" y="43"/>
                  </a:cubicBezTo>
                  <a:cubicBezTo>
                    <a:pt x="392" y="40"/>
                    <a:pt x="402" y="38"/>
                    <a:pt x="412" y="37"/>
                  </a:cubicBezTo>
                  <a:cubicBezTo>
                    <a:pt x="413" y="42"/>
                    <a:pt x="415" y="47"/>
                    <a:pt x="414" y="52"/>
                  </a:cubicBezTo>
                  <a:cubicBezTo>
                    <a:pt x="413" y="59"/>
                    <a:pt x="409" y="66"/>
                    <a:pt x="406" y="73"/>
                  </a:cubicBezTo>
                  <a:cubicBezTo>
                    <a:pt x="404" y="80"/>
                    <a:pt x="402" y="87"/>
                    <a:pt x="402" y="95"/>
                  </a:cubicBezTo>
                  <a:cubicBezTo>
                    <a:pt x="402" y="100"/>
                    <a:pt x="403" y="107"/>
                    <a:pt x="402" y="113"/>
                  </a:cubicBezTo>
                  <a:cubicBezTo>
                    <a:pt x="410" y="94"/>
                    <a:pt x="411" y="74"/>
                    <a:pt x="424" y="57"/>
                  </a:cubicBezTo>
                  <a:cubicBezTo>
                    <a:pt x="426" y="54"/>
                    <a:pt x="436" y="49"/>
                    <a:pt x="445" y="48"/>
                  </a:cubicBezTo>
                  <a:cubicBezTo>
                    <a:pt x="450" y="51"/>
                    <a:pt x="454" y="55"/>
                    <a:pt x="456" y="61"/>
                  </a:cubicBezTo>
                  <a:cubicBezTo>
                    <a:pt x="457" y="64"/>
                    <a:pt x="456" y="67"/>
                    <a:pt x="457" y="70"/>
                  </a:cubicBezTo>
                  <a:cubicBezTo>
                    <a:pt x="458" y="73"/>
                    <a:pt x="459" y="75"/>
                    <a:pt x="461" y="77"/>
                  </a:cubicBezTo>
                  <a:cubicBezTo>
                    <a:pt x="458" y="71"/>
                    <a:pt x="461" y="65"/>
                    <a:pt x="463" y="59"/>
                  </a:cubicBezTo>
                  <a:cubicBezTo>
                    <a:pt x="464" y="54"/>
                    <a:pt x="463" y="50"/>
                    <a:pt x="460" y="46"/>
                  </a:cubicBezTo>
                  <a:cubicBezTo>
                    <a:pt x="460" y="45"/>
                    <a:pt x="460" y="44"/>
                    <a:pt x="459" y="42"/>
                  </a:cubicBezTo>
                  <a:cubicBezTo>
                    <a:pt x="466" y="44"/>
                    <a:pt x="473" y="45"/>
                    <a:pt x="480" y="47"/>
                  </a:cubicBezTo>
                  <a:cubicBezTo>
                    <a:pt x="482" y="47"/>
                    <a:pt x="484" y="48"/>
                    <a:pt x="486" y="49"/>
                  </a:cubicBezTo>
                  <a:cubicBezTo>
                    <a:pt x="481" y="53"/>
                    <a:pt x="477" y="56"/>
                    <a:pt x="477" y="63"/>
                  </a:cubicBezTo>
                  <a:cubicBezTo>
                    <a:pt x="477" y="71"/>
                    <a:pt x="479" y="79"/>
                    <a:pt x="482" y="85"/>
                  </a:cubicBezTo>
                  <a:cubicBezTo>
                    <a:pt x="485" y="92"/>
                    <a:pt x="491" y="97"/>
                    <a:pt x="494" y="103"/>
                  </a:cubicBezTo>
                  <a:cubicBezTo>
                    <a:pt x="498" y="111"/>
                    <a:pt x="495" y="120"/>
                    <a:pt x="492" y="127"/>
                  </a:cubicBezTo>
                  <a:cubicBezTo>
                    <a:pt x="495" y="123"/>
                    <a:pt x="497" y="116"/>
                    <a:pt x="499" y="111"/>
                  </a:cubicBezTo>
                  <a:cubicBezTo>
                    <a:pt x="501" y="104"/>
                    <a:pt x="499" y="95"/>
                    <a:pt x="496" y="88"/>
                  </a:cubicBezTo>
                  <a:cubicBezTo>
                    <a:pt x="493" y="82"/>
                    <a:pt x="491" y="79"/>
                    <a:pt x="491" y="71"/>
                  </a:cubicBezTo>
                  <a:cubicBezTo>
                    <a:pt x="491" y="67"/>
                    <a:pt x="489" y="67"/>
                    <a:pt x="491" y="64"/>
                  </a:cubicBezTo>
                  <a:cubicBezTo>
                    <a:pt x="493" y="61"/>
                    <a:pt x="497" y="60"/>
                    <a:pt x="499" y="63"/>
                  </a:cubicBezTo>
                  <a:cubicBezTo>
                    <a:pt x="501" y="66"/>
                    <a:pt x="501" y="66"/>
                    <a:pt x="501" y="68"/>
                  </a:cubicBezTo>
                  <a:cubicBezTo>
                    <a:pt x="499" y="76"/>
                    <a:pt x="500" y="85"/>
                    <a:pt x="507" y="90"/>
                  </a:cubicBezTo>
                  <a:cubicBezTo>
                    <a:pt x="512" y="94"/>
                    <a:pt x="522" y="93"/>
                    <a:pt x="526" y="89"/>
                  </a:cubicBezTo>
                  <a:cubicBezTo>
                    <a:pt x="531" y="83"/>
                    <a:pt x="533" y="79"/>
                    <a:pt x="533" y="72"/>
                  </a:cubicBezTo>
                  <a:cubicBezTo>
                    <a:pt x="533" y="69"/>
                    <a:pt x="533" y="66"/>
                    <a:pt x="532" y="64"/>
                  </a:cubicBezTo>
                  <a:cubicBezTo>
                    <a:pt x="533" y="64"/>
                    <a:pt x="533" y="64"/>
                    <a:pt x="533" y="64"/>
                  </a:cubicBezTo>
                  <a:cubicBezTo>
                    <a:pt x="534" y="66"/>
                    <a:pt x="534" y="69"/>
                    <a:pt x="534" y="71"/>
                  </a:cubicBezTo>
                  <a:cubicBezTo>
                    <a:pt x="535" y="76"/>
                    <a:pt x="533" y="79"/>
                    <a:pt x="532" y="83"/>
                  </a:cubicBezTo>
                  <a:cubicBezTo>
                    <a:pt x="535" y="80"/>
                    <a:pt x="538" y="70"/>
                    <a:pt x="544" y="77"/>
                  </a:cubicBezTo>
                  <a:cubicBezTo>
                    <a:pt x="545" y="79"/>
                    <a:pt x="546" y="82"/>
                    <a:pt x="546" y="85"/>
                  </a:cubicBezTo>
                  <a:cubicBezTo>
                    <a:pt x="546" y="89"/>
                    <a:pt x="542" y="92"/>
                    <a:pt x="542" y="95"/>
                  </a:cubicBezTo>
                  <a:cubicBezTo>
                    <a:pt x="549" y="92"/>
                    <a:pt x="551" y="87"/>
                    <a:pt x="550" y="80"/>
                  </a:cubicBezTo>
                  <a:cubicBezTo>
                    <a:pt x="550" y="76"/>
                    <a:pt x="549" y="74"/>
                    <a:pt x="548" y="71"/>
                  </a:cubicBezTo>
                  <a:cubicBezTo>
                    <a:pt x="548" y="71"/>
                    <a:pt x="548" y="71"/>
                    <a:pt x="549" y="71"/>
                  </a:cubicBezTo>
                  <a:cubicBezTo>
                    <a:pt x="550" y="78"/>
                    <a:pt x="552" y="86"/>
                    <a:pt x="547" y="92"/>
                  </a:cubicBezTo>
                  <a:cubicBezTo>
                    <a:pt x="552" y="90"/>
                    <a:pt x="552" y="87"/>
                    <a:pt x="555" y="84"/>
                  </a:cubicBezTo>
                  <a:cubicBezTo>
                    <a:pt x="558" y="80"/>
                    <a:pt x="562" y="82"/>
                    <a:pt x="565" y="84"/>
                  </a:cubicBezTo>
                  <a:cubicBezTo>
                    <a:pt x="568" y="86"/>
                    <a:pt x="571" y="88"/>
                    <a:pt x="571" y="91"/>
                  </a:cubicBezTo>
                  <a:cubicBezTo>
                    <a:pt x="572" y="95"/>
                    <a:pt x="569" y="100"/>
                    <a:pt x="571" y="103"/>
                  </a:cubicBezTo>
                  <a:cubicBezTo>
                    <a:pt x="573" y="102"/>
                    <a:pt x="572" y="100"/>
                    <a:pt x="573" y="98"/>
                  </a:cubicBezTo>
                  <a:cubicBezTo>
                    <a:pt x="574" y="95"/>
                    <a:pt x="577" y="94"/>
                    <a:pt x="578" y="91"/>
                  </a:cubicBezTo>
                  <a:cubicBezTo>
                    <a:pt x="578" y="91"/>
                    <a:pt x="579" y="91"/>
                    <a:pt x="579" y="90"/>
                  </a:cubicBezTo>
                  <a:cubicBezTo>
                    <a:pt x="582" y="93"/>
                    <a:pt x="585" y="96"/>
                    <a:pt x="588" y="98"/>
                  </a:cubicBezTo>
                  <a:cubicBezTo>
                    <a:pt x="591" y="104"/>
                    <a:pt x="592" y="111"/>
                    <a:pt x="583" y="111"/>
                  </a:cubicBezTo>
                  <a:cubicBezTo>
                    <a:pt x="589" y="112"/>
                    <a:pt x="596" y="113"/>
                    <a:pt x="597" y="120"/>
                  </a:cubicBezTo>
                  <a:cubicBezTo>
                    <a:pt x="598" y="125"/>
                    <a:pt x="595" y="131"/>
                    <a:pt x="592" y="135"/>
                  </a:cubicBezTo>
                  <a:cubicBezTo>
                    <a:pt x="589" y="140"/>
                    <a:pt x="584" y="143"/>
                    <a:pt x="578" y="142"/>
                  </a:cubicBezTo>
                  <a:cubicBezTo>
                    <a:pt x="575" y="142"/>
                    <a:pt x="572" y="139"/>
                    <a:pt x="569" y="140"/>
                  </a:cubicBezTo>
                  <a:cubicBezTo>
                    <a:pt x="565" y="141"/>
                    <a:pt x="563" y="143"/>
                    <a:pt x="562" y="146"/>
                  </a:cubicBezTo>
                  <a:cubicBezTo>
                    <a:pt x="559" y="152"/>
                    <a:pt x="560" y="157"/>
                    <a:pt x="555" y="162"/>
                  </a:cubicBezTo>
                  <a:cubicBezTo>
                    <a:pt x="551" y="165"/>
                    <a:pt x="548" y="168"/>
                    <a:pt x="545" y="172"/>
                  </a:cubicBezTo>
                  <a:cubicBezTo>
                    <a:pt x="542" y="176"/>
                    <a:pt x="538" y="186"/>
                    <a:pt x="531" y="182"/>
                  </a:cubicBezTo>
                  <a:cubicBezTo>
                    <a:pt x="528" y="180"/>
                    <a:pt x="525" y="171"/>
                    <a:pt x="523" y="167"/>
                  </a:cubicBezTo>
                  <a:cubicBezTo>
                    <a:pt x="522" y="165"/>
                    <a:pt x="521" y="160"/>
                    <a:pt x="518" y="161"/>
                  </a:cubicBezTo>
                  <a:cubicBezTo>
                    <a:pt x="515" y="162"/>
                    <a:pt x="517" y="168"/>
                    <a:pt x="518" y="170"/>
                  </a:cubicBezTo>
                  <a:cubicBezTo>
                    <a:pt x="520" y="173"/>
                    <a:pt x="523" y="175"/>
                    <a:pt x="525" y="177"/>
                  </a:cubicBezTo>
                  <a:cubicBezTo>
                    <a:pt x="527" y="179"/>
                    <a:pt x="528" y="182"/>
                    <a:pt x="530" y="184"/>
                  </a:cubicBezTo>
                  <a:cubicBezTo>
                    <a:pt x="537" y="197"/>
                    <a:pt x="540" y="211"/>
                    <a:pt x="537" y="225"/>
                  </a:cubicBezTo>
                  <a:cubicBezTo>
                    <a:pt x="539" y="222"/>
                    <a:pt x="541" y="219"/>
                    <a:pt x="542" y="216"/>
                  </a:cubicBezTo>
                  <a:cubicBezTo>
                    <a:pt x="544" y="211"/>
                    <a:pt x="543" y="208"/>
                    <a:pt x="542" y="204"/>
                  </a:cubicBezTo>
                  <a:cubicBezTo>
                    <a:pt x="541" y="197"/>
                    <a:pt x="540" y="191"/>
                    <a:pt x="546" y="187"/>
                  </a:cubicBezTo>
                  <a:cubicBezTo>
                    <a:pt x="549" y="186"/>
                    <a:pt x="551" y="185"/>
                    <a:pt x="553" y="183"/>
                  </a:cubicBezTo>
                  <a:cubicBezTo>
                    <a:pt x="556" y="181"/>
                    <a:pt x="556" y="177"/>
                    <a:pt x="557" y="174"/>
                  </a:cubicBezTo>
                  <a:cubicBezTo>
                    <a:pt x="558" y="172"/>
                    <a:pt x="560" y="169"/>
                    <a:pt x="562" y="168"/>
                  </a:cubicBezTo>
                  <a:cubicBezTo>
                    <a:pt x="564" y="165"/>
                    <a:pt x="566" y="166"/>
                    <a:pt x="568" y="165"/>
                  </a:cubicBezTo>
                  <a:cubicBezTo>
                    <a:pt x="573" y="163"/>
                    <a:pt x="578" y="158"/>
                    <a:pt x="581" y="155"/>
                  </a:cubicBezTo>
                  <a:cubicBezTo>
                    <a:pt x="583" y="154"/>
                    <a:pt x="584" y="153"/>
                    <a:pt x="587" y="153"/>
                  </a:cubicBezTo>
                  <a:cubicBezTo>
                    <a:pt x="590" y="152"/>
                    <a:pt x="591" y="153"/>
                    <a:pt x="594" y="151"/>
                  </a:cubicBezTo>
                  <a:cubicBezTo>
                    <a:pt x="599" y="147"/>
                    <a:pt x="598" y="138"/>
                    <a:pt x="605" y="137"/>
                  </a:cubicBezTo>
                  <a:cubicBezTo>
                    <a:pt x="609" y="136"/>
                    <a:pt x="612" y="140"/>
                    <a:pt x="611" y="144"/>
                  </a:cubicBezTo>
                  <a:cubicBezTo>
                    <a:pt x="612" y="144"/>
                    <a:pt x="612" y="143"/>
                    <a:pt x="613" y="143"/>
                  </a:cubicBezTo>
                  <a:cubicBezTo>
                    <a:pt x="613" y="143"/>
                    <a:pt x="613" y="144"/>
                    <a:pt x="613" y="144"/>
                  </a:cubicBezTo>
                  <a:cubicBezTo>
                    <a:pt x="613" y="146"/>
                    <a:pt x="615" y="147"/>
                    <a:pt x="617" y="149"/>
                  </a:cubicBezTo>
                  <a:cubicBezTo>
                    <a:pt x="624" y="89"/>
                    <a:pt x="540" y="36"/>
                    <a:pt x="454" y="16"/>
                  </a:cubicBezTo>
                  <a:close/>
                  <a:moveTo>
                    <a:pt x="134" y="355"/>
                  </a:moveTo>
                  <a:cubicBezTo>
                    <a:pt x="133" y="364"/>
                    <a:pt x="125" y="394"/>
                    <a:pt x="92" y="395"/>
                  </a:cubicBezTo>
                  <a:cubicBezTo>
                    <a:pt x="79" y="394"/>
                    <a:pt x="70" y="394"/>
                    <a:pt x="53" y="383"/>
                  </a:cubicBezTo>
                  <a:cubicBezTo>
                    <a:pt x="36" y="373"/>
                    <a:pt x="26" y="341"/>
                    <a:pt x="30" y="325"/>
                  </a:cubicBezTo>
                  <a:cubicBezTo>
                    <a:pt x="32" y="314"/>
                    <a:pt x="38" y="303"/>
                    <a:pt x="55" y="292"/>
                  </a:cubicBezTo>
                  <a:cubicBezTo>
                    <a:pt x="71" y="281"/>
                    <a:pt x="118" y="294"/>
                    <a:pt x="127" y="317"/>
                  </a:cubicBezTo>
                  <a:cubicBezTo>
                    <a:pt x="135" y="326"/>
                    <a:pt x="135" y="343"/>
                    <a:pt x="134" y="355"/>
                  </a:cubicBezTo>
                  <a:close/>
                  <a:moveTo>
                    <a:pt x="268" y="238"/>
                  </a:moveTo>
                  <a:cubicBezTo>
                    <a:pt x="267" y="240"/>
                    <a:pt x="263" y="244"/>
                    <a:pt x="259" y="248"/>
                  </a:cubicBezTo>
                  <a:cubicBezTo>
                    <a:pt x="258" y="249"/>
                    <a:pt x="257" y="250"/>
                    <a:pt x="257" y="251"/>
                  </a:cubicBezTo>
                  <a:cubicBezTo>
                    <a:pt x="255" y="253"/>
                    <a:pt x="254" y="256"/>
                    <a:pt x="253" y="258"/>
                  </a:cubicBezTo>
                  <a:cubicBezTo>
                    <a:pt x="250" y="260"/>
                    <a:pt x="250" y="264"/>
                    <a:pt x="248" y="268"/>
                  </a:cubicBezTo>
                  <a:cubicBezTo>
                    <a:pt x="246" y="271"/>
                    <a:pt x="243" y="274"/>
                    <a:pt x="239" y="276"/>
                  </a:cubicBezTo>
                  <a:cubicBezTo>
                    <a:pt x="235" y="278"/>
                    <a:pt x="231" y="279"/>
                    <a:pt x="228" y="282"/>
                  </a:cubicBezTo>
                  <a:cubicBezTo>
                    <a:pt x="226" y="284"/>
                    <a:pt x="225" y="286"/>
                    <a:pt x="222" y="287"/>
                  </a:cubicBezTo>
                  <a:cubicBezTo>
                    <a:pt x="219" y="289"/>
                    <a:pt x="215" y="290"/>
                    <a:pt x="212" y="292"/>
                  </a:cubicBezTo>
                  <a:cubicBezTo>
                    <a:pt x="210" y="294"/>
                    <a:pt x="208" y="295"/>
                    <a:pt x="206" y="296"/>
                  </a:cubicBezTo>
                  <a:cubicBezTo>
                    <a:pt x="203" y="297"/>
                    <a:pt x="201" y="297"/>
                    <a:pt x="199" y="297"/>
                  </a:cubicBezTo>
                  <a:cubicBezTo>
                    <a:pt x="196" y="298"/>
                    <a:pt x="193" y="300"/>
                    <a:pt x="190" y="301"/>
                  </a:cubicBezTo>
                  <a:cubicBezTo>
                    <a:pt x="186" y="302"/>
                    <a:pt x="183" y="303"/>
                    <a:pt x="179" y="303"/>
                  </a:cubicBezTo>
                  <a:cubicBezTo>
                    <a:pt x="179" y="303"/>
                    <a:pt x="178" y="303"/>
                    <a:pt x="177" y="303"/>
                  </a:cubicBezTo>
                  <a:cubicBezTo>
                    <a:pt x="181" y="302"/>
                    <a:pt x="184" y="302"/>
                    <a:pt x="185" y="301"/>
                  </a:cubicBezTo>
                  <a:cubicBezTo>
                    <a:pt x="180" y="301"/>
                    <a:pt x="174" y="304"/>
                    <a:pt x="169" y="302"/>
                  </a:cubicBezTo>
                  <a:cubicBezTo>
                    <a:pt x="163" y="300"/>
                    <a:pt x="165" y="295"/>
                    <a:pt x="167" y="291"/>
                  </a:cubicBezTo>
                  <a:cubicBezTo>
                    <a:pt x="169" y="289"/>
                    <a:pt x="171" y="287"/>
                    <a:pt x="172" y="285"/>
                  </a:cubicBezTo>
                  <a:cubicBezTo>
                    <a:pt x="180" y="280"/>
                    <a:pt x="190" y="282"/>
                    <a:pt x="198" y="281"/>
                  </a:cubicBezTo>
                  <a:cubicBezTo>
                    <a:pt x="228" y="278"/>
                    <a:pt x="255" y="258"/>
                    <a:pt x="270" y="233"/>
                  </a:cubicBezTo>
                  <a:cubicBezTo>
                    <a:pt x="269" y="234"/>
                    <a:pt x="269" y="236"/>
                    <a:pt x="268" y="238"/>
                  </a:cubicBezTo>
                  <a:close/>
                  <a:moveTo>
                    <a:pt x="375" y="63"/>
                  </a:moveTo>
                  <a:cubicBezTo>
                    <a:pt x="372" y="70"/>
                    <a:pt x="363" y="88"/>
                    <a:pt x="353" y="78"/>
                  </a:cubicBezTo>
                  <a:cubicBezTo>
                    <a:pt x="352" y="84"/>
                    <a:pt x="348" y="85"/>
                    <a:pt x="344" y="89"/>
                  </a:cubicBezTo>
                  <a:cubicBezTo>
                    <a:pt x="340" y="92"/>
                    <a:pt x="339" y="97"/>
                    <a:pt x="336" y="101"/>
                  </a:cubicBezTo>
                  <a:cubicBezTo>
                    <a:pt x="334" y="106"/>
                    <a:pt x="331" y="110"/>
                    <a:pt x="329" y="115"/>
                  </a:cubicBezTo>
                  <a:cubicBezTo>
                    <a:pt x="327" y="120"/>
                    <a:pt x="327" y="125"/>
                    <a:pt x="326" y="130"/>
                  </a:cubicBezTo>
                  <a:cubicBezTo>
                    <a:pt x="329" y="128"/>
                    <a:pt x="329" y="128"/>
                    <a:pt x="329" y="128"/>
                  </a:cubicBezTo>
                  <a:cubicBezTo>
                    <a:pt x="329" y="129"/>
                    <a:pt x="329" y="129"/>
                    <a:pt x="329" y="130"/>
                  </a:cubicBezTo>
                  <a:cubicBezTo>
                    <a:pt x="330" y="136"/>
                    <a:pt x="330" y="137"/>
                    <a:pt x="329" y="143"/>
                  </a:cubicBezTo>
                  <a:cubicBezTo>
                    <a:pt x="327" y="147"/>
                    <a:pt x="327" y="152"/>
                    <a:pt x="325" y="156"/>
                  </a:cubicBezTo>
                  <a:cubicBezTo>
                    <a:pt x="321" y="165"/>
                    <a:pt x="313" y="172"/>
                    <a:pt x="308" y="181"/>
                  </a:cubicBezTo>
                  <a:cubicBezTo>
                    <a:pt x="308" y="182"/>
                    <a:pt x="308" y="182"/>
                    <a:pt x="307" y="182"/>
                  </a:cubicBezTo>
                  <a:cubicBezTo>
                    <a:pt x="306" y="184"/>
                    <a:pt x="305" y="185"/>
                    <a:pt x="304" y="186"/>
                  </a:cubicBezTo>
                  <a:cubicBezTo>
                    <a:pt x="301" y="189"/>
                    <a:pt x="285" y="202"/>
                    <a:pt x="284" y="194"/>
                  </a:cubicBezTo>
                  <a:cubicBezTo>
                    <a:pt x="285" y="191"/>
                    <a:pt x="286" y="188"/>
                    <a:pt x="288" y="185"/>
                  </a:cubicBezTo>
                  <a:cubicBezTo>
                    <a:pt x="294" y="171"/>
                    <a:pt x="305" y="158"/>
                    <a:pt x="308" y="141"/>
                  </a:cubicBezTo>
                  <a:cubicBezTo>
                    <a:pt x="314" y="112"/>
                    <a:pt x="322" y="91"/>
                    <a:pt x="344" y="69"/>
                  </a:cubicBezTo>
                  <a:cubicBezTo>
                    <a:pt x="355" y="57"/>
                    <a:pt x="366" y="50"/>
                    <a:pt x="378" y="45"/>
                  </a:cubicBezTo>
                  <a:cubicBezTo>
                    <a:pt x="377" y="51"/>
                    <a:pt x="377" y="57"/>
                    <a:pt x="375" y="63"/>
                  </a:cubicBezTo>
                  <a:close/>
                  <a:moveTo>
                    <a:pt x="506" y="65"/>
                  </a:moveTo>
                  <a:cubicBezTo>
                    <a:pt x="502" y="61"/>
                    <a:pt x="501" y="58"/>
                    <a:pt x="496" y="56"/>
                  </a:cubicBezTo>
                  <a:cubicBezTo>
                    <a:pt x="494" y="54"/>
                    <a:pt x="492" y="53"/>
                    <a:pt x="490" y="51"/>
                  </a:cubicBezTo>
                  <a:cubicBezTo>
                    <a:pt x="490" y="50"/>
                    <a:pt x="490" y="50"/>
                    <a:pt x="490" y="50"/>
                  </a:cubicBezTo>
                  <a:cubicBezTo>
                    <a:pt x="494" y="51"/>
                    <a:pt x="498" y="52"/>
                    <a:pt x="502" y="53"/>
                  </a:cubicBezTo>
                  <a:cubicBezTo>
                    <a:pt x="505" y="55"/>
                    <a:pt x="509" y="56"/>
                    <a:pt x="511" y="59"/>
                  </a:cubicBezTo>
                  <a:cubicBezTo>
                    <a:pt x="514" y="63"/>
                    <a:pt x="511" y="72"/>
                    <a:pt x="506" y="65"/>
                  </a:cubicBezTo>
                  <a:close/>
                </a:path>
              </a:pathLst>
            </a:custGeom>
            <a:solidFill>
              <a:srgbClr val="C865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2" name="Freeform 333"/>
            <p:cNvSpPr>
              <a:spLocks noEditPoints="1"/>
            </p:cNvSpPr>
            <p:nvPr/>
          </p:nvSpPr>
          <p:spPr bwMode="auto">
            <a:xfrm>
              <a:off x="2088" y="1931"/>
              <a:ext cx="1503" cy="1088"/>
            </a:xfrm>
            <a:custGeom>
              <a:avLst/>
              <a:gdLst>
                <a:gd name="T0" fmla="*/ 7097 w 601"/>
                <a:gd name="T1" fmla="*/ 307 h 408"/>
                <a:gd name="T2" fmla="*/ 4617 w 601"/>
                <a:gd name="T3" fmla="*/ 1059 h 408"/>
                <a:gd name="T4" fmla="*/ 4396 w 601"/>
                <a:gd name="T5" fmla="*/ 2104 h 408"/>
                <a:gd name="T6" fmla="*/ 4271 w 601"/>
                <a:gd name="T7" fmla="*/ 2752 h 408"/>
                <a:gd name="T8" fmla="*/ 2833 w 601"/>
                <a:gd name="T9" fmla="*/ 5064 h 408"/>
                <a:gd name="T10" fmla="*/ 2396 w 601"/>
                <a:gd name="T11" fmla="*/ 5496 h 408"/>
                <a:gd name="T12" fmla="*/ 2333 w 601"/>
                <a:gd name="T13" fmla="*/ 5632 h 408"/>
                <a:gd name="T14" fmla="*/ 2438 w 601"/>
                <a:gd name="T15" fmla="*/ 5483 h 408"/>
                <a:gd name="T16" fmla="*/ 2988 w 601"/>
                <a:gd name="T17" fmla="*/ 5312 h 408"/>
                <a:gd name="T18" fmla="*/ 4429 w 601"/>
                <a:gd name="T19" fmla="*/ 2979 h 408"/>
                <a:gd name="T20" fmla="*/ 4567 w 601"/>
                <a:gd name="T21" fmla="*/ 2333 h 408"/>
                <a:gd name="T22" fmla="*/ 4772 w 601"/>
                <a:gd name="T23" fmla="*/ 1309 h 408"/>
                <a:gd name="T24" fmla="*/ 7255 w 601"/>
                <a:gd name="T25" fmla="*/ 547 h 408"/>
                <a:gd name="T26" fmla="*/ 9401 w 601"/>
                <a:gd name="T27" fmla="*/ 1856 h 408"/>
                <a:gd name="T28" fmla="*/ 7097 w 601"/>
                <a:gd name="T29" fmla="*/ 307 h 408"/>
                <a:gd name="T30" fmla="*/ 2396 w 601"/>
                <a:gd name="T31" fmla="*/ 7432 h 408"/>
                <a:gd name="T32" fmla="*/ 2376 w 601"/>
                <a:gd name="T33" fmla="*/ 7432 h 408"/>
                <a:gd name="T34" fmla="*/ 2563 w 601"/>
                <a:gd name="T35" fmla="*/ 7736 h 408"/>
                <a:gd name="T36" fmla="*/ 2501 w 601"/>
                <a:gd name="T37" fmla="*/ 7565 h 408"/>
                <a:gd name="T38" fmla="*/ 2396 w 601"/>
                <a:gd name="T39" fmla="*/ 7432 h 408"/>
                <a:gd name="T40" fmla="*/ 2033 w 601"/>
                <a:gd name="T41" fmla="*/ 5155 h 408"/>
                <a:gd name="T42" fmla="*/ 1408 w 601"/>
                <a:gd name="T43" fmla="*/ 4915 h 408"/>
                <a:gd name="T44" fmla="*/ 1125 w 601"/>
                <a:gd name="T45" fmla="*/ 4779 h 408"/>
                <a:gd name="T46" fmla="*/ 688 w 601"/>
                <a:gd name="T47" fmla="*/ 4779 h 408"/>
                <a:gd name="T48" fmla="*/ 158 w 601"/>
                <a:gd name="T49" fmla="*/ 5213 h 408"/>
                <a:gd name="T50" fmla="*/ 0 w 601"/>
                <a:gd name="T51" fmla="*/ 5859 h 408"/>
                <a:gd name="T52" fmla="*/ 33 w 601"/>
                <a:gd name="T53" fmla="*/ 6179 h 408"/>
                <a:gd name="T54" fmla="*/ 613 w 601"/>
                <a:gd name="T55" fmla="*/ 7395 h 408"/>
                <a:gd name="T56" fmla="*/ 208 w 601"/>
                <a:gd name="T57" fmla="*/ 6429 h 408"/>
                <a:gd name="T58" fmla="*/ 175 w 601"/>
                <a:gd name="T59" fmla="*/ 6088 h 408"/>
                <a:gd name="T60" fmla="*/ 313 w 601"/>
                <a:gd name="T61" fmla="*/ 5440 h 408"/>
                <a:gd name="T62" fmla="*/ 863 w 601"/>
                <a:gd name="T63" fmla="*/ 5027 h 408"/>
                <a:gd name="T64" fmla="*/ 1470 w 601"/>
                <a:gd name="T65" fmla="*/ 5197 h 408"/>
                <a:gd name="T66" fmla="*/ 2176 w 601"/>
                <a:gd name="T67" fmla="*/ 5405 h 408"/>
                <a:gd name="T68" fmla="*/ 2146 w 601"/>
                <a:gd name="T69" fmla="*/ 5256 h 408"/>
                <a:gd name="T70" fmla="*/ 2033 w 601"/>
                <a:gd name="T71" fmla="*/ 5155 h 4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408">
                  <a:moveTo>
                    <a:pt x="454" y="16"/>
                  </a:moveTo>
                  <a:cubicBezTo>
                    <a:pt x="383" y="0"/>
                    <a:pt x="306" y="6"/>
                    <a:pt x="295" y="56"/>
                  </a:cubicBezTo>
                  <a:cubicBezTo>
                    <a:pt x="295" y="56"/>
                    <a:pt x="281" y="111"/>
                    <a:pt x="281" y="111"/>
                  </a:cubicBezTo>
                  <a:cubicBezTo>
                    <a:pt x="273" y="145"/>
                    <a:pt x="273" y="145"/>
                    <a:pt x="273" y="145"/>
                  </a:cubicBezTo>
                  <a:cubicBezTo>
                    <a:pt x="257" y="212"/>
                    <a:pt x="226" y="253"/>
                    <a:pt x="181" y="267"/>
                  </a:cubicBezTo>
                  <a:cubicBezTo>
                    <a:pt x="165" y="271"/>
                    <a:pt x="157" y="277"/>
                    <a:pt x="153" y="290"/>
                  </a:cubicBezTo>
                  <a:cubicBezTo>
                    <a:pt x="152" y="292"/>
                    <a:pt x="150" y="295"/>
                    <a:pt x="149" y="297"/>
                  </a:cubicBezTo>
                  <a:cubicBezTo>
                    <a:pt x="150" y="300"/>
                    <a:pt x="150" y="302"/>
                    <a:pt x="156" y="289"/>
                  </a:cubicBezTo>
                  <a:cubicBezTo>
                    <a:pt x="160" y="276"/>
                    <a:pt x="176" y="284"/>
                    <a:pt x="191" y="280"/>
                  </a:cubicBezTo>
                  <a:cubicBezTo>
                    <a:pt x="236" y="266"/>
                    <a:pt x="267" y="225"/>
                    <a:pt x="283" y="157"/>
                  </a:cubicBezTo>
                  <a:cubicBezTo>
                    <a:pt x="292" y="123"/>
                    <a:pt x="292" y="123"/>
                    <a:pt x="292" y="123"/>
                  </a:cubicBezTo>
                  <a:cubicBezTo>
                    <a:pt x="292" y="123"/>
                    <a:pt x="305" y="69"/>
                    <a:pt x="305" y="69"/>
                  </a:cubicBezTo>
                  <a:cubicBezTo>
                    <a:pt x="317" y="19"/>
                    <a:pt x="394" y="13"/>
                    <a:pt x="464" y="29"/>
                  </a:cubicBezTo>
                  <a:cubicBezTo>
                    <a:pt x="518" y="41"/>
                    <a:pt x="571" y="66"/>
                    <a:pt x="601" y="98"/>
                  </a:cubicBezTo>
                  <a:cubicBezTo>
                    <a:pt x="574" y="60"/>
                    <a:pt x="514" y="30"/>
                    <a:pt x="454" y="16"/>
                  </a:cubicBezTo>
                  <a:close/>
                  <a:moveTo>
                    <a:pt x="153" y="392"/>
                  </a:moveTo>
                  <a:cubicBezTo>
                    <a:pt x="152" y="392"/>
                    <a:pt x="152" y="392"/>
                    <a:pt x="152" y="392"/>
                  </a:cubicBezTo>
                  <a:cubicBezTo>
                    <a:pt x="154" y="398"/>
                    <a:pt x="157" y="404"/>
                    <a:pt x="164" y="408"/>
                  </a:cubicBezTo>
                  <a:cubicBezTo>
                    <a:pt x="162" y="404"/>
                    <a:pt x="161" y="401"/>
                    <a:pt x="160" y="399"/>
                  </a:cubicBezTo>
                  <a:cubicBezTo>
                    <a:pt x="159" y="392"/>
                    <a:pt x="157" y="390"/>
                    <a:pt x="153" y="392"/>
                  </a:cubicBezTo>
                  <a:close/>
                  <a:moveTo>
                    <a:pt x="130" y="272"/>
                  </a:moveTo>
                  <a:cubicBezTo>
                    <a:pt x="111" y="271"/>
                    <a:pt x="100" y="266"/>
                    <a:pt x="90" y="259"/>
                  </a:cubicBezTo>
                  <a:cubicBezTo>
                    <a:pt x="84" y="256"/>
                    <a:pt x="80" y="253"/>
                    <a:pt x="72" y="252"/>
                  </a:cubicBezTo>
                  <a:cubicBezTo>
                    <a:pt x="59" y="250"/>
                    <a:pt x="52" y="251"/>
                    <a:pt x="44" y="252"/>
                  </a:cubicBezTo>
                  <a:cubicBezTo>
                    <a:pt x="30" y="254"/>
                    <a:pt x="18" y="262"/>
                    <a:pt x="10" y="275"/>
                  </a:cubicBezTo>
                  <a:cubicBezTo>
                    <a:pt x="3" y="284"/>
                    <a:pt x="0" y="296"/>
                    <a:pt x="0" y="309"/>
                  </a:cubicBezTo>
                  <a:cubicBezTo>
                    <a:pt x="0" y="314"/>
                    <a:pt x="1" y="320"/>
                    <a:pt x="2" y="326"/>
                  </a:cubicBezTo>
                  <a:cubicBezTo>
                    <a:pt x="9" y="349"/>
                    <a:pt x="28" y="380"/>
                    <a:pt x="39" y="390"/>
                  </a:cubicBezTo>
                  <a:cubicBezTo>
                    <a:pt x="29" y="376"/>
                    <a:pt x="18" y="355"/>
                    <a:pt x="13" y="339"/>
                  </a:cubicBezTo>
                  <a:cubicBezTo>
                    <a:pt x="11" y="333"/>
                    <a:pt x="11" y="327"/>
                    <a:pt x="11" y="321"/>
                  </a:cubicBezTo>
                  <a:cubicBezTo>
                    <a:pt x="11" y="309"/>
                    <a:pt x="14" y="297"/>
                    <a:pt x="20" y="287"/>
                  </a:cubicBezTo>
                  <a:cubicBezTo>
                    <a:pt x="28" y="275"/>
                    <a:pt x="41" y="267"/>
                    <a:pt x="55" y="265"/>
                  </a:cubicBezTo>
                  <a:cubicBezTo>
                    <a:pt x="71" y="262"/>
                    <a:pt x="89" y="271"/>
                    <a:pt x="94" y="274"/>
                  </a:cubicBezTo>
                  <a:cubicBezTo>
                    <a:pt x="105" y="280"/>
                    <a:pt x="121" y="283"/>
                    <a:pt x="139" y="285"/>
                  </a:cubicBezTo>
                  <a:cubicBezTo>
                    <a:pt x="138" y="282"/>
                    <a:pt x="137" y="280"/>
                    <a:pt x="137" y="277"/>
                  </a:cubicBezTo>
                  <a:cubicBezTo>
                    <a:pt x="136" y="276"/>
                    <a:pt x="134" y="273"/>
                    <a:pt x="130" y="272"/>
                  </a:cubicBezTo>
                  <a:close/>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3" name="Freeform 334"/>
            <p:cNvSpPr>
              <a:spLocks/>
            </p:cNvSpPr>
            <p:nvPr/>
          </p:nvSpPr>
          <p:spPr bwMode="auto">
            <a:xfrm>
              <a:off x="2358" y="2672"/>
              <a:ext cx="120" cy="280"/>
            </a:xfrm>
            <a:custGeom>
              <a:avLst/>
              <a:gdLst>
                <a:gd name="T0" fmla="*/ 0 w 48"/>
                <a:gd name="T1" fmla="*/ 21 h 105"/>
                <a:gd name="T2" fmla="*/ 395 w 48"/>
                <a:gd name="T3" fmla="*/ 491 h 105"/>
                <a:gd name="T4" fmla="*/ 550 w 48"/>
                <a:gd name="T5" fmla="*/ 888 h 105"/>
                <a:gd name="T6" fmla="*/ 550 w 48"/>
                <a:gd name="T7" fmla="*/ 1344 h 105"/>
                <a:gd name="T8" fmla="*/ 470 w 48"/>
                <a:gd name="T9" fmla="*/ 1992 h 105"/>
                <a:gd name="T10" fmla="*/ 625 w 48"/>
                <a:gd name="T11" fmla="*/ 1592 h 105"/>
                <a:gd name="T12" fmla="*/ 720 w 48"/>
                <a:gd name="T13" fmla="*/ 1195 h 105"/>
                <a:gd name="T14" fmla="*/ 708 w 48"/>
                <a:gd name="T15" fmla="*/ 1173 h 105"/>
                <a:gd name="T16" fmla="*/ 675 w 48"/>
                <a:gd name="T17" fmla="*/ 797 h 105"/>
                <a:gd name="T18" fmla="*/ 470 w 48"/>
                <a:gd name="T19" fmla="*/ 192 h 105"/>
                <a:gd name="T20" fmla="*/ 375 w 48"/>
                <a:gd name="T21" fmla="*/ 3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105">
                  <a:moveTo>
                    <a:pt x="0" y="1"/>
                  </a:moveTo>
                  <a:cubicBezTo>
                    <a:pt x="16" y="5"/>
                    <a:pt x="20" y="14"/>
                    <a:pt x="25" y="26"/>
                  </a:cubicBezTo>
                  <a:cubicBezTo>
                    <a:pt x="29" y="38"/>
                    <a:pt x="32" y="38"/>
                    <a:pt x="35" y="47"/>
                  </a:cubicBezTo>
                  <a:cubicBezTo>
                    <a:pt x="37" y="56"/>
                    <a:pt x="37" y="60"/>
                    <a:pt x="35" y="71"/>
                  </a:cubicBezTo>
                  <a:cubicBezTo>
                    <a:pt x="33" y="82"/>
                    <a:pt x="28" y="97"/>
                    <a:pt x="30" y="105"/>
                  </a:cubicBezTo>
                  <a:cubicBezTo>
                    <a:pt x="32" y="95"/>
                    <a:pt x="37" y="86"/>
                    <a:pt x="40" y="84"/>
                  </a:cubicBezTo>
                  <a:cubicBezTo>
                    <a:pt x="42" y="74"/>
                    <a:pt x="43" y="67"/>
                    <a:pt x="46" y="63"/>
                  </a:cubicBezTo>
                  <a:cubicBezTo>
                    <a:pt x="48" y="60"/>
                    <a:pt x="48" y="69"/>
                    <a:pt x="45" y="62"/>
                  </a:cubicBezTo>
                  <a:cubicBezTo>
                    <a:pt x="43" y="54"/>
                    <a:pt x="43" y="42"/>
                    <a:pt x="43" y="42"/>
                  </a:cubicBezTo>
                  <a:cubicBezTo>
                    <a:pt x="38" y="37"/>
                    <a:pt x="31" y="20"/>
                    <a:pt x="30" y="10"/>
                  </a:cubicBezTo>
                  <a:cubicBezTo>
                    <a:pt x="30" y="0"/>
                    <a:pt x="24" y="2"/>
                    <a:pt x="24" y="2"/>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4" name="Freeform 335"/>
            <p:cNvSpPr>
              <a:spLocks/>
            </p:cNvSpPr>
            <p:nvPr/>
          </p:nvSpPr>
          <p:spPr bwMode="auto">
            <a:xfrm>
              <a:off x="2321" y="2936"/>
              <a:ext cx="117" cy="80"/>
            </a:xfrm>
            <a:custGeom>
              <a:avLst/>
              <a:gdLst>
                <a:gd name="T0" fmla="*/ 229 w 47"/>
                <a:gd name="T1" fmla="*/ 491 h 30"/>
                <a:gd name="T2" fmla="*/ 416 w 47"/>
                <a:gd name="T3" fmla="*/ 477 h 30"/>
                <a:gd name="T4" fmla="*/ 620 w 47"/>
                <a:gd name="T5" fmla="*/ 456 h 30"/>
                <a:gd name="T6" fmla="*/ 724 w 47"/>
                <a:gd name="T7" fmla="*/ 0 h 30"/>
                <a:gd name="T8" fmla="*/ 508 w 47"/>
                <a:gd name="T9" fmla="*/ 363 h 30"/>
                <a:gd name="T10" fmla="*/ 249 w 47"/>
                <a:gd name="T11" fmla="*/ 435 h 30"/>
                <a:gd name="T12" fmla="*/ 0 w 47"/>
                <a:gd name="T13" fmla="*/ 56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0">
                  <a:moveTo>
                    <a:pt x="15" y="26"/>
                  </a:moveTo>
                  <a:cubicBezTo>
                    <a:pt x="19" y="26"/>
                    <a:pt x="23" y="25"/>
                    <a:pt x="27" y="25"/>
                  </a:cubicBezTo>
                  <a:cubicBezTo>
                    <a:pt x="31" y="25"/>
                    <a:pt x="37" y="26"/>
                    <a:pt x="40" y="24"/>
                  </a:cubicBezTo>
                  <a:cubicBezTo>
                    <a:pt x="46" y="21"/>
                    <a:pt x="46" y="6"/>
                    <a:pt x="47" y="0"/>
                  </a:cubicBezTo>
                  <a:cubicBezTo>
                    <a:pt x="41" y="5"/>
                    <a:pt x="40" y="14"/>
                    <a:pt x="33" y="19"/>
                  </a:cubicBezTo>
                  <a:cubicBezTo>
                    <a:pt x="27" y="22"/>
                    <a:pt x="22" y="22"/>
                    <a:pt x="16" y="23"/>
                  </a:cubicBezTo>
                  <a:cubicBezTo>
                    <a:pt x="11" y="25"/>
                    <a:pt x="4" y="30"/>
                    <a:pt x="0" y="3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5" name="Freeform 336"/>
            <p:cNvSpPr>
              <a:spLocks/>
            </p:cNvSpPr>
            <p:nvPr/>
          </p:nvSpPr>
          <p:spPr bwMode="auto">
            <a:xfrm>
              <a:off x="2643" y="3021"/>
              <a:ext cx="130" cy="56"/>
            </a:xfrm>
            <a:custGeom>
              <a:avLst/>
              <a:gdLst>
                <a:gd name="T0" fmla="*/ 720 w 52"/>
                <a:gd name="T1" fmla="*/ 0 h 21"/>
                <a:gd name="T2" fmla="*/ 175 w 52"/>
                <a:gd name="T3" fmla="*/ 77 h 21"/>
                <a:gd name="T4" fmla="*/ 145 w 52"/>
                <a:gd name="T5" fmla="*/ 320 h 21"/>
                <a:gd name="T6" fmla="*/ 470 w 52"/>
                <a:gd name="T7" fmla="*/ 320 h 21"/>
                <a:gd name="T8" fmla="*/ 333 w 52"/>
                <a:gd name="T9" fmla="*/ 149 h 21"/>
                <a:gd name="T10" fmla="*/ 813 w 52"/>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21">
                  <a:moveTo>
                    <a:pt x="46" y="0"/>
                  </a:moveTo>
                  <a:cubicBezTo>
                    <a:pt x="35" y="2"/>
                    <a:pt x="22" y="0"/>
                    <a:pt x="11" y="4"/>
                  </a:cubicBezTo>
                  <a:cubicBezTo>
                    <a:pt x="4" y="7"/>
                    <a:pt x="0" y="13"/>
                    <a:pt x="9" y="17"/>
                  </a:cubicBezTo>
                  <a:cubicBezTo>
                    <a:pt x="15" y="21"/>
                    <a:pt x="24" y="19"/>
                    <a:pt x="30" y="17"/>
                  </a:cubicBezTo>
                  <a:cubicBezTo>
                    <a:pt x="24" y="18"/>
                    <a:pt x="8" y="14"/>
                    <a:pt x="21" y="8"/>
                  </a:cubicBezTo>
                  <a:cubicBezTo>
                    <a:pt x="30" y="4"/>
                    <a:pt x="43" y="6"/>
                    <a:pt x="52" y="1"/>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6" name="Freeform 337"/>
            <p:cNvSpPr>
              <a:spLocks/>
            </p:cNvSpPr>
            <p:nvPr/>
          </p:nvSpPr>
          <p:spPr bwMode="auto">
            <a:xfrm>
              <a:off x="2701" y="2496"/>
              <a:ext cx="62" cy="91"/>
            </a:xfrm>
            <a:custGeom>
              <a:avLst/>
              <a:gdLst>
                <a:gd name="T0" fmla="*/ 0 w 25"/>
                <a:gd name="T1" fmla="*/ 500 h 34"/>
                <a:gd name="T2" fmla="*/ 184 w 25"/>
                <a:gd name="T3" fmla="*/ 401 h 34"/>
                <a:gd name="T4" fmla="*/ 196 w 25"/>
                <a:gd name="T5" fmla="*/ 653 h 34"/>
                <a:gd name="T6" fmla="*/ 382 w 25"/>
                <a:gd name="T7" fmla="*/ 230 h 34"/>
                <a:gd name="T8" fmla="*/ 136 w 25"/>
                <a:gd name="T9" fmla="*/ 11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4">
                  <a:moveTo>
                    <a:pt x="0" y="26"/>
                  </a:moveTo>
                  <a:cubicBezTo>
                    <a:pt x="4" y="25"/>
                    <a:pt x="8" y="20"/>
                    <a:pt x="12" y="21"/>
                  </a:cubicBezTo>
                  <a:cubicBezTo>
                    <a:pt x="20" y="21"/>
                    <a:pt x="14" y="30"/>
                    <a:pt x="13" y="34"/>
                  </a:cubicBezTo>
                  <a:cubicBezTo>
                    <a:pt x="20" y="30"/>
                    <a:pt x="25" y="21"/>
                    <a:pt x="25" y="12"/>
                  </a:cubicBezTo>
                  <a:cubicBezTo>
                    <a:pt x="24" y="4"/>
                    <a:pt x="16" y="0"/>
                    <a:pt x="9" y="6"/>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7" name="Freeform 338"/>
            <p:cNvSpPr>
              <a:spLocks/>
            </p:cNvSpPr>
            <p:nvPr/>
          </p:nvSpPr>
          <p:spPr bwMode="auto">
            <a:xfrm>
              <a:off x="2438" y="2664"/>
              <a:ext cx="130" cy="112"/>
            </a:xfrm>
            <a:custGeom>
              <a:avLst/>
              <a:gdLst>
                <a:gd name="T0" fmla="*/ 300 w 52"/>
                <a:gd name="T1" fmla="*/ 56 h 42"/>
                <a:gd name="T2" fmla="*/ 158 w 52"/>
                <a:gd name="T3" fmla="*/ 363 h 42"/>
                <a:gd name="T4" fmla="*/ 50 w 52"/>
                <a:gd name="T5" fmla="*/ 589 h 42"/>
                <a:gd name="T6" fmla="*/ 220 w 52"/>
                <a:gd name="T7" fmla="*/ 776 h 42"/>
                <a:gd name="T8" fmla="*/ 425 w 52"/>
                <a:gd name="T9" fmla="*/ 547 h 42"/>
                <a:gd name="T10" fmla="*/ 533 w 52"/>
                <a:gd name="T11" fmla="*/ 192 h 42"/>
                <a:gd name="T12" fmla="*/ 813 w 52"/>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2">
                  <a:moveTo>
                    <a:pt x="19" y="3"/>
                  </a:moveTo>
                  <a:cubicBezTo>
                    <a:pt x="16" y="9"/>
                    <a:pt x="14" y="14"/>
                    <a:pt x="10" y="19"/>
                  </a:cubicBezTo>
                  <a:cubicBezTo>
                    <a:pt x="5" y="24"/>
                    <a:pt x="0" y="24"/>
                    <a:pt x="3" y="31"/>
                  </a:cubicBezTo>
                  <a:cubicBezTo>
                    <a:pt x="5" y="37"/>
                    <a:pt x="8" y="42"/>
                    <a:pt x="14" y="41"/>
                  </a:cubicBezTo>
                  <a:cubicBezTo>
                    <a:pt x="21" y="40"/>
                    <a:pt x="21" y="33"/>
                    <a:pt x="27" y="29"/>
                  </a:cubicBezTo>
                  <a:cubicBezTo>
                    <a:pt x="22" y="21"/>
                    <a:pt x="28" y="16"/>
                    <a:pt x="34" y="10"/>
                  </a:cubicBezTo>
                  <a:cubicBezTo>
                    <a:pt x="37" y="8"/>
                    <a:pt x="52" y="3"/>
                    <a:pt x="52"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8" name="Freeform 339"/>
            <p:cNvSpPr>
              <a:spLocks/>
            </p:cNvSpPr>
            <p:nvPr/>
          </p:nvSpPr>
          <p:spPr bwMode="auto">
            <a:xfrm>
              <a:off x="3013" y="2475"/>
              <a:ext cx="93" cy="69"/>
            </a:xfrm>
            <a:custGeom>
              <a:avLst/>
              <a:gdLst>
                <a:gd name="T0" fmla="*/ 347 w 37"/>
                <a:gd name="T1" fmla="*/ 337 h 26"/>
                <a:gd name="T2" fmla="*/ 158 w 37"/>
                <a:gd name="T3" fmla="*/ 0 h 26"/>
                <a:gd name="T4" fmla="*/ 113 w 37"/>
                <a:gd name="T5" fmla="*/ 191 h 26"/>
                <a:gd name="T6" fmla="*/ 0 w 37"/>
                <a:gd name="T7" fmla="*/ 486 h 26"/>
                <a:gd name="T8" fmla="*/ 146 w 37"/>
                <a:gd name="T9" fmla="*/ 226 h 26"/>
                <a:gd name="T10" fmla="*/ 304 w 37"/>
                <a:gd name="T11" fmla="*/ 464 h 26"/>
                <a:gd name="T12" fmla="*/ 588 w 37"/>
                <a:gd name="T13" fmla="*/ 17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6">
                  <a:moveTo>
                    <a:pt x="22" y="18"/>
                  </a:moveTo>
                  <a:cubicBezTo>
                    <a:pt x="13" y="17"/>
                    <a:pt x="16" y="1"/>
                    <a:pt x="10" y="0"/>
                  </a:cubicBezTo>
                  <a:cubicBezTo>
                    <a:pt x="5" y="0"/>
                    <a:pt x="7" y="7"/>
                    <a:pt x="7" y="10"/>
                  </a:cubicBezTo>
                  <a:cubicBezTo>
                    <a:pt x="5" y="16"/>
                    <a:pt x="2" y="21"/>
                    <a:pt x="0" y="26"/>
                  </a:cubicBezTo>
                  <a:cubicBezTo>
                    <a:pt x="3" y="22"/>
                    <a:pt x="5" y="15"/>
                    <a:pt x="9" y="12"/>
                  </a:cubicBezTo>
                  <a:cubicBezTo>
                    <a:pt x="11" y="17"/>
                    <a:pt x="12" y="25"/>
                    <a:pt x="19" y="25"/>
                  </a:cubicBezTo>
                  <a:cubicBezTo>
                    <a:pt x="27" y="24"/>
                    <a:pt x="33" y="15"/>
                    <a:pt x="37" y="9"/>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39" name="Freeform 340"/>
            <p:cNvSpPr>
              <a:spLocks/>
            </p:cNvSpPr>
            <p:nvPr/>
          </p:nvSpPr>
          <p:spPr bwMode="auto">
            <a:xfrm>
              <a:off x="2901" y="2603"/>
              <a:ext cx="82" cy="152"/>
            </a:xfrm>
            <a:custGeom>
              <a:avLst/>
              <a:gdLst>
                <a:gd name="T0" fmla="*/ 462 w 33"/>
                <a:gd name="T1" fmla="*/ 0 h 57"/>
                <a:gd name="T2" fmla="*/ 199 w 33"/>
                <a:gd name="T3" fmla="*/ 477 h 57"/>
                <a:gd name="T4" fmla="*/ 0 w 33"/>
                <a:gd name="T5" fmla="*/ 1080 h 57"/>
                <a:gd name="T6" fmla="*/ 291 w 33"/>
                <a:gd name="T7" fmla="*/ 547 h 57"/>
                <a:gd name="T8" fmla="*/ 507 w 33"/>
                <a:gd name="T9" fmla="*/ 21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57">
                  <a:moveTo>
                    <a:pt x="30" y="0"/>
                  </a:moveTo>
                  <a:cubicBezTo>
                    <a:pt x="22" y="8"/>
                    <a:pt x="16" y="15"/>
                    <a:pt x="13" y="25"/>
                  </a:cubicBezTo>
                  <a:cubicBezTo>
                    <a:pt x="10" y="36"/>
                    <a:pt x="8" y="49"/>
                    <a:pt x="0" y="57"/>
                  </a:cubicBezTo>
                  <a:cubicBezTo>
                    <a:pt x="8" y="49"/>
                    <a:pt x="16" y="41"/>
                    <a:pt x="19" y="29"/>
                  </a:cubicBezTo>
                  <a:cubicBezTo>
                    <a:pt x="22" y="19"/>
                    <a:pt x="24" y="8"/>
                    <a:pt x="33" y="1"/>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0" name="Freeform 341"/>
            <p:cNvSpPr>
              <a:spLocks/>
            </p:cNvSpPr>
            <p:nvPr/>
          </p:nvSpPr>
          <p:spPr bwMode="auto">
            <a:xfrm>
              <a:off x="3133" y="2589"/>
              <a:ext cx="68" cy="86"/>
            </a:xfrm>
            <a:custGeom>
              <a:avLst/>
              <a:gdLst>
                <a:gd name="T0" fmla="*/ 400 w 27"/>
                <a:gd name="T1" fmla="*/ 231 h 32"/>
                <a:gd name="T2" fmla="*/ 63 w 27"/>
                <a:gd name="T3" fmla="*/ 621 h 32"/>
                <a:gd name="T4" fmla="*/ 431 w 27"/>
                <a:gd name="T5" fmla="*/ 253 h 32"/>
                <a:gd name="T6" fmla="*/ 0 60000 65536"/>
                <a:gd name="T7" fmla="*/ 0 60000 65536"/>
                <a:gd name="T8" fmla="*/ 0 60000 65536"/>
              </a:gdLst>
              <a:ahLst/>
              <a:cxnLst>
                <a:cxn ang="T6">
                  <a:pos x="T0" y="T1"/>
                </a:cxn>
                <a:cxn ang="T7">
                  <a:pos x="T2" y="T3"/>
                </a:cxn>
                <a:cxn ang="T8">
                  <a:pos x="T4" y="T5"/>
                </a:cxn>
              </a:cxnLst>
              <a:rect l="0" t="0" r="r" b="b"/>
              <a:pathLst>
                <a:path w="27" h="32">
                  <a:moveTo>
                    <a:pt x="25" y="12"/>
                  </a:moveTo>
                  <a:cubicBezTo>
                    <a:pt x="15" y="0"/>
                    <a:pt x="0" y="23"/>
                    <a:pt x="4" y="32"/>
                  </a:cubicBezTo>
                  <a:cubicBezTo>
                    <a:pt x="7" y="23"/>
                    <a:pt x="14" y="8"/>
                    <a:pt x="27" y="13"/>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1" name="Freeform 342"/>
            <p:cNvSpPr>
              <a:spLocks/>
            </p:cNvSpPr>
            <p:nvPr/>
          </p:nvSpPr>
          <p:spPr bwMode="auto">
            <a:xfrm>
              <a:off x="3213" y="2384"/>
              <a:ext cx="45" cy="96"/>
            </a:xfrm>
            <a:custGeom>
              <a:avLst/>
              <a:gdLst>
                <a:gd name="T0" fmla="*/ 238 w 18"/>
                <a:gd name="T1" fmla="*/ 21 h 36"/>
                <a:gd name="T2" fmla="*/ 125 w 18"/>
                <a:gd name="T3" fmla="*/ 683 h 36"/>
                <a:gd name="T4" fmla="*/ 283 w 18"/>
                <a:gd name="T5" fmla="*/ 0 h 36"/>
                <a:gd name="T6" fmla="*/ 0 60000 65536"/>
                <a:gd name="T7" fmla="*/ 0 60000 65536"/>
                <a:gd name="T8" fmla="*/ 0 60000 65536"/>
              </a:gdLst>
              <a:ahLst/>
              <a:cxnLst>
                <a:cxn ang="T6">
                  <a:pos x="T0" y="T1"/>
                </a:cxn>
                <a:cxn ang="T7">
                  <a:pos x="T2" y="T3"/>
                </a:cxn>
                <a:cxn ang="T8">
                  <a:pos x="T4" y="T5"/>
                </a:cxn>
              </a:cxnLst>
              <a:rect l="0" t="0" r="r" b="b"/>
              <a:pathLst>
                <a:path w="18" h="36">
                  <a:moveTo>
                    <a:pt x="15" y="1"/>
                  </a:moveTo>
                  <a:cubicBezTo>
                    <a:pt x="0" y="0"/>
                    <a:pt x="5" y="28"/>
                    <a:pt x="8" y="36"/>
                  </a:cubicBezTo>
                  <a:cubicBezTo>
                    <a:pt x="9" y="24"/>
                    <a:pt x="6" y="8"/>
                    <a:pt x="18"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2" name="Freeform 343"/>
            <p:cNvSpPr>
              <a:spLocks/>
            </p:cNvSpPr>
            <p:nvPr/>
          </p:nvSpPr>
          <p:spPr bwMode="auto">
            <a:xfrm>
              <a:off x="3003" y="2344"/>
              <a:ext cx="95" cy="99"/>
            </a:xfrm>
            <a:custGeom>
              <a:avLst/>
              <a:gdLst>
                <a:gd name="T0" fmla="*/ 283 w 38"/>
                <a:gd name="T1" fmla="*/ 0 h 37"/>
                <a:gd name="T2" fmla="*/ 0 w 38"/>
                <a:gd name="T3" fmla="*/ 650 h 37"/>
                <a:gd name="T4" fmla="*/ 375 w 38"/>
                <a:gd name="T5" fmla="*/ 479 h 37"/>
                <a:gd name="T6" fmla="*/ 488 w 38"/>
                <a:gd name="T7" fmla="*/ 688 h 37"/>
                <a:gd name="T8" fmla="*/ 563 w 38"/>
                <a:gd name="T9" fmla="*/ 385 h 37"/>
                <a:gd name="T10" fmla="*/ 488 w 38"/>
                <a:gd name="T11" fmla="*/ 573 h 37"/>
                <a:gd name="T12" fmla="*/ 363 w 38"/>
                <a:gd name="T13" fmla="*/ 342 h 37"/>
                <a:gd name="T14" fmla="*/ 188 w 38"/>
                <a:gd name="T15" fmla="*/ 364 h 37"/>
                <a:gd name="T16" fmla="*/ 175 w 38"/>
                <a:gd name="T17" fmla="*/ 1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7">
                  <a:moveTo>
                    <a:pt x="18" y="0"/>
                  </a:moveTo>
                  <a:cubicBezTo>
                    <a:pt x="14" y="12"/>
                    <a:pt x="0" y="21"/>
                    <a:pt x="0" y="34"/>
                  </a:cubicBezTo>
                  <a:cubicBezTo>
                    <a:pt x="8" y="35"/>
                    <a:pt x="18" y="13"/>
                    <a:pt x="24" y="25"/>
                  </a:cubicBezTo>
                  <a:cubicBezTo>
                    <a:pt x="25" y="29"/>
                    <a:pt x="25" y="36"/>
                    <a:pt x="31" y="36"/>
                  </a:cubicBezTo>
                  <a:cubicBezTo>
                    <a:pt x="38" y="37"/>
                    <a:pt x="38" y="24"/>
                    <a:pt x="36" y="20"/>
                  </a:cubicBezTo>
                  <a:cubicBezTo>
                    <a:pt x="35" y="23"/>
                    <a:pt x="36" y="31"/>
                    <a:pt x="31" y="30"/>
                  </a:cubicBezTo>
                  <a:cubicBezTo>
                    <a:pt x="27" y="29"/>
                    <a:pt x="26" y="20"/>
                    <a:pt x="23" y="18"/>
                  </a:cubicBezTo>
                  <a:cubicBezTo>
                    <a:pt x="18" y="14"/>
                    <a:pt x="16" y="19"/>
                    <a:pt x="12" y="19"/>
                  </a:cubicBezTo>
                  <a:cubicBezTo>
                    <a:pt x="7" y="18"/>
                    <a:pt x="10" y="11"/>
                    <a:pt x="11" y="7"/>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3" name="Freeform 344"/>
            <p:cNvSpPr>
              <a:spLocks/>
            </p:cNvSpPr>
            <p:nvPr/>
          </p:nvSpPr>
          <p:spPr bwMode="auto">
            <a:xfrm>
              <a:off x="3058" y="1968"/>
              <a:ext cx="50" cy="59"/>
            </a:xfrm>
            <a:custGeom>
              <a:avLst/>
              <a:gdLst>
                <a:gd name="T0" fmla="*/ 0 w 20"/>
                <a:gd name="T1" fmla="*/ 94 h 22"/>
                <a:gd name="T2" fmla="*/ 208 w 20"/>
                <a:gd name="T3" fmla="*/ 252 h 22"/>
                <a:gd name="T4" fmla="*/ 313 w 20"/>
                <a:gd name="T5" fmla="*/ 424 h 22"/>
                <a:gd name="T6" fmla="*/ 270 w 20"/>
                <a:gd name="T7" fmla="*/ 215 h 22"/>
                <a:gd name="T8" fmla="*/ 270 w 20"/>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0" y="5"/>
                  </a:moveTo>
                  <a:cubicBezTo>
                    <a:pt x="5" y="7"/>
                    <a:pt x="9" y="8"/>
                    <a:pt x="13" y="13"/>
                  </a:cubicBezTo>
                  <a:cubicBezTo>
                    <a:pt x="15" y="16"/>
                    <a:pt x="17" y="19"/>
                    <a:pt x="20" y="22"/>
                  </a:cubicBezTo>
                  <a:cubicBezTo>
                    <a:pt x="19" y="18"/>
                    <a:pt x="17" y="15"/>
                    <a:pt x="17" y="11"/>
                  </a:cubicBezTo>
                  <a:cubicBezTo>
                    <a:pt x="16" y="7"/>
                    <a:pt x="18" y="3"/>
                    <a:pt x="17"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4" name="Freeform 345"/>
            <p:cNvSpPr>
              <a:spLocks/>
            </p:cNvSpPr>
            <p:nvPr/>
          </p:nvSpPr>
          <p:spPr bwMode="auto">
            <a:xfrm>
              <a:off x="2966" y="1973"/>
              <a:ext cx="65" cy="75"/>
            </a:xfrm>
            <a:custGeom>
              <a:avLst/>
              <a:gdLst>
                <a:gd name="T0" fmla="*/ 0 w 26"/>
                <a:gd name="T1" fmla="*/ 171 h 28"/>
                <a:gd name="T2" fmla="*/ 250 w 26"/>
                <a:gd name="T3" fmla="*/ 273 h 28"/>
                <a:gd name="T4" fmla="*/ 408 w 26"/>
                <a:gd name="T5" fmla="*/ 538 h 28"/>
                <a:gd name="T6" fmla="*/ 375 w 26"/>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8">
                  <a:moveTo>
                    <a:pt x="0" y="9"/>
                  </a:moveTo>
                  <a:cubicBezTo>
                    <a:pt x="7" y="9"/>
                    <a:pt x="11" y="8"/>
                    <a:pt x="16" y="14"/>
                  </a:cubicBezTo>
                  <a:cubicBezTo>
                    <a:pt x="21" y="18"/>
                    <a:pt x="22" y="23"/>
                    <a:pt x="26" y="28"/>
                  </a:cubicBezTo>
                  <a:cubicBezTo>
                    <a:pt x="25" y="19"/>
                    <a:pt x="22" y="9"/>
                    <a:pt x="24"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5" name="Freeform 346"/>
            <p:cNvSpPr>
              <a:spLocks/>
            </p:cNvSpPr>
            <p:nvPr/>
          </p:nvSpPr>
          <p:spPr bwMode="auto">
            <a:xfrm>
              <a:off x="2888" y="2000"/>
              <a:ext cx="50" cy="99"/>
            </a:xfrm>
            <a:custGeom>
              <a:avLst/>
              <a:gdLst>
                <a:gd name="T0" fmla="*/ 0 w 20"/>
                <a:gd name="T1" fmla="*/ 286 h 37"/>
                <a:gd name="T2" fmla="*/ 158 w 20"/>
                <a:gd name="T3" fmla="*/ 709 h 37"/>
                <a:gd name="T4" fmla="*/ 175 w 20"/>
                <a:gd name="T5" fmla="*/ 0 h 37"/>
                <a:gd name="T6" fmla="*/ 0 60000 65536"/>
                <a:gd name="T7" fmla="*/ 0 60000 65536"/>
                <a:gd name="T8" fmla="*/ 0 60000 65536"/>
              </a:gdLst>
              <a:ahLst/>
              <a:cxnLst>
                <a:cxn ang="T6">
                  <a:pos x="T0" y="T1"/>
                </a:cxn>
                <a:cxn ang="T7">
                  <a:pos x="T2" y="T3"/>
                </a:cxn>
                <a:cxn ang="T8">
                  <a:pos x="T4" y="T5"/>
                </a:cxn>
              </a:cxnLst>
              <a:rect l="0" t="0" r="r" b="b"/>
              <a:pathLst>
                <a:path w="20" h="37">
                  <a:moveTo>
                    <a:pt x="0" y="15"/>
                  </a:moveTo>
                  <a:cubicBezTo>
                    <a:pt x="11" y="18"/>
                    <a:pt x="8" y="29"/>
                    <a:pt x="10" y="37"/>
                  </a:cubicBezTo>
                  <a:cubicBezTo>
                    <a:pt x="20" y="29"/>
                    <a:pt x="10" y="11"/>
                    <a:pt x="11"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6" name="Freeform 347"/>
            <p:cNvSpPr>
              <a:spLocks/>
            </p:cNvSpPr>
            <p:nvPr/>
          </p:nvSpPr>
          <p:spPr bwMode="auto">
            <a:xfrm>
              <a:off x="2843" y="2043"/>
              <a:ext cx="33" cy="125"/>
            </a:xfrm>
            <a:custGeom>
              <a:avLst/>
              <a:gdLst>
                <a:gd name="T0" fmla="*/ 0 w 13"/>
                <a:gd name="T1" fmla="*/ 468 h 47"/>
                <a:gd name="T2" fmla="*/ 129 w 13"/>
                <a:gd name="T3" fmla="*/ 883 h 47"/>
                <a:gd name="T4" fmla="*/ 213 w 13"/>
                <a:gd name="T5" fmla="*/ 452 h 47"/>
                <a:gd name="T6" fmla="*/ 129 w 13"/>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7">
                  <a:moveTo>
                    <a:pt x="0" y="25"/>
                  </a:moveTo>
                  <a:cubicBezTo>
                    <a:pt x="6" y="17"/>
                    <a:pt x="8" y="43"/>
                    <a:pt x="8" y="47"/>
                  </a:cubicBezTo>
                  <a:cubicBezTo>
                    <a:pt x="13" y="44"/>
                    <a:pt x="13" y="29"/>
                    <a:pt x="13" y="24"/>
                  </a:cubicBezTo>
                  <a:cubicBezTo>
                    <a:pt x="13" y="15"/>
                    <a:pt x="10" y="8"/>
                    <a:pt x="8"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7" name="Freeform 348"/>
            <p:cNvSpPr>
              <a:spLocks/>
            </p:cNvSpPr>
            <p:nvPr/>
          </p:nvSpPr>
          <p:spPr bwMode="auto">
            <a:xfrm>
              <a:off x="2731" y="2304"/>
              <a:ext cx="120" cy="195"/>
            </a:xfrm>
            <a:custGeom>
              <a:avLst/>
              <a:gdLst>
                <a:gd name="T0" fmla="*/ 425 w 48"/>
                <a:gd name="T1" fmla="*/ 0 h 73"/>
                <a:gd name="T2" fmla="*/ 533 w 48"/>
                <a:gd name="T3" fmla="*/ 401 h 73"/>
                <a:gd name="T4" fmla="*/ 738 w 48"/>
                <a:gd name="T5" fmla="*/ 56 h 73"/>
                <a:gd name="T6" fmla="*/ 550 w 48"/>
                <a:gd name="T7" fmla="*/ 662 h 73"/>
                <a:gd name="T8" fmla="*/ 425 w 48"/>
                <a:gd name="T9" fmla="*/ 956 h 73"/>
                <a:gd name="T10" fmla="*/ 425 w 48"/>
                <a:gd name="T11" fmla="*/ 1085 h 73"/>
                <a:gd name="T12" fmla="*/ 563 w 48"/>
                <a:gd name="T13" fmla="*/ 1050 h 73"/>
                <a:gd name="T14" fmla="*/ 408 w 48"/>
                <a:gd name="T15" fmla="*/ 1183 h 73"/>
                <a:gd name="T16" fmla="*/ 283 w 48"/>
                <a:gd name="T17" fmla="*/ 1106 h 73"/>
                <a:gd name="T18" fmla="*/ 188 w 48"/>
                <a:gd name="T19" fmla="*/ 1298 h 73"/>
                <a:gd name="T20" fmla="*/ 0 w 48"/>
                <a:gd name="T21" fmla="*/ 1392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73">
                  <a:moveTo>
                    <a:pt x="27" y="0"/>
                  </a:moveTo>
                  <a:cubicBezTo>
                    <a:pt x="27" y="5"/>
                    <a:pt x="24" y="26"/>
                    <a:pt x="34" y="21"/>
                  </a:cubicBezTo>
                  <a:cubicBezTo>
                    <a:pt x="41" y="17"/>
                    <a:pt x="42" y="6"/>
                    <a:pt x="47" y="3"/>
                  </a:cubicBezTo>
                  <a:cubicBezTo>
                    <a:pt x="48" y="14"/>
                    <a:pt x="41" y="26"/>
                    <a:pt x="35" y="35"/>
                  </a:cubicBezTo>
                  <a:cubicBezTo>
                    <a:pt x="31" y="40"/>
                    <a:pt x="28" y="44"/>
                    <a:pt x="27" y="50"/>
                  </a:cubicBezTo>
                  <a:cubicBezTo>
                    <a:pt x="26" y="52"/>
                    <a:pt x="25" y="55"/>
                    <a:pt x="27" y="57"/>
                  </a:cubicBezTo>
                  <a:cubicBezTo>
                    <a:pt x="30" y="60"/>
                    <a:pt x="33" y="57"/>
                    <a:pt x="36" y="55"/>
                  </a:cubicBezTo>
                  <a:cubicBezTo>
                    <a:pt x="34" y="57"/>
                    <a:pt x="29" y="62"/>
                    <a:pt x="26" y="62"/>
                  </a:cubicBezTo>
                  <a:cubicBezTo>
                    <a:pt x="21" y="62"/>
                    <a:pt x="24" y="55"/>
                    <a:pt x="18" y="58"/>
                  </a:cubicBezTo>
                  <a:cubicBezTo>
                    <a:pt x="14" y="60"/>
                    <a:pt x="14" y="65"/>
                    <a:pt x="12" y="68"/>
                  </a:cubicBezTo>
                  <a:cubicBezTo>
                    <a:pt x="8" y="72"/>
                    <a:pt x="4" y="73"/>
                    <a:pt x="0" y="73"/>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8" name="Freeform 349"/>
            <p:cNvSpPr>
              <a:spLocks/>
            </p:cNvSpPr>
            <p:nvPr/>
          </p:nvSpPr>
          <p:spPr bwMode="auto">
            <a:xfrm>
              <a:off x="2798" y="2515"/>
              <a:ext cx="88" cy="80"/>
            </a:xfrm>
            <a:custGeom>
              <a:avLst/>
              <a:gdLst>
                <a:gd name="T0" fmla="*/ 317 w 35"/>
                <a:gd name="T1" fmla="*/ 136 h 30"/>
                <a:gd name="T2" fmla="*/ 0 w 35"/>
                <a:gd name="T3" fmla="*/ 512 h 30"/>
                <a:gd name="T4" fmla="*/ 176 w 35"/>
                <a:gd name="T5" fmla="*/ 491 h 30"/>
                <a:gd name="T6" fmla="*/ 304 w 35"/>
                <a:gd name="T7" fmla="*/ 320 h 30"/>
                <a:gd name="T8" fmla="*/ 556 w 3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0">
                  <a:moveTo>
                    <a:pt x="20" y="7"/>
                  </a:moveTo>
                  <a:cubicBezTo>
                    <a:pt x="17" y="15"/>
                    <a:pt x="10" y="28"/>
                    <a:pt x="0" y="27"/>
                  </a:cubicBezTo>
                  <a:cubicBezTo>
                    <a:pt x="3" y="30"/>
                    <a:pt x="8" y="28"/>
                    <a:pt x="11" y="26"/>
                  </a:cubicBezTo>
                  <a:cubicBezTo>
                    <a:pt x="17" y="24"/>
                    <a:pt x="17" y="22"/>
                    <a:pt x="19" y="17"/>
                  </a:cubicBezTo>
                  <a:cubicBezTo>
                    <a:pt x="23" y="8"/>
                    <a:pt x="27" y="4"/>
                    <a:pt x="35"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49" name="Freeform 350"/>
            <p:cNvSpPr>
              <a:spLocks/>
            </p:cNvSpPr>
            <p:nvPr/>
          </p:nvSpPr>
          <p:spPr bwMode="auto">
            <a:xfrm>
              <a:off x="2726" y="2717"/>
              <a:ext cx="125" cy="91"/>
            </a:xfrm>
            <a:custGeom>
              <a:avLst/>
              <a:gdLst>
                <a:gd name="T0" fmla="*/ 0 w 50"/>
                <a:gd name="T1" fmla="*/ 653 h 34"/>
                <a:gd name="T2" fmla="*/ 488 w 50"/>
                <a:gd name="T3" fmla="*/ 230 h 34"/>
                <a:gd name="T4" fmla="*/ 783 w 50"/>
                <a:gd name="T5" fmla="*/ 479 h 34"/>
                <a:gd name="T6" fmla="*/ 520 w 50"/>
                <a:gd name="T7" fmla="*/ 367 h 34"/>
                <a:gd name="T8" fmla="*/ 363 w 50"/>
                <a:gd name="T9" fmla="*/ 458 h 34"/>
                <a:gd name="T10" fmla="*/ 20 w 50"/>
                <a:gd name="T11" fmla="*/ 594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0" y="34"/>
                  </a:moveTo>
                  <a:cubicBezTo>
                    <a:pt x="12" y="28"/>
                    <a:pt x="21" y="20"/>
                    <a:pt x="31" y="12"/>
                  </a:cubicBezTo>
                  <a:cubicBezTo>
                    <a:pt x="46" y="0"/>
                    <a:pt x="35" y="30"/>
                    <a:pt x="50" y="25"/>
                  </a:cubicBezTo>
                  <a:cubicBezTo>
                    <a:pt x="42" y="32"/>
                    <a:pt x="38" y="20"/>
                    <a:pt x="33" y="19"/>
                  </a:cubicBezTo>
                  <a:cubicBezTo>
                    <a:pt x="29" y="19"/>
                    <a:pt x="25" y="22"/>
                    <a:pt x="23" y="24"/>
                  </a:cubicBezTo>
                  <a:cubicBezTo>
                    <a:pt x="15" y="29"/>
                    <a:pt x="10" y="29"/>
                    <a:pt x="1" y="31"/>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0" name="Freeform 351"/>
            <p:cNvSpPr>
              <a:spLocks/>
            </p:cNvSpPr>
            <p:nvPr/>
          </p:nvSpPr>
          <p:spPr bwMode="auto">
            <a:xfrm>
              <a:off x="2781" y="2648"/>
              <a:ext cx="92" cy="69"/>
            </a:xfrm>
            <a:custGeom>
              <a:avLst/>
              <a:gdLst>
                <a:gd name="T0" fmla="*/ 0 w 37"/>
                <a:gd name="T1" fmla="*/ 486 h 26"/>
                <a:gd name="T2" fmla="*/ 199 w 37"/>
                <a:gd name="T3" fmla="*/ 191 h 26"/>
                <a:gd name="T4" fmla="*/ 383 w 37"/>
                <a:gd name="T5" fmla="*/ 21 h 26"/>
                <a:gd name="T6" fmla="*/ 569 w 37"/>
                <a:gd name="T7" fmla="*/ 281 h 26"/>
                <a:gd name="T8" fmla="*/ 383 w 37"/>
                <a:gd name="T9" fmla="*/ 149 h 26"/>
                <a:gd name="T10" fmla="*/ 92 w 37"/>
                <a:gd name="T11" fmla="*/ 337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6">
                  <a:moveTo>
                    <a:pt x="0" y="26"/>
                  </a:moveTo>
                  <a:cubicBezTo>
                    <a:pt x="4" y="21"/>
                    <a:pt x="8" y="15"/>
                    <a:pt x="13" y="10"/>
                  </a:cubicBezTo>
                  <a:cubicBezTo>
                    <a:pt x="15" y="8"/>
                    <a:pt x="21" y="1"/>
                    <a:pt x="25" y="1"/>
                  </a:cubicBezTo>
                  <a:cubicBezTo>
                    <a:pt x="33" y="0"/>
                    <a:pt x="28" y="19"/>
                    <a:pt x="37" y="15"/>
                  </a:cubicBezTo>
                  <a:cubicBezTo>
                    <a:pt x="30" y="19"/>
                    <a:pt x="31" y="10"/>
                    <a:pt x="25" y="8"/>
                  </a:cubicBezTo>
                  <a:cubicBezTo>
                    <a:pt x="17" y="4"/>
                    <a:pt x="12" y="16"/>
                    <a:pt x="6" y="18"/>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1" name="Freeform 352"/>
            <p:cNvSpPr>
              <a:spLocks/>
            </p:cNvSpPr>
            <p:nvPr/>
          </p:nvSpPr>
          <p:spPr bwMode="auto">
            <a:xfrm>
              <a:off x="3176" y="2688"/>
              <a:ext cx="97" cy="80"/>
            </a:xfrm>
            <a:custGeom>
              <a:avLst/>
              <a:gdLst>
                <a:gd name="T0" fmla="*/ 507 w 39"/>
                <a:gd name="T1" fmla="*/ 136 h 30"/>
                <a:gd name="T2" fmla="*/ 321 w 39"/>
                <a:gd name="T3" fmla="*/ 93 h 30"/>
                <a:gd name="T4" fmla="*/ 154 w 39"/>
                <a:gd name="T5" fmla="*/ 21 h 30"/>
                <a:gd name="T6" fmla="*/ 92 w 39"/>
                <a:gd name="T7" fmla="*/ 568 h 30"/>
                <a:gd name="T8" fmla="*/ 216 w 39"/>
                <a:gd name="T9" fmla="*/ 149 h 30"/>
                <a:gd name="T10" fmla="*/ 383 w 39"/>
                <a:gd name="T11" fmla="*/ 192 h 30"/>
                <a:gd name="T12" fmla="*/ 599 w 39"/>
                <a:gd name="T13" fmla="*/ 149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0">
                  <a:moveTo>
                    <a:pt x="33" y="7"/>
                  </a:moveTo>
                  <a:cubicBezTo>
                    <a:pt x="29" y="7"/>
                    <a:pt x="25" y="7"/>
                    <a:pt x="21" y="5"/>
                  </a:cubicBezTo>
                  <a:cubicBezTo>
                    <a:pt x="18" y="4"/>
                    <a:pt x="13" y="0"/>
                    <a:pt x="10" y="1"/>
                  </a:cubicBezTo>
                  <a:cubicBezTo>
                    <a:pt x="0" y="2"/>
                    <a:pt x="4" y="24"/>
                    <a:pt x="6" y="30"/>
                  </a:cubicBezTo>
                  <a:cubicBezTo>
                    <a:pt x="7" y="24"/>
                    <a:pt x="4" y="10"/>
                    <a:pt x="14" y="8"/>
                  </a:cubicBezTo>
                  <a:cubicBezTo>
                    <a:pt x="18" y="8"/>
                    <a:pt x="21" y="10"/>
                    <a:pt x="25" y="10"/>
                  </a:cubicBezTo>
                  <a:cubicBezTo>
                    <a:pt x="29" y="10"/>
                    <a:pt x="34" y="9"/>
                    <a:pt x="39" y="8"/>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2" name="Freeform 353"/>
            <p:cNvSpPr>
              <a:spLocks/>
            </p:cNvSpPr>
            <p:nvPr/>
          </p:nvSpPr>
          <p:spPr bwMode="auto">
            <a:xfrm>
              <a:off x="3368" y="2517"/>
              <a:ext cx="30" cy="115"/>
            </a:xfrm>
            <a:custGeom>
              <a:avLst/>
              <a:gdLst>
                <a:gd name="T0" fmla="*/ 113 w 12"/>
                <a:gd name="T1" fmla="*/ 115 h 43"/>
                <a:gd name="T2" fmla="*/ 20 w 12"/>
                <a:gd name="T3" fmla="*/ 444 h 43"/>
                <a:gd name="T4" fmla="*/ 83 w 12"/>
                <a:gd name="T5" fmla="*/ 594 h 43"/>
                <a:gd name="T6" fmla="*/ 95 w 12"/>
                <a:gd name="T7" fmla="*/ 824 h 43"/>
                <a:gd name="T8" fmla="*/ 125 w 12"/>
                <a:gd name="T9" fmla="*/ 457 h 43"/>
                <a:gd name="T10" fmla="*/ 188 w 12"/>
                <a:gd name="T11" fmla="*/ 251 h 43"/>
                <a:gd name="T12" fmla="*/ 145 w 1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43">
                  <a:moveTo>
                    <a:pt x="7" y="6"/>
                  </a:moveTo>
                  <a:cubicBezTo>
                    <a:pt x="8" y="13"/>
                    <a:pt x="0" y="18"/>
                    <a:pt x="1" y="23"/>
                  </a:cubicBezTo>
                  <a:cubicBezTo>
                    <a:pt x="1" y="25"/>
                    <a:pt x="4" y="28"/>
                    <a:pt x="5" y="31"/>
                  </a:cubicBezTo>
                  <a:cubicBezTo>
                    <a:pt x="6" y="35"/>
                    <a:pt x="6" y="39"/>
                    <a:pt x="6" y="43"/>
                  </a:cubicBezTo>
                  <a:cubicBezTo>
                    <a:pt x="7" y="36"/>
                    <a:pt x="6" y="30"/>
                    <a:pt x="8" y="24"/>
                  </a:cubicBezTo>
                  <a:cubicBezTo>
                    <a:pt x="9" y="20"/>
                    <a:pt x="12" y="17"/>
                    <a:pt x="12" y="13"/>
                  </a:cubicBezTo>
                  <a:cubicBezTo>
                    <a:pt x="12" y="8"/>
                    <a:pt x="7" y="5"/>
                    <a:pt x="9"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3" name="Freeform 354"/>
            <p:cNvSpPr>
              <a:spLocks/>
            </p:cNvSpPr>
            <p:nvPr/>
          </p:nvSpPr>
          <p:spPr bwMode="auto">
            <a:xfrm>
              <a:off x="2801" y="3051"/>
              <a:ext cx="152" cy="88"/>
            </a:xfrm>
            <a:custGeom>
              <a:avLst/>
              <a:gdLst>
                <a:gd name="T0" fmla="*/ 30 w 61"/>
                <a:gd name="T1" fmla="*/ 547 h 33"/>
                <a:gd name="T2" fmla="*/ 154 w 61"/>
                <a:gd name="T3" fmla="*/ 320 h 33"/>
                <a:gd name="T4" fmla="*/ 416 w 61"/>
                <a:gd name="T5" fmla="*/ 264 h 33"/>
                <a:gd name="T6" fmla="*/ 944 w 61"/>
                <a:gd name="T7" fmla="*/ 0 h 33"/>
                <a:gd name="T8" fmla="*/ 434 w 61"/>
                <a:gd name="T9" fmla="*/ 341 h 33"/>
                <a:gd name="T10" fmla="*/ 279 w 61"/>
                <a:gd name="T11" fmla="*/ 589 h 33"/>
                <a:gd name="T12" fmla="*/ 0 w 61"/>
                <a:gd name="T13" fmla="*/ 56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3">
                  <a:moveTo>
                    <a:pt x="2" y="29"/>
                  </a:moveTo>
                  <a:cubicBezTo>
                    <a:pt x="7" y="25"/>
                    <a:pt x="4" y="19"/>
                    <a:pt x="10" y="17"/>
                  </a:cubicBezTo>
                  <a:cubicBezTo>
                    <a:pt x="15" y="15"/>
                    <a:pt x="21" y="15"/>
                    <a:pt x="27" y="14"/>
                  </a:cubicBezTo>
                  <a:cubicBezTo>
                    <a:pt x="39" y="11"/>
                    <a:pt x="51" y="8"/>
                    <a:pt x="61" y="0"/>
                  </a:cubicBezTo>
                  <a:cubicBezTo>
                    <a:pt x="50" y="6"/>
                    <a:pt x="40" y="14"/>
                    <a:pt x="28" y="18"/>
                  </a:cubicBezTo>
                  <a:cubicBezTo>
                    <a:pt x="20" y="20"/>
                    <a:pt x="12" y="22"/>
                    <a:pt x="18" y="31"/>
                  </a:cubicBezTo>
                  <a:cubicBezTo>
                    <a:pt x="14" y="33"/>
                    <a:pt x="5" y="30"/>
                    <a:pt x="0" y="3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4" name="Freeform 355"/>
            <p:cNvSpPr>
              <a:spLocks/>
            </p:cNvSpPr>
            <p:nvPr/>
          </p:nvSpPr>
          <p:spPr bwMode="auto">
            <a:xfrm>
              <a:off x="2968" y="3024"/>
              <a:ext cx="88" cy="88"/>
            </a:xfrm>
            <a:custGeom>
              <a:avLst/>
              <a:gdLst>
                <a:gd name="T0" fmla="*/ 304 w 35"/>
                <a:gd name="T1" fmla="*/ 171 h 33"/>
                <a:gd name="T2" fmla="*/ 33 w 35"/>
                <a:gd name="T3" fmla="*/ 627 h 33"/>
                <a:gd name="T4" fmla="*/ 254 w 35"/>
                <a:gd name="T5" fmla="*/ 320 h 33"/>
                <a:gd name="T6" fmla="*/ 443 w 35"/>
                <a:gd name="T7" fmla="*/ 171 h 33"/>
                <a:gd name="T8" fmla="*/ 556 w 3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3">
                  <a:moveTo>
                    <a:pt x="19" y="9"/>
                  </a:moveTo>
                  <a:cubicBezTo>
                    <a:pt x="7" y="8"/>
                    <a:pt x="0" y="22"/>
                    <a:pt x="2" y="33"/>
                  </a:cubicBezTo>
                  <a:cubicBezTo>
                    <a:pt x="2" y="24"/>
                    <a:pt x="9" y="19"/>
                    <a:pt x="16" y="17"/>
                  </a:cubicBezTo>
                  <a:cubicBezTo>
                    <a:pt x="21" y="15"/>
                    <a:pt x="25" y="13"/>
                    <a:pt x="28" y="9"/>
                  </a:cubicBezTo>
                  <a:cubicBezTo>
                    <a:pt x="30" y="7"/>
                    <a:pt x="32" y="3"/>
                    <a:pt x="35"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5" name="Freeform 356"/>
            <p:cNvSpPr>
              <a:spLocks/>
            </p:cNvSpPr>
            <p:nvPr/>
          </p:nvSpPr>
          <p:spPr bwMode="auto">
            <a:xfrm>
              <a:off x="3068" y="2960"/>
              <a:ext cx="90" cy="112"/>
            </a:xfrm>
            <a:custGeom>
              <a:avLst/>
              <a:gdLst>
                <a:gd name="T0" fmla="*/ 300 w 36"/>
                <a:gd name="T1" fmla="*/ 0 h 42"/>
                <a:gd name="T2" fmla="*/ 238 w 36"/>
                <a:gd name="T3" fmla="*/ 419 h 42"/>
                <a:gd name="T4" fmla="*/ 0 w 36"/>
                <a:gd name="T5" fmla="*/ 797 h 42"/>
                <a:gd name="T6" fmla="*/ 563 w 36"/>
                <a:gd name="T7" fmla="*/ 307 h 42"/>
                <a:gd name="T8" fmla="*/ 345 w 36"/>
                <a:gd name="T9" fmla="*/ 419 h 42"/>
                <a:gd name="T10" fmla="*/ 313 w 36"/>
                <a:gd name="T11" fmla="*/ 149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2">
                  <a:moveTo>
                    <a:pt x="19" y="0"/>
                  </a:moveTo>
                  <a:cubicBezTo>
                    <a:pt x="19" y="9"/>
                    <a:pt x="19" y="14"/>
                    <a:pt x="15" y="22"/>
                  </a:cubicBezTo>
                  <a:cubicBezTo>
                    <a:pt x="11" y="29"/>
                    <a:pt x="4" y="34"/>
                    <a:pt x="0" y="42"/>
                  </a:cubicBezTo>
                  <a:cubicBezTo>
                    <a:pt x="11" y="33"/>
                    <a:pt x="25" y="26"/>
                    <a:pt x="36" y="16"/>
                  </a:cubicBezTo>
                  <a:cubicBezTo>
                    <a:pt x="32" y="18"/>
                    <a:pt x="27" y="21"/>
                    <a:pt x="22" y="22"/>
                  </a:cubicBezTo>
                  <a:cubicBezTo>
                    <a:pt x="22" y="17"/>
                    <a:pt x="22" y="13"/>
                    <a:pt x="20" y="8"/>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6" name="Freeform 357"/>
            <p:cNvSpPr>
              <a:spLocks/>
            </p:cNvSpPr>
            <p:nvPr/>
          </p:nvSpPr>
          <p:spPr bwMode="auto">
            <a:xfrm>
              <a:off x="3373" y="2360"/>
              <a:ext cx="30" cy="43"/>
            </a:xfrm>
            <a:custGeom>
              <a:avLst/>
              <a:gdLst>
                <a:gd name="T0" fmla="*/ 188 w 12"/>
                <a:gd name="T1" fmla="*/ 274 h 16"/>
                <a:gd name="T2" fmla="*/ 63 w 12"/>
                <a:gd name="T3" fmla="*/ 0 h 16"/>
                <a:gd name="T4" fmla="*/ 158 w 12"/>
                <a:gd name="T5" fmla="*/ 312 h 16"/>
                <a:gd name="T6" fmla="*/ 0 60000 65536"/>
                <a:gd name="T7" fmla="*/ 0 60000 65536"/>
                <a:gd name="T8" fmla="*/ 0 60000 65536"/>
              </a:gdLst>
              <a:ahLst/>
              <a:cxnLst>
                <a:cxn ang="T6">
                  <a:pos x="T0" y="T1"/>
                </a:cxn>
                <a:cxn ang="T7">
                  <a:pos x="T2" y="T3"/>
                </a:cxn>
                <a:cxn ang="T8">
                  <a:pos x="T4" y="T5"/>
                </a:cxn>
              </a:cxnLst>
              <a:rect l="0" t="0" r="r" b="b"/>
              <a:pathLst>
                <a:path w="12" h="16">
                  <a:moveTo>
                    <a:pt x="12" y="14"/>
                  </a:moveTo>
                  <a:cubicBezTo>
                    <a:pt x="11" y="12"/>
                    <a:pt x="7" y="0"/>
                    <a:pt x="4" y="0"/>
                  </a:cubicBezTo>
                  <a:cubicBezTo>
                    <a:pt x="0" y="0"/>
                    <a:pt x="9" y="14"/>
                    <a:pt x="10" y="16"/>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7" name="Freeform 358"/>
            <p:cNvSpPr>
              <a:spLocks/>
            </p:cNvSpPr>
            <p:nvPr/>
          </p:nvSpPr>
          <p:spPr bwMode="auto">
            <a:xfrm>
              <a:off x="3411" y="2360"/>
              <a:ext cx="67" cy="101"/>
            </a:xfrm>
            <a:custGeom>
              <a:avLst/>
              <a:gdLst>
                <a:gd name="T0" fmla="*/ 0 w 27"/>
                <a:gd name="T1" fmla="*/ 452 h 38"/>
                <a:gd name="T2" fmla="*/ 124 w 27"/>
                <a:gd name="T3" fmla="*/ 712 h 38"/>
                <a:gd name="T4" fmla="*/ 258 w 27"/>
                <a:gd name="T5" fmla="*/ 396 h 38"/>
                <a:gd name="T6" fmla="*/ 412 w 27"/>
                <a:gd name="T7" fmla="*/ 0 h 38"/>
                <a:gd name="T8" fmla="*/ 228 w 27"/>
                <a:gd name="T9" fmla="*/ 247 h 38"/>
                <a:gd name="T10" fmla="*/ 136 w 27"/>
                <a:gd name="T11" fmla="*/ 396 h 38"/>
                <a:gd name="T12" fmla="*/ 12 w 27"/>
                <a:gd name="T13" fmla="*/ 375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8">
                  <a:moveTo>
                    <a:pt x="0" y="24"/>
                  </a:moveTo>
                  <a:cubicBezTo>
                    <a:pt x="3" y="27"/>
                    <a:pt x="6" y="34"/>
                    <a:pt x="8" y="38"/>
                  </a:cubicBezTo>
                  <a:cubicBezTo>
                    <a:pt x="6" y="28"/>
                    <a:pt x="9" y="27"/>
                    <a:pt x="17" y="21"/>
                  </a:cubicBezTo>
                  <a:cubicBezTo>
                    <a:pt x="24" y="15"/>
                    <a:pt x="20" y="6"/>
                    <a:pt x="27" y="0"/>
                  </a:cubicBezTo>
                  <a:cubicBezTo>
                    <a:pt x="23" y="2"/>
                    <a:pt x="18" y="8"/>
                    <a:pt x="15" y="13"/>
                  </a:cubicBezTo>
                  <a:cubicBezTo>
                    <a:pt x="13" y="16"/>
                    <a:pt x="12" y="19"/>
                    <a:pt x="9" y="21"/>
                  </a:cubicBezTo>
                  <a:cubicBezTo>
                    <a:pt x="5" y="23"/>
                    <a:pt x="5" y="20"/>
                    <a:pt x="1" y="2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8" name="Freeform 359"/>
            <p:cNvSpPr>
              <a:spLocks/>
            </p:cNvSpPr>
            <p:nvPr/>
          </p:nvSpPr>
          <p:spPr bwMode="auto">
            <a:xfrm>
              <a:off x="3228" y="2208"/>
              <a:ext cx="43" cy="115"/>
            </a:xfrm>
            <a:custGeom>
              <a:avLst/>
              <a:gdLst>
                <a:gd name="T0" fmla="*/ 51 w 17"/>
                <a:gd name="T1" fmla="*/ 0 h 43"/>
                <a:gd name="T2" fmla="*/ 63 w 17"/>
                <a:gd name="T3" fmla="*/ 401 h 43"/>
                <a:gd name="T4" fmla="*/ 20 w 17"/>
                <a:gd name="T5" fmla="*/ 687 h 43"/>
                <a:gd name="T6" fmla="*/ 180 w 17"/>
                <a:gd name="T7" fmla="*/ 650 h 43"/>
                <a:gd name="T8" fmla="*/ 276 w 17"/>
                <a:gd name="T9" fmla="*/ 251 h 43"/>
                <a:gd name="T10" fmla="*/ 180 w 17"/>
                <a:gd name="T11" fmla="*/ 538 h 43"/>
                <a:gd name="T12" fmla="*/ 96 w 17"/>
                <a:gd name="T13" fmla="*/ 11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3">
                  <a:moveTo>
                    <a:pt x="3" y="0"/>
                  </a:moveTo>
                  <a:cubicBezTo>
                    <a:pt x="4" y="8"/>
                    <a:pt x="4" y="14"/>
                    <a:pt x="4" y="21"/>
                  </a:cubicBezTo>
                  <a:cubicBezTo>
                    <a:pt x="3" y="26"/>
                    <a:pt x="0" y="31"/>
                    <a:pt x="1" y="36"/>
                  </a:cubicBezTo>
                  <a:cubicBezTo>
                    <a:pt x="1" y="43"/>
                    <a:pt x="8" y="38"/>
                    <a:pt x="11" y="34"/>
                  </a:cubicBezTo>
                  <a:cubicBezTo>
                    <a:pt x="14" y="28"/>
                    <a:pt x="17" y="20"/>
                    <a:pt x="17" y="13"/>
                  </a:cubicBezTo>
                  <a:cubicBezTo>
                    <a:pt x="16" y="18"/>
                    <a:pt x="15" y="24"/>
                    <a:pt x="11" y="28"/>
                  </a:cubicBezTo>
                  <a:cubicBezTo>
                    <a:pt x="6" y="24"/>
                    <a:pt x="7" y="12"/>
                    <a:pt x="6" y="6"/>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59" name="Freeform 360"/>
            <p:cNvSpPr>
              <a:spLocks/>
            </p:cNvSpPr>
            <p:nvPr/>
          </p:nvSpPr>
          <p:spPr bwMode="auto">
            <a:xfrm>
              <a:off x="3101" y="1973"/>
              <a:ext cx="57" cy="78"/>
            </a:xfrm>
            <a:custGeom>
              <a:avLst/>
              <a:gdLst>
                <a:gd name="T0" fmla="*/ 349 w 23"/>
                <a:gd name="T1" fmla="*/ 116 h 29"/>
                <a:gd name="T2" fmla="*/ 154 w 23"/>
                <a:gd name="T3" fmla="*/ 565 h 29"/>
                <a:gd name="T4" fmla="*/ 62 w 23"/>
                <a:gd name="T5" fmla="*/ 0 h 29"/>
                <a:gd name="T6" fmla="*/ 0 60000 65536"/>
                <a:gd name="T7" fmla="*/ 0 60000 65536"/>
                <a:gd name="T8" fmla="*/ 0 60000 65536"/>
              </a:gdLst>
              <a:ahLst/>
              <a:cxnLst>
                <a:cxn ang="T6">
                  <a:pos x="T0" y="T1"/>
                </a:cxn>
                <a:cxn ang="T7">
                  <a:pos x="T2" y="T3"/>
                </a:cxn>
                <a:cxn ang="T8">
                  <a:pos x="T4" y="T5"/>
                </a:cxn>
              </a:cxnLst>
              <a:rect l="0" t="0" r="r" b="b"/>
              <a:pathLst>
                <a:path w="23" h="29">
                  <a:moveTo>
                    <a:pt x="23" y="6"/>
                  </a:moveTo>
                  <a:cubicBezTo>
                    <a:pt x="10" y="9"/>
                    <a:pt x="8" y="17"/>
                    <a:pt x="10" y="29"/>
                  </a:cubicBezTo>
                  <a:cubicBezTo>
                    <a:pt x="4" y="21"/>
                    <a:pt x="0" y="10"/>
                    <a:pt x="4"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0" name="Freeform 361"/>
            <p:cNvSpPr>
              <a:spLocks/>
            </p:cNvSpPr>
            <p:nvPr/>
          </p:nvSpPr>
          <p:spPr bwMode="auto">
            <a:xfrm>
              <a:off x="3196" y="1992"/>
              <a:ext cx="122" cy="53"/>
            </a:xfrm>
            <a:custGeom>
              <a:avLst/>
              <a:gdLst>
                <a:gd name="T0" fmla="*/ 0 w 49"/>
                <a:gd name="T1" fmla="*/ 0 h 20"/>
                <a:gd name="T2" fmla="*/ 137 w 49"/>
                <a:gd name="T3" fmla="*/ 170 h 20"/>
                <a:gd name="T4" fmla="*/ 279 w 49"/>
                <a:gd name="T5" fmla="*/ 371 h 20"/>
                <a:gd name="T6" fmla="*/ 757 w 49"/>
                <a:gd name="T7" fmla="*/ 225 h 20"/>
                <a:gd name="T8" fmla="*/ 558 w 49"/>
                <a:gd name="T9" fmla="*/ 133 h 20"/>
                <a:gd name="T10" fmla="*/ 167 w 49"/>
                <a:gd name="T11" fmla="*/ 2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0">
                  <a:moveTo>
                    <a:pt x="0" y="0"/>
                  </a:moveTo>
                  <a:cubicBezTo>
                    <a:pt x="3" y="3"/>
                    <a:pt x="6" y="6"/>
                    <a:pt x="9" y="9"/>
                  </a:cubicBezTo>
                  <a:cubicBezTo>
                    <a:pt x="12" y="12"/>
                    <a:pt x="14" y="18"/>
                    <a:pt x="18" y="20"/>
                  </a:cubicBezTo>
                  <a:cubicBezTo>
                    <a:pt x="10" y="6"/>
                    <a:pt x="46" y="14"/>
                    <a:pt x="49" y="12"/>
                  </a:cubicBezTo>
                  <a:cubicBezTo>
                    <a:pt x="46" y="10"/>
                    <a:pt x="40" y="9"/>
                    <a:pt x="36" y="7"/>
                  </a:cubicBezTo>
                  <a:cubicBezTo>
                    <a:pt x="27" y="4"/>
                    <a:pt x="19" y="4"/>
                    <a:pt x="11" y="1"/>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1" name="Freeform 362"/>
            <p:cNvSpPr>
              <a:spLocks/>
            </p:cNvSpPr>
            <p:nvPr/>
          </p:nvSpPr>
          <p:spPr bwMode="auto">
            <a:xfrm>
              <a:off x="3326" y="2027"/>
              <a:ext cx="140" cy="93"/>
            </a:xfrm>
            <a:custGeom>
              <a:avLst/>
              <a:gdLst>
                <a:gd name="T0" fmla="*/ 20 w 56"/>
                <a:gd name="T1" fmla="*/ 0 h 35"/>
                <a:gd name="T2" fmla="*/ 375 w 56"/>
                <a:gd name="T3" fmla="*/ 260 h 35"/>
                <a:gd name="T4" fmla="*/ 625 w 56"/>
                <a:gd name="T5" fmla="*/ 656 h 35"/>
                <a:gd name="T6" fmla="*/ 875 w 56"/>
                <a:gd name="T7" fmla="*/ 486 h 35"/>
                <a:gd name="T8" fmla="*/ 770 w 56"/>
                <a:gd name="T9" fmla="*/ 319 h 35"/>
                <a:gd name="T10" fmla="*/ 188 w 56"/>
                <a:gd name="T11" fmla="*/ 35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35">
                  <a:moveTo>
                    <a:pt x="1" y="0"/>
                  </a:moveTo>
                  <a:cubicBezTo>
                    <a:pt x="0" y="10"/>
                    <a:pt x="17" y="12"/>
                    <a:pt x="24" y="14"/>
                  </a:cubicBezTo>
                  <a:cubicBezTo>
                    <a:pt x="34" y="16"/>
                    <a:pt x="41" y="23"/>
                    <a:pt x="40" y="35"/>
                  </a:cubicBezTo>
                  <a:cubicBezTo>
                    <a:pt x="39" y="23"/>
                    <a:pt x="49" y="26"/>
                    <a:pt x="56" y="26"/>
                  </a:cubicBezTo>
                  <a:cubicBezTo>
                    <a:pt x="55" y="23"/>
                    <a:pt x="51" y="19"/>
                    <a:pt x="49" y="17"/>
                  </a:cubicBezTo>
                  <a:cubicBezTo>
                    <a:pt x="38" y="10"/>
                    <a:pt x="23" y="7"/>
                    <a:pt x="12" y="2"/>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2" name="Freeform 363"/>
            <p:cNvSpPr>
              <a:spLocks/>
            </p:cNvSpPr>
            <p:nvPr/>
          </p:nvSpPr>
          <p:spPr bwMode="auto">
            <a:xfrm>
              <a:off x="3486" y="2261"/>
              <a:ext cx="97" cy="83"/>
            </a:xfrm>
            <a:custGeom>
              <a:avLst/>
              <a:gdLst>
                <a:gd name="T0" fmla="*/ 12 w 39"/>
                <a:gd name="T1" fmla="*/ 560 h 31"/>
                <a:gd name="T2" fmla="*/ 137 w 39"/>
                <a:gd name="T3" fmla="*/ 345 h 31"/>
                <a:gd name="T4" fmla="*/ 341 w 39"/>
                <a:gd name="T5" fmla="*/ 329 h 31"/>
                <a:gd name="T6" fmla="*/ 599 w 39"/>
                <a:gd name="T7" fmla="*/ 0 h 31"/>
                <a:gd name="T8" fmla="*/ 383 w 39"/>
                <a:gd name="T9" fmla="*/ 423 h 31"/>
                <a:gd name="T10" fmla="*/ 30 w 39"/>
                <a:gd name="T11" fmla="*/ 594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31">
                  <a:moveTo>
                    <a:pt x="1" y="29"/>
                  </a:moveTo>
                  <a:cubicBezTo>
                    <a:pt x="3" y="24"/>
                    <a:pt x="3" y="20"/>
                    <a:pt x="9" y="18"/>
                  </a:cubicBezTo>
                  <a:cubicBezTo>
                    <a:pt x="13" y="17"/>
                    <a:pt x="18" y="18"/>
                    <a:pt x="22" y="17"/>
                  </a:cubicBezTo>
                  <a:cubicBezTo>
                    <a:pt x="30" y="17"/>
                    <a:pt x="39" y="9"/>
                    <a:pt x="39" y="0"/>
                  </a:cubicBezTo>
                  <a:cubicBezTo>
                    <a:pt x="35" y="9"/>
                    <a:pt x="37" y="21"/>
                    <a:pt x="25" y="22"/>
                  </a:cubicBezTo>
                  <a:cubicBezTo>
                    <a:pt x="19" y="22"/>
                    <a:pt x="0" y="21"/>
                    <a:pt x="2" y="31"/>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3" name="Freeform 364"/>
            <p:cNvSpPr>
              <a:spLocks/>
            </p:cNvSpPr>
            <p:nvPr/>
          </p:nvSpPr>
          <p:spPr bwMode="auto">
            <a:xfrm>
              <a:off x="3026" y="2579"/>
              <a:ext cx="42" cy="141"/>
            </a:xfrm>
            <a:custGeom>
              <a:avLst/>
              <a:gdLst>
                <a:gd name="T0" fmla="*/ 212 w 17"/>
                <a:gd name="T1" fmla="*/ 0 h 53"/>
                <a:gd name="T2" fmla="*/ 30 w 17"/>
                <a:gd name="T3" fmla="*/ 490 h 53"/>
                <a:gd name="T4" fmla="*/ 74 w 17"/>
                <a:gd name="T5" fmla="*/ 998 h 53"/>
                <a:gd name="T6" fmla="*/ 121 w 17"/>
                <a:gd name="T7" fmla="*/ 474 h 53"/>
                <a:gd name="T8" fmla="*/ 257 w 17"/>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53">
                  <a:moveTo>
                    <a:pt x="14" y="0"/>
                  </a:moveTo>
                  <a:cubicBezTo>
                    <a:pt x="7" y="7"/>
                    <a:pt x="2" y="16"/>
                    <a:pt x="2" y="26"/>
                  </a:cubicBezTo>
                  <a:cubicBezTo>
                    <a:pt x="1" y="34"/>
                    <a:pt x="0" y="46"/>
                    <a:pt x="5" y="53"/>
                  </a:cubicBezTo>
                  <a:cubicBezTo>
                    <a:pt x="1" y="44"/>
                    <a:pt x="6" y="34"/>
                    <a:pt x="8" y="25"/>
                  </a:cubicBezTo>
                  <a:cubicBezTo>
                    <a:pt x="9" y="19"/>
                    <a:pt x="11" y="4"/>
                    <a:pt x="17"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4" name="Freeform 365"/>
            <p:cNvSpPr>
              <a:spLocks/>
            </p:cNvSpPr>
            <p:nvPr/>
          </p:nvSpPr>
          <p:spPr bwMode="auto">
            <a:xfrm>
              <a:off x="2736" y="2933"/>
              <a:ext cx="100" cy="38"/>
            </a:xfrm>
            <a:custGeom>
              <a:avLst/>
              <a:gdLst>
                <a:gd name="T0" fmla="*/ 0 w 40"/>
                <a:gd name="T1" fmla="*/ 280 h 14"/>
                <a:gd name="T2" fmla="*/ 625 w 40"/>
                <a:gd name="T3" fmla="*/ 0 h 14"/>
                <a:gd name="T4" fmla="*/ 0 60000 65536"/>
                <a:gd name="T5" fmla="*/ 0 60000 65536"/>
              </a:gdLst>
              <a:ahLst/>
              <a:cxnLst>
                <a:cxn ang="T4">
                  <a:pos x="T0" y="T1"/>
                </a:cxn>
                <a:cxn ang="T5">
                  <a:pos x="T2" y="T3"/>
                </a:cxn>
              </a:cxnLst>
              <a:rect l="0" t="0" r="r" b="b"/>
              <a:pathLst>
                <a:path w="40" h="14">
                  <a:moveTo>
                    <a:pt x="0" y="14"/>
                  </a:moveTo>
                  <a:cubicBezTo>
                    <a:pt x="9" y="3"/>
                    <a:pt x="26" y="0"/>
                    <a:pt x="40"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5" name="Freeform 366"/>
            <p:cNvSpPr>
              <a:spLocks/>
            </p:cNvSpPr>
            <p:nvPr/>
          </p:nvSpPr>
          <p:spPr bwMode="auto">
            <a:xfrm>
              <a:off x="2913" y="1992"/>
              <a:ext cx="40" cy="72"/>
            </a:xfrm>
            <a:custGeom>
              <a:avLst/>
              <a:gdLst>
                <a:gd name="T0" fmla="*/ 250 w 16"/>
                <a:gd name="T1" fmla="*/ 93 h 27"/>
                <a:gd name="T2" fmla="*/ 83 w 16"/>
                <a:gd name="T3" fmla="*/ 512 h 27"/>
                <a:gd name="T4" fmla="*/ 83 w 16"/>
                <a:gd name="T5" fmla="*/ 0 h 27"/>
                <a:gd name="T6" fmla="*/ 0 60000 65536"/>
                <a:gd name="T7" fmla="*/ 0 60000 65536"/>
                <a:gd name="T8" fmla="*/ 0 60000 65536"/>
              </a:gdLst>
              <a:ahLst/>
              <a:cxnLst>
                <a:cxn ang="T6">
                  <a:pos x="T0" y="T1"/>
                </a:cxn>
                <a:cxn ang="T7">
                  <a:pos x="T2" y="T3"/>
                </a:cxn>
                <a:cxn ang="T8">
                  <a:pos x="T4" y="T5"/>
                </a:cxn>
              </a:cxnLst>
              <a:rect l="0" t="0" r="r" b="b"/>
              <a:pathLst>
                <a:path w="16" h="27">
                  <a:moveTo>
                    <a:pt x="16" y="5"/>
                  </a:moveTo>
                  <a:cubicBezTo>
                    <a:pt x="6" y="10"/>
                    <a:pt x="8" y="18"/>
                    <a:pt x="5" y="27"/>
                  </a:cubicBezTo>
                  <a:cubicBezTo>
                    <a:pt x="0" y="22"/>
                    <a:pt x="2" y="6"/>
                    <a:pt x="5"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6" name="Freeform 367"/>
            <p:cNvSpPr>
              <a:spLocks/>
            </p:cNvSpPr>
            <p:nvPr/>
          </p:nvSpPr>
          <p:spPr bwMode="auto">
            <a:xfrm>
              <a:off x="3026" y="1968"/>
              <a:ext cx="35" cy="64"/>
            </a:xfrm>
            <a:custGeom>
              <a:avLst/>
              <a:gdLst>
                <a:gd name="T0" fmla="*/ 220 w 14"/>
                <a:gd name="T1" fmla="*/ 115 h 24"/>
                <a:gd name="T2" fmla="*/ 0 w 14"/>
                <a:gd name="T3" fmla="*/ 456 h 24"/>
                <a:gd name="T4" fmla="*/ 20 w 14"/>
                <a:gd name="T5" fmla="*/ 0 h 24"/>
                <a:gd name="T6" fmla="*/ 0 60000 65536"/>
                <a:gd name="T7" fmla="*/ 0 60000 65536"/>
                <a:gd name="T8" fmla="*/ 0 60000 65536"/>
              </a:gdLst>
              <a:ahLst/>
              <a:cxnLst>
                <a:cxn ang="T6">
                  <a:pos x="T0" y="T1"/>
                </a:cxn>
                <a:cxn ang="T7">
                  <a:pos x="T2" y="T3"/>
                </a:cxn>
                <a:cxn ang="T8">
                  <a:pos x="T4" y="T5"/>
                </a:cxn>
              </a:cxnLst>
              <a:rect l="0" t="0" r="r" b="b"/>
              <a:pathLst>
                <a:path w="14" h="24">
                  <a:moveTo>
                    <a:pt x="14" y="6"/>
                  </a:moveTo>
                  <a:cubicBezTo>
                    <a:pt x="6" y="8"/>
                    <a:pt x="1" y="16"/>
                    <a:pt x="0" y="24"/>
                  </a:cubicBezTo>
                  <a:cubicBezTo>
                    <a:pt x="2" y="18"/>
                    <a:pt x="0" y="7"/>
                    <a:pt x="1" y="0"/>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7" name="Freeform 368"/>
            <p:cNvSpPr>
              <a:spLocks/>
            </p:cNvSpPr>
            <p:nvPr/>
          </p:nvSpPr>
          <p:spPr bwMode="auto">
            <a:xfrm>
              <a:off x="2908" y="2123"/>
              <a:ext cx="108" cy="130"/>
            </a:xfrm>
            <a:custGeom>
              <a:avLst/>
              <a:gdLst>
                <a:gd name="T0" fmla="*/ 83 w 43"/>
                <a:gd name="T1" fmla="*/ 677 h 49"/>
                <a:gd name="T2" fmla="*/ 251 w 43"/>
                <a:gd name="T3" fmla="*/ 409 h 49"/>
                <a:gd name="T4" fmla="*/ 367 w 43"/>
                <a:gd name="T5" fmla="*/ 111 h 49"/>
                <a:gd name="T6" fmla="*/ 522 w 43"/>
                <a:gd name="T7" fmla="*/ 191 h 49"/>
                <a:gd name="T8" fmla="*/ 681 w 43"/>
                <a:gd name="T9" fmla="*/ 0 h 49"/>
                <a:gd name="T10" fmla="*/ 568 w 43"/>
                <a:gd name="T11" fmla="*/ 239 h 49"/>
                <a:gd name="T12" fmla="*/ 397 w 43"/>
                <a:gd name="T13" fmla="*/ 337 h 49"/>
                <a:gd name="T14" fmla="*/ 0 w 43"/>
                <a:gd name="T15" fmla="*/ 915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49">
                  <a:moveTo>
                    <a:pt x="5" y="36"/>
                  </a:moveTo>
                  <a:cubicBezTo>
                    <a:pt x="7" y="30"/>
                    <a:pt x="12" y="27"/>
                    <a:pt x="16" y="22"/>
                  </a:cubicBezTo>
                  <a:cubicBezTo>
                    <a:pt x="20" y="17"/>
                    <a:pt x="20" y="11"/>
                    <a:pt x="23" y="6"/>
                  </a:cubicBezTo>
                  <a:cubicBezTo>
                    <a:pt x="27" y="8"/>
                    <a:pt x="27" y="11"/>
                    <a:pt x="33" y="10"/>
                  </a:cubicBezTo>
                  <a:cubicBezTo>
                    <a:pt x="37" y="9"/>
                    <a:pt x="43" y="5"/>
                    <a:pt x="43" y="0"/>
                  </a:cubicBezTo>
                  <a:cubicBezTo>
                    <a:pt x="41" y="4"/>
                    <a:pt x="39" y="9"/>
                    <a:pt x="36" y="13"/>
                  </a:cubicBezTo>
                  <a:cubicBezTo>
                    <a:pt x="33" y="17"/>
                    <a:pt x="30" y="16"/>
                    <a:pt x="25" y="18"/>
                  </a:cubicBezTo>
                  <a:cubicBezTo>
                    <a:pt x="13" y="22"/>
                    <a:pt x="5" y="39"/>
                    <a:pt x="0" y="49"/>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8" name="Freeform 369"/>
            <p:cNvSpPr>
              <a:spLocks/>
            </p:cNvSpPr>
            <p:nvPr/>
          </p:nvSpPr>
          <p:spPr bwMode="auto">
            <a:xfrm>
              <a:off x="2733" y="2397"/>
              <a:ext cx="140" cy="94"/>
            </a:xfrm>
            <a:custGeom>
              <a:avLst/>
              <a:gdLst>
                <a:gd name="T0" fmla="*/ 363 w 56"/>
                <a:gd name="T1" fmla="*/ 403 h 35"/>
                <a:gd name="T2" fmla="*/ 875 w 56"/>
                <a:gd name="T3" fmla="*/ 0 h 35"/>
                <a:gd name="T4" fmla="*/ 488 w 56"/>
                <a:gd name="T5" fmla="*/ 620 h 35"/>
                <a:gd name="T6" fmla="*/ 283 w 56"/>
                <a:gd name="T7" fmla="*/ 540 h 35"/>
                <a:gd name="T8" fmla="*/ 33 w 56"/>
                <a:gd name="T9" fmla="*/ 677 h 35"/>
                <a:gd name="T10" fmla="*/ 208 w 56"/>
                <a:gd name="T11" fmla="*/ 15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35">
                  <a:moveTo>
                    <a:pt x="23" y="21"/>
                  </a:moveTo>
                  <a:cubicBezTo>
                    <a:pt x="34" y="29"/>
                    <a:pt x="52" y="8"/>
                    <a:pt x="56" y="0"/>
                  </a:cubicBezTo>
                  <a:cubicBezTo>
                    <a:pt x="48" y="10"/>
                    <a:pt x="45" y="27"/>
                    <a:pt x="31" y="32"/>
                  </a:cubicBezTo>
                  <a:cubicBezTo>
                    <a:pt x="25" y="34"/>
                    <a:pt x="23" y="29"/>
                    <a:pt x="18" y="28"/>
                  </a:cubicBezTo>
                  <a:cubicBezTo>
                    <a:pt x="11" y="26"/>
                    <a:pt x="7" y="32"/>
                    <a:pt x="2" y="35"/>
                  </a:cubicBezTo>
                  <a:cubicBezTo>
                    <a:pt x="0" y="28"/>
                    <a:pt x="10" y="16"/>
                    <a:pt x="13" y="8"/>
                  </a:cubicBezTo>
                </a:path>
              </a:pathLst>
            </a:custGeom>
            <a:solidFill>
              <a:srgbClr val="BD3C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69" name="Freeform 370"/>
            <p:cNvSpPr>
              <a:spLocks/>
            </p:cNvSpPr>
            <p:nvPr/>
          </p:nvSpPr>
          <p:spPr bwMode="auto">
            <a:xfrm>
              <a:off x="3123" y="2573"/>
              <a:ext cx="48" cy="94"/>
            </a:xfrm>
            <a:custGeom>
              <a:avLst/>
              <a:gdLst>
                <a:gd name="T0" fmla="*/ 179 w 19"/>
                <a:gd name="T1" fmla="*/ 21 h 35"/>
                <a:gd name="T2" fmla="*/ 0 w 19"/>
                <a:gd name="T3" fmla="*/ 677 h 35"/>
                <a:gd name="T4" fmla="*/ 306 w 19"/>
                <a:gd name="T5" fmla="*/ 94 h 35"/>
                <a:gd name="T6" fmla="*/ 222 w 19"/>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5">
                  <a:moveTo>
                    <a:pt x="11" y="1"/>
                  </a:moveTo>
                  <a:cubicBezTo>
                    <a:pt x="0" y="7"/>
                    <a:pt x="0" y="24"/>
                    <a:pt x="0" y="35"/>
                  </a:cubicBezTo>
                  <a:cubicBezTo>
                    <a:pt x="1" y="25"/>
                    <a:pt x="6" y="0"/>
                    <a:pt x="19" y="5"/>
                  </a:cubicBezTo>
                  <a:cubicBezTo>
                    <a:pt x="19" y="2"/>
                    <a:pt x="16" y="1"/>
                    <a:pt x="14" y="0"/>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0" name="Freeform 371"/>
            <p:cNvSpPr>
              <a:spLocks/>
            </p:cNvSpPr>
            <p:nvPr/>
          </p:nvSpPr>
          <p:spPr bwMode="auto">
            <a:xfrm>
              <a:off x="3328" y="2563"/>
              <a:ext cx="20" cy="109"/>
            </a:xfrm>
            <a:custGeom>
              <a:avLst/>
              <a:gdLst>
                <a:gd name="T0" fmla="*/ 0 w 8"/>
                <a:gd name="T1" fmla="*/ 0 h 41"/>
                <a:gd name="T2" fmla="*/ 63 w 8"/>
                <a:gd name="T3" fmla="*/ 771 h 41"/>
                <a:gd name="T4" fmla="*/ 113 w 8"/>
                <a:gd name="T5" fmla="*/ 319 h 41"/>
                <a:gd name="T6" fmla="*/ 63 w 8"/>
                <a:gd name="T7" fmla="*/ 136 h 41"/>
                <a:gd name="T8" fmla="*/ 0 w 8"/>
                <a:gd name="T9" fmla="*/ 2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1">
                  <a:moveTo>
                    <a:pt x="0" y="0"/>
                  </a:moveTo>
                  <a:cubicBezTo>
                    <a:pt x="3" y="13"/>
                    <a:pt x="7" y="28"/>
                    <a:pt x="4" y="41"/>
                  </a:cubicBezTo>
                  <a:cubicBezTo>
                    <a:pt x="8" y="34"/>
                    <a:pt x="8" y="25"/>
                    <a:pt x="7" y="17"/>
                  </a:cubicBezTo>
                  <a:cubicBezTo>
                    <a:pt x="6" y="13"/>
                    <a:pt x="5" y="10"/>
                    <a:pt x="4" y="7"/>
                  </a:cubicBezTo>
                  <a:cubicBezTo>
                    <a:pt x="3" y="5"/>
                    <a:pt x="0" y="3"/>
                    <a:pt x="0" y="1"/>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1" name="Freeform 372"/>
            <p:cNvSpPr>
              <a:spLocks/>
            </p:cNvSpPr>
            <p:nvPr/>
          </p:nvSpPr>
          <p:spPr bwMode="auto">
            <a:xfrm>
              <a:off x="3271" y="2261"/>
              <a:ext cx="65" cy="134"/>
            </a:xfrm>
            <a:custGeom>
              <a:avLst/>
              <a:gdLst>
                <a:gd name="T0" fmla="*/ 395 w 26"/>
                <a:gd name="T1" fmla="*/ 21 h 50"/>
                <a:gd name="T2" fmla="*/ 300 w 26"/>
                <a:gd name="T3" fmla="*/ 252 h 50"/>
                <a:gd name="T4" fmla="*/ 145 w 26"/>
                <a:gd name="T5" fmla="*/ 461 h 50"/>
                <a:gd name="T6" fmla="*/ 125 w 26"/>
                <a:gd name="T7" fmla="*/ 769 h 50"/>
                <a:gd name="T8" fmla="*/ 113 w 26"/>
                <a:gd name="T9" fmla="*/ 906 h 50"/>
                <a:gd name="T10" fmla="*/ 0 w 26"/>
                <a:gd name="T11" fmla="*/ 962 h 50"/>
                <a:gd name="T12" fmla="*/ 175 w 26"/>
                <a:gd name="T13" fmla="*/ 847 h 50"/>
                <a:gd name="T14" fmla="*/ 220 w 26"/>
                <a:gd name="T15" fmla="*/ 517 h 50"/>
                <a:gd name="T16" fmla="*/ 345 w 26"/>
                <a:gd name="T17" fmla="*/ 287 h 50"/>
                <a:gd name="T18" fmla="*/ 395 w 26"/>
                <a:gd name="T19" fmla="*/ 172 h 50"/>
                <a:gd name="T20" fmla="*/ 395 w 2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50">
                  <a:moveTo>
                    <a:pt x="25" y="1"/>
                  </a:moveTo>
                  <a:cubicBezTo>
                    <a:pt x="22" y="5"/>
                    <a:pt x="22" y="9"/>
                    <a:pt x="19" y="13"/>
                  </a:cubicBezTo>
                  <a:cubicBezTo>
                    <a:pt x="16" y="17"/>
                    <a:pt x="10" y="20"/>
                    <a:pt x="9" y="24"/>
                  </a:cubicBezTo>
                  <a:cubicBezTo>
                    <a:pt x="7" y="28"/>
                    <a:pt x="8" y="35"/>
                    <a:pt x="8" y="40"/>
                  </a:cubicBezTo>
                  <a:cubicBezTo>
                    <a:pt x="8" y="42"/>
                    <a:pt x="8" y="45"/>
                    <a:pt x="7" y="47"/>
                  </a:cubicBezTo>
                  <a:cubicBezTo>
                    <a:pt x="5" y="48"/>
                    <a:pt x="2" y="49"/>
                    <a:pt x="0" y="50"/>
                  </a:cubicBezTo>
                  <a:cubicBezTo>
                    <a:pt x="4" y="49"/>
                    <a:pt x="9" y="47"/>
                    <a:pt x="11" y="44"/>
                  </a:cubicBezTo>
                  <a:cubicBezTo>
                    <a:pt x="15" y="39"/>
                    <a:pt x="13" y="32"/>
                    <a:pt x="14" y="27"/>
                  </a:cubicBezTo>
                  <a:cubicBezTo>
                    <a:pt x="14" y="21"/>
                    <a:pt x="19" y="19"/>
                    <a:pt x="22" y="15"/>
                  </a:cubicBezTo>
                  <a:cubicBezTo>
                    <a:pt x="23" y="13"/>
                    <a:pt x="24" y="11"/>
                    <a:pt x="25" y="9"/>
                  </a:cubicBezTo>
                  <a:cubicBezTo>
                    <a:pt x="26" y="6"/>
                    <a:pt x="24" y="3"/>
                    <a:pt x="25" y="0"/>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2" name="Freeform 373"/>
            <p:cNvSpPr>
              <a:spLocks/>
            </p:cNvSpPr>
            <p:nvPr/>
          </p:nvSpPr>
          <p:spPr bwMode="auto">
            <a:xfrm>
              <a:off x="3266" y="2168"/>
              <a:ext cx="27" cy="136"/>
            </a:xfrm>
            <a:custGeom>
              <a:avLst/>
              <a:gdLst>
                <a:gd name="T0" fmla="*/ 61 w 11"/>
                <a:gd name="T1" fmla="*/ 115 h 51"/>
                <a:gd name="T2" fmla="*/ 91 w 11"/>
                <a:gd name="T3" fmla="*/ 568 h 51"/>
                <a:gd name="T4" fmla="*/ 0 w 11"/>
                <a:gd name="T5" fmla="*/ 968 h 51"/>
                <a:gd name="T6" fmla="*/ 103 w 11"/>
                <a:gd name="T7" fmla="*/ 797 h 51"/>
                <a:gd name="T8" fmla="*/ 150 w 11"/>
                <a:gd name="T9" fmla="*/ 533 h 51"/>
                <a:gd name="T10" fmla="*/ 133 w 11"/>
                <a:gd name="T11" fmla="*/ 248 h 51"/>
                <a:gd name="T12" fmla="*/ 12 w 11"/>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1">
                  <a:moveTo>
                    <a:pt x="4" y="6"/>
                  </a:moveTo>
                  <a:cubicBezTo>
                    <a:pt x="7" y="12"/>
                    <a:pt x="7" y="22"/>
                    <a:pt x="6" y="30"/>
                  </a:cubicBezTo>
                  <a:cubicBezTo>
                    <a:pt x="6" y="38"/>
                    <a:pt x="4" y="44"/>
                    <a:pt x="0" y="51"/>
                  </a:cubicBezTo>
                  <a:cubicBezTo>
                    <a:pt x="3" y="50"/>
                    <a:pt x="5" y="44"/>
                    <a:pt x="7" y="42"/>
                  </a:cubicBezTo>
                  <a:cubicBezTo>
                    <a:pt x="9" y="38"/>
                    <a:pt x="10" y="32"/>
                    <a:pt x="10" y="28"/>
                  </a:cubicBezTo>
                  <a:cubicBezTo>
                    <a:pt x="11" y="23"/>
                    <a:pt x="10" y="18"/>
                    <a:pt x="9" y="13"/>
                  </a:cubicBezTo>
                  <a:cubicBezTo>
                    <a:pt x="7" y="8"/>
                    <a:pt x="2" y="5"/>
                    <a:pt x="1" y="0"/>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3" name="Freeform 374"/>
            <p:cNvSpPr>
              <a:spLocks/>
            </p:cNvSpPr>
            <p:nvPr/>
          </p:nvSpPr>
          <p:spPr bwMode="auto">
            <a:xfrm>
              <a:off x="3093" y="2259"/>
              <a:ext cx="35" cy="112"/>
            </a:xfrm>
            <a:custGeom>
              <a:avLst/>
              <a:gdLst>
                <a:gd name="T0" fmla="*/ 220 w 14"/>
                <a:gd name="T1" fmla="*/ 0 h 42"/>
                <a:gd name="T2" fmla="*/ 158 w 14"/>
                <a:gd name="T3" fmla="*/ 205 h 42"/>
                <a:gd name="T4" fmla="*/ 63 w 14"/>
                <a:gd name="T5" fmla="*/ 363 h 42"/>
                <a:gd name="T6" fmla="*/ 63 w 14"/>
                <a:gd name="T7" fmla="*/ 797 h 42"/>
                <a:gd name="T8" fmla="*/ 113 w 14"/>
                <a:gd name="T9" fmla="*/ 376 h 42"/>
                <a:gd name="T10" fmla="*/ 175 w 14"/>
                <a:gd name="T11" fmla="*/ 264 h 42"/>
                <a:gd name="T12" fmla="*/ 220 w 14"/>
                <a:gd name="T13" fmla="*/ 5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42">
                  <a:moveTo>
                    <a:pt x="14" y="0"/>
                  </a:moveTo>
                  <a:cubicBezTo>
                    <a:pt x="13" y="3"/>
                    <a:pt x="12" y="7"/>
                    <a:pt x="10" y="11"/>
                  </a:cubicBezTo>
                  <a:cubicBezTo>
                    <a:pt x="8" y="14"/>
                    <a:pt x="6" y="16"/>
                    <a:pt x="4" y="19"/>
                  </a:cubicBezTo>
                  <a:cubicBezTo>
                    <a:pt x="0" y="26"/>
                    <a:pt x="2" y="35"/>
                    <a:pt x="4" y="42"/>
                  </a:cubicBezTo>
                  <a:cubicBezTo>
                    <a:pt x="4" y="35"/>
                    <a:pt x="3" y="27"/>
                    <a:pt x="7" y="20"/>
                  </a:cubicBezTo>
                  <a:cubicBezTo>
                    <a:pt x="8" y="18"/>
                    <a:pt x="10" y="16"/>
                    <a:pt x="11" y="14"/>
                  </a:cubicBezTo>
                  <a:cubicBezTo>
                    <a:pt x="13" y="11"/>
                    <a:pt x="12" y="6"/>
                    <a:pt x="14" y="3"/>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4" name="Freeform 375"/>
            <p:cNvSpPr>
              <a:spLocks/>
            </p:cNvSpPr>
            <p:nvPr/>
          </p:nvSpPr>
          <p:spPr bwMode="auto">
            <a:xfrm>
              <a:off x="3003" y="2128"/>
              <a:ext cx="75" cy="152"/>
            </a:xfrm>
            <a:custGeom>
              <a:avLst/>
              <a:gdLst>
                <a:gd name="T0" fmla="*/ 375 w 30"/>
                <a:gd name="T1" fmla="*/ 376 h 57"/>
                <a:gd name="T2" fmla="*/ 83 w 30"/>
                <a:gd name="T3" fmla="*/ 1080 h 57"/>
                <a:gd name="T4" fmla="*/ 438 w 30"/>
                <a:gd name="T5" fmla="*/ 0 h 57"/>
                <a:gd name="T6" fmla="*/ 375 w 30"/>
                <a:gd name="T7" fmla="*/ 37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7">
                  <a:moveTo>
                    <a:pt x="24" y="20"/>
                  </a:moveTo>
                  <a:cubicBezTo>
                    <a:pt x="17" y="32"/>
                    <a:pt x="6" y="41"/>
                    <a:pt x="5" y="57"/>
                  </a:cubicBezTo>
                  <a:cubicBezTo>
                    <a:pt x="0" y="34"/>
                    <a:pt x="27" y="22"/>
                    <a:pt x="28" y="0"/>
                  </a:cubicBezTo>
                  <a:cubicBezTo>
                    <a:pt x="29" y="6"/>
                    <a:pt x="30" y="11"/>
                    <a:pt x="24" y="20"/>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5" name="Freeform 376"/>
            <p:cNvSpPr>
              <a:spLocks/>
            </p:cNvSpPr>
            <p:nvPr/>
          </p:nvSpPr>
          <p:spPr bwMode="auto">
            <a:xfrm>
              <a:off x="2841" y="2707"/>
              <a:ext cx="65" cy="61"/>
            </a:xfrm>
            <a:custGeom>
              <a:avLst/>
              <a:gdLst>
                <a:gd name="T0" fmla="*/ 0 w 26"/>
                <a:gd name="T1" fmla="*/ 239 h 23"/>
                <a:gd name="T2" fmla="*/ 50 w 26"/>
                <a:gd name="T3" fmla="*/ 395 h 23"/>
                <a:gd name="T4" fmla="*/ 208 w 26"/>
                <a:gd name="T5" fmla="*/ 337 h 23"/>
                <a:gd name="T6" fmla="*/ 408 w 26"/>
                <a:gd name="T7" fmla="*/ 0 h 23"/>
                <a:gd name="T8" fmla="*/ 333 w 26"/>
                <a:gd name="T9" fmla="*/ 133 h 23"/>
                <a:gd name="T10" fmla="*/ 208 w 26"/>
                <a:gd name="T11" fmla="*/ 225 h 23"/>
                <a:gd name="T12" fmla="*/ 83 w 26"/>
                <a:gd name="T13" fmla="*/ 337 h 23"/>
                <a:gd name="T14" fmla="*/ 0 w 26"/>
                <a:gd name="T15" fmla="*/ 26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3">
                  <a:moveTo>
                    <a:pt x="0" y="13"/>
                  </a:moveTo>
                  <a:cubicBezTo>
                    <a:pt x="0" y="16"/>
                    <a:pt x="0" y="20"/>
                    <a:pt x="3" y="21"/>
                  </a:cubicBezTo>
                  <a:cubicBezTo>
                    <a:pt x="6" y="23"/>
                    <a:pt x="11" y="20"/>
                    <a:pt x="13" y="18"/>
                  </a:cubicBezTo>
                  <a:cubicBezTo>
                    <a:pt x="19" y="13"/>
                    <a:pt x="24" y="7"/>
                    <a:pt x="26" y="0"/>
                  </a:cubicBezTo>
                  <a:cubicBezTo>
                    <a:pt x="25" y="2"/>
                    <a:pt x="24" y="5"/>
                    <a:pt x="21" y="7"/>
                  </a:cubicBezTo>
                  <a:cubicBezTo>
                    <a:pt x="19" y="9"/>
                    <a:pt x="16" y="11"/>
                    <a:pt x="13" y="12"/>
                  </a:cubicBezTo>
                  <a:cubicBezTo>
                    <a:pt x="11" y="14"/>
                    <a:pt x="7" y="18"/>
                    <a:pt x="5" y="18"/>
                  </a:cubicBezTo>
                  <a:cubicBezTo>
                    <a:pt x="1" y="18"/>
                    <a:pt x="0" y="17"/>
                    <a:pt x="0" y="14"/>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6" name="Freeform 377"/>
            <p:cNvSpPr>
              <a:spLocks/>
            </p:cNvSpPr>
            <p:nvPr/>
          </p:nvSpPr>
          <p:spPr bwMode="auto">
            <a:xfrm>
              <a:off x="2843" y="2827"/>
              <a:ext cx="98" cy="90"/>
            </a:xfrm>
            <a:custGeom>
              <a:avLst/>
              <a:gdLst>
                <a:gd name="T0" fmla="*/ 618 w 39"/>
                <a:gd name="T1" fmla="*/ 0 h 34"/>
                <a:gd name="T2" fmla="*/ 0 w 39"/>
                <a:gd name="T3" fmla="*/ 630 h 34"/>
                <a:gd name="T4" fmla="*/ 618 w 39"/>
                <a:gd name="T5" fmla="*/ 0 h 34"/>
                <a:gd name="T6" fmla="*/ 0 60000 65536"/>
                <a:gd name="T7" fmla="*/ 0 60000 65536"/>
                <a:gd name="T8" fmla="*/ 0 60000 65536"/>
              </a:gdLst>
              <a:ahLst/>
              <a:cxnLst>
                <a:cxn ang="T6">
                  <a:pos x="T0" y="T1"/>
                </a:cxn>
                <a:cxn ang="T7">
                  <a:pos x="T2" y="T3"/>
                </a:cxn>
                <a:cxn ang="T8">
                  <a:pos x="T4" y="T5"/>
                </a:cxn>
              </a:cxnLst>
              <a:rect l="0" t="0" r="r" b="b"/>
              <a:pathLst>
                <a:path w="39" h="34">
                  <a:moveTo>
                    <a:pt x="39" y="0"/>
                  </a:moveTo>
                  <a:cubicBezTo>
                    <a:pt x="32" y="27"/>
                    <a:pt x="13" y="31"/>
                    <a:pt x="0" y="34"/>
                  </a:cubicBezTo>
                  <a:cubicBezTo>
                    <a:pt x="10" y="28"/>
                    <a:pt x="26" y="25"/>
                    <a:pt x="39" y="0"/>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7" name="Freeform 378"/>
            <p:cNvSpPr>
              <a:spLocks/>
            </p:cNvSpPr>
            <p:nvPr/>
          </p:nvSpPr>
          <p:spPr bwMode="auto">
            <a:xfrm>
              <a:off x="2948" y="2936"/>
              <a:ext cx="100" cy="69"/>
            </a:xfrm>
            <a:custGeom>
              <a:avLst/>
              <a:gdLst>
                <a:gd name="T0" fmla="*/ 0 w 40"/>
                <a:gd name="T1" fmla="*/ 486 h 26"/>
                <a:gd name="T2" fmla="*/ 395 w 40"/>
                <a:gd name="T3" fmla="*/ 77 h 26"/>
                <a:gd name="T4" fmla="*/ 625 w 40"/>
                <a:gd name="T5" fmla="*/ 353 h 26"/>
                <a:gd name="T6" fmla="*/ 333 w 40"/>
                <a:gd name="T7" fmla="*/ 204 h 26"/>
                <a:gd name="T8" fmla="*/ 0 w 40"/>
                <a:gd name="T9" fmla="*/ 48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6">
                  <a:moveTo>
                    <a:pt x="0" y="26"/>
                  </a:moveTo>
                  <a:cubicBezTo>
                    <a:pt x="11" y="18"/>
                    <a:pt x="17" y="8"/>
                    <a:pt x="25" y="4"/>
                  </a:cubicBezTo>
                  <a:cubicBezTo>
                    <a:pt x="33" y="0"/>
                    <a:pt x="40" y="9"/>
                    <a:pt x="40" y="19"/>
                  </a:cubicBezTo>
                  <a:cubicBezTo>
                    <a:pt x="38" y="9"/>
                    <a:pt x="28" y="6"/>
                    <a:pt x="21" y="11"/>
                  </a:cubicBezTo>
                  <a:cubicBezTo>
                    <a:pt x="17" y="15"/>
                    <a:pt x="1" y="25"/>
                    <a:pt x="0" y="26"/>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8" name="Freeform 379"/>
            <p:cNvSpPr>
              <a:spLocks/>
            </p:cNvSpPr>
            <p:nvPr/>
          </p:nvSpPr>
          <p:spPr bwMode="auto">
            <a:xfrm>
              <a:off x="2506" y="2856"/>
              <a:ext cx="165" cy="37"/>
            </a:xfrm>
            <a:custGeom>
              <a:avLst/>
              <a:gdLst>
                <a:gd name="T0" fmla="*/ 0 w 66"/>
                <a:gd name="T1" fmla="*/ 167 h 14"/>
                <a:gd name="T2" fmla="*/ 625 w 66"/>
                <a:gd name="T3" fmla="*/ 182 h 14"/>
                <a:gd name="T4" fmla="*/ 1033 w 66"/>
                <a:gd name="T5" fmla="*/ 0 h 14"/>
                <a:gd name="T6" fmla="*/ 550 w 66"/>
                <a:gd name="T7" fmla="*/ 148 h 14"/>
                <a:gd name="T8" fmla="*/ 0 w 66"/>
                <a:gd name="T9" fmla="*/ 16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4">
                  <a:moveTo>
                    <a:pt x="0" y="9"/>
                  </a:moveTo>
                  <a:cubicBezTo>
                    <a:pt x="9" y="14"/>
                    <a:pt x="27" y="14"/>
                    <a:pt x="40" y="10"/>
                  </a:cubicBezTo>
                  <a:cubicBezTo>
                    <a:pt x="53" y="5"/>
                    <a:pt x="55" y="1"/>
                    <a:pt x="66" y="0"/>
                  </a:cubicBezTo>
                  <a:cubicBezTo>
                    <a:pt x="54" y="1"/>
                    <a:pt x="43" y="3"/>
                    <a:pt x="35" y="8"/>
                  </a:cubicBezTo>
                  <a:cubicBezTo>
                    <a:pt x="27" y="12"/>
                    <a:pt x="5" y="9"/>
                    <a:pt x="0" y="9"/>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79" name="Freeform 380"/>
            <p:cNvSpPr>
              <a:spLocks/>
            </p:cNvSpPr>
            <p:nvPr/>
          </p:nvSpPr>
          <p:spPr bwMode="auto">
            <a:xfrm>
              <a:off x="2616" y="2773"/>
              <a:ext cx="140" cy="40"/>
            </a:xfrm>
            <a:custGeom>
              <a:avLst/>
              <a:gdLst>
                <a:gd name="T0" fmla="*/ 0 w 56"/>
                <a:gd name="T1" fmla="*/ 248 h 15"/>
                <a:gd name="T2" fmla="*/ 488 w 56"/>
                <a:gd name="T3" fmla="*/ 227 h 15"/>
                <a:gd name="T4" fmla="*/ 875 w 56"/>
                <a:gd name="T5" fmla="*/ 0 h 15"/>
                <a:gd name="T6" fmla="*/ 458 w 56"/>
                <a:gd name="T7" fmla="*/ 149 h 15"/>
                <a:gd name="T8" fmla="*/ 0 w 56"/>
                <a:gd name="T9" fmla="*/ 24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5">
                  <a:moveTo>
                    <a:pt x="0" y="13"/>
                  </a:moveTo>
                  <a:cubicBezTo>
                    <a:pt x="9" y="12"/>
                    <a:pt x="18" y="15"/>
                    <a:pt x="31" y="12"/>
                  </a:cubicBezTo>
                  <a:cubicBezTo>
                    <a:pt x="45" y="9"/>
                    <a:pt x="53" y="2"/>
                    <a:pt x="56" y="0"/>
                  </a:cubicBezTo>
                  <a:cubicBezTo>
                    <a:pt x="46" y="6"/>
                    <a:pt x="42" y="6"/>
                    <a:pt x="29" y="8"/>
                  </a:cubicBezTo>
                  <a:cubicBezTo>
                    <a:pt x="17" y="10"/>
                    <a:pt x="3" y="11"/>
                    <a:pt x="0" y="13"/>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0" name="Freeform 381"/>
            <p:cNvSpPr>
              <a:spLocks/>
            </p:cNvSpPr>
            <p:nvPr/>
          </p:nvSpPr>
          <p:spPr bwMode="auto">
            <a:xfrm>
              <a:off x="2528" y="2976"/>
              <a:ext cx="88" cy="27"/>
            </a:xfrm>
            <a:custGeom>
              <a:avLst/>
              <a:gdLst>
                <a:gd name="T0" fmla="*/ 0 w 35"/>
                <a:gd name="T1" fmla="*/ 0 h 10"/>
                <a:gd name="T2" fmla="*/ 556 w 35"/>
                <a:gd name="T3" fmla="*/ 116 h 10"/>
                <a:gd name="T4" fmla="*/ 0 w 35"/>
                <a:gd name="T5" fmla="*/ 0 h 10"/>
                <a:gd name="T6" fmla="*/ 0 60000 65536"/>
                <a:gd name="T7" fmla="*/ 0 60000 65536"/>
                <a:gd name="T8" fmla="*/ 0 60000 65536"/>
              </a:gdLst>
              <a:ahLst/>
              <a:cxnLst>
                <a:cxn ang="T6">
                  <a:pos x="T0" y="T1"/>
                </a:cxn>
                <a:cxn ang="T7">
                  <a:pos x="T2" y="T3"/>
                </a:cxn>
                <a:cxn ang="T8">
                  <a:pos x="T4" y="T5"/>
                </a:cxn>
              </a:cxnLst>
              <a:rect l="0" t="0" r="r" b="b"/>
              <a:pathLst>
                <a:path w="35" h="10">
                  <a:moveTo>
                    <a:pt x="0" y="0"/>
                  </a:moveTo>
                  <a:cubicBezTo>
                    <a:pt x="8" y="7"/>
                    <a:pt x="13" y="10"/>
                    <a:pt x="35" y="6"/>
                  </a:cubicBezTo>
                  <a:cubicBezTo>
                    <a:pt x="25" y="8"/>
                    <a:pt x="7" y="5"/>
                    <a:pt x="0" y="0"/>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1" name="Freeform 382"/>
            <p:cNvSpPr>
              <a:spLocks/>
            </p:cNvSpPr>
            <p:nvPr/>
          </p:nvSpPr>
          <p:spPr bwMode="auto">
            <a:xfrm>
              <a:off x="2711" y="3064"/>
              <a:ext cx="95" cy="32"/>
            </a:xfrm>
            <a:custGeom>
              <a:avLst/>
              <a:gdLst>
                <a:gd name="T0" fmla="*/ 0 w 38"/>
                <a:gd name="T1" fmla="*/ 93 h 12"/>
                <a:gd name="T2" fmla="*/ 438 w 38"/>
                <a:gd name="T3" fmla="*/ 35 h 12"/>
                <a:gd name="T4" fmla="*/ 595 w 38"/>
                <a:gd name="T5" fmla="*/ 227 h 12"/>
                <a:gd name="T6" fmla="*/ 425 w 38"/>
                <a:gd name="T7" fmla="*/ 93 h 12"/>
                <a:gd name="T8" fmla="*/ 0 w 38"/>
                <a:gd name="T9" fmla="*/ 9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2">
                  <a:moveTo>
                    <a:pt x="0" y="5"/>
                  </a:moveTo>
                  <a:cubicBezTo>
                    <a:pt x="12" y="4"/>
                    <a:pt x="23" y="0"/>
                    <a:pt x="28" y="2"/>
                  </a:cubicBezTo>
                  <a:cubicBezTo>
                    <a:pt x="33" y="4"/>
                    <a:pt x="38" y="9"/>
                    <a:pt x="38" y="12"/>
                  </a:cubicBezTo>
                  <a:cubicBezTo>
                    <a:pt x="37" y="8"/>
                    <a:pt x="34" y="5"/>
                    <a:pt x="27" y="5"/>
                  </a:cubicBezTo>
                  <a:cubicBezTo>
                    <a:pt x="20" y="6"/>
                    <a:pt x="2" y="6"/>
                    <a:pt x="0" y="5"/>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2" name="Freeform 383"/>
            <p:cNvSpPr>
              <a:spLocks/>
            </p:cNvSpPr>
            <p:nvPr/>
          </p:nvSpPr>
          <p:spPr bwMode="auto">
            <a:xfrm>
              <a:off x="3136" y="2744"/>
              <a:ext cx="47" cy="93"/>
            </a:xfrm>
            <a:custGeom>
              <a:avLst/>
              <a:gdLst>
                <a:gd name="T0" fmla="*/ 0 w 19"/>
                <a:gd name="T1" fmla="*/ 545 h 35"/>
                <a:gd name="T2" fmla="*/ 275 w 19"/>
                <a:gd name="T3" fmla="*/ 0 h 35"/>
                <a:gd name="T4" fmla="*/ 0 w 19"/>
                <a:gd name="T5" fmla="*/ 545 h 35"/>
                <a:gd name="T6" fmla="*/ 0 60000 65536"/>
                <a:gd name="T7" fmla="*/ 0 60000 65536"/>
                <a:gd name="T8" fmla="*/ 0 60000 65536"/>
              </a:gdLst>
              <a:ahLst/>
              <a:cxnLst>
                <a:cxn ang="T6">
                  <a:pos x="T0" y="T1"/>
                </a:cxn>
                <a:cxn ang="T7">
                  <a:pos x="T2" y="T3"/>
                </a:cxn>
                <a:cxn ang="T8">
                  <a:pos x="T4" y="T5"/>
                </a:cxn>
              </a:cxnLst>
              <a:rect l="0" t="0" r="r" b="b"/>
              <a:pathLst>
                <a:path w="19" h="35">
                  <a:moveTo>
                    <a:pt x="0" y="29"/>
                  </a:moveTo>
                  <a:cubicBezTo>
                    <a:pt x="18" y="35"/>
                    <a:pt x="19" y="10"/>
                    <a:pt x="18" y="0"/>
                  </a:cubicBezTo>
                  <a:cubicBezTo>
                    <a:pt x="18" y="10"/>
                    <a:pt x="14" y="32"/>
                    <a:pt x="0" y="29"/>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3" name="Freeform 384"/>
            <p:cNvSpPr>
              <a:spLocks/>
            </p:cNvSpPr>
            <p:nvPr/>
          </p:nvSpPr>
          <p:spPr bwMode="auto">
            <a:xfrm>
              <a:off x="3373" y="2157"/>
              <a:ext cx="53" cy="51"/>
            </a:xfrm>
            <a:custGeom>
              <a:avLst/>
              <a:gdLst>
                <a:gd name="T0" fmla="*/ 338 w 21"/>
                <a:gd name="T1" fmla="*/ 0 h 19"/>
                <a:gd name="T2" fmla="*/ 0 w 21"/>
                <a:gd name="T3" fmla="*/ 231 h 19"/>
                <a:gd name="T4" fmla="*/ 338 w 21"/>
                <a:gd name="T5" fmla="*/ 0 h 19"/>
                <a:gd name="T6" fmla="*/ 0 60000 65536"/>
                <a:gd name="T7" fmla="*/ 0 60000 65536"/>
                <a:gd name="T8" fmla="*/ 0 60000 65536"/>
              </a:gdLst>
              <a:ahLst/>
              <a:cxnLst>
                <a:cxn ang="T6">
                  <a:pos x="T0" y="T1"/>
                </a:cxn>
                <a:cxn ang="T7">
                  <a:pos x="T2" y="T3"/>
                </a:cxn>
                <a:cxn ang="T8">
                  <a:pos x="T4" y="T5"/>
                </a:cxn>
              </a:cxnLst>
              <a:rect l="0" t="0" r="r" b="b"/>
              <a:pathLst>
                <a:path w="21" h="19">
                  <a:moveTo>
                    <a:pt x="21" y="0"/>
                  </a:moveTo>
                  <a:cubicBezTo>
                    <a:pt x="16" y="12"/>
                    <a:pt x="7" y="15"/>
                    <a:pt x="0" y="12"/>
                  </a:cubicBezTo>
                  <a:cubicBezTo>
                    <a:pt x="7" y="19"/>
                    <a:pt x="20" y="16"/>
                    <a:pt x="21" y="0"/>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4" name="Freeform 385"/>
            <p:cNvSpPr>
              <a:spLocks/>
            </p:cNvSpPr>
            <p:nvPr/>
          </p:nvSpPr>
          <p:spPr bwMode="auto">
            <a:xfrm>
              <a:off x="3528" y="2243"/>
              <a:ext cx="50" cy="58"/>
            </a:xfrm>
            <a:custGeom>
              <a:avLst/>
              <a:gdLst>
                <a:gd name="T0" fmla="*/ 175 w 20"/>
                <a:gd name="T1" fmla="*/ 0 h 22"/>
                <a:gd name="T2" fmla="*/ 238 w 20"/>
                <a:gd name="T3" fmla="*/ 237 h 22"/>
                <a:gd name="T4" fmla="*/ 0 w 20"/>
                <a:gd name="T5" fmla="*/ 369 h 22"/>
                <a:gd name="T6" fmla="*/ 188 w 20"/>
                <a:gd name="T7" fmla="*/ 145 h 22"/>
                <a:gd name="T8" fmla="*/ 175 w 20"/>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11" y="0"/>
                  </a:moveTo>
                  <a:cubicBezTo>
                    <a:pt x="18" y="0"/>
                    <a:pt x="20" y="3"/>
                    <a:pt x="15" y="13"/>
                  </a:cubicBezTo>
                  <a:cubicBezTo>
                    <a:pt x="10" y="22"/>
                    <a:pt x="9" y="21"/>
                    <a:pt x="0" y="20"/>
                  </a:cubicBezTo>
                  <a:cubicBezTo>
                    <a:pt x="8" y="19"/>
                    <a:pt x="11" y="15"/>
                    <a:pt x="12" y="8"/>
                  </a:cubicBezTo>
                  <a:cubicBezTo>
                    <a:pt x="13" y="5"/>
                    <a:pt x="13" y="1"/>
                    <a:pt x="11" y="0"/>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5" name="Freeform 386"/>
            <p:cNvSpPr>
              <a:spLocks/>
            </p:cNvSpPr>
            <p:nvPr/>
          </p:nvSpPr>
          <p:spPr bwMode="auto">
            <a:xfrm>
              <a:off x="2806" y="2365"/>
              <a:ext cx="42" cy="83"/>
            </a:xfrm>
            <a:custGeom>
              <a:avLst/>
              <a:gdLst>
                <a:gd name="T0" fmla="*/ 166 w 17"/>
                <a:gd name="T1" fmla="*/ 367 h 31"/>
                <a:gd name="T2" fmla="*/ 30 w 17"/>
                <a:gd name="T3" fmla="*/ 594 h 31"/>
                <a:gd name="T4" fmla="*/ 133 w 17"/>
                <a:gd name="T5" fmla="*/ 329 h 31"/>
                <a:gd name="T6" fmla="*/ 257 w 17"/>
                <a:gd name="T7" fmla="*/ 0 h 31"/>
                <a:gd name="T8" fmla="*/ 166 w 17"/>
                <a:gd name="T9" fmla="*/ 36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11" y="19"/>
                  </a:moveTo>
                  <a:cubicBezTo>
                    <a:pt x="6" y="26"/>
                    <a:pt x="3" y="27"/>
                    <a:pt x="2" y="31"/>
                  </a:cubicBezTo>
                  <a:cubicBezTo>
                    <a:pt x="0" y="29"/>
                    <a:pt x="4" y="24"/>
                    <a:pt x="9" y="17"/>
                  </a:cubicBezTo>
                  <a:cubicBezTo>
                    <a:pt x="13" y="9"/>
                    <a:pt x="14" y="7"/>
                    <a:pt x="17" y="0"/>
                  </a:cubicBezTo>
                  <a:cubicBezTo>
                    <a:pt x="17" y="7"/>
                    <a:pt x="17" y="12"/>
                    <a:pt x="11" y="19"/>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6" name="Freeform 387"/>
            <p:cNvSpPr>
              <a:spLocks/>
            </p:cNvSpPr>
            <p:nvPr/>
          </p:nvSpPr>
          <p:spPr bwMode="auto">
            <a:xfrm>
              <a:off x="2838" y="2581"/>
              <a:ext cx="30" cy="59"/>
            </a:xfrm>
            <a:custGeom>
              <a:avLst/>
              <a:gdLst>
                <a:gd name="T0" fmla="*/ 0 w 12"/>
                <a:gd name="T1" fmla="*/ 424 h 22"/>
                <a:gd name="T2" fmla="*/ 188 w 12"/>
                <a:gd name="T3" fmla="*/ 0 h 22"/>
                <a:gd name="T4" fmla="*/ 0 60000 65536"/>
                <a:gd name="T5" fmla="*/ 0 60000 65536"/>
              </a:gdLst>
              <a:ahLst/>
              <a:cxnLst>
                <a:cxn ang="T4">
                  <a:pos x="T0" y="T1"/>
                </a:cxn>
                <a:cxn ang="T5">
                  <a:pos x="T2" y="T3"/>
                </a:cxn>
              </a:cxnLst>
              <a:rect l="0" t="0" r="r" b="b"/>
              <a:pathLst>
                <a:path w="12" h="22">
                  <a:moveTo>
                    <a:pt x="0" y="22"/>
                  </a:moveTo>
                  <a:cubicBezTo>
                    <a:pt x="8" y="14"/>
                    <a:pt x="11" y="8"/>
                    <a:pt x="12" y="0"/>
                  </a:cubicBezTo>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7" name="Freeform 388"/>
            <p:cNvSpPr>
              <a:spLocks/>
            </p:cNvSpPr>
            <p:nvPr/>
          </p:nvSpPr>
          <p:spPr bwMode="auto">
            <a:xfrm>
              <a:off x="2996" y="2704"/>
              <a:ext cx="35" cy="107"/>
            </a:xfrm>
            <a:custGeom>
              <a:avLst/>
              <a:gdLst>
                <a:gd name="T0" fmla="*/ 188 w 14"/>
                <a:gd name="T1" fmla="*/ 0 h 40"/>
                <a:gd name="T2" fmla="*/ 0 w 14"/>
                <a:gd name="T3" fmla="*/ 765 h 40"/>
                <a:gd name="T4" fmla="*/ 188 w 14"/>
                <a:gd name="T5" fmla="*/ 0 h 40"/>
                <a:gd name="T6" fmla="*/ 0 60000 65536"/>
                <a:gd name="T7" fmla="*/ 0 60000 65536"/>
                <a:gd name="T8" fmla="*/ 0 60000 65536"/>
              </a:gdLst>
              <a:ahLst/>
              <a:cxnLst>
                <a:cxn ang="T6">
                  <a:pos x="T0" y="T1"/>
                </a:cxn>
                <a:cxn ang="T7">
                  <a:pos x="T2" y="T3"/>
                </a:cxn>
                <a:cxn ang="T8">
                  <a:pos x="T4" y="T5"/>
                </a:cxn>
              </a:cxnLst>
              <a:rect l="0" t="0" r="r" b="b"/>
              <a:pathLst>
                <a:path w="14" h="40">
                  <a:moveTo>
                    <a:pt x="12" y="0"/>
                  </a:moveTo>
                  <a:cubicBezTo>
                    <a:pt x="14" y="10"/>
                    <a:pt x="14" y="27"/>
                    <a:pt x="0" y="40"/>
                  </a:cubicBezTo>
                  <a:cubicBezTo>
                    <a:pt x="5" y="36"/>
                    <a:pt x="13" y="14"/>
                    <a:pt x="12" y="0"/>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8" name="Freeform 389"/>
            <p:cNvSpPr>
              <a:spLocks/>
            </p:cNvSpPr>
            <p:nvPr/>
          </p:nvSpPr>
          <p:spPr bwMode="auto">
            <a:xfrm>
              <a:off x="2893" y="2896"/>
              <a:ext cx="75" cy="77"/>
            </a:xfrm>
            <a:custGeom>
              <a:avLst/>
              <a:gdLst>
                <a:gd name="T0" fmla="*/ 0 w 30"/>
                <a:gd name="T1" fmla="*/ 520 h 29"/>
                <a:gd name="T2" fmla="*/ 333 w 30"/>
                <a:gd name="T3" fmla="*/ 337 h 29"/>
                <a:gd name="T4" fmla="*/ 438 w 30"/>
                <a:gd name="T5" fmla="*/ 0 h 29"/>
                <a:gd name="T6" fmla="*/ 250 w 30"/>
                <a:gd name="T7" fmla="*/ 374 h 29"/>
                <a:gd name="T8" fmla="*/ 0 w 30"/>
                <a:gd name="T9" fmla="*/ 5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0" y="28"/>
                  </a:moveTo>
                  <a:cubicBezTo>
                    <a:pt x="10" y="29"/>
                    <a:pt x="15" y="26"/>
                    <a:pt x="21" y="18"/>
                  </a:cubicBezTo>
                  <a:cubicBezTo>
                    <a:pt x="27" y="10"/>
                    <a:pt x="30" y="7"/>
                    <a:pt x="28" y="0"/>
                  </a:cubicBezTo>
                  <a:cubicBezTo>
                    <a:pt x="28" y="7"/>
                    <a:pt x="21" y="13"/>
                    <a:pt x="16" y="20"/>
                  </a:cubicBezTo>
                  <a:cubicBezTo>
                    <a:pt x="11" y="27"/>
                    <a:pt x="5" y="28"/>
                    <a:pt x="0" y="28"/>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89" name="Freeform 390"/>
            <p:cNvSpPr>
              <a:spLocks/>
            </p:cNvSpPr>
            <p:nvPr/>
          </p:nvSpPr>
          <p:spPr bwMode="auto">
            <a:xfrm>
              <a:off x="2841" y="2733"/>
              <a:ext cx="55" cy="40"/>
            </a:xfrm>
            <a:custGeom>
              <a:avLst/>
              <a:gdLst>
                <a:gd name="T0" fmla="*/ 0 w 22"/>
                <a:gd name="T1" fmla="*/ 192 h 15"/>
                <a:gd name="T2" fmla="*/ 188 w 22"/>
                <a:gd name="T3" fmla="*/ 149 h 15"/>
                <a:gd name="T4" fmla="*/ 345 w 22"/>
                <a:gd name="T5" fmla="*/ 0 h 15"/>
                <a:gd name="T6" fmla="*/ 188 w 22"/>
                <a:gd name="T7" fmla="*/ 136 h 15"/>
                <a:gd name="T8" fmla="*/ 95 w 22"/>
                <a:gd name="T9" fmla="*/ 171 h 15"/>
                <a:gd name="T10" fmla="*/ 0 w 22"/>
                <a:gd name="T11" fmla="*/ 192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5">
                  <a:moveTo>
                    <a:pt x="0" y="10"/>
                  </a:moveTo>
                  <a:cubicBezTo>
                    <a:pt x="4" y="15"/>
                    <a:pt x="9" y="11"/>
                    <a:pt x="12" y="8"/>
                  </a:cubicBezTo>
                  <a:cubicBezTo>
                    <a:pt x="14" y="5"/>
                    <a:pt x="21" y="3"/>
                    <a:pt x="22" y="0"/>
                  </a:cubicBezTo>
                  <a:cubicBezTo>
                    <a:pt x="19" y="3"/>
                    <a:pt x="15" y="4"/>
                    <a:pt x="12" y="7"/>
                  </a:cubicBezTo>
                  <a:cubicBezTo>
                    <a:pt x="9" y="8"/>
                    <a:pt x="9" y="8"/>
                    <a:pt x="6" y="9"/>
                  </a:cubicBezTo>
                  <a:cubicBezTo>
                    <a:pt x="5" y="9"/>
                    <a:pt x="2" y="11"/>
                    <a:pt x="0" y="1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0" name="Freeform 391"/>
            <p:cNvSpPr>
              <a:spLocks/>
            </p:cNvSpPr>
            <p:nvPr/>
          </p:nvSpPr>
          <p:spPr bwMode="auto">
            <a:xfrm>
              <a:off x="2931" y="2917"/>
              <a:ext cx="30" cy="43"/>
            </a:xfrm>
            <a:custGeom>
              <a:avLst/>
              <a:gdLst>
                <a:gd name="T0" fmla="*/ 0 w 12"/>
                <a:gd name="T1" fmla="*/ 312 h 16"/>
                <a:gd name="T2" fmla="*/ 95 w 12"/>
                <a:gd name="T3" fmla="*/ 175 h 16"/>
                <a:gd name="T4" fmla="*/ 188 w 12"/>
                <a:gd name="T5" fmla="*/ 0 h 16"/>
                <a:gd name="T6" fmla="*/ 83 w 12"/>
                <a:gd name="T7" fmla="*/ 116 h 16"/>
                <a:gd name="T8" fmla="*/ 20 w 12"/>
                <a:gd name="T9" fmla="*/ 29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6">
                  <a:moveTo>
                    <a:pt x="0" y="16"/>
                  </a:moveTo>
                  <a:cubicBezTo>
                    <a:pt x="2" y="14"/>
                    <a:pt x="4" y="11"/>
                    <a:pt x="6" y="9"/>
                  </a:cubicBezTo>
                  <a:cubicBezTo>
                    <a:pt x="8" y="6"/>
                    <a:pt x="11" y="3"/>
                    <a:pt x="12" y="0"/>
                  </a:cubicBezTo>
                  <a:cubicBezTo>
                    <a:pt x="10" y="2"/>
                    <a:pt x="8" y="4"/>
                    <a:pt x="5" y="6"/>
                  </a:cubicBezTo>
                  <a:cubicBezTo>
                    <a:pt x="2" y="9"/>
                    <a:pt x="3" y="12"/>
                    <a:pt x="1" y="1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1" name="Freeform 392"/>
            <p:cNvSpPr>
              <a:spLocks/>
            </p:cNvSpPr>
            <p:nvPr/>
          </p:nvSpPr>
          <p:spPr bwMode="auto">
            <a:xfrm>
              <a:off x="2991" y="2928"/>
              <a:ext cx="45" cy="32"/>
            </a:xfrm>
            <a:custGeom>
              <a:avLst/>
              <a:gdLst>
                <a:gd name="T0" fmla="*/ 0 w 18"/>
                <a:gd name="T1" fmla="*/ 227 h 12"/>
                <a:gd name="T2" fmla="*/ 283 w 18"/>
                <a:gd name="T3" fmla="*/ 192 h 12"/>
                <a:gd name="T4" fmla="*/ 83 w 18"/>
                <a:gd name="T5" fmla="*/ 171 h 12"/>
                <a:gd name="T6" fmla="*/ 0 60000 65536"/>
                <a:gd name="T7" fmla="*/ 0 60000 65536"/>
                <a:gd name="T8" fmla="*/ 0 60000 65536"/>
              </a:gdLst>
              <a:ahLst/>
              <a:cxnLst>
                <a:cxn ang="T6">
                  <a:pos x="T0" y="T1"/>
                </a:cxn>
                <a:cxn ang="T7">
                  <a:pos x="T2" y="T3"/>
                </a:cxn>
                <a:cxn ang="T8">
                  <a:pos x="T4" y="T5"/>
                </a:cxn>
              </a:cxnLst>
              <a:rect l="0" t="0" r="r" b="b"/>
              <a:pathLst>
                <a:path w="18" h="12">
                  <a:moveTo>
                    <a:pt x="0" y="12"/>
                  </a:moveTo>
                  <a:cubicBezTo>
                    <a:pt x="4" y="8"/>
                    <a:pt x="15" y="0"/>
                    <a:pt x="18" y="10"/>
                  </a:cubicBezTo>
                  <a:cubicBezTo>
                    <a:pt x="13" y="6"/>
                    <a:pt x="10" y="9"/>
                    <a:pt x="5" y="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2" name="Freeform 393"/>
            <p:cNvSpPr>
              <a:spLocks/>
            </p:cNvSpPr>
            <p:nvPr/>
          </p:nvSpPr>
          <p:spPr bwMode="auto">
            <a:xfrm>
              <a:off x="2873" y="2864"/>
              <a:ext cx="48" cy="37"/>
            </a:xfrm>
            <a:custGeom>
              <a:avLst/>
              <a:gdLst>
                <a:gd name="T0" fmla="*/ 0 w 19"/>
                <a:gd name="T1" fmla="*/ 259 h 14"/>
                <a:gd name="T2" fmla="*/ 306 w 19"/>
                <a:gd name="T3" fmla="*/ 0 h 14"/>
                <a:gd name="T4" fmla="*/ 83 w 19"/>
                <a:gd name="T5" fmla="*/ 182 h 14"/>
                <a:gd name="T6" fmla="*/ 0 60000 65536"/>
                <a:gd name="T7" fmla="*/ 0 60000 65536"/>
                <a:gd name="T8" fmla="*/ 0 60000 65536"/>
              </a:gdLst>
              <a:ahLst/>
              <a:cxnLst>
                <a:cxn ang="T6">
                  <a:pos x="T0" y="T1"/>
                </a:cxn>
                <a:cxn ang="T7">
                  <a:pos x="T2" y="T3"/>
                </a:cxn>
                <a:cxn ang="T8">
                  <a:pos x="T4" y="T5"/>
                </a:cxn>
              </a:cxnLst>
              <a:rect l="0" t="0" r="r" b="b"/>
              <a:pathLst>
                <a:path w="19" h="14">
                  <a:moveTo>
                    <a:pt x="0" y="14"/>
                  </a:moveTo>
                  <a:cubicBezTo>
                    <a:pt x="8" y="11"/>
                    <a:pt x="14" y="6"/>
                    <a:pt x="19" y="0"/>
                  </a:cubicBezTo>
                  <a:cubicBezTo>
                    <a:pt x="15" y="4"/>
                    <a:pt x="10" y="7"/>
                    <a:pt x="5" y="1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3" name="Freeform 394"/>
            <p:cNvSpPr>
              <a:spLocks/>
            </p:cNvSpPr>
            <p:nvPr/>
          </p:nvSpPr>
          <p:spPr bwMode="auto">
            <a:xfrm>
              <a:off x="3128" y="2579"/>
              <a:ext cx="33" cy="34"/>
            </a:xfrm>
            <a:custGeom>
              <a:avLst/>
              <a:gdLst>
                <a:gd name="T0" fmla="*/ 213 w 13"/>
                <a:gd name="T1" fmla="*/ 0 h 13"/>
                <a:gd name="T2" fmla="*/ 0 w 13"/>
                <a:gd name="T3" fmla="*/ 233 h 13"/>
                <a:gd name="T4" fmla="*/ 213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13" y="0"/>
                  </a:moveTo>
                  <a:cubicBezTo>
                    <a:pt x="8" y="0"/>
                    <a:pt x="3" y="3"/>
                    <a:pt x="0" y="13"/>
                  </a:cubicBezTo>
                  <a:cubicBezTo>
                    <a:pt x="5" y="5"/>
                    <a:pt x="10" y="0"/>
                    <a:pt x="1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4" name="Freeform 395"/>
            <p:cNvSpPr>
              <a:spLocks/>
            </p:cNvSpPr>
            <p:nvPr/>
          </p:nvSpPr>
          <p:spPr bwMode="auto">
            <a:xfrm>
              <a:off x="3341" y="2592"/>
              <a:ext cx="10" cy="53"/>
            </a:xfrm>
            <a:custGeom>
              <a:avLst/>
              <a:gdLst>
                <a:gd name="T0" fmla="*/ 0 w 4"/>
                <a:gd name="T1" fmla="*/ 0 h 20"/>
                <a:gd name="T2" fmla="*/ 33 w 4"/>
                <a:gd name="T3" fmla="*/ 371 h 20"/>
                <a:gd name="T4" fmla="*/ 0 60000 65536"/>
                <a:gd name="T5" fmla="*/ 0 60000 65536"/>
              </a:gdLst>
              <a:ahLst/>
              <a:cxnLst>
                <a:cxn ang="T4">
                  <a:pos x="T0" y="T1"/>
                </a:cxn>
                <a:cxn ang="T5">
                  <a:pos x="T2" y="T3"/>
                </a:cxn>
              </a:cxnLst>
              <a:rect l="0" t="0" r="r" b="b"/>
              <a:pathLst>
                <a:path w="4" h="20">
                  <a:moveTo>
                    <a:pt x="0" y="0"/>
                  </a:moveTo>
                  <a:cubicBezTo>
                    <a:pt x="4" y="8"/>
                    <a:pt x="3" y="16"/>
                    <a:pt x="2" y="2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5" name="Freeform 396"/>
            <p:cNvSpPr>
              <a:spLocks/>
            </p:cNvSpPr>
            <p:nvPr/>
          </p:nvSpPr>
          <p:spPr bwMode="auto">
            <a:xfrm>
              <a:off x="3166" y="2789"/>
              <a:ext cx="12" cy="30"/>
            </a:xfrm>
            <a:custGeom>
              <a:avLst/>
              <a:gdLst>
                <a:gd name="T0" fmla="*/ 70 w 5"/>
                <a:gd name="T1" fmla="*/ 0 h 11"/>
                <a:gd name="T2" fmla="*/ 0 w 5"/>
                <a:gd name="T3" fmla="*/ 224 h 11"/>
                <a:gd name="T4" fmla="*/ 0 60000 65536"/>
                <a:gd name="T5" fmla="*/ 0 60000 65536"/>
              </a:gdLst>
              <a:ahLst/>
              <a:cxnLst>
                <a:cxn ang="T4">
                  <a:pos x="T0" y="T1"/>
                </a:cxn>
                <a:cxn ang="T5">
                  <a:pos x="T2" y="T3"/>
                </a:cxn>
              </a:cxnLst>
              <a:rect l="0" t="0" r="r" b="b"/>
              <a:pathLst>
                <a:path w="5" h="11">
                  <a:moveTo>
                    <a:pt x="5" y="0"/>
                  </a:moveTo>
                  <a:cubicBezTo>
                    <a:pt x="4" y="4"/>
                    <a:pt x="3" y="9"/>
                    <a:pt x="0" y="1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6" name="Freeform 397"/>
            <p:cNvSpPr>
              <a:spLocks/>
            </p:cNvSpPr>
            <p:nvPr/>
          </p:nvSpPr>
          <p:spPr bwMode="auto">
            <a:xfrm>
              <a:off x="3018" y="2744"/>
              <a:ext cx="10" cy="35"/>
            </a:xfrm>
            <a:custGeom>
              <a:avLst/>
              <a:gdLst>
                <a:gd name="T0" fmla="*/ 63 w 4"/>
                <a:gd name="T1" fmla="*/ 0 h 13"/>
                <a:gd name="T2" fmla="*/ 0 w 4"/>
                <a:gd name="T3" fmla="*/ 253 h 13"/>
                <a:gd name="T4" fmla="*/ 0 60000 65536"/>
                <a:gd name="T5" fmla="*/ 0 60000 65536"/>
              </a:gdLst>
              <a:ahLst/>
              <a:cxnLst>
                <a:cxn ang="T4">
                  <a:pos x="T0" y="T1"/>
                </a:cxn>
                <a:cxn ang="T5">
                  <a:pos x="T2" y="T3"/>
                </a:cxn>
              </a:cxnLst>
              <a:rect l="0" t="0" r="r" b="b"/>
              <a:pathLst>
                <a:path w="4" h="13">
                  <a:moveTo>
                    <a:pt x="4" y="0"/>
                  </a:moveTo>
                  <a:cubicBezTo>
                    <a:pt x="4" y="5"/>
                    <a:pt x="4" y="8"/>
                    <a:pt x="0" y="1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7" name="Freeform 398"/>
            <p:cNvSpPr>
              <a:spLocks/>
            </p:cNvSpPr>
            <p:nvPr/>
          </p:nvSpPr>
          <p:spPr bwMode="auto">
            <a:xfrm>
              <a:off x="2661" y="2800"/>
              <a:ext cx="55" cy="11"/>
            </a:xfrm>
            <a:custGeom>
              <a:avLst/>
              <a:gdLst>
                <a:gd name="T0" fmla="*/ 0 w 22"/>
                <a:gd name="T1" fmla="*/ 61 h 4"/>
                <a:gd name="T2" fmla="*/ 345 w 22"/>
                <a:gd name="T3" fmla="*/ 0 h 4"/>
                <a:gd name="T4" fmla="*/ 0 60000 65536"/>
                <a:gd name="T5" fmla="*/ 0 60000 65536"/>
              </a:gdLst>
              <a:ahLst/>
              <a:cxnLst>
                <a:cxn ang="T4">
                  <a:pos x="T0" y="T1"/>
                </a:cxn>
                <a:cxn ang="T5">
                  <a:pos x="T2" y="T3"/>
                </a:cxn>
              </a:cxnLst>
              <a:rect l="0" t="0" r="r" b="b"/>
              <a:pathLst>
                <a:path w="22" h="4">
                  <a:moveTo>
                    <a:pt x="0" y="3"/>
                  </a:moveTo>
                  <a:cubicBezTo>
                    <a:pt x="7" y="4"/>
                    <a:pt x="16" y="3"/>
                    <a:pt x="22"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8" name="Freeform 399"/>
            <p:cNvSpPr>
              <a:spLocks/>
            </p:cNvSpPr>
            <p:nvPr/>
          </p:nvSpPr>
          <p:spPr bwMode="auto">
            <a:xfrm>
              <a:off x="2548" y="2877"/>
              <a:ext cx="75" cy="16"/>
            </a:xfrm>
            <a:custGeom>
              <a:avLst/>
              <a:gdLst>
                <a:gd name="T0" fmla="*/ 0 w 30"/>
                <a:gd name="T1" fmla="*/ 115 h 6"/>
                <a:gd name="T2" fmla="*/ 470 w 30"/>
                <a:gd name="T3" fmla="*/ 0 h 6"/>
                <a:gd name="T4" fmla="*/ 0 60000 65536"/>
                <a:gd name="T5" fmla="*/ 0 60000 65536"/>
              </a:gdLst>
              <a:ahLst/>
              <a:cxnLst>
                <a:cxn ang="T4">
                  <a:pos x="T0" y="T1"/>
                </a:cxn>
                <a:cxn ang="T5">
                  <a:pos x="T2" y="T3"/>
                </a:cxn>
              </a:cxnLst>
              <a:rect l="0" t="0" r="r" b="b"/>
              <a:pathLst>
                <a:path w="30" h="6">
                  <a:moveTo>
                    <a:pt x="0" y="6"/>
                  </a:moveTo>
                  <a:cubicBezTo>
                    <a:pt x="7" y="6"/>
                    <a:pt x="26" y="3"/>
                    <a:pt x="3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399" name="Freeform 400"/>
            <p:cNvSpPr>
              <a:spLocks/>
            </p:cNvSpPr>
            <p:nvPr/>
          </p:nvSpPr>
          <p:spPr bwMode="auto">
            <a:xfrm>
              <a:off x="2548" y="2992"/>
              <a:ext cx="35" cy="5"/>
            </a:xfrm>
            <a:custGeom>
              <a:avLst/>
              <a:gdLst>
                <a:gd name="T0" fmla="*/ 0 w 14"/>
                <a:gd name="T1" fmla="*/ 0 h 2"/>
                <a:gd name="T2" fmla="*/ 220 w 14"/>
                <a:gd name="T3" fmla="*/ 20 h 2"/>
                <a:gd name="T4" fmla="*/ 0 60000 65536"/>
                <a:gd name="T5" fmla="*/ 0 60000 65536"/>
              </a:gdLst>
              <a:ahLst/>
              <a:cxnLst>
                <a:cxn ang="T4">
                  <a:pos x="T0" y="T1"/>
                </a:cxn>
                <a:cxn ang="T5">
                  <a:pos x="T2" y="T3"/>
                </a:cxn>
              </a:cxnLst>
              <a:rect l="0" t="0" r="r" b="b"/>
              <a:pathLst>
                <a:path w="14" h="2">
                  <a:moveTo>
                    <a:pt x="0" y="0"/>
                  </a:moveTo>
                  <a:cubicBezTo>
                    <a:pt x="7" y="2"/>
                    <a:pt x="9" y="2"/>
                    <a:pt x="14"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0" name="Freeform 401"/>
            <p:cNvSpPr>
              <a:spLocks/>
            </p:cNvSpPr>
            <p:nvPr/>
          </p:nvSpPr>
          <p:spPr bwMode="auto">
            <a:xfrm>
              <a:off x="2748" y="3064"/>
              <a:ext cx="43" cy="11"/>
            </a:xfrm>
            <a:custGeom>
              <a:avLst/>
              <a:gdLst>
                <a:gd name="T0" fmla="*/ 0 w 17"/>
                <a:gd name="T1" fmla="*/ 61 h 4"/>
                <a:gd name="T2" fmla="*/ 276 w 17"/>
                <a:gd name="T3" fmla="*/ 83 h 4"/>
                <a:gd name="T4" fmla="*/ 0 w 17"/>
                <a:gd name="T5" fmla="*/ 61 h 4"/>
                <a:gd name="T6" fmla="*/ 0 60000 65536"/>
                <a:gd name="T7" fmla="*/ 0 60000 65536"/>
                <a:gd name="T8" fmla="*/ 0 60000 65536"/>
              </a:gdLst>
              <a:ahLst/>
              <a:cxnLst>
                <a:cxn ang="T6">
                  <a:pos x="T0" y="T1"/>
                </a:cxn>
                <a:cxn ang="T7">
                  <a:pos x="T2" y="T3"/>
                </a:cxn>
                <a:cxn ang="T8">
                  <a:pos x="T4" y="T5"/>
                </a:cxn>
              </a:cxnLst>
              <a:rect l="0" t="0" r="r" b="b"/>
              <a:pathLst>
                <a:path w="17" h="4">
                  <a:moveTo>
                    <a:pt x="0" y="3"/>
                  </a:moveTo>
                  <a:cubicBezTo>
                    <a:pt x="6" y="0"/>
                    <a:pt x="15" y="2"/>
                    <a:pt x="17" y="4"/>
                  </a:cubicBezTo>
                  <a:cubicBezTo>
                    <a:pt x="15" y="3"/>
                    <a:pt x="4" y="2"/>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1" name="Freeform 402"/>
            <p:cNvSpPr>
              <a:spLocks/>
            </p:cNvSpPr>
            <p:nvPr/>
          </p:nvSpPr>
          <p:spPr bwMode="auto">
            <a:xfrm>
              <a:off x="2853" y="2595"/>
              <a:ext cx="13" cy="24"/>
            </a:xfrm>
            <a:custGeom>
              <a:avLst/>
              <a:gdLst>
                <a:gd name="T0" fmla="*/ 88 w 5"/>
                <a:gd name="T1" fmla="*/ 0 h 9"/>
                <a:gd name="T2" fmla="*/ 0 w 5"/>
                <a:gd name="T3" fmla="*/ 171 h 9"/>
                <a:gd name="T4" fmla="*/ 0 60000 65536"/>
                <a:gd name="T5" fmla="*/ 0 60000 65536"/>
              </a:gdLst>
              <a:ahLst/>
              <a:cxnLst>
                <a:cxn ang="T4">
                  <a:pos x="T0" y="T1"/>
                </a:cxn>
                <a:cxn ang="T5">
                  <a:pos x="T2" y="T3"/>
                </a:cxn>
              </a:cxnLst>
              <a:rect l="0" t="0" r="r" b="b"/>
              <a:pathLst>
                <a:path w="5" h="9">
                  <a:moveTo>
                    <a:pt x="5" y="0"/>
                  </a:moveTo>
                  <a:cubicBezTo>
                    <a:pt x="4" y="4"/>
                    <a:pt x="2" y="7"/>
                    <a:pt x="0" y="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2" name="Freeform 403"/>
            <p:cNvSpPr>
              <a:spLocks/>
            </p:cNvSpPr>
            <p:nvPr/>
          </p:nvSpPr>
          <p:spPr bwMode="auto">
            <a:xfrm>
              <a:off x="2826" y="2387"/>
              <a:ext cx="20" cy="40"/>
            </a:xfrm>
            <a:custGeom>
              <a:avLst/>
              <a:gdLst>
                <a:gd name="T0" fmla="*/ 125 w 8"/>
                <a:gd name="T1" fmla="*/ 0 h 15"/>
                <a:gd name="T2" fmla="*/ 0 w 8"/>
                <a:gd name="T3" fmla="*/ 285 h 15"/>
                <a:gd name="T4" fmla="*/ 0 60000 65536"/>
                <a:gd name="T5" fmla="*/ 0 60000 65536"/>
              </a:gdLst>
              <a:ahLst/>
              <a:cxnLst>
                <a:cxn ang="T4">
                  <a:pos x="T0" y="T1"/>
                </a:cxn>
                <a:cxn ang="T5">
                  <a:pos x="T2" y="T3"/>
                </a:cxn>
              </a:cxnLst>
              <a:rect l="0" t="0" r="r" b="b"/>
              <a:pathLst>
                <a:path w="8" h="15">
                  <a:moveTo>
                    <a:pt x="8" y="0"/>
                  </a:moveTo>
                  <a:cubicBezTo>
                    <a:pt x="8" y="7"/>
                    <a:pt x="4" y="12"/>
                    <a:pt x="0" y="1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3" name="Freeform 404"/>
            <p:cNvSpPr>
              <a:spLocks/>
            </p:cNvSpPr>
            <p:nvPr/>
          </p:nvSpPr>
          <p:spPr bwMode="auto">
            <a:xfrm>
              <a:off x="3096" y="2304"/>
              <a:ext cx="12" cy="37"/>
            </a:xfrm>
            <a:custGeom>
              <a:avLst/>
              <a:gdLst>
                <a:gd name="T0" fmla="*/ 70 w 5"/>
                <a:gd name="T1" fmla="*/ 0 h 14"/>
                <a:gd name="T2" fmla="*/ 12 w 5"/>
                <a:gd name="T3" fmla="*/ 259 h 14"/>
                <a:gd name="T4" fmla="*/ 0 60000 65536"/>
                <a:gd name="T5" fmla="*/ 0 60000 65536"/>
              </a:gdLst>
              <a:ahLst/>
              <a:cxnLst>
                <a:cxn ang="T4">
                  <a:pos x="T0" y="T1"/>
                </a:cxn>
                <a:cxn ang="T5">
                  <a:pos x="T2" y="T3"/>
                </a:cxn>
              </a:cxnLst>
              <a:rect l="0" t="0" r="r" b="b"/>
              <a:pathLst>
                <a:path w="5" h="14">
                  <a:moveTo>
                    <a:pt x="5" y="0"/>
                  </a:moveTo>
                  <a:cubicBezTo>
                    <a:pt x="2" y="4"/>
                    <a:pt x="0" y="9"/>
                    <a:pt x="1" y="1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4" name="Freeform 405"/>
            <p:cNvSpPr>
              <a:spLocks/>
            </p:cNvSpPr>
            <p:nvPr/>
          </p:nvSpPr>
          <p:spPr bwMode="auto">
            <a:xfrm>
              <a:off x="3291" y="2304"/>
              <a:ext cx="22" cy="64"/>
            </a:xfrm>
            <a:custGeom>
              <a:avLst/>
              <a:gdLst>
                <a:gd name="T0" fmla="*/ 132 w 9"/>
                <a:gd name="T1" fmla="*/ 0 h 24"/>
                <a:gd name="T2" fmla="*/ 0 w 9"/>
                <a:gd name="T3" fmla="*/ 205 h 24"/>
                <a:gd name="T4" fmla="*/ 0 w 9"/>
                <a:gd name="T5" fmla="*/ 456 h 24"/>
                <a:gd name="T6" fmla="*/ 42 w 9"/>
                <a:gd name="T7" fmla="*/ 171 h 24"/>
                <a:gd name="T8" fmla="*/ 132 w 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9" y="0"/>
                  </a:moveTo>
                  <a:cubicBezTo>
                    <a:pt x="4" y="3"/>
                    <a:pt x="0" y="6"/>
                    <a:pt x="0" y="11"/>
                  </a:cubicBezTo>
                  <a:cubicBezTo>
                    <a:pt x="0" y="17"/>
                    <a:pt x="0" y="22"/>
                    <a:pt x="0" y="24"/>
                  </a:cubicBezTo>
                  <a:cubicBezTo>
                    <a:pt x="1" y="17"/>
                    <a:pt x="1" y="12"/>
                    <a:pt x="3" y="9"/>
                  </a:cubicBezTo>
                  <a:cubicBezTo>
                    <a:pt x="5" y="6"/>
                    <a:pt x="7" y="3"/>
                    <a:pt x="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5" name="Freeform 406"/>
            <p:cNvSpPr>
              <a:spLocks/>
            </p:cNvSpPr>
            <p:nvPr/>
          </p:nvSpPr>
          <p:spPr bwMode="auto">
            <a:xfrm>
              <a:off x="3278" y="2224"/>
              <a:ext cx="10" cy="45"/>
            </a:xfrm>
            <a:custGeom>
              <a:avLst/>
              <a:gdLst>
                <a:gd name="T0" fmla="*/ 0 w 4"/>
                <a:gd name="T1" fmla="*/ 315 h 17"/>
                <a:gd name="T2" fmla="*/ 33 w 4"/>
                <a:gd name="T3" fmla="*/ 0 h 17"/>
                <a:gd name="T4" fmla="*/ 0 w 4"/>
                <a:gd name="T5" fmla="*/ 315 h 17"/>
                <a:gd name="T6" fmla="*/ 0 60000 65536"/>
                <a:gd name="T7" fmla="*/ 0 60000 65536"/>
                <a:gd name="T8" fmla="*/ 0 60000 65536"/>
              </a:gdLst>
              <a:ahLst/>
              <a:cxnLst>
                <a:cxn ang="T6">
                  <a:pos x="T0" y="T1"/>
                </a:cxn>
                <a:cxn ang="T7">
                  <a:pos x="T2" y="T3"/>
                </a:cxn>
                <a:cxn ang="T8">
                  <a:pos x="T4" y="T5"/>
                </a:cxn>
              </a:cxnLst>
              <a:rect l="0" t="0" r="r" b="b"/>
              <a:pathLst>
                <a:path w="4" h="17">
                  <a:moveTo>
                    <a:pt x="0" y="17"/>
                  </a:moveTo>
                  <a:cubicBezTo>
                    <a:pt x="3" y="13"/>
                    <a:pt x="4" y="5"/>
                    <a:pt x="2" y="0"/>
                  </a:cubicBezTo>
                  <a:cubicBezTo>
                    <a:pt x="2" y="5"/>
                    <a:pt x="1" y="14"/>
                    <a:pt x="0"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6" name="Freeform 407"/>
            <p:cNvSpPr>
              <a:spLocks/>
            </p:cNvSpPr>
            <p:nvPr/>
          </p:nvSpPr>
          <p:spPr bwMode="auto">
            <a:xfrm>
              <a:off x="3543" y="2280"/>
              <a:ext cx="23" cy="19"/>
            </a:xfrm>
            <a:custGeom>
              <a:avLst/>
              <a:gdLst>
                <a:gd name="T0" fmla="*/ 151 w 9"/>
                <a:gd name="T1" fmla="*/ 0 h 7"/>
                <a:gd name="T2" fmla="*/ 0 w 9"/>
                <a:gd name="T3" fmla="*/ 141 h 7"/>
                <a:gd name="T4" fmla="*/ 151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9" y="0"/>
                  </a:moveTo>
                  <a:cubicBezTo>
                    <a:pt x="7" y="4"/>
                    <a:pt x="4" y="7"/>
                    <a:pt x="0" y="7"/>
                  </a:cubicBezTo>
                  <a:cubicBezTo>
                    <a:pt x="2" y="6"/>
                    <a:pt x="6" y="2"/>
                    <a:pt x="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7" name="Freeform 408"/>
            <p:cNvSpPr>
              <a:spLocks/>
            </p:cNvSpPr>
            <p:nvPr/>
          </p:nvSpPr>
          <p:spPr bwMode="auto">
            <a:xfrm>
              <a:off x="3391" y="2179"/>
              <a:ext cx="25" cy="16"/>
            </a:xfrm>
            <a:custGeom>
              <a:avLst/>
              <a:gdLst>
                <a:gd name="T0" fmla="*/ 0 w 10"/>
                <a:gd name="T1" fmla="*/ 93 h 6"/>
                <a:gd name="T2" fmla="*/ 158 w 10"/>
                <a:gd name="T3" fmla="*/ 0 h 6"/>
                <a:gd name="T4" fmla="*/ 0 w 10"/>
                <a:gd name="T5" fmla="*/ 93 h 6"/>
                <a:gd name="T6" fmla="*/ 0 60000 65536"/>
                <a:gd name="T7" fmla="*/ 0 60000 65536"/>
                <a:gd name="T8" fmla="*/ 0 60000 65536"/>
              </a:gdLst>
              <a:ahLst/>
              <a:cxnLst>
                <a:cxn ang="T6">
                  <a:pos x="T0" y="T1"/>
                </a:cxn>
                <a:cxn ang="T7">
                  <a:pos x="T2" y="T3"/>
                </a:cxn>
                <a:cxn ang="T8">
                  <a:pos x="T4" y="T5"/>
                </a:cxn>
              </a:cxnLst>
              <a:rect l="0" t="0" r="r" b="b"/>
              <a:pathLst>
                <a:path w="10" h="6">
                  <a:moveTo>
                    <a:pt x="0" y="5"/>
                  </a:moveTo>
                  <a:cubicBezTo>
                    <a:pt x="5" y="6"/>
                    <a:pt x="9" y="4"/>
                    <a:pt x="10" y="0"/>
                  </a:cubicBezTo>
                  <a:cubicBezTo>
                    <a:pt x="9" y="2"/>
                    <a:pt x="4" y="5"/>
                    <a:pt x="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8" name="Freeform 409"/>
            <p:cNvSpPr>
              <a:spLocks/>
            </p:cNvSpPr>
            <p:nvPr/>
          </p:nvSpPr>
          <p:spPr bwMode="auto">
            <a:xfrm>
              <a:off x="3013" y="2219"/>
              <a:ext cx="18" cy="45"/>
            </a:xfrm>
            <a:custGeom>
              <a:avLst/>
              <a:gdLst>
                <a:gd name="T0" fmla="*/ 118 w 7"/>
                <a:gd name="T1" fmla="*/ 0 h 17"/>
                <a:gd name="T2" fmla="*/ 21 w 7"/>
                <a:gd name="T3" fmla="*/ 315 h 17"/>
                <a:gd name="T4" fmla="*/ 0 60000 65536"/>
                <a:gd name="T5" fmla="*/ 0 60000 65536"/>
              </a:gdLst>
              <a:ahLst/>
              <a:cxnLst>
                <a:cxn ang="T4">
                  <a:pos x="T0" y="T1"/>
                </a:cxn>
                <a:cxn ang="T5">
                  <a:pos x="T2" y="T3"/>
                </a:cxn>
              </a:cxnLst>
              <a:rect l="0" t="0" r="r" b="b"/>
              <a:pathLst>
                <a:path w="7" h="17">
                  <a:moveTo>
                    <a:pt x="7" y="0"/>
                  </a:moveTo>
                  <a:cubicBezTo>
                    <a:pt x="3" y="5"/>
                    <a:pt x="0" y="11"/>
                    <a:pt x="1" y="1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09" name="Freeform 410"/>
            <p:cNvSpPr>
              <a:spLocks/>
            </p:cNvSpPr>
            <p:nvPr/>
          </p:nvSpPr>
          <p:spPr bwMode="auto">
            <a:xfrm>
              <a:off x="2261" y="2907"/>
              <a:ext cx="155" cy="85"/>
            </a:xfrm>
            <a:custGeom>
              <a:avLst/>
              <a:gdLst>
                <a:gd name="T0" fmla="*/ 0 w 62"/>
                <a:gd name="T1" fmla="*/ 430 h 32"/>
                <a:gd name="T2" fmla="*/ 970 w 62"/>
                <a:gd name="T3" fmla="*/ 0 h 32"/>
                <a:gd name="T4" fmla="*/ 0 w 62"/>
                <a:gd name="T5" fmla="*/ 430 h 32"/>
                <a:gd name="T6" fmla="*/ 0 60000 65536"/>
                <a:gd name="T7" fmla="*/ 0 60000 65536"/>
                <a:gd name="T8" fmla="*/ 0 60000 65536"/>
              </a:gdLst>
              <a:ahLst/>
              <a:cxnLst>
                <a:cxn ang="T6">
                  <a:pos x="T0" y="T1"/>
                </a:cxn>
                <a:cxn ang="T7">
                  <a:pos x="T2" y="T3"/>
                </a:cxn>
                <a:cxn ang="T8">
                  <a:pos x="T4" y="T5"/>
                </a:cxn>
              </a:cxnLst>
              <a:rect l="0" t="0" r="r" b="b"/>
              <a:pathLst>
                <a:path w="62" h="32">
                  <a:moveTo>
                    <a:pt x="0" y="23"/>
                  </a:moveTo>
                  <a:cubicBezTo>
                    <a:pt x="10" y="29"/>
                    <a:pt x="50" y="32"/>
                    <a:pt x="62" y="0"/>
                  </a:cubicBezTo>
                  <a:cubicBezTo>
                    <a:pt x="59" y="6"/>
                    <a:pt x="39" y="32"/>
                    <a:pt x="0" y="23"/>
                  </a:cubicBezTo>
                  <a:close/>
                </a:path>
              </a:pathLst>
            </a:custGeom>
            <a:solidFill>
              <a:srgbClr val="DFAB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410" name="Oval 411"/>
            <p:cNvSpPr>
              <a:spLocks noChangeArrowheads="1"/>
            </p:cNvSpPr>
            <p:nvPr/>
          </p:nvSpPr>
          <p:spPr bwMode="auto">
            <a:xfrm>
              <a:off x="2351" y="2957"/>
              <a:ext cx="12" cy="1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411" name="Oval 412"/>
            <p:cNvSpPr>
              <a:spLocks noChangeArrowheads="1"/>
            </p:cNvSpPr>
            <p:nvPr/>
          </p:nvSpPr>
          <p:spPr bwMode="auto">
            <a:xfrm>
              <a:off x="2313" y="2968"/>
              <a:ext cx="10" cy="1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412" name="Oval 413"/>
            <p:cNvSpPr>
              <a:spLocks noChangeArrowheads="1"/>
            </p:cNvSpPr>
            <p:nvPr/>
          </p:nvSpPr>
          <p:spPr bwMode="auto">
            <a:xfrm>
              <a:off x="2328" y="2960"/>
              <a:ext cx="18" cy="2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413" name="Freeform 414"/>
            <p:cNvSpPr>
              <a:spLocks/>
            </p:cNvSpPr>
            <p:nvPr/>
          </p:nvSpPr>
          <p:spPr bwMode="auto">
            <a:xfrm>
              <a:off x="3313" y="1648"/>
              <a:ext cx="20" cy="291"/>
            </a:xfrm>
            <a:custGeom>
              <a:avLst/>
              <a:gdLst>
                <a:gd name="T0" fmla="*/ 125 w 8"/>
                <a:gd name="T1" fmla="*/ 0 h 109"/>
                <a:gd name="T2" fmla="*/ 95 w 8"/>
                <a:gd name="T3" fmla="*/ 2074 h 109"/>
                <a:gd name="T4" fmla="*/ 0 60000 65536"/>
                <a:gd name="T5" fmla="*/ 0 60000 65536"/>
              </a:gdLst>
              <a:ahLst/>
              <a:cxnLst>
                <a:cxn ang="T4">
                  <a:pos x="T0" y="T1"/>
                </a:cxn>
                <a:cxn ang="T5">
                  <a:pos x="T2" y="T3"/>
                </a:cxn>
              </a:cxnLst>
              <a:rect l="0" t="0" r="r" b="b"/>
              <a:pathLst>
                <a:path w="8" h="109">
                  <a:moveTo>
                    <a:pt x="8" y="0"/>
                  </a:moveTo>
                  <a:cubicBezTo>
                    <a:pt x="0" y="28"/>
                    <a:pt x="2" y="85"/>
                    <a:pt x="6" y="109"/>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14" name="Freeform 415"/>
            <p:cNvSpPr>
              <a:spLocks/>
            </p:cNvSpPr>
            <p:nvPr/>
          </p:nvSpPr>
          <p:spPr bwMode="auto">
            <a:xfrm>
              <a:off x="3278" y="1672"/>
              <a:ext cx="20" cy="304"/>
            </a:xfrm>
            <a:custGeom>
              <a:avLst/>
              <a:gdLst>
                <a:gd name="T0" fmla="*/ 83 w 8"/>
                <a:gd name="T1" fmla="*/ 0 h 114"/>
                <a:gd name="T2" fmla="*/ 125 w 8"/>
                <a:gd name="T3" fmla="*/ 2163 h 114"/>
                <a:gd name="T4" fmla="*/ 0 60000 65536"/>
                <a:gd name="T5" fmla="*/ 0 60000 65536"/>
              </a:gdLst>
              <a:ahLst/>
              <a:cxnLst>
                <a:cxn ang="T4">
                  <a:pos x="T0" y="T1"/>
                </a:cxn>
                <a:cxn ang="T5">
                  <a:pos x="T2" y="T3"/>
                </a:cxn>
              </a:cxnLst>
              <a:rect l="0" t="0" r="r" b="b"/>
              <a:pathLst>
                <a:path w="8" h="114">
                  <a:moveTo>
                    <a:pt x="5" y="0"/>
                  </a:moveTo>
                  <a:cubicBezTo>
                    <a:pt x="0" y="26"/>
                    <a:pt x="4" y="100"/>
                    <a:pt x="8" y="114"/>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15" name="Freeform 416"/>
            <p:cNvSpPr>
              <a:spLocks/>
            </p:cNvSpPr>
            <p:nvPr/>
          </p:nvSpPr>
          <p:spPr bwMode="auto">
            <a:xfrm>
              <a:off x="3371" y="1811"/>
              <a:ext cx="240" cy="96"/>
            </a:xfrm>
            <a:custGeom>
              <a:avLst/>
              <a:gdLst>
                <a:gd name="T0" fmla="*/ 0 w 96"/>
                <a:gd name="T1" fmla="*/ 0 h 36"/>
                <a:gd name="T2" fmla="*/ 1500 w 96"/>
                <a:gd name="T3" fmla="*/ 683 h 36"/>
                <a:gd name="T4" fmla="*/ 0 60000 65536"/>
                <a:gd name="T5" fmla="*/ 0 60000 65536"/>
              </a:gdLst>
              <a:ahLst/>
              <a:cxnLst>
                <a:cxn ang="T4">
                  <a:pos x="T0" y="T1"/>
                </a:cxn>
                <a:cxn ang="T5">
                  <a:pos x="T2" y="T3"/>
                </a:cxn>
              </a:cxnLst>
              <a:rect l="0" t="0" r="r" b="b"/>
              <a:pathLst>
                <a:path w="96" h="36">
                  <a:moveTo>
                    <a:pt x="0" y="0"/>
                  </a:moveTo>
                  <a:cubicBezTo>
                    <a:pt x="28" y="0"/>
                    <a:pt x="84" y="26"/>
                    <a:pt x="96" y="36"/>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16" name="Freeform 417"/>
            <p:cNvSpPr>
              <a:spLocks/>
            </p:cNvSpPr>
            <p:nvPr/>
          </p:nvSpPr>
          <p:spPr bwMode="auto">
            <a:xfrm>
              <a:off x="3501" y="1939"/>
              <a:ext cx="37" cy="165"/>
            </a:xfrm>
            <a:custGeom>
              <a:avLst/>
              <a:gdLst>
                <a:gd name="T0" fmla="*/ 0 w 15"/>
                <a:gd name="T1" fmla="*/ 0 h 62"/>
                <a:gd name="T2" fmla="*/ 224 w 15"/>
                <a:gd name="T3" fmla="*/ 1168 h 62"/>
                <a:gd name="T4" fmla="*/ 0 60000 65536"/>
                <a:gd name="T5" fmla="*/ 0 60000 65536"/>
              </a:gdLst>
              <a:ahLst/>
              <a:cxnLst>
                <a:cxn ang="T4">
                  <a:pos x="T0" y="T1"/>
                </a:cxn>
                <a:cxn ang="T5">
                  <a:pos x="T2" y="T3"/>
                </a:cxn>
              </a:cxnLst>
              <a:rect l="0" t="0" r="r" b="b"/>
              <a:pathLst>
                <a:path w="15" h="62">
                  <a:moveTo>
                    <a:pt x="0" y="0"/>
                  </a:moveTo>
                  <a:cubicBezTo>
                    <a:pt x="10" y="14"/>
                    <a:pt x="15" y="62"/>
                    <a:pt x="15" y="62"/>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17" name="Freeform 418"/>
            <p:cNvSpPr>
              <a:spLocks/>
            </p:cNvSpPr>
            <p:nvPr/>
          </p:nvSpPr>
          <p:spPr bwMode="auto">
            <a:xfrm>
              <a:off x="3598" y="1741"/>
              <a:ext cx="5" cy="118"/>
            </a:xfrm>
            <a:custGeom>
              <a:avLst/>
              <a:gdLst>
                <a:gd name="T0" fmla="*/ 0 w 2"/>
                <a:gd name="T1" fmla="*/ 0 h 44"/>
                <a:gd name="T2" fmla="*/ 33 w 2"/>
                <a:gd name="T3" fmla="*/ 847 h 44"/>
                <a:gd name="T4" fmla="*/ 0 60000 65536"/>
                <a:gd name="T5" fmla="*/ 0 60000 65536"/>
              </a:gdLst>
              <a:ahLst/>
              <a:cxnLst>
                <a:cxn ang="T4">
                  <a:pos x="T0" y="T1"/>
                </a:cxn>
                <a:cxn ang="T5">
                  <a:pos x="T2" y="T3"/>
                </a:cxn>
              </a:cxnLst>
              <a:rect l="0" t="0" r="r" b="b"/>
              <a:pathLst>
                <a:path w="2" h="44">
                  <a:moveTo>
                    <a:pt x="0" y="0"/>
                  </a:moveTo>
                  <a:cubicBezTo>
                    <a:pt x="2" y="12"/>
                    <a:pt x="2" y="44"/>
                    <a:pt x="2" y="44"/>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18" name="Freeform 419"/>
            <p:cNvSpPr>
              <a:spLocks/>
            </p:cNvSpPr>
            <p:nvPr/>
          </p:nvSpPr>
          <p:spPr bwMode="auto">
            <a:xfrm>
              <a:off x="3351" y="1651"/>
              <a:ext cx="12" cy="184"/>
            </a:xfrm>
            <a:custGeom>
              <a:avLst/>
              <a:gdLst>
                <a:gd name="T0" fmla="*/ 70 w 5"/>
                <a:gd name="T1" fmla="*/ 0 h 69"/>
                <a:gd name="T2" fmla="*/ 29 w 5"/>
                <a:gd name="T3" fmla="*/ 1309 h 69"/>
                <a:gd name="T4" fmla="*/ 0 60000 65536"/>
                <a:gd name="T5" fmla="*/ 0 60000 65536"/>
              </a:gdLst>
              <a:ahLst/>
              <a:cxnLst>
                <a:cxn ang="T4">
                  <a:pos x="T0" y="T1"/>
                </a:cxn>
                <a:cxn ang="T5">
                  <a:pos x="T2" y="T3"/>
                </a:cxn>
              </a:cxnLst>
              <a:rect l="0" t="0" r="r" b="b"/>
              <a:pathLst>
                <a:path w="5" h="69">
                  <a:moveTo>
                    <a:pt x="5" y="0"/>
                  </a:moveTo>
                  <a:cubicBezTo>
                    <a:pt x="3" y="6"/>
                    <a:pt x="0" y="60"/>
                    <a:pt x="2" y="69"/>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19" name="Freeform 420"/>
            <p:cNvSpPr>
              <a:spLocks/>
            </p:cNvSpPr>
            <p:nvPr/>
          </p:nvSpPr>
          <p:spPr bwMode="auto">
            <a:xfrm>
              <a:off x="3388" y="1659"/>
              <a:ext cx="13" cy="125"/>
            </a:xfrm>
            <a:custGeom>
              <a:avLst/>
              <a:gdLst>
                <a:gd name="T0" fmla="*/ 88 w 5"/>
                <a:gd name="T1" fmla="*/ 0 h 47"/>
                <a:gd name="T2" fmla="*/ 55 w 5"/>
                <a:gd name="T3" fmla="*/ 883 h 47"/>
                <a:gd name="T4" fmla="*/ 0 60000 65536"/>
                <a:gd name="T5" fmla="*/ 0 60000 65536"/>
              </a:gdLst>
              <a:ahLst/>
              <a:cxnLst>
                <a:cxn ang="T4">
                  <a:pos x="T0" y="T1"/>
                </a:cxn>
                <a:cxn ang="T5">
                  <a:pos x="T2" y="T3"/>
                </a:cxn>
              </a:cxnLst>
              <a:rect l="0" t="0" r="r" b="b"/>
              <a:pathLst>
                <a:path w="5" h="47">
                  <a:moveTo>
                    <a:pt x="5" y="0"/>
                  </a:moveTo>
                  <a:cubicBezTo>
                    <a:pt x="0" y="27"/>
                    <a:pt x="3" y="47"/>
                    <a:pt x="3" y="47"/>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0" name="Freeform 421"/>
            <p:cNvSpPr>
              <a:spLocks/>
            </p:cNvSpPr>
            <p:nvPr/>
          </p:nvSpPr>
          <p:spPr bwMode="auto">
            <a:xfrm>
              <a:off x="3568" y="1728"/>
              <a:ext cx="5" cy="123"/>
            </a:xfrm>
            <a:custGeom>
              <a:avLst/>
              <a:gdLst>
                <a:gd name="T0" fmla="*/ 0 w 2"/>
                <a:gd name="T1" fmla="*/ 0 h 46"/>
                <a:gd name="T2" fmla="*/ 33 w 2"/>
                <a:gd name="T3" fmla="*/ 880 h 46"/>
                <a:gd name="T4" fmla="*/ 0 60000 65536"/>
                <a:gd name="T5" fmla="*/ 0 60000 65536"/>
              </a:gdLst>
              <a:ahLst/>
              <a:cxnLst>
                <a:cxn ang="T4">
                  <a:pos x="T0" y="T1"/>
                </a:cxn>
                <a:cxn ang="T5">
                  <a:pos x="T2" y="T3"/>
                </a:cxn>
              </a:cxnLst>
              <a:rect l="0" t="0" r="r" b="b"/>
              <a:pathLst>
                <a:path w="2" h="46">
                  <a:moveTo>
                    <a:pt x="0" y="0"/>
                  </a:moveTo>
                  <a:cubicBezTo>
                    <a:pt x="2" y="11"/>
                    <a:pt x="2" y="43"/>
                    <a:pt x="2" y="46"/>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1" name="Freeform 422"/>
            <p:cNvSpPr>
              <a:spLocks/>
            </p:cNvSpPr>
            <p:nvPr/>
          </p:nvSpPr>
          <p:spPr bwMode="auto">
            <a:xfrm>
              <a:off x="3536" y="1707"/>
              <a:ext cx="10" cy="128"/>
            </a:xfrm>
            <a:custGeom>
              <a:avLst/>
              <a:gdLst>
                <a:gd name="T0" fmla="*/ 0 w 4"/>
                <a:gd name="T1" fmla="*/ 0 h 48"/>
                <a:gd name="T2" fmla="*/ 63 w 4"/>
                <a:gd name="T3" fmla="*/ 909 h 48"/>
                <a:gd name="T4" fmla="*/ 0 60000 65536"/>
                <a:gd name="T5" fmla="*/ 0 60000 65536"/>
              </a:gdLst>
              <a:ahLst/>
              <a:cxnLst>
                <a:cxn ang="T4">
                  <a:pos x="T0" y="T1"/>
                </a:cxn>
                <a:cxn ang="T5">
                  <a:pos x="T2" y="T3"/>
                </a:cxn>
              </a:cxnLst>
              <a:rect l="0" t="0" r="r" b="b"/>
              <a:pathLst>
                <a:path w="4" h="48">
                  <a:moveTo>
                    <a:pt x="0" y="0"/>
                  </a:moveTo>
                  <a:cubicBezTo>
                    <a:pt x="2" y="10"/>
                    <a:pt x="2" y="43"/>
                    <a:pt x="4" y="48"/>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2" name="Freeform 423"/>
            <p:cNvSpPr>
              <a:spLocks/>
            </p:cNvSpPr>
            <p:nvPr/>
          </p:nvSpPr>
          <p:spPr bwMode="auto">
            <a:xfrm>
              <a:off x="3248" y="1797"/>
              <a:ext cx="13" cy="166"/>
            </a:xfrm>
            <a:custGeom>
              <a:avLst/>
              <a:gdLst>
                <a:gd name="T0" fmla="*/ 21 w 5"/>
                <a:gd name="T1" fmla="*/ 0 h 62"/>
                <a:gd name="T2" fmla="*/ 88 w 5"/>
                <a:gd name="T3" fmla="*/ 1189 h 62"/>
                <a:gd name="T4" fmla="*/ 0 60000 65536"/>
                <a:gd name="T5" fmla="*/ 0 60000 65536"/>
              </a:gdLst>
              <a:ahLst/>
              <a:cxnLst>
                <a:cxn ang="T4">
                  <a:pos x="T0" y="T1"/>
                </a:cxn>
                <a:cxn ang="T5">
                  <a:pos x="T2" y="T3"/>
                </a:cxn>
              </a:cxnLst>
              <a:rect l="0" t="0" r="r" b="b"/>
              <a:pathLst>
                <a:path w="5" h="62">
                  <a:moveTo>
                    <a:pt x="1" y="0"/>
                  </a:moveTo>
                  <a:cubicBezTo>
                    <a:pt x="1" y="11"/>
                    <a:pt x="0" y="53"/>
                    <a:pt x="5" y="62"/>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3" name="Freeform 424"/>
            <p:cNvSpPr>
              <a:spLocks/>
            </p:cNvSpPr>
            <p:nvPr/>
          </p:nvSpPr>
          <p:spPr bwMode="auto">
            <a:xfrm>
              <a:off x="3551" y="1960"/>
              <a:ext cx="17" cy="96"/>
            </a:xfrm>
            <a:custGeom>
              <a:avLst/>
              <a:gdLst>
                <a:gd name="T0" fmla="*/ 0 w 7"/>
                <a:gd name="T1" fmla="*/ 0 h 36"/>
                <a:gd name="T2" fmla="*/ 87 w 7"/>
                <a:gd name="T3" fmla="*/ 683 h 36"/>
                <a:gd name="T4" fmla="*/ 0 60000 65536"/>
                <a:gd name="T5" fmla="*/ 0 60000 65536"/>
              </a:gdLst>
              <a:ahLst/>
              <a:cxnLst>
                <a:cxn ang="T4">
                  <a:pos x="T0" y="T1"/>
                </a:cxn>
                <a:cxn ang="T5">
                  <a:pos x="T2" y="T3"/>
                </a:cxn>
              </a:cxnLst>
              <a:rect l="0" t="0" r="r" b="b"/>
              <a:pathLst>
                <a:path w="7" h="36">
                  <a:moveTo>
                    <a:pt x="0" y="0"/>
                  </a:moveTo>
                  <a:cubicBezTo>
                    <a:pt x="2" y="8"/>
                    <a:pt x="7" y="29"/>
                    <a:pt x="6" y="36"/>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4" name="Freeform 425"/>
            <p:cNvSpPr>
              <a:spLocks/>
            </p:cNvSpPr>
            <p:nvPr/>
          </p:nvSpPr>
          <p:spPr bwMode="auto">
            <a:xfrm>
              <a:off x="3468" y="1963"/>
              <a:ext cx="28" cy="112"/>
            </a:xfrm>
            <a:custGeom>
              <a:avLst/>
              <a:gdLst>
                <a:gd name="T0" fmla="*/ 0 w 11"/>
                <a:gd name="T1" fmla="*/ 0 h 42"/>
                <a:gd name="T2" fmla="*/ 181 w 11"/>
                <a:gd name="T3" fmla="*/ 797 h 42"/>
                <a:gd name="T4" fmla="*/ 0 60000 65536"/>
                <a:gd name="T5" fmla="*/ 0 60000 65536"/>
              </a:gdLst>
              <a:ahLst/>
              <a:cxnLst>
                <a:cxn ang="T4">
                  <a:pos x="T0" y="T1"/>
                </a:cxn>
                <a:cxn ang="T5">
                  <a:pos x="T2" y="T3"/>
                </a:cxn>
              </a:cxnLst>
              <a:rect l="0" t="0" r="r" b="b"/>
              <a:pathLst>
                <a:path w="11" h="42">
                  <a:moveTo>
                    <a:pt x="0" y="0"/>
                  </a:moveTo>
                  <a:cubicBezTo>
                    <a:pt x="5" y="10"/>
                    <a:pt x="11" y="42"/>
                    <a:pt x="11" y="42"/>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5" name="Freeform 426"/>
            <p:cNvSpPr>
              <a:spLocks/>
            </p:cNvSpPr>
            <p:nvPr/>
          </p:nvSpPr>
          <p:spPr bwMode="auto">
            <a:xfrm>
              <a:off x="3356" y="1835"/>
              <a:ext cx="242" cy="98"/>
            </a:xfrm>
            <a:custGeom>
              <a:avLst/>
              <a:gdLst>
                <a:gd name="T0" fmla="*/ 0 w 97"/>
                <a:gd name="T1" fmla="*/ 0 h 37"/>
                <a:gd name="T2" fmla="*/ 1507 w 97"/>
                <a:gd name="T3" fmla="*/ 689 h 37"/>
                <a:gd name="T4" fmla="*/ 0 60000 65536"/>
                <a:gd name="T5" fmla="*/ 0 60000 65536"/>
              </a:gdLst>
              <a:ahLst/>
              <a:cxnLst>
                <a:cxn ang="T4">
                  <a:pos x="T0" y="T1"/>
                </a:cxn>
                <a:cxn ang="T5">
                  <a:pos x="T2" y="T3"/>
                </a:cxn>
              </a:cxnLst>
              <a:rect l="0" t="0" r="r" b="b"/>
              <a:pathLst>
                <a:path w="97" h="37">
                  <a:moveTo>
                    <a:pt x="0" y="0"/>
                  </a:moveTo>
                  <a:cubicBezTo>
                    <a:pt x="18" y="2"/>
                    <a:pt x="79" y="22"/>
                    <a:pt x="97" y="37"/>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6" name="Freeform 427"/>
            <p:cNvSpPr>
              <a:spLocks/>
            </p:cNvSpPr>
            <p:nvPr/>
          </p:nvSpPr>
          <p:spPr bwMode="auto">
            <a:xfrm>
              <a:off x="3351" y="1864"/>
              <a:ext cx="242" cy="96"/>
            </a:xfrm>
            <a:custGeom>
              <a:avLst/>
              <a:gdLst>
                <a:gd name="T0" fmla="*/ 0 w 97"/>
                <a:gd name="T1" fmla="*/ 0 h 36"/>
                <a:gd name="T2" fmla="*/ 1507 w 97"/>
                <a:gd name="T3" fmla="*/ 683 h 36"/>
                <a:gd name="T4" fmla="*/ 0 60000 65536"/>
                <a:gd name="T5" fmla="*/ 0 60000 65536"/>
              </a:gdLst>
              <a:ahLst/>
              <a:cxnLst>
                <a:cxn ang="T4">
                  <a:pos x="T0" y="T1"/>
                </a:cxn>
                <a:cxn ang="T5">
                  <a:pos x="T2" y="T3"/>
                </a:cxn>
              </a:cxnLst>
              <a:rect l="0" t="0" r="r" b="b"/>
              <a:pathLst>
                <a:path w="97" h="36">
                  <a:moveTo>
                    <a:pt x="0" y="0"/>
                  </a:moveTo>
                  <a:cubicBezTo>
                    <a:pt x="15" y="3"/>
                    <a:pt x="80" y="25"/>
                    <a:pt x="97" y="36"/>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7" name="Freeform 428"/>
            <p:cNvSpPr>
              <a:spLocks/>
            </p:cNvSpPr>
            <p:nvPr/>
          </p:nvSpPr>
          <p:spPr bwMode="auto">
            <a:xfrm>
              <a:off x="3341" y="1893"/>
              <a:ext cx="132" cy="48"/>
            </a:xfrm>
            <a:custGeom>
              <a:avLst/>
              <a:gdLst>
                <a:gd name="T0" fmla="*/ 0 w 53"/>
                <a:gd name="T1" fmla="*/ 0 h 18"/>
                <a:gd name="T2" fmla="*/ 819 w 53"/>
                <a:gd name="T3" fmla="*/ 341 h 18"/>
                <a:gd name="T4" fmla="*/ 0 60000 65536"/>
                <a:gd name="T5" fmla="*/ 0 60000 65536"/>
              </a:gdLst>
              <a:ahLst/>
              <a:cxnLst>
                <a:cxn ang="T4">
                  <a:pos x="T0" y="T1"/>
                </a:cxn>
                <a:cxn ang="T5">
                  <a:pos x="T2" y="T3"/>
                </a:cxn>
              </a:cxnLst>
              <a:rect l="0" t="0" r="r" b="b"/>
              <a:pathLst>
                <a:path w="53" h="18">
                  <a:moveTo>
                    <a:pt x="0" y="0"/>
                  </a:moveTo>
                  <a:cubicBezTo>
                    <a:pt x="12" y="2"/>
                    <a:pt x="51" y="16"/>
                    <a:pt x="53" y="18"/>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8" name="Freeform 429"/>
            <p:cNvSpPr>
              <a:spLocks/>
            </p:cNvSpPr>
            <p:nvPr/>
          </p:nvSpPr>
          <p:spPr bwMode="auto">
            <a:xfrm>
              <a:off x="3333" y="1923"/>
              <a:ext cx="128" cy="48"/>
            </a:xfrm>
            <a:custGeom>
              <a:avLst/>
              <a:gdLst>
                <a:gd name="T0" fmla="*/ 0 w 51"/>
                <a:gd name="T1" fmla="*/ 0 h 18"/>
                <a:gd name="T2" fmla="*/ 806 w 51"/>
                <a:gd name="T3" fmla="*/ 341 h 18"/>
                <a:gd name="T4" fmla="*/ 0 60000 65536"/>
                <a:gd name="T5" fmla="*/ 0 60000 65536"/>
              </a:gdLst>
              <a:ahLst/>
              <a:cxnLst>
                <a:cxn ang="T4">
                  <a:pos x="T0" y="T1"/>
                </a:cxn>
                <a:cxn ang="T5">
                  <a:pos x="T2" y="T3"/>
                </a:cxn>
              </a:cxnLst>
              <a:rect l="0" t="0" r="r" b="b"/>
              <a:pathLst>
                <a:path w="51" h="18">
                  <a:moveTo>
                    <a:pt x="0" y="0"/>
                  </a:moveTo>
                  <a:cubicBezTo>
                    <a:pt x="11" y="2"/>
                    <a:pt x="47" y="15"/>
                    <a:pt x="51" y="18"/>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29" name="Freeform 430"/>
            <p:cNvSpPr>
              <a:spLocks/>
            </p:cNvSpPr>
            <p:nvPr/>
          </p:nvSpPr>
          <p:spPr bwMode="auto">
            <a:xfrm>
              <a:off x="3326" y="1952"/>
              <a:ext cx="122" cy="53"/>
            </a:xfrm>
            <a:custGeom>
              <a:avLst/>
              <a:gdLst>
                <a:gd name="T0" fmla="*/ 0 w 49"/>
                <a:gd name="T1" fmla="*/ 0 h 20"/>
                <a:gd name="T2" fmla="*/ 757 w 49"/>
                <a:gd name="T3" fmla="*/ 371 h 20"/>
                <a:gd name="T4" fmla="*/ 0 60000 65536"/>
                <a:gd name="T5" fmla="*/ 0 60000 65536"/>
              </a:gdLst>
              <a:ahLst/>
              <a:cxnLst>
                <a:cxn ang="T4">
                  <a:pos x="T0" y="T1"/>
                </a:cxn>
                <a:cxn ang="T5">
                  <a:pos x="T2" y="T3"/>
                </a:cxn>
              </a:cxnLst>
              <a:rect l="0" t="0" r="r" b="b"/>
              <a:pathLst>
                <a:path w="49" h="20">
                  <a:moveTo>
                    <a:pt x="0" y="0"/>
                  </a:moveTo>
                  <a:cubicBezTo>
                    <a:pt x="11" y="3"/>
                    <a:pt x="37" y="12"/>
                    <a:pt x="49" y="20"/>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0" name="Freeform 431"/>
            <p:cNvSpPr>
              <a:spLocks/>
            </p:cNvSpPr>
            <p:nvPr/>
          </p:nvSpPr>
          <p:spPr bwMode="auto">
            <a:xfrm>
              <a:off x="3431" y="1675"/>
              <a:ext cx="7" cy="120"/>
            </a:xfrm>
            <a:custGeom>
              <a:avLst/>
              <a:gdLst>
                <a:gd name="T0" fmla="*/ 37 w 3"/>
                <a:gd name="T1" fmla="*/ 0 h 45"/>
                <a:gd name="T2" fmla="*/ 37 w 3"/>
                <a:gd name="T3" fmla="*/ 853 h 45"/>
                <a:gd name="T4" fmla="*/ 0 60000 65536"/>
                <a:gd name="T5" fmla="*/ 0 60000 65536"/>
              </a:gdLst>
              <a:ahLst/>
              <a:cxnLst>
                <a:cxn ang="T4">
                  <a:pos x="T0" y="T1"/>
                </a:cxn>
                <a:cxn ang="T5">
                  <a:pos x="T2" y="T3"/>
                </a:cxn>
              </a:cxnLst>
              <a:rect l="0" t="0" r="r" b="b"/>
              <a:pathLst>
                <a:path w="3" h="45">
                  <a:moveTo>
                    <a:pt x="3" y="0"/>
                  </a:moveTo>
                  <a:cubicBezTo>
                    <a:pt x="2" y="9"/>
                    <a:pt x="0" y="36"/>
                    <a:pt x="3" y="45"/>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1" name="Freeform 432"/>
            <p:cNvSpPr>
              <a:spLocks/>
            </p:cNvSpPr>
            <p:nvPr/>
          </p:nvSpPr>
          <p:spPr bwMode="auto">
            <a:xfrm>
              <a:off x="3473" y="1691"/>
              <a:ext cx="8" cy="120"/>
            </a:xfrm>
            <a:custGeom>
              <a:avLst/>
              <a:gdLst>
                <a:gd name="T0" fmla="*/ 21 w 3"/>
                <a:gd name="T1" fmla="*/ 0 h 45"/>
                <a:gd name="T2" fmla="*/ 56 w 3"/>
                <a:gd name="T3" fmla="*/ 853 h 45"/>
                <a:gd name="T4" fmla="*/ 0 60000 65536"/>
                <a:gd name="T5" fmla="*/ 0 60000 65536"/>
              </a:gdLst>
              <a:ahLst/>
              <a:cxnLst>
                <a:cxn ang="T4">
                  <a:pos x="T0" y="T1"/>
                </a:cxn>
                <a:cxn ang="T5">
                  <a:pos x="T2" y="T3"/>
                </a:cxn>
              </a:cxnLst>
              <a:rect l="0" t="0" r="r" b="b"/>
              <a:pathLst>
                <a:path w="3" h="45">
                  <a:moveTo>
                    <a:pt x="1" y="0"/>
                  </a:moveTo>
                  <a:cubicBezTo>
                    <a:pt x="1" y="11"/>
                    <a:pt x="0" y="38"/>
                    <a:pt x="3" y="45"/>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2" name="Freeform 433"/>
            <p:cNvSpPr>
              <a:spLocks/>
            </p:cNvSpPr>
            <p:nvPr/>
          </p:nvSpPr>
          <p:spPr bwMode="auto">
            <a:xfrm>
              <a:off x="3508" y="1704"/>
              <a:ext cx="8" cy="120"/>
            </a:xfrm>
            <a:custGeom>
              <a:avLst/>
              <a:gdLst>
                <a:gd name="T0" fmla="*/ 21 w 3"/>
                <a:gd name="T1" fmla="*/ 0 h 45"/>
                <a:gd name="T2" fmla="*/ 56 w 3"/>
                <a:gd name="T3" fmla="*/ 853 h 45"/>
                <a:gd name="T4" fmla="*/ 0 60000 65536"/>
                <a:gd name="T5" fmla="*/ 0 60000 65536"/>
              </a:gdLst>
              <a:ahLst/>
              <a:cxnLst>
                <a:cxn ang="T4">
                  <a:pos x="T0" y="T1"/>
                </a:cxn>
                <a:cxn ang="T5">
                  <a:pos x="T2" y="T3"/>
                </a:cxn>
              </a:cxnLst>
              <a:rect l="0" t="0" r="r" b="b"/>
              <a:pathLst>
                <a:path w="3" h="45">
                  <a:moveTo>
                    <a:pt x="1" y="0"/>
                  </a:moveTo>
                  <a:cubicBezTo>
                    <a:pt x="0" y="9"/>
                    <a:pt x="1" y="39"/>
                    <a:pt x="3" y="45"/>
                  </a:cubicBezTo>
                </a:path>
              </a:pathLst>
            </a:custGeom>
            <a:noFill/>
            <a:ln w="7938" cap="rnd">
              <a:solidFill>
                <a:srgbClr val="F4D1C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3" name="Freeform 434"/>
            <p:cNvSpPr>
              <a:spLocks/>
            </p:cNvSpPr>
            <p:nvPr/>
          </p:nvSpPr>
          <p:spPr bwMode="auto">
            <a:xfrm>
              <a:off x="2633" y="2600"/>
              <a:ext cx="343" cy="229"/>
            </a:xfrm>
            <a:custGeom>
              <a:avLst/>
              <a:gdLst>
                <a:gd name="T0" fmla="*/ 0 w 137"/>
                <a:gd name="T1" fmla="*/ 1566 h 86"/>
                <a:gd name="T2" fmla="*/ 626 w 137"/>
                <a:gd name="T3" fmla="*/ 1433 h 86"/>
                <a:gd name="T4" fmla="*/ 1192 w 137"/>
                <a:gd name="T5" fmla="*/ 977 h 86"/>
                <a:gd name="T6" fmla="*/ 1242 w 137"/>
                <a:gd name="T7" fmla="*/ 1206 h 86"/>
                <a:gd name="T8" fmla="*/ 1567 w 137"/>
                <a:gd name="T9" fmla="*/ 1169 h 86"/>
                <a:gd name="T10" fmla="*/ 1850 w 137"/>
                <a:gd name="T11" fmla="*/ 602 h 86"/>
                <a:gd name="T12" fmla="*/ 2151 w 137"/>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86">
                  <a:moveTo>
                    <a:pt x="0" y="83"/>
                  </a:moveTo>
                  <a:cubicBezTo>
                    <a:pt x="11" y="86"/>
                    <a:pt x="30" y="80"/>
                    <a:pt x="40" y="76"/>
                  </a:cubicBezTo>
                  <a:cubicBezTo>
                    <a:pt x="53" y="70"/>
                    <a:pt x="63" y="57"/>
                    <a:pt x="76" y="52"/>
                  </a:cubicBezTo>
                  <a:cubicBezTo>
                    <a:pt x="80" y="56"/>
                    <a:pt x="76" y="60"/>
                    <a:pt x="79" y="64"/>
                  </a:cubicBezTo>
                  <a:cubicBezTo>
                    <a:pt x="84" y="73"/>
                    <a:pt x="94" y="66"/>
                    <a:pt x="100" y="62"/>
                  </a:cubicBezTo>
                  <a:cubicBezTo>
                    <a:pt x="111" y="55"/>
                    <a:pt x="115" y="45"/>
                    <a:pt x="118" y="32"/>
                  </a:cubicBezTo>
                  <a:cubicBezTo>
                    <a:pt x="121" y="18"/>
                    <a:pt x="127" y="10"/>
                    <a:pt x="137"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4" name="Freeform 435"/>
            <p:cNvSpPr>
              <a:spLocks/>
            </p:cNvSpPr>
            <p:nvPr/>
          </p:nvSpPr>
          <p:spPr bwMode="auto">
            <a:xfrm>
              <a:off x="2733" y="2432"/>
              <a:ext cx="240" cy="352"/>
            </a:xfrm>
            <a:custGeom>
              <a:avLst/>
              <a:gdLst>
                <a:gd name="T0" fmla="*/ 833 w 96"/>
                <a:gd name="T1" fmla="*/ 888 h 132"/>
                <a:gd name="T2" fmla="*/ 0 w 96"/>
                <a:gd name="T3" fmla="*/ 2253 h 132"/>
                <a:gd name="T4" fmla="*/ 645 w 96"/>
                <a:gd name="T5" fmla="*/ 1571 h 132"/>
                <a:gd name="T6" fmla="*/ 833 w 96"/>
                <a:gd name="T7" fmla="*/ 1821 h 132"/>
                <a:gd name="T8" fmla="*/ 1020 w 96"/>
                <a:gd name="T9" fmla="*/ 1024 h 132"/>
                <a:gd name="T10" fmla="*/ 1500 w 96"/>
                <a:gd name="T11" fmla="*/ 0 h 1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132">
                  <a:moveTo>
                    <a:pt x="53" y="47"/>
                  </a:moveTo>
                  <a:cubicBezTo>
                    <a:pt x="49" y="73"/>
                    <a:pt x="12" y="99"/>
                    <a:pt x="0" y="119"/>
                  </a:cubicBezTo>
                  <a:cubicBezTo>
                    <a:pt x="2" y="132"/>
                    <a:pt x="31" y="88"/>
                    <a:pt x="41" y="83"/>
                  </a:cubicBezTo>
                  <a:cubicBezTo>
                    <a:pt x="55" y="78"/>
                    <a:pt x="49" y="88"/>
                    <a:pt x="53" y="96"/>
                  </a:cubicBezTo>
                  <a:cubicBezTo>
                    <a:pt x="69" y="94"/>
                    <a:pt x="62" y="64"/>
                    <a:pt x="65" y="54"/>
                  </a:cubicBezTo>
                  <a:cubicBezTo>
                    <a:pt x="72" y="34"/>
                    <a:pt x="88" y="20"/>
                    <a:pt x="96"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5" name="Freeform 436"/>
            <p:cNvSpPr>
              <a:spLocks/>
            </p:cNvSpPr>
            <p:nvPr/>
          </p:nvSpPr>
          <p:spPr bwMode="auto">
            <a:xfrm>
              <a:off x="3003" y="2237"/>
              <a:ext cx="120" cy="214"/>
            </a:xfrm>
            <a:custGeom>
              <a:avLst/>
              <a:gdLst>
                <a:gd name="T0" fmla="*/ 375 w 48"/>
                <a:gd name="T1" fmla="*/ 251 h 80"/>
                <a:gd name="T2" fmla="*/ 20 w 48"/>
                <a:gd name="T3" fmla="*/ 1380 h 80"/>
                <a:gd name="T4" fmla="*/ 50 w 48"/>
                <a:gd name="T5" fmla="*/ 1396 h 80"/>
                <a:gd name="T6" fmla="*/ 313 w 48"/>
                <a:gd name="T7" fmla="*/ 1188 h 80"/>
                <a:gd name="T8" fmla="*/ 438 w 48"/>
                <a:gd name="T9" fmla="*/ 1474 h 80"/>
                <a:gd name="T10" fmla="*/ 550 w 48"/>
                <a:gd name="T11" fmla="*/ 824 h 80"/>
                <a:gd name="T12" fmla="*/ 750 w 4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80">
                  <a:moveTo>
                    <a:pt x="24" y="13"/>
                  </a:moveTo>
                  <a:cubicBezTo>
                    <a:pt x="22" y="35"/>
                    <a:pt x="8" y="52"/>
                    <a:pt x="1" y="72"/>
                  </a:cubicBezTo>
                  <a:cubicBezTo>
                    <a:pt x="0" y="73"/>
                    <a:pt x="2" y="74"/>
                    <a:pt x="3" y="73"/>
                  </a:cubicBezTo>
                  <a:cubicBezTo>
                    <a:pt x="8" y="69"/>
                    <a:pt x="15" y="61"/>
                    <a:pt x="20" y="62"/>
                  </a:cubicBezTo>
                  <a:cubicBezTo>
                    <a:pt x="27" y="64"/>
                    <a:pt x="23" y="76"/>
                    <a:pt x="28" y="77"/>
                  </a:cubicBezTo>
                  <a:cubicBezTo>
                    <a:pt x="43" y="80"/>
                    <a:pt x="36" y="48"/>
                    <a:pt x="35" y="43"/>
                  </a:cubicBezTo>
                  <a:cubicBezTo>
                    <a:pt x="31" y="24"/>
                    <a:pt x="47" y="17"/>
                    <a:pt x="48"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6" name="Freeform 437"/>
            <p:cNvSpPr>
              <a:spLocks/>
            </p:cNvSpPr>
            <p:nvPr/>
          </p:nvSpPr>
          <p:spPr bwMode="auto">
            <a:xfrm>
              <a:off x="2988" y="2235"/>
              <a:ext cx="178" cy="328"/>
            </a:xfrm>
            <a:custGeom>
              <a:avLst/>
              <a:gdLst>
                <a:gd name="T0" fmla="*/ 0 w 71"/>
                <a:gd name="T1" fmla="*/ 2333 h 123"/>
                <a:gd name="T2" fmla="*/ 208 w 71"/>
                <a:gd name="T3" fmla="*/ 2083 h 123"/>
                <a:gd name="T4" fmla="*/ 313 w 71"/>
                <a:gd name="T5" fmla="*/ 1685 h 123"/>
                <a:gd name="T6" fmla="*/ 439 w 71"/>
                <a:gd name="T7" fmla="*/ 2013 h 123"/>
                <a:gd name="T8" fmla="*/ 755 w 71"/>
                <a:gd name="T9" fmla="*/ 1800 h 123"/>
                <a:gd name="T10" fmla="*/ 880 w 71"/>
                <a:gd name="T11" fmla="*/ 1272 h 123"/>
                <a:gd name="T12" fmla="*/ 847 w 71"/>
                <a:gd name="T13" fmla="*/ 888 h 123"/>
                <a:gd name="T14" fmla="*/ 1025 w 71"/>
                <a:gd name="T15" fmla="*/ 605 h 123"/>
                <a:gd name="T16" fmla="*/ 1068 w 7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23">
                  <a:moveTo>
                    <a:pt x="0" y="123"/>
                  </a:moveTo>
                  <a:cubicBezTo>
                    <a:pt x="6" y="120"/>
                    <a:pt x="11" y="116"/>
                    <a:pt x="13" y="110"/>
                  </a:cubicBezTo>
                  <a:cubicBezTo>
                    <a:pt x="15" y="106"/>
                    <a:pt x="14" y="88"/>
                    <a:pt x="20" y="89"/>
                  </a:cubicBezTo>
                  <a:cubicBezTo>
                    <a:pt x="26" y="90"/>
                    <a:pt x="24" y="103"/>
                    <a:pt x="28" y="106"/>
                  </a:cubicBezTo>
                  <a:cubicBezTo>
                    <a:pt x="35" y="111"/>
                    <a:pt x="44" y="100"/>
                    <a:pt x="48" y="95"/>
                  </a:cubicBezTo>
                  <a:cubicBezTo>
                    <a:pt x="53" y="87"/>
                    <a:pt x="55" y="77"/>
                    <a:pt x="56" y="67"/>
                  </a:cubicBezTo>
                  <a:cubicBezTo>
                    <a:pt x="56" y="60"/>
                    <a:pt x="52" y="53"/>
                    <a:pt x="54" y="47"/>
                  </a:cubicBezTo>
                  <a:cubicBezTo>
                    <a:pt x="55" y="40"/>
                    <a:pt x="62" y="37"/>
                    <a:pt x="65" y="32"/>
                  </a:cubicBezTo>
                  <a:cubicBezTo>
                    <a:pt x="71" y="22"/>
                    <a:pt x="64" y="10"/>
                    <a:pt x="68"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7" name="Freeform 438"/>
            <p:cNvSpPr>
              <a:spLocks/>
            </p:cNvSpPr>
            <p:nvPr/>
          </p:nvSpPr>
          <p:spPr bwMode="auto">
            <a:xfrm>
              <a:off x="2796" y="2296"/>
              <a:ext cx="97" cy="179"/>
            </a:xfrm>
            <a:custGeom>
              <a:avLst/>
              <a:gdLst>
                <a:gd name="T0" fmla="*/ 353 w 39"/>
                <a:gd name="T1" fmla="*/ 0 h 67"/>
                <a:gd name="T2" fmla="*/ 199 w 39"/>
                <a:gd name="T3" fmla="*/ 649 h 67"/>
                <a:gd name="T4" fmla="*/ 12 w 39"/>
                <a:gd name="T5" fmla="*/ 1085 h 67"/>
                <a:gd name="T6" fmla="*/ 291 w 39"/>
                <a:gd name="T7" fmla="*/ 1013 h 67"/>
                <a:gd name="T8" fmla="*/ 599 w 39"/>
                <a:gd name="T9" fmla="*/ 40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7">
                  <a:moveTo>
                    <a:pt x="23" y="0"/>
                  </a:moveTo>
                  <a:cubicBezTo>
                    <a:pt x="23" y="11"/>
                    <a:pt x="17" y="23"/>
                    <a:pt x="13" y="34"/>
                  </a:cubicBezTo>
                  <a:cubicBezTo>
                    <a:pt x="11" y="39"/>
                    <a:pt x="0" y="52"/>
                    <a:pt x="1" y="57"/>
                  </a:cubicBezTo>
                  <a:cubicBezTo>
                    <a:pt x="3" y="67"/>
                    <a:pt x="15" y="57"/>
                    <a:pt x="19" y="53"/>
                  </a:cubicBezTo>
                  <a:cubicBezTo>
                    <a:pt x="27" y="44"/>
                    <a:pt x="34" y="33"/>
                    <a:pt x="39" y="21"/>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8" name="Freeform 439"/>
            <p:cNvSpPr>
              <a:spLocks/>
            </p:cNvSpPr>
            <p:nvPr/>
          </p:nvSpPr>
          <p:spPr bwMode="auto">
            <a:xfrm>
              <a:off x="2796" y="2371"/>
              <a:ext cx="155" cy="213"/>
            </a:xfrm>
            <a:custGeom>
              <a:avLst/>
              <a:gdLst>
                <a:gd name="T0" fmla="*/ 250 w 62"/>
                <a:gd name="T1" fmla="*/ 865 h 80"/>
                <a:gd name="T2" fmla="*/ 33 w 62"/>
                <a:gd name="T3" fmla="*/ 1510 h 80"/>
                <a:gd name="T4" fmla="*/ 250 w 62"/>
                <a:gd name="T5" fmla="*/ 1249 h 80"/>
                <a:gd name="T6" fmla="*/ 470 w 62"/>
                <a:gd name="T7" fmla="*/ 977 h 80"/>
                <a:gd name="T8" fmla="*/ 550 w 62"/>
                <a:gd name="T9" fmla="*/ 977 h 80"/>
                <a:gd name="T10" fmla="*/ 720 w 62"/>
                <a:gd name="T11" fmla="*/ 772 h 80"/>
                <a:gd name="T12" fmla="*/ 970 w 62"/>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80">
                  <a:moveTo>
                    <a:pt x="16" y="46"/>
                  </a:moveTo>
                  <a:cubicBezTo>
                    <a:pt x="17" y="59"/>
                    <a:pt x="0" y="67"/>
                    <a:pt x="2" y="80"/>
                  </a:cubicBezTo>
                  <a:cubicBezTo>
                    <a:pt x="11" y="80"/>
                    <a:pt x="13" y="72"/>
                    <a:pt x="16" y="66"/>
                  </a:cubicBezTo>
                  <a:cubicBezTo>
                    <a:pt x="20" y="60"/>
                    <a:pt x="23" y="56"/>
                    <a:pt x="30" y="52"/>
                  </a:cubicBezTo>
                  <a:cubicBezTo>
                    <a:pt x="32" y="51"/>
                    <a:pt x="34" y="53"/>
                    <a:pt x="35" y="52"/>
                  </a:cubicBezTo>
                  <a:cubicBezTo>
                    <a:pt x="40" y="50"/>
                    <a:pt x="43" y="45"/>
                    <a:pt x="46" y="41"/>
                  </a:cubicBezTo>
                  <a:cubicBezTo>
                    <a:pt x="53" y="30"/>
                    <a:pt x="62" y="13"/>
                    <a:pt x="62"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39" name="Freeform 440"/>
            <p:cNvSpPr>
              <a:spLocks/>
            </p:cNvSpPr>
            <p:nvPr/>
          </p:nvSpPr>
          <p:spPr bwMode="auto">
            <a:xfrm>
              <a:off x="2991" y="2035"/>
              <a:ext cx="85" cy="242"/>
            </a:xfrm>
            <a:custGeom>
              <a:avLst/>
              <a:gdLst>
                <a:gd name="T0" fmla="*/ 95 w 34"/>
                <a:gd name="T1" fmla="*/ 1713 h 91"/>
                <a:gd name="T2" fmla="*/ 333 w 34"/>
                <a:gd name="T3" fmla="*/ 1019 h 91"/>
                <a:gd name="T4" fmla="*/ 438 w 34"/>
                <a:gd name="T5" fmla="*/ 0 h 91"/>
                <a:gd name="T6" fmla="*/ 0 60000 65536"/>
                <a:gd name="T7" fmla="*/ 0 60000 65536"/>
                <a:gd name="T8" fmla="*/ 0 60000 65536"/>
              </a:gdLst>
              <a:ahLst/>
              <a:cxnLst>
                <a:cxn ang="T6">
                  <a:pos x="T0" y="T1"/>
                </a:cxn>
                <a:cxn ang="T7">
                  <a:pos x="T2" y="T3"/>
                </a:cxn>
                <a:cxn ang="T8">
                  <a:pos x="T4" y="T5"/>
                </a:cxn>
              </a:cxnLst>
              <a:rect l="0" t="0" r="r" b="b"/>
              <a:pathLst>
                <a:path w="34" h="91">
                  <a:moveTo>
                    <a:pt x="6" y="91"/>
                  </a:moveTo>
                  <a:cubicBezTo>
                    <a:pt x="0" y="74"/>
                    <a:pt x="13" y="66"/>
                    <a:pt x="21" y="54"/>
                  </a:cubicBezTo>
                  <a:cubicBezTo>
                    <a:pt x="34" y="37"/>
                    <a:pt x="28" y="20"/>
                    <a:pt x="28"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0" name="Freeform 441"/>
            <p:cNvSpPr>
              <a:spLocks/>
            </p:cNvSpPr>
            <p:nvPr/>
          </p:nvSpPr>
          <p:spPr bwMode="auto">
            <a:xfrm>
              <a:off x="3098" y="2379"/>
              <a:ext cx="205" cy="376"/>
            </a:xfrm>
            <a:custGeom>
              <a:avLst/>
              <a:gdLst>
                <a:gd name="T0" fmla="*/ 1050 w 82"/>
                <a:gd name="T1" fmla="*/ 0 h 141"/>
                <a:gd name="T2" fmla="*/ 875 w 82"/>
                <a:gd name="T3" fmla="*/ 1856 h 141"/>
                <a:gd name="T4" fmla="*/ 345 w 82"/>
                <a:gd name="T5" fmla="*/ 1741 h 141"/>
                <a:gd name="T6" fmla="*/ 270 w 82"/>
                <a:gd name="T7" fmla="*/ 2141 h 141"/>
                <a:gd name="T8" fmla="*/ 0 w 82"/>
                <a:gd name="T9" fmla="*/ 2675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41">
                  <a:moveTo>
                    <a:pt x="67" y="0"/>
                  </a:moveTo>
                  <a:cubicBezTo>
                    <a:pt x="25" y="0"/>
                    <a:pt x="82" y="82"/>
                    <a:pt x="56" y="98"/>
                  </a:cubicBezTo>
                  <a:cubicBezTo>
                    <a:pt x="42" y="107"/>
                    <a:pt x="40" y="72"/>
                    <a:pt x="22" y="92"/>
                  </a:cubicBezTo>
                  <a:cubicBezTo>
                    <a:pt x="16" y="98"/>
                    <a:pt x="17" y="105"/>
                    <a:pt x="17" y="113"/>
                  </a:cubicBezTo>
                  <a:cubicBezTo>
                    <a:pt x="17" y="126"/>
                    <a:pt x="11" y="135"/>
                    <a:pt x="0" y="141"/>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1" name="Freeform 442"/>
            <p:cNvSpPr>
              <a:spLocks/>
            </p:cNvSpPr>
            <p:nvPr/>
          </p:nvSpPr>
          <p:spPr bwMode="auto">
            <a:xfrm>
              <a:off x="3126" y="2685"/>
              <a:ext cx="85" cy="166"/>
            </a:xfrm>
            <a:custGeom>
              <a:avLst/>
              <a:gdLst>
                <a:gd name="T0" fmla="*/ 0 w 34"/>
                <a:gd name="T1" fmla="*/ 996 h 62"/>
                <a:gd name="T2" fmla="*/ 408 w 34"/>
                <a:gd name="T3" fmla="*/ 803 h 62"/>
                <a:gd name="T4" fmla="*/ 458 w 34"/>
                <a:gd name="T5" fmla="*/ 0 h 62"/>
                <a:gd name="T6" fmla="*/ 533 w 34"/>
                <a:gd name="T7" fmla="*/ 35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62">
                  <a:moveTo>
                    <a:pt x="0" y="52"/>
                  </a:moveTo>
                  <a:cubicBezTo>
                    <a:pt x="9" y="62"/>
                    <a:pt x="23" y="53"/>
                    <a:pt x="26" y="42"/>
                  </a:cubicBezTo>
                  <a:cubicBezTo>
                    <a:pt x="28" y="30"/>
                    <a:pt x="20" y="8"/>
                    <a:pt x="29" y="0"/>
                  </a:cubicBezTo>
                  <a:cubicBezTo>
                    <a:pt x="31" y="0"/>
                    <a:pt x="32" y="1"/>
                    <a:pt x="34" y="2"/>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2" name="Freeform 443"/>
            <p:cNvSpPr>
              <a:spLocks/>
            </p:cNvSpPr>
            <p:nvPr/>
          </p:nvSpPr>
          <p:spPr bwMode="auto">
            <a:xfrm>
              <a:off x="3218" y="2739"/>
              <a:ext cx="113" cy="85"/>
            </a:xfrm>
            <a:custGeom>
              <a:avLst/>
              <a:gdLst>
                <a:gd name="T0" fmla="*/ 0 w 45"/>
                <a:gd name="T1" fmla="*/ 452 h 32"/>
                <a:gd name="T2" fmla="*/ 334 w 45"/>
                <a:gd name="T3" fmla="*/ 191 h 32"/>
                <a:gd name="T4" fmla="*/ 713 w 45"/>
                <a:gd name="T5" fmla="*/ 396 h 32"/>
                <a:gd name="T6" fmla="*/ 0 60000 65536"/>
                <a:gd name="T7" fmla="*/ 0 60000 65536"/>
                <a:gd name="T8" fmla="*/ 0 60000 65536"/>
              </a:gdLst>
              <a:ahLst/>
              <a:cxnLst>
                <a:cxn ang="T6">
                  <a:pos x="T0" y="T1"/>
                </a:cxn>
                <a:cxn ang="T7">
                  <a:pos x="T2" y="T3"/>
                </a:cxn>
                <a:cxn ang="T8">
                  <a:pos x="T4" y="T5"/>
                </a:cxn>
              </a:cxnLst>
              <a:rect l="0" t="0" r="r" b="b"/>
              <a:pathLst>
                <a:path w="45" h="32">
                  <a:moveTo>
                    <a:pt x="0" y="24"/>
                  </a:moveTo>
                  <a:cubicBezTo>
                    <a:pt x="9" y="32"/>
                    <a:pt x="16" y="14"/>
                    <a:pt x="21" y="10"/>
                  </a:cubicBezTo>
                  <a:cubicBezTo>
                    <a:pt x="31" y="0"/>
                    <a:pt x="40" y="11"/>
                    <a:pt x="45" y="21"/>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3" name="Freeform 444"/>
            <p:cNvSpPr>
              <a:spLocks/>
            </p:cNvSpPr>
            <p:nvPr/>
          </p:nvSpPr>
          <p:spPr bwMode="auto">
            <a:xfrm>
              <a:off x="3251" y="2440"/>
              <a:ext cx="92" cy="261"/>
            </a:xfrm>
            <a:custGeom>
              <a:avLst/>
              <a:gdLst>
                <a:gd name="T0" fmla="*/ 229 w 37"/>
                <a:gd name="T1" fmla="*/ 1851 h 98"/>
                <a:gd name="T2" fmla="*/ 415 w 37"/>
                <a:gd name="T3" fmla="*/ 964 h 98"/>
                <a:gd name="T4" fmla="*/ 308 w 37"/>
                <a:gd name="T5" fmla="*/ 474 h 98"/>
                <a:gd name="T6" fmla="*/ 124 w 37"/>
                <a:gd name="T7" fmla="*/ 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98">
                  <a:moveTo>
                    <a:pt x="15" y="98"/>
                  </a:moveTo>
                  <a:cubicBezTo>
                    <a:pt x="37" y="93"/>
                    <a:pt x="32" y="66"/>
                    <a:pt x="27" y="51"/>
                  </a:cubicBezTo>
                  <a:cubicBezTo>
                    <a:pt x="25" y="43"/>
                    <a:pt x="26" y="32"/>
                    <a:pt x="20" y="25"/>
                  </a:cubicBezTo>
                  <a:cubicBezTo>
                    <a:pt x="13" y="16"/>
                    <a:pt x="0" y="16"/>
                    <a:pt x="8"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4" name="Freeform 445"/>
            <p:cNvSpPr>
              <a:spLocks/>
            </p:cNvSpPr>
            <p:nvPr/>
          </p:nvSpPr>
          <p:spPr bwMode="auto">
            <a:xfrm>
              <a:off x="3321" y="2427"/>
              <a:ext cx="62" cy="248"/>
            </a:xfrm>
            <a:custGeom>
              <a:avLst/>
              <a:gdLst>
                <a:gd name="T0" fmla="*/ 0 w 25"/>
                <a:gd name="T1" fmla="*/ 0 h 93"/>
                <a:gd name="T2" fmla="*/ 154 w 25"/>
                <a:gd name="T3" fmla="*/ 704 h 93"/>
                <a:gd name="T4" fmla="*/ 308 w 25"/>
                <a:gd name="T5" fmla="*/ 1117 h 93"/>
                <a:gd name="T6" fmla="*/ 320 w 25"/>
                <a:gd name="T7" fmla="*/ 1763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93">
                  <a:moveTo>
                    <a:pt x="0" y="0"/>
                  </a:moveTo>
                  <a:cubicBezTo>
                    <a:pt x="18" y="8"/>
                    <a:pt x="9" y="24"/>
                    <a:pt x="10" y="37"/>
                  </a:cubicBezTo>
                  <a:cubicBezTo>
                    <a:pt x="11" y="44"/>
                    <a:pt x="17" y="52"/>
                    <a:pt x="20" y="59"/>
                  </a:cubicBezTo>
                  <a:cubicBezTo>
                    <a:pt x="24" y="71"/>
                    <a:pt x="25" y="80"/>
                    <a:pt x="21" y="93"/>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5" name="Freeform 446"/>
            <p:cNvSpPr>
              <a:spLocks/>
            </p:cNvSpPr>
            <p:nvPr/>
          </p:nvSpPr>
          <p:spPr bwMode="auto">
            <a:xfrm>
              <a:off x="3368" y="2477"/>
              <a:ext cx="38" cy="96"/>
            </a:xfrm>
            <a:custGeom>
              <a:avLst/>
              <a:gdLst>
                <a:gd name="T0" fmla="*/ 0 w 15"/>
                <a:gd name="T1" fmla="*/ 683 h 36"/>
                <a:gd name="T2" fmla="*/ 20 w 15"/>
                <a:gd name="T3" fmla="*/ 0 h 36"/>
                <a:gd name="T4" fmla="*/ 0 60000 65536"/>
                <a:gd name="T5" fmla="*/ 0 60000 65536"/>
              </a:gdLst>
              <a:ahLst/>
              <a:cxnLst>
                <a:cxn ang="T4">
                  <a:pos x="T0" y="T1"/>
                </a:cxn>
                <a:cxn ang="T5">
                  <a:pos x="T2" y="T3"/>
                </a:cxn>
              </a:cxnLst>
              <a:rect l="0" t="0" r="r" b="b"/>
              <a:pathLst>
                <a:path w="15" h="36">
                  <a:moveTo>
                    <a:pt x="0" y="36"/>
                  </a:moveTo>
                  <a:cubicBezTo>
                    <a:pt x="15" y="27"/>
                    <a:pt x="3" y="11"/>
                    <a:pt x="1"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6" name="Freeform 447"/>
            <p:cNvSpPr>
              <a:spLocks/>
            </p:cNvSpPr>
            <p:nvPr/>
          </p:nvSpPr>
          <p:spPr bwMode="auto">
            <a:xfrm>
              <a:off x="3368" y="2347"/>
              <a:ext cx="120" cy="181"/>
            </a:xfrm>
            <a:custGeom>
              <a:avLst/>
              <a:gdLst>
                <a:gd name="T0" fmla="*/ 408 w 48"/>
                <a:gd name="T1" fmla="*/ 1283 h 68"/>
                <a:gd name="T2" fmla="*/ 270 w 48"/>
                <a:gd name="T3" fmla="*/ 546 h 68"/>
                <a:gd name="T4" fmla="*/ 125 w 48"/>
                <a:gd name="T5" fmla="*/ 303 h 68"/>
                <a:gd name="T6" fmla="*/ 145 w 48"/>
                <a:gd name="T7" fmla="*/ 136 h 68"/>
                <a:gd name="T8" fmla="*/ 375 w 48"/>
                <a:gd name="T9" fmla="*/ 490 h 68"/>
                <a:gd name="T10" fmla="*/ 550 w 48"/>
                <a:gd name="T11" fmla="*/ 261 h 68"/>
                <a:gd name="T12" fmla="*/ 750 w 48"/>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68">
                  <a:moveTo>
                    <a:pt x="26" y="68"/>
                  </a:moveTo>
                  <a:cubicBezTo>
                    <a:pt x="29" y="53"/>
                    <a:pt x="26" y="41"/>
                    <a:pt x="17" y="29"/>
                  </a:cubicBezTo>
                  <a:cubicBezTo>
                    <a:pt x="14" y="25"/>
                    <a:pt x="11" y="21"/>
                    <a:pt x="8" y="16"/>
                  </a:cubicBezTo>
                  <a:cubicBezTo>
                    <a:pt x="7" y="14"/>
                    <a:pt x="0" y="1"/>
                    <a:pt x="9" y="7"/>
                  </a:cubicBezTo>
                  <a:cubicBezTo>
                    <a:pt x="16" y="12"/>
                    <a:pt x="10" y="28"/>
                    <a:pt x="24" y="26"/>
                  </a:cubicBezTo>
                  <a:cubicBezTo>
                    <a:pt x="30" y="25"/>
                    <a:pt x="32" y="18"/>
                    <a:pt x="35" y="14"/>
                  </a:cubicBezTo>
                  <a:cubicBezTo>
                    <a:pt x="38" y="9"/>
                    <a:pt x="44" y="6"/>
                    <a:pt x="48"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7" name="Freeform 448"/>
            <p:cNvSpPr>
              <a:spLocks/>
            </p:cNvSpPr>
            <p:nvPr/>
          </p:nvSpPr>
          <p:spPr bwMode="auto">
            <a:xfrm>
              <a:off x="3321" y="2243"/>
              <a:ext cx="127" cy="144"/>
            </a:xfrm>
            <a:custGeom>
              <a:avLst/>
              <a:gdLst>
                <a:gd name="T0" fmla="*/ 42 w 51"/>
                <a:gd name="T1" fmla="*/ 1024 h 54"/>
                <a:gd name="T2" fmla="*/ 42 w 51"/>
                <a:gd name="T3" fmla="*/ 627 h 54"/>
                <a:gd name="T4" fmla="*/ 279 w 51"/>
                <a:gd name="T5" fmla="*/ 341 h 54"/>
                <a:gd name="T6" fmla="*/ 558 w 51"/>
                <a:gd name="T7" fmla="*/ 661 h 54"/>
                <a:gd name="T8" fmla="*/ 787 w 51"/>
                <a:gd name="T9" fmla="*/ 477 h 54"/>
                <a:gd name="T10" fmla="*/ 725 w 51"/>
                <a:gd name="T11" fmla="*/ 115 h 54"/>
                <a:gd name="T12" fmla="*/ 478 w 5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54">
                  <a:moveTo>
                    <a:pt x="3" y="54"/>
                  </a:moveTo>
                  <a:cubicBezTo>
                    <a:pt x="4" y="47"/>
                    <a:pt x="0" y="40"/>
                    <a:pt x="3" y="33"/>
                  </a:cubicBezTo>
                  <a:cubicBezTo>
                    <a:pt x="6" y="27"/>
                    <a:pt x="12" y="21"/>
                    <a:pt x="18" y="18"/>
                  </a:cubicBezTo>
                  <a:cubicBezTo>
                    <a:pt x="33" y="12"/>
                    <a:pt x="31" y="24"/>
                    <a:pt x="36" y="35"/>
                  </a:cubicBezTo>
                  <a:cubicBezTo>
                    <a:pt x="42" y="48"/>
                    <a:pt x="51" y="36"/>
                    <a:pt x="51" y="25"/>
                  </a:cubicBezTo>
                  <a:cubicBezTo>
                    <a:pt x="51" y="20"/>
                    <a:pt x="50" y="11"/>
                    <a:pt x="47" y="6"/>
                  </a:cubicBezTo>
                  <a:cubicBezTo>
                    <a:pt x="42" y="0"/>
                    <a:pt x="38" y="1"/>
                    <a:pt x="31"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8" name="Freeform 449"/>
            <p:cNvSpPr>
              <a:spLocks/>
            </p:cNvSpPr>
            <p:nvPr/>
          </p:nvSpPr>
          <p:spPr bwMode="auto">
            <a:xfrm>
              <a:off x="3318" y="1981"/>
              <a:ext cx="110" cy="203"/>
            </a:xfrm>
            <a:custGeom>
              <a:avLst/>
              <a:gdLst>
                <a:gd name="T0" fmla="*/ 113 w 44"/>
                <a:gd name="T1" fmla="*/ 900 h 76"/>
                <a:gd name="T2" fmla="*/ 363 w 44"/>
                <a:gd name="T3" fmla="*/ 1413 h 76"/>
                <a:gd name="T4" fmla="*/ 658 w 44"/>
                <a:gd name="T5" fmla="*/ 935 h 76"/>
                <a:gd name="T6" fmla="*/ 375 w 44"/>
                <a:gd name="T7" fmla="*/ 593 h 76"/>
                <a:gd name="T8" fmla="*/ 33 w 44"/>
                <a:gd name="T9" fmla="*/ 342 h 76"/>
                <a:gd name="T10" fmla="*/ 20 w 44"/>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76">
                  <a:moveTo>
                    <a:pt x="7" y="47"/>
                  </a:moveTo>
                  <a:cubicBezTo>
                    <a:pt x="5" y="58"/>
                    <a:pt x="11" y="72"/>
                    <a:pt x="23" y="74"/>
                  </a:cubicBezTo>
                  <a:cubicBezTo>
                    <a:pt x="37" y="76"/>
                    <a:pt x="44" y="60"/>
                    <a:pt x="42" y="49"/>
                  </a:cubicBezTo>
                  <a:cubicBezTo>
                    <a:pt x="39" y="38"/>
                    <a:pt x="34" y="33"/>
                    <a:pt x="24" y="31"/>
                  </a:cubicBezTo>
                  <a:cubicBezTo>
                    <a:pt x="16" y="29"/>
                    <a:pt x="6" y="28"/>
                    <a:pt x="2" y="18"/>
                  </a:cubicBezTo>
                  <a:cubicBezTo>
                    <a:pt x="0" y="12"/>
                    <a:pt x="3" y="6"/>
                    <a:pt x="1"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49" name="Freeform 450"/>
            <p:cNvSpPr>
              <a:spLocks/>
            </p:cNvSpPr>
            <p:nvPr/>
          </p:nvSpPr>
          <p:spPr bwMode="auto">
            <a:xfrm>
              <a:off x="3271" y="2056"/>
              <a:ext cx="62" cy="237"/>
            </a:xfrm>
            <a:custGeom>
              <a:avLst/>
              <a:gdLst>
                <a:gd name="T0" fmla="*/ 216 w 25"/>
                <a:gd name="T1" fmla="*/ 0 h 89"/>
                <a:gd name="T2" fmla="*/ 196 w 25"/>
                <a:gd name="T3" fmla="*/ 794 h 89"/>
                <a:gd name="T4" fmla="*/ 370 w 25"/>
                <a:gd name="T5" fmla="*/ 1148 h 89"/>
                <a:gd name="T6" fmla="*/ 216 w 25"/>
                <a:gd name="T7" fmla="*/ 168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89">
                  <a:moveTo>
                    <a:pt x="14" y="0"/>
                  </a:moveTo>
                  <a:cubicBezTo>
                    <a:pt x="0" y="12"/>
                    <a:pt x="4" y="27"/>
                    <a:pt x="13" y="42"/>
                  </a:cubicBezTo>
                  <a:cubicBezTo>
                    <a:pt x="17" y="48"/>
                    <a:pt x="23" y="54"/>
                    <a:pt x="24" y="61"/>
                  </a:cubicBezTo>
                  <a:cubicBezTo>
                    <a:pt x="25" y="72"/>
                    <a:pt x="18" y="80"/>
                    <a:pt x="14" y="89"/>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0" name="Freeform 451"/>
            <p:cNvSpPr>
              <a:spLocks/>
            </p:cNvSpPr>
            <p:nvPr/>
          </p:nvSpPr>
          <p:spPr bwMode="auto">
            <a:xfrm>
              <a:off x="3198" y="2016"/>
              <a:ext cx="85" cy="333"/>
            </a:xfrm>
            <a:custGeom>
              <a:avLst/>
              <a:gdLst>
                <a:gd name="T0" fmla="*/ 0 w 34"/>
                <a:gd name="T1" fmla="*/ 986 h 125"/>
                <a:gd name="T2" fmla="*/ 238 w 34"/>
                <a:gd name="T3" fmla="*/ 1702 h 125"/>
                <a:gd name="T4" fmla="*/ 333 w 34"/>
                <a:gd name="T5" fmla="*/ 2059 h 125"/>
                <a:gd name="T6" fmla="*/ 345 w 34"/>
                <a:gd name="T7" fmla="*/ 986 h 125"/>
                <a:gd name="T8" fmla="*/ 270 w 34"/>
                <a:gd name="T9" fmla="*/ 703 h 125"/>
                <a:gd name="T10" fmla="*/ 313 w 34"/>
                <a:gd name="T11" fmla="*/ 511 h 125"/>
                <a:gd name="T12" fmla="*/ 125 w 34"/>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25">
                  <a:moveTo>
                    <a:pt x="0" y="52"/>
                  </a:moveTo>
                  <a:cubicBezTo>
                    <a:pt x="11" y="64"/>
                    <a:pt x="16" y="73"/>
                    <a:pt x="15" y="90"/>
                  </a:cubicBezTo>
                  <a:cubicBezTo>
                    <a:pt x="15" y="97"/>
                    <a:pt x="5" y="125"/>
                    <a:pt x="21" y="109"/>
                  </a:cubicBezTo>
                  <a:cubicBezTo>
                    <a:pt x="34" y="96"/>
                    <a:pt x="29" y="67"/>
                    <a:pt x="22" y="52"/>
                  </a:cubicBezTo>
                  <a:cubicBezTo>
                    <a:pt x="20" y="47"/>
                    <a:pt x="16" y="42"/>
                    <a:pt x="17" y="37"/>
                  </a:cubicBezTo>
                  <a:cubicBezTo>
                    <a:pt x="17" y="33"/>
                    <a:pt x="20" y="31"/>
                    <a:pt x="20" y="27"/>
                  </a:cubicBezTo>
                  <a:cubicBezTo>
                    <a:pt x="22" y="16"/>
                    <a:pt x="14" y="8"/>
                    <a:pt x="8"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1" name="Freeform 452"/>
            <p:cNvSpPr>
              <a:spLocks/>
            </p:cNvSpPr>
            <p:nvPr/>
          </p:nvSpPr>
          <p:spPr bwMode="auto">
            <a:xfrm>
              <a:off x="3103" y="2051"/>
              <a:ext cx="103" cy="450"/>
            </a:xfrm>
            <a:custGeom>
              <a:avLst/>
              <a:gdLst>
                <a:gd name="T0" fmla="*/ 568 w 41"/>
                <a:gd name="T1" fmla="*/ 56 h 169"/>
                <a:gd name="T2" fmla="*/ 618 w 41"/>
                <a:gd name="T3" fmla="*/ 1646 h 169"/>
                <a:gd name="T4" fmla="*/ 430 w 41"/>
                <a:gd name="T5" fmla="*/ 2452 h 169"/>
                <a:gd name="T6" fmla="*/ 618 w 41"/>
                <a:gd name="T7" fmla="*/ 3190 h 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69">
                  <a:moveTo>
                    <a:pt x="36" y="3"/>
                  </a:moveTo>
                  <a:cubicBezTo>
                    <a:pt x="0" y="0"/>
                    <a:pt x="40" y="72"/>
                    <a:pt x="39" y="87"/>
                  </a:cubicBezTo>
                  <a:cubicBezTo>
                    <a:pt x="39" y="103"/>
                    <a:pt x="28" y="114"/>
                    <a:pt x="27" y="130"/>
                  </a:cubicBezTo>
                  <a:cubicBezTo>
                    <a:pt x="26" y="144"/>
                    <a:pt x="41" y="157"/>
                    <a:pt x="39" y="169"/>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2" name="Freeform 453"/>
            <p:cNvSpPr>
              <a:spLocks/>
            </p:cNvSpPr>
            <p:nvPr/>
          </p:nvSpPr>
          <p:spPr bwMode="auto">
            <a:xfrm>
              <a:off x="3111" y="2539"/>
              <a:ext cx="65" cy="128"/>
            </a:xfrm>
            <a:custGeom>
              <a:avLst/>
              <a:gdLst>
                <a:gd name="T0" fmla="*/ 0 w 26"/>
                <a:gd name="T1" fmla="*/ 909 h 48"/>
                <a:gd name="T2" fmla="*/ 175 w 26"/>
                <a:gd name="T3" fmla="*/ 171 h 48"/>
                <a:gd name="T4" fmla="*/ 408 w 26"/>
                <a:gd name="T5" fmla="*/ 264 h 48"/>
                <a:gd name="T6" fmla="*/ 0 60000 65536"/>
                <a:gd name="T7" fmla="*/ 0 60000 65536"/>
                <a:gd name="T8" fmla="*/ 0 60000 65536"/>
              </a:gdLst>
              <a:ahLst/>
              <a:cxnLst>
                <a:cxn ang="T6">
                  <a:pos x="T0" y="T1"/>
                </a:cxn>
                <a:cxn ang="T7">
                  <a:pos x="T2" y="T3"/>
                </a:cxn>
                <a:cxn ang="T8">
                  <a:pos x="T4" y="T5"/>
                </a:cxn>
              </a:cxnLst>
              <a:rect l="0" t="0" r="r" b="b"/>
              <a:pathLst>
                <a:path w="26" h="48">
                  <a:moveTo>
                    <a:pt x="0" y="48"/>
                  </a:moveTo>
                  <a:cubicBezTo>
                    <a:pt x="0" y="37"/>
                    <a:pt x="3" y="17"/>
                    <a:pt x="11" y="9"/>
                  </a:cubicBezTo>
                  <a:cubicBezTo>
                    <a:pt x="21" y="0"/>
                    <a:pt x="19" y="9"/>
                    <a:pt x="26" y="14"/>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3" name="Freeform 454"/>
            <p:cNvSpPr>
              <a:spLocks/>
            </p:cNvSpPr>
            <p:nvPr/>
          </p:nvSpPr>
          <p:spPr bwMode="auto">
            <a:xfrm>
              <a:off x="2983" y="2568"/>
              <a:ext cx="80" cy="256"/>
            </a:xfrm>
            <a:custGeom>
              <a:avLst/>
              <a:gdLst>
                <a:gd name="T0" fmla="*/ 500 w 32"/>
                <a:gd name="T1" fmla="*/ 0 h 96"/>
                <a:gd name="T2" fmla="*/ 313 w 32"/>
                <a:gd name="T3" fmla="*/ 875 h 96"/>
                <a:gd name="T4" fmla="*/ 0 w 32"/>
                <a:gd name="T5" fmla="*/ 1821 h 96"/>
                <a:gd name="T6" fmla="*/ 0 60000 65536"/>
                <a:gd name="T7" fmla="*/ 0 60000 65536"/>
                <a:gd name="T8" fmla="*/ 0 60000 65536"/>
              </a:gdLst>
              <a:ahLst/>
              <a:cxnLst>
                <a:cxn ang="T6">
                  <a:pos x="T0" y="T1"/>
                </a:cxn>
                <a:cxn ang="T7">
                  <a:pos x="T2" y="T3"/>
                </a:cxn>
                <a:cxn ang="T8">
                  <a:pos x="T4" y="T5"/>
                </a:cxn>
              </a:cxnLst>
              <a:rect l="0" t="0" r="r" b="b"/>
              <a:pathLst>
                <a:path w="32" h="96">
                  <a:moveTo>
                    <a:pt x="32" y="0"/>
                  </a:moveTo>
                  <a:cubicBezTo>
                    <a:pt x="22" y="14"/>
                    <a:pt x="18" y="29"/>
                    <a:pt x="20" y="46"/>
                  </a:cubicBezTo>
                  <a:cubicBezTo>
                    <a:pt x="23" y="65"/>
                    <a:pt x="22" y="88"/>
                    <a:pt x="0" y="96"/>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4" name="Freeform 455"/>
            <p:cNvSpPr>
              <a:spLocks/>
            </p:cNvSpPr>
            <p:nvPr/>
          </p:nvSpPr>
          <p:spPr bwMode="auto">
            <a:xfrm>
              <a:off x="2853" y="2915"/>
              <a:ext cx="213" cy="181"/>
            </a:xfrm>
            <a:custGeom>
              <a:avLst/>
              <a:gdLst>
                <a:gd name="T0" fmla="*/ 0 w 85"/>
                <a:gd name="T1" fmla="*/ 886 h 68"/>
                <a:gd name="T2" fmla="*/ 692 w 85"/>
                <a:gd name="T3" fmla="*/ 431 h 68"/>
                <a:gd name="T4" fmla="*/ 1163 w 85"/>
                <a:gd name="T5" fmla="*/ 170 h 68"/>
                <a:gd name="T6" fmla="*/ 1150 w 85"/>
                <a:gd name="T7" fmla="*/ 865 h 68"/>
                <a:gd name="T8" fmla="*/ 880 w 85"/>
                <a:gd name="T9" fmla="*/ 977 h 68"/>
                <a:gd name="T10" fmla="*/ 722 w 85"/>
                <a:gd name="T11" fmla="*/ 1283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68">
                  <a:moveTo>
                    <a:pt x="0" y="47"/>
                  </a:moveTo>
                  <a:cubicBezTo>
                    <a:pt x="16" y="46"/>
                    <a:pt x="33" y="34"/>
                    <a:pt x="44" y="23"/>
                  </a:cubicBezTo>
                  <a:cubicBezTo>
                    <a:pt x="52" y="15"/>
                    <a:pt x="62" y="0"/>
                    <a:pt x="74" y="9"/>
                  </a:cubicBezTo>
                  <a:cubicBezTo>
                    <a:pt x="84" y="18"/>
                    <a:pt x="85" y="37"/>
                    <a:pt x="73" y="46"/>
                  </a:cubicBezTo>
                  <a:cubicBezTo>
                    <a:pt x="68" y="50"/>
                    <a:pt x="61" y="49"/>
                    <a:pt x="56" y="52"/>
                  </a:cubicBezTo>
                  <a:cubicBezTo>
                    <a:pt x="50" y="56"/>
                    <a:pt x="48" y="62"/>
                    <a:pt x="46" y="68"/>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5" name="Freeform 456"/>
            <p:cNvSpPr>
              <a:spLocks/>
            </p:cNvSpPr>
            <p:nvPr/>
          </p:nvSpPr>
          <p:spPr bwMode="auto">
            <a:xfrm>
              <a:off x="2821" y="2984"/>
              <a:ext cx="197" cy="115"/>
            </a:xfrm>
            <a:custGeom>
              <a:avLst/>
              <a:gdLst>
                <a:gd name="T0" fmla="*/ 0 w 79"/>
                <a:gd name="T1" fmla="*/ 802 h 43"/>
                <a:gd name="T2" fmla="*/ 436 w 79"/>
                <a:gd name="T3" fmla="*/ 671 h 43"/>
                <a:gd name="T4" fmla="*/ 778 w 79"/>
                <a:gd name="T5" fmla="*/ 516 h 43"/>
                <a:gd name="T6" fmla="*/ 1057 w 79"/>
                <a:gd name="T7" fmla="*/ 209 h 43"/>
                <a:gd name="T8" fmla="*/ 1224 w 79"/>
                <a:gd name="T9" fmla="*/ 9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43">
                  <a:moveTo>
                    <a:pt x="0" y="42"/>
                  </a:moveTo>
                  <a:cubicBezTo>
                    <a:pt x="9" y="43"/>
                    <a:pt x="20" y="37"/>
                    <a:pt x="28" y="35"/>
                  </a:cubicBezTo>
                  <a:cubicBezTo>
                    <a:pt x="36" y="34"/>
                    <a:pt x="43" y="31"/>
                    <a:pt x="50" y="27"/>
                  </a:cubicBezTo>
                  <a:cubicBezTo>
                    <a:pt x="57" y="23"/>
                    <a:pt x="63" y="18"/>
                    <a:pt x="68" y="11"/>
                  </a:cubicBezTo>
                  <a:cubicBezTo>
                    <a:pt x="72" y="7"/>
                    <a:pt x="72" y="0"/>
                    <a:pt x="79" y="5"/>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6" name="Freeform 457"/>
            <p:cNvSpPr>
              <a:spLocks/>
            </p:cNvSpPr>
            <p:nvPr/>
          </p:nvSpPr>
          <p:spPr bwMode="auto">
            <a:xfrm>
              <a:off x="3046" y="2893"/>
              <a:ext cx="75" cy="171"/>
            </a:xfrm>
            <a:custGeom>
              <a:avLst/>
              <a:gdLst>
                <a:gd name="T0" fmla="*/ 0 w 30"/>
                <a:gd name="T1" fmla="*/ 0 h 64"/>
                <a:gd name="T2" fmla="*/ 438 w 30"/>
                <a:gd name="T3" fmla="*/ 671 h 64"/>
                <a:gd name="T4" fmla="*/ 95 w 30"/>
                <a:gd name="T5" fmla="*/ 1221 h 64"/>
                <a:gd name="T6" fmla="*/ 0 60000 65536"/>
                <a:gd name="T7" fmla="*/ 0 60000 65536"/>
                <a:gd name="T8" fmla="*/ 0 60000 65536"/>
              </a:gdLst>
              <a:ahLst/>
              <a:cxnLst>
                <a:cxn ang="T6">
                  <a:pos x="T0" y="T1"/>
                </a:cxn>
                <a:cxn ang="T7">
                  <a:pos x="T2" y="T3"/>
                </a:cxn>
                <a:cxn ang="T8">
                  <a:pos x="T4" y="T5"/>
                </a:cxn>
              </a:cxnLst>
              <a:rect l="0" t="0" r="r" b="b"/>
              <a:pathLst>
                <a:path w="30" h="64">
                  <a:moveTo>
                    <a:pt x="0" y="0"/>
                  </a:moveTo>
                  <a:cubicBezTo>
                    <a:pt x="21" y="2"/>
                    <a:pt x="26" y="15"/>
                    <a:pt x="28" y="35"/>
                  </a:cubicBezTo>
                  <a:cubicBezTo>
                    <a:pt x="30" y="48"/>
                    <a:pt x="17" y="57"/>
                    <a:pt x="6" y="64"/>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7" name="Freeform 458"/>
            <p:cNvSpPr>
              <a:spLocks/>
            </p:cNvSpPr>
            <p:nvPr/>
          </p:nvSpPr>
          <p:spPr bwMode="auto">
            <a:xfrm>
              <a:off x="3163" y="2832"/>
              <a:ext cx="23" cy="168"/>
            </a:xfrm>
            <a:custGeom>
              <a:avLst/>
              <a:gdLst>
                <a:gd name="T0" fmla="*/ 84 w 9"/>
                <a:gd name="T1" fmla="*/ 1195 h 63"/>
                <a:gd name="T2" fmla="*/ 0 w 9"/>
                <a:gd name="T3" fmla="*/ 819 h 63"/>
                <a:gd name="T4" fmla="*/ 97 w 9"/>
                <a:gd name="T5" fmla="*/ 512 h 63"/>
                <a:gd name="T6" fmla="*/ 51 w 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63">
                  <a:moveTo>
                    <a:pt x="5" y="63"/>
                  </a:moveTo>
                  <a:cubicBezTo>
                    <a:pt x="6" y="55"/>
                    <a:pt x="0" y="50"/>
                    <a:pt x="0" y="43"/>
                  </a:cubicBezTo>
                  <a:cubicBezTo>
                    <a:pt x="0" y="37"/>
                    <a:pt x="4" y="32"/>
                    <a:pt x="6" y="27"/>
                  </a:cubicBezTo>
                  <a:cubicBezTo>
                    <a:pt x="9" y="17"/>
                    <a:pt x="7" y="9"/>
                    <a:pt x="3"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8" name="Freeform 459"/>
            <p:cNvSpPr>
              <a:spLocks/>
            </p:cNvSpPr>
            <p:nvPr/>
          </p:nvSpPr>
          <p:spPr bwMode="auto">
            <a:xfrm>
              <a:off x="3241" y="2824"/>
              <a:ext cx="50" cy="117"/>
            </a:xfrm>
            <a:custGeom>
              <a:avLst/>
              <a:gdLst>
                <a:gd name="T0" fmla="*/ 0 w 20"/>
                <a:gd name="T1" fmla="*/ 827 h 44"/>
                <a:gd name="T2" fmla="*/ 95 w 20"/>
                <a:gd name="T3" fmla="*/ 226 h 44"/>
                <a:gd name="T4" fmla="*/ 238 w 20"/>
                <a:gd name="T5" fmla="*/ 35 h 44"/>
                <a:gd name="T6" fmla="*/ 313 w 20"/>
                <a:gd name="T7" fmla="*/ 36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44">
                  <a:moveTo>
                    <a:pt x="0" y="44"/>
                  </a:moveTo>
                  <a:cubicBezTo>
                    <a:pt x="8" y="43"/>
                    <a:pt x="5" y="18"/>
                    <a:pt x="6" y="12"/>
                  </a:cubicBezTo>
                  <a:cubicBezTo>
                    <a:pt x="7" y="8"/>
                    <a:pt x="9" y="0"/>
                    <a:pt x="15" y="2"/>
                  </a:cubicBezTo>
                  <a:cubicBezTo>
                    <a:pt x="20" y="3"/>
                    <a:pt x="19" y="15"/>
                    <a:pt x="20" y="19"/>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59" name="Freeform 460"/>
            <p:cNvSpPr>
              <a:spLocks/>
            </p:cNvSpPr>
            <p:nvPr/>
          </p:nvSpPr>
          <p:spPr bwMode="auto">
            <a:xfrm>
              <a:off x="2701" y="2768"/>
              <a:ext cx="260" cy="221"/>
            </a:xfrm>
            <a:custGeom>
              <a:avLst/>
              <a:gdLst>
                <a:gd name="T0" fmla="*/ 0 w 104"/>
                <a:gd name="T1" fmla="*/ 1566 h 83"/>
                <a:gd name="T2" fmla="*/ 500 w 104"/>
                <a:gd name="T3" fmla="*/ 1206 h 83"/>
                <a:gd name="T4" fmla="*/ 1125 w 104"/>
                <a:gd name="T5" fmla="*/ 1092 h 83"/>
                <a:gd name="T6" fmla="*/ 1563 w 104"/>
                <a:gd name="T7" fmla="*/ 0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83">
                  <a:moveTo>
                    <a:pt x="0" y="83"/>
                  </a:moveTo>
                  <a:cubicBezTo>
                    <a:pt x="11" y="77"/>
                    <a:pt x="19" y="68"/>
                    <a:pt x="32" y="64"/>
                  </a:cubicBezTo>
                  <a:cubicBezTo>
                    <a:pt x="45" y="61"/>
                    <a:pt x="59" y="63"/>
                    <a:pt x="72" y="58"/>
                  </a:cubicBezTo>
                  <a:cubicBezTo>
                    <a:pt x="96" y="47"/>
                    <a:pt x="104" y="23"/>
                    <a:pt x="100"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0" name="Freeform 461"/>
            <p:cNvSpPr>
              <a:spLocks/>
            </p:cNvSpPr>
            <p:nvPr/>
          </p:nvSpPr>
          <p:spPr bwMode="auto">
            <a:xfrm>
              <a:off x="2453" y="2829"/>
              <a:ext cx="393" cy="115"/>
            </a:xfrm>
            <a:custGeom>
              <a:avLst/>
              <a:gdLst>
                <a:gd name="T0" fmla="*/ 0 w 157"/>
                <a:gd name="T1" fmla="*/ 628 h 43"/>
                <a:gd name="T2" fmla="*/ 583 w 157"/>
                <a:gd name="T3" fmla="*/ 802 h 43"/>
                <a:gd name="T4" fmla="*/ 1317 w 157"/>
                <a:gd name="T5" fmla="*/ 628 h 43"/>
                <a:gd name="T6" fmla="*/ 1910 w 157"/>
                <a:gd name="T7" fmla="*/ 500 h 43"/>
                <a:gd name="T8" fmla="*/ 2463 w 157"/>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43">
                  <a:moveTo>
                    <a:pt x="0" y="33"/>
                  </a:moveTo>
                  <a:cubicBezTo>
                    <a:pt x="13" y="34"/>
                    <a:pt x="23" y="43"/>
                    <a:pt x="37" y="42"/>
                  </a:cubicBezTo>
                  <a:cubicBezTo>
                    <a:pt x="53" y="40"/>
                    <a:pt x="68" y="35"/>
                    <a:pt x="84" y="33"/>
                  </a:cubicBezTo>
                  <a:cubicBezTo>
                    <a:pt x="97" y="31"/>
                    <a:pt x="109" y="30"/>
                    <a:pt x="122" y="26"/>
                  </a:cubicBezTo>
                  <a:cubicBezTo>
                    <a:pt x="131" y="23"/>
                    <a:pt x="155" y="11"/>
                    <a:pt x="157"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1" name="Freeform 462"/>
            <p:cNvSpPr>
              <a:spLocks/>
            </p:cNvSpPr>
            <p:nvPr/>
          </p:nvSpPr>
          <p:spPr bwMode="auto">
            <a:xfrm>
              <a:off x="2898" y="2016"/>
              <a:ext cx="83" cy="267"/>
            </a:xfrm>
            <a:custGeom>
              <a:avLst/>
              <a:gdLst>
                <a:gd name="T0" fmla="*/ 50 w 33"/>
                <a:gd name="T1" fmla="*/ 1904 h 100"/>
                <a:gd name="T2" fmla="*/ 272 w 33"/>
                <a:gd name="T3" fmla="*/ 1183 h 100"/>
                <a:gd name="T4" fmla="*/ 493 w 33"/>
                <a:gd name="T5" fmla="*/ 721 h 100"/>
                <a:gd name="T6" fmla="*/ 526 w 33"/>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00">
                  <a:moveTo>
                    <a:pt x="3" y="100"/>
                  </a:moveTo>
                  <a:cubicBezTo>
                    <a:pt x="0" y="86"/>
                    <a:pt x="10" y="73"/>
                    <a:pt x="17" y="62"/>
                  </a:cubicBezTo>
                  <a:cubicBezTo>
                    <a:pt x="23" y="54"/>
                    <a:pt x="29" y="48"/>
                    <a:pt x="31" y="38"/>
                  </a:cubicBezTo>
                  <a:cubicBezTo>
                    <a:pt x="33" y="25"/>
                    <a:pt x="30" y="12"/>
                    <a:pt x="33"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2" name="Freeform 463"/>
            <p:cNvSpPr>
              <a:spLocks/>
            </p:cNvSpPr>
            <p:nvPr/>
          </p:nvSpPr>
          <p:spPr bwMode="auto">
            <a:xfrm>
              <a:off x="2973" y="1957"/>
              <a:ext cx="65" cy="216"/>
            </a:xfrm>
            <a:custGeom>
              <a:avLst/>
              <a:gdLst>
                <a:gd name="T0" fmla="*/ 0 w 26"/>
                <a:gd name="T1" fmla="*/ 1288 h 81"/>
                <a:gd name="T2" fmla="*/ 345 w 26"/>
                <a:gd name="T3" fmla="*/ 947 h 81"/>
                <a:gd name="T4" fmla="*/ 363 w 26"/>
                <a:gd name="T5" fmla="*/ 0 h 81"/>
                <a:gd name="T6" fmla="*/ 0 60000 65536"/>
                <a:gd name="T7" fmla="*/ 0 60000 65536"/>
                <a:gd name="T8" fmla="*/ 0 60000 65536"/>
              </a:gdLst>
              <a:ahLst/>
              <a:cxnLst>
                <a:cxn ang="T6">
                  <a:pos x="T0" y="T1"/>
                </a:cxn>
                <a:cxn ang="T7">
                  <a:pos x="T2" y="T3"/>
                </a:cxn>
                <a:cxn ang="T8">
                  <a:pos x="T4" y="T5"/>
                </a:cxn>
              </a:cxnLst>
              <a:rect l="0" t="0" r="r" b="b"/>
              <a:pathLst>
                <a:path w="26" h="81">
                  <a:moveTo>
                    <a:pt x="0" y="68"/>
                  </a:moveTo>
                  <a:cubicBezTo>
                    <a:pt x="8" y="81"/>
                    <a:pt x="21" y="55"/>
                    <a:pt x="22" y="50"/>
                  </a:cubicBezTo>
                  <a:cubicBezTo>
                    <a:pt x="26" y="33"/>
                    <a:pt x="18" y="17"/>
                    <a:pt x="23"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3" name="Freeform 464"/>
            <p:cNvSpPr>
              <a:spLocks/>
            </p:cNvSpPr>
            <p:nvPr/>
          </p:nvSpPr>
          <p:spPr bwMode="auto">
            <a:xfrm>
              <a:off x="3438" y="2123"/>
              <a:ext cx="53" cy="146"/>
            </a:xfrm>
            <a:custGeom>
              <a:avLst/>
              <a:gdLst>
                <a:gd name="T0" fmla="*/ 146 w 21"/>
                <a:gd name="T1" fmla="*/ 0 h 55"/>
                <a:gd name="T2" fmla="*/ 146 w 21"/>
                <a:gd name="T3" fmla="*/ 337 h 55"/>
                <a:gd name="T4" fmla="*/ 20 w 21"/>
                <a:gd name="T5" fmla="*/ 563 h 55"/>
                <a:gd name="T6" fmla="*/ 209 w 21"/>
                <a:gd name="T7" fmla="*/ 690 h 55"/>
                <a:gd name="T8" fmla="*/ 338 w 21"/>
                <a:gd name="T9" fmla="*/ 103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5">
                  <a:moveTo>
                    <a:pt x="9" y="0"/>
                  </a:moveTo>
                  <a:cubicBezTo>
                    <a:pt x="11" y="7"/>
                    <a:pt x="13" y="12"/>
                    <a:pt x="9" y="18"/>
                  </a:cubicBezTo>
                  <a:cubicBezTo>
                    <a:pt x="7" y="22"/>
                    <a:pt x="0" y="25"/>
                    <a:pt x="1" y="30"/>
                  </a:cubicBezTo>
                  <a:cubicBezTo>
                    <a:pt x="1" y="35"/>
                    <a:pt x="9" y="35"/>
                    <a:pt x="13" y="37"/>
                  </a:cubicBezTo>
                  <a:cubicBezTo>
                    <a:pt x="19" y="42"/>
                    <a:pt x="21" y="47"/>
                    <a:pt x="21" y="55"/>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4" name="Freeform 465"/>
            <p:cNvSpPr>
              <a:spLocks/>
            </p:cNvSpPr>
            <p:nvPr/>
          </p:nvSpPr>
          <p:spPr bwMode="auto">
            <a:xfrm>
              <a:off x="2826" y="2853"/>
              <a:ext cx="150" cy="139"/>
            </a:xfrm>
            <a:custGeom>
              <a:avLst/>
              <a:gdLst>
                <a:gd name="T0" fmla="*/ 0 w 60"/>
                <a:gd name="T1" fmla="*/ 914 h 52"/>
                <a:gd name="T2" fmla="*/ 625 w 60"/>
                <a:gd name="T3" fmla="*/ 879 h 52"/>
                <a:gd name="T4" fmla="*/ 908 w 60"/>
                <a:gd name="T5" fmla="*/ 422 h 52"/>
                <a:gd name="T6" fmla="*/ 845 w 60"/>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2">
                  <a:moveTo>
                    <a:pt x="0" y="48"/>
                  </a:moveTo>
                  <a:cubicBezTo>
                    <a:pt x="13" y="40"/>
                    <a:pt x="27" y="52"/>
                    <a:pt x="40" y="46"/>
                  </a:cubicBezTo>
                  <a:cubicBezTo>
                    <a:pt x="49" y="42"/>
                    <a:pt x="57" y="32"/>
                    <a:pt x="58" y="22"/>
                  </a:cubicBezTo>
                  <a:cubicBezTo>
                    <a:pt x="60" y="14"/>
                    <a:pt x="55" y="8"/>
                    <a:pt x="54"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5" name="Freeform 466"/>
            <p:cNvSpPr>
              <a:spLocks/>
            </p:cNvSpPr>
            <p:nvPr/>
          </p:nvSpPr>
          <p:spPr bwMode="auto">
            <a:xfrm>
              <a:off x="3083" y="1955"/>
              <a:ext cx="40" cy="229"/>
            </a:xfrm>
            <a:custGeom>
              <a:avLst/>
              <a:gdLst>
                <a:gd name="T0" fmla="*/ 158 w 16"/>
                <a:gd name="T1" fmla="*/ 0 h 86"/>
                <a:gd name="T2" fmla="*/ 145 w 16"/>
                <a:gd name="T3" fmla="*/ 285 h 86"/>
                <a:gd name="T4" fmla="*/ 238 w 16"/>
                <a:gd name="T5" fmla="*/ 831 h 86"/>
                <a:gd name="T6" fmla="*/ 63 w 16"/>
                <a:gd name="T7" fmla="*/ 1624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6">
                  <a:moveTo>
                    <a:pt x="10" y="0"/>
                  </a:moveTo>
                  <a:cubicBezTo>
                    <a:pt x="10" y="5"/>
                    <a:pt x="8" y="10"/>
                    <a:pt x="9" y="15"/>
                  </a:cubicBezTo>
                  <a:cubicBezTo>
                    <a:pt x="10" y="25"/>
                    <a:pt x="15" y="34"/>
                    <a:pt x="15" y="44"/>
                  </a:cubicBezTo>
                  <a:cubicBezTo>
                    <a:pt x="16" y="58"/>
                    <a:pt x="0" y="73"/>
                    <a:pt x="4" y="86"/>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6" name="Freeform 467"/>
            <p:cNvSpPr>
              <a:spLocks/>
            </p:cNvSpPr>
            <p:nvPr/>
          </p:nvSpPr>
          <p:spPr bwMode="auto">
            <a:xfrm>
              <a:off x="3408" y="2280"/>
              <a:ext cx="220" cy="323"/>
            </a:xfrm>
            <a:custGeom>
              <a:avLst/>
              <a:gdLst>
                <a:gd name="T0" fmla="*/ 1375 w 88"/>
                <a:gd name="T1" fmla="*/ 0 h 121"/>
                <a:gd name="T2" fmla="*/ 1250 w 88"/>
                <a:gd name="T3" fmla="*/ 376 h 121"/>
                <a:gd name="T4" fmla="*/ 925 w 88"/>
                <a:gd name="T5" fmla="*/ 662 h 121"/>
                <a:gd name="T6" fmla="*/ 658 w 88"/>
                <a:gd name="T7" fmla="*/ 876 h 121"/>
                <a:gd name="T8" fmla="*/ 583 w 88"/>
                <a:gd name="T9" fmla="*/ 1196 h 121"/>
                <a:gd name="T10" fmla="*/ 363 w 88"/>
                <a:gd name="T11" fmla="*/ 1994 h 121"/>
                <a:gd name="T12" fmla="*/ 0 w 88"/>
                <a:gd name="T13" fmla="*/ 209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21">
                  <a:moveTo>
                    <a:pt x="88" y="0"/>
                  </a:moveTo>
                  <a:cubicBezTo>
                    <a:pt x="87" y="7"/>
                    <a:pt x="83" y="14"/>
                    <a:pt x="80" y="20"/>
                  </a:cubicBezTo>
                  <a:cubicBezTo>
                    <a:pt x="74" y="29"/>
                    <a:pt x="68" y="30"/>
                    <a:pt x="59" y="35"/>
                  </a:cubicBezTo>
                  <a:cubicBezTo>
                    <a:pt x="54" y="38"/>
                    <a:pt x="48" y="42"/>
                    <a:pt x="42" y="46"/>
                  </a:cubicBezTo>
                  <a:cubicBezTo>
                    <a:pt x="34" y="52"/>
                    <a:pt x="35" y="54"/>
                    <a:pt x="37" y="63"/>
                  </a:cubicBezTo>
                  <a:cubicBezTo>
                    <a:pt x="39" y="77"/>
                    <a:pt x="34" y="95"/>
                    <a:pt x="23" y="105"/>
                  </a:cubicBezTo>
                  <a:cubicBezTo>
                    <a:pt x="20" y="107"/>
                    <a:pt x="0" y="121"/>
                    <a:pt x="0" y="11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7" name="Freeform 468"/>
            <p:cNvSpPr>
              <a:spLocks/>
            </p:cNvSpPr>
            <p:nvPr/>
          </p:nvSpPr>
          <p:spPr bwMode="auto">
            <a:xfrm>
              <a:off x="3501" y="2141"/>
              <a:ext cx="90" cy="176"/>
            </a:xfrm>
            <a:custGeom>
              <a:avLst/>
              <a:gdLst>
                <a:gd name="T0" fmla="*/ 0 w 36"/>
                <a:gd name="T1" fmla="*/ 1195 h 66"/>
                <a:gd name="T2" fmla="*/ 363 w 36"/>
                <a:gd name="T3" fmla="*/ 1160 h 66"/>
                <a:gd name="T4" fmla="*/ 470 w 36"/>
                <a:gd name="T5" fmla="*/ 683 h 66"/>
                <a:gd name="T6" fmla="*/ 125 w 36"/>
                <a:gd name="T7" fmla="*/ 419 h 66"/>
                <a:gd name="T8" fmla="*/ 270 w 3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6">
                  <a:moveTo>
                    <a:pt x="0" y="63"/>
                  </a:moveTo>
                  <a:cubicBezTo>
                    <a:pt x="7" y="57"/>
                    <a:pt x="15" y="66"/>
                    <a:pt x="23" y="61"/>
                  </a:cubicBezTo>
                  <a:cubicBezTo>
                    <a:pt x="30" y="58"/>
                    <a:pt x="36" y="42"/>
                    <a:pt x="30" y="36"/>
                  </a:cubicBezTo>
                  <a:cubicBezTo>
                    <a:pt x="23" y="29"/>
                    <a:pt x="7" y="39"/>
                    <a:pt x="8" y="22"/>
                  </a:cubicBezTo>
                  <a:cubicBezTo>
                    <a:pt x="8" y="16"/>
                    <a:pt x="21" y="5"/>
                    <a:pt x="17"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8" name="Freeform 469"/>
            <p:cNvSpPr>
              <a:spLocks/>
            </p:cNvSpPr>
            <p:nvPr/>
          </p:nvSpPr>
          <p:spPr bwMode="auto">
            <a:xfrm>
              <a:off x="3378" y="2616"/>
              <a:ext cx="123" cy="171"/>
            </a:xfrm>
            <a:custGeom>
              <a:avLst/>
              <a:gdLst>
                <a:gd name="T0" fmla="*/ 50 w 49"/>
                <a:gd name="T1" fmla="*/ 1221 h 64"/>
                <a:gd name="T2" fmla="*/ 50 w 49"/>
                <a:gd name="T3" fmla="*/ 743 h 64"/>
                <a:gd name="T4" fmla="*/ 301 w 49"/>
                <a:gd name="T5" fmla="*/ 342 h 64"/>
                <a:gd name="T6" fmla="*/ 618 w 49"/>
                <a:gd name="T7" fmla="*/ 192 h 64"/>
                <a:gd name="T8" fmla="*/ 776 w 49"/>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4">
                  <a:moveTo>
                    <a:pt x="3" y="64"/>
                  </a:moveTo>
                  <a:cubicBezTo>
                    <a:pt x="0" y="58"/>
                    <a:pt x="2" y="46"/>
                    <a:pt x="3" y="39"/>
                  </a:cubicBezTo>
                  <a:cubicBezTo>
                    <a:pt x="5" y="26"/>
                    <a:pt x="6" y="20"/>
                    <a:pt x="19" y="18"/>
                  </a:cubicBezTo>
                  <a:cubicBezTo>
                    <a:pt x="28" y="17"/>
                    <a:pt x="33" y="16"/>
                    <a:pt x="39" y="10"/>
                  </a:cubicBezTo>
                  <a:cubicBezTo>
                    <a:pt x="42" y="7"/>
                    <a:pt x="48" y="4"/>
                    <a:pt x="49"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69" name="Freeform 470"/>
            <p:cNvSpPr>
              <a:spLocks/>
            </p:cNvSpPr>
            <p:nvPr/>
          </p:nvSpPr>
          <p:spPr bwMode="auto">
            <a:xfrm>
              <a:off x="2458" y="2819"/>
              <a:ext cx="340" cy="82"/>
            </a:xfrm>
            <a:custGeom>
              <a:avLst/>
              <a:gdLst>
                <a:gd name="T0" fmla="*/ 0 w 136"/>
                <a:gd name="T1" fmla="*/ 518 h 31"/>
                <a:gd name="T2" fmla="*/ 408 w 136"/>
                <a:gd name="T3" fmla="*/ 553 h 31"/>
                <a:gd name="T4" fmla="*/ 1083 w 136"/>
                <a:gd name="T5" fmla="*/ 442 h 31"/>
                <a:gd name="T6" fmla="*/ 1313 w 136"/>
                <a:gd name="T7" fmla="*/ 336 h 31"/>
                <a:gd name="T8" fmla="*/ 1688 w 136"/>
                <a:gd name="T9" fmla="*/ 294 h 31"/>
                <a:gd name="T10" fmla="*/ 1970 w 136"/>
                <a:gd name="T11" fmla="*/ 183 h 31"/>
                <a:gd name="T12" fmla="*/ 2125 w 13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1">
                  <a:moveTo>
                    <a:pt x="0" y="28"/>
                  </a:moveTo>
                  <a:cubicBezTo>
                    <a:pt x="8" y="25"/>
                    <a:pt x="18" y="30"/>
                    <a:pt x="26" y="30"/>
                  </a:cubicBezTo>
                  <a:cubicBezTo>
                    <a:pt x="40" y="31"/>
                    <a:pt x="56" y="30"/>
                    <a:pt x="69" y="24"/>
                  </a:cubicBezTo>
                  <a:cubicBezTo>
                    <a:pt x="74" y="22"/>
                    <a:pt x="79" y="19"/>
                    <a:pt x="84" y="18"/>
                  </a:cubicBezTo>
                  <a:cubicBezTo>
                    <a:pt x="92" y="17"/>
                    <a:pt x="100" y="17"/>
                    <a:pt x="108" y="16"/>
                  </a:cubicBezTo>
                  <a:cubicBezTo>
                    <a:pt x="114" y="15"/>
                    <a:pt x="120" y="14"/>
                    <a:pt x="126" y="10"/>
                  </a:cubicBezTo>
                  <a:cubicBezTo>
                    <a:pt x="130" y="7"/>
                    <a:pt x="132" y="1"/>
                    <a:pt x="136"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0" name="Freeform 471"/>
            <p:cNvSpPr>
              <a:spLocks/>
            </p:cNvSpPr>
            <p:nvPr/>
          </p:nvSpPr>
          <p:spPr bwMode="auto">
            <a:xfrm>
              <a:off x="2473" y="2811"/>
              <a:ext cx="140" cy="48"/>
            </a:xfrm>
            <a:custGeom>
              <a:avLst/>
              <a:gdLst>
                <a:gd name="T0" fmla="*/ 0 w 56"/>
                <a:gd name="T1" fmla="*/ 192 h 18"/>
                <a:gd name="T2" fmla="*/ 875 w 56"/>
                <a:gd name="T3" fmla="*/ 56 h 18"/>
                <a:gd name="T4" fmla="*/ 0 60000 65536"/>
                <a:gd name="T5" fmla="*/ 0 60000 65536"/>
              </a:gdLst>
              <a:ahLst/>
              <a:cxnLst>
                <a:cxn ang="T4">
                  <a:pos x="T0" y="T1"/>
                </a:cxn>
                <a:cxn ang="T5">
                  <a:pos x="T2" y="T3"/>
                </a:cxn>
              </a:cxnLst>
              <a:rect l="0" t="0" r="r" b="b"/>
              <a:pathLst>
                <a:path w="56" h="18">
                  <a:moveTo>
                    <a:pt x="0" y="10"/>
                  </a:moveTo>
                  <a:cubicBezTo>
                    <a:pt x="18" y="18"/>
                    <a:pt x="37" y="0"/>
                    <a:pt x="56" y="3"/>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1" name="Freeform 472"/>
            <p:cNvSpPr>
              <a:spLocks/>
            </p:cNvSpPr>
            <p:nvPr/>
          </p:nvSpPr>
          <p:spPr bwMode="auto">
            <a:xfrm>
              <a:off x="2463" y="2635"/>
              <a:ext cx="310" cy="146"/>
            </a:xfrm>
            <a:custGeom>
              <a:avLst/>
              <a:gdLst>
                <a:gd name="T0" fmla="*/ 0 w 124"/>
                <a:gd name="T1" fmla="*/ 1030 h 55"/>
                <a:gd name="T2" fmla="*/ 1175 w 124"/>
                <a:gd name="T3" fmla="*/ 711 h 55"/>
                <a:gd name="T4" fmla="*/ 1658 w 124"/>
                <a:gd name="T5" fmla="*/ 260 h 55"/>
                <a:gd name="T6" fmla="*/ 1813 w 124"/>
                <a:gd name="T7" fmla="*/ 35 h 55"/>
                <a:gd name="T8" fmla="*/ 1908 w 124"/>
                <a:gd name="T9" fmla="*/ 24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55">
                  <a:moveTo>
                    <a:pt x="0" y="55"/>
                  </a:moveTo>
                  <a:cubicBezTo>
                    <a:pt x="24" y="46"/>
                    <a:pt x="52" y="54"/>
                    <a:pt x="75" y="38"/>
                  </a:cubicBezTo>
                  <a:cubicBezTo>
                    <a:pt x="85" y="30"/>
                    <a:pt x="98" y="24"/>
                    <a:pt x="106" y="14"/>
                  </a:cubicBezTo>
                  <a:cubicBezTo>
                    <a:pt x="109" y="11"/>
                    <a:pt x="112" y="3"/>
                    <a:pt x="116" y="2"/>
                  </a:cubicBezTo>
                  <a:cubicBezTo>
                    <a:pt x="123" y="0"/>
                    <a:pt x="124" y="7"/>
                    <a:pt x="122" y="13"/>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2" name="Freeform 473"/>
            <p:cNvSpPr>
              <a:spLocks/>
            </p:cNvSpPr>
            <p:nvPr/>
          </p:nvSpPr>
          <p:spPr bwMode="auto">
            <a:xfrm>
              <a:off x="2808" y="2024"/>
              <a:ext cx="73" cy="317"/>
            </a:xfrm>
            <a:custGeom>
              <a:avLst/>
              <a:gdLst>
                <a:gd name="T0" fmla="*/ 0 w 29"/>
                <a:gd name="T1" fmla="*/ 2248 h 119"/>
                <a:gd name="T2" fmla="*/ 126 w 29"/>
                <a:gd name="T3" fmla="*/ 1646 h 119"/>
                <a:gd name="T4" fmla="*/ 347 w 29"/>
                <a:gd name="T5" fmla="*/ 1079 h 119"/>
                <a:gd name="T6" fmla="*/ 347 w 29"/>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19">
                  <a:moveTo>
                    <a:pt x="0" y="119"/>
                  </a:moveTo>
                  <a:cubicBezTo>
                    <a:pt x="5" y="109"/>
                    <a:pt x="6" y="98"/>
                    <a:pt x="8" y="87"/>
                  </a:cubicBezTo>
                  <a:cubicBezTo>
                    <a:pt x="10" y="75"/>
                    <a:pt x="18" y="68"/>
                    <a:pt x="22" y="57"/>
                  </a:cubicBezTo>
                  <a:cubicBezTo>
                    <a:pt x="29" y="43"/>
                    <a:pt x="29" y="15"/>
                    <a:pt x="22" y="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3" name="Freeform 474"/>
            <p:cNvSpPr>
              <a:spLocks/>
            </p:cNvSpPr>
            <p:nvPr/>
          </p:nvSpPr>
          <p:spPr bwMode="auto">
            <a:xfrm>
              <a:off x="2821" y="2091"/>
              <a:ext cx="25" cy="61"/>
            </a:xfrm>
            <a:custGeom>
              <a:avLst/>
              <a:gdLst>
                <a:gd name="T0" fmla="*/ 50 w 10"/>
                <a:gd name="T1" fmla="*/ 0 h 23"/>
                <a:gd name="T2" fmla="*/ 158 w 10"/>
                <a:gd name="T3" fmla="*/ 395 h 23"/>
                <a:gd name="T4" fmla="*/ 0 60000 65536"/>
                <a:gd name="T5" fmla="*/ 0 60000 65536"/>
              </a:gdLst>
              <a:ahLst/>
              <a:cxnLst>
                <a:cxn ang="T4">
                  <a:pos x="T0" y="T1"/>
                </a:cxn>
                <a:cxn ang="T5">
                  <a:pos x="T2" y="T3"/>
                </a:cxn>
              </a:cxnLst>
              <a:rect l="0" t="0" r="r" b="b"/>
              <a:pathLst>
                <a:path w="10" h="23">
                  <a:moveTo>
                    <a:pt x="3" y="0"/>
                  </a:moveTo>
                  <a:cubicBezTo>
                    <a:pt x="0" y="4"/>
                    <a:pt x="3" y="23"/>
                    <a:pt x="10" y="21"/>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4" name="Freeform 475"/>
            <p:cNvSpPr>
              <a:spLocks/>
            </p:cNvSpPr>
            <p:nvPr/>
          </p:nvSpPr>
          <p:spPr bwMode="auto">
            <a:xfrm>
              <a:off x="2903" y="1979"/>
              <a:ext cx="20" cy="146"/>
            </a:xfrm>
            <a:custGeom>
              <a:avLst/>
              <a:gdLst>
                <a:gd name="T0" fmla="*/ 95 w 8"/>
                <a:gd name="T1" fmla="*/ 0 h 55"/>
                <a:gd name="T2" fmla="*/ 125 w 8"/>
                <a:gd name="T3" fmla="*/ 634 h 55"/>
                <a:gd name="T4" fmla="*/ 0 w 8"/>
                <a:gd name="T5" fmla="*/ 1030 h 55"/>
                <a:gd name="T6" fmla="*/ 0 60000 65536"/>
                <a:gd name="T7" fmla="*/ 0 60000 65536"/>
                <a:gd name="T8" fmla="*/ 0 60000 65536"/>
              </a:gdLst>
              <a:ahLst/>
              <a:cxnLst>
                <a:cxn ang="T6">
                  <a:pos x="T0" y="T1"/>
                </a:cxn>
                <a:cxn ang="T7">
                  <a:pos x="T2" y="T3"/>
                </a:cxn>
                <a:cxn ang="T8">
                  <a:pos x="T4" y="T5"/>
                </a:cxn>
              </a:cxnLst>
              <a:rect l="0" t="0" r="r" b="b"/>
              <a:pathLst>
                <a:path w="8" h="55">
                  <a:moveTo>
                    <a:pt x="6" y="0"/>
                  </a:moveTo>
                  <a:cubicBezTo>
                    <a:pt x="6" y="11"/>
                    <a:pt x="7" y="23"/>
                    <a:pt x="8" y="34"/>
                  </a:cubicBezTo>
                  <a:cubicBezTo>
                    <a:pt x="8" y="44"/>
                    <a:pt x="5" y="48"/>
                    <a:pt x="0" y="55"/>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5" name="Freeform 476"/>
            <p:cNvSpPr>
              <a:spLocks/>
            </p:cNvSpPr>
            <p:nvPr/>
          </p:nvSpPr>
          <p:spPr bwMode="auto">
            <a:xfrm>
              <a:off x="2938" y="2253"/>
              <a:ext cx="53" cy="91"/>
            </a:xfrm>
            <a:custGeom>
              <a:avLst/>
              <a:gdLst>
                <a:gd name="T0" fmla="*/ 83 w 21"/>
                <a:gd name="T1" fmla="*/ 0 h 34"/>
                <a:gd name="T2" fmla="*/ 33 w 21"/>
                <a:gd name="T3" fmla="*/ 423 h 34"/>
                <a:gd name="T4" fmla="*/ 338 w 21"/>
                <a:gd name="T5" fmla="*/ 559 h 34"/>
                <a:gd name="T6" fmla="*/ 0 60000 65536"/>
                <a:gd name="T7" fmla="*/ 0 60000 65536"/>
                <a:gd name="T8" fmla="*/ 0 60000 65536"/>
              </a:gdLst>
              <a:ahLst/>
              <a:cxnLst>
                <a:cxn ang="T6">
                  <a:pos x="T0" y="T1"/>
                </a:cxn>
                <a:cxn ang="T7">
                  <a:pos x="T2" y="T3"/>
                </a:cxn>
                <a:cxn ang="T8">
                  <a:pos x="T4" y="T5"/>
                </a:cxn>
              </a:cxnLst>
              <a:rect l="0" t="0" r="r" b="b"/>
              <a:pathLst>
                <a:path w="21" h="34">
                  <a:moveTo>
                    <a:pt x="5" y="0"/>
                  </a:moveTo>
                  <a:cubicBezTo>
                    <a:pt x="7" y="8"/>
                    <a:pt x="0" y="15"/>
                    <a:pt x="2" y="22"/>
                  </a:cubicBezTo>
                  <a:cubicBezTo>
                    <a:pt x="3" y="30"/>
                    <a:pt x="15" y="34"/>
                    <a:pt x="21" y="29"/>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6" name="Freeform 477"/>
            <p:cNvSpPr>
              <a:spLocks/>
            </p:cNvSpPr>
            <p:nvPr/>
          </p:nvSpPr>
          <p:spPr bwMode="auto">
            <a:xfrm>
              <a:off x="2468" y="2952"/>
              <a:ext cx="175" cy="64"/>
            </a:xfrm>
            <a:custGeom>
              <a:avLst/>
              <a:gdLst>
                <a:gd name="T0" fmla="*/ 1095 w 70"/>
                <a:gd name="T1" fmla="*/ 341 h 24"/>
                <a:gd name="T2" fmla="*/ 425 w 70"/>
                <a:gd name="T3" fmla="*/ 307 h 24"/>
                <a:gd name="T4" fmla="*/ 0 w 70"/>
                <a:gd name="T5" fmla="*/ 115 h 24"/>
                <a:gd name="T6" fmla="*/ 0 60000 65536"/>
                <a:gd name="T7" fmla="*/ 0 60000 65536"/>
                <a:gd name="T8" fmla="*/ 0 60000 65536"/>
              </a:gdLst>
              <a:ahLst/>
              <a:cxnLst>
                <a:cxn ang="T6">
                  <a:pos x="T0" y="T1"/>
                </a:cxn>
                <a:cxn ang="T7">
                  <a:pos x="T2" y="T3"/>
                </a:cxn>
                <a:cxn ang="T8">
                  <a:pos x="T4" y="T5"/>
                </a:cxn>
              </a:cxnLst>
              <a:rect l="0" t="0" r="r" b="b"/>
              <a:pathLst>
                <a:path w="70" h="24">
                  <a:moveTo>
                    <a:pt x="70" y="18"/>
                  </a:moveTo>
                  <a:cubicBezTo>
                    <a:pt x="57" y="17"/>
                    <a:pt x="39" y="24"/>
                    <a:pt x="27" y="16"/>
                  </a:cubicBezTo>
                  <a:cubicBezTo>
                    <a:pt x="20" y="11"/>
                    <a:pt x="9" y="0"/>
                    <a:pt x="0" y="6"/>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7" name="Freeform 478"/>
            <p:cNvSpPr>
              <a:spLocks/>
            </p:cNvSpPr>
            <p:nvPr/>
          </p:nvSpPr>
          <p:spPr bwMode="auto">
            <a:xfrm>
              <a:off x="2628" y="2995"/>
              <a:ext cx="193" cy="130"/>
            </a:xfrm>
            <a:custGeom>
              <a:avLst/>
              <a:gdLst>
                <a:gd name="T0" fmla="*/ 1068 w 77"/>
                <a:gd name="T1" fmla="*/ 0 h 49"/>
                <a:gd name="T2" fmla="*/ 534 w 77"/>
                <a:gd name="T3" fmla="*/ 226 h 49"/>
                <a:gd name="T4" fmla="*/ 221 w 77"/>
                <a:gd name="T5" fmla="*/ 464 h 49"/>
                <a:gd name="T6" fmla="*/ 722 w 77"/>
                <a:gd name="T7" fmla="*/ 486 h 49"/>
                <a:gd name="T8" fmla="*/ 942 w 77"/>
                <a:gd name="T9" fmla="*/ 451 h 49"/>
                <a:gd name="T10" fmla="*/ 1118 w 77"/>
                <a:gd name="T11" fmla="*/ 520 h 49"/>
                <a:gd name="T12" fmla="*/ 1088 w 77"/>
                <a:gd name="T13" fmla="*/ 915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9">
                  <a:moveTo>
                    <a:pt x="68" y="0"/>
                  </a:moveTo>
                  <a:cubicBezTo>
                    <a:pt x="64" y="12"/>
                    <a:pt x="44" y="11"/>
                    <a:pt x="34" y="12"/>
                  </a:cubicBezTo>
                  <a:cubicBezTo>
                    <a:pt x="28" y="12"/>
                    <a:pt x="0" y="13"/>
                    <a:pt x="14" y="25"/>
                  </a:cubicBezTo>
                  <a:cubicBezTo>
                    <a:pt x="22" y="31"/>
                    <a:pt x="37" y="27"/>
                    <a:pt x="46" y="26"/>
                  </a:cubicBezTo>
                  <a:cubicBezTo>
                    <a:pt x="50" y="25"/>
                    <a:pt x="56" y="23"/>
                    <a:pt x="60" y="24"/>
                  </a:cubicBezTo>
                  <a:cubicBezTo>
                    <a:pt x="64" y="24"/>
                    <a:pt x="67" y="27"/>
                    <a:pt x="71" y="28"/>
                  </a:cubicBezTo>
                  <a:cubicBezTo>
                    <a:pt x="76" y="29"/>
                    <a:pt x="77" y="43"/>
                    <a:pt x="69" y="49"/>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8" name="Freeform 479"/>
            <p:cNvSpPr>
              <a:spLocks/>
            </p:cNvSpPr>
            <p:nvPr/>
          </p:nvSpPr>
          <p:spPr bwMode="auto">
            <a:xfrm>
              <a:off x="2488" y="2573"/>
              <a:ext cx="213" cy="176"/>
            </a:xfrm>
            <a:custGeom>
              <a:avLst/>
              <a:gdLst>
                <a:gd name="T0" fmla="*/ 1338 w 85"/>
                <a:gd name="T1" fmla="*/ 0 h 66"/>
                <a:gd name="T2" fmla="*/ 880 w 85"/>
                <a:gd name="T3" fmla="*/ 627 h 66"/>
                <a:gd name="T4" fmla="*/ 426 w 85"/>
                <a:gd name="T5" fmla="*/ 776 h 66"/>
                <a:gd name="T6" fmla="*/ 113 w 85"/>
                <a:gd name="T7" fmla="*/ 1003 h 66"/>
                <a:gd name="T8" fmla="*/ 396 w 85"/>
                <a:gd name="T9" fmla="*/ 1139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66">
                  <a:moveTo>
                    <a:pt x="85" y="0"/>
                  </a:moveTo>
                  <a:cubicBezTo>
                    <a:pt x="78" y="12"/>
                    <a:pt x="66" y="24"/>
                    <a:pt x="56" y="33"/>
                  </a:cubicBezTo>
                  <a:cubicBezTo>
                    <a:pt x="46" y="41"/>
                    <a:pt x="39" y="41"/>
                    <a:pt x="27" y="41"/>
                  </a:cubicBezTo>
                  <a:cubicBezTo>
                    <a:pt x="21" y="42"/>
                    <a:pt x="10" y="47"/>
                    <a:pt x="7" y="53"/>
                  </a:cubicBezTo>
                  <a:cubicBezTo>
                    <a:pt x="0" y="66"/>
                    <a:pt x="18" y="63"/>
                    <a:pt x="25" y="60"/>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79" name="Freeform 480"/>
            <p:cNvSpPr>
              <a:spLocks/>
            </p:cNvSpPr>
            <p:nvPr/>
          </p:nvSpPr>
          <p:spPr bwMode="auto">
            <a:xfrm>
              <a:off x="2661" y="2501"/>
              <a:ext cx="110" cy="179"/>
            </a:xfrm>
            <a:custGeom>
              <a:avLst/>
              <a:gdLst>
                <a:gd name="T0" fmla="*/ 438 w 44"/>
                <a:gd name="T1" fmla="*/ 115 h 67"/>
                <a:gd name="T2" fmla="*/ 625 w 44"/>
                <a:gd name="T3" fmla="*/ 94 h 67"/>
                <a:gd name="T4" fmla="*/ 533 w 44"/>
                <a:gd name="T5" fmla="*/ 550 h 67"/>
                <a:gd name="T6" fmla="*/ 333 w 44"/>
                <a:gd name="T7" fmla="*/ 900 h 67"/>
                <a:gd name="T8" fmla="*/ 283 w 44"/>
                <a:gd name="T9" fmla="*/ 1071 h 67"/>
                <a:gd name="T10" fmla="*/ 0 w 44"/>
                <a:gd name="T11" fmla="*/ 1277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67">
                  <a:moveTo>
                    <a:pt x="28" y="6"/>
                  </a:moveTo>
                  <a:cubicBezTo>
                    <a:pt x="30" y="0"/>
                    <a:pt x="37" y="0"/>
                    <a:pt x="40" y="5"/>
                  </a:cubicBezTo>
                  <a:cubicBezTo>
                    <a:pt x="44" y="12"/>
                    <a:pt x="38" y="23"/>
                    <a:pt x="34" y="29"/>
                  </a:cubicBezTo>
                  <a:cubicBezTo>
                    <a:pt x="30" y="35"/>
                    <a:pt x="24" y="39"/>
                    <a:pt x="21" y="47"/>
                  </a:cubicBezTo>
                  <a:cubicBezTo>
                    <a:pt x="20" y="50"/>
                    <a:pt x="20" y="53"/>
                    <a:pt x="18" y="56"/>
                  </a:cubicBezTo>
                  <a:cubicBezTo>
                    <a:pt x="15" y="62"/>
                    <a:pt x="6" y="65"/>
                    <a:pt x="0" y="67"/>
                  </a:cubicBezTo>
                </a:path>
              </a:pathLst>
            </a:custGeom>
            <a:noFill/>
            <a:ln w="4763" cap="rnd">
              <a:solidFill>
                <a:srgbClr val="E6C1C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0" name="Freeform 481"/>
            <p:cNvSpPr>
              <a:spLocks/>
            </p:cNvSpPr>
            <p:nvPr/>
          </p:nvSpPr>
          <p:spPr bwMode="auto">
            <a:xfrm>
              <a:off x="3123" y="2819"/>
              <a:ext cx="18" cy="29"/>
            </a:xfrm>
            <a:custGeom>
              <a:avLst/>
              <a:gdLst>
                <a:gd name="T0" fmla="*/ 85 w 7"/>
                <a:gd name="T1" fmla="*/ 0 h 11"/>
                <a:gd name="T2" fmla="*/ 33 w 7"/>
                <a:gd name="T3" fmla="*/ 145 h 11"/>
                <a:gd name="T4" fmla="*/ 118 w 7"/>
                <a:gd name="T5" fmla="*/ 34 h 11"/>
                <a:gd name="T6" fmla="*/ 0 60000 65536"/>
                <a:gd name="T7" fmla="*/ 0 60000 65536"/>
                <a:gd name="T8" fmla="*/ 0 60000 65536"/>
              </a:gdLst>
              <a:ahLst/>
              <a:cxnLst>
                <a:cxn ang="T6">
                  <a:pos x="T0" y="T1"/>
                </a:cxn>
                <a:cxn ang="T7">
                  <a:pos x="T2" y="T3"/>
                </a:cxn>
                <a:cxn ang="T8">
                  <a:pos x="T4" y="T5"/>
                </a:cxn>
              </a:cxnLst>
              <a:rect l="0" t="0" r="r" b="b"/>
              <a:pathLst>
                <a:path w="7" h="11">
                  <a:moveTo>
                    <a:pt x="5" y="0"/>
                  </a:moveTo>
                  <a:cubicBezTo>
                    <a:pt x="4" y="1"/>
                    <a:pt x="0" y="6"/>
                    <a:pt x="2" y="8"/>
                  </a:cubicBezTo>
                  <a:cubicBezTo>
                    <a:pt x="5" y="11"/>
                    <a:pt x="7" y="4"/>
                    <a:pt x="7" y="2"/>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1" name="Freeform 482"/>
            <p:cNvSpPr>
              <a:spLocks/>
            </p:cNvSpPr>
            <p:nvPr/>
          </p:nvSpPr>
          <p:spPr bwMode="auto">
            <a:xfrm>
              <a:off x="3098" y="2747"/>
              <a:ext cx="13" cy="10"/>
            </a:xfrm>
            <a:custGeom>
              <a:avLst/>
              <a:gdLst>
                <a:gd name="T0" fmla="*/ 0 w 5"/>
                <a:gd name="T1" fmla="*/ 0 h 4"/>
                <a:gd name="T2" fmla="*/ 88 w 5"/>
                <a:gd name="T3" fmla="*/ 63 h 4"/>
                <a:gd name="T4" fmla="*/ 0 60000 65536"/>
                <a:gd name="T5" fmla="*/ 0 60000 65536"/>
              </a:gdLst>
              <a:ahLst/>
              <a:cxnLst>
                <a:cxn ang="T4">
                  <a:pos x="T0" y="T1"/>
                </a:cxn>
                <a:cxn ang="T5">
                  <a:pos x="T2" y="T3"/>
                </a:cxn>
              </a:cxnLst>
              <a:rect l="0" t="0" r="r" b="b"/>
              <a:pathLst>
                <a:path w="5" h="4">
                  <a:moveTo>
                    <a:pt x="0" y="0"/>
                  </a:moveTo>
                  <a:cubicBezTo>
                    <a:pt x="2" y="1"/>
                    <a:pt x="3" y="3"/>
                    <a:pt x="5" y="4"/>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2" name="Freeform 483"/>
            <p:cNvSpPr>
              <a:spLocks/>
            </p:cNvSpPr>
            <p:nvPr/>
          </p:nvSpPr>
          <p:spPr bwMode="auto">
            <a:xfrm>
              <a:off x="2983" y="2805"/>
              <a:ext cx="23" cy="24"/>
            </a:xfrm>
            <a:custGeom>
              <a:avLst/>
              <a:gdLst>
                <a:gd name="T0" fmla="*/ 0 w 9"/>
                <a:gd name="T1" fmla="*/ 77 h 9"/>
                <a:gd name="T2" fmla="*/ 84 w 9"/>
                <a:gd name="T3" fmla="*/ 171 h 9"/>
                <a:gd name="T4" fmla="*/ 66 w 9"/>
                <a:gd name="T5" fmla="*/ 0 h 9"/>
                <a:gd name="T6" fmla="*/ 0 60000 65536"/>
                <a:gd name="T7" fmla="*/ 0 60000 65536"/>
                <a:gd name="T8" fmla="*/ 0 60000 65536"/>
              </a:gdLst>
              <a:ahLst/>
              <a:cxnLst>
                <a:cxn ang="T6">
                  <a:pos x="T0" y="T1"/>
                </a:cxn>
                <a:cxn ang="T7">
                  <a:pos x="T2" y="T3"/>
                </a:cxn>
                <a:cxn ang="T8">
                  <a:pos x="T4" y="T5"/>
                </a:cxn>
              </a:cxnLst>
              <a:rect l="0" t="0" r="r" b="b"/>
              <a:pathLst>
                <a:path w="9" h="9">
                  <a:moveTo>
                    <a:pt x="0" y="4"/>
                  </a:moveTo>
                  <a:cubicBezTo>
                    <a:pt x="1" y="5"/>
                    <a:pt x="3" y="9"/>
                    <a:pt x="5" y="9"/>
                  </a:cubicBezTo>
                  <a:cubicBezTo>
                    <a:pt x="9" y="8"/>
                    <a:pt x="6" y="1"/>
                    <a:pt x="4"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3" name="Freeform 484"/>
            <p:cNvSpPr>
              <a:spLocks/>
            </p:cNvSpPr>
            <p:nvPr/>
          </p:nvSpPr>
          <p:spPr bwMode="auto">
            <a:xfrm>
              <a:off x="3048" y="2883"/>
              <a:ext cx="15" cy="26"/>
            </a:xfrm>
            <a:custGeom>
              <a:avLst/>
              <a:gdLst>
                <a:gd name="T0" fmla="*/ 20 w 6"/>
                <a:gd name="T1" fmla="*/ 143 h 10"/>
                <a:gd name="T2" fmla="*/ 50 w 6"/>
                <a:gd name="T3" fmla="*/ 0 h 10"/>
                <a:gd name="T4" fmla="*/ 95 w 6"/>
                <a:gd name="T5" fmla="*/ 177 h 10"/>
                <a:gd name="T6" fmla="*/ 0 60000 65536"/>
                <a:gd name="T7" fmla="*/ 0 60000 65536"/>
                <a:gd name="T8" fmla="*/ 0 60000 65536"/>
              </a:gdLst>
              <a:ahLst/>
              <a:cxnLst>
                <a:cxn ang="T6">
                  <a:pos x="T0" y="T1"/>
                </a:cxn>
                <a:cxn ang="T7">
                  <a:pos x="T2" y="T3"/>
                </a:cxn>
                <a:cxn ang="T8">
                  <a:pos x="T4" y="T5"/>
                </a:cxn>
              </a:cxnLst>
              <a:rect l="0" t="0" r="r" b="b"/>
              <a:pathLst>
                <a:path w="6" h="10">
                  <a:moveTo>
                    <a:pt x="1" y="8"/>
                  </a:moveTo>
                  <a:cubicBezTo>
                    <a:pt x="0" y="7"/>
                    <a:pt x="0" y="0"/>
                    <a:pt x="3" y="0"/>
                  </a:cubicBezTo>
                  <a:cubicBezTo>
                    <a:pt x="6" y="1"/>
                    <a:pt x="5" y="8"/>
                    <a:pt x="6" y="1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4" name="Freeform 485"/>
            <p:cNvSpPr>
              <a:spLocks/>
            </p:cNvSpPr>
            <p:nvPr/>
          </p:nvSpPr>
          <p:spPr bwMode="auto">
            <a:xfrm>
              <a:off x="2956" y="2856"/>
              <a:ext cx="10" cy="11"/>
            </a:xfrm>
            <a:custGeom>
              <a:avLst/>
              <a:gdLst>
                <a:gd name="T0" fmla="*/ 0 w 4"/>
                <a:gd name="T1" fmla="*/ 83 h 4"/>
                <a:gd name="T2" fmla="*/ 63 w 4"/>
                <a:gd name="T3" fmla="*/ 0 h 4"/>
                <a:gd name="T4" fmla="*/ 0 60000 65536"/>
                <a:gd name="T5" fmla="*/ 0 60000 65536"/>
              </a:gdLst>
              <a:ahLst/>
              <a:cxnLst>
                <a:cxn ang="T4">
                  <a:pos x="T0" y="T1"/>
                </a:cxn>
                <a:cxn ang="T5">
                  <a:pos x="T2" y="T3"/>
                </a:cxn>
              </a:cxnLst>
              <a:rect l="0" t="0" r="r" b="b"/>
              <a:pathLst>
                <a:path w="4" h="4">
                  <a:moveTo>
                    <a:pt x="0" y="4"/>
                  </a:moveTo>
                  <a:cubicBezTo>
                    <a:pt x="2" y="3"/>
                    <a:pt x="3" y="1"/>
                    <a:pt x="4"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5" name="Freeform 486"/>
            <p:cNvSpPr>
              <a:spLocks/>
            </p:cNvSpPr>
            <p:nvPr/>
          </p:nvSpPr>
          <p:spPr bwMode="auto">
            <a:xfrm>
              <a:off x="2838" y="2832"/>
              <a:ext cx="18" cy="8"/>
            </a:xfrm>
            <a:custGeom>
              <a:avLst/>
              <a:gdLst>
                <a:gd name="T0" fmla="*/ 0 w 7"/>
                <a:gd name="T1" fmla="*/ 0 h 3"/>
                <a:gd name="T2" fmla="*/ 118 w 7"/>
                <a:gd name="T3" fmla="*/ 56 h 3"/>
                <a:gd name="T4" fmla="*/ 0 60000 65536"/>
                <a:gd name="T5" fmla="*/ 0 60000 65536"/>
              </a:gdLst>
              <a:ahLst/>
              <a:cxnLst>
                <a:cxn ang="T4">
                  <a:pos x="T0" y="T1"/>
                </a:cxn>
                <a:cxn ang="T5">
                  <a:pos x="T2" y="T3"/>
                </a:cxn>
              </a:cxnLst>
              <a:rect l="0" t="0" r="r" b="b"/>
              <a:pathLst>
                <a:path w="7" h="3">
                  <a:moveTo>
                    <a:pt x="0" y="0"/>
                  </a:moveTo>
                  <a:cubicBezTo>
                    <a:pt x="2" y="1"/>
                    <a:pt x="5" y="2"/>
                    <a:pt x="7" y="3"/>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6" name="Freeform 487"/>
            <p:cNvSpPr>
              <a:spLocks/>
            </p:cNvSpPr>
            <p:nvPr/>
          </p:nvSpPr>
          <p:spPr bwMode="auto">
            <a:xfrm>
              <a:off x="2703" y="2968"/>
              <a:ext cx="23" cy="24"/>
            </a:xfrm>
            <a:custGeom>
              <a:avLst/>
              <a:gdLst>
                <a:gd name="T0" fmla="*/ 51 w 9"/>
                <a:gd name="T1" fmla="*/ 171 h 9"/>
                <a:gd name="T2" fmla="*/ 20 w 9"/>
                <a:gd name="T3" fmla="*/ 35 h 9"/>
                <a:gd name="T4" fmla="*/ 151 w 9"/>
                <a:gd name="T5" fmla="*/ 136 h 9"/>
                <a:gd name="T6" fmla="*/ 0 60000 65536"/>
                <a:gd name="T7" fmla="*/ 0 60000 65536"/>
                <a:gd name="T8" fmla="*/ 0 60000 65536"/>
              </a:gdLst>
              <a:ahLst/>
              <a:cxnLst>
                <a:cxn ang="T6">
                  <a:pos x="T0" y="T1"/>
                </a:cxn>
                <a:cxn ang="T7">
                  <a:pos x="T2" y="T3"/>
                </a:cxn>
                <a:cxn ang="T8">
                  <a:pos x="T4" y="T5"/>
                </a:cxn>
              </a:cxnLst>
              <a:rect l="0" t="0" r="r" b="b"/>
              <a:pathLst>
                <a:path w="9" h="9">
                  <a:moveTo>
                    <a:pt x="3" y="9"/>
                  </a:moveTo>
                  <a:cubicBezTo>
                    <a:pt x="3" y="8"/>
                    <a:pt x="0" y="4"/>
                    <a:pt x="1" y="2"/>
                  </a:cubicBezTo>
                  <a:cubicBezTo>
                    <a:pt x="3" y="0"/>
                    <a:pt x="7" y="6"/>
                    <a:pt x="9" y="7"/>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7" name="Freeform 488"/>
            <p:cNvSpPr>
              <a:spLocks/>
            </p:cNvSpPr>
            <p:nvPr/>
          </p:nvSpPr>
          <p:spPr bwMode="auto">
            <a:xfrm>
              <a:off x="2858" y="3019"/>
              <a:ext cx="30" cy="29"/>
            </a:xfrm>
            <a:custGeom>
              <a:avLst/>
              <a:gdLst>
                <a:gd name="T0" fmla="*/ 0 w 12"/>
                <a:gd name="T1" fmla="*/ 90 h 11"/>
                <a:gd name="T2" fmla="*/ 33 w 12"/>
                <a:gd name="T3" fmla="*/ 200 h 11"/>
                <a:gd name="T4" fmla="*/ 83 w 12"/>
                <a:gd name="T5" fmla="*/ 90 h 11"/>
                <a:gd name="T6" fmla="*/ 125 w 12"/>
                <a:gd name="T7" fmla="*/ 34 h 11"/>
                <a:gd name="T8" fmla="*/ 188 w 12"/>
                <a:gd name="T9" fmla="*/ 14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0" y="5"/>
                  </a:moveTo>
                  <a:cubicBezTo>
                    <a:pt x="0" y="7"/>
                    <a:pt x="0" y="10"/>
                    <a:pt x="2" y="11"/>
                  </a:cubicBezTo>
                  <a:cubicBezTo>
                    <a:pt x="6" y="11"/>
                    <a:pt x="5" y="7"/>
                    <a:pt x="5" y="5"/>
                  </a:cubicBezTo>
                  <a:cubicBezTo>
                    <a:pt x="5" y="3"/>
                    <a:pt x="6" y="0"/>
                    <a:pt x="8" y="2"/>
                  </a:cubicBezTo>
                  <a:cubicBezTo>
                    <a:pt x="10" y="3"/>
                    <a:pt x="10" y="6"/>
                    <a:pt x="12" y="8"/>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8" name="Freeform 489"/>
            <p:cNvSpPr>
              <a:spLocks/>
            </p:cNvSpPr>
            <p:nvPr/>
          </p:nvSpPr>
          <p:spPr bwMode="auto">
            <a:xfrm>
              <a:off x="3323" y="2421"/>
              <a:ext cx="10" cy="19"/>
            </a:xfrm>
            <a:custGeom>
              <a:avLst/>
              <a:gdLst>
                <a:gd name="T0" fmla="*/ 63 w 4"/>
                <a:gd name="T1" fmla="*/ 0 h 7"/>
                <a:gd name="T2" fmla="*/ 0 w 4"/>
                <a:gd name="T3" fmla="*/ 141 h 7"/>
                <a:gd name="T4" fmla="*/ 0 60000 65536"/>
                <a:gd name="T5" fmla="*/ 0 60000 65536"/>
              </a:gdLst>
              <a:ahLst/>
              <a:cxnLst>
                <a:cxn ang="T4">
                  <a:pos x="T0" y="T1"/>
                </a:cxn>
                <a:cxn ang="T5">
                  <a:pos x="T2" y="T3"/>
                </a:cxn>
              </a:cxnLst>
              <a:rect l="0" t="0" r="r" b="b"/>
              <a:pathLst>
                <a:path w="4" h="7">
                  <a:moveTo>
                    <a:pt x="4" y="0"/>
                  </a:moveTo>
                  <a:cubicBezTo>
                    <a:pt x="2" y="2"/>
                    <a:pt x="1" y="4"/>
                    <a:pt x="0" y="7"/>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89" name="Freeform 490"/>
            <p:cNvSpPr>
              <a:spLocks/>
            </p:cNvSpPr>
            <p:nvPr/>
          </p:nvSpPr>
          <p:spPr bwMode="auto">
            <a:xfrm>
              <a:off x="3428" y="2520"/>
              <a:ext cx="13" cy="3"/>
            </a:xfrm>
            <a:custGeom>
              <a:avLst/>
              <a:gdLst>
                <a:gd name="T0" fmla="*/ 0 w 5"/>
                <a:gd name="T1" fmla="*/ 27 h 1"/>
                <a:gd name="T2" fmla="*/ 88 w 5"/>
                <a:gd name="T3" fmla="*/ 0 h 1"/>
                <a:gd name="T4" fmla="*/ 0 60000 65536"/>
                <a:gd name="T5" fmla="*/ 0 60000 65536"/>
              </a:gdLst>
              <a:ahLst/>
              <a:cxnLst>
                <a:cxn ang="T4">
                  <a:pos x="T0" y="T1"/>
                </a:cxn>
                <a:cxn ang="T5">
                  <a:pos x="T2" y="T3"/>
                </a:cxn>
              </a:cxnLst>
              <a:rect l="0" t="0" r="r" b="b"/>
              <a:pathLst>
                <a:path w="5" h="1">
                  <a:moveTo>
                    <a:pt x="0" y="1"/>
                  </a:moveTo>
                  <a:cubicBezTo>
                    <a:pt x="1" y="0"/>
                    <a:pt x="3" y="0"/>
                    <a:pt x="5"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0" name="Freeform 491"/>
            <p:cNvSpPr>
              <a:spLocks/>
            </p:cNvSpPr>
            <p:nvPr/>
          </p:nvSpPr>
          <p:spPr bwMode="auto">
            <a:xfrm>
              <a:off x="3366" y="2477"/>
              <a:ext cx="17" cy="11"/>
            </a:xfrm>
            <a:custGeom>
              <a:avLst/>
              <a:gdLst>
                <a:gd name="T0" fmla="*/ 0 w 7"/>
                <a:gd name="T1" fmla="*/ 83 h 4"/>
                <a:gd name="T2" fmla="*/ 100 w 7"/>
                <a:gd name="T3" fmla="*/ 0 h 4"/>
                <a:gd name="T4" fmla="*/ 0 60000 65536"/>
                <a:gd name="T5" fmla="*/ 0 60000 65536"/>
              </a:gdLst>
              <a:ahLst/>
              <a:cxnLst>
                <a:cxn ang="T4">
                  <a:pos x="T0" y="T1"/>
                </a:cxn>
                <a:cxn ang="T5">
                  <a:pos x="T2" y="T3"/>
                </a:cxn>
              </a:cxnLst>
              <a:rect l="0" t="0" r="r" b="b"/>
              <a:pathLst>
                <a:path w="7" h="4">
                  <a:moveTo>
                    <a:pt x="0" y="4"/>
                  </a:moveTo>
                  <a:cubicBezTo>
                    <a:pt x="3" y="3"/>
                    <a:pt x="5" y="2"/>
                    <a:pt x="7"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1" name="Freeform 492"/>
            <p:cNvSpPr>
              <a:spLocks/>
            </p:cNvSpPr>
            <p:nvPr/>
          </p:nvSpPr>
          <p:spPr bwMode="auto">
            <a:xfrm>
              <a:off x="3263" y="2448"/>
              <a:ext cx="13" cy="5"/>
            </a:xfrm>
            <a:custGeom>
              <a:avLst/>
              <a:gdLst>
                <a:gd name="T0" fmla="*/ 88 w 5"/>
                <a:gd name="T1" fmla="*/ 33 h 2"/>
                <a:gd name="T2" fmla="*/ 0 w 5"/>
                <a:gd name="T3" fmla="*/ 0 h 2"/>
                <a:gd name="T4" fmla="*/ 0 60000 65536"/>
                <a:gd name="T5" fmla="*/ 0 60000 65536"/>
              </a:gdLst>
              <a:ahLst/>
              <a:cxnLst>
                <a:cxn ang="T4">
                  <a:pos x="T0" y="T1"/>
                </a:cxn>
                <a:cxn ang="T5">
                  <a:pos x="T2" y="T3"/>
                </a:cxn>
              </a:cxnLst>
              <a:rect l="0" t="0" r="r" b="b"/>
              <a:pathLst>
                <a:path w="5" h="2">
                  <a:moveTo>
                    <a:pt x="5" y="2"/>
                  </a:moveTo>
                  <a:cubicBezTo>
                    <a:pt x="3" y="0"/>
                    <a:pt x="2" y="0"/>
                    <a:pt x="0"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2" name="Freeform 493"/>
            <p:cNvSpPr>
              <a:spLocks/>
            </p:cNvSpPr>
            <p:nvPr/>
          </p:nvSpPr>
          <p:spPr bwMode="auto">
            <a:xfrm>
              <a:off x="3178" y="2453"/>
              <a:ext cx="33" cy="48"/>
            </a:xfrm>
            <a:custGeom>
              <a:avLst/>
              <a:gdLst>
                <a:gd name="T0" fmla="*/ 84 w 13"/>
                <a:gd name="T1" fmla="*/ 341 h 18"/>
                <a:gd name="T2" fmla="*/ 180 w 13"/>
                <a:gd name="T3" fmla="*/ 285 h 18"/>
                <a:gd name="T4" fmla="*/ 117 w 13"/>
                <a:gd name="T5" fmla="*/ 227 h 18"/>
                <a:gd name="T6" fmla="*/ 33 w 13"/>
                <a:gd name="T7" fmla="*/ 149 h 18"/>
                <a:gd name="T8" fmla="*/ 180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5" y="18"/>
                  </a:moveTo>
                  <a:cubicBezTo>
                    <a:pt x="6" y="17"/>
                    <a:pt x="10" y="17"/>
                    <a:pt x="11" y="15"/>
                  </a:cubicBezTo>
                  <a:cubicBezTo>
                    <a:pt x="13" y="12"/>
                    <a:pt x="9" y="12"/>
                    <a:pt x="7" y="12"/>
                  </a:cubicBezTo>
                  <a:cubicBezTo>
                    <a:pt x="4" y="11"/>
                    <a:pt x="0" y="13"/>
                    <a:pt x="2" y="8"/>
                  </a:cubicBezTo>
                  <a:cubicBezTo>
                    <a:pt x="3" y="4"/>
                    <a:pt x="8" y="3"/>
                    <a:pt x="11"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3" name="Freeform 494"/>
            <p:cNvSpPr>
              <a:spLocks/>
            </p:cNvSpPr>
            <p:nvPr/>
          </p:nvSpPr>
          <p:spPr bwMode="auto">
            <a:xfrm>
              <a:off x="3168" y="2563"/>
              <a:ext cx="8" cy="16"/>
            </a:xfrm>
            <a:custGeom>
              <a:avLst/>
              <a:gdLst>
                <a:gd name="T0" fmla="*/ 0 w 3"/>
                <a:gd name="T1" fmla="*/ 115 h 6"/>
                <a:gd name="T2" fmla="*/ 56 w 3"/>
                <a:gd name="T3" fmla="*/ 0 h 6"/>
                <a:gd name="T4" fmla="*/ 0 60000 65536"/>
                <a:gd name="T5" fmla="*/ 0 60000 65536"/>
              </a:gdLst>
              <a:ahLst/>
              <a:cxnLst>
                <a:cxn ang="T4">
                  <a:pos x="T0" y="T1"/>
                </a:cxn>
                <a:cxn ang="T5">
                  <a:pos x="T2" y="T3"/>
                </a:cxn>
              </a:cxnLst>
              <a:rect l="0" t="0" r="r" b="b"/>
              <a:pathLst>
                <a:path w="3" h="6">
                  <a:moveTo>
                    <a:pt x="0" y="6"/>
                  </a:moveTo>
                  <a:cubicBezTo>
                    <a:pt x="1" y="4"/>
                    <a:pt x="2" y="2"/>
                    <a:pt x="3"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4" name="Freeform 495"/>
            <p:cNvSpPr>
              <a:spLocks/>
            </p:cNvSpPr>
            <p:nvPr/>
          </p:nvSpPr>
          <p:spPr bwMode="auto">
            <a:xfrm>
              <a:off x="3103" y="2659"/>
              <a:ext cx="13" cy="5"/>
            </a:xfrm>
            <a:custGeom>
              <a:avLst/>
              <a:gdLst>
                <a:gd name="T0" fmla="*/ 88 w 5"/>
                <a:gd name="T1" fmla="*/ 0 h 2"/>
                <a:gd name="T2" fmla="*/ 0 w 5"/>
                <a:gd name="T3" fmla="*/ 33 h 2"/>
                <a:gd name="T4" fmla="*/ 0 60000 65536"/>
                <a:gd name="T5" fmla="*/ 0 60000 65536"/>
              </a:gdLst>
              <a:ahLst/>
              <a:cxnLst>
                <a:cxn ang="T4">
                  <a:pos x="T0" y="T1"/>
                </a:cxn>
                <a:cxn ang="T5">
                  <a:pos x="T2" y="T3"/>
                </a:cxn>
              </a:cxnLst>
              <a:rect l="0" t="0" r="r" b="b"/>
              <a:pathLst>
                <a:path w="5" h="2">
                  <a:moveTo>
                    <a:pt x="5" y="0"/>
                  </a:moveTo>
                  <a:cubicBezTo>
                    <a:pt x="3" y="0"/>
                    <a:pt x="2" y="1"/>
                    <a:pt x="0" y="2"/>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5" name="Freeform 496"/>
            <p:cNvSpPr>
              <a:spLocks/>
            </p:cNvSpPr>
            <p:nvPr/>
          </p:nvSpPr>
          <p:spPr bwMode="auto">
            <a:xfrm>
              <a:off x="3148" y="2243"/>
              <a:ext cx="20" cy="5"/>
            </a:xfrm>
            <a:custGeom>
              <a:avLst/>
              <a:gdLst>
                <a:gd name="T0" fmla="*/ 0 w 8"/>
                <a:gd name="T1" fmla="*/ 0 h 2"/>
                <a:gd name="T2" fmla="*/ 125 w 8"/>
                <a:gd name="T3" fmla="*/ 0 h 2"/>
                <a:gd name="T4" fmla="*/ 0 60000 65536"/>
                <a:gd name="T5" fmla="*/ 0 60000 65536"/>
              </a:gdLst>
              <a:ahLst/>
              <a:cxnLst>
                <a:cxn ang="T4">
                  <a:pos x="T0" y="T1"/>
                </a:cxn>
                <a:cxn ang="T5">
                  <a:pos x="T2" y="T3"/>
                </a:cxn>
              </a:cxnLst>
              <a:rect l="0" t="0" r="r" b="b"/>
              <a:pathLst>
                <a:path w="8" h="2">
                  <a:moveTo>
                    <a:pt x="0" y="0"/>
                  </a:moveTo>
                  <a:cubicBezTo>
                    <a:pt x="1" y="2"/>
                    <a:pt x="5" y="0"/>
                    <a:pt x="8"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6" name="Freeform 497"/>
            <p:cNvSpPr>
              <a:spLocks/>
            </p:cNvSpPr>
            <p:nvPr/>
          </p:nvSpPr>
          <p:spPr bwMode="auto">
            <a:xfrm>
              <a:off x="3108" y="2237"/>
              <a:ext cx="25" cy="22"/>
            </a:xfrm>
            <a:custGeom>
              <a:avLst/>
              <a:gdLst>
                <a:gd name="T0" fmla="*/ 145 w 10"/>
                <a:gd name="T1" fmla="*/ 47 h 8"/>
                <a:gd name="T2" fmla="*/ 20 w 10"/>
                <a:gd name="T3" fmla="*/ 61 h 8"/>
                <a:gd name="T4" fmla="*/ 158 w 10"/>
                <a:gd name="T5" fmla="*/ 168 h 8"/>
                <a:gd name="T6" fmla="*/ 0 60000 65536"/>
                <a:gd name="T7" fmla="*/ 0 60000 65536"/>
                <a:gd name="T8" fmla="*/ 0 60000 65536"/>
              </a:gdLst>
              <a:ahLst/>
              <a:cxnLst>
                <a:cxn ang="T6">
                  <a:pos x="T0" y="T1"/>
                </a:cxn>
                <a:cxn ang="T7">
                  <a:pos x="T2" y="T3"/>
                </a:cxn>
                <a:cxn ang="T8">
                  <a:pos x="T4" y="T5"/>
                </a:cxn>
              </a:cxnLst>
              <a:rect l="0" t="0" r="r" b="b"/>
              <a:pathLst>
                <a:path w="10" h="8">
                  <a:moveTo>
                    <a:pt x="9" y="2"/>
                  </a:moveTo>
                  <a:cubicBezTo>
                    <a:pt x="6" y="2"/>
                    <a:pt x="2" y="0"/>
                    <a:pt x="1" y="3"/>
                  </a:cubicBezTo>
                  <a:cubicBezTo>
                    <a:pt x="0" y="8"/>
                    <a:pt x="7" y="8"/>
                    <a:pt x="10" y="8"/>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7" name="Freeform 498"/>
            <p:cNvSpPr>
              <a:spLocks/>
            </p:cNvSpPr>
            <p:nvPr/>
          </p:nvSpPr>
          <p:spPr bwMode="auto">
            <a:xfrm>
              <a:off x="3048" y="2275"/>
              <a:ext cx="25" cy="16"/>
            </a:xfrm>
            <a:custGeom>
              <a:avLst/>
              <a:gdLst>
                <a:gd name="T0" fmla="*/ 158 w 10"/>
                <a:gd name="T1" fmla="*/ 35 h 6"/>
                <a:gd name="T2" fmla="*/ 0 w 10"/>
                <a:gd name="T3" fmla="*/ 35 h 6"/>
                <a:gd name="T4" fmla="*/ 145 w 10"/>
                <a:gd name="T5" fmla="*/ 115 h 6"/>
                <a:gd name="T6" fmla="*/ 0 60000 65536"/>
                <a:gd name="T7" fmla="*/ 0 60000 65536"/>
                <a:gd name="T8" fmla="*/ 0 60000 65536"/>
              </a:gdLst>
              <a:ahLst/>
              <a:cxnLst>
                <a:cxn ang="T6">
                  <a:pos x="T0" y="T1"/>
                </a:cxn>
                <a:cxn ang="T7">
                  <a:pos x="T2" y="T3"/>
                </a:cxn>
                <a:cxn ang="T8">
                  <a:pos x="T4" y="T5"/>
                </a:cxn>
              </a:cxnLst>
              <a:rect l="0" t="0" r="r" b="b"/>
              <a:pathLst>
                <a:path w="10" h="6">
                  <a:moveTo>
                    <a:pt x="10" y="2"/>
                  </a:moveTo>
                  <a:cubicBezTo>
                    <a:pt x="6" y="1"/>
                    <a:pt x="3" y="0"/>
                    <a:pt x="0" y="2"/>
                  </a:cubicBezTo>
                  <a:cubicBezTo>
                    <a:pt x="0" y="5"/>
                    <a:pt x="7" y="6"/>
                    <a:pt x="9" y="6"/>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8" name="Freeform 499"/>
            <p:cNvSpPr>
              <a:spLocks/>
            </p:cNvSpPr>
            <p:nvPr/>
          </p:nvSpPr>
          <p:spPr bwMode="auto">
            <a:xfrm>
              <a:off x="2983" y="2328"/>
              <a:ext cx="8" cy="21"/>
            </a:xfrm>
            <a:custGeom>
              <a:avLst/>
              <a:gdLst>
                <a:gd name="T0" fmla="*/ 0 w 3"/>
                <a:gd name="T1" fmla="*/ 0 h 8"/>
                <a:gd name="T2" fmla="*/ 56 w 3"/>
                <a:gd name="T3" fmla="*/ 144 h 8"/>
                <a:gd name="T4" fmla="*/ 0 60000 65536"/>
                <a:gd name="T5" fmla="*/ 0 60000 65536"/>
              </a:gdLst>
              <a:ahLst/>
              <a:cxnLst>
                <a:cxn ang="T4">
                  <a:pos x="T0" y="T1"/>
                </a:cxn>
                <a:cxn ang="T5">
                  <a:pos x="T2" y="T3"/>
                </a:cxn>
              </a:cxnLst>
              <a:rect l="0" t="0" r="r" b="b"/>
              <a:pathLst>
                <a:path w="3" h="8">
                  <a:moveTo>
                    <a:pt x="0" y="0"/>
                  </a:moveTo>
                  <a:cubicBezTo>
                    <a:pt x="0" y="3"/>
                    <a:pt x="1" y="5"/>
                    <a:pt x="3" y="8"/>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499" name="Freeform 500"/>
            <p:cNvSpPr>
              <a:spLocks/>
            </p:cNvSpPr>
            <p:nvPr/>
          </p:nvSpPr>
          <p:spPr bwMode="auto">
            <a:xfrm>
              <a:off x="2986" y="2256"/>
              <a:ext cx="25" cy="24"/>
            </a:xfrm>
            <a:custGeom>
              <a:avLst/>
              <a:gdLst>
                <a:gd name="T0" fmla="*/ 145 w 10"/>
                <a:gd name="T1" fmla="*/ 93 h 9"/>
                <a:gd name="T2" fmla="*/ 20 w 10"/>
                <a:gd name="T3" fmla="*/ 93 h 9"/>
                <a:gd name="T4" fmla="*/ 158 w 10"/>
                <a:gd name="T5" fmla="*/ 0 h 9"/>
                <a:gd name="T6" fmla="*/ 0 60000 65536"/>
                <a:gd name="T7" fmla="*/ 0 60000 65536"/>
                <a:gd name="T8" fmla="*/ 0 60000 65536"/>
              </a:gdLst>
              <a:ahLst/>
              <a:cxnLst>
                <a:cxn ang="T6">
                  <a:pos x="T0" y="T1"/>
                </a:cxn>
                <a:cxn ang="T7">
                  <a:pos x="T2" y="T3"/>
                </a:cxn>
                <a:cxn ang="T8">
                  <a:pos x="T4" y="T5"/>
                </a:cxn>
              </a:cxnLst>
              <a:rect l="0" t="0" r="r" b="b"/>
              <a:pathLst>
                <a:path w="10" h="9">
                  <a:moveTo>
                    <a:pt x="9" y="5"/>
                  </a:moveTo>
                  <a:cubicBezTo>
                    <a:pt x="8" y="7"/>
                    <a:pt x="1" y="9"/>
                    <a:pt x="1" y="5"/>
                  </a:cubicBezTo>
                  <a:cubicBezTo>
                    <a:pt x="0" y="1"/>
                    <a:pt x="7" y="2"/>
                    <a:pt x="10"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0" name="Freeform 501"/>
            <p:cNvSpPr>
              <a:spLocks/>
            </p:cNvSpPr>
            <p:nvPr/>
          </p:nvSpPr>
          <p:spPr bwMode="auto">
            <a:xfrm>
              <a:off x="2948" y="2259"/>
              <a:ext cx="13" cy="2"/>
            </a:xfrm>
            <a:custGeom>
              <a:avLst/>
              <a:gdLst>
                <a:gd name="T0" fmla="*/ 0 w 5"/>
                <a:gd name="T1" fmla="*/ 8 h 1"/>
                <a:gd name="T2" fmla="*/ 88 w 5"/>
                <a:gd name="T3" fmla="*/ 0 h 1"/>
                <a:gd name="T4" fmla="*/ 0 60000 65536"/>
                <a:gd name="T5" fmla="*/ 0 60000 65536"/>
              </a:gdLst>
              <a:ahLst/>
              <a:cxnLst>
                <a:cxn ang="T4">
                  <a:pos x="T0" y="T1"/>
                </a:cxn>
                <a:cxn ang="T5">
                  <a:pos x="T2" y="T3"/>
                </a:cxn>
              </a:cxnLst>
              <a:rect l="0" t="0" r="r" b="b"/>
              <a:pathLst>
                <a:path w="5" h="1">
                  <a:moveTo>
                    <a:pt x="0" y="1"/>
                  </a:moveTo>
                  <a:cubicBezTo>
                    <a:pt x="1" y="0"/>
                    <a:pt x="3" y="0"/>
                    <a:pt x="5"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1" name="Freeform 502"/>
            <p:cNvSpPr>
              <a:spLocks/>
            </p:cNvSpPr>
            <p:nvPr/>
          </p:nvSpPr>
          <p:spPr bwMode="auto">
            <a:xfrm>
              <a:off x="2928" y="2373"/>
              <a:ext cx="35" cy="40"/>
            </a:xfrm>
            <a:custGeom>
              <a:avLst/>
              <a:gdLst>
                <a:gd name="T0" fmla="*/ 95 w 14"/>
                <a:gd name="T1" fmla="*/ 35 h 15"/>
                <a:gd name="T2" fmla="*/ 208 w 14"/>
                <a:gd name="T3" fmla="*/ 56 h 15"/>
                <a:gd name="T4" fmla="*/ 83 w 14"/>
                <a:gd name="T5" fmla="*/ 171 h 15"/>
                <a:gd name="T6" fmla="*/ 20 w 14"/>
                <a:gd name="T7" fmla="*/ 205 h 15"/>
                <a:gd name="T8" fmla="*/ 145 w 14"/>
                <a:gd name="T9" fmla="*/ 28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6" y="2"/>
                  </a:moveTo>
                  <a:cubicBezTo>
                    <a:pt x="8" y="1"/>
                    <a:pt x="12" y="0"/>
                    <a:pt x="13" y="3"/>
                  </a:cubicBezTo>
                  <a:cubicBezTo>
                    <a:pt x="14" y="7"/>
                    <a:pt x="7" y="9"/>
                    <a:pt x="5" y="9"/>
                  </a:cubicBezTo>
                  <a:cubicBezTo>
                    <a:pt x="3" y="9"/>
                    <a:pt x="0" y="8"/>
                    <a:pt x="1" y="11"/>
                  </a:cubicBezTo>
                  <a:cubicBezTo>
                    <a:pt x="1" y="13"/>
                    <a:pt x="7" y="14"/>
                    <a:pt x="9" y="15"/>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2" name="Freeform 503"/>
            <p:cNvSpPr>
              <a:spLocks/>
            </p:cNvSpPr>
            <p:nvPr/>
          </p:nvSpPr>
          <p:spPr bwMode="auto">
            <a:xfrm>
              <a:off x="2958" y="2432"/>
              <a:ext cx="18" cy="8"/>
            </a:xfrm>
            <a:custGeom>
              <a:avLst/>
              <a:gdLst>
                <a:gd name="T0" fmla="*/ 118 w 7"/>
                <a:gd name="T1" fmla="*/ 56 h 3"/>
                <a:gd name="T2" fmla="*/ 0 w 7"/>
                <a:gd name="T3" fmla="*/ 21 h 3"/>
                <a:gd name="T4" fmla="*/ 0 60000 65536"/>
                <a:gd name="T5" fmla="*/ 0 60000 65536"/>
              </a:gdLst>
              <a:ahLst/>
              <a:cxnLst>
                <a:cxn ang="T4">
                  <a:pos x="T0" y="T1"/>
                </a:cxn>
                <a:cxn ang="T5">
                  <a:pos x="T2" y="T3"/>
                </a:cxn>
              </a:cxnLst>
              <a:rect l="0" t="0" r="r" b="b"/>
              <a:pathLst>
                <a:path w="7" h="3">
                  <a:moveTo>
                    <a:pt x="7" y="3"/>
                  </a:moveTo>
                  <a:cubicBezTo>
                    <a:pt x="4" y="3"/>
                    <a:pt x="2" y="0"/>
                    <a:pt x="0" y="1"/>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3" name="Freeform 504"/>
            <p:cNvSpPr>
              <a:spLocks/>
            </p:cNvSpPr>
            <p:nvPr/>
          </p:nvSpPr>
          <p:spPr bwMode="auto">
            <a:xfrm>
              <a:off x="2988" y="2555"/>
              <a:ext cx="8" cy="8"/>
            </a:xfrm>
            <a:custGeom>
              <a:avLst/>
              <a:gdLst>
                <a:gd name="T0" fmla="*/ 56 w 3"/>
                <a:gd name="T1" fmla="*/ 56 h 3"/>
                <a:gd name="T2" fmla="*/ 21 w 3"/>
                <a:gd name="T3" fmla="*/ 0 h 3"/>
                <a:gd name="T4" fmla="*/ 0 60000 65536"/>
                <a:gd name="T5" fmla="*/ 0 60000 65536"/>
              </a:gdLst>
              <a:ahLst/>
              <a:cxnLst>
                <a:cxn ang="T4">
                  <a:pos x="T0" y="T1"/>
                </a:cxn>
                <a:cxn ang="T5">
                  <a:pos x="T2" y="T3"/>
                </a:cxn>
              </a:cxnLst>
              <a:rect l="0" t="0" r="r" b="b"/>
              <a:pathLst>
                <a:path w="3" h="3">
                  <a:moveTo>
                    <a:pt x="3" y="3"/>
                  </a:moveTo>
                  <a:cubicBezTo>
                    <a:pt x="1" y="2"/>
                    <a:pt x="0" y="1"/>
                    <a:pt x="1"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4" name="Freeform 505"/>
            <p:cNvSpPr>
              <a:spLocks/>
            </p:cNvSpPr>
            <p:nvPr/>
          </p:nvSpPr>
          <p:spPr bwMode="auto">
            <a:xfrm>
              <a:off x="2966" y="2597"/>
              <a:ext cx="5" cy="11"/>
            </a:xfrm>
            <a:custGeom>
              <a:avLst/>
              <a:gdLst>
                <a:gd name="T0" fmla="*/ 33 w 2"/>
                <a:gd name="T1" fmla="*/ 83 h 4"/>
                <a:gd name="T2" fmla="*/ 0 w 2"/>
                <a:gd name="T3" fmla="*/ 0 h 4"/>
                <a:gd name="T4" fmla="*/ 0 60000 65536"/>
                <a:gd name="T5" fmla="*/ 0 60000 65536"/>
              </a:gdLst>
              <a:ahLst/>
              <a:cxnLst>
                <a:cxn ang="T4">
                  <a:pos x="T0" y="T1"/>
                </a:cxn>
                <a:cxn ang="T5">
                  <a:pos x="T2" y="T3"/>
                </a:cxn>
              </a:cxnLst>
              <a:rect l="0" t="0" r="r" b="b"/>
              <a:pathLst>
                <a:path w="2" h="4">
                  <a:moveTo>
                    <a:pt x="2" y="4"/>
                  </a:moveTo>
                  <a:cubicBezTo>
                    <a:pt x="1" y="3"/>
                    <a:pt x="0" y="1"/>
                    <a:pt x="0"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5" name="Freeform 506"/>
            <p:cNvSpPr>
              <a:spLocks/>
            </p:cNvSpPr>
            <p:nvPr/>
          </p:nvSpPr>
          <p:spPr bwMode="auto">
            <a:xfrm>
              <a:off x="3293" y="2264"/>
              <a:ext cx="30" cy="29"/>
            </a:xfrm>
            <a:custGeom>
              <a:avLst/>
              <a:gdLst>
                <a:gd name="T0" fmla="*/ 125 w 12"/>
                <a:gd name="T1" fmla="*/ 200 h 11"/>
                <a:gd name="T2" fmla="*/ 113 w 12"/>
                <a:gd name="T3" fmla="*/ 111 h 11"/>
                <a:gd name="T4" fmla="*/ 188 w 12"/>
                <a:gd name="T5" fmla="*/ 76 h 11"/>
                <a:gd name="T6" fmla="*/ 83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8" y="11"/>
                  </a:moveTo>
                  <a:cubicBezTo>
                    <a:pt x="7" y="9"/>
                    <a:pt x="0" y="6"/>
                    <a:pt x="7" y="6"/>
                  </a:cubicBezTo>
                  <a:cubicBezTo>
                    <a:pt x="8" y="6"/>
                    <a:pt x="11" y="7"/>
                    <a:pt x="12" y="4"/>
                  </a:cubicBezTo>
                  <a:cubicBezTo>
                    <a:pt x="12" y="2"/>
                    <a:pt x="7" y="0"/>
                    <a:pt x="5"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6" name="Freeform 507"/>
            <p:cNvSpPr>
              <a:spLocks/>
            </p:cNvSpPr>
            <p:nvPr/>
          </p:nvSpPr>
          <p:spPr bwMode="auto">
            <a:xfrm>
              <a:off x="3318" y="2379"/>
              <a:ext cx="20" cy="5"/>
            </a:xfrm>
            <a:custGeom>
              <a:avLst/>
              <a:gdLst>
                <a:gd name="T0" fmla="*/ 125 w 8"/>
                <a:gd name="T1" fmla="*/ 0 h 2"/>
                <a:gd name="T2" fmla="*/ 0 w 8"/>
                <a:gd name="T3" fmla="*/ 33 h 2"/>
                <a:gd name="T4" fmla="*/ 0 60000 65536"/>
                <a:gd name="T5" fmla="*/ 0 60000 65536"/>
              </a:gdLst>
              <a:ahLst/>
              <a:cxnLst>
                <a:cxn ang="T4">
                  <a:pos x="T0" y="T1"/>
                </a:cxn>
                <a:cxn ang="T5">
                  <a:pos x="T2" y="T3"/>
                </a:cxn>
              </a:cxnLst>
              <a:rect l="0" t="0" r="r" b="b"/>
              <a:pathLst>
                <a:path w="8" h="2">
                  <a:moveTo>
                    <a:pt x="8" y="0"/>
                  </a:moveTo>
                  <a:cubicBezTo>
                    <a:pt x="5" y="1"/>
                    <a:pt x="3" y="2"/>
                    <a:pt x="0" y="2"/>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7" name="Freeform 508"/>
            <p:cNvSpPr>
              <a:spLocks/>
            </p:cNvSpPr>
            <p:nvPr/>
          </p:nvSpPr>
          <p:spPr bwMode="auto">
            <a:xfrm>
              <a:off x="3401" y="2232"/>
              <a:ext cx="15" cy="21"/>
            </a:xfrm>
            <a:custGeom>
              <a:avLst/>
              <a:gdLst>
                <a:gd name="T0" fmla="*/ 20 w 6"/>
                <a:gd name="T1" fmla="*/ 34 h 8"/>
                <a:gd name="T2" fmla="*/ 33 w 6"/>
                <a:gd name="T3" fmla="*/ 144 h 8"/>
                <a:gd name="T4" fmla="*/ 95 w 6"/>
                <a:gd name="T5" fmla="*/ 0 h 8"/>
                <a:gd name="T6" fmla="*/ 0 60000 65536"/>
                <a:gd name="T7" fmla="*/ 0 60000 65536"/>
                <a:gd name="T8" fmla="*/ 0 60000 65536"/>
              </a:gdLst>
              <a:ahLst/>
              <a:cxnLst>
                <a:cxn ang="T6">
                  <a:pos x="T0" y="T1"/>
                </a:cxn>
                <a:cxn ang="T7">
                  <a:pos x="T2" y="T3"/>
                </a:cxn>
                <a:cxn ang="T8">
                  <a:pos x="T4" y="T5"/>
                </a:cxn>
              </a:cxnLst>
              <a:rect l="0" t="0" r="r" b="b"/>
              <a:pathLst>
                <a:path w="6" h="8">
                  <a:moveTo>
                    <a:pt x="1" y="2"/>
                  </a:moveTo>
                  <a:cubicBezTo>
                    <a:pt x="1" y="4"/>
                    <a:pt x="0" y="8"/>
                    <a:pt x="2" y="8"/>
                  </a:cubicBezTo>
                  <a:cubicBezTo>
                    <a:pt x="5" y="7"/>
                    <a:pt x="5" y="2"/>
                    <a:pt x="6"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8" name="Freeform 509"/>
            <p:cNvSpPr>
              <a:spLocks/>
            </p:cNvSpPr>
            <p:nvPr/>
          </p:nvSpPr>
          <p:spPr bwMode="auto">
            <a:xfrm>
              <a:off x="3473" y="2243"/>
              <a:ext cx="30" cy="21"/>
            </a:xfrm>
            <a:custGeom>
              <a:avLst/>
              <a:gdLst>
                <a:gd name="T0" fmla="*/ 50 w 12"/>
                <a:gd name="T1" fmla="*/ 144 h 8"/>
                <a:gd name="T2" fmla="*/ 188 w 12"/>
                <a:gd name="T3" fmla="*/ 76 h 8"/>
                <a:gd name="T4" fmla="*/ 0 w 12"/>
                <a:gd name="T5" fmla="*/ 55 h 8"/>
                <a:gd name="T6" fmla="*/ 0 60000 65536"/>
                <a:gd name="T7" fmla="*/ 0 60000 65536"/>
                <a:gd name="T8" fmla="*/ 0 60000 65536"/>
              </a:gdLst>
              <a:ahLst/>
              <a:cxnLst>
                <a:cxn ang="T6">
                  <a:pos x="T0" y="T1"/>
                </a:cxn>
                <a:cxn ang="T7">
                  <a:pos x="T2" y="T3"/>
                </a:cxn>
                <a:cxn ang="T8">
                  <a:pos x="T4" y="T5"/>
                </a:cxn>
              </a:cxnLst>
              <a:rect l="0" t="0" r="r" b="b"/>
              <a:pathLst>
                <a:path w="12" h="8">
                  <a:moveTo>
                    <a:pt x="3" y="8"/>
                  </a:moveTo>
                  <a:cubicBezTo>
                    <a:pt x="5" y="8"/>
                    <a:pt x="12" y="7"/>
                    <a:pt x="12" y="4"/>
                  </a:cubicBezTo>
                  <a:cubicBezTo>
                    <a:pt x="12" y="0"/>
                    <a:pt x="2" y="2"/>
                    <a:pt x="0" y="3"/>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09" name="Freeform 510"/>
            <p:cNvSpPr>
              <a:spLocks/>
            </p:cNvSpPr>
            <p:nvPr/>
          </p:nvSpPr>
          <p:spPr bwMode="auto">
            <a:xfrm>
              <a:off x="3051" y="2040"/>
              <a:ext cx="22" cy="21"/>
            </a:xfrm>
            <a:custGeom>
              <a:avLst/>
              <a:gdLst>
                <a:gd name="T0" fmla="*/ 29 w 9"/>
                <a:gd name="T1" fmla="*/ 21 h 8"/>
                <a:gd name="T2" fmla="*/ 120 w 9"/>
                <a:gd name="T3" fmla="*/ 34 h 8"/>
                <a:gd name="T4" fmla="*/ 0 w 9"/>
                <a:gd name="T5" fmla="*/ 144 h 8"/>
                <a:gd name="T6" fmla="*/ 0 60000 65536"/>
                <a:gd name="T7" fmla="*/ 0 60000 65536"/>
                <a:gd name="T8" fmla="*/ 0 60000 65536"/>
              </a:gdLst>
              <a:ahLst/>
              <a:cxnLst>
                <a:cxn ang="T6">
                  <a:pos x="T0" y="T1"/>
                </a:cxn>
                <a:cxn ang="T7">
                  <a:pos x="T2" y="T3"/>
                </a:cxn>
                <a:cxn ang="T8">
                  <a:pos x="T4" y="T5"/>
                </a:cxn>
              </a:cxnLst>
              <a:rect l="0" t="0" r="r" b="b"/>
              <a:pathLst>
                <a:path w="9" h="8">
                  <a:moveTo>
                    <a:pt x="2" y="1"/>
                  </a:moveTo>
                  <a:cubicBezTo>
                    <a:pt x="3" y="0"/>
                    <a:pt x="8" y="0"/>
                    <a:pt x="8" y="2"/>
                  </a:cubicBezTo>
                  <a:cubicBezTo>
                    <a:pt x="9" y="5"/>
                    <a:pt x="3" y="7"/>
                    <a:pt x="0" y="8"/>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0" name="Freeform 511"/>
            <p:cNvSpPr>
              <a:spLocks/>
            </p:cNvSpPr>
            <p:nvPr/>
          </p:nvSpPr>
          <p:spPr bwMode="auto">
            <a:xfrm>
              <a:off x="2828" y="2501"/>
              <a:ext cx="18" cy="1"/>
            </a:xfrm>
            <a:custGeom>
              <a:avLst/>
              <a:gdLst>
                <a:gd name="T0" fmla="*/ 0 w 7"/>
                <a:gd name="T1" fmla="*/ 0 h 1"/>
                <a:gd name="T2" fmla="*/ 118 w 7"/>
                <a:gd name="T3" fmla="*/ 0 h 1"/>
                <a:gd name="T4" fmla="*/ 0 60000 65536"/>
                <a:gd name="T5" fmla="*/ 0 60000 65536"/>
              </a:gdLst>
              <a:ahLst/>
              <a:cxnLst>
                <a:cxn ang="T4">
                  <a:pos x="T0" y="T1"/>
                </a:cxn>
                <a:cxn ang="T5">
                  <a:pos x="T2" y="T3"/>
                </a:cxn>
              </a:cxnLst>
              <a:rect l="0" t="0" r="r" b="b"/>
              <a:pathLst>
                <a:path w="7" h="1">
                  <a:moveTo>
                    <a:pt x="0" y="0"/>
                  </a:moveTo>
                  <a:cubicBezTo>
                    <a:pt x="2" y="0"/>
                    <a:pt x="4" y="0"/>
                    <a:pt x="7"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1" name="Freeform 512"/>
            <p:cNvSpPr>
              <a:spLocks/>
            </p:cNvSpPr>
            <p:nvPr/>
          </p:nvSpPr>
          <p:spPr bwMode="auto">
            <a:xfrm>
              <a:off x="2861" y="2565"/>
              <a:ext cx="10" cy="3"/>
            </a:xfrm>
            <a:custGeom>
              <a:avLst/>
              <a:gdLst>
                <a:gd name="T0" fmla="*/ 0 w 4"/>
                <a:gd name="T1" fmla="*/ 0 h 1"/>
                <a:gd name="T2" fmla="*/ 63 w 4"/>
                <a:gd name="T3" fmla="*/ 27 h 1"/>
                <a:gd name="T4" fmla="*/ 0 60000 65536"/>
                <a:gd name="T5" fmla="*/ 0 60000 65536"/>
              </a:gdLst>
              <a:ahLst/>
              <a:cxnLst>
                <a:cxn ang="T4">
                  <a:pos x="T0" y="T1"/>
                </a:cxn>
                <a:cxn ang="T5">
                  <a:pos x="T2" y="T3"/>
                </a:cxn>
              </a:cxnLst>
              <a:rect l="0" t="0" r="r" b="b"/>
              <a:pathLst>
                <a:path w="4" h="1">
                  <a:moveTo>
                    <a:pt x="0" y="0"/>
                  </a:moveTo>
                  <a:cubicBezTo>
                    <a:pt x="1" y="1"/>
                    <a:pt x="2" y="1"/>
                    <a:pt x="4" y="1"/>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2" name="Freeform 513"/>
            <p:cNvSpPr>
              <a:spLocks/>
            </p:cNvSpPr>
            <p:nvPr/>
          </p:nvSpPr>
          <p:spPr bwMode="auto">
            <a:xfrm>
              <a:off x="2761" y="2659"/>
              <a:ext cx="12" cy="5"/>
            </a:xfrm>
            <a:custGeom>
              <a:avLst/>
              <a:gdLst>
                <a:gd name="T0" fmla="*/ 70 w 5"/>
                <a:gd name="T1" fmla="*/ 33 h 2"/>
                <a:gd name="T2" fmla="*/ 0 w 5"/>
                <a:gd name="T3" fmla="*/ 0 h 2"/>
                <a:gd name="T4" fmla="*/ 0 60000 65536"/>
                <a:gd name="T5" fmla="*/ 0 60000 65536"/>
              </a:gdLst>
              <a:ahLst/>
              <a:cxnLst>
                <a:cxn ang="T4">
                  <a:pos x="T0" y="T1"/>
                </a:cxn>
                <a:cxn ang="T5">
                  <a:pos x="T2" y="T3"/>
                </a:cxn>
              </a:cxnLst>
              <a:rect l="0" t="0" r="r" b="b"/>
              <a:pathLst>
                <a:path w="5" h="2">
                  <a:moveTo>
                    <a:pt x="5" y="2"/>
                  </a:moveTo>
                  <a:cubicBezTo>
                    <a:pt x="4" y="0"/>
                    <a:pt x="2" y="0"/>
                    <a:pt x="0" y="0"/>
                  </a:cubicBezTo>
                </a:path>
              </a:pathLst>
            </a:custGeom>
            <a:noFill/>
            <a:ln w="7938" cap="flat">
              <a:solidFill>
                <a:srgbClr val="D3899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3" name="Freeform 514"/>
            <p:cNvSpPr>
              <a:spLocks/>
            </p:cNvSpPr>
            <p:nvPr/>
          </p:nvSpPr>
          <p:spPr bwMode="auto">
            <a:xfrm>
              <a:off x="2663" y="2675"/>
              <a:ext cx="3" cy="8"/>
            </a:xfrm>
            <a:custGeom>
              <a:avLst/>
              <a:gdLst>
                <a:gd name="T0" fmla="*/ 27 w 1"/>
                <a:gd name="T1" fmla="*/ 56 h 3"/>
                <a:gd name="T2" fmla="*/ 0 w 1"/>
                <a:gd name="T3" fmla="*/ 0 h 3"/>
                <a:gd name="T4" fmla="*/ 0 60000 65536"/>
                <a:gd name="T5" fmla="*/ 0 60000 65536"/>
              </a:gdLst>
              <a:ahLst/>
              <a:cxnLst>
                <a:cxn ang="T4">
                  <a:pos x="T0" y="T1"/>
                </a:cxn>
                <a:cxn ang="T5">
                  <a:pos x="T2" y="T3"/>
                </a:cxn>
              </a:cxnLst>
              <a:rect l="0" t="0" r="r" b="b"/>
              <a:pathLst>
                <a:path w="1" h="3">
                  <a:moveTo>
                    <a:pt x="1" y="3"/>
                  </a:moveTo>
                  <a:cubicBezTo>
                    <a:pt x="1" y="2"/>
                    <a:pt x="1" y="1"/>
                    <a:pt x="0" y="0"/>
                  </a:cubicBezTo>
                </a:path>
              </a:pathLst>
            </a:custGeom>
            <a:noFill/>
            <a:ln w="7938" cap="rnd">
              <a:solidFill>
                <a:srgbClr val="D3899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4" name="Freeform 515"/>
            <p:cNvSpPr>
              <a:spLocks/>
            </p:cNvSpPr>
            <p:nvPr/>
          </p:nvSpPr>
          <p:spPr bwMode="auto">
            <a:xfrm>
              <a:off x="2543" y="2723"/>
              <a:ext cx="3" cy="18"/>
            </a:xfrm>
            <a:custGeom>
              <a:avLst/>
              <a:gdLst>
                <a:gd name="T0" fmla="*/ 27 w 1"/>
                <a:gd name="T1" fmla="*/ 118 h 7"/>
                <a:gd name="T2" fmla="*/ 0 w 1"/>
                <a:gd name="T3" fmla="*/ 0 h 7"/>
                <a:gd name="T4" fmla="*/ 0 60000 65536"/>
                <a:gd name="T5" fmla="*/ 0 60000 65536"/>
              </a:gdLst>
              <a:ahLst/>
              <a:cxnLst>
                <a:cxn ang="T4">
                  <a:pos x="T0" y="T1"/>
                </a:cxn>
                <a:cxn ang="T5">
                  <a:pos x="T2" y="T3"/>
                </a:cxn>
              </a:cxnLst>
              <a:rect l="0" t="0" r="r" b="b"/>
              <a:pathLst>
                <a:path w="1" h="7">
                  <a:moveTo>
                    <a:pt x="1" y="7"/>
                  </a:moveTo>
                  <a:cubicBezTo>
                    <a:pt x="1" y="5"/>
                    <a:pt x="0" y="2"/>
                    <a:pt x="0" y="0"/>
                  </a:cubicBezTo>
                </a:path>
              </a:pathLst>
            </a:custGeom>
            <a:noFill/>
            <a:ln w="7938" cap="rnd">
              <a:solidFill>
                <a:srgbClr val="D3899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5" name="Freeform 516"/>
            <p:cNvSpPr>
              <a:spLocks/>
            </p:cNvSpPr>
            <p:nvPr/>
          </p:nvSpPr>
          <p:spPr bwMode="auto">
            <a:xfrm>
              <a:off x="2616" y="2987"/>
              <a:ext cx="25" cy="37"/>
            </a:xfrm>
            <a:custGeom>
              <a:avLst/>
              <a:gdLst>
                <a:gd name="T0" fmla="*/ 145 w 10"/>
                <a:gd name="T1" fmla="*/ 132 h 14"/>
                <a:gd name="T2" fmla="*/ 113 w 10"/>
                <a:gd name="T3" fmla="*/ 0 h 14"/>
                <a:gd name="T4" fmla="*/ 63 w 10"/>
                <a:gd name="T5" fmla="*/ 167 h 14"/>
                <a:gd name="T6" fmla="*/ 0 w 10"/>
                <a:gd name="T7" fmla="*/ 5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7"/>
                  </a:moveTo>
                  <a:cubicBezTo>
                    <a:pt x="10" y="4"/>
                    <a:pt x="9" y="1"/>
                    <a:pt x="7" y="0"/>
                  </a:cubicBezTo>
                  <a:cubicBezTo>
                    <a:pt x="3" y="2"/>
                    <a:pt x="6" y="6"/>
                    <a:pt x="4" y="9"/>
                  </a:cubicBezTo>
                  <a:cubicBezTo>
                    <a:pt x="2" y="14"/>
                    <a:pt x="0" y="5"/>
                    <a:pt x="0" y="3"/>
                  </a:cubicBezTo>
                </a:path>
              </a:pathLst>
            </a:custGeom>
            <a:noFill/>
            <a:ln w="7938" cap="rnd">
              <a:solidFill>
                <a:srgbClr val="D3899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6" name="Freeform 517"/>
            <p:cNvSpPr>
              <a:spLocks/>
            </p:cNvSpPr>
            <p:nvPr/>
          </p:nvSpPr>
          <p:spPr bwMode="auto">
            <a:xfrm>
              <a:off x="3286" y="2867"/>
              <a:ext cx="7" cy="2"/>
            </a:xfrm>
            <a:custGeom>
              <a:avLst/>
              <a:gdLst>
                <a:gd name="T0" fmla="*/ 0 w 3"/>
                <a:gd name="T1" fmla="*/ 8 h 1"/>
                <a:gd name="T2" fmla="*/ 37 w 3"/>
                <a:gd name="T3" fmla="*/ 0 h 1"/>
                <a:gd name="T4" fmla="*/ 0 60000 65536"/>
                <a:gd name="T5" fmla="*/ 0 60000 65536"/>
              </a:gdLst>
              <a:ahLst/>
              <a:cxnLst>
                <a:cxn ang="T4">
                  <a:pos x="T0" y="T1"/>
                </a:cxn>
                <a:cxn ang="T5">
                  <a:pos x="T2" y="T3"/>
                </a:cxn>
              </a:cxnLst>
              <a:rect l="0" t="0" r="r" b="b"/>
              <a:pathLst>
                <a:path w="3" h="1">
                  <a:moveTo>
                    <a:pt x="0" y="1"/>
                  </a:moveTo>
                  <a:cubicBezTo>
                    <a:pt x="1" y="0"/>
                    <a:pt x="2" y="0"/>
                    <a:pt x="3" y="0"/>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7" name="Freeform 518"/>
            <p:cNvSpPr>
              <a:spLocks/>
            </p:cNvSpPr>
            <p:nvPr/>
          </p:nvSpPr>
          <p:spPr bwMode="auto">
            <a:xfrm>
              <a:off x="3293" y="2699"/>
              <a:ext cx="5" cy="10"/>
            </a:xfrm>
            <a:custGeom>
              <a:avLst/>
              <a:gdLst>
                <a:gd name="T0" fmla="*/ 0 w 2"/>
                <a:gd name="T1" fmla="*/ 0 h 4"/>
                <a:gd name="T2" fmla="*/ 33 w 2"/>
                <a:gd name="T3" fmla="*/ 63 h 4"/>
                <a:gd name="T4" fmla="*/ 0 60000 65536"/>
                <a:gd name="T5" fmla="*/ 0 60000 65536"/>
              </a:gdLst>
              <a:ahLst/>
              <a:cxnLst>
                <a:cxn ang="T4">
                  <a:pos x="T0" y="T1"/>
                </a:cxn>
                <a:cxn ang="T5">
                  <a:pos x="T2" y="T3"/>
                </a:cxn>
              </a:cxnLst>
              <a:rect l="0" t="0" r="r" b="b"/>
              <a:pathLst>
                <a:path w="2" h="4">
                  <a:moveTo>
                    <a:pt x="0" y="0"/>
                  </a:moveTo>
                  <a:cubicBezTo>
                    <a:pt x="1" y="1"/>
                    <a:pt x="1" y="3"/>
                    <a:pt x="2" y="4"/>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8" name="Freeform 519"/>
            <p:cNvSpPr>
              <a:spLocks/>
            </p:cNvSpPr>
            <p:nvPr/>
          </p:nvSpPr>
          <p:spPr bwMode="auto">
            <a:xfrm>
              <a:off x="3483" y="2349"/>
              <a:ext cx="5" cy="8"/>
            </a:xfrm>
            <a:custGeom>
              <a:avLst/>
              <a:gdLst>
                <a:gd name="T0" fmla="*/ 0 w 2"/>
                <a:gd name="T1" fmla="*/ 0 h 3"/>
                <a:gd name="T2" fmla="*/ 33 w 2"/>
                <a:gd name="T3" fmla="*/ 56 h 3"/>
                <a:gd name="T4" fmla="*/ 0 60000 65536"/>
                <a:gd name="T5" fmla="*/ 0 60000 65536"/>
              </a:gdLst>
              <a:ahLst/>
              <a:cxnLst>
                <a:cxn ang="T4">
                  <a:pos x="T0" y="T1"/>
                </a:cxn>
                <a:cxn ang="T5">
                  <a:pos x="T2" y="T3"/>
                </a:cxn>
              </a:cxnLst>
              <a:rect l="0" t="0" r="r" b="b"/>
              <a:pathLst>
                <a:path w="2" h="3">
                  <a:moveTo>
                    <a:pt x="0" y="0"/>
                  </a:moveTo>
                  <a:cubicBezTo>
                    <a:pt x="0" y="1"/>
                    <a:pt x="1" y="2"/>
                    <a:pt x="2" y="3"/>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19" name="Freeform 520"/>
            <p:cNvSpPr>
              <a:spLocks/>
            </p:cNvSpPr>
            <p:nvPr/>
          </p:nvSpPr>
          <p:spPr bwMode="auto">
            <a:xfrm>
              <a:off x="3456" y="2125"/>
              <a:ext cx="25" cy="19"/>
            </a:xfrm>
            <a:custGeom>
              <a:avLst/>
              <a:gdLst>
                <a:gd name="T0" fmla="*/ 0 w 10"/>
                <a:gd name="T1" fmla="*/ 60 h 7"/>
                <a:gd name="T2" fmla="*/ 95 w 10"/>
                <a:gd name="T3" fmla="*/ 22 h 7"/>
                <a:gd name="T4" fmla="*/ 20 w 10"/>
                <a:gd name="T5" fmla="*/ 141 h 7"/>
                <a:gd name="T6" fmla="*/ 0 60000 65536"/>
                <a:gd name="T7" fmla="*/ 0 60000 65536"/>
                <a:gd name="T8" fmla="*/ 0 60000 65536"/>
              </a:gdLst>
              <a:ahLst/>
              <a:cxnLst>
                <a:cxn ang="T6">
                  <a:pos x="T0" y="T1"/>
                </a:cxn>
                <a:cxn ang="T7">
                  <a:pos x="T2" y="T3"/>
                </a:cxn>
                <a:cxn ang="T8">
                  <a:pos x="T4" y="T5"/>
                </a:cxn>
              </a:cxnLst>
              <a:rect l="0" t="0" r="r" b="b"/>
              <a:pathLst>
                <a:path w="10" h="7">
                  <a:moveTo>
                    <a:pt x="0" y="3"/>
                  </a:moveTo>
                  <a:cubicBezTo>
                    <a:pt x="2" y="1"/>
                    <a:pt x="4" y="0"/>
                    <a:pt x="6" y="1"/>
                  </a:cubicBezTo>
                  <a:cubicBezTo>
                    <a:pt x="10" y="4"/>
                    <a:pt x="3" y="7"/>
                    <a:pt x="1" y="7"/>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0" name="Freeform 521"/>
            <p:cNvSpPr>
              <a:spLocks/>
            </p:cNvSpPr>
            <p:nvPr/>
          </p:nvSpPr>
          <p:spPr bwMode="auto">
            <a:xfrm>
              <a:off x="3296" y="2048"/>
              <a:ext cx="10" cy="16"/>
            </a:xfrm>
            <a:custGeom>
              <a:avLst/>
              <a:gdLst>
                <a:gd name="T0" fmla="*/ 63 w 4"/>
                <a:gd name="T1" fmla="*/ 115 h 6"/>
                <a:gd name="T2" fmla="*/ 0 w 4"/>
                <a:gd name="T3" fmla="*/ 0 h 6"/>
                <a:gd name="T4" fmla="*/ 0 60000 65536"/>
                <a:gd name="T5" fmla="*/ 0 60000 65536"/>
              </a:gdLst>
              <a:ahLst/>
              <a:cxnLst>
                <a:cxn ang="T4">
                  <a:pos x="T0" y="T1"/>
                </a:cxn>
                <a:cxn ang="T5">
                  <a:pos x="T2" y="T3"/>
                </a:cxn>
              </a:cxnLst>
              <a:rect l="0" t="0" r="r" b="b"/>
              <a:pathLst>
                <a:path w="4" h="6">
                  <a:moveTo>
                    <a:pt x="4" y="6"/>
                  </a:moveTo>
                  <a:cubicBezTo>
                    <a:pt x="3" y="5"/>
                    <a:pt x="1" y="2"/>
                    <a:pt x="0" y="0"/>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1" name="Freeform 522"/>
            <p:cNvSpPr>
              <a:spLocks/>
            </p:cNvSpPr>
            <p:nvPr/>
          </p:nvSpPr>
          <p:spPr bwMode="auto">
            <a:xfrm>
              <a:off x="3216" y="2019"/>
              <a:ext cx="7" cy="5"/>
            </a:xfrm>
            <a:custGeom>
              <a:avLst/>
              <a:gdLst>
                <a:gd name="T0" fmla="*/ 37 w 3"/>
                <a:gd name="T1" fmla="*/ 0 h 2"/>
                <a:gd name="T2" fmla="*/ 0 w 3"/>
                <a:gd name="T3" fmla="*/ 33 h 2"/>
                <a:gd name="T4" fmla="*/ 0 60000 65536"/>
                <a:gd name="T5" fmla="*/ 0 60000 65536"/>
              </a:gdLst>
              <a:ahLst/>
              <a:cxnLst>
                <a:cxn ang="T4">
                  <a:pos x="T0" y="T1"/>
                </a:cxn>
                <a:cxn ang="T5">
                  <a:pos x="T2" y="T3"/>
                </a:cxn>
              </a:cxnLst>
              <a:rect l="0" t="0" r="r" b="b"/>
              <a:pathLst>
                <a:path w="3" h="2">
                  <a:moveTo>
                    <a:pt x="3" y="0"/>
                  </a:moveTo>
                  <a:cubicBezTo>
                    <a:pt x="2" y="0"/>
                    <a:pt x="1" y="1"/>
                    <a:pt x="0" y="2"/>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2" name="Freeform 523"/>
            <p:cNvSpPr>
              <a:spLocks/>
            </p:cNvSpPr>
            <p:nvPr/>
          </p:nvSpPr>
          <p:spPr bwMode="auto">
            <a:xfrm>
              <a:off x="2966" y="2019"/>
              <a:ext cx="25" cy="32"/>
            </a:xfrm>
            <a:custGeom>
              <a:avLst/>
              <a:gdLst>
                <a:gd name="T0" fmla="*/ 113 w 10"/>
                <a:gd name="T1" fmla="*/ 21 h 12"/>
                <a:gd name="T2" fmla="*/ 50 w 10"/>
                <a:gd name="T3" fmla="*/ 0 h 12"/>
                <a:gd name="T4" fmla="*/ 50 w 10"/>
                <a:gd name="T5" fmla="*/ 93 h 12"/>
                <a:gd name="T6" fmla="*/ 158 w 10"/>
                <a:gd name="T7" fmla="*/ 136 h 12"/>
                <a:gd name="T8" fmla="*/ 20 w 10"/>
                <a:gd name="T9" fmla="*/ 22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7" y="1"/>
                  </a:moveTo>
                  <a:cubicBezTo>
                    <a:pt x="6" y="0"/>
                    <a:pt x="5" y="0"/>
                    <a:pt x="3" y="0"/>
                  </a:cubicBezTo>
                  <a:cubicBezTo>
                    <a:pt x="1" y="1"/>
                    <a:pt x="0" y="4"/>
                    <a:pt x="3" y="5"/>
                  </a:cubicBezTo>
                  <a:cubicBezTo>
                    <a:pt x="4" y="6"/>
                    <a:pt x="10" y="3"/>
                    <a:pt x="10" y="7"/>
                  </a:cubicBezTo>
                  <a:cubicBezTo>
                    <a:pt x="9" y="10"/>
                    <a:pt x="3" y="12"/>
                    <a:pt x="1" y="12"/>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3" name="Freeform 524"/>
            <p:cNvSpPr>
              <a:spLocks/>
            </p:cNvSpPr>
            <p:nvPr/>
          </p:nvSpPr>
          <p:spPr bwMode="auto">
            <a:xfrm>
              <a:off x="2901" y="2115"/>
              <a:ext cx="12" cy="10"/>
            </a:xfrm>
            <a:custGeom>
              <a:avLst/>
              <a:gdLst>
                <a:gd name="T0" fmla="*/ 0 w 5"/>
                <a:gd name="T1" fmla="*/ 0 h 4"/>
                <a:gd name="T2" fmla="*/ 70 w 5"/>
                <a:gd name="T3" fmla="*/ 63 h 4"/>
                <a:gd name="T4" fmla="*/ 0 60000 65536"/>
                <a:gd name="T5" fmla="*/ 0 60000 65536"/>
              </a:gdLst>
              <a:ahLst/>
              <a:cxnLst>
                <a:cxn ang="T4">
                  <a:pos x="T0" y="T1"/>
                </a:cxn>
                <a:cxn ang="T5">
                  <a:pos x="T2" y="T3"/>
                </a:cxn>
              </a:cxnLst>
              <a:rect l="0" t="0" r="r" b="b"/>
              <a:pathLst>
                <a:path w="5" h="4">
                  <a:moveTo>
                    <a:pt x="0" y="0"/>
                  </a:moveTo>
                  <a:cubicBezTo>
                    <a:pt x="1" y="2"/>
                    <a:pt x="3" y="3"/>
                    <a:pt x="5" y="4"/>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4" name="Freeform 525"/>
            <p:cNvSpPr>
              <a:spLocks/>
            </p:cNvSpPr>
            <p:nvPr/>
          </p:nvSpPr>
          <p:spPr bwMode="auto">
            <a:xfrm>
              <a:off x="2806" y="2312"/>
              <a:ext cx="15" cy="27"/>
            </a:xfrm>
            <a:custGeom>
              <a:avLst/>
              <a:gdLst>
                <a:gd name="T0" fmla="*/ 0 w 6"/>
                <a:gd name="T1" fmla="*/ 159 h 10"/>
                <a:gd name="T2" fmla="*/ 95 w 6"/>
                <a:gd name="T3" fmla="*/ 103 h 10"/>
                <a:gd name="T4" fmla="*/ 33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0" y="8"/>
                  </a:moveTo>
                  <a:cubicBezTo>
                    <a:pt x="3" y="9"/>
                    <a:pt x="6" y="10"/>
                    <a:pt x="6" y="5"/>
                  </a:cubicBezTo>
                  <a:cubicBezTo>
                    <a:pt x="6" y="2"/>
                    <a:pt x="4" y="2"/>
                    <a:pt x="2" y="0"/>
                  </a:cubicBezTo>
                </a:path>
              </a:pathLst>
            </a:custGeom>
            <a:noFill/>
            <a:ln w="7938" cap="rnd">
              <a:solidFill>
                <a:srgbClr val="C8657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5" name="Freeform 526"/>
            <p:cNvSpPr>
              <a:spLocks/>
            </p:cNvSpPr>
            <p:nvPr/>
          </p:nvSpPr>
          <p:spPr bwMode="auto">
            <a:xfrm>
              <a:off x="3308" y="1765"/>
              <a:ext cx="313" cy="222"/>
            </a:xfrm>
            <a:custGeom>
              <a:avLst/>
              <a:gdLst>
                <a:gd name="T0" fmla="*/ 95 w 125"/>
                <a:gd name="T1" fmla="*/ 1589 h 83"/>
                <a:gd name="T2" fmla="*/ 488 w 125"/>
                <a:gd name="T3" fmla="*/ 193 h 83"/>
                <a:gd name="T4" fmla="*/ 1881 w 125"/>
                <a:gd name="T5" fmla="*/ 859 h 83"/>
                <a:gd name="T6" fmla="*/ 1943 w 125"/>
                <a:gd name="T7" fmla="*/ 880 h 83"/>
                <a:gd name="T8" fmla="*/ 1943 w 125"/>
                <a:gd name="T9" fmla="*/ 786 h 83"/>
                <a:gd name="T10" fmla="*/ 438 w 125"/>
                <a:gd name="T11" fmla="*/ 94 h 83"/>
                <a:gd name="T12" fmla="*/ 0 w 125"/>
                <a:gd name="T13" fmla="*/ 1551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83">
                  <a:moveTo>
                    <a:pt x="6" y="83"/>
                  </a:moveTo>
                  <a:cubicBezTo>
                    <a:pt x="10" y="50"/>
                    <a:pt x="27" y="13"/>
                    <a:pt x="31" y="10"/>
                  </a:cubicBezTo>
                  <a:cubicBezTo>
                    <a:pt x="38" y="8"/>
                    <a:pt x="110" y="31"/>
                    <a:pt x="120" y="45"/>
                  </a:cubicBezTo>
                  <a:cubicBezTo>
                    <a:pt x="121" y="46"/>
                    <a:pt x="122" y="47"/>
                    <a:pt x="124" y="46"/>
                  </a:cubicBezTo>
                  <a:cubicBezTo>
                    <a:pt x="125" y="45"/>
                    <a:pt x="125" y="43"/>
                    <a:pt x="124" y="41"/>
                  </a:cubicBezTo>
                  <a:cubicBezTo>
                    <a:pt x="114" y="27"/>
                    <a:pt x="36" y="0"/>
                    <a:pt x="28" y="5"/>
                  </a:cubicBezTo>
                  <a:cubicBezTo>
                    <a:pt x="20" y="10"/>
                    <a:pt x="4" y="50"/>
                    <a:pt x="0" y="81"/>
                  </a:cubicBezTo>
                </a:path>
              </a:pathLst>
            </a:custGeom>
            <a:solidFill>
              <a:srgbClr val="F2CA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26" name="Freeform 527"/>
            <p:cNvSpPr>
              <a:spLocks/>
            </p:cNvSpPr>
            <p:nvPr/>
          </p:nvSpPr>
          <p:spPr bwMode="auto">
            <a:xfrm>
              <a:off x="3431" y="1923"/>
              <a:ext cx="165" cy="120"/>
            </a:xfrm>
            <a:custGeom>
              <a:avLst/>
              <a:gdLst>
                <a:gd name="T0" fmla="*/ 95 w 66"/>
                <a:gd name="T1" fmla="*/ 853 h 45"/>
                <a:gd name="T2" fmla="*/ 345 w 66"/>
                <a:gd name="T3" fmla="*/ 149 h 45"/>
                <a:gd name="T4" fmla="*/ 958 w 66"/>
                <a:gd name="T5" fmla="*/ 435 h 45"/>
                <a:gd name="T6" fmla="*/ 1020 w 66"/>
                <a:gd name="T7" fmla="*/ 397 h 45"/>
                <a:gd name="T8" fmla="*/ 988 w 66"/>
                <a:gd name="T9" fmla="*/ 320 h 45"/>
                <a:gd name="T10" fmla="*/ 313 w 66"/>
                <a:gd name="T11" fmla="*/ 35 h 45"/>
                <a:gd name="T12" fmla="*/ 0 w 66"/>
                <a:gd name="T13" fmla="*/ 79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45">
                  <a:moveTo>
                    <a:pt x="6" y="45"/>
                  </a:moveTo>
                  <a:cubicBezTo>
                    <a:pt x="11" y="27"/>
                    <a:pt x="19" y="9"/>
                    <a:pt x="22" y="8"/>
                  </a:cubicBezTo>
                  <a:cubicBezTo>
                    <a:pt x="26" y="7"/>
                    <a:pt x="45" y="15"/>
                    <a:pt x="61" y="23"/>
                  </a:cubicBezTo>
                  <a:cubicBezTo>
                    <a:pt x="62" y="23"/>
                    <a:pt x="64" y="23"/>
                    <a:pt x="65" y="21"/>
                  </a:cubicBezTo>
                  <a:cubicBezTo>
                    <a:pt x="66" y="20"/>
                    <a:pt x="65" y="18"/>
                    <a:pt x="63" y="17"/>
                  </a:cubicBezTo>
                  <a:cubicBezTo>
                    <a:pt x="50" y="10"/>
                    <a:pt x="26" y="0"/>
                    <a:pt x="20" y="2"/>
                  </a:cubicBezTo>
                  <a:cubicBezTo>
                    <a:pt x="14" y="5"/>
                    <a:pt x="6" y="25"/>
                    <a:pt x="0" y="42"/>
                  </a:cubicBezTo>
                </a:path>
              </a:pathLst>
            </a:custGeom>
            <a:solidFill>
              <a:srgbClr val="F2CA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27" name="Freeform 528"/>
            <p:cNvSpPr>
              <a:spLocks/>
            </p:cNvSpPr>
            <p:nvPr/>
          </p:nvSpPr>
          <p:spPr bwMode="auto">
            <a:xfrm>
              <a:off x="3308" y="1765"/>
              <a:ext cx="313" cy="222"/>
            </a:xfrm>
            <a:custGeom>
              <a:avLst/>
              <a:gdLst>
                <a:gd name="T0" fmla="*/ 95 w 125"/>
                <a:gd name="T1" fmla="*/ 1589 h 83"/>
                <a:gd name="T2" fmla="*/ 488 w 125"/>
                <a:gd name="T3" fmla="*/ 193 h 83"/>
                <a:gd name="T4" fmla="*/ 1881 w 125"/>
                <a:gd name="T5" fmla="*/ 859 h 83"/>
                <a:gd name="T6" fmla="*/ 1943 w 125"/>
                <a:gd name="T7" fmla="*/ 880 h 83"/>
                <a:gd name="T8" fmla="*/ 1943 w 125"/>
                <a:gd name="T9" fmla="*/ 786 h 83"/>
                <a:gd name="T10" fmla="*/ 438 w 125"/>
                <a:gd name="T11" fmla="*/ 94 h 83"/>
                <a:gd name="T12" fmla="*/ 0 w 125"/>
                <a:gd name="T13" fmla="*/ 1551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83">
                  <a:moveTo>
                    <a:pt x="6" y="83"/>
                  </a:moveTo>
                  <a:cubicBezTo>
                    <a:pt x="10" y="50"/>
                    <a:pt x="27" y="13"/>
                    <a:pt x="31" y="10"/>
                  </a:cubicBezTo>
                  <a:cubicBezTo>
                    <a:pt x="38" y="8"/>
                    <a:pt x="110" y="31"/>
                    <a:pt x="120" y="45"/>
                  </a:cubicBezTo>
                  <a:cubicBezTo>
                    <a:pt x="121" y="46"/>
                    <a:pt x="122" y="47"/>
                    <a:pt x="124" y="46"/>
                  </a:cubicBezTo>
                  <a:cubicBezTo>
                    <a:pt x="125" y="45"/>
                    <a:pt x="125" y="43"/>
                    <a:pt x="124" y="41"/>
                  </a:cubicBezTo>
                  <a:cubicBezTo>
                    <a:pt x="114" y="27"/>
                    <a:pt x="36" y="0"/>
                    <a:pt x="28" y="5"/>
                  </a:cubicBezTo>
                  <a:cubicBezTo>
                    <a:pt x="20" y="10"/>
                    <a:pt x="4" y="50"/>
                    <a:pt x="0" y="81"/>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8" name="Freeform 529"/>
            <p:cNvSpPr>
              <a:spLocks/>
            </p:cNvSpPr>
            <p:nvPr/>
          </p:nvSpPr>
          <p:spPr bwMode="auto">
            <a:xfrm>
              <a:off x="3431" y="1923"/>
              <a:ext cx="165" cy="120"/>
            </a:xfrm>
            <a:custGeom>
              <a:avLst/>
              <a:gdLst>
                <a:gd name="T0" fmla="*/ 95 w 66"/>
                <a:gd name="T1" fmla="*/ 853 h 45"/>
                <a:gd name="T2" fmla="*/ 345 w 66"/>
                <a:gd name="T3" fmla="*/ 149 h 45"/>
                <a:gd name="T4" fmla="*/ 958 w 66"/>
                <a:gd name="T5" fmla="*/ 435 h 45"/>
                <a:gd name="T6" fmla="*/ 1020 w 66"/>
                <a:gd name="T7" fmla="*/ 397 h 45"/>
                <a:gd name="T8" fmla="*/ 988 w 66"/>
                <a:gd name="T9" fmla="*/ 320 h 45"/>
                <a:gd name="T10" fmla="*/ 313 w 66"/>
                <a:gd name="T11" fmla="*/ 35 h 45"/>
                <a:gd name="T12" fmla="*/ 0 w 66"/>
                <a:gd name="T13" fmla="*/ 79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45">
                  <a:moveTo>
                    <a:pt x="6" y="45"/>
                  </a:moveTo>
                  <a:cubicBezTo>
                    <a:pt x="11" y="27"/>
                    <a:pt x="19" y="9"/>
                    <a:pt x="22" y="8"/>
                  </a:cubicBezTo>
                  <a:cubicBezTo>
                    <a:pt x="26" y="7"/>
                    <a:pt x="45" y="15"/>
                    <a:pt x="61" y="23"/>
                  </a:cubicBezTo>
                  <a:cubicBezTo>
                    <a:pt x="62" y="23"/>
                    <a:pt x="64" y="23"/>
                    <a:pt x="65" y="21"/>
                  </a:cubicBezTo>
                  <a:cubicBezTo>
                    <a:pt x="66" y="20"/>
                    <a:pt x="65" y="18"/>
                    <a:pt x="63" y="17"/>
                  </a:cubicBezTo>
                  <a:cubicBezTo>
                    <a:pt x="50" y="10"/>
                    <a:pt x="26" y="0"/>
                    <a:pt x="20" y="2"/>
                  </a:cubicBezTo>
                  <a:cubicBezTo>
                    <a:pt x="14" y="5"/>
                    <a:pt x="6" y="25"/>
                    <a:pt x="0" y="42"/>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29" name="Freeform 530"/>
            <p:cNvSpPr>
              <a:spLocks/>
            </p:cNvSpPr>
            <p:nvPr/>
          </p:nvSpPr>
          <p:spPr bwMode="auto">
            <a:xfrm>
              <a:off x="2050" y="1616"/>
              <a:ext cx="1626" cy="1576"/>
            </a:xfrm>
            <a:custGeom>
              <a:avLst/>
              <a:gdLst>
                <a:gd name="T0" fmla="*/ 9406 w 650"/>
                <a:gd name="T1" fmla="*/ 3469 h 591"/>
                <a:gd name="T2" fmla="*/ 9844 w 650"/>
                <a:gd name="T3" fmla="*/ 1160 h 591"/>
                <a:gd name="T4" fmla="*/ 7840 w 650"/>
                <a:gd name="T5" fmla="*/ 248 h 591"/>
                <a:gd name="T6" fmla="*/ 7309 w 650"/>
                <a:gd name="T7" fmla="*/ 2312 h 591"/>
                <a:gd name="T8" fmla="*/ 4663 w 650"/>
                <a:gd name="T9" fmla="*/ 3243 h 591"/>
                <a:gd name="T10" fmla="*/ 4463 w 650"/>
                <a:gd name="T11" fmla="*/ 4288 h 591"/>
                <a:gd name="T12" fmla="*/ 4318 w 650"/>
                <a:gd name="T13" fmla="*/ 4928 h 591"/>
                <a:gd name="T14" fmla="*/ 2597 w 650"/>
                <a:gd name="T15" fmla="*/ 7189 h 591"/>
                <a:gd name="T16" fmla="*/ 1739 w 650"/>
                <a:gd name="T17" fmla="*/ 6963 h 591"/>
                <a:gd name="T18" fmla="*/ 1396 w 650"/>
                <a:gd name="T19" fmla="*/ 6792 h 591"/>
                <a:gd name="T20" fmla="*/ 896 w 650"/>
                <a:gd name="T21" fmla="*/ 6792 h 591"/>
                <a:gd name="T22" fmla="*/ 238 w 650"/>
                <a:gd name="T23" fmla="*/ 7317 h 591"/>
                <a:gd name="T24" fmla="*/ 95 w 650"/>
                <a:gd name="T25" fmla="*/ 8477 h 591"/>
                <a:gd name="T26" fmla="*/ 95 w 650"/>
                <a:gd name="T27" fmla="*/ 8477 h 591"/>
                <a:gd name="T28" fmla="*/ 738 w 650"/>
                <a:gd name="T29" fmla="*/ 9821 h 591"/>
                <a:gd name="T30" fmla="*/ 1801 w 650"/>
                <a:gd name="T31" fmla="*/ 10125 h 591"/>
                <a:gd name="T32" fmla="*/ 2159 w 650"/>
                <a:gd name="T33" fmla="*/ 10104 h 591"/>
                <a:gd name="T34" fmla="*/ 2472 w 650"/>
                <a:gd name="T35" fmla="*/ 10125 h 591"/>
                <a:gd name="T36" fmla="*/ 3097 w 650"/>
                <a:gd name="T37" fmla="*/ 10411 h 591"/>
                <a:gd name="T38" fmla="*/ 4913 w 650"/>
                <a:gd name="T39" fmla="*/ 11037 h 591"/>
                <a:gd name="T40" fmla="*/ 10049 w 650"/>
                <a:gd name="T41" fmla="*/ 5235 h 591"/>
                <a:gd name="T42" fmla="*/ 9406 w 650"/>
                <a:gd name="T43" fmla="*/ 3469 h 5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0" h="591">
                  <a:moveTo>
                    <a:pt x="601" y="183"/>
                  </a:moveTo>
                  <a:cubicBezTo>
                    <a:pt x="613" y="157"/>
                    <a:pt x="634" y="81"/>
                    <a:pt x="629" y="61"/>
                  </a:cubicBezTo>
                  <a:cubicBezTo>
                    <a:pt x="624" y="40"/>
                    <a:pt x="515" y="0"/>
                    <a:pt x="501" y="13"/>
                  </a:cubicBezTo>
                  <a:cubicBezTo>
                    <a:pt x="488" y="27"/>
                    <a:pt x="470" y="95"/>
                    <a:pt x="467" y="122"/>
                  </a:cubicBezTo>
                  <a:cubicBezTo>
                    <a:pt x="391" y="106"/>
                    <a:pt x="311" y="115"/>
                    <a:pt x="298" y="171"/>
                  </a:cubicBezTo>
                  <a:cubicBezTo>
                    <a:pt x="298" y="171"/>
                    <a:pt x="285" y="226"/>
                    <a:pt x="285" y="226"/>
                  </a:cubicBezTo>
                  <a:cubicBezTo>
                    <a:pt x="276" y="260"/>
                    <a:pt x="276" y="260"/>
                    <a:pt x="276" y="260"/>
                  </a:cubicBezTo>
                  <a:cubicBezTo>
                    <a:pt x="258" y="336"/>
                    <a:pt x="221" y="376"/>
                    <a:pt x="166" y="379"/>
                  </a:cubicBezTo>
                  <a:cubicBezTo>
                    <a:pt x="136" y="380"/>
                    <a:pt x="124" y="375"/>
                    <a:pt x="111" y="367"/>
                  </a:cubicBezTo>
                  <a:cubicBezTo>
                    <a:pt x="105" y="363"/>
                    <a:pt x="99" y="360"/>
                    <a:pt x="89" y="358"/>
                  </a:cubicBezTo>
                  <a:cubicBezTo>
                    <a:pt x="74" y="355"/>
                    <a:pt x="65" y="357"/>
                    <a:pt x="57" y="358"/>
                  </a:cubicBezTo>
                  <a:cubicBezTo>
                    <a:pt x="40" y="361"/>
                    <a:pt x="25" y="371"/>
                    <a:pt x="15" y="386"/>
                  </a:cubicBezTo>
                  <a:cubicBezTo>
                    <a:pt x="3" y="404"/>
                    <a:pt x="0" y="426"/>
                    <a:pt x="6" y="447"/>
                  </a:cubicBezTo>
                  <a:cubicBezTo>
                    <a:pt x="6" y="447"/>
                    <a:pt x="6" y="447"/>
                    <a:pt x="6" y="447"/>
                  </a:cubicBezTo>
                  <a:cubicBezTo>
                    <a:pt x="13" y="472"/>
                    <a:pt x="33" y="506"/>
                    <a:pt x="47" y="518"/>
                  </a:cubicBezTo>
                  <a:cubicBezTo>
                    <a:pt x="73" y="539"/>
                    <a:pt x="94" y="537"/>
                    <a:pt x="115" y="534"/>
                  </a:cubicBezTo>
                  <a:cubicBezTo>
                    <a:pt x="122" y="534"/>
                    <a:pt x="130" y="533"/>
                    <a:pt x="138" y="533"/>
                  </a:cubicBezTo>
                  <a:cubicBezTo>
                    <a:pt x="138" y="533"/>
                    <a:pt x="158" y="534"/>
                    <a:pt x="158" y="534"/>
                  </a:cubicBezTo>
                  <a:cubicBezTo>
                    <a:pt x="175" y="535"/>
                    <a:pt x="185" y="541"/>
                    <a:pt x="198" y="549"/>
                  </a:cubicBezTo>
                  <a:cubicBezTo>
                    <a:pt x="217" y="561"/>
                    <a:pt x="243" y="576"/>
                    <a:pt x="314" y="582"/>
                  </a:cubicBezTo>
                  <a:cubicBezTo>
                    <a:pt x="416" y="591"/>
                    <a:pt x="581" y="459"/>
                    <a:pt x="642" y="276"/>
                  </a:cubicBezTo>
                  <a:cubicBezTo>
                    <a:pt x="650" y="242"/>
                    <a:pt x="632" y="209"/>
                    <a:pt x="601" y="183"/>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30" name="Freeform 531"/>
            <p:cNvSpPr>
              <a:spLocks/>
            </p:cNvSpPr>
            <p:nvPr/>
          </p:nvSpPr>
          <p:spPr bwMode="auto">
            <a:xfrm>
              <a:off x="2433" y="2720"/>
              <a:ext cx="43" cy="243"/>
            </a:xfrm>
            <a:custGeom>
              <a:avLst/>
              <a:gdLst>
                <a:gd name="T0" fmla="*/ 33 w 17"/>
                <a:gd name="T1" fmla="*/ 0 h 91"/>
                <a:gd name="T2" fmla="*/ 210 w 17"/>
                <a:gd name="T3" fmla="*/ 457 h 91"/>
                <a:gd name="T4" fmla="*/ 276 w 17"/>
                <a:gd name="T5" fmla="*/ 833 h 91"/>
                <a:gd name="T6" fmla="*/ 192 w 17"/>
                <a:gd name="T7" fmla="*/ 1242 h 91"/>
                <a:gd name="T8" fmla="*/ 0 w 17"/>
                <a:gd name="T9" fmla="*/ 1733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1">
                  <a:moveTo>
                    <a:pt x="2" y="0"/>
                  </a:moveTo>
                  <a:cubicBezTo>
                    <a:pt x="2" y="11"/>
                    <a:pt x="8" y="18"/>
                    <a:pt x="13" y="24"/>
                  </a:cubicBezTo>
                  <a:cubicBezTo>
                    <a:pt x="10" y="32"/>
                    <a:pt x="14" y="41"/>
                    <a:pt x="17" y="44"/>
                  </a:cubicBezTo>
                  <a:cubicBezTo>
                    <a:pt x="12" y="47"/>
                    <a:pt x="10" y="57"/>
                    <a:pt x="12" y="65"/>
                  </a:cubicBezTo>
                  <a:cubicBezTo>
                    <a:pt x="5" y="66"/>
                    <a:pt x="0" y="83"/>
                    <a:pt x="0" y="91"/>
                  </a:cubicBezTo>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531" name="Freeform 532"/>
            <p:cNvSpPr>
              <a:spLocks/>
            </p:cNvSpPr>
            <p:nvPr/>
          </p:nvSpPr>
          <p:spPr bwMode="auto">
            <a:xfrm>
              <a:off x="2088" y="1931"/>
              <a:ext cx="1573" cy="1226"/>
            </a:xfrm>
            <a:custGeom>
              <a:avLst/>
              <a:gdLst>
                <a:gd name="T0" fmla="*/ 7097 w 629"/>
                <a:gd name="T1" fmla="*/ 307 h 460"/>
                <a:gd name="T2" fmla="*/ 4616 w 629"/>
                <a:gd name="T3" fmla="*/ 1058 h 460"/>
                <a:gd name="T4" fmla="*/ 4396 w 629"/>
                <a:gd name="T5" fmla="*/ 2103 h 460"/>
                <a:gd name="T6" fmla="*/ 4271 w 629"/>
                <a:gd name="T7" fmla="*/ 2743 h 460"/>
                <a:gd name="T8" fmla="*/ 2833 w 629"/>
                <a:gd name="T9" fmla="*/ 5059 h 460"/>
                <a:gd name="T10" fmla="*/ 2396 w 629"/>
                <a:gd name="T11" fmla="*/ 5490 h 460"/>
                <a:gd name="T12" fmla="*/ 2188 w 629"/>
                <a:gd name="T13" fmla="*/ 5570 h 460"/>
                <a:gd name="T14" fmla="*/ 2146 w 629"/>
                <a:gd name="T15" fmla="*/ 5242 h 460"/>
                <a:gd name="T16" fmla="*/ 2033 w 629"/>
                <a:gd name="T17" fmla="*/ 5149 h 460"/>
                <a:gd name="T18" fmla="*/ 1408 w 629"/>
                <a:gd name="T19" fmla="*/ 4901 h 460"/>
                <a:gd name="T20" fmla="*/ 1125 w 629"/>
                <a:gd name="T21" fmla="*/ 4773 h 460"/>
                <a:gd name="T22" fmla="*/ 688 w 629"/>
                <a:gd name="T23" fmla="*/ 4773 h 460"/>
                <a:gd name="T24" fmla="*/ 158 w 629"/>
                <a:gd name="T25" fmla="*/ 5208 h 460"/>
                <a:gd name="T26" fmla="*/ 0 w 629"/>
                <a:gd name="T27" fmla="*/ 5853 h 460"/>
                <a:gd name="T28" fmla="*/ 33 w 629"/>
                <a:gd name="T29" fmla="*/ 6173 h 460"/>
                <a:gd name="T30" fmla="*/ 613 w 629"/>
                <a:gd name="T31" fmla="*/ 7380 h 460"/>
                <a:gd name="T32" fmla="*/ 1550 w 629"/>
                <a:gd name="T33" fmla="*/ 7649 h 460"/>
                <a:gd name="T34" fmla="*/ 1926 w 629"/>
                <a:gd name="T35" fmla="*/ 7628 h 460"/>
                <a:gd name="T36" fmla="*/ 2021 w 629"/>
                <a:gd name="T37" fmla="*/ 7628 h 460"/>
                <a:gd name="T38" fmla="*/ 2113 w 629"/>
                <a:gd name="T39" fmla="*/ 7572 h 460"/>
                <a:gd name="T40" fmla="*/ 2221 w 629"/>
                <a:gd name="T41" fmla="*/ 7175 h 460"/>
                <a:gd name="T42" fmla="*/ 2346 w 629"/>
                <a:gd name="T43" fmla="*/ 7311 h 460"/>
                <a:gd name="T44" fmla="*/ 2626 w 629"/>
                <a:gd name="T45" fmla="*/ 7764 h 460"/>
                <a:gd name="T46" fmla="*/ 2958 w 629"/>
                <a:gd name="T47" fmla="*/ 7969 h 460"/>
                <a:gd name="T48" fmla="*/ 4691 w 629"/>
                <a:gd name="T49" fmla="*/ 8561 h 460"/>
                <a:gd name="T50" fmla="*/ 9631 w 629"/>
                <a:gd name="T51" fmla="*/ 2934 h 460"/>
                <a:gd name="T52" fmla="*/ 7097 w 629"/>
                <a:gd name="T53" fmla="*/ 307 h 4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9" h="460">
                  <a:moveTo>
                    <a:pt x="454" y="16"/>
                  </a:moveTo>
                  <a:cubicBezTo>
                    <a:pt x="383" y="0"/>
                    <a:pt x="306" y="6"/>
                    <a:pt x="295" y="56"/>
                  </a:cubicBezTo>
                  <a:cubicBezTo>
                    <a:pt x="295" y="56"/>
                    <a:pt x="281" y="111"/>
                    <a:pt x="281" y="111"/>
                  </a:cubicBezTo>
                  <a:cubicBezTo>
                    <a:pt x="273" y="145"/>
                    <a:pt x="273" y="145"/>
                    <a:pt x="273" y="145"/>
                  </a:cubicBezTo>
                  <a:cubicBezTo>
                    <a:pt x="257" y="212"/>
                    <a:pt x="226" y="253"/>
                    <a:pt x="181" y="267"/>
                  </a:cubicBezTo>
                  <a:cubicBezTo>
                    <a:pt x="165" y="271"/>
                    <a:pt x="157" y="277"/>
                    <a:pt x="153" y="290"/>
                  </a:cubicBezTo>
                  <a:cubicBezTo>
                    <a:pt x="147" y="302"/>
                    <a:pt x="140" y="306"/>
                    <a:pt x="140" y="294"/>
                  </a:cubicBezTo>
                  <a:cubicBezTo>
                    <a:pt x="140" y="289"/>
                    <a:pt x="139" y="283"/>
                    <a:pt x="137" y="277"/>
                  </a:cubicBezTo>
                  <a:cubicBezTo>
                    <a:pt x="136" y="276"/>
                    <a:pt x="134" y="273"/>
                    <a:pt x="130" y="272"/>
                  </a:cubicBezTo>
                  <a:cubicBezTo>
                    <a:pt x="111" y="271"/>
                    <a:pt x="100" y="266"/>
                    <a:pt x="90" y="259"/>
                  </a:cubicBezTo>
                  <a:cubicBezTo>
                    <a:pt x="84" y="256"/>
                    <a:pt x="80" y="253"/>
                    <a:pt x="72" y="252"/>
                  </a:cubicBezTo>
                  <a:cubicBezTo>
                    <a:pt x="59" y="250"/>
                    <a:pt x="52" y="251"/>
                    <a:pt x="44" y="252"/>
                  </a:cubicBezTo>
                  <a:cubicBezTo>
                    <a:pt x="30" y="254"/>
                    <a:pt x="18" y="262"/>
                    <a:pt x="10" y="275"/>
                  </a:cubicBezTo>
                  <a:cubicBezTo>
                    <a:pt x="3" y="284"/>
                    <a:pt x="0" y="296"/>
                    <a:pt x="0" y="309"/>
                  </a:cubicBezTo>
                  <a:cubicBezTo>
                    <a:pt x="0" y="314"/>
                    <a:pt x="1" y="320"/>
                    <a:pt x="2" y="326"/>
                  </a:cubicBezTo>
                  <a:cubicBezTo>
                    <a:pt x="9" y="350"/>
                    <a:pt x="29" y="382"/>
                    <a:pt x="39" y="390"/>
                  </a:cubicBezTo>
                  <a:cubicBezTo>
                    <a:pt x="62" y="409"/>
                    <a:pt x="79" y="407"/>
                    <a:pt x="99" y="404"/>
                  </a:cubicBezTo>
                  <a:cubicBezTo>
                    <a:pt x="107" y="404"/>
                    <a:pt x="115" y="403"/>
                    <a:pt x="123" y="403"/>
                  </a:cubicBezTo>
                  <a:cubicBezTo>
                    <a:pt x="123" y="403"/>
                    <a:pt x="126" y="403"/>
                    <a:pt x="129" y="403"/>
                  </a:cubicBezTo>
                  <a:cubicBezTo>
                    <a:pt x="131" y="403"/>
                    <a:pt x="134" y="403"/>
                    <a:pt x="135" y="400"/>
                  </a:cubicBezTo>
                  <a:cubicBezTo>
                    <a:pt x="138" y="392"/>
                    <a:pt x="136" y="382"/>
                    <a:pt x="142" y="379"/>
                  </a:cubicBezTo>
                  <a:cubicBezTo>
                    <a:pt x="146" y="377"/>
                    <a:pt x="148" y="380"/>
                    <a:pt x="150" y="386"/>
                  </a:cubicBezTo>
                  <a:cubicBezTo>
                    <a:pt x="153" y="393"/>
                    <a:pt x="155" y="405"/>
                    <a:pt x="168" y="410"/>
                  </a:cubicBezTo>
                  <a:cubicBezTo>
                    <a:pt x="176" y="413"/>
                    <a:pt x="183" y="417"/>
                    <a:pt x="189" y="421"/>
                  </a:cubicBezTo>
                  <a:cubicBezTo>
                    <a:pt x="207" y="432"/>
                    <a:pt x="232" y="447"/>
                    <a:pt x="300" y="452"/>
                  </a:cubicBezTo>
                  <a:cubicBezTo>
                    <a:pt x="395" y="460"/>
                    <a:pt x="557" y="329"/>
                    <a:pt x="616" y="155"/>
                  </a:cubicBezTo>
                  <a:cubicBezTo>
                    <a:pt x="629" y="92"/>
                    <a:pt x="542" y="37"/>
                    <a:pt x="454" y="16"/>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grpSp>
      <p:cxnSp>
        <p:nvCxnSpPr>
          <p:cNvPr id="10" name="Ευθεία γραμμή σύνδεσης 9"/>
          <p:cNvCxnSpPr>
            <a:endCxn id="24" idx="0"/>
          </p:cNvCxnSpPr>
          <p:nvPr/>
        </p:nvCxnSpPr>
        <p:spPr>
          <a:xfrm>
            <a:off x="1792791" y="3340174"/>
            <a:ext cx="2947905" cy="161983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a:endCxn id="24" idx="0"/>
          </p:cNvCxnSpPr>
          <p:nvPr/>
        </p:nvCxnSpPr>
        <p:spPr>
          <a:xfrm flipH="1">
            <a:off x="4740696" y="3314174"/>
            <a:ext cx="1555191" cy="164583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9705379">
            <a:off x="8135400" y="5516659"/>
            <a:ext cx="2718444" cy="654441"/>
          </a:xfrm>
          <a:prstGeom prst="rect">
            <a:avLst/>
          </a:prstGeom>
          <a:ln>
            <a:noFill/>
          </a:ln>
          <a:effectLst>
            <a:outerShdw blurRad="190500" algn="tl" rotWithShape="0">
              <a:srgbClr val="000000">
                <a:alpha val="70000"/>
              </a:srgbClr>
            </a:outerShdw>
          </a:effectLst>
        </p:spPr>
      </p:pic>
      <p:grpSp>
        <p:nvGrpSpPr>
          <p:cNvPr id="571" name="Group 43"/>
          <p:cNvGrpSpPr>
            <a:grpSpLocks/>
          </p:cNvGrpSpPr>
          <p:nvPr/>
        </p:nvGrpSpPr>
        <p:grpSpPr bwMode="auto">
          <a:xfrm rot="6252786">
            <a:off x="6555361" y="4319257"/>
            <a:ext cx="375428" cy="841189"/>
            <a:chOff x="1970" y="1198"/>
            <a:chExt cx="727" cy="2098"/>
          </a:xfrm>
          <a:solidFill>
            <a:schemeClr val="accent6">
              <a:lumMod val="60000"/>
              <a:lumOff val="40000"/>
            </a:schemeClr>
          </a:solidFill>
          <a:scene3d>
            <a:camera prst="orthographicFront">
              <a:rot lat="0" lon="0" rev="0"/>
            </a:camera>
            <a:lightRig rig="balanced" dir="t">
              <a:rot lat="0" lon="0" rev="8700000"/>
            </a:lightRig>
          </a:scene3d>
        </p:grpSpPr>
        <p:sp>
          <p:nvSpPr>
            <p:cNvPr id="572" name="Freeform 44"/>
            <p:cNvSpPr>
              <a:spLocks/>
            </p:cNvSpPr>
            <p:nvPr/>
          </p:nvSpPr>
          <p:spPr bwMode="auto">
            <a:xfrm>
              <a:off x="1970" y="1198"/>
              <a:ext cx="727" cy="2098"/>
            </a:xfrm>
            <a:custGeom>
              <a:avLst/>
              <a:gdLst>
                <a:gd name="T0" fmla="*/ 1434 w 404"/>
                <a:gd name="T1" fmla="*/ 56 h 1093"/>
                <a:gd name="T2" fmla="*/ 2296 w 404"/>
                <a:gd name="T3" fmla="*/ 977 h 1093"/>
                <a:gd name="T4" fmla="*/ 2134 w 404"/>
                <a:gd name="T5" fmla="*/ 4031 h 1093"/>
                <a:gd name="T6" fmla="*/ 2215 w 404"/>
                <a:gd name="T7" fmla="*/ 5829 h 1093"/>
                <a:gd name="T8" fmla="*/ 2114 w 404"/>
                <a:gd name="T9" fmla="*/ 7269 h 1093"/>
                <a:gd name="T10" fmla="*/ 2127 w 404"/>
                <a:gd name="T11" fmla="*/ 6853 h 1093"/>
                <a:gd name="T12" fmla="*/ 2062 w 404"/>
                <a:gd name="T13" fmla="*/ 5670 h 1093"/>
                <a:gd name="T14" fmla="*/ 2122 w 404"/>
                <a:gd name="T15" fmla="*/ 5021 h 1093"/>
                <a:gd name="T16" fmla="*/ 1882 w 404"/>
                <a:gd name="T17" fmla="*/ 4440 h 1093"/>
                <a:gd name="T18" fmla="*/ 1835 w 404"/>
                <a:gd name="T19" fmla="*/ 4697 h 1093"/>
                <a:gd name="T20" fmla="*/ 1737 w 404"/>
                <a:gd name="T21" fmla="*/ 6098 h 1093"/>
                <a:gd name="T22" fmla="*/ 1888 w 404"/>
                <a:gd name="T23" fmla="*/ 7085 h 1093"/>
                <a:gd name="T24" fmla="*/ 1823 w 404"/>
                <a:gd name="T25" fmla="*/ 7121 h 1093"/>
                <a:gd name="T26" fmla="*/ 1584 w 404"/>
                <a:gd name="T27" fmla="*/ 5862 h 1093"/>
                <a:gd name="T28" fmla="*/ 1729 w 404"/>
                <a:gd name="T29" fmla="*/ 5129 h 1093"/>
                <a:gd name="T30" fmla="*/ 1526 w 404"/>
                <a:gd name="T31" fmla="*/ 5085 h 1093"/>
                <a:gd name="T32" fmla="*/ 1551 w 404"/>
                <a:gd name="T33" fmla="*/ 5883 h 1093"/>
                <a:gd name="T34" fmla="*/ 1544 w 404"/>
                <a:gd name="T35" fmla="*/ 6845 h 1093"/>
                <a:gd name="T36" fmla="*/ 1422 w 404"/>
                <a:gd name="T37" fmla="*/ 5822 h 1093"/>
                <a:gd name="T38" fmla="*/ 1252 w 404"/>
                <a:gd name="T39" fmla="*/ 4653 h 1093"/>
                <a:gd name="T40" fmla="*/ 1283 w 404"/>
                <a:gd name="T41" fmla="*/ 5593 h 1093"/>
                <a:gd name="T42" fmla="*/ 1195 w 404"/>
                <a:gd name="T43" fmla="*/ 6816 h 1093"/>
                <a:gd name="T44" fmla="*/ 1026 w 404"/>
                <a:gd name="T45" fmla="*/ 7292 h 1093"/>
                <a:gd name="T46" fmla="*/ 1143 w 404"/>
                <a:gd name="T47" fmla="*/ 5998 h 1093"/>
                <a:gd name="T48" fmla="*/ 1008 w 404"/>
                <a:gd name="T49" fmla="*/ 4785 h 1093"/>
                <a:gd name="T50" fmla="*/ 862 w 404"/>
                <a:gd name="T51" fmla="*/ 4661 h 1093"/>
                <a:gd name="T52" fmla="*/ 1004 w 404"/>
                <a:gd name="T53" fmla="*/ 6046 h 1093"/>
                <a:gd name="T54" fmla="*/ 822 w 404"/>
                <a:gd name="T55" fmla="*/ 6937 h 1093"/>
                <a:gd name="T56" fmla="*/ 891 w 404"/>
                <a:gd name="T57" fmla="*/ 6200 h 1093"/>
                <a:gd name="T58" fmla="*/ 583 w 404"/>
                <a:gd name="T59" fmla="*/ 5062 h 1093"/>
                <a:gd name="T60" fmla="*/ 466 w 404"/>
                <a:gd name="T61" fmla="*/ 5154 h 1093"/>
                <a:gd name="T62" fmla="*/ 686 w 404"/>
                <a:gd name="T63" fmla="*/ 6705 h 1093"/>
                <a:gd name="T64" fmla="*/ 641 w 404"/>
                <a:gd name="T65" fmla="*/ 7582 h 1093"/>
                <a:gd name="T66" fmla="*/ 538 w 404"/>
                <a:gd name="T67" fmla="*/ 6897 h 1093"/>
                <a:gd name="T68" fmla="*/ 364 w 404"/>
                <a:gd name="T69" fmla="*/ 5574 h 1093"/>
                <a:gd name="T70" fmla="*/ 349 w 404"/>
                <a:gd name="T71" fmla="*/ 4781 h 1093"/>
                <a:gd name="T72" fmla="*/ 45 w 404"/>
                <a:gd name="T73" fmla="*/ 3430 h 1093"/>
                <a:gd name="T74" fmla="*/ 29 w 404"/>
                <a:gd name="T75" fmla="*/ 729 h 10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4" h="1093">
                  <a:moveTo>
                    <a:pt x="144" y="6"/>
                  </a:moveTo>
                  <a:cubicBezTo>
                    <a:pt x="178" y="0"/>
                    <a:pt x="212" y="5"/>
                    <a:pt x="246" y="8"/>
                  </a:cubicBezTo>
                  <a:cubicBezTo>
                    <a:pt x="277" y="10"/>
                    <a:pt x="316" y="24"/>
                    <a:pt x="342" y="40"/>
                  </a:cubicBezTo>
                  <a:cubicBezTo>
                    <a:pt x="376" y="62"/>
                    <a:pt x="394" y="101"/>
                    <a:pt x="394" y="138"/>
                  </a:cubicBezTo>
                  <a:cubicBezTo>
                    <a:pt x="394" y="254"/>
                    <a:pt x="393" y="408"/>
                    <a:pt x="393" y="458"/>
                  </a:cubicBezTo>
                  <a:cubicBezTo>
                    <a:pt x="392" y="517"/>
                    <a:pt x="374" y="549"/>
                    <a:pt x="366" y="570"/>
                  </a:cubicBezTo>
                  <a:cubicBezTo>
                    <a:pt x="352" y="620"/>
                    <a:pt x="390" y="661"/>
                    <a:pt x="398" y="709"/>
                  </a:cubicBezTo>
                  <a:cubicBezTo>
                    <a:pt x="404" y="751"/>
                    <a:pt x="393" y="785"/>
                    <a:pt x="380" y="824"/>
                  </a:cubicBezTo>
                  <a:cubicBezTo>
                    <a:pt x="366" y="864"/>
                    <a:pt x="369" y="902"/>
                    <a:pt x="375" y="944"/>
                  </a:cubicBezTo>
                  <a:cubicBezTo>
                    <a:pt x="376" y="955"/>
                    <a:pt x="386" y="1030"/>
                    <a:pt x="363" y="1028"/>
                  </a:cubicBezTo>
                  <a:cubicBezTo>
                    <a:pt x="349" y="1026"/>
                    <a:pt x="351" y="1015"/>
                    <a:pt x="358" y="1007"/>
                  </a:cubicBezTo>
                  <a:cubicBezTo>
                    <a:pt x="366" y="996"/>
                    <a:pt x="367" y="982"/>
                    <a:pt x="365" y="969"/>
                  </a:cubicBezTo>
                  <a:cubicBezTo>
                    <a:pt x="364" y="952"/>
                    <a:pt x="365" y="934"/>
                    <a:pt x="358" y="918"/>
                  </a:cubicBezTo>
                  <a:cubicBezTo>
                    <a:pt x="342" y="880"/>
                    <a:pt x="347" y="842"/>
                    <a:pt x="354" y="802"/>
                  </a:cubicBezTo>
                  <a:cubicBezTo>
                    <a:pt x="357" y="782"/>
                    <a:pt x="361" y="761"/>
                    <a:pt x="363" y="740"/>
                  </a:cubicBezTo>
                  <a:cubicBezTo>
                    <a:pt x="364" y="730"/>
                    <a:pt x="364" y="720"/>
                    <a:pt x="364" y="710"/>
                  </a:cubicBezTo>
                  <a:cubicBezTo>
                    <a:pt x="358" y="701"/>
                    <a:pt x="351" y="692"/>
                    <a:pt x="345" y="683"/>
                  </a:cubicBezTo>
                  <a:cubicBezTo>
                    <a:pt x="334" y="666"/>
                    <a:pt x="325" y="648"/>
                    <a:pt x="323" y="628"/>
                  </a:cubicBezTo>
                  <a:cubicBezTo>
                    <a:pt x="322" y="615"/>
                    <a:pt x="311" y="629"/>
                    <a:pt x="310" y="633"/>
                  </a:cubicBezTo>
                  <a:cubicBezTo>
                    <a:pt x="307" y="643"/>
                    <a:pt x="312" y="654"/>
                    <a:pt x="315" y="664"/>
                  </a:cubicBezTo>
                  <a:cubicBezTo>
                    <a:pt x="329" y="713"/>
                    <a:pt x="332" y="752"/>
                    <a:pt x="315" y="801"/>
                  </a:cubicBezTo>
                  <a:cubicBezTo>
                    <a:pt x="307" y="821"/>
                    <a:pt x="301" y="841"/>
                    <a:pt x="298" y="862"/>
                  </a:cubicBezTo>
                  <a:cubicBezTo>
                    <a:pt x="305" y="882"/>
                    <a:pt x="312" y="903"/>
                    <a:pt x="318" y="924"/>
                  </a:cubicBezTo>
                  <a:cubicBezTo>
                    <a:pt x="326" y="953"/>
                    <a:pt x="326" y="972"/>
                    <a:pt x="324" y="1002"/>
                  </a:cubicBezTo>
                  <a:cubicBezTo>
                    <a:pt x="324" y="1009"/>
                    <a:pt x="324" y="1068"/>
                    <a:pt x="303" y="1048"/>
                  </a:cubicBezTo>
                  <a:cubicBezTo>
                    <a:pt x="299" y="1045"/>
                    <a:pt x="312" y="1014"/>
                    <a:pt x="313" y="1007"/>
                  </a:cubicBezTo>
                  <a:cubicBezTo>
                    <a:pt x="313" y="987"/>
                    <a:pt x="306" y="967"/>
                    <a:pt x="300" y="948"/>
                  </a:cubicBezTo>
                  <a:cubicBezTo>
                    <a:pt x="286" y="909"/>
                    <a:pt x="273" y="871"/>
                    <a:pt x="272" y="829"/>
                  </a:cubicBezTo>
                  <a:cubicBezTo>
                    <a:pt x="272" y="823"/>
                    <a:pt x="275" y="813"/>
                    <a:pt x="275" y="813"/>
                  </a:cubicBezTo>
                  <a:cubicBezTo>
                    <a:pt x="286" y="784"/>
                    <a:pt x="299" y="757"/>
                    <a:pt x="297" y="725"/>
                  </a:cubicBezTo>
                  <a:cubicBezTo>
                    <a:pt x="296" y="716"/>
                    <a:pt x="285" y="642"/>
                    <a:pt x="273" y="644"/>
                  </a:cubicBezTo>
                  <a:cubicBezTo>
                    <a:pt x="257" y="647"/>
                    <a:pt x="266" y="705"/>
                    <a:pt x="262" y="719"/>
                  </a:cubicBezTo>
                  <a:cubicBezTo>
                    <a:pt x="254" y="750"/>
                    <a:pt x="265" y="772"/>
                    <a:pt x="270" y="802"/>
                  </a:cubicBezTo>
                  <a:cubicBezTo>
                    <a:pt x="270" y="802"/>
                    <a:pt x="272" y="816"/>
                    <a:pt x="266" y="832"/>
                  </a:cubicBezTo>
                  <a:cubicBezTo>
                    <a:pt x="256" y="852"/>
                    <a:pt x="257" y="871"/>
                    <a:pt x="256" y="894"/>
                  </a:cubicBezTo>
                  <a:cubicBezTo>
                    <a:pt x="256" y="918"/>
                    <a:pt x="267" y="944"/>
                    <a:pt x="265" y="968"/>
                  </a:cubicBezTo>
                  <a:cubicBezTo>
                    <a:pt x="243" y="972"/>
                    <a:pt x="234" y="923"/>
                    <a:pt x="232" y="909"/>
                  </a:cubicBezTo>
                  <a:cubicBezTo>
                    <a:pt x="230" y="879"/>
                    <a:pt x="240" y="851"/>
                    <a:pt x="244" y="823"/>
                  </a:cubicBezTo>
                  <a:cubicBezTo>
                    <a:pt x="248" y="796"/>
                    <a:pt x="227" y="774"/>
                    <a:pt x="222" y="746"/>
                  </a:cubicBezTo>
                  <a:cubicBezTo>
                    <a:pt x="217" y="717"/>
                    <a:pt x="235" y="682"/>
                    <a:pt x="215" y="658"/>
                  </a:cubicBezTo>
                  <a:cubicBezTo>
                    <a:pt x="196" y="683"/>
                    <a:pt x="193" y="719"/>
                    <a:pt x="199" y="749"/>
                  </a:cubicBezTo>
                  <a:cubicBezTo>
                    <a:pt x="203" y="766"/>
                    <a:pt x="213" y="777"/>
                    <a:pt x="220" y="791"/>
                  </a:cubicBezTo>
                  <a:cubicBezTo>
                    <a:pt x="228" y="808"/>
                    <a:pt x="231" y="827"/>
                    <a:pt x="230" y="845"/>
                  </a:cubicBezTo>
                  <a:cubicBezTo>
                    <a:pt x="230" y="886"/>
                    <a:pt x="210" y="924"/>
                    <a:pt x="205" y="964"/>
                  </a:cubicBezTo>
                  <a:cubicBezTo>
                    <a:pt x="199" y="1006"/>
                    <a:pt x="198" y="1050"/>
                    <a:pt x="204" y="1093"/>
                  </a:cubicBezTo>
                  <a:cubicBezTo>
                    <a:pt x="180" y="1090"/>
                    <a:pt x="178" y="1048"/>
                    <a:pt x="176" y="1031"/>
                  </a:cubicBezTo>
                  <a:cubicBezTo>
                    <a:pt x="173" y="994"/>
                    <a:pt x="182" y="959"/>
                    <a:pt x="189" y="923"/>
                  </a:cubicBezTo>
                  <a:cubicBezTo>
                    <a:pt x="194" y="898"/>
                    <a:pt x="195" y="874"/>
                    <a:pt x="196" y="848"/>
                  </a:cubicBezTo>
                  <a:cubicBezTo>
                    <a:pt x="196" y="821"/>
                    <a:pt x="182" y="803"/>
                    <a:pt x="175" y="776"/>
                  </a:cubicBezTo>
                  <a:cubicBezTo>
                    <a:pt x="165" y="743"/>
                    <a:pt x="164" y="710"/>
                    <a:pt x="173" y="677"/>
                  </a:cubicBezTo>
                  <a:cubicBezTo>
                    <a:pt x="175" y="667"/>
                    <a:pt x="185" y="650"/>
                    <a:pt x="173" y="644"/>
                  </a:cubicBezTo>
                  <a:cubicBezTo>
                    <a:pt x="159" y="638"/>
                    <a:pt x="153" y="649"/>
                    <a:pt x="148" y="659"/>
                  </a:cubicBezTo>
                  <a:cubicBezTo>
                    <a:pt x="134" y="687"/>
                    <a:pt x="123" y="726"/>
                    <a:pt x="139" y="754"/>
                  </a:cubicBezTo>
                  <a:cubicBezTo>
                    <a:pt x="157" y="786"/>
                    <a:pt x="171" y="817"/>
                    <a:pt x="172" y="855"/>
                  </a:cubicBezTo>
                  <a:cubicBezTo>
                    <a:pt x="174" y="899"/>
                    <a:pt x="165" y="944"/>
                    <a:pt x="161" y="988"/>
                  </a:cubicBezTo>
                  <a:cubicBezTo>
                    <a:pt x="159" y="1009"/>
                    <a:pt x="139" y="1003"/>
                    <a:pt x="141" y="981"/>
                  </a:cubicBezTo>
                  <a:cubicBezTo>
                    <a:pt x="143" y="965"/>
                    <a:pt x="145" y="950"/>
                    <a:pt x="146" y="934"/>
                  </a:cubicBezTo>
                  <a:cubicBezTo>
                    <a:pt x="148" y="915"/>
                    <a:pt x="150" y="896"/>
                    <a:pt x="153" y="877"/>
                  </a:cubicBezTo>
                  <a:cubicBezTo>
                    <a:pt x="155" y="854"/>
                    <a:pt x="139" y="827"/>
                    <a:pt x="130" y="806"/>
                  </a:cubicBezTo>
                  <a:cubicBezTo>
                    <a:pt x="119" y="781"/>
                    <a:pt x="93" y="744"/>
                    <a:pt x="100" y="716"/>
                  </a:cubicBezTo>
                  <a:cubicBezTo>
                    <a:pt x="104" y="698"/>
                    <a:pt x="137" y="633"/>
                    <a:pt x="111" y="623"/>
                  </a:cubicBezTo>
                  <a:cubicBezTo>
                    <a:pt x="97" y="655"/>
                    <a:pt x="80" y="693"/>
                    <a:pt x="80" y="729"/>
                  </a:cubicBezTo>
                  <a:cubicBezTo>
                    <a:pt x="80" y="763"/>
                    <a:pt x="105" y="798"/>
                    <a:pt x="115" y="830"/>
                  </a:cubicBezTo>
                  <a:cubicBezTo>
                    <a:pt x="126" y="868"/>
                    <a:pt x="119" y="909"/>
                    <a:pt x="118" y="948"/>
                  </a:cubicBezTo>
                  <a:cubicBezTo>
                    <a:pt x="116" y="990"/>
                    <a:pt x="110" y="1034"/>
                    <a:pt x="135" y="1071"/>
                  </a:cubicBezTo>
                  <a:cubicBezTo>
                    <a:pt x="141" y="1079"/>
                    <a:pt x="116" y="1087"/>
                    <a:pt x="110" y="1072"/>
                  </a:cubicBezTo>
                  <a:cubicBezTo>
                    <a:pt x="105" y="1059"/>
                    <a:pt x="91" y="1052"/>
                    <a:pt x="87" y="1036"/>
                  </a:cubicBezTo>
                  <a:cubicBezTo>
                    <a:pt x="83" y="1018"/>
                    <a:pt x="90" y="994"/>
                    <a:pt x="92" y="975"/>
                  </a:cubicBezTo>
                  <a:cubicBezTo>
                    <a:pt x="94" y="951"/>
                    <a:pt x="95" y="927"/>
                    <a:pt x="94" y="903"/>
                  </a:cubicBezTo>
                  <a:cubicBezTo>
                    <a:pt x="93" y="863"/>
                    <a:pt x="78" y="825"/>
                    <a:pt x="62" y="788"/>
                  </a:cubicBezTo>
                  <a:cubicBezTo>
                    <a:pt x="56" y="772"/>
                    <a:pt x="46" y="757"/>
                    <a:pt x="47" y="739"/>
                  </a:cubicBezTo>
                  <a:cubicBezTo>
                    <a:pt x="49" y="718"/>
                    <a:pt x="56" y="697"/>
                    <a:pt x="60" y="676"/>
                  </a:cubicBezTo>
                  <a:cubicBezTo>
                    <a:pt x="66" y="645"/>
                    <a:pt x="76" y="607"/>
                    <a:pt x="54" y="580"/>
                  </a:cubicBezTo>
                  <a:cubicBezTo>
                    <a:pt x="33" y="552"/>
                    <a:pt x="12" y="521"/>
                    <a:pt x="8" y="485"/>
                  </a:cubicBezTo>
                  <a:cubicBezTo>
                    <a:pt x="0" y="401"/>
                    <a:pt x="5" y="315"/>
                    <a:pt x="2" y="231"/>
                  </a:cubicBezTo>
                  <a:cubicBezTo>
                    <a:pt x="1" y="187"/>
                    <a:pt x="2" y="146"/>
                    <a:pt x="5" y="103"/>
                  </a:cubicBezTo>
                  <a:cubicBezTo>
                    <a:pt x="9" y="34"/>
                    <a:pt x="91" y="16"/>
                    <a:pt x="144" y="6"/>
                  </a:cubicBezTo>
                </a:path>
              </a:pathLst>
            </a:custGeom>
            <a:grpFill/>
            <a:ln w="7938" cap="flat">
              <a:noFill/>
              <a:prstDash val="solid"/>
              <a:miter lim="800000"/>
              <a:headEnd/>
              <a:tailEnd/>
            </a:ln>
            <a:effectLst>
              <a:outerShdw blurRad="44450" dist="27940" dir="5400000" algn="ctr">
                <a:srgbClr val="000000">
                  <a:alpha val="32000"/>
                </a:srgbClr>
              </a:outerShdw>
            </a:effectLst>
            <a:sp3d>
              <a:bevelT w="190500" h="38100"/>
            </a:sp3d>
          </p:spPr>
          <p:txBody>
            <a:bodyPr/>
            <a:lstStyle/>
            <a:p>
              <a:endParaRPr lang="el-GR"/>
            </a:p>
          </p:txBody>
        </p:sp>
        <p:sp>
          <p:nvSpPr>
            <p:cNvPr id="573" name="Freeform 45"/>
            <p:cNvSpPr>
              <a:spLocks/>
            </p:cNvSpPr>
            <p:nvPr/>
          </p:nvSpPr>
          <p:spPr bwMode="auto">
            <a:xfrm>
              <a:off x="1970" y="1198"/>
              <a:ext cx="727" cy="2098"/>
            </a:xfrm>
            <a:custGeom>
              <a:avLst/>
              <a:gdLst>
                <a:gd name="T0" fmla="*/ 1434 w 404"/>
                <a:gd name="T1" fmla="*/ 56 h 1093"/>
                <a:gd name="T2" fmla="*/ 2296 w 404"/>
                <a:gd name="T3" fmla="*/ 977 h 1093"/>
                <a:gd name="T4" fmla="*/ 2134 w 404"/>
                <a:gd name="T5" fmla="*/ 4031 h 1093"/>
                <a:gd name="T6" fmla="*/ 2215 w 404"/>
                <a:gd name="T7" fmla="*/ 5829 h 1093"/>
                <a:gd name="T8" fmla="*/ 2114 w 404"/>
                <a:gd name="T9" fmla="*/ 7269 h 1093"/>
                <a:gd name="T10" fmla="*/ 2127 w 404"/>
                <a:gd name="T11" fmla="*/ 6853 h 1093"/>
                <a:gd name="T12" fmla="*/ 2062 w 404"/>
                <a:gd name="T13" fmla="*/ 5670 h 1093"/>
                <a:gd name="T14" fmla="*/ 2122 w 404"/>
                <a:gd name="T15" fmla="*/ 5021 h 1093"/>
                <a:gd name="T16" fmla="*/ 1882 w 404"/>
                <a:gd name="T17" fmla="*/ 4440 h 1093"/>
                <a:gd name="T18" fmla="*/ 1835 w 404"/>
                <a:gd name="T19" fmla="*/ 4697 h 1093"/>
                <a:gd name="T20" fmla="*/ 1737 w 404"/>
                <a:gd name="T21" fmla="*/ 6098 h 1093"/>
                <a:gd name="T22" fmla="*/ 1888 w 404"/>
                <a:gd name="T23" fmla="*/ 7085 h 1093"/>
                <a:gd name="T24" fmla="*/ 1823 w 404"/>
                <a:gd name="T25" fmla="*/ 7121 h 1093"/>
                <a:gd name="T26" fmla="*/ 1584 w 404"/>
                <a:gd name="T27" fmla="*/ 5862 h 1093"/>
                <a:gd name="T28" fmla="*/ 1729 w 404"/>
                <a:gd name="T29" fmla="*/ 5129 h 1093"/>
                <a:gd name="T30" fmla="*/ 1526 w 404"/>
                <a:gd name="T31" fmla="*/ 5085 h 1093"/>
                <a:gd name="T32" fmla="*/ 1551 w 404"/>
                <a:gd name="T33" fmla="*/ 5883 h 1093"/>
                <a:gd name="T34" fmla="*/ 1544 w 404"/>
                <a:gd name="T35" fmla="*/ 6845 h 1093"/>
                <a:gd name="T36" fmla="*/ 1422 w 404"/>
                <a:gd name="T37" fmla="*/ 5822 h 1093"/>
                <a:gd name="T38" fmla="*/ 1252 w 404"/>
                <a:gd name="T39" fmla="*/ 4653 h 1093"/>
                <a:gd name="T40" fmla="*/ 1283 w 404"/>
                <a:gd name="T41" fmla="*/ 5593 h 1093"/>
                <a:gd name="T42" fmla="*/ 1195 w 404"/>
                <a:gd name="T43" fmla="*/ 6816 h 1093"/>
                <a:gd name="T44" fmla="*/ 1026 w 404"/>
                <a:gd name="T45" fmla="*/ 7292 h 1093"/>
                <a:gd name="T46" fmla="*/ 1143 w 404"/>
                <a:gd name="T47" fmla="*/ 5998 h 1093"/>
                <a:gd name="T48" fmla="*/ 1008 w 404"/>
                <a:gd name="T49" fmla="*/ 4785 h 1093"/>
                <a:gd name="T50" fmla="*/ 862 w 404"/>
                <a:gd name="T51" fmla="*/ 4661 h 1093"/>
                <a:gd name="T52" fmla="*/ 1004 w 404"/>
                <a:gd name="T53" fmla="*/ 6046 h 1093"/>
                <a:gd name="T54" fmla="*/ 822 w 404"/>
                <a:gd name="T55" fmla="*/ 6937 h 1093"/>
                <a:gd name="T56" fmla="*/ 891 w 404"/>
                <a:gd name="T57" fmla="*/ 6200 h 1093"/>
                <a:gd name="T58" fmla="*/ 583 w 404"/>
                <a:gd name="T59" fmla="*/ 5062 h 1093"/>
                <a:gd name="T60" fmla="*/ 466 w 404"/>
                <a:gd name="T61" fmla="*/ 5154 h 1093"/>
                <a:gd name="T62" fmla="*/ 686 w 404"/>
                <a:gd name="T63" fmla="*/ 6705 h 1093"/>
                <a:gd name="T64" fmla="*/ 641 w 404"/>
                <a:gd name="T65" fmla="*/ 7582 h 1093"/>
                <a:gd name="T66" fmla="*/ 538 w 404"/>
                <a:gd name="T67" fmla="*/ 6897 h 1093"/>
                <a:gd name="T68" fmla="*/ 364 w 404"/>
                <a:gd name="T69" fmla="*/ 5574 h 1093"/>
                <a:gd name="T70" fmla="*/ 349 w 404"/>
                <a:gd name="T71" fmla="*/ 4781 h 1093"/>
                <a:gd name="T72" fmla="*/ 45 w 404"/>
                <a:gd name="T73" fmla="*/ 3430 h 1093"/>
                <a:gd name="T74" fmla="*/ 29 w 404"/>
                <a:gd name="T75" fmla="*/ 729 h 10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4" h="1093">
                  <a:moveTo>
                    <a:pt x="144" y="6"/>
                  </a:moveTo>
                  <a:cubicBezTo>
                    <a:pt x="178" y="0"/>
                    <a:pt x="212" y="5"/>
                    <a:pt x="246" y="8"/>
                  </a:cubicBezTo>
                  <a:cubicBezTo>
                    <a:pt x="277" y="10"/>
                    <a:pt x="316" y="24"/>
                    <a:pt x="342" y="40"/>
                  </a:cubicBezTo>
                  <a:cubicBezTo>
                    <a:pt x="376" y="62"/>
                    <a:pt x="394" y="101"/>
                    <a:pt x="394" y="138"/>
                  </a:cubicBezTo>
                  <a:cubicBezTo>
                    <a:pt x="394" y="254"/>
                    <a:pt x="393" y="408"/>
                    <a:pt x="393" y="458"/>
                  </a:cubicBezTo>
                  <a:cubicBezTo>
                    <a:pt x="392" y="517"/>
                    <a:pt x="374" y="549"/>
                    <a:pt x="366" y="570"/>
                  </a:cubicBezTo>
                  <a:cubicBezTo>
                    <a:pt x="352" y="620"/>
                    <a:pt x="390" y="661"/>
                    <a:pt x="398" y="709"/>
                  </a:cubicBezTo>
                  <a:cubicBezTo>
                    <a:pt x="404" y="751"/>
                    <a:pt x="393" y="785"/>
                    <a:pt x="380" y="824"/>
                  </a:cubicBezTo>
                  <a:cubicBezTo>
                    <a:pt x="366" y="864"/>
                    <a:pt x="369" y="902"/>
                    <a:pt x="375" y="944"/>
                  </a:cubicBezTo>
                  <a:cubicBezTo>
                    <a:pt x="376" y="955"/>
                    <a:pt x="386" y="1030"/>
                    <a:pt x="363" y="1028"/>
                  </a:cubicBezTo>
                  <a:cubicBezTo>
                    <a:pt x="349" y="1026"/>
                    <a:pt x="351" y="1015"/>
                    <a:pt x="358" y="1007"/>
                  </a:cubicBezTo>
                  <a:cubicBezTo>
                    <a:pt x="366" y="996"/>
                    <a:pt x="367" y="982"/>
                    <a:pt x="365" y="969"/>
                  </a:cubicBezTo>
                  <a:cubicBezTo>
                    <a:pt x="364" y="952"/>
                    <a:pt x="365" y="934"/>
                    <a:pt x="358" y="918"/>
                  </a:cubicBezTo>
                  <a:cubicBezTo>
                    <a:pt x="342" y="880"/>
                    <a:pt x="347" y="842"/>
                    <a:pt x="354" y="802"/>
                  </a:cubicBezTo>
                  <a:cubicBezTo>
                    <a:pt x="357" y="782"/>
                    <a:pt x="361" y="761"/>
                    <a:pt x="363" y="740"/>
                  </a:cubicBezTo>
                  <a:cubicBezTo>
                    <a:pt x="364" y="730"/>
                    <a:pt x="364" y="720"/>
                    <a:pt x="364" y="710"/>
                  </a:cubicBezTo>
                  <a:cubicBezTo>
                    <a:pt x="358" y="701"/>
                    <a:pt x="351" y="692"/>
                    <a:pt x="345" y="683"/>
                  </a:cubicBezTo>
                  <a:cubicBezTo>
                    <a:pt x="334" y="666"/>
                    <a:pt x="325" y="648"/>
                    <a:pt x="323" y="628"/>
                  </a:cubicBezTo>
                  <a:cubicBezTo>
                    <a:pt x="322" y="615"/>
                    <a:pt x="311" y="629"/>
                    <a:pt x="310" y="633"/>
                  </a:cubicBezTo>
                  <a:cubicBezTo>
                    <a:pt x="307" y="643"/>
                    <a:pt x="312" y="654"/>
                    <a:pt x="315" y="664"/>
                  </a:cubicBezTo>
                  <a:cubicBezTo>
                    <a:pt x="329" y="713"/>
                    <a:pt x="332" y="752"/>
                    <a:pt x="315" y="801"/>
                  </a:cubicBezTo>
                  <a:cubicBezTo>
                    <a:pt x="307" y="821"/>
                    <a:pt x="301" y="841"/>
                    <a:pt x="298" y="862"/>
                  </a:cubicBezTo>
                  <a:cubicBezTo>
                    <a:pt x="305" y="882"/>
                    <a:pt x="312" y="903"/>
                    <a:pt x="318" y="924"/>
                  </a:cubicBezTo>
                  <a:cubicBezTo>
                    <a:pt x="326" y="953"/>
                    <a:pt x="326" y="972"/>
                    <a:pt x="324" y="1002"/>
                  </a:cubicBezTo>
                  <a:cubicBezTo>
                    <a:pt x="324" y="1009"/>
                    <a:pt x="324" y="1068"/>
                    <a:pt x="303" y="1048"/>
                  </a:cubicBezTo>
                  <a:cubicBezTo>
                    <a:pt x="299" y="1045"/>
                    <a:pt x="312" y="1014"/>
                    <a:pt x="313" y="1007"/>
                  </a:cubicBezTo>
                  <a:cubicBezTo>
                    <a:pt x="313" y="987"/>
                    <a:pt x="306" y="967"/>
                    <a:pt x="300" y="948"/>
                  </a:cubicBezTo>
                  <a:cubicBezTo>
                    <a:pt x="286" y="909"/>
                    <a:pt x="273" y="871"/>
                    <a:pt x="272" y="829"/>
                  </a:cubicBezTo>
                  <a:cubicBezTo>
                    <a:pt x="272" y="823"/>
                    <a:pt x="275" y="813"/>
                    <a:pt x="275" y="813"/>
                  </a:cubicBezTo>
                  <a:cubicBezTo>
                    <a:pt x="286" y="784"/>
                    <a:pt x="299" y="757"/>
                    <a:pt x="297" y="725"/>
                  </a:cubicBezTo>
                  <a:cubicBezTo>
                    <a:pt x="296" y="716"/>
                    <a:pt x="285" y="642"/>
                    <a:pt x="273" y="644"/>
                  </a:cubicBezTo>
                  <a:cubicBezTo>
                    <a:pt x="257" y="647"/>
                    <a:pt x="266" y="705"/>
                    <a:pt x="262" y="719"/>
                  </a:cubicBezTo>
                  <a:cubicBezTo>
                    <a:pt x="254" y="750"/>
                    <a:pt x="265" y="772"/>
                    <a:pt x="270" y="802"/>
                  </a:cubicBezTo>
                  <a:cubicBezTo>
                    <a:pt x="270" y="802"/>
                    <a:pt x="272" y="816"/>
                    <a:pt x="266" y="832"/>
                  </a:cubicBezTo>
                  <a:cubicBezTo>
                    <a:pt x="256" y="852"/>
                    <a:pt x="257" y="871"/>
                    <a:pt x="256" y="894"/>
                  </a:cubicBezTo>
                  <a:cubicBezTo>
                    <a:pt x="256" y="918"/>
                    <a:pt x="267" y="944"/>
                    <a:pt x="265" y="968"/>
                  </a:cubicBezTo>
                  <a:cubicBezTo>
                    <a:pt x="243" y="972"/>
                    <a:pt x="234" y="923"/>
                    <a:pt x="232" y="909"/>
                  </a:cubicBezTo>
                  <a:cubicBezTo>
                    <a:pt x="230" y="879"/>
                    <a:pt x="240" y="851"/>
                    <a:pt x="244" y="823"/>
                  </a:cubicBezTo>
                  <a:cubicBezTo>
                    <a:pt x="248" y="796"/>
                    <a:pt x="227" y="774"/>
                    <a:pt x="222" y="746"/>
                  </a:cubicBezTo>
                  <a:cubicBezTo>
                    <a:pt x="217" y="717"/>
                    <a:pt x="235" y="682"/>
                    <a:pt x="215" y="658"/>
                  </a:cubicBezTo>
                  <a:cubicBezTo>
                    <a:pt x="196" y="683"/>
                    <a:pt x="193" y="719"/>
                    <a:pt x="199" y="749"/>
                  </a:cubicBezTo>
                  <a:cubicBezTo>
                    <a:pt x="203" y="766"/>
                    <a:pt x="213" y="777"/>
                    <a:pt x="220" y="791"/>
                  </a:cubicBezTo>
                  <a:cubicBezTo>
                    <a:pt x="228" y="808"/>
                    <a:pt x="231" y="827"/>
                    <a:pt x="230" y="845"/>
                  </a:cubicBezTo>
                  <a:cubicBezTo>
                    <a:pt x="230" y="886"/>
                    <a:pt x="210" y="924"/>
                    <a:pt x="205" y="964"/>
                  </a:cubicBezTo>
                  <a:cubicBezTo>
                    <a:pt x="199" y="1006"/>
                    <a:pt x="198" y="1050"/>
                    <a:pt x="204" y="1093"/>
                  </a:cubicBezTo>
                  <a:cubicBezTo>
                    <a:pt x="180" y="1090"/>
                    <a:pt x="178" y="1048"/>
                    <a:pt x="176" y="1031"/>
                  </a:cubicBezTo>
                  <a:cubicBezTo>
                    <a:pt x="173" y="994"/>
                    <a:pt x="182" y="959"/>
                    <a:pt x="189" y="923"/>
                  </a:cubicBezTo>
                  <a:cubicBezTo>
                    <a:pt x="194" y="898"/>
                    <a:pt x="195" y="874"/>
                    <a:pt x="196" y="848"/>
                  </a:cubicBezTo>
                  <a:cubicBezTo>
                    <a:pt x="196" y="821"/>
                    <a:pt x="182" y="803"/>
                    <a:pt x="175" y="776"/>
                  </a:cubicBezTo>
                  <a:cubicBezTo>
                    <a:pt x="165" y="743"/>
                    <a:pt x="164" y="710"/>
                    <a:pt x="173" y="677"/>
                  </a:cubicBezTo>
                  <a:cubicBezTo>
                    <a:pt x="175" y="667"/>
                    <a:pt x="185" y="650"/>
                    <a:pt x="173" y="644"/>
                  </a:cubicBezTo>
                  <a:cubicBezTo>
                    <a:pt x="159" y="638"/>
                    <a:pt x="153" y="649"/>
                    <a:pt x="148" y="659"/>
                  </a:cubicBezTo>
                  <a:cubicBezTo>
                    <a:pt x="134" y="687"/>
                    <a:pt x="123" y="726"/>
                    <a:pt x="139" y="754"/>
                  </a:cubicBezTo>
                  <a:cubicBezTo>
                    <a:pt x="157" y="786"/>
                    <a:pt x="171" y="817"/>
                    <a:pt x="172" y="855"/>
                  </a:cubicBezTo>
                  <a:cubicBezTo>
                    <a:pt x="174" y="899"/>
                    <a:pt x="165" y="944"/>
                    <a:pt x="161" y="988"/>
                  </a:cubicBezTo>
                  <a:cubicBezTo>
                    <a:pt x="159" y="1009"/>
                    <a:pt x="139" y="1003"/>
                    <a:pt x="141" y="981"/>
                  </a:cubicBezTo>
                  <a:cubicBezTo>
                    <a:pt x="143" y="965"/>
                    <a:pt x="145" y="950"/>
                    <a:pt x="146" y="934"/>
                  </a:cubicBezTo>
                  <a:cubicBezTo>
                    <a:pt x="148" y="915"/>
                    <a:pt x="150" y="896"/>
                    <a:pt x="153" y="877"/>
                  </a:cubicBezTo>
                  <a:cubicBezTo>
                    <a:pt x="155" y="854"/>
                    <a:pt x="139" y="827"/>
                    <a:pt x="130" y="806"/>
                  </a:cubicBezTo>
                  <a:cubicBezTo>
                    <a:pt x="119" y="781"/>
                    <a:pt x="93" y="744"/>
                    <a:pt x="100" y="716"/>
                  </a:cubicBezTo>
                  <a:cubicBezTo>
                    <a:pt x="104" y="698"/>
                    <a:pt x="137" y="633"/>
                    <a:pt x="111" y="623"/>
                  </a:cubicBezTo>
                  <a:cubicBezTo>
                    <a:pt x="97" y="655"/>
                    <a:pt x="80" y="693"/>
                    <a:pt x="80" y="729"/>
                  </a:cubicBezTo>
                  <a:cubicBezTo>
                    <a:pt x="80" y="763"/>
                    <a:pt x="105" y="798"/>
                    <a:pt x="115" y="830"/>
                  </a:cubicBezTo>
                  <a:cubicBezTo>
                    <a:pt x="126" y="868"/>
                    <a:pt x="119" y="909"/>
                    <a:pt x="118" y="948"/>
                  </a:cubicBezTo>
                  <a:cubicBezTo>
                    <a:pt x="116" y="990"/>
                    <a:pt x="110" y="1034"/>
                    <a:pt x="135" y="1071"/>
                  </a:cubicBezTo>
                  <a:cubicBezTo>
                    <a:pt x="141" y="1079"/>
                    <a:pt x="116" y="1087"/>
                    <a:pt x="110" y="1072"/>
                  </a:cubicBezTo>
                  <a:cubicBezTo>
                    <a:pt x="105" y="1059"/>
                    <a:pt x="91" y="1052"/>
                    <a:pt x="87" y="1036"/>
                  </a:cubicBezTo>
                  <a:cubicBezTo>
                    <a:pt x="83" y="1018"/>
                    <a:pt x="90" y="994"/>
                    <a:pt x="92" y="975"/>
                  </a:cubicBezTo>
                  <a:cubicBezTo>
                    <a:pt x="94" y="951"/>
                    <a:pt x="95" y="927"/>
                    <a:pt x="94" y="903"/>
                  </a:cubicBezTo>
                  <a:cubicBezTo>
                    <a:pt x="93" y="863"/>
                    <a:pt x="78" y="825"/>
                    <a:pt x="62" y="788"/>
                  </a:cubicBezTo>
                  <a:cubicBezTo>
                    <a:pt x="56" y="772"/>
                    <a:pt x="46" y="757"/>
                    <a:pt x="47" y="739"/>
                  </a:cubicBezTo>
                  <a:cubicBezTo>
                    <a:pt x="49" y="718"/>
                    <a:pt x="56" y="697"/>
                    <a:pt x="60" y="676"/>
                  </a:cubicBezTo>
                  <a:cubicBezTo>
                    <a:pt x="66" y="645"/>
                    <a:pt x="76" y="607"/>
                    <a:pt x="54" y="580"/>
                  </a:cubicBezTo>
                  <a:cubicBezTo>
                    <a:pt x="33" y="552"/>
                    <a:pt x="12" y="521"/>
                    <a:pt x="8" y="485"/>
                  </a:cubicBezTo>
                  <a:cubicBezTo>
                    <a:pt x="0" y="401"/>
                    <a:pt x="5" y="315"/>
                    <a:pt x="2" y="231"/>
                  </a:cubicBezTo>
                  <a:cubicBezTo>
                    <a:pt x="1" y="187"/>
                    <a:pt x="2" y="146"/>
                    <a:pt x="5" y="103"/>
                  </a:cubicBezTo>
                  <a:cubicBezTo>
                    <a:pt x="9" y="34"/>
                    <a:pt x="91" y="16"/>
                    <a:pt x="144" y="6"/>
                  </a:cubicBezTo>
                </a:path>
              </a:pathLst>
            </a:custGeom>
            <a:grpFill/>
            <a:ln w="7938" cap="flat">
              <a:noFill/>
              <a:prstDash val="solid"/>
              <a:miter lim="800000"/>
              <a:headEnd/>
              <a:tailEnd/>
            </a:ln>
            <a:effectLst>
              <a:outerShdw blurRad="44450" dist="27940" dir="5400000" algn="ctr">
                <a:srgbClr val="000000">
                  <a:alpha val="32000"/>
                </a:srgbClr>
              </a:outerShdw>
            </a:effectLst>
            <a:sp3d>
              <a:bevelT w="190500" h="38100"/>
            </a:sp3d>
          </p:spPr>
          <p:txBody>
            <a:bodyPr/>
            <a:lstStyle/>
            <a:p>
              <a:endParaRPr lang="el-GR"/>
            </a:p>
          </p:txBody>
        </p:sp>
        <p:sp>
          <p:nvSpPr>
            <p:cNvPr id="574" name="Freeform 46"/>
            <p:cNvSpPr>
              <a:spLocks/>
            </p:cNvSpPr>
            <p:nvPr/>
          </p:nvSpPr>
          <p:spPr bwMode="auto">
            <a:xfrm>
              <a:off x="2127" y="1300"/>
              <a:ext cx="423" cy="457"/>
            </a:xfrm>
            <a:custGeom>
              <a:avLst/>
              <a:gdLst>
                <a:gd name="T0" fmla="*/ 612 w 235"/>
                <a:gd name="T1" fmla="*/ 84 h 238"/>
                <a:gd name="T2" fmla="*/ 1073 w 235"/>
                <a:gd name="T3" fmla="*/ 440 h 238"/>
                <a:gd name="T4" fmla="*/ 1255 w 235"/>
                <a:gd name="T5" fmla="*/ 845 h 238"/>
                <a:gd name="T6" fmla="*/ 1296 w 235"/>
                <a:gd name="T7" fmla="*/ 1402 h 238"/>
                <a:gd name="T8" fmla="*/ 940 w 235"/>
                <a:gd name="T9" fmla="*/ 1663 h 238"/>
                <a:gd name="T10" fmla="*/ 187 w 235"/>
                <a:gd name="T11" fmla="*/ 878 h 238"/>
                <a:gd name="T12" fmla="*/ 612 w 235"/>
                <a:gd name="T13" fmla="*/ 84 h 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238">
                  <a:moveTo>
                    <a:pt x="105" y="12"/>
                  </a:moveTo>
                  <a:cubicBezTo>
                    <a:pt x="139" y="18"/>
                    <a:pt x="163" y="34"/>
                    <a:pt x="184" y="62"/>
                  </a:cubicBezTo>
                  <a:cubicBezTo>
                    <a:pt x="197" y="80"/>
                    <a:pt x="203" y="101"/>
                    <a:pt x="215" y="119"/>
                  </a:cubicBezTo>
                  <a:cubicBezTo>
                    <a:pt x="224" y="147"/>
                    <a:pt x="235" y="169"/>
                    <a:pt x="222" y="198"/>
                  </a:cubicBezTo>
                  <a:cubicBezTo>
                    <a:pt x="211" y="225"/>
                    <a:pt x="190" y="238"/>
                    <a:pt x="161" y="235"/>
                  </a:cubicBezTo>
                  <a:cubicBezTo>
                    <a:pt x="99" y="230"/>
                    <a:pt x="61" y="173"/>
                    <a:pt x="32" y="124"/>
                  </a:cubicBezTo>
                  <a:cubicBezTo>
                    <a:pt x="0" y="70"/>
                    <a:pt x="43" y="0"/>
                    <a:pt x="105" y="12"/>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75" name="Freeform 47"/>
            <p:cNvSpPr>
              <a:spLocks/>
            </p:cNvSpPr>
            <p:nvPr/>
          </p:nvSpPr>
          <p:spPr bwMode="auto">
            <a:xfrm>
              <a:off x="1972" y="1269"/>
              <a:ext cx="421" cy="1129"/>
            </a:xfrm>
            <a:custGeom>
              <a:avLst/>
              <a:gdLst>
                <a:gd name="T0" fmla="*/ 495 w 234"/>
                <a:gd name="T1" fmla="*/ 0 h 588"/>
                <a:gd name="T2" fmla="*/ 94 w 234"/>
                <a:gd name="T3" fmla="*/ 1379 h 588"/>
                <a:gd name="T4" fmla="*/ 158 w 234"/>
                <a:gd name="T5" fmla="*/ 3230 h 588"/>
                <a:gd name="T6" fmla="*/ 624 w 234"/>
                <a:gd name="T7" fmla="*/ 3863 h 588"/>
                <a:gd name="T8" fmla="*/ 1362 w 234"/>
                <a:gd name="T9" fmla="*/ 4126 h 588"/>
                <a:gd name="T10" fmla="*/ 191 w 234"/>
                <a:gd name="T11" fmla="*/ 2477 h 588"/>
                <a:gd name="T12" fmla="*/ 191 w 234"/>
                <a:gd name="T13" fmla="*/ 1194 h 588"/>
                <a:gd name="T14" fmla="*/ 327 w 234"/>
                <a:gd name="T15" fmla="*/ 184 h 588"/>
                <a:gd name="T16" fmla="*/ 408 w 234"/>
                <a:gd name="T17" fmla="*/ 92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4" h="588">
                  <a:moveTo>
                    <a:pt x="85" y="0"/>
                  </a:moveTo>
                  <a:cubicBezTo>
                    <a:pt x="0" y="26"/>
                    <a:pt x="16" y="121"/>
                    <a:pt x="16" y="195"/>
                  </a:cubicBezTo>
                  <a:cubicBezTo>
                    <a:pt x="16" y="282"/>
                    <a:pt x="12" y="371"/>
                    <a:pt x="27" y="456"/>
                  </a:cubicBezTo>
                  <a:cubicBezTo>
                    <a:pt x="34" y="498"/>
                    <a:pt x="72" y="524"/>
                    <a:pt x="107" y="546"/>
                  </a:cubicBezTo>
                  <a:cubicBezTo>
                    <a:pt x="139" y="567"/>
                    <a:pt x="201" y="588"/>
                    <a:pt x="234" y="583"/>
                  </a:cubicBezTo>
                  <a:cubicBezTo>
                    <a:pt x="135" y="543"/>
                    <a:pt x="27" y="471"/>
                    <a:pt x="33" y="350"/>
                  </a:cubicBezTo>
                  <a:cubicBezTo>
                    <a:pt x="37" y="289"/>
                    <a:pt x="33" y="230"/>
                    <a:pt x="33" y="169"/>
                  </a:cubicBezTo>
                  <a:cubicBezTo>
                    <a:pt x="34" y="125"/>
                    <a:pt x="27" y="62"/>
                    <a:pt x="56" y="26"/>
                  </a:cubicBezTo>
                  <a:cubicBezTo>
                    <a:pt x="60" y="21"/>
                    <a:pt x="65" y="17"/>
                    <a:pt x="70" y="1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76" name="Freeform 48"/>
            <p:cNvSpPr>
              <a:spLocks/>
            </p:cNvSpPr>
            <p:nvPr/>
          </p:nvSpPr>
          <p:spPr bwMode="auto">
            <a:xfrm>
              <a:off x="2460" y="1747"/>
              <a:ext cx="205" cy="633"/>
            </a:xfrm>
            <a:custGeom>
              <a:avLst/>
              <a:gdLst>
                <a:gd name="T0" fmla="*/ 0 w 114"/>
                <a:gd name="T1" fmla="*/ 2329 h 330"/>
                <a:gd name="T2" fmla="*/ 554 w 114"/>
                <a:gd name="T3" fmla="*/ 1431 h 330"/>
                <a:gd name="T4" fmla="*/ 599 w 114"/>
                <a:gd name="T5" fmla="*/ 0 h 330"/>
                <a:gd name="T6" fmla="*/ 554 w 114"/>
                <a:gd name="T7" fmla="*/ 409 h 330"/>
                <a:gd name="T8" fmla="*/ 539 w 114"/>
                <a:gd name="T9" fmla="*/ 813 h 330"/>
                <a:gd name="T10" fmla="*/ 446 w 114"/>
                <a:gd name="T11" fmla="*/ 1475 h 330"/>
                <a:gd name="T12" fmla="*/ 36 w 114"/>
                <a:gd name="T13" fmla="*/ 2329 h 3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330">
                  <a:moveTo>
                    <a:pt x="0" y="330"/>
                  </a:moveTo>
                  <a:cubicBezTo>
                    <a:pt x="51" y="316"/>
                    <a:pt x="82" y="250"/>
                    <a:pt x="95" y="203"/>
                  </a:cubicBezTo>
                  <a:cubicBezTo>
                    <a:pt x="114" y="136"/>
                    <a:pt x="106" y="69"/>
                    <a:pt x="103" y="0"/>
                  </a:cubicBezTo>
                  <a:cubicBezTo>
                    <a:pt x="94" y="10"/>
                    <a:pt x="97" y="43"/>
                    <a:pt x="95" y="58"/>
                  </a:cubicBezTo>
                  <a:cubicBezTo>
                    <a:pt x="93" y="77"/>
                    <a:pt x="94" y="95"/>
                    <a:pt x="93" y="115"/>
                  </a:cubicBezTo>
                  <a:cubicBezTo>
                    <a:pt x="91" y="146"/>
                    <a:pt x="85" y="179"/>
                    <a:pt x="77" y="209"/>
                  </a:cubicBezTo>
                  <a:cubicBezTo>
                    <a:pt x="67" y="254"/>
                    <a:pt x="41" y="303"/>
                    <a:pt x="6" y="330"/>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77" name="Freeform 49"/>
            <p:cNvSpPr>
              <a:spLocks/>
            </p:cNvSpPr>
            <p:nvPr/>
          </p:nvSpPr>
          <p:spPr bwMode="auto">
            <a:xfrm>
              <a:off x="2110" y="2363"/>
              <a:ext cx="74" cy="177"/>
            </a:xfrm>
            <a:custGeom>
              <a:avLst/>
              <a:gdLst>
                <a:gd name="T0" fmla="*/ 235 w 41"/>
                <a:gd name="T1" fmla="*/ 100 h 92"/>
                <a:gd name="T2" fmla="*/ 166 w 41"/>
                <a:gd name="T3" fmla="*/ 85 h 92"/>
                <a:gd name="T4" fmla="*/ 105 w 41"/>
                <a:gd name="T5" fmla="*/ 248 h 92"/>
                <a:gd name="T6" fmla="*/ 52 w 41"/>
                <a:gd name="T7" fmla="*/ 456 h 92"/>
                <a:gd name="T8" fmla="*/ 0 w 41"/>
                <a:gd name="T9" fmla="*/ 656 h 92"/>
                <a:gd name="T10" fmla="*/ 45 w 41"/>
                <a:gd name="T11" fmla="*/ 377 h 92"/>
                <a:gd name="T12" fmla="*/ 105 w 41"/>
                <a:gd name="T13" fmla="*/ 171 h 92"/>
                <a:gd name="T14" fmla="*/ 166 w 41"/>
                <a:gd name="T15" fmla="*/ 23 h 92"/>
                <a:gd name="T16" fmla="*/ 242 w 41"/>
                <a:gd name="T17" fmla="*/ 85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92">
                  <a:moveTo>
                    <a:pt x="40" y="14"/>
                  </a:moveTo>
                  <a:cubicBezTo>
                    <a:pt x="38" y="9"/>
                    <a:pt x="31" y="7"/>
                    <a:pt x="28" y="12"/>
                  </a:cubicBezTo>
                  <a:cubicBezTo>
                    <a:pt x="23" y="18"/>
                    <a:pt x="20" y="28"/>
                    <a:pt x="18" y="35"/>
                  </a:cubicBezTo>
                  <a:cubicBezTo>
                    <a:pt x="15" y="45"/>
                    <a:pt x="13" y="54"/>
                    <a:pt x="9" y="64"/>
                  </a:cubicBezTo>
                  <a:cubicBezTo>
                    <a:pt x="5" y="73"/>
                    <a:pt x="2" y="82"/>
                    <a:pt x="0" y="92"/>
                  </a:cubicBezTo>
                  <a:cubicBezTo>
                    <a:pt x="0" y="80"/>
                    <a:pt x="5" y="65"/>
                    <a:pt x="8" y="53"/>
                  </a:cubicBezTo>
                  <a:cubicBezTo>
                    <a:pt x="11" y="44"/>
                    <a:pt x="14" y="34"/>
                    <a:pt x="18" y="24"/>
                  </a:cubicBezTo>
                  <a:cubicBezTo>
                    <a:pt x="20" y="18"/>
                    <a:pt x="22" y="7"/>
                    <a:pt x="28" y="3"/>
                  </a:cubicBezTo>
                  <a:cubicBezTo>
                    <a:pt x="34" y="0"/>
                    <a:pt x="40" y="6"/>
                    <a:pt x="41" y="12"/>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78" name="Freeform 50"/>
            <p:cNvSpPr>
              <a:spLocks/>
            </p:cNvSpPr>
            <p:nvPr/>
          </p:nvSpPr>
          <p:spPr bwMode="auto">
            <a:xfrm>
              <a:off x="2193" y="2396"/>
              <a:ext cx="99" cy="151"/>
            </a:xfrm>
            <a:custGeom>
              <a:avLst/>
              <a:gdLst>
                <a:gd name="T0" fmla="*/ 320 w 55"/>
                <a:gd name="T1" fmla="*/ 140 h 79"/>
                <a:gd name="T2" fmla="*/ 247 w 55"/>
                <a:gd name="T3" fmla="*/ 84 h 79"/>
                <a:gd name="T4" fmla="*/ 158 w 55"/>
                <a:gd name="T5" fmla="*/ 140 h 79"/>
                <a:gd name="T6" fmla="*/ 74 w 55"/>
                <a:gd name="T7" fmla="*/ 308 h 79"/>
                <a:gd name="T8" fmla="*/ 0 w 55"/>
                <a:gd name="T9" fmla="*/ 552 h 79"/>
                <a:gd name="T10" fmla="*/ 23 w 55"/>
                <a:gd name="T11" fmla="*/ 421 h 79"/>
                <a:gd name="T12" fmla="*/ 65 w 55"/>
                <a:gd name="T13" fmla="*/ 252 h 79"/>
                <a:gd name="T14" fmla="*/ 158 w 55"/>
                <a:gd name="T15" fmla="*/ 84 h 79"/>
                <a:gd name="T16" fmla="*/ 320 w 55"/>
                <a:gd name="T17" fmla="*/ 113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79">
                  <a:moveTo>
                    <a:pt x="55" y="20"/>
                  </a:moveTo>
                  <a:cubicBezTo>
                    <a:pt x="55" y="15"/>
                    <a:pt x="46" y="12"/>
                    <a:pt x="42" y="12"/>
                  </a:cubicBezTo>
                  <a:cubicBezTo>
                    <a:pt x="36" y="11"/>
                    <a:pt x="31" y="15"/>
                    <a:pt x="27" y="20"/>
                  </a:cubicBezTo>
                  <a:cubicBezTo>
                    <a:pt x="21" y="27"/>
                    <a:pt x="17" y="36"/>
                    <a:pt x="13" y="44"/>
                  </a:cubicBezTo>
                  <a:cubicBezTo>
                    <a:pt x="7" y="55"/>
                    <a:pt x="3" y="68"/>
                    <a:pt x="0" y="79"/>
                  </a:cubicBezTo>
                  <a:cubicBezTo>
                    <a:pt x="0" y="74"/>
                    <a:pt x="3" y="66"/>
                    <a:pt x="4" y="60"/>
                  </a:cubicBezTo>
                  <a:cubicBezTo>
                    <a:pt x="6" y="52"/>
                    <a:pt x="7" y="44"/>
                    <a:pt x="11" y="36"/>
                  </a:cubicBezTo>
                  <a:cubicBezTo>
                    <a:pt x="15" y="27"/>
                    <a:pt x="20" y="19"/>
                    <a:pt x="27" y="12"/>
                  </a:cubicBezTo>
                  <a:cubicBezTo>
                    <a:pt x="37" y="0"/>
                    <a:pt x="47" y="7"/>
                    <a:pt x="55" y="16"/>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79" name="Freeform 51"/>
            <p:cNvSpPr>
              <a:spLocks/>
            </p:cNvSpPr>
            <p:nvPr/>
          </p:nvSpPr>
          <p:spPr bwMode="auto">
            <a:xfrm>
              <a:off x="2308" y="2440"/>
              <a:ext cx="67" cy="104"/>
            </a:xfrm>
            <a:custGeom>
              <a:avLst/>
              <a:gdLst>
                <a:gd name="T0" fmla="*/ 206 w 37"/>
                <a:gd name="T1" fmla="*/ 85 h 54"/>
                <a:gd name="T2" fmla="*/ 167 w 37"/>
                <a:gd name="T3" fmla="*/ 29 h 54"/>
                <a:gd name="T4" fmla="*/ 101 w 37"/>
                <a:gd name="T5" fmla="*/ 71 h 54"/>
                <a:gd name="T6" fmla="*/ 13 w 37"/>
                <a:gd name="T7" fmla="*/ 385 h 54"/>
                <a:gd name="T8" fmla="*/ 29 w 37"/>
                <a:gd name="T9" fmla="*/ 177 h 54"/>
                <a:gd name="T10" fmla="*/ 89 w 37"/>
                <a:gd name="T11" fmla="*/ 44 h 54"/>
                <a:gd name="T12" fmla="*/ 154 w 37"/>
                <a:gd name="T13" fmla="*/ 8 h 54"/>
                <a:gd name="T14" fmla="*/ 219 w 37"/>
                <a:gd name="T15" fmla="*/ 64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54">
                  <a:moveTo>
                    <a:pt x="35" y="12"/>
                  </a:moveTo>
                  <a:cubicBezTo>
                    <a:pt x="33" y="9"/>
                    <a:pt x="31" y="5"/>
                    <a:pt x="28" y="4"/>
                  </a:cubicBezTo>
                  <a:cubicBezTo>
                    <a:pt x="23" y="2"/>
                    <a:pt x="19" y="7"/>
                    <a:pt x="17" y="10"/>
                  </a:cubicBezTo>
                  <a:cubicBezTo>
                    <a:pt x="9" y="23"/>
                    <a:pt x="4" y="39"/>
                    <a:pt x="2" y="54"/>
                  </a:cubicBezTo>
                  <a:cubicBezTo>
                    <a:pt x="0" y="45"/>
                    <a:pt x="3" y="34"/>
                    <a:pt x="5" y="25"/>
                  </a:cubicBezTo>
                  <a:cubicBezTo>
                    <a:pt x="7" y="18"/>
                    <a:pt x="10" y="11"/>
                    <a:pt x="15" y="6"/>
                  </a:cubicBezTo>
                  <a:cubicBezTo>
                    <a:pt x="18" y="3"/>
                    <a:pt x="22" y="0"/>
                    <a:pt x="26" y="1"/>
                  </a:cubicBezTo>
                  <a:cubicBezTo>
                    <a:pt x="30" y="2"/>
                    <a:pt x="34" y="5"/>
                    <a:pt x="37" y="9"/>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0" name="Freeform 52"/>
            <p:cNvSpPr>
              <a:spLocks/>
            </p:cNvSpPr>
            <p:nvPr/>
          </p:nvSpPr>
          <p:spPr bwMode="auto">
            <a:xfrm>
              <a:off x="2420" y="2413"/>
              <a:ext cx="56" cy="215"/>
            </a:xfrm>
            <a:custGeom>
              <a:avLst/>
              <a:gdLst>
                <a:gd name="T0" fmla="*/ 182 w 31"/>
                <a:gd name="T1" fmla="*/ 63 h 112"/>
                <a:gd name="T2" fmla="*/ 52 w 31"/>
                <a:gd name="T3" fmla="*/ 284 h 112"/>
                <a:gd name="T4" fmla="*/ 42 w 31"/>
                <a:gd name="T5" fmla="*/ 524 h 112"/>
                <a:gd name="T6" fmla="*/ 13 w 31"/>
                <a:gd name="T7" fmla="*/ 793 h 112"/>
                <a:gd name="T8" fmla="*/ 7 w 31"/>
                <a:gd name="T9" fmla="*/ 685 h 112"/>
                <a:gd name="T10" fmla="*/ 7 w 31"/>
                <a:gd name="T11" fmla="*/ 509 h 112"/>
                <a:gd name="T12" fmla="*/ 16 w 31"/>
                <a:gd name="T13" fmla="*/ 192 h 112"/>
                <a:gd name="T14" fmla="*/ 101 w 31"/>
                <a:gd name="T15" fmla="*/ 36 h 112"/>
                <a:gd name="T16" fmla="*/ 170 w 31"/>
                <a:gd name="T17" fmla="*/ 44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12">
                  <a:moveTo>
                    <a:pt x="31" y="9"/>
                  </a:moveTo>
                  <a:cubicBezTo>
                    <a:pt x="13" y="0"/>
                    <a:pt x="10" y="28"/>
                    <a:pt x="9" y="40"/>
                  </a:cubicBezTo>
                  <a:cubicBezTo>
                    <a:pt x="7" y="51"/>
                    <a:pt x="8" y="62"/>
                    <a:pt x="7" y="74"/>
                  </a:cubicBezTo>
                  <a:cubicBezTo>
                    <a:pt x="6" y="86"/>
                    <a:pt x="3" y="99"/>
                    <a:pt x="2" y="112"/>
                  </a:cubicBezTo>
                  <a:cubicBezTo>
                    <a:pt x="1" y="107"/>
                    <a:pt x="1" y="102"/>
                    <a:pt x="1" y="97"/>
                  </a:cubicBezTo>
                  <a:cubicBezTo>
                    <a:pt x="0" y="89"/>
                    <a:pt x="1" y="80"/>
                    <a:pt x="1" y="72"/>
                  </a:cubicBezTo>
                  <a:cubicBezTo>
                    <a:pt x="1" y="58"/>
                    <a:pt x="0" y="42"/>
                    <a:pt x="3" y="27"/>
                  </a:cubicBezTo>
                  <a:cubicBezTo>
                    <a:pt x="5" y="20"/>
                    <a:pt x="9" y="10"/>
                    <a:pt x="17" y="5"/>
                  </a:cubicBezTo>
                  <a:cubicBezTo>
                    <a:pt x="21" y="2"/>
                    <a:pt x="25" y="4"/>
                    <a:pt x="29" y="6"/>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1" name="Freeform 53"/>
            <p:cNvSpPr>
              <a:spLocks/>
            </p:cNvSpPr>
            <p:nvPr/>
          </p:nvSpPr>
          <p:spPr bwMode="auto">
            <a:xfrm>
              <a:off x="2505" y="2379"/>
              <a:ext cx="48" cy="309"/>
            </a:xfrm>
            <a:custGeom>
              <a:avLst/>
              <a:gdLst>
                <a:gd name="T0" fmla="*/ 151 w 27"/>
                <a:gd name="T1" fmla="*/ 23 h 161"/>
                <a:gd name="T2" fmla="*/ 44 w 27"/>
                <a:gd name="T3" fmla="*/ 140 h 161"/>
                <a:gd name="T4" fmla="*/ 73 w 27"/>
                <a:gd name="T5" fmla="*/ 424 h 161"/>
                <a:gd name="T6" fmla="*/ 123 w 27"/>
                <a:gd name="T7" fmla="*/ 777 h 161"/>
                <a:gd name="T8" fmla="*/ 123 w 27"/>
                <a:gd name="T9" fmla="*/ 954 h 161"/>
                <a:gd name="T10" fmla="*/ 107 w 27"/>
                <a:gd name="T11" fmla="*/ 1138 h 161"/>
                <a:gd name="T12" fmla="*/ 101 w 27"/>
                <a:gd name="T13" fmla="*/ 1069 h 161"/>
                <a:gd name="T14" fmla="*/ 94 w 27"/>
                <a:gd name="T15" fmla="*/ 933 h 161"/>
                <a:gd name="T16" fmla="*/ 78 w 27"/>
                <a:gd name="T17" fmla="*/ 729 h 161"/>
                <a:gd name="T18" fmla="*/ 28 w 27"/>
                <a:gd name="T19" fmla="*/ 416 h 161"/>
                <a:gd name="T20" fmla="*/ 36 w 27"/>
                <a:gd name="T21" fmla="*/ 100 h 161"/>
                <a:gd name="T22" fmla="*/ 94 w 27"/>
                <a:gd name="T23" fmla="*/ 15 h 161"/>
                <a:gd name="T24" fmla="*/ 146 w 27"/>
                <a:gd name="T25" fmla="*/ 23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61">
                  <a:moveTo>
                    <a:pt x="27" y="3"/>
                  </a:moveTo>
                  <a:cubicBezTo>
                    <a:pt x="18" y="1"/>
                    <a:pt x="10" y="13"/>
                    <a:pt x="8" y="20"/>
                  </a:cubicBezTo>
                  <a:cubicBezTo>
                    <a:pt x="5" y="34"/>
                    <a:pt x="10" y="47"/>
                    <a:pt x="13" y="60"/>
                  </a:cubicBezTo>
                  <a:cubicBezTo>
                    <a:pt x="17" y="77"/>
                    <a:pt x="20" y="93"/>
                    <a:pt x="22" y="110"/>
                  </a:cubicBezTo>
                  <a:cubicBezTo>
                    <a:pt x="22" y="118"/>
                    <a:pt x="23" y="126"/>
                    <a:pt x="22" y="135"/>
                  </a:cubicBezTo>
                  <a:cubicBezTo>
                    <a:pt x="22" y="144"/>
                    <a:pt x="19" y="153"/>
                    <a:pt x="19" y="161"/>
                  </a:cubicBezTo>
                  <a:cubicBezTo>
                    <a:pt x="17" y="158"/>
                    <a:pt x="18" y="155"/>
                    <a:pt x="18" y="151"/>
                  </a:cubicBezTo>
                  <a:cubicBezTo>
                    <a:pt x="18" y="145"/>
                    <a:pt x="17" y="138"/>
                    <a:pt x="17" y="132"/>
                  </a:cubicBezTo>
                  <a:cubicBezTo>
                    <a:pt x="16" y="122"/>
                    <a:pt x="15" y="112"/>
                    <a:pt x="14" y="103"/>
                  </a:cubicBezTo>
                  <a:cubicBezTo>
                    <a:pt x="13" y="88"/>
                    <a:pt x="9" y="74"/>
                    <a:pt x="5" y="59"/>
                  </a:cubicBezTo>
                  <a:cubicBezTo>
                    <a:pt x="1" y="45"/>
                    <a:pt x="0" y="28"/>
                    <a:pt x="6" y="14"/>
                  </a:cubicBezTo>
                  <a:cubicBezTo>
                    <a:pt x="8" y="10"/>
                    <a:pt x="12" y="4"/>
                    <a:pt x="17" y="2"/>
                  </a:cubicBezTo>
                  <a:cubicBezTo>
                    <a:pt x="20" y="0"/>
                    <a:pt x="23" y="3"/>
                    <a:pt x="26" y="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2" name="Freeform 54"/>
            <p:cNvSpPr>
              <a:spLocks/>
            </p:cNvSpPr>
            <p:nvPr/>
          </p:nvSpPr>
          <p:spPr bwMode="auto">
            <a:xfrm>
              <a:off x="2038" y="2248"/>
              <a:ext cx="80" cy="246"/>
            </a:xfrm>
            <a:custGeom>
              <a:avLst/>
              <a:gdLst>
                <a:gd name="T0" fmla="*/ 0 w 44"/>
                <a:gd name="T1" fmla="*/ 0 h 128"/>
                <a:gd name="T2" fmla="*/ 96 w 44"/>
                <a:gd name="T3" fmla="*/ 156 h 128"/>
                <a:gd name="T4" fmla="*/ 191 w 44"/>
                <a:gd name="T5" fmla="*/ 348 h 128"/>
                <a:gd name="T6" fmla="*/ 155 w 44"/>
                <a:gd name="T7" fmla="*/ 909 h 128"/>
                <a:gd name="T8" fmla="*/ 251 w 44"/>
                <a:gd name="T9" fmla="*/ 592 h 128"/>
                <a:gd name="T10" fmla="*/ 242 w 44"/>
                <a:gd name="T11" fmla="*/ 356 h 128"/>
                <a:gd name="T12" fmla="*/ 16 w 44"/>
                <a:gd name="T13" fmla="*/ 15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28">
                  <a:moveTo>
                    <a:pt x="0" y="0"/>
                  </a:moveTo>
                  <a:cubicBezTo>
                    <a:pt x="3" y="8"/>
                    <a:pt x="11" y="16"/>
                    <a:pt x="16" y="22"/>
                  </a:cubicBezTo>
                  <a:cubicBezTo>
                    <a:pt x="22" y="30"/>
                    <a:pt x="28" y="40"/>
                    <a:pt x="32" y="49"/>
                  </a:cubicBezTo>
                  <a:cubicBezTo>
                    <a:pt x="41" y="77"/>
                    <a:pt x="32" y="101"/>
                    <a:pt x="26" y="128"/>
                  </a:cubicBezTo>
                  <a:cubicBezTo>
                    <a:pt x="31" y="113"/>
                    <a:pt x="40" y="99"/>
                    <a:pt x="42" y="83"/>
                  </a:cubicBezTo>
                  <a:cubicBezTo>
                    <a:pt x="44" y="72"/>
                    <a:pt x="44" y="60"/>
                    <a:pt x="40" y="50"/>
                  </a:cubicBezTo>
                  <a:cubicBezTo>
                    <a:pt x="32" y="32"/>
                    <a:pt x="12" y="20"/>
                    <a:pt x="3" y="2"/>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3" name="Freeform 55"/>
            <p:cNvSpPr>
              <a:spLocks/>
            </p:cNvSpPr>
            <p:nvPr/>
          </p:nvSpPr>
          <p:spPr bwMode="auto">
            <a:xfrm>
              <a:off x="2184" y="2377"/>
              <a:ext cx="24" cy="90"/>
            </a:xfrm>
            <a:custGeom>
              <a:avLst/>
              <a:gdLst>
                <a:gd name="T0" fmla="*/ 0 w 13"/>
                <a:gd name="T1" fmla="*/ 0 h 47"/>
                <a:gd name="T2" fmla="*/ 31 w 13"/>
                <a:gd name="T3" fmla="*/ 329 h 47"/>
                <a:gd name="T4" fmla="*/ 20 w 13"/>
                <a:gd name="T5" fmla="*/ 15 h 47"/>
                <a:gd name="T6" fmla="*/ 0 60000 65536"/>
                <a:gd name="T7" fmla="*/ 0 60000 65536"/>
                <a:gd name="T8" fmla="*/ 0 60000 65536"/>
              </a:gdLst>
              <a:ahLst/>
              <a:cxnLst>
                <a:cxn ang="T6">
                  <a:pos x="T0" y="T1"/>
                </a:cxn>
                <a:cxn ang="T7">
                  <a:pos x="T2" y="T3"/>
                </a:cxn>
                <a:cxn ang="T8">
                  <a:pos x="T4" y="T5"/>
                </a:cxn>
              </a:cxnLst>
              <a:rect l="0" t="0" r="r" b="b"/>
              <a:pathLst>
                <a:path w="13" h="47">
                  <a:moveTo>
                    <a:pt x="0" y="0"/>
                  </a:moveTo>
                  <a:cubicBezTo>
                    <a:pt x="10" y="10"/>
                    <a:pt x="8" y="33"/>
                    <a:pt x="5" y="47"/>
                  </a:cubicBezTo>
                  <a:cubicBezTo>
                    <a:pt x="10" y="32"/>
                    <a:pt x="13" y="16"/>
                    <a:pt x="3" y="2"/>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4" name="Freeform 56"/>
            <p:cNvSpPr>
              <a:spLocks/>
            </p:cNvSpPr>
            <p:nvPr/>
          </p:nvSpPr>
          <p:spPr bwMode="auto">
            <a:xfrm>
              <a:off x="2060" y="2590"/>
              <a:ext cx="101" cy="501"/>
            </a:xfrm>
            <a:custGeom>
              <a:avLst/>
              <a:gdLst>
                <a:gd name="T0" fmla="*/ 36 w 56"/>
                <a:gd name="T1" fmla="*/ 15 h 261"/>
                <a:gd name="T2" fmla="*/ 81 w 56"/>
                <a:gd name="T3" fmla="*/ 417 h 261"/>
                <a:gd name="T4" fmla="*/ 227 w 56"/>
                <a:gd name="T5" fmla="*/ 837 h 261"/>
                <a:gd name="T6" fmla="*/ 292 w 56"/>
                <a:gd name="T7" fmla="*/ 1330 h 261"/>
                <a:gd name="T8" fmla="*/ 287 w 56"/>
                <a:gd name="T9" fmla="*/ 1570 h 261"/>
                <a:gd name="T10" fmla="*/ 263 w 56"/>
                <a:gd name="T11" fmla="*/ 1847 h 261"/>
                <a:gd name="T12" fmla="*/ 299 w 56"/>
                <a:gd name="T13" fmla="*/ 1599 h 261"/>
                <a:gd name="T14" fmla="*/ 323 w 56"/>
                <a:gd name="T15" fmla="*/ 1294 h 261"/>
                <a:gd name="T16" fmla="*/ 247 w 56"/>
                <a:gd name="T17" fmla="*/ 806 h 261"/>
                <a:gd name="T18" fmla="*/ 110 w 56"/>
                <a:gd name="T19" fmla="*/ 376 h 261"/>
                <a:gd name="T20" fmla="*/ 72 w 56"/>
                <a:gd name="T21" fmla="*/ 0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61">
                  <a:moveTo>
                    <a:pt x="6" y="2"/>
                  </a:moveTo>
                  <a:cubicBezTo>
                    <a:pt x="7" y="22"/>
                    <a:pt x="5" y="40"/>
                    <a:pt x="14" y="59"/>
                  </a:cubicBezTo>
                  <a:cubicBezTo>
                    <a:pt x="23" y="78"/>
                    <a:pt x="35" y="97"/>
                    <a:pt x="39" y="118"/>
                  </a:cubicBezTo>
                  <a:cubicBezTo>
                    <a:pt x="44" y="141"/>
                    <a:pt x="50" y="164"/>
                    <a:pt x="50" y="188"/>
                  </a:cubicBezTo>
                  <a:cubicBezTo>
                    <a:pt x="50" y="199"/>
                    <a:pt x="50" y="211"/>
                    <a:pt x="49" y="222"/>
                  </a:cubicBezTo>
                  <a:cubicBezTo>
                    <a:pt x="48" y="235"/>
                    <a:pt x="44" y="248"/>
                    <a:pt x="45" y="261"/>
                  </a:cubicBezTo>
                  <a:cubicBezTo>
                    <a:pt x="45" y="250"/>
                    <a:pt x="49" y="237"/>
                    <a:pt x="51" y="226"/>
                  </a:cubicBezTo>
                  <a:cubicBezTo>
                    <a:pt x="53" y="211"/>
                    <a:pt x="54" y="198"/>
                    <a:pt x="55" y="183"/>
                  </a:cubicBezTo>
                  <a:cubicBezTo>
                    <a:pt x="56" y="159"/>
                    <a:pt x="51" y="136"/>
                    <a:pt x="42" y="114"/>
                  </a:cubicBezTo>
                  <a:cubicBezTo>
                    <a:pt x="34" y="94"/>
                    <a:pt x="26" y="74"/>
                    <a:pt x="19" y="53"/>
                  </a:cubicBezTo>
                  <a:cubicBezTo>
                    <a:pt x="15" y="42"/>
                    <a:pt x="0" y="10"/>
                    <a:pt x="12" y="0"/>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5" name="Freeform 57"/>
            <p:cNvSpPr>
              <a:spLocks/>
            </p:cNvSpPr>
            <p:nvPr/>
          </p:nvSpPr>
          <p:spPr bwMode="auto">
            <a:xfrm>
              <a:off x="2148" y="2559"/>
              <a:ext cx="119" cy="378"/>
            </a:xfrm>
            <a:custGeom>
              <a:avLst/>
              <a:gdLst>
                <a:gd name="T0" fmla="*/ 105 w 66"/>
                <a:gd name="T1" fmla="*/ 0 h 197"/>
                <a:gd name="T2" fmla="*/ 256 w 66"/>
                <a:gd name="T3" fmla="*/ 714 h 197"/>
                <a:gd name="T4" fmla="*/ 344 w 66"/>
                <a:gd name="T5" fmla="*/ 1391 h 197"/>
                <a:gd name="T6" fmla="*/ 344 w 66"/>
                <a:gd name="T7" fmla="*/ 938 h 197"/>
                <a:gd name="T8" fmla="*/ 263 w 66"/>
                <a:gd name="T9" fmla="*/ 622 h 197"/>
                <a:gd name="T10" fmla="*/ 130 w 66"/>
                <a:gd name="T11" fmla="*/ 332 h 197"/>
                <a:gd name="T12" fmla="*/ 101 w 66"/>
                <a:gd name="T13" fmla="*/ 8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97">
                  <a:moveTo>
                    <a:pt x="18" y="0"/>
                  </a:moveTo>
                  <a:cubicBezTo>
                    <a:pt x="0" y="39"/>
                    <a:pt x="28" y="69"/>
                    <a:pt x="44" y="101"/>
                  </a:cubicBezTo>
                  <a:cubicBezTo>
                    <a:pt x="58" y="131"/>
                    <a:pt x="59" y="164"/>
                    <a:pt x="59" y="197"/>
                  </a:cubicBezTo>
                  <a:cubicBezTo>
                    <a:pt x="66" y="179"/>
                    <a:pt x="61" y="153"/>
                    <a:pt x="59" y="133"/>
                  </a:cubicBezTo>
                  <a:cubicBezTo>
                    <a:pt x="58" y="116"/>
                    <a:pt x="54" y="103"/>
                    <a:pt x="45" y="88"/>
                  </a:cubicBezTo>
                  <a:cubicBezTo>
                    <a:pt x="36" y="75"/>
                    <a:pt x="27" y="62"/>
                    <a:pt x="22" y="47"/>
                  </a:cubicBezTo>
                  <a:cubicBezTo>
                    <a:pt x="17" y="33"/>
                    <a:pt x="17" y="17"/>
                    <a:pt x="17" y="1"/>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6" name="Freeform 58"/>
            <p:cNvSpPr>
              <a:spLocks/>
            </p:cNvSpPr>
            <p:nvPr/>
          </p:nvSpPr>
          <p:spPr bwMode="auto">
            <a:xfrm>
              <a:off x="2290" y="2578"/>
              <a:ext cx="76" cy="470"/>
            </a:xfrm>
            <a:custGeom>
              <a:avLst/>
              <a:gdLst>
                <a:gd name="T0" fmla="*/ 0 w 42"/>
                <a:gd name="T1" fmla="*/ 0 h 245"/>
                <a:gd name="T2" fmla="*/ 45 w 42"/>
                <a:gd name="T3" fmla="*/ 460 h 245"/>
                <a:gd name="T4" fmla="*/ 183 w 42"/>
                <a:gd name="T5" fmla="*/ 806 h 245"/>
                <a:gd name="T6" fmla="*/ 166 w 42"/>
                <a:gd name="T7" fmla="*/ 1230 h 245"/>
                <a:gd name="T8" fmla="*/ 118 w 42"/>
                <a:gd name="T9" fmla="*/ 1468 h 245"/>
                <a:gd name="T10" fmla="*/ 60 w 42"/>
                <a:gd name="T11" fmla="*/ 1730 h 245"/>
                <a:gd name="T12" fmla="*/ 138 w 42"/>
                <a:gd name="T13" fmla="*/ 1506 h 245"/>
                <a:gd name="T14" fmla="*/ 203 w 42"/>
                <a:gd name="T15" fmla="*/ 1230 h 245"/>
                <a:gd name="T16" fmla="*/ 232 w 42"/>
                <a:gd name="T17" fmla="*/ 846 h 245"/>
                <a:gd name="T18" fmla="*/ 138 w 42"/>
                <a:gd name="T19" fmla="*/ 493 h 245"/>
                <a:gd name="T20" fmla="*/ 36 w 42"/>
                <a:gd name="T21" fmla="*/ 113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45">
                  <a:moveTo>
                    <a:pt x="0" y="0"/>
                  </a:moveTo>
                  <a:cubicBezTo>
                    <a:pt x="0" y="22"/>
                    <a:pt x="2" y="44"/>
                    <a:pt x="8" y="65"/>
                  </a:cubicBezTo>
                  <a:cubicBezTo>
                    <a:pt x="14" y="83"/>
                    <a:pt x="27" y="96"/>
                    <a:pt x="31" y="114"/>
                  </a:cubicBezTo>
                  <a:cubicBezTo>
                    <a:pt x="35" y="134"/>
                    <a:pt x="31" y="154"/>
                    <a:pt x="28" y="174"/>
                  </a:cubicBezTo>
                  <a:cubicBezTo>
                    <a:pt x="25" y="186"/>
                    <a:pt x="23" y="197"/>
                    <a:pt x="20" y="208"/>
                  </a:cubicBezTo>
                  <a:cubicBezTo>
                    <a:pt x="17" y="219"/>
                    <a:pt x="9" y="234"/>
                    <a:pt x="10" y="245"/>
                  </a:cubicBezTo>
                  <a:cubicBezTo>
                    <a:pt x="17" y="239"/>
                    <a:pt x="20" y="221"/>
                    <a:pt x="23" y="213"/>
                  </a:cubicBezTo>
                  <a:cubicBezTo>
                    <a:pt x="27" y="200"/>
                    <a:pt x="30" y="187"/>
                    <a:pt x="34" y="174"/>
                  </a:cubicBezTo>
                  <a:cubicBezTo>
                    <a:pt x="39" y="157"/>
                    <a:pt x="42" y="137"/>
                    <a:pt x="39" y="120"/>
                  </a:cubicBezTo>
                  <a:cubicBezTo>
                    <a:pt x="35" y="103"/>
                    <a:pt x="31" y="85"/>
                    <a:pt x="23" y="70"/>
                  </a:cubicBezTo>
                  <a:cubicBezTo>
                    <a:pt x="14" y="52"/>
                    <a:pt x="6" y="37"/>
                    <a:pt x="6" y="16"/>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7" name="Freeform 59"/>
            <p:cNvSpPr>
              <a:spLocks/>
            </p:cNvSpPr>
            <p:nvPr/>
          </p:nvSpPr>
          <p:spPr bwMode="auto">
            <a:xfrm>
              <a:off x="2163" y="3221"/>
              <a:ext cx="30" cy="31"/>
            </a:xfrm>
            <a:custGeom>
              <a:avLst/>
              <a:gdLst>
                <a:gd name="T0" fmla="*/ 0 w 17"/>
                <a:gd name="T1" fmla="*/ 0 h 16"/>
                <a:gd name="T2" fmla="*/ 78 w 17"/>
                <a:gd name="T3" fmla="*/ 116 h 16"/>
                <a:gd name="T4" fmla="*/ 72 w 17"/>
                <a:gd name="T5" fmla="*/ 23 h 16"/>
                <a:gd name="T6" fmla="*/ 72 w 17"/>
                <a:gd name="T7" fmla="*/ 64 h 16"/>
                <a:gd name="T8" fmla="*/ 21 w 17"/>
                <a:gd name="T9" fmla="*/ 23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0" y="0"/>
                  </a:moveTo>
                  <a:cubicBezTo>
                    <a:pt x="3" y="6"/>
                    <a:pt x="7" y="15"/>
                    <a:pt x="14" y="16"/>
                  </a:cubicBezTo>
                  <a:cubicBezTo>
                    <a:pt x="17" y="12"/>
                    <a:pt x="13" y="8"/>
                    <a:pt x="13" y="3"/>
                  </a:cubicBezTo>
                  <a:cubicBezTo>
                    <a:pt x="13" y="5"/>
                    <a:pt x="13" y="7"/>
                    <a:pt x="13" y="9"/>
                  </a:cubicBezTo>
                  <a:cubicBezTo>
                    <a:pt x="10" y="9"/>
                    <a:pt x="6" y="6"/>
                    <a:pt x="4" y="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8" name="Freeform 60"/>
            <p:cNvSpPr>
              <a:spLocks/>
            </p:cNvSpPr>
            <p:nvPr/>
          </p:nvSpPr>
          <p:spPr bwMode="auto">
            <a:xfrm>
              <a:off x="2226" y="3070"/>
              <a:ext cx="21" cy="48"/>
            </a:xfrm>
            <a:custGeom>
              <a:avLst/>
              <a:gdLst>
                <a:gd name="T0" fmla="*/ 37 w 12"/>
                <a:gd name="T1" fmla="*/ 0 h 25"/>
                <a:gd name="T2" fmla="*/ 65 w 12"/>
                <a:gd name="T3" fmla="*/ 56 h 25"/>
                <a:gd name="T4" fmla="*/ 58 w 12"/>
                <a:gd name="T5" fmla="*/ 84 h 25"/>
                <a:gd name="T6" fmla="*/ 37 w 12"/>
                <a:gd name="T7" fmla="*/ 23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5">
                  <a:moveTo>
                    <a:pt x="7" y="0"/>
                  </a:moveTo>
                  <a:cubicBezTo>
                    <a:pt x="0" y="8"/>
                    <a:pt x="10" y="25"/>
                    <a:pt x="12" y="8"/>
                  </a:cubicBezTo>
                  <a:cubicBezTo>
                    <a:pt x="12" y="9"/>
                    <a:pt x="12" y="10"/>
                    <a:pt x="11" y="12"/>
                  </a:cubicBezTo>
                  <a:cubicBezTo>
                    <a:pt x="7" y="12"/>
                    <a:pt x="6" y="7"/>
                    <a:pt x="7" y="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89" name="Freeform 61"/>
            <p:cNvSpPr>
              <a:spLocks/>
            </p:cNvSpPr>
            <p:nvPr/>
          </p:nvSpPr>
          <p:spPr bwMode="auto">
            <a:xfrm>
              <a:off x="2296" y="3194"/>
              <a:ext cx="23" cy="81"/>
            </a:xfrm>
            <a:custGeom>
              <a:avLst/>
              <a:gdLst>
                <a:gd name="T0" fmla="*/ 16 w 13"/>
                <a:gd name="T1" fmla="*/ 0 h 42"/>
                <a:gd name="T2" fmla="*/ 73 w 13"/>
                <a:gd name="T3" fmla="*/ 301 h 42"/>
                <a:gd name="T4" fmla="*/ 28 w 13"/>
                <a:gd name="T5" fmla="*/ 23 h 42"/>
                <a:gd name="T6" fmla="*/ 0 60000 65536"/>
                <a:gd name="T7" fmla="*/ 0 60000 65536"/>
                <a:gd name="T8" fmla="*/ 0 60000 65536"/>
              </a:gdLst>
              <a:ahLst/>
              <a:cxnLst>
                <a:cxn ang="T6">
                  <a:pos x="T0" y="T1"/>
                </a:cxn>
                <a:cxn ang="T7">
                  <a:pos x="T2" y="T3"/>
                </a:cxn>
                <a:cxn ang="T8">
                  <a:pos x="T4" y="T5"/>
                </a:cxn>
              </a:cxnLst>
              <a:rect l="0" t="0" r="r" b="b"/>
              <a:pathLst>
                <a:path w="13" h="42">
                  <a:moveTo>
                    <a:pt x="3" y="0"/>
                  </a:moveTo>
                  <a:cubicBezTo>
                    <a:pt x="0" y="7"/>
                    <a:pt x="4" y="40"/>
                    <a:pt x="13" y="42"/>
                  </a:cubicBezTo>
                  <a:cubicBezTo>
                    <a:pt x="13" y="33"/>
                    <a:pt x="11" y="10"/>
                    <a:pt x="5" y="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0" name="Freeform 62"/>
            <p:cNvSpPr>
              <a:spLocks/>
            </p:cNvSpPr>
            <p:nvPr/>
          </p:nvSpPr>
          <p:spPr bwMode="auto">
            <a:xfrm>
              <a:off x="2382" y="2536"/>
              <a:ext cx="60" cy="263"/>
            </a:xfrm>
            <a:custGeom>
              <a:avLst/>
              <a:gdLst>
                <a:gd name="T0" fmla="*/ 44 w 33"/>
                <a:gd name="T1" fmla="*/ 0 h 137"/>
                <a:gd name="T2" fmla="*/ 125 w 33"/>
                <a:gd name="T3" fmla="*/ 516 h 137"/>
                <a:gd name="T4" fmla="*/ 145 w 33"/>
                <a:gd name="T5" fmla="*/ 969 h 137"/>
                <a:gd name="T6" fmla="*/ 133 w 33"/>
                <a:gd name="T7" fmla="*/ 476 h 137"/>
                <a:gd name="T8" fmla="*/ 53 w 33"/>
                <a:gd name="T9" fmla="*/ 44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37">
                  <a:moveTo>
                    <a:pt x="7" y="0"/>
                  </a:moveTo>
                  <a:cubicBezTo>
                    <a:pt x="0" y="27"/>
                    <a:pt x="11" y="49"/>
                    <a:pt x="21" y="73"/>
                  </a:cubicBezTo>
                  <a:cubicBezTo>
                    <a:pt x="28" y="90"/>
                    <a:pt x="33" y="120"/>
                    <a:pt x="24" y="137"/>
                  </a:cubicBezTo>
                  <a:cubicBezTo>
                    <a:pt x="33" y="113"/>
                    <a:pt x="33" y="90"/>
                    <a:pt x="22" y="67"/>
                  </a:cubicBezTo>
                  <a:cubicBezTo>
                    <a:pt x="12" y="46"/>
                    <a:pt x="10" y="28"/>
                    <a:pt x="9" y="6"/>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1" name="Freeform 63"/>
            <p:cNvSpPr>
              <a:spLocks/>
            </p:cNvSpPr>
            <p:nvPr/>
          </p:nvSpPr>
          <p:spPr bwMode="auto">
            <a:xfrm>
              <a:off x="2474" y="2592"/>
              <a:ext cx="49" cy="376"/>
            </a:xfrm>
            <a:custGeom>
              <a:avLst/>
              <a:gdLst>
                <a:gd name="T0" fmla="*/ 162 w 27"/>
                <a:gd name="T1" fmla="*/ 0 h 196"/>
                <a:gd name="T2" fmla="*/ 118 w 27"/>
                <a:gd name="T3" fmla="*/ 468 h 196"/>
                <a:gd name="T4" fmla="*/ 29 w 27"/>
                <a:gd name="T5" fmla="*/ 740 h 196"/>
                <a:gd name="T6" fmla="*/ 145 w 27"/>
                <a:gd name="T7" fmla="*/ 1383 h 196"/>
                <a:gd name="T8" fmla="*/ 73 w 27"/>
                <a:gd name="T9" fmla="*/ 994 h 196"/>
                <a:gd name="T10" fmla="*/ 82 w 27"/>
                <a:gd name="T11" fmla="*/ 670 h 196"/>
                <a:gd name="T12" fmla="*/ 154 w 27"/>
                <a:gd name="T13" fmla="*/ 376 h 196"/>
                <a:gd name="T14" fmla="*/ 145 w 27"/>
                <a:gd name="T15" fmla="*/ 107 h 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96">
                  <a:moveTo>
                    <a:pt x="27" y="0"/>
                  </a:moveTo>
                  <a:cubicBezTo>
                    <a:pt x="27" y="22"/>
                    <a:pt x="27" y="45"/>
                    <a:pt x="20" y="66"/>
                  </a:cubicBezTo>
                  <a:cubicBezTo>
                    <a:pt x="16" y="79"/>
                    <a:pt x="8" y="91"/>
                    <a:pt x="5" y="105"/>
                  </a:cubicBezTo>
                  <a:cubicBezTo>
                    <a:pt x="0" y="134"/>
                    <a:pt x="11" y="170"/>
                    <a:pt x="24" y="196"/>
                  </a:cubicBezTo>
                  <a:cubicBezTo>
                    <a:pt x="16" y="181"/>
                    <a:pt x="14" y="158"/>
                    <a:pt x="12" y="141"/>
                  </a:cubicBezTo>
                  <a:cubicBezTo>
                    <a:pt x="10" y="127"/>
                    <a:pt x="10" y="110"/>
                    <a:pt x="14" y="95"/>
                  </a:cubicBezTo>
                  <a:cubicBezTo>
                    <a:pt x="18" y="81"/>
                    <a:pt x="25" y="68"/>
                    <a:pt x="26" y="53"/>
                  </a:cubicBezTo>
                  <a:cubicBezTo>
                    <a:pt x="27" y="40"/>
                    <a:pt x="25" y="28"/>
                    <a:pt x="24" y="15"/>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2" name="Freeform 64"/>
            <p:cNvSpPr>
              <a:spLocks/>
            </p:cNvSpPr>
            <p:nvPr/>
          </p:nvSpPr>
          <p:spPr bwMode="auto">
            <a:xfrm>
              <a:off x="2604" y="2521"/>
              <a:ext cx="68" cy="337"/>
            </a:xfrm>
            <a:custGeom>
              <a:avLst/>
              <a:gdLst>
                <a:gd name="T0" fmla="*/ 93 w 38"/>
                <a:gd name="T1" fmla="*/ 0 h 176"/>
                <a:gd name="T2" fmla="*/ 125 w 38"/>
                <a:gd name="T3" fmla="*/ 653 h 176"/>
                <a:gd name="T4" fmla="*/ 36 w 38"/>
                <a:gd name="T5" fmla="*/ 1235 h 176"/>
                <a:gd name="T6" fmla="*/ 202 w 38"/>
                <a:gd name="T7" fmla="*/ 521 h 176"/>
                <a:gd name="T8" fmla="*/ 202 w 38"/>
                <a:gd name="T9" fmla="*/ 260 h 176"/>
                <a:gd name="T10" fmla="*/ 138 w 38"/>
                <a:gd name="T11" fmla="*/ 92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176">
                  <a:moveTo>
                    <a:pt x="16" y="0"/>
                  </a:moveTo>
                  <a:cubicBezTo>
                    <a:pt x="38" y="21"/>
                    <a:pt x="30" y="67"/>
                    <a:pt x="22" y="93"/>
                  </a:cubicBezTo>
                  <a:cubicBezTo>
                    <a:pt x="14" y="118"/>
                    <a:pt x="0" y="149"/>
                    <a:pt x="6" y="176"/>
                  </a:cubicBezTo>
                  <a:cubicBezTo>
                    <a:pt x="4" y="141"/>
                    <a:pt x="32" y="109"/>
                    <a:pt x="35" y="74"/>
                  </a:cubicBezTo>
                  <a:cubicBezTo>
                    <a:pt x="37" y="62"/>
                    <a:pt x="37" y="49"/>
                    <a:pt x="35" y="37"/>
                  </a:cubicBezTo>
                  <a:cubicBezTo>
                    <a:pt x="33" y="27"/>
                    <a:pt x="27" y="21"/>
                    <a:pt x="24" y="1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3" name="Freeform 65"/>
            <p:cNvSpPr>
              <a:spLocks/>
            </p:cNvSpPr>
            <p:nvPr/>
          </p:nvSpPr>
          <p:spPr bwMode="auto">
            <a:xfrm>
              <a:off x="2359" y="1213"/>
              <a:ext cx="301" cy="459"/>
            </a:xfrm>
            <a:custGeom>
              <a:avLst/>
              <a:gdLst>
                <a:gd name="T0" fmla="*/ 29 w 167"/>
                <a:gd name="T1" fmla="*/ 63 h 239"/>
                <a:gd name="T2" fmla="*/ 818 w 167"/>
                <a:gd name="T3" fmla="*/ 432 h 239"/>
                <a:gd name="T4" fmla="*/ 962 w 167"/>
                <a:gd name="T5" fmla="*/ 906 h 239"/>
                <a:gd name="T6" fmla="*/ 971 w 167"/>
                <a:gd name="T7" fmla="*/ 1554 h 239"/>
                <a:gd name="T8" fmla="*/ 955 w 167"/>
                <a:gd name="T9" fmla="*/ 1694 h 239"/>
                <a:gd name="T10" fmla="*/ 633 w 167"/>
                <a:gd name="T11" fmla="*/ 409 h 239"/>
                <a:gd name="T12" fmla="*/ 270 w 167"/>
                <a:gd name="T13" fmla="*/ 148 h 239"/>
                <a:gd name="T14" fmla="*/ 0 w 167"/>
                <a:gd name="T15" fmla="*/ 36 h 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 h="239">
                  <a:moveTo>
                    <a:pt x="5" y="9"/>
                  </a:moveTo>
                  <a:cubicBezTo>
                    <a:pt x="50" y="0"/>
                    <a:pt x="110" y="30"/>
                    <a:pt x="140" y="61"/>
                  </a:cubicBezTo>
                  <a:cubicBezTo>
                    <a:pt x="158" y="79"/>
                    <a:pt x="162" y="104"/>
                    <a:pt x="164" y="128"/>
                  </a:cubicBezTo>
                  <a:cubicBezTo>
                    <a:pt x="167" y="158"/>
                    <a:pt x="167" y="189"/>
                    <a:pt x="166" y="219"/>
                  </a:cubicBezTo>
                  <a:cubicBezTo>
                    <a:pt x="165" y="226"/>
                    <a:pt x="164" y="232"/>
                    <a:pt x="163" y="239"/>
                  </a:cubicBezTo>
                  <a:cubicBezTo>
                    <a:pt x="166" y="176"/>
                    <a:pt x="152" y="104"/>
                    <a:pt x="108" y="58"/>
                  </a:cubicBezTo>
                  <a:cubicBezTo>
                    <a:pt x="93" y="41"/>
                    <a:pt x="66" y="31"/>
                    <a:pt x="46" y="21"/>
                  </a:cubicBezTo>
                  <a:cubicBezTo>
                    <a:pt x="32" y="15"/>
                    <a:pt x="10" y="14"/>
                    <a:pt x="0" y="5"/>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4" name="Freeform 66"/>
            <p:cNvSpPr>
              <a:spLocks/>
            </p:cNvSpPr>
            <p:nvPr/>
          </p:nvSpPr>
          <p:spPr bwMode="auto">
            <a:xfrm>
              <a:off x="2020" y="1237"/>
              <a:ext cx="195" cy="372"/>
            </a:xfrm>
            <a:custGeom>
              <a:avLst/>
              <a:gdLst>
                <a:gd name="T0" fmla="*/ 636 w 108"/>
                <a:gd name="T1" fmla="*/ 15 h 194"/>
                <a:gd name="T2" fmla="*/ 388 w 108"/>
                <a:gd name="T3" fmla="*/ 121 h 194"/>
                <a:gd name="T4" fmla="*/ 170 w 108"/>
                <a:gd name="T5" fmla="*/ 290 h 194"/>
                <a:gd name="T6" fmla="*/ 36 w 108"/>
                <a:gd name="T7" fmla="*/ 777 h 194"/>
                <a:gd name="T8" fmla="*/ 42 w 108"/>
                <a:gd name="T9" fmla="*/ 1367 h 194"/>
                <a:gd name="T10" fmla="*/ 195 w 108"/>
                <a:gd name="T11" fmla="*/ 385 h 194"/>
                <a:gd name="T12" fmla="*/ 623 w 108"/>
                <a:gd name="T13" fmla="*/ 44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94">
                  <a:moveTo>
                    <a:pt x="108" y="2"/>
                  </a:moveTo>
                  <a:cubicBezTo>
                    <a:pt x="97" y="0"/>
                    <a:pt x="77" y="12"/>
                    <a:pt x="66" y="17"/>
                  </a:cubicBezTo>
                  <a:cubicBezTo>
                    <a:pt x="53" y="23"/>
                    <a:pt x="39" y="30"/>
                    <a:pt x="29" y="41"/>
                  </a:cubicBezTo>
                  <a:cubicBezTo>
                    <a:pt x="12" y="58"/>
                    <a:pt x="8" y="86"/>
                    <a:pt x="6" y="110"/>
                  </a:cubicBezTo>
                  <a:cubicBezTo>
                    <a:pt x="3" y="136"/>
                    <a:pt x="0" y="168"/>
                    <a:pt x="7" y="194"/>
                  </a:cubicBezTo>
                  <a:cubicBezTo>
                    <a:pt x="10" y="147"/>
                    <a:pt x="5" y="97"/>
                    <a:pt x="33" y="55"/>
                  </a:cubicBezTo>
                  <a:cubicBezTo>
                    <a:pt x="51" y="29"/>
                    <a:pt x="80" y="21"/>
                    <a:pt x="106" y="6"/>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5" name="Freeform 67"/>
            <p:cNvSpPr>
              <a:spLocks/>
            </p:cNvSpPr>
            <p:nvPr/>
          </p:nvSpPr>
          <p:spPr bwMode="auto">
            <a:xfrm>
              <a:off x="2188" y="1317"/>
              <a:ext cx="191" cy="300"/>
            </a:xfrm>
            <a:custGeom>
              <a:avLst/>
              <a:gdLst>
                <a:gd name="T0" fmla="*/ 400 w 106"/>
                <a:gd name="T1" fmla="*/ 85 h 156"/>
                <a:gd name="T2" fmla="*/ 74 w 106"/>
                <a:gd name="T3" fmla="*/ 292 h 156"/>
                <a:gd name="T4" fmla="*/ 58 w 106"/>
                <a:gd name="T5" fmla="*/ 777 h 156"/>
                <a:gd name="T6" fmla="*/ 373 w 106"/>
                <a:gd name="T7" fmla="*/ 1087 h 156"/>
                <a:gd name="T8" fmla="*/ 578 w 106"/>
                <a:gd name="T9" fmla="*/ 625 h 156"/>
                <a:gd name="T10" fmla="*/ 393 w 106"/>
                <a:gd name="T11" fmla="*/ 77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56">
                  <a:moveTo>
                    <a:pt x="68" y="12"/>
                  </a:moveTo>
                  <a:cubicBezTo>
                    <a:pt x="48" y="0"/>
                    <a:pt x="22" y="24"/>
                    <a:pt x="13" y="41"/>
                  </a:cubicBezTo>
                  <a:cubicBezTo>
                    <a:pt x="0" y="65"/>
                    <a:pt x="0" y="85"/>
                    <a:pt x="10" y="109"/>
                  </a:cubicBezTo>
                  <a:cubicBezTo>
                    <a:pt x="18" y="128"/>
                    <a:pt x="38" y="156"/>
                    <a:pt x="64" y="153"/>
                  </a:cubicBezTo>
                  <a:cubicBezTo>
                    <a:pt x="90" y="150"/>
                    <a:pt x="94" y="108"/>
                    <a:pt x="99" y="88"/>
                  </a:cubicBezTo>
                  <a:cubicBezTo>
                    <a:pt x="106" y="58"/>
                    <a:pt x="106" y="16"/>
                    <a:pt x="67" y="11"/>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6" name="Freeform 68"/>
            <p:cNvSpPr>
              <a:spLocks/>
            </p:cNvSpPr>
            <p:nvPr/>
          </p:nvSpPr>
          <p:spPr bwMode="auto">
            <a:xfrm>
              <a:off x="2271" y="1346"/>
              <a:ext cx="120" cy="52"/>
            </a:xfrm>
            <a:custGeom>
              <a:avLst/>
              <a:gdLst>
                <a:gd name="T0" fmla="*/ 362 w 67"/>
                <a:gd name="T1" fmla="*/ 137 h 27"/>
                <a:gd name="T2" fmla="*/ 0 w 67"/>
                <a:gd name="T3" fmla="*/ 129 h 27"/>
                <a:gd name="T4" fmla="*/ 385 w 67"/>
                <a:gd name="T5" fmla="*/ 193 h 27"/>
                <a:gd name="T6" fmla="*/ 362 w 67"/>
                <a:gd name="T7" fmla="*/ 13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7">
                  <a:moveTo>
                    <a:pt x="63" y="19"/>
                  </a:moveTo>
                  <a:cubicBezTo>
                    <a:pt x="43" y="5"/>
                    <a:pt x="17" y="0"/>
                    <a:pt x="0" y="18"/>
                  </a:cubicBezTo>
                  <a:cubicBezTo>
                    <a:pt x="17" y="2"/>
                    <a:pt x="53" y="11"/>
                    <a:pt x="67" y="27"/>
                  </a:cubicBezTo>
                  <a:cubicBezTo>
                    <a:pt x="66" y="24"/>
                    <a:pt x="65" y="21"/>
                    <a:pt x="63" y="19"/>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7" name="Freeform 69"/>
            <p:cNvSpPr>
              <a:spLocks/>
            </p:cNvSpPr>
            <p:nvPr/>
          </p:nvSpPr>
          <p:spPr bwMode="auto">
            <a:xfrm>
              <a:off x="2069" y="1311"/>
              <a:ext cx="405" cy="593"/>
            </a:xfrm>
            <a:custGeom>
              <a:avLst/>
              <a:gdLst>
                <a:gd name="T0" fmla="*/ 1312 w 225"/>
                <a:gd name="T1" fmla="*/ 0 h 309"/>
                <a:gd name="T2" fmla="*/ 916 w 225"/>
                <a:gd name="T3" fmla="*/ 129 h 309"/>
                <a:gd name="T4" fmla="*/ 308 w 225"/>
                <a:gd name="T5" fmla="*/ 113 h 309"/>
                <a:gd name="T6" fmla="*/ 153 w 225"/>
                <a:gd name="T7" fmla="*/ 1130 h 309"/>
                <a:gd name="T8" fmla="*/ 175 w 225"/>
                <a:gd name="T9" fmla="*/ 1746 h 309"/>
                <a:gd name="T10" fmla="*/ 146 w 225"/>
                <a:gd name="T11" fmla="*/ 2184 h 309"/>
                <a:gd name="T12" fmla="*/ 198 w 225"/>
                <a:gd name="T13" fmla="*/ 1435 h 309"/>
                <a:gd name="T14" fmla="*/ 187 w 225"/>
                <a:gd name="T15" fmla="*/ 917 h 309"/>
                <a:gd name="T16" fmla="*/ 198 w 225"/>
                <a:gd name="T17" fmla="*/ 384 h 309"/>
                <a:gd name="T18" fmla="*/ 482 w 225"/>
                <a:gd name="T19" fmla="*/ 200 h 309"/>
                <a:gd name="T20" fmla="*/ 949 w 225"/>
                <a:gd name="T21" fmla="*/ 184 h 309"/>
                <a:gd name="T22" fmla="*/ 1154 w 225"/>
                <a:gd name="T23" fmla="*/ 132 h 309"/>
                <a:gd name="T24" fmla="*/ 1296 w 225"/>
                <a:gd name="T25" fmla="*/ 36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5" h="309">
                  <a:moveTo>
                    <a:pt x="225" y="0"/>
                  </a:moveTo>
                  <a:cubicBezTo>
                    <a:pt x="204" y="11"/>
                    <a:pt x="181" y="15"/>
                    <a:pt x="157" y="18"/>
                  </a:cubicBezTo>
                  <a:cubicBezTo>
                    <a:pt x="124" y="20"/>
                    <a:pt x="85" y="3"/>
                    <a:pt x="53" y="16"/>
                  </a:cubicBezTo>
                  <a:cubicBezTo>
                    <a:pt x="0" y="37"/>
                    <a:pt x="23" y="118"/>
                    <a:pt x="26" y="160"/>
                  </a:cubicBezTo>
                  <a:cubicBezTo>
                    <a:pt x="28" y="189"/>
                    <a:pt x="30" y="218"/>
                    <a:pt x="30" y="247"/>
                  </a:cubicBezTo>
                  <a:cubicBezTo>
                    <a:pt x="30" y="265"/>
                    <a:pt x="32" y="293"/>
                    <a:pt x="25" y="309"/>
                  </a:cubicBezTo>
                  <a:cubicBezTo>
                    <a:pt x="33" y="274"/>
                    <a:pt x="30" y="239"/>
                    <a:pt x="34" y="203"/>
                  </a:cubicBezTo>
                  <a:cubicBezTo>
                    <a:pt x="36" y="179"/>
                    <a:pt x="34" y="154"/>
                    <a:pt x="32" y="130"/>
                  </a:cubicBezTo>
                  <a:cubicBezTo>
                    <a:pt x="29" y="104"/>
                    <a:pt x="23" y="81"/>
                    <a:pt x="34" y="54"/>
                  </a:cubicBezTo>
                  <a:cubicBezTo>
                    <a:pt x="44" y="30"/>
                    <a:pt x="59" y="28"/>
                    <a:pt x="83" y="28"/>
                  </a:cubicBezTo>
                  <a:cubicBezTo>
                    <a:pt x="110" y="28"/>
                    <a:pt x="136" y="30"/>
                    <a:pt x="163" y="26"/>
                  </a:cubicBezTo>
                  <a:cubicBezTo>
                    <a:pt x="175" y="25"/>
                    <a:pt x="187" y="24"/>
                    <a:pt x="198" y="19"/>
                  </a:cubicBezTo>
                  <a:cubicBezTo>
                    <a:pt x="206" y="16"/>
                    <a:pt x="213" y="7"/>
                    <a:pt x="222" y="5"/>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98" name="Oval 70"/>
            <p:cNvSpPr>
              <a:spLocks noChangeArrowheads="1"/>
            </p:cNvSpPr>
            <p:nvPr/>
          </p:nvSpPr>
          <p:spPr bwMode="auto">
            <a:xfrm>
              <a:off x="2109" y="1837"/>
              <a:ext cx="19" cy="31"/>
            </a:xfrm>
            <a:prstGeom prst="ellipse">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599" name="Oval 71"/>
            <p:cNvSpPr>
              <a:spLocks noChangeArrowheads="1"/>
            </p:cNvSpPr>
            <p:nvPr/>
          </p:nvSpPr>
          <p:spPr bwMode="auto">
            <a:xfrm>
              <a:off x="2114" y="1904"/>
              <a:ext cx="13" cy="24"/>
            </a:xfrm>
            <a:prstGeom prst="ellipse">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600" name="Oval 72"/>
            <p:cNvSpPr>
              <a:spLocks noChangeArrowheads="1"/>
            </p:cNvSpPr>
            <p:nvPr/>
          </p:nvSpPr>
          <p:spPr bwMode="auto">
            <a:xfrm>
              <a:off x="2485" y="1302"/>
              <a:ext cx="20" cy="21"/>
            </a:xfrm>
            <a:prstGeom prst="ellipse">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601" name="Oval 73"/>
            <p:cNvSpPr>
              <a:spLocks noChangeArrowheads="1"/>
            </p:cNvSpPr>
            <p:nvPr/>
          </p:nvSpPr>
          <p:spPr bwMode="auto">
            <a:xfrm>
              <a:off x="2404" y="2308"/>
              <a:ext cx="40" cy="40"/>
            </a:xfrm>
            <a:prstGeom prst="ellipse">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602" name="Oval 74"/>
            <p:cNvSpPr>
              <a:spLocks noChangeArrowheads="1"/>
            </p:cNvSpPr>
            <p:nvPr/>
          </p:nvSpPr>
          <p:spPr bwMode="auto">
            <a:xfrm>
              <a:off x="2451" y="2296"/>
              <a:ext cx="20" cy="21"/>
            </a:xfrm>
            <a:prstGeom prst="ellipse">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defRPr sz="3200">
                  <a:solidFill>
                    <a:srgbClr val="0070C0"/>
                  </a:solidFill>
                  <a:latin typeface="Arial" panose="020B0604020202020204" pitchFamily="34" charset="0"/>
                </a:defRPr>
              </a:lvl1pPr>
              <a:lvl2pPr marL="742950" indent="-285750">
                <a:spcBef>
                  <a:spcPct val="20000"/>
                </a:spcBef>
                <a:buChar char="–"/>
                <a:defRPr sz="2800">
                  <a:solidFill>
                    <a:srgbClr val="0070C0"/>
                  </a:solidFill>
                  <a:latin typeface="Arial" panose="020B0604020202020204" pitchFamily="34" charset="0"/>
                </a:defRPr>
              </a:lvl2pPr>
              <a:lvl3pPr marL="1143000" indent="-228600">
                <a:spcBef>
                  <a:spcPct val="20000"/>
                </a:spcBef>
                <a:buChar char="•"/>
                <a:defRPr sz="2400">
                  <a:solidFill>
                    <a:srgbClr val="0070C0"/>
                  </a:solidFill>
                  <a:latin typeface="Arial" panose="020B0604020202020204" pitchFamily="34" charset="0"/>
                </a:defRPr>
              </a:lvl3pPr>
              <a:lvl4pPr marL="1600200" indent="-228600">
                <a:spcBef>
                  <a:spcPct val="20000"/>
                </a:spcBef>
                <a:buChar char="–"/>
                <a:defRPr sz="2000">
                  <a:solidFill>
                    <a:srgbClr val="0070C0"/>
                  </a:solidFill>
                  <a:latin typeface="Arial" panose="020B0604020202020204" pitchFamily="34" charset="0"/>
                </a:defRPr>
              </a:lvl4pPr>
              <a:lvl5pPr marL="2057400" indent="-228600">
                <a:spcBef>
                  <a:spcPct val="20000"/>
                </a:spcBef>
                <a:buChar char="»"/>
                <a:defRPr sz="2000">
                  <a:solidFill>
                    <a:srgbClr val="0070C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0C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0C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0C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0C0"/>
                  </a:solidFill>
                  <a:latin typeface="Arial" panose="020B0604020202020204" pitchFamily="34" charset="0"/>
                </a:defRPr>
              </a:lvl9pPr>
            </a:lstStyle>
            <a:p>
              <a:pPr eaLnBrk="1" hangingPunct="1">
                <a:spcBef>
                  <a:spcPct val="0"/>
                </a:spcBef>
              </a:pPr>
              <a:endParaRPr lang="el-GR" altLang="el-GR" sz="1800">
                <a:solidFill>
                  <a:schemeClr val="tx1"/>
                </a:solidFill>
              </a:endParaRPr>
            </a:p>
          </p:txBody>
        </p:sp>
        <p:sp>
          <p:nvSpPr>
            <p:cNvPr id="603" name="Freeform 75"/>
            <p:cNvSpPr>
              <a:spLocks/>
            </p:cNvSpPr>
            <p:nvPr/>
          </p:nvSpPr>
          <p:spPr bwMode="auto">
            <a:xfrm>
              <a:off x="2078" y="2523"/>
              <a:ext cx="38" cy="211"/>
            </a:xfrm>
            <a:custGeom>
              <a:avLst/>
              <a:gdLst>
                <a:gd name="T0" fmla="*/ 36 w 21"/>
                <a:gd name="T1" fmla="*/ 0 h 110"/>
                <a:gd name="T2" fmla="*/ 0 w 21"/>
                <a:gd name="T3" fmla="*/ 353 h 110"/>
                <a:gd name="T4" fmla="*/ 125 w 21"/>
                <a:gd name="T5" fmla="*/ 777 h 110"/>
                <a:gd name="T6" fmla="*/ 36 w 21"/>
                <a:gd name="T7" fmla="*/ 401 h 110"/>
                <a:gd name="T8" fmla="*/ 24 w 21"/>
                <a:gd name="T9" fmla="*/ 92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10">
                  <a:moveTo>
                    <a:pt x="6" y="0"/>
                  </a:moveTo>
                  <a:cubicBezTo>
                    <a:pt x="8" y="16"/>
                    <a:pt x="0" y="34"/>
                    <a:pt x="0" y="50"/>
                  </a:cubicBezTo>
                  <a:cubicBezTo>
                    <a:pt x="0" y="70"/>
                    <a:pt x="12" y="92"/>
                    <a:pt x="21" y="110"/>
                  </a:cubicBezTo>
                  <a:cubicBezTo>
                    <a:pt x="15" y="93"/>
                    <a:pt x="9" y="75"/>
                    <a:pt x="6" y="57"/>
                  </a:cubicBezTo>
                  <a:cubicBezTo>
                    <a:pt x="4" y="44"/>
                    <a:pt x="8" y="26"/>
                    <a:pt x="4" y="13"/>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04" name="Freeform 76"/>
            <p:cNvSpPr>
              <a:spLocks/>
            </p:cNvSpPr>
            <p:nvPr/>
          </p:nvSpPr>
          <p:spPr bwMode="auto">
            <a:xfrm>
              <a:off x="2146" y="2897"/>
              <a:ext cx="33" cy="299"/>
            </a:xfrm>
            <a:custGeom>
              <a:avLst/>
              <a:gdLst>
                <a:gd name="T0" fmla="*/ 68 w 18"/>
                <a:gd name="T1" fmla="*/ 0 h 156"/>
                <a:gd name="T2" fmla="*/ 37 w 18"/>
                <a:gd name="T3" fmla="*/ 562 h 156"/>
                <a:gd name="T4" fmla="*/ 37 w 18"/>
                <a:gd name="T5" fmla="*/ 1098 h 156"/>
                <a:gd name="T6" fmla="*/ 73 w 18"/>
                <a:gd name="T7" fmla="*/ 470 h 156"/>
                <a:gd name="T8" fmla="*/ 81 w 18"/>
                <a:gd name="T9" fmla="*/ 44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56">
                  <a:moveTo>
                    <a:pt x="11" y="0"/>
                  </a:moveTo>
                  <a:cubicBezTo>
                    <a:pt x="11" y="28"/>
                    <a:pt x="11" y="53"/>
                    <a:pt x="6" y="80"/>
                  </a:cubicBezTo>
                  <a:cubicBezTo>
                    <a:pt x="2" y="104"/>
                    <a:pt x="0" y="132"/>
                    <a:pt x="6" y="156"/>
                  </a:cubicBezTo>
                  <a:cubicBezTo>
                    <a:pt x="6" y="125"/>
                    <a:pt x="9" y="97"/>
                    <a:pt x="12" y="67"/>
                  </a:cubicBezTo>
                  <a:cubicBezTo>
                    <a:pt x="14" y="49"/>
                    <a:pt x="18" y="25"/>
                    <a:pt x="13" y="6"/>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05" name="Freeform 77"/>
            <p:cNvSpPr>
              <a:spLocks/>
            </p:cNvSpPr>
            <p:nvPr/>
          </p:nvSpPr>
          <p:spPr bwMode="auto">
            <a:xfrm>
              <a:off x="2177" y="2544"/>
              <a:ext cx="22" cy="121"/>
            </a:xfrm>
            <a:custGeom>
              <a:avLst/>
              <a:gdLst>
                <a:gd name="T0" fmla="*/ 31 w 12"/>
                <a:gd name="T1" fmla="*/ 0 h 63"/>
                <a:gd name="T2" fmla="*/ 73 w 12"/>
                <a:gd name="T3" fmla="*/ 446 h 63"/>
                <a:gd name="T4" fmla="*/ 37 w 12"/>
                <a:gd name="T5" fmla="*/ 36 h 63"/>
                <a:gd name="T6" fmla="*/ 0 60000 65536"/>
                <a:gd name="T7" fmla="*/ 0 60000 65536"/>
                <a:gd name="T8" fmla="*/ 0 60000 65536"/>
              </a:gdLst>
              <a:ahLst/>
              <a:cxnLst>
                <a:cxn ang="T6">
                  <a:pos x="T0" y="T1"/>
                </a:cxn>
                <a:cxn ang="T7">
                  <a:pos x="T2" y="T3"/>
                </a:cxn>
                <a:cxn ang="T8">
                  <a:pos x="T4" y="T5"/>
                </a:cxn>
              </a:cxnLst>
              <a:rect l="0" t="0" r="r" b="b"/>
              <a:pathLst>
                <a:path w="12" h="63">
                  <a:moveTo>
                    <a:pt x="5" y="0"/>
                  </a:moveTo>
                  <a:cubicBezTo>
                    <a:pt x="0" y="23"/>
                    <a:pt x="0" y="41"/>
                    <a:pt x="12" y="63"/>
                  </a:cubicBezTo>
                  <a:cubicBezTo>
                    <a:pt x="6" y="48"/>
                    <a:pt x="1" y="21"/>
                    <a:pt x="6" y="5"/>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06" name="Freeform 78"/>
            <p:cNvSpPr>
              <a:spLocks/>
            </p:cNvSpPr>
            <p:nvPr/>
          </p:nvSpPr>
          <p:spPr bwMode="auto">
            <a:xfrm>
              <a:off x="2335" y="2720"/>
              <a:ext cx="42" cy="144"/>
            </a:xfrm>
            <a:custGeom>
              <a:avLst/>
              <a:gdLst>
                <a:gd name="T0" fmla="*/ 0 w 23"/>
                <a:gd name="T1" fmla="*/ 0 h 75"/>
                <a:gd name="T2" fmla="*/ 68 w 23"/>
                <a:gd name="T3" fmla="*/ 530 h 75"/>
                <a:gd name="T4" fmla="*/ 13 w 23"/>
                <a:gd name="T5" fmla="*/ 36 h 75"/>
                <a:gd name="T6" fmla="*/ 0 60000 65536"/>
                <a:gd name="T7" fmla="*/ 0 60000 65536"/>
                <a:gd name="T8" fmla="*/ 0 60000 65536"/>
              </a:gdLst>
              <a:ahLst/>
              <a:cxnLst>
                <a:cxn ang="T6">
                  <a:pos x="T0" y="T1"/>
                </a:cxn>
                <a:cxn ang="T7">
                  <a:pos x="T2" y="T3"/>
                </a:cxn>
                <a:cxn ang="T8">
                  <a:pos x="T4" y="T5"/>
                </a:cxn>
              </a:cxnLst>
              <a:rect l="0" t="0" r="r" b="b"/>
              <a:pathLst>
                <a:path w="23" h="75">
                  <a:moveTo>
                    <a:pt x="0" y="0"/>
                  </a:moveTo>
                  <a:cubicBezTo>
                    <a:pt x="13" y="16"/>
                    <a:pt x="23" y="59"/>
                    <a:pt x="11" y="75"/>
                  </a:cubicBezTo>
                  <a:cubicBezTo>
                    <a:pt x="10" y="54"/>
                    <a:pt x="16" y="23"/>
                    <a:pt x="2" y="5"/>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07" name="Freeform 79"/>
            <p:cNvSpPr>
              <a:spLocks/>
            </p:cNvSpPr>
            <p:nvPr/>
          </p:nvSpPr>
          <p:spPr bwMode="auto">
            <a:xfrm>
              <a:off x="2384" y="2538"/>
              <a:ext cx="34" cy="165"/>
            </a:xfrm>
            <a:custGeom>
              <a:avLst/>
              <a:gdLst>
                <a:gd name="T0" fmla="*/ 68 w 19"/>
                <a:gd name="T1" fmla="*/ 15 h 86"/>
                <a:gd name="T2" fmla="*/ 109 w 19"/>
                <a:gd name="T3" fmla="*/ 608 h 86"/>
                <a:gd name="T4" fmla="*/ 81 w 19"/>
                <a:gd name="T5" fmla="*/ 232 h 86"/>
                <a:gd name="T6" fmla="*/ 81 w 19"/>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86">
                  <a:moveTo>
                    <a:pt x="12" y="2"/>
                  </a:moveTo>
                  <a:cubicBezTo>
                    <a:pt x="6" y="28"/>
                    <a:pt x="0" y="64"/>
                    <a:pt x="19" y="86"/>
                  </a:cubicBezTo>
                  <a:cubicBezTo>
                    <a:pt x="12" y="69"/>
                    <a:pt x="15" y="51"/>
                    <a:pt x="14" y="33"/>
                  </a:cubicBezTo>
                  <a:cubicBezTo>
                    <a:pt x="13" y="24"/>
                    <a:pt x="17" y="8"/>
                    <a:pt x="14" y="0"/>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08" name="Freeform 80"/>
            <p:cNvSpPr>
              <a:spLocks/>
            </p:cNvSpPr>
            <p:nvPr/>
          </p:nvSpPr>
          <p:spPr bwMode="auto">
            <a:xfrm>
              <a:off x="2499" y="2595"/>
              <a:ext cx="44" cy="119"/>
            </a:xfrm>
            <a:custGeom>
              <a:avLst/>
              <a:gdLst>
                <a:gd name="T0" fmla="*/ 88 w 24"/>
                <a:gd name="T1" fmla="*/ 0 h 62"/>
                <a:gd name="T2" fmla="*/ 0 w 24"/>
                <a:gd name="T3" fmla="*/ 438 h 62"/>
                <a:gd name="T4" fmla="*/ 125 w 24"/>
                <a:gd name="T5" fmla="*/ 63 h 62"/>
                <a:gd name="T6" fmla="*/ 0 60000 65536"/>
                <a:gd name="T7" fmla="*/ 0 60000 65536"/>
                <a:gd name="T8" fmla="*/ 0 60000 65536"/>
              </a:gdLst>
              <a:ahLst/>
              <a:cxnLst>
                <a:cxn ang="T6">
                  <a:pos x="T0" y="T1"/>
                </a:cxn>
                <a:cxn ang="T7">
                  <a:pos x="T2" y="T3"/>
                </a:cxn>
                <a:cxn ang="T8">
                  <a:pos x="T4" y="T5"/>
                </a:cxn>
              </a:cxnLst>
              <a:rect l="0" t="0" r="r" b="b"/>
              <a:pathLst>
                <a:path w="24" h="62">
                  <a:moveTo>
                    <a:pt x="14" y="0"/>
                  </a:moveTo>
                  <a:cubicBezTo>
                    <a:pt x="24" y="18"/>
                    <a:pt x="12" y="49"/>
                    <a:pt x="0" y="62"/>
                  </a:cubicBezTo>
                  <a:cubicBezTo>
                    <a:pt x="22" y="53"/>
                    <a:pt x="20" y="29"/>
                    <a:pt x="20" y="9"/>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09" name="Freeform 81"/>
            <p:cNvSpPr>
              <a:spLocks/>
            </p:cNvSpPr>
            <p:nvPr/>
          </p:nvSpPr>
          <p:spPr bwMode="auto">
            <a:xfrm>
              <a:off x="2002" y="2137"/>
              <a:ext cx="180" cy="209"/>
            </a:xfrm>
            <a:custGeom>
              <a:avLst/>
              <a:gdLst>
                <a:gd name="T0" fmla="*/ 13 w 100"/>
                <a:gd name="T1" fmla="*/ 0 h 109"/>
                <a:gd name="T2" fmla="*/ 218 w 100"/>
                <a:gd name="T3" fmla="*/ 424 h 109"/>
                <a:gd name="T4" fmla="*/ 409 w 100"/>
                <a:gd name="T5" fmla="*/ 637 h 109"/>
                <a:gd name="T6" fmla="*/ 583 w 100"/>
                <a:gd name="T7" fmla="*/ 769 h 109"/>
                <a:gd name="T8" fmla="*/ 234 w 100"/>
                <a:gd name="T9" fmla="*/ 500 h 109"/>
                <a:gd name="T10" fmla="*/ 13 w 100"/>
                <a:gd name="T11" fmla="*/ 69 h 109"/>
                <a:gd name="T12" fmla="*/ 0 w 100"/>
                <a:gd name="T13" fmla="*/ 63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109">
                  <a:moveTo>
                    <a:pt x="2" y="0"/>
                  </a:moveTo>
                  <a:cubicBezTo>
                    <a:pt x="0" y="21"/>
                    <a:pt x="25" y="47"/>
                    <a:pt x="37" y="60"/>
                  </a:cubicBezTo>
                  <a:cubicBezTo>
                    <a:pt x="47" y="72"/>
                    <a:pt x="57" y="82"/>
                    <a:pt x="70" y="90"/>
                  </a:cubicBezTo>
                  <a:cubicBezTo>
                    <a:pt x="79" y="97"/>
                    <a:pt x="91" y="101"/>
                    <a:pt x="100" y="109"/>
                  </a:cubicBezTo>
                  <a:cubicBezTo>
                    <a:pt x="77" y="100"/>
                    <a:pt x="57" y="89"/>
                    <a:pt x="40" y="71"/>
                  </a:cubicBezTo>
                  <a:cubicBezTo>
                    <a:pt x="28" y="58"/>
                    <a:pt x="0" y="29"/>
                    <a:pt x="2" y="10"/>
                  </a:cubicBezTo>
                  <a:cubicBezTo>
                    <a:pt x="0" y="10"/>
                    <a:pt x="0" y="9"/>
                    <a:pt x="0" y="9"/>
                  </a:cubicBezTo>
                </a:path>
              </a:pathLst>
            </a:cu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grpSp>
      <p:grpSp>
        <p:nvGrpSpPr>
          <p:cNvPr id="8" name="Ομάδα 7"/>
          <p:cNvGrpSpPr/>
          <p:nvPr/>
        </p:nvGrpSpPr>
        <p:grpSpPr>
          <a:xfrm>
            <a:off x="6044348" y="5704123"/>
            <a:ext cx="1646720" cy="336961"/>
            <a:chOff x="417304" y="2419682"/>
            <a:chExt cx="1666261" cy="431523"/>
          </a:xfrm>
        </p:grpSpPr>
        <p:sp>
          <p:nvSpPr>
            <p:cNvPr id="532" name="Ορθογώνιο 531"/>
            <p:cNvSpPr/>
            <p:nvPr/>
          </p:nvSpPr>
          <p:spPr>
            <a:xfrm>
              <a:off x="417304" y="2419682"/>
              <a:ext cx="1666261" cy="43152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1400" dirty="0" err="1">
                  <a:latin typeface="Arial" panose="020B0604020202020204" pitchFamily="34" charset="0"/>
                  <a:cs typeface="Arial" panose="020B0604020202020204" pitchFamily="34" charset="0"/>
                </a:rPr>
                <a:t>Σωματοστατίνης</a:t>
              </a:r>
              <a:endParaRPr lang="el-GR" sz="1400" dirty="0">
                <a:latin typeface="Arial" panose="020B0604020202020204" pitchFamily="34" charset="0"/>
                <a:cs typeface="Arial" panose="020B0604020202020204" pitchFamily="34" charset="0"/>
              </a:endParaRPr>
            </a:p>
          </p:txBody>
        </p:sp>
        <p:cxnSp>
          <p:nvCxnSpPr>
            <p:cNvPr id="533" name="Ευθύγραμμο βέλος σύνδεσης 532"/>
            <p:cNvCxnSpPr/>
            <p:nvPr/>
          </p:nvCxnSpPr>
          <p:spPr>
            <a:xfrm flipH="1">
              <a:off x="581595" y="2463595"/>
              <a:ext cx="512" cy="368822"/>
            </a:xfrm>
            <a:prstGeom prst="straightConnector1">
              <a:avLst/>
            </a:prstGeom>
            <a:ln w="539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7" name="Ομάδα 6"/>
          <p:cNvGrpSpPr/>
          <p:nvPr/>
        </p:nvGrpSpPr>
        <p:grpSpPr>
          <a:xfrm>
            <a:off x="7544152" y="4951622"/>
            <a:ext cx="1170215" cy="324000"/>
            <a:chOff x="395536" y="5879193"/>
            <a:chExt cx="1368000" cy="492297"/>
          </a:xfrm>
        </p:grpSpPr>
        <p:sp>
          <p:nvSpPr>
            <p:cNvPr id="2" name="Ορθογώνιο 1"/>
            <p:cNvSpPr/>
            <p:nvPr/>
          </p:nvSpPr>
          <p:spPr>
            <a:xfrm>
              <a:off x="395536" y="5879193"/>
              <a:ext cx="1368000" cy="49229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1400" dirty="0" err="1">
                  <a:latin typeface="Arial" panose="020B0604020202020204" pitchFamily="34" charset="0"/>
                  <a:cs typeface="Arial" panose="020B0604020202020204" pitchFamily="34" charset="0"/>
                </a:rPr>
                <a:t>Γαστρίνης</a:t>
              </a:r>
              <a:endParaRPr lang="el-GR" sz="1400" dirty="0">
                <a:latin typeface="Arial" panose="020B0604020202020204" pitchFamily="34" charset="0"/>
                <a:cs typeface="Arial" panose="020B0604020202020204" pitchFamily="34" charset="0"/>
              </a:endParaRPr>
            </a:p>
          </p:txBody>
        </p:sp>
        <p:cxnSp>
          <p:nvCxnSpPr>
            <p:cNvPr id="4" name="Ευθύγραμμο βέλος σύνδεσης 3"/>
            <p:cNvCxnSpPr/>
            <p:nvPr/>
          </p:nvCxnSpPr>
          <p:spPr>
            <a:xfrm flipV="1">
              <a:off x="569490" y="5926083"/>
              <a:ext cx="0" cy="382898"/>
            </a:xfrm>
            <a:prstGeom prst="straightConnector1">
              <a:avLst/>
            </a:prstGeom>
            <a:ln w="539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2" name="Ευθύγραμμο βέλος σύνδεσης 11"/>
          <p:cNvCxnSpPr/>
          <p:nvPr/>
        </p:nvCxnSpPr>
        <p:spPr>
          <a:xfrm>
            <a:off x="6852365" y="5339431"/>
            <a:ext cx="0" cy="360000"/>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0" name="Ομάδα 19"/>
          <p:cNvGrpSpPr/>
          <p:nvPr/>
        </p:nvGrpSpPr>
        <p:grpSpPr>
          <a:xfrm>
            <a:off x="7698660" y="5305372"/>
            <a:ext cx="260653" cy="559407"/>
            <a:chOff x="6174659" y="5305371"/>
            <a:chExt cx="260653" cy="559407"/>
          </a:xfrm>
        </p:grpSpPr>
        <p:cxnSp>
          <p:nvCxnSpPr>
            <p:cNvPr id="536" name="Ευθύγραμμο βέλος σύνδεσης 535"/>
            <p:cNvCxnSpPr/>
            <p:nvPr/>
          </p:nvCxnSpPr>
          <p:spPr>
            <a:xfrm flipH="1" flipV="1">
              <a:off x="6397239" y="5305371"/>
              <a:ext cx="6284" cy="511024"/>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174659" y="5864778"/>
              <a:ext cx="260653"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7" name="Group 495"/>
          <p:cNvGrpSpPr>
            <a:grpSpLocks/>
          </p:cNvGrpSpPr>
          <p:nvPr/>
        </p:nvGrpSpPr>
        <p:grpSpPr bwMode="auto">
          <a:xfrm rot="17047142">
            <a:off x="8519706" y="3425603"/>
            <a:ext cx="693842" cy="786521"/>
            <a:chOff x="2026" y="1343"/>
            <a:chExt cx="1693" cy="1634"/>
          </a:xfrm>
        </p:grpSpPr>
        <p:sp>
          <p:nvSpPr>
            <p:cNvPr id="538" name="Freeform 496"/>
            <p:cNvSpPr>
              <a:spLocks/>
            </p:cNvSpPr>
            <p:nvPr/>
          </p:nvSpPr>
          <p:spPr bwMode="auto">
            <a:xfrm>
              <a:off x="2026" y="1343"/>
              <a:ext cx="1693" cy="1634"/>
            </a:xfrm>
            <a:custGeom>
              <a:avLst/>
              <a:gdLst>
                <a:gd name="T0" fmla="*/ 7285 w 677"/>
                <a:gd name="T1" fmla="*/ 5187 h 613"/>
                <a:gd name="T2" fmla="*/ 7367 w 677"/>
                <a:gd name="T3" fmla="*/ 6118 h 613"/>
                <a:gd name="T4" fmla="*/ 7647 w 677"/>
                <a:gd name="T5" fmla="*/ 6707 h 613"/>
                <a:gd name="T6" fmla="*/ 7942 w 677"/>
                <a:gd name="T7" fmla="*/ 7426 h 613"/>
                <a:gd name="T8" fmla="*/ 8255 w 677"/>
                <a:gd name="T9" fmla="*/ 7994 h 613"/>
                <a:gd name="T10" fmla="*/ 8160 w 677"/>
                <a:gd name="T11" fmla="*/ 8639 h 613"/>
                <a:gd name="T12" fmla="*/ 8160 w 677"/>
                <a:gd name="T13" fmla="*/ 9258 h 613"/>
                <a:gd name="T14" fmla="*/ 8130 w 677"/>
                <a:gd name="T15" fmla="*/ 9791 h 613"/>
                <a:gd name="T16" fmla="*/ 7742 w 677"/>
                <a:gd name="T17" fmla="*/ 9996 h 613"/>
                <a:gd name="T18" fmla="*/ 7617 w 677"/>
                <a:gd name="T19" fmla="*/ 9756 h 613"/>
                <a:gd name="T20" fmla="*/ 7880 w 677"/>
                <a:gd name="T21" fmla="*/ 9202 h 613"/>
                <a:gd name="T22" fmla="*/ 7680 w 677"/>
                <a:gd name="T23" fmla="*/ 8506 h 613"/>
                <a:gd name="T24" fmla="*/ 7492 w 677"/>
                <a:gd name="T25" fmla="*/ 7845 h 613"/>
                <a:gd name="T26" fmla="*/ 7255 w 677"/>
                <a:gd name="T27" fmla="*/ 7218 h 613"/>
                <a:gd name="T28" fmla="*/ 7067 w 677"/>
                <a:gd name="T29" fmla="*/ 6288 h 613"/>
                <a:gd name="T30" fmla="*/ 6942 w 677"/>
                <a:gd name="T31" fmla="*/ 5414 h 613"/>
                <a:gd name="T32" fmla="*/ 6522 w 677"/>
                <a:gd name="T33" fmla="*/ 4753 h 613"/>
                <a:gd name="T34" fmla="*/ 5972 w 677"/>
                <a:gd name="T35" fmla="*/ 4241 h 613"/>
                <a:gd name="T36" fmla="*/ 5459 w 677"/>
                <a:gd name="T37" fmla="*/ 3750 h 613"/>
                <a:gd name="T38" fmla="*/ 4646 w 677"/>
                <a:gd name="T39" fmla="*/ 3503 h 613"/>
                <a:gd name="T40" fmla="*/ 3939 w 677"/>
                <a:gd name="T41" fmla="*/ 4241 h 613"/>
                <a:gd name="T42" fmla="*/ 3521 w 677"/>
                <a:gd name="T43" fmla="*/ 5073 h 613"/>
                <a:gd name="T44" fmla="*/ 3271 w 677"/>
                <a:gd name="T45" fmla="*/ 5926 h 613"/>
                <a:gd name="T46" fmla="*/ 3301 w 677"/>
                <a:gd name="T47" fmla="*/ 6835 h 613"/>
                <a:gd name="T48" fmla="*/ 3001 w 677"/>
                <a:gd name="T49" fmla="*/ 7730 h 613"/>
                <a:gd name="T50" fmla="*/ 2813 w 677"/>
                <a:gd name="T51" fmla="*/ 8506 h 613"/>
                <a:gd name="T52" fmla="*/ 2876 w 677"/>
                <a:gd name="T53" fmla="*/ 9300 h 613"/>
                <a:gd name="T54" fmla="*/ 2488 w 677"/>
                <a:gd name="T55" fmla="*/ 9300 h 613"/>
                <a:gd name="T56" fmla="*/ 2063 w 677"/>
                <a:gd name="T57" fmla="*/ 8938 h 613"/>
                <a:gd name="T58" fmla="*/ 1938 w 677"/>
                <a:gd name="T59" fmla="*/ 8426 h 613"/>
                <a:gd name="T60" fmla="*/ 2271 w 677"/>
                <a:gd name="T61" fmla="*/ 7730 h 613"/>
                <a:gd name="T62" fmla="*/ 2583 w 677"/>
                <a:gd name="T63" fmla="*/ 7141 h 613"/>
                <a:gd name="T64" fmla="*/ 3063 w 677"/>
                <a:gd name="T65" fmla="*/ 6515 h 613"/>
                <a:gd name="T66" fmla="*/ 2908 w 677"/>
                <a:gd name="T67" fmla="*/ 5811 h 613"/>
                <a:gd name="T68" fmla="*/ 2908 w 677"/>
                <a:gd name="T69" fmla="*/ 5187 h 613"/>
                <a:gd name="T70" fmla="*/ 3271 w 677"/>
                <a:gd name="T71" fmla="*/ 4641 h 613"/>
                <a:gd name="T72" fmla="*/ 3646 w 677"/>
                <a:gd name="T73" fmla="*/ 4129 h 613"/>
                <a:gd name="T74" fmla="*/ 3709 w 677"/>
                <a:gd name="T75" fmla="*/ 3503 h 613"/>
                <a:gd name="T76" fmla="*/ 3676 w 677"/>
                <a:gd name="T77" fmla="*/ 2956 h 613"/>
                <a:gd name="T78" fmla="*/ 3876 w 677"/>
                <a:gd name="T79" fmla="*/ 2466 h 613"/>
                <a:gd name="T80" fmla="*/ 4064 w 677"/>
                <a:gd name="T81" fmla="*/ 1877 h 613"/>
                <a:gd name="T82" fmla="*/ 4001 w 677"/>
                <a:gd name="T83" fmla="*/ 1285 h 613"/>
                <a:gd name="T84" fmla="*/ 4271 w 677"/>
                <a:gd name="T85" fmla="*/ 853 h 613"/>
                <a:gd name="T86" fmla="*/ 4189 w 677"/>
                <a:gd name="T87" fmla="*/ 376 h 613"/>
                <a:gd name="T88" fmla="*/ 2396 w 677"/>
                <a:gd name="T89" fmla="*/ 1114 h 613"/>
                <a:gd name="T90" fmla="*/ 1971 w 677"/>
                <a:gd name="T91" fmla="*/ 11270 h 613"/>
                <a:gd name="T92" fmla="*/ 7680 w 677"/>
                <a:gd name="T93" fmla="*/ 11553 h 613"/>
                <a:gd name="T94" fmla="*/ 10443 w 677"/>
                <a:gd name="T95" fmla="*/ 7218 h 613"/>
                <a:gd name="T96" fmla="*/ 5879 w 677"/>
                <a:gd name="T97" fmla="*/ 115 h 613"/>
                <a:gd name="T98" fmla="*/ 5817 w 677"/>
                <a:gd name="T99" fmla="*/ 738 h 613"/>
                <a:gd name="T100" fmla="*/ 6367 w 677"/>
                <a:gd name="T101" fmla="*/ 1045 h 613"/>
                <a:gd name="T102" fmla="*/ 6709 w 677"/>
                <a:gd name="T103" fmla="*/ 1557 h 613"/>
                <a:gd name="T104" fmla="*/ 7005 w 677"/>
                <a:gd name="T105" fmla="*/ 2103 h 613"/>
                <a:gd name="T106" fmla="*/ 7335 w 677"/>
                <a:gd name="T107" fmla="*/ 2580 h 613"/>
                <a:gd name="T108" fmla="*/ 7430 w 677"/>
                <a:gd name="T109" fmla="*/ 3311 h 613"/>
                <a:gd name="T110" fmla="*/ 7335 w 677"/>
                <a:gd name="T111" fmla="*/ 3937 h 613"/>
                <a:gd name="T112" fmla="*/ 7880 w 677"/>
                <a:gd name="T113" fmla="*/ 4603 h 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7" h="613">
                  <a:moveTo>
                    <a:pt x="504" y="243"/>
                  </a:moveTo>
                  <a:cubicBezTo>
                    <a:pt x="512" y="255"/>
                    <a:pt x="454" y="257"/>
                    <a:pt x="466" y="274"/>
                  </a:cubicBezTo>
                  <a:cubicBezTo>
                    <a:pt x="479" y="290"/>
                    <a:pt x="491" y="272"/>
                    <a:pt x="497" y="286"/>
                  </a:cubicBezTo>
                  <a:cubicBezTo>
                    <a:pt x="504" y="301"/>
                    <a:pt x="460" y="301"/>
                    <a:pt x="471" y="323"/>
                  </a:cubicBezTo>
                  <a:cubicBezTo>
                    <a:pt x="481" y="346"/>
                    <a:pt x="499" y="311"/>
                    <a:pt x="516" y="326"/>
                  </a:cubicBezTo>
                  <a:cubicBezTo>
                    <a:pt x="532" y="340"/>
                    <a:pt x="479" y="338"/>
                    <a:pt x="489" y="354"/>
                  </a:cubicBezTo>
                  <a:cubicBezTo>
                    <a:pt x="499" y="371"/>
                    <a:pt x="520" y="342"/>
                    <a:pt x="530" y="356"/>
                  </a:cubicBezTo>
                  <a:cubicBezTo>
                    <a:pt x="541" y="371"/>
                    <a:pt x="504" y="381"/>
                    <a:pt x="508" y="392"/>
                  </a:cubicBezTo>
                  <a:cubicBezTo>
                    <a:pt x="512" y="402"/>
                    <a:pt x="535" y="377"/>
                    <a:pt x="549" y="392"/>
                  </a:cubicBezTo>
                  <a:cubicBezTo>
                    <a:pt x="563" y="406"/>
                    <a:pt x="526" y="408"/>
                    <a:pt x="528" y="422"/>
                  </a:cubicBezTo>
                  <a:cubicBezTo>
                    <a:pt x="530" y="437"/>
                    <a:pt x="555" y="404"/>
                    <a:pt x="559" y="427"/>
                  </a:cubicBezTo>
                  <a:cubicBezTo>
                    <a:pt x="563" y="449"/>
                    <a:pt x="522" y="441"/>
                    <a:pt x="522" y="456"/>
                  </a:cubicBezTo>
                  <a:cubicBezTo>
                    <a:pt x="522" y="470"/>
                    <a:pt x="559" y="445"/>
                    <a:pt x="559" y="468"/>
                  </a:cubicBezTo>
                  <a:cubicBezTo>
                    <a:pt x="559" y="491"/>
                    <a:pt x="528" y="474"/>
                    <a:pt x="522" y="489"/>
                  </a:cubicBezTo>
                  <a:cubicBezTo>
                    <a:pt x="516" y="503"/>
                    <a:pt x="566" y="515"/>
                    <a:pt x="557" y="532"/>
                  </a:cubicBezTo>
                  <a:cubicBezTo>
                    <a:pt x="549" y="548"/>
                    <a:pt x="526" y="511"/>
                    <a:pt x="520" y="517"/>
                  </a:cubicBezTo>
                  <a:cubicBezTo>
                    <a:pt x="514" y="524"/>
                    <a:pt x="539" y="552"/>
                    <a:pt x="522" y="557"/>
                  </a:cubicBezTo>
                  <a:cubicBezTo>
                    <a:pt x="506" y="561"/>
                    <a:pt x="506" y="522"/>
                    <a:pt x="495" y="528"/>
                  </a:cubicBezTo>
                  <a:cubicBezTo>
                    <a:pt x="485" y="534"/>
                    <a:pt x="462" y="544"/>
                    <a:pt x="456" y="532"/>
                  </a:cubicBezTo>
                  <a:cubicBezTo>
                    <a:pt x="450" y="519"/>
                    <a:pt x="487" y="530"/>
                    <a:pt x="487" y="515"/>
                  </a:cubicBezTo>
                  <a:cubicBezTo>
                    <a:pt x="487" y="501"/>
                    <a:pt x="448" y="509"/>
                    <a:pt x="448" y="497"/>
                  </a:cubicBezTo>
                  <a:cubicBezTo>
                    <a:pt x="448" y="484"/>
                    <a:pt x="502" y="507"/>
                    <a:pt x="504" y="486"/>
                  </a:cubicBezTo>
                  <a:cubicBezTo>
                    <a:pt x="506" y="466"/>
                    <a:pt x="460" y="480"/>
                    <a:pt x="462" y="466"/>
                  </a:cubicBezTo>
                  <a:cubicBezTo>
                    <a:pt x="464" y="451"/>
                    <a:pt x="491" y="468"/>
                    <a:pt x="491" y="449"/>
                  </a:cubicBezTo>
                  <a:cubicBezTo>
                    <a:pt x="491" y="431"/>
                    <a:pt x="448" y="445"/>
                    <a:pt x="450" y="433"/>
                  </a:cubicBezTo>
                  <a:cubicBezTo>
                    <a:pt x="452" y="420"/>
                    <a:pt x="479" y="437"/>
                    <a:pt x="479" y="414"/>
                  </a:cubicBezTo>
                  <a:cubicBezTo>
                    <a:pt x="479" y="392"/>
                    <a:pt x="433" y="414"/>
                    <a:pt x="438" y="396"/>
                  </a:cubicBezTo>
                  <a:cubicBezTo>
                    <a:pt x="442" y="377"/>
                    <a:pt x="462" y="402"/>
                    <a:pt x="464" y="381"/>
                  </a:cubicBezTo>
                  <a:cubicBezTo>
                    <a:pt x="466" y="361"/>
                    <a:pt x="425" y="375"/>
                    <a:pt x="423" y="359"/>
                  </a:cubicBezTo>
                  <a:cubicBezTo>
                    <a:pt x="421" y="342"/>
                    <a:pt x="450" y="354"/>
                    <a:pt x="452" y="332"/>
                  </a:cubicBezTo>
                  <a:cubicBezTo>
                    <a:pt x="454" y="309"/>
                    <a:pt x="403" y="350"/>
                    <a:pt x="398" y="334"/>
                  </a:cubicBezTo>
                  <a:cubicBezTo>
                    <a:pt x="394" y="317"/>
                    <a:pt x="454" y="305"/>
                    <a:pt x="444" y="286"/>
                  </a:cubicBezTo>
                  <a:cubicBezTo>
                    <a:pt x="433" y="268"/>
                    <a:pt x="413" y="317"/>
                    <a:pt x="400" y="299"/>
                  </a:cubicBezTo>
                  <a:cubicBezTo>
                    <a:pt x="388" y="280"/>
                    <a:pt x="431" y="259"/>
                    <a:pt x="417" y="251"/>
                  </a:cubicBezTo>
                  <a:cubicBezTo>
                    <a:pt x="403" y="243"/>
                    <a:pt x="396" y="276"/>
                    <a:pt x="384" y="266"/>
                  </a:cubicBezTo>
                  <a:cubicBezTo>
                    <a:pt x="372" y="255"/>
                    <a:pt x="392" y="233"/>
                    <a:pt x="382" y="224"/>
                  </a:cubicBezTo>
                  <a:cubicBezTo>
                    <a:pt x="372" y="216"/>
                    <a:pt x="380" y="251"/>
                    <a:pt x="359" y="243"/>
                  </a:cubicBezTo>
                  <a:cubicBezTo>
                    <a:pt x="339" y="235"/>
                    <a:pt x="369" y="204"/>
                    <a:pt x="349" y="198"/>
                  </a:cubicBezTo>
                  <a:cubicBezTo>
                    <a:pt x="328" y="191"/>
                    <a:pt x="341" y="235"/>
                    <a:pt x="320" y="231"/>
                  </a:cubicBezTo>
                  <a:cubicBezTo>
                    <a:pt x="299" y="226"/>
                    <a:pt x="320" y="181"/>
                    <a:pt x="297" y="185"/>
                  </a:cubicBezTo>
                  <a:cubicBezTo>
                    <a:pt x="275" y="189"/>
                    <a:pt x="299" y="206"/>
                    <a:pt x="285" y="226"/>
                  </a:cubicBezTo>
                  <a:cubicBezTo>
                    <a:pt x="270" y="247"/>
                    <a:pt x="266" y="208"/>
                    <a:pt x="252" y="224"/>
                  </a:cubicBezTo>
                  <a:cubicBezTo>
                    <a:pt x="237" y="241"/>
                    <a:pt x="277" y="255"/>
                    <a:pt x="262" y="268"/>
                  </a:cubicBezTo>
                  <a:cubicBezTo>
                    <a:pt x="248" y="280"/>
                    <a:pt x="235" y="255"/>
                    <a:pt x="225" y="268"/>
                  </a:cubicBezTo>
                  <a:cubicBezTo>
                    <a:pt x="215" y="280"/>
                    <a:pt x="260" y="288"/>
                    <a:pt x="250" y="309"/>
                  </a:cubicBezTo>
                  <a:cubicBezTo>
                    <a:pt x="240" y="330"/>
                    <a:pt x="217" y="293"/>
                    <a:pt x="209" y="313"/>
                  </a:cubicBezTo>
                  <a:cubicBezTo>
                    <a:pt x="200" y="334"/>
                    <a:pt x="246" y="334"/>
                    <a:pt x="240" y="350"/>
                  </a:cubicBezTo>
                  <a:cubicBezTo>
                    <a:pt x="233" y="367"/>
                    <a:pt x="217" y="344"/>
                    <a:pt x="211" y="361"/>
                  </a:cubicBezTo>
                  <a:cubicBezTo>
                    <a:pt x="204" y="377"/>
                    <a:pt x="237" y="377"/>
                    <a:pt x="231" y="400"/>
                  </a:cubicBezTo>
                  <a:cubicBezTo>
                    <a:pt x="225" y="422"/>
                    <a:pt x="198" y="387"/>
                    <a:pt x="192" y="408"/>
                  </a:cubicBezTo>
                  <a:cubicBezTo>
                    <a:pt x="186" y="429"/>
                    <a:pt x="237" y="427"/>
                    <a:pt x="235" y="445"/>
                  </a:cubicBezTo>
                  <a:cubicBezTo>
                    <a:pt x="233" y="464"/>
                    <a:pt x="178" y="427"/>
                    <a:pt x="180" y="449"/>
                  </a:cubicBezTo>
                  <a:cubicBezTo>
                    <a:pt x="182" y="472"/>
                    <a:pt x="221" y="453"/>
                    <a:pt x="219" y="480"/>
                  </a:cubicBezTo>
                  <a:cubicBezTo>
                    <a:pt x="217" y="507"/>
                    <a:pt x="190" y="480"/>
                    <a:pt x="184" y="491"/>
                  </a:cubicBezTo>
                  <a:cubicBezTo>
                    <a:pt x="178" y="501"/>
                    <a:pt x="204" y="524"/>
                    <a:pt x="188" y="530"/>
                  </a:cubicBezTo>
                  <a:cubicBezTo>
                    <a:pt x="171" y="536"/>
                    <a:pt x="171" y="489"/>
                    <a:pt x="159" y="491"/>
                  </a:cubicBezTo>
                  <a:cubicBezTo>
                    <a:pt x="147" y="493"/>
                    <a:pt x="161" y="530"/>
                    <a:pt x="145" y="526"/>
                  </a:cubicBezTo>
                  <a:cubicBezTo>
                    <a:pt x="128" y="522"/>
                    <a:pt x="147" y="474"/>
                    <a:pt x="132" y="472"/>
                  </a:cubicBezTo>
                  <a:cubicBezTo>
                    <a:pt x="118" y="470"/>
                    <a:pt x="116" y="505"/>
                    <a:pt x="99" y="499"/>
                  </a:cubicBezTo>
                  <a:cubicBezTo>
                    <a:pt x="83" y="493"/>
                    <a:pt x="136" y="453"/>
                    <a:pt x="124" y="445"/>
                  </a:cubicBezTo>
                  <a:cubicBezTo>
                    <a:pt x="112" y="437"/>
                    <a:pt x="95" y="464"/>
                    <a:pt x="87" y="449"/>
                  </a:cubicBezTo>
                  <a:cubicBezTo>
                    <a:pt x="79" y="435"/>
                    <a:pt x="149" y="425"/>
                    <a:pt x="145" y="408"/>
                  </a:cubicBezTo>
                  <a:cubicBezTo>
                    <a:pt x="140" y="392"/>
                    <a:pt x="114" y="414"/>
                    <a:pt x="114" y="394"/>
                  </a:cubicBezTo>
                  <a:cubicBezTo>
                    <a:pt x="114" y="373"/>
                    <a:pt x="165" y="387"/>
                    <a:pt x="165" y="377"/>
                  </a:cubicBezTo>
                  <a:cubicBezTo>
                    <a:pt x="165" y="367"/>
                    <a:pt x="132" y="369"/>
                    <a:pt x="134" y="354"/>
                  </a:cubicBezTo>
                  <a:cubicBezTo>
                    <a:pt x="136" y="340"/>
                    <a:pt x="192" y="363"/>
                    <a:pt x="196" y="344"/>
                  </a:cubicBezTo>
                  <a:cubicBezTo>
                    <a:pt x="200" y="326"/>
                    <a:pt x="147" y="336"/>
                    <a:pt x="149" y="317"/>
                  </a:cubicBezTo>
                  <a:cubicBezTo>
                    <a:pt x="151" y="299"/>
                    <a:pt x="184" y="328"/>
                    <a:pt x="186" y="307"/>
                  </a:cubicBezTo>
                  <a:cubicBezTo>
                    <a:pt x="188" y="286"/>
                    <a:pt x="138" y="307"/>
                    <a:pt x="136" y="288"/>
                  </a:cubicBezTo>
                  <a:cubicBezTo>
                    <a:pt x="134" y="270"/>
                    <a:pt x="184" y="290"/>
                    <a:pt x="186" y="274"/>
                  </a:cubicBezTo>
                  <a:cubicBezTo>
                    <a:pt x="188" y="257"/>
                    <a:pt x="153" y="272"/>
                    <a:pt x="155" y="253"/>
                  </a:cubicBezTo>
                  <a:cubicBezTo>
                    <a:pt x="157" y="235"/>
                    <a:pt x="206" y="262"/>
                    <a:pt x="209" y="245"/>
                  </a:cubicBezTo>
                  <a:cubicBezTo>
                    <a:pt x="211" y="229"/>
                    <a:pt x="171" y="239"/>
                    <a:pt x="173" y="222"/>
                  </a:cubicBezTo>
                  <a:cubicBezTo>
                    <a:pt x="176" y="206"/>
                    <a:pt x="229" y="243"/>
                    <a:pt x="233" y="218"/>
                  </a:cubicBezTo>
                  <a:cubicBezTo>
                    <a:pt x="237" y="193"/>
                    <a:pt x="198" y="210"/>
                    <a:pt x="200" y="198"/>
                  </a:cubicBezTo>
                  <a:cubicBezTo>
                    <a:pt x="202" y="185"/>
                    <a:pt x="240" y="202"/>
                    <a:pt x="237" y="185"/>
                  </a:cubicBezTo>
                  <a:cubicBezTo>
                    <a:pt x="235" y="169"/>
                    <a:pt x="194" y="185"/>
                    <a:pt x="198" y="169"/>
                  </a:cubicBezTo>
                  <a:cubicBezTo>
                    <a:pt x="202" y="152"/>
                    <a:pt x="231" y="171"/>
                    <a:pt x="235" y="156"/>
                  </a:cubicBezTo>
                  <a:cubicBezTo>
                    <a:pt x="240" y="142"/>
                    <a:pt x="206" y="150"/>
                    <a:pt x="209" y="138"/>
                  </a:cubicBezTo>
                  <a:cubicBezTo>
                    <a:pt x="211" y="125"/>
                    <a:pt x="248" y="142"/>
                    <a:pt x="248" y="130"/>
                  </a:cubicBezTo>
                  <a:cubicBezTo>
                    <a:pt x="248" y="117"/>
                    <a:pt x="223" y="119"/>
                    <a:pt x="227" y="107"/>
                  </a:cubicBezTo>
                  <a:cubicBezTo>
                    <a:pt x="231" y="94"/>
                    <a:pt x="258" y="115"/>
                    <a:pt x="260" y="99"/>
                  </a:cubicBezTo>
                  <a:cubicBezTo>
                    <a:pt x="262" y="82"/>
                    <a:pt x="225" y="90"/>
                    <a:pt x="225" y="80"/>
                  </a:cubicBezTo>
                  <a:cubicBezTo>
                    <a:pt x="225" y="70"/>
                    <a:pt x="256" y="80"/>
                    <a:pt x="256" y="68"/>
                  </a:cubicBezTo>
                  <a:cubicBezTo>
                    <a:pt x="256" y="55"/>
                    <a:pt x="227" y="57"/>
                    <a:pt x="229" y="49"/>
                  </a:cubicBezTo>
                  <a:cubicBezTo>
                    <a:pt x="231" y="41"/>
                    <a:pt x="268" y="55"/>
                    <a:pt x="273" y="45"/>
                  </a:cubicBezTo>
                  <a:cubicBezTo>
                    <a:pt x="277" y="35"/>
                    <a:pt x="242" y="35"/>
                    <a:pt x="240" y="28"/>
                  </a:cubicBezTo>
                  <a:cubicBezTo>
                    <a:pt x="237" y="22"/>
                    <a:pt x="270" y="26"/>
                    <a:pt x="268" y="20"/>
                  </a:cubicBezTo>
                  <a:cubicBezTo>
                    <a:pt x="266" y="14"/>
                    <a:pt x="266" y="6"/>
                    <a:pt x="240" y="4"/>
                  </a:cubicBezTo>
                  <a:cubicBezTo>
                    <a:pt x="206" y="2"/>
                    <a:pt x="173" y="24"/>
                    <a:pt x="153" y="59"/>
                  </a:cubicBezTo>
                  <a:cubicBezTo>
                    <a:pt x="132" y="86"/>
                    <a:pt x="0" y="346"/>
                    <a:pt x="11" y="479"/>
                  </a:cubicBezTo>
                  <a:cubicBezTo>
                    <a:pt x="17" y="546"/>
                    <a:pt x="60" y="588"/>
                    <a:pt x="126" y="595"/>
                  </a:cubicBezTo>
                  <a:cubicBezTo>
                    <a:pt x="191" y="603"/>
                    <a:pt x="257" y="604"/>
                    <a:pt x="322" y="604"/>
                  </a:cubicBezTo>
                  <a:cubicBezTo>
                    <a:pt x="379" y="604"/>
                    <a:pt x="434" y="613"/>
                    <a:pt x="491" y="610"/>
                  </a:cubicBezTo>
                  <a:cubicBezTo>
                    <a:pt x="554" y="608"/>
                    <a:pt x="615" y="592"/>
                    <a:pt x="644" y="530"/>
                  </a:cubicBezTo>
                  <a:cubicBezTo>
                    <a:pt x="664" y="486"/>
                    <a:pt x="677" y="430"/>
                    <a:pt x="668" y="381"/>
                  </a:cubicBezTo>
                  <a:cubicBezTo>
                    <a:pt x="662" y="345"/>
                    <a:pt x="569" y="187"/>
                    <a:pt x="545" y="142"/>
                  </a:cubicBezTo>
                  <a:cubicBezTo>
                    <a:pt x="530" y="114"/>
                    <a:pt x="454" y="0"/>
                    <a:pt x="376" y="6"/>
                  </a:cubicBezTo>
                  <a:cubicBezTo>
                    <a:pt x="339" y="8"/>
                    <a:pt x="336" y="20"/>
                    <a:pt x="336" y="30"/>
                  </a:cubicBezTo>
                  <a:cubicBezTo>
                    <a:pt x="336" y="41"/>
                    <a:pt x="369" y="28"/>
                    <a:pt x="372" y="39"/>
                  </a:cubicBezTo>
                  <a:cubicBezTo>
                    <a:pt x="374" y="49"/>
                    <a:pt x="355" y="41"/>
                    <a:pt x="355" y="53"/>
                  </a:cubicBezTo>
                  <a:cubicBezTo>
                    <a:pt x="355" y="66"/>
                    <a:pt x="407" y="41"/>
                    <a:pt x="407" y="55"/>
                  </a:cubicBezTo>
                  <a:cubicBezTo>
                    <a:pt x="407" y="70"/>
                    <a:pt x="376" y="61"/>
                    <a:pt x="378" y="74"/>
                  </a:cubicBezTo>
                  <a:cubicBezTo>
                    <a:pt x="380" y="86"/>
                    <a:pt x="427" y="68"/>
                    <a:pt x="429" y="82"/>
                  </a:cubicBezTo>
                  <a:cubicBezTo>
                    <a:pt x="431" y="96"/>
                    <a:pt x="405" y="82"/>
                    <a:pt x="407" y="99"/>
                  </a:cubicBezTo>
                  <a:cubicBezTo>
                    <a:pt x="409" y="115"/>
                    <a:pt x="444" y="96"/>
                    <a:pt x="448" y="111"/>
                  </a:cubicBezTo>
                  <a:cubicBezTo>
                    <a:pt x="452" y="125"/>
                    <a:pt x="425" y="115"/>
                    <a:pt x="427" y="127"/>
                  </a:cubicBezTo>
                  <a:cubicBezTo>
                    <a:pt x="429" y="140"/>
                    <a:pt x="466" y="119"/>
                    <a:pt x="469" y="136"/>
                  </a:cubicBezTo>
                  <a:cubicBezTo>
                    <a:pt x="471" y="152"/>
                    <a:pt x="436" y="144"/>
                    <a:pt x="442" y="156"/>
                  </a:cubicBezTo>
                  <a:cubicBezTo>
                    <a:pt x="448" y="169"/>
                    <a:pt x="471" y="158"/>
                    <a:pt x="475" y="175"/>
                  </a:cubicBezTo>
                  <a:cubicBezTo>
                    <a:pt x="479" y="191"/>
                    <a:pt x="433" y="183"/>
                    <a:pt x="433" y="196"/>
                  </a:cubicBezTo>
                  <a:cubicBezTo>
                    <a:pt x="433" y="208"/>
                    <a:pt x="464" y="200"/>
                    <a:pt x="469" y="208"/>
                  </a:cubicBezTo>
                  <a:cubicBezTo>
                    <a:pt x="473" y="216"/>
                    <a:pt x="440" y="210"/>
                    <a:pt x="444" y="224"/>
                  </a:cubicBezTo>
                  <a:cubicBezTo>
                    <a:pt x="448" y="239"/>
                    <a:pt x="495" y="231"/>
                    <a:pt x="504" y="243"/>
                  </a:cubicBezTo>
                  <a:close/>
                </a:path>
              </a:pathLst>
            </a:custGeom>
            <a:solidFill>
              <a:srgbClr val="B6AB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39" name="Freeform 497"/>
            <p:cNvSpPr>
              <a:spLocks noEditPoints="1"/>
            </p:cNvSpPr>
            <p:nvPr/>
          </p:nvSpPr>
          <p:spPr bwMode="auto">
            <a:xfrm>
              <a:off x="2026" y="1343"/>
              <a:ext cx="1693" cy="1634"/>
            </a:xfrm>
            <a:custGeom>
              <a:avLst/>
              <a:gdLst>
                <a:gd name="T0" fmla="*/ 5554 w 677"/>
                <a:gd name="T1" fmla="*/ 1002 h 613"/>
                <a:gd name="T2" fmla="*/ 7335 w 677"/>
                <a:gd name="T3" fmla="*/ 2580 h 613"/>
                <a:gd name="T4" fmla="*/ 7285 w 677"/>
                <a:gd name="T5" fmla="*/ 5187 h 613"/>
                <a:gd name="T6" fmla="*/ 8588 w 677"/>
                <a:gd name="T7" fmla="*/ 7426 h 613"/>
                <a:gd name="T8" fmla="*/ 8130 w 677"/>
                <a:gd name="T9" fmla="*/ 9791 h 613"/>
                <a:gd name="T10" fmla="*/ 7222 w 677"/>
                <a:gd name="T11" fmla="*/ 8826 h 613"/>
                <a:gd name="T12" fmla="*/ 7067 w 677"/>
                <a:gd name="T13" fmla="*/ 6288 h 613"/>
                <a:gd name="T14" fmla="*/ 5617 w 677"/>
                <a:gd name="T15" fmla="*/ 4603 h 613"/>
                <a:gd name="T16" fmla="*/ 3521 w 677"/>
                <a:gd name="T17" fmla="*/ 5073 h 613"/>
                <a:gd name="T18" fmla="*/ 3676 w 677"/>
                <a:gd name="T19" fmla="*/ 8426 h 613"/>
                <a:gd name="T20" fmla="*/ 2063 w 677"/>
                <a:gd name="T21" fmla="*/ 8938 h 613"/>
                <a:gd name="T22" fmla="*/ 2096 w 677"/>
                <a:gd name="T23" fmla="*/ 6707 h 613"/>
                <a:gd name="T24" fmla="*/ 3271 w 677"/>
                <a:gd name="T25" fmla="*/ 4641 h 613"/>
                <a:gd name="T26" fmla="*/ 3271 w 677"/>
                <a:gd name="T27" fmla="*/ 2615 h 613"/>
                <a:gd name="T28" fmla="*/ 4271 w 677"/>
                <a:gd name="T29" fmla="*/ 853 h 613"/>
                <a:gd name="T30" fmla="*/ 5034 w 677"/>
                <a:gd name="T31" fmla="*/ 11441 h 613"/>
                <a:gd name="T32" fmla="*/ 270 w 677"/>
                <a:gd name="T33" fmla="*/ 9052 h 613"/>
                <a:gd name="T34" fmla="*/ 3646 w 677"/>
                <a:gd name="T35" fmla="*/ 533 h 613"/>
                <a:gd name="T36" fmla="*/ 3909 w 677"/>
                <a:gd name="T37" fmla="*/ 1285 h 613"/>
                <a:gd name="T38" fmla="*/ 3459 w 677"/>
                <a:gd name="T39" fmla="*/ 1989 h 613"/>
                <a:gd name="T40" fmla="*/ 3596 w 677"/>
                <a:gd name="T41" fmla="*/ 2935 h 613"/>
                <a:gd name="T42" fmla="*/ 3426 w 677"/>
                <a:gd name="T43" fmla="*/ 3537 h 613"/>
                <a:gd name="T44" fmla="*/ 3126 w 677"/>
                <a:gd name="T45" fmla="*/ 4092 h 613"/>
                <a:gd name="T46" fmla="*/ 2333 w 677"/>
                <a:gd name="T47" fmla="*/ 4790 h 613"/>
                <a:gd name="T48" fmla="*/ 2083 w 677"/>
                <a:gd name="T49" fmla="*/ 5286 h 613"/>
                <a:gd name="T50" fmla="*/ 2313 w 677"/>
                <a:gd name="T51" fmla="*/ 5811 h 613"/>
                <a:gd name="T52" fmla="*/ 2001 w 677"/>
                <a:gd name="T53" fmla="*/ 6744 h 613"/>
                <a:gd name="T54" fmla="*/ 2176 w 677"/>
                <a:gd name="T55" fmla="*/ 7765 h 613"/>
                <a:gd name="T56" fmla="*/ 1658 w 677"/>
                <a:gd name="T57" fmla="*/ 8860 h 613"/>
                <a:gd name="T58" fmla="*/ 2238 w 677"/>
                <a:gd name="T59" fmla="*/ 10076 h 613"/>
                <a:gd name="T60" fmla="*/ 2971 w 677"/>
                <a:gd name="T61" fmla="*/ 10153 h 613"/>
                <a:gd name="T62" fmla="*/ 3409 w 677"/>
                <a:gd name="T63" fmla="*/ 9394 h 613"/>
                <a:gd name="T64" fmla="*/ 3689 w 677"/>
                <a:gd name="T65" fmla="*/ 8596 h 613"/>
                <a:gd name="T66" fmla="*/ 3709 w 677"/>
                <a:gd name="T67" fmla="*/ 7597 h 613"/>
                <a:gd name="T68" fmla="*/ 3376 w 677"/>
                <a:gd name="T69" fmla="*/ 5926 h 613"/>
                <a:gd name="T70" fmla="*/ 3739 w 677"/>
                <a:gd name="T71" fmla="*/ 5174 h 613"/>
                <a:gd name="T72" fmla="*/ 4334 w 677"/>
                <a:gd name="T73" fmla="*/ 4526 h 613"/>
                <a:gd name="T74" fmla="*/ 4991 w 677"/>
                <a:gd name="T75" fmla="*/ 4492 h 613"/>
                <a:gd name="T76" fmla="*/ 5867 w 677"/>
                <a:gd name="T77" fmla="*/ 4662 h 613"/>
                <a:gd name="T78" fmla="*/ 6129 w 677"/>
                <a:gd name="T79" fmla="*/ 5528 h 613"/>
                <a:gd name="T80" fmla="*/ 6867 w 677"/>
                <a:gd name="T81" fmla="*/ 5512 h 613"/>
                <a:gd name="T82" fmla="*/ 6972 w 677"/>
                <a:gd name="T83" fmla="*/ 6267 h 613"/>
                <a:gd name="T84" fmla="*/ 7160 w 677"/>
                <a:gd name="T85" fmla="*/ 7218 h 613"/>
                <a:gd name="T86" fmla="*/ 7397 w 677"/>
                <a:gd name="T87" fmla="*/ 7845 h 613"/>
                <a:gd name="T88" fmla="*/ 7442 w 677"/>
                <a:gd name="T89" fmla="*/ 8583 h 613"/>
                <a:gd name="T90" fmla="*/ 7347 w 677"/>
                <a:gd name="T91" fmla="*/ 9244 h 613"/>
                <a:gd name="T92" fmla="*/ 7055 w 677"/>
                <a:gd name="T93" fmla="*/ 10132 h 613"/>
                <a:gd name="T94" fmla="*/ 8272 w 677"/>
                <a:gd name="T95" fmla="*/ 10055 h 613"/>
                <a:gd name="T96" fmla="*/ 8442 w 677"/>
                <a:gd name="T97" fmla="*/ 9244 h 613"/>
                <a:gd name="T98" fmla="*/ 8838 w 677"/>
                <a:gd name="T99" fmla="*/ 8071 h 613"/>
                <a:gd name="T100" fmla="*/ 8117 w 677"/>
                <a:gd name="T101" fmla="*/ 7312 h 613"/>
                <a:gd name="T102" fmla="*/ 7722 w 677"/>
                <a:gd name="T103" fmla="*/ 6629 h 613"/>
                <a:gd name="T104" fmla="*/ 7630 w 677"/>
                <a:gd name="T105" fmla="*/ 5798 h 613"/>
                <a:gd name="T106" fmla="*/ 7992 w 677"/>
                <a:gd name="T107" fmla="*/ 4641 h 613"/>
                <a:gd name="T108" fmla="*/ 7410 w 677"/>
                <a:gd name="T109" fmla="*/ 3878 h 613"/>
                <a:gd name="T110" fmla="*/ 7160 w 677"/>
                <a:gd name="T111" fmla="*/ 2991 h 613"/>
                <a:gd name="T112" fmla="*/ 7085 w 677"/>
                <a:gd name="T113" fmla="*/ 2274 h 613"/>
                <a:gd name="T114" fmla="*/ 6772 w 677"/>
                <a:gd name="T115" fmla="*/ 1727 h 613"/>
                <a:gd name="T116" fmla="*/ 5909 w 677"/>
                <a:gd name="T117" fmla="*/ 909 h 613"/>
                <a:gd name="T118" fmla="*/ 5879 w 677"/>
                <a:gd name="T119" fmla="*/ 227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7" h="613">
                  <a:moveTo>
                    <a:pt x="644" y="530"/>
                  </a:moveTo>
                  <a:cubicBezTo>
                    <a:pt x="664" y="486"/>
                    <a:pt x="677" y="430"/>
                    <a:pt x="668" y="381"/>
                  </a:cubicBezTo>
                  <a:cubicBezTo>
                    <a:pt x="662" y="345"/>
                    <a:pt x="569" y="187"/>
                    <a:pt x="545" y="142"/>
                  </a:cubicBezTo>
                  <a:cubicBezTo>
                    <a:pt x="530" y="114"/>
                    <a:pt x="454" y="0"/>
                    <a:pt x="376" y="6"/>
                  </a:cubicBezTo>
                  <a:cubicBezTo>
                    <a:pt x="339" y="8"/>
                    <a:pt x="336" y="20"/>
                    <a:pt x="336" y="30"/>
                  </a:cubicBezTo>
                  <a:cubicBezTo>
                    <a:pt x="336" y="41"/>
                    <a:pt x="369" y="28"/>
                    <a:pt x="372" y="39"/>
                  </a:cubicBezTo>
                  <a:cubicBezTo>
                    <a:pt x="374" y="49"/>
                    <a:pt x="355" y="41"/>
                    <a:pt x="355" y="53"/>
                  </a:cubicBezTo>
                  <a:cubicBezTo>
                    <a:pt x="355" y="66"/>
                    <a:pt x="407" y="41"/>
                    <a:pt x="407" y="55"/>
                  </a:cubicBezTo>
                  <a:cubicBezTo>
                    <a:pt x="407" y="70"/>
                    <a:pt x="376" y="61"/>
                    <a:pt x="378" y="74"/>
                  </a:cubicBezTo>
                  <a:cubicBezTo>
                    <a:pt x="380" y="86"/>
                    <a:pt x="427" y="68"/>
                    <a:pt x="429" y="82"/>
                  </a:cubicBezTo>
                  <a:cubicBezTo>
                    <a:pt x="431" y="96"/>
                    <a:pt x="405" y="82"/>
                    <a:pt x="407" y="99"/>
                  </a:cubicBezTo>
                  <a:cubicBezTo>
                    <a:pt x="409" y="115"/>
                    <a:pt x="444" y="96"/>
                    <a:pt x="448" y="111"/>
                  </a:cubicBezTo>
                  <a:cubicBezTo>
                    <a:pt x="452" y="125"/>
                    <a:pt x="425" y="115"/>
                    <a:pt x="427" y="127"/>
                  </a:cubicBezTo>
                  <a:cubicBezTo>
                    <a:pt x="429" y="140"/>
                    <a:pt x="466" y="119"/>
                    <a:pt x="469" y="136"/>
                  </a:cubicBezTo>
                  <a:cubicBezTo>
                    <a:pt x="471" y="152"/>
                    <a:pt x="436" y="144"/>
                    <a:pt x="442" y="156"/>
                  </a:cubicBezTo>
                  <a:cubicBezTo>
                    <a:pt x="448" y="169"/>
                    <a:pt x="471" y="158"/>
                    <a:pt x="475" y="175"/>
                  </a:cubicBezTo>
                  <a:cubicBezTo>
                    <a:pt x="479" y="191"/>
                    <a:pt x="433" y="183"/>
                    <a:pt x="433" y="196"/>
                  </a:cubicBezTo>
                  <a:cubicBezTo>
                    <a:pt x="433" y="208"/>
                    <a:pt x="464" y="200"/>
                    <a:pt x="469" y="208"/>
                  </a:cubicBezTo>
                  <a:cubicBezTo>
                    <a:pt x="473" y="216"/>
                    <a:pt x="440" y="210"/>
                    <a:pt x="444" y="224"/>
                  </a:cubicBezTo>
                  <a:cubicBezTo>
                    <a:pt x="448" y="239"/>
                    <a:pt x="495" y="231"/>
                    <a:pt x="504" y="243"/>
                  </a:cubicBezTo>
                  <a:cubicBezTo>
                    <a:pt x="512" y="255"/>
                    <a:pt x="454" y="257"/>
                    <a:pt x="466" y="274"/>
                  </a:cubicBezTo>
                  <a:cubicBezTo>
                    <a:pt x="479" y="290"/>
                    <a:pt x="491" y="272"/>
                    <a:pt x="497" y="286"/>
                  </a:cubicBezTo>
                  <a:cubicBezTo>
                    <a:pt x="504" y="301"/>
                    <a:pt x="460" y="301"/>
                    <a:pt x="471" y="323"/>
                  </a:cubicBezTo>
                  <a:cubicBezTo>
                    <a:pt x="481" y="346"/>
                    <a:pt x="499" y="311"/>
                    <a:pt x="516" y="326"/>
                  </a:cubicBezTo>
                  <a:cubicBezTo>
                    <a:pt x="532" y="340"/>
                    <a:pt x="479" y="338"/>
                    <a:pt x="489" y="354"/>
                  </a:cubicBezTo>
                  <a:cubicBezTo>
                    <a:pt x="499" y="371"/>
                    <a:pt x="520" y="342"/>
                    <a:pt x="530" y="356"/>
                  </a:cubicBezTo>
                  <a:cubicBezTo>
                    <a:pt x="541" y="371"/>
                    <a:pt x="504" y="381"/>
                    <a:pt x="508" y="392"/>
                  </a:cubicBezTo>
                  <a:cubicBezTo>
                    <a:pt x="512" y="402"/>
                    <a:pt x="535" y="377"/>
                    <a:pt x="549" y="392"/>
                  </a:cubicBezTo>
                  <a:cubicBezTo>
                    <a:pt x="563" y="406"/>
                    <a:pt x="526" y="408"/>
                    <a:pt x="528" y="422"/>
                  </a:cubicBezTo>
                  <a:cubicBezTo>
                    <a:pt x="530" y="437"/>
                    <a:pt x="555" y="404"/>
                    <a:pt x="559" y="427"/>
                  </a:cubicBezTo>
                  <a:cubicBezTo>
                    <a:pt x="563" y="449"/>
                    <a:pt x="522" y="441"/>
                    <a:pt x="522" y="456"/>
                  </a:cubicBezTo>
                  <a:cubicBezTo>
                    <a:pt x="522" y="470"/>
                    <a:pt x="559" y="445"/>
                    <a:pt x="559" y="468"/>
                  </a:cubicBezTo>
                  <a:cubicBezTo>
                    <a:pt x="559" y="491"/>
                    <a:pt x="528" y="474"/>
                    <a:pt x="522" y="489"/>
                  </a:cubicBezTo>
                  <a:cubicBezTo>
                    <a:pt x="516" y="503"/>
                    <a:pt x="566" y="515"/>
                    <a:pt x="557" y="532"/>
                  </a:cubicBezTo>
                  <a:cubicBezTo>
                    <a:pt x="549" y="548"/>
                    <a:pt x="526" y="511"/>
                    <a:pt x="520" y="517"/>
                  </a:cubicBezTo>
                  <a:cubicBezTo>
                    <a:pt x="514" y="524"/>
                    <a:pt x="539" y="552"/>
                    <a:pt x="522" y="557"/>
                  </a:cubicBezTo>
                  <a:cubicBezTo>
                    <a:pt x="506" y="561"/>
                    <a:pt x="506" y="522"/>
                    <a:pt x="495" y="528"/>
                  </a:cubicBezTo>
                  <a:cubicBezTo>
                    <a:pt x="485" y="534"/>
                    <a:pt x="462" y="544"/>
                    <a:pt x="456" y="532"/>
                  </a:cubicBezTo>
                  <a:cubicBezTo>
                    <a:pt x="450" y="519"/>
                    <a:pt x="487" y="530"/>
                    <a:pt x="487" y="515"/>
                  </a:cubicBezTo>
                  <a:cubicBezTo>
                    <a:pt x="487" y="501"/>
                    <a:pt x="448" y="509"/>
                    <a:pt x="448" y="497"/>
                  </a:cubicBezTo>
                  <a:cubicBezTo>
                    <a:pt x="448" y="484"/>
                    <a:pt x="502" y="507"/>
                    <a:pt x="504" y="486"/>
                  </a:cubicBezTo>
                  <a:cubicBezTo>
                    <a:pt x="506" y="466"/>
                    <a:pt x="460" y="480"/>
                    <a:pt x="462" y="466"/>
                  </a:cubicBezTo>
                  <a:cubicBezTo>
                    <a:pt x="464" y="451"/>
                    <a:pt x="491" y="468"/>
                    <a:pt x="491" y="449"/>
                  </a:cubicBezTo>
                  <a:cubicBezTo>
                    <a:pt x="491" y="431"/>
                    <a:pt x="448" y="445"/>
                    <a:pt x="450" y="433"/>
                  </a:cubicBezTo>
                  <a:cubicBezTo>
                    <a:pt x="452" y="420"/>
                    <a:pt x="479" y="437"/>
                    <a:pt x="479" y="414"/>
                  </a:cubicBezTo>
                  <a:cubicBezTo>
                    <a:pt x="479" y="392"/>
                    <a:pt x="433" y="414"/>
                    <a:pt x="438" y="396"/>
                  </a:cubicBezTo>
                  <a:cubicBezTo>
                    <a:pt x="442" y="377"/>
                    <a:pt x="462" y="402"/>
                    <a:pt x="464" y="381"/>
                  </a:cubicBezTo>
                  <a:cubicBezTo>
                    <a:pt x="466" y="361"/>
                    <a:pt x="425" y="375"/>
                    <a:pt x="423" y="359"/>
                  </a:cubicBezTo>
                  <a:cubicBezTo>
                    <a:pt x="421" y="342"/>
                    <a:pt x="450" y="354"/>
                    <a:pt x="452" y="332"/>
                  </a:cubicBezTo>
                  <a:cubicBezTo>
                    <a:pt x="454" y="309"/>
                    <a:pt x="403" y="350"/>
                    <a:pt x="398" y="334"/>
                  </a:cubicBezTo>
                  <a:cubicBezTo>
                    <a:pt x="394" y="317"/>
                    <a:pt x="454" y="305"/>
                    <a:pt x="444" y="286"/>
                  </a:cubicBezTo>
                  <a:cubicBezTo>
                    <a:pt x="433" y="268"/>
                    <a:pt x="413" y="317"/>
                    <a:pt x="400" y="299"/>
                  </a:cubicBezTo>
                  <a:cubicBezTo>
                    <a:pt x="388" y="280"/>
                    <a:pt x="431" y="259"/>
                    <a:pt x="417" y="251"/>
                  </a:cubicBezTo>
                  <a:cubicBezTo>
                    <a:pt x="403" y="243"/>
                    <a:pt x="396" y="276"/>
                    <a:pt x="384" y="266"/>
                  </a:cubicBezTo>
                  <a:cubicBezTo>
                    <a:pt x="372" y="255"/>
                    <a:pt x="392" y="233"/>
                    <a:pt x="382" y="224"/>
                  </a:cubicBezTo>
                  <a:cubicBezTo>
                    <a:pt x="372" y="216"/>
                    <a:pt x="380" y="251"/>
                    <a:pt x="359" y="243"/>
                  </a:cubicBezTo>
                  <a:cubicBezTo>
                    <a:pt x="339" y="235"/>
                    <a:pt x="369" y="204"/>
                    <a:pt x="349" y="198"/>
                  </a:cubicBezTo>
                  <a:cubicBezTo>
                    <a:pt x="328" y="191"/>
                    <a:pt x="341" y="235"/>
                    <a:pt x="320" y="231"/>
                  </a:cubicBezTo>
                  <a:cubicBezTo>
                    <a:pt x="299" y="226"/>
                    <a:pt x="320" y="181"/>
                    <a:pt x="297" y="185"/>
                  </a:cubicBezTo>
                  <a:cubicBezTo>
                    <a:pt x="275" y="189"/>
                    <a:pt x="299" y="206"/>
                    <a:pt x="285" y="226"/>
                  </a:cubicBezTo>
                  <a:cubicBezTo>
                    <a:pt x="270" y="247"/>
                    <a:pt x="266" y="208"/>
                    <a:pt x="252" y="224"/>
                  </a:cubicBezTo>
                  <a:cubicBezTo>
                    <a:pt x="237" y="241"/>
                    <a:pt x="277" y="255"/>
                    <a:pt x="262" y="268"/>
                  </a:cubicBezTo>
                  <a:cubicBezTo>
                    <a:pt x="248" y="280"/>
                    <a:pt x="235" y="255"/>
                    <a:pt x="225" y="268"/>
                  </a:cubicBezTo>
                  <a:cubicBezTo>
                    <a:pt x="215" y="280"/>
                    <a:pt x="260" y="288"/>
                    <a:pt x="250" y="309"/>
                  </a:cubicBezTo>
                  <a:cubicBezTo>
                    <a:pt x="240" y="330"/>
                    <a:pt x="217" y="293"/>
                    <a:pt x="209" y="313"/>
                  </a:cubicBezTo>
                  <a:cubicBezTo>
                    <a:pt x="200" y="334"/>
                    <a:pt x="246" y="334"/>
                    <a:pt x="240" y="350"/>
                  </a:cubicBezTo>
                  <a:cubicBezTo>
                    <a:pt x="233" y="367"/>
                    <a:pt x="217" y="344"/>
                    <a:pt x="211" y="361"/>
                  </a:cubicBezTo>
                  <a:cubicBezTo>
                    <a:pt x="204" y="377"/>
                    <a:pt x="237" y="377"/>
                    <a:pt x="231" y="400"/>
                  </a:cubicBezTo>
                  <a:cubicBezTo>
                    <a:pt x="225" y="422"/>
                    <a:pt x="198" y="387"/>
                    <a:pt x="192" y="408"/>
                  </a:cubicBezTo>
                  <a:cubicBezTo>
                    <a:pt x="186" y="429"/>
                    <a:pt x="237" y="427"/>
                    <a:pt x="235" y="445"/>
                  </a:cubicBezTo>
                  <a:cubicBezTo>
                    <a:pt x="233" y="464"/>
                    <a:pt x="178" y="427"/>
                    <a:pt x="180" y="449"/>
                  </a:cubicBezTo>
                  <a:cubicBezTo>
                    <a:pt x="182" y="472"/>
                    <a:pt x="221" y="453"/>
                    <a:pt x="219" y="480"/>
                  </a:cubicBezTo>
                  <a:cubicBezTo>
                    <a:pt x="217" y="507"/>
                    <a:pt x="190" y="480"/>
                    <a:pt x="184" y="491"/>
                  </a:cubicBezTo>
                  <a:cubicBezTo>
                    <a:pt x="178" y="501"/>
                    <a:pt x="204" y="524"/>
                    <a:pt x="188" y="530"/>
                  </a:cubicBezTo>
                  <a:cubicBezTo>
                    <a:pt x="171" y="536"/>
                    <a:pt x="171" y="489"/>
                    <a:pt x="159" y="491"/>
                  </a:cubicBezTo>
                  <a:cubicBezTo>
                    <a:pt x="147" y="493"/>
                    <a:pt x="161" y="530"/>
                    <a:pt x="145" y="526"/>
                  </a:cubicBezTo>
                  <a:cubicBezTo>
                    <a:pt x="128" y="522"/>
                    <a:pt x="147" y="474"/>
                    <a:pt x="132" y="472"/>
                  </a:cubicBezTo>
                  <a:cubicBezTo>
                    <a:pt x="118" y="470"/>
                    <a:pt x="116" y="505"/>
                    <a:pt x="99" y="499"/>
                  </a:cubicBezTo>
                  <a:cubicBezTo>
                    <a:pt x="83" y="493"/>
                    <a:pt x="136" y="453"/>
                    <a:pt x="124" y="445"/>
                  </a:cubicBezTo>
                  <a:cubicBezTo>
                    <a:pt x="112" y="437"/>
                    <a:pt x="95" y="464"/>
                    <a:pt x="87" y="449"/>
                  </a:cubicBezTo>
                  <a:cubicBezTo>
                    <a:pt x="79" y="435"/>
                    <a:pt x="149" y="425"/>
                    <a:pt x="145" y="408"/>
                  </a:cubicBezTo>
                  <a:cubicBezTo>
                    <a:pt x="140" y="392"/>
                    <a:pt x="114" y="414"/>
                    <a:pt x="114" y="394"/>
                  </a:cubicBezTo>
                  <a:cubicBezTo>
                    <a:pt x="114" y="373"/>
                    <a:pt x="165" y="387"/>
                    <a:pt x="165" y="377"/>
                  </a:cubicBezTo>
                  <a:cubicBezTo>
                    <a:pt x="165" y="367"/>
                    <a:pt x="132" y="369"/>
                    <a:pt x="134" y="354"/>
                  </a:cubicBezTo>
                  <a:cubicBezTo>
                    <a:pt x="136" y="340"/>
                    <a:pt x="192" y="363"/>
                    <a:pt x="196" y="344"/>
                  </a:cubicBezTo>
                  <a:cubicBezTo>
                    <a:pt x="200" y="326"/>
                    <a:pt x="147" y="336"/>
                    <a:pt x="149" y="317"/>
                  </a:cubicBezTo>
                  <a:cubicBezTo>
                    <a:pt x="151" y="299"/>
                    <a:pt x="184" y="328"/>
                    <a:pt x="186" y="307"/>
                  </a:cubicBezTo>
                  <a:cubicBezTo>
                    <a:pt x="188" y="286"/>
                    <a:pt x="138" y="307"/>
                    <a:pt x="136" y="288"/>
                  </a:cubicBezTo>
                  <a:cubicBezTo>
                    <a:pt x="134" y="270"/>
                    <a:pt x="184" y="290"/>
                    <a:pt x="186" y="274"/>
                  </a:cubicBezTo>
                  <a:cubicBezTo>
                    <a:pt x="188" y="257"/>
                    <a:pt x="153" y="272"/>
                    <a:pt x="155" y="253"/>
                  </a:cubicBezTo>
                  <a:cubicBezTo>
                    <a:pt x="157" y="235"/>
                    <a:pt x="206" y="262"/>
                    <a:pt x="209" y="245"/>
                  </a:cubicBezTo>
                  <a:cubicBezTo>
                    <a:pt x="211" y="229"/>
                    <a:pt x="171" y="239"/>
                    <a:pt x="173" y="222"/>
                  </a:cubicBezTo>
                  <a:cubicBezTo>
                    <a:pt x="176" y="206"/>
                    <a:pt x="229" y="243"/>
                    <a:pt x="233" y="218"/>
                  </a:cubicBezTo>
                  <a:cubicBezTo>
                    <a:pt x="237" y="193"/>
                    <a:pt x="198" y="210"/>
                    <a:pt x="200" y="198"/>
                  </a:cubicBezTo>
                  <a:cubicBezTo>
                    <a:pt x="202" y="185"/>
                    <a:pt x="240" y="202"/>
                    <a:pt x="237" y="185"/>
                  </a:cubicBezTo>
                  <a:cubicBezTo>
                    <a:pt x="235" y="169"/>
                    <a:pt x="194" y="185"/>
                    <a:pt x="198" y="169"/>
                  </a:cubicBezTo>
                  <a:cubicBezTo>
                    <a:pt x="202" y="152"/>
                    <a:pt x="231" y="171"/>
                    <a:pt x="235" y="156"/>
                  </a:cubicBezTo>
                  <a:cubicBezTo>
                    <a:pt x="240" y="142"/>
                    <a:pt x="206" y="150"/>
                    <a:pt x="209" y="138"/>
                  </a:cubicBezTo>
                  <a:cubicBezTo>
                    <a:pt x="211" y="125"/>
                    <a:pt x="248" y="142"/>
                    <a:pt x="248" y="130"/>
                  </a:cubicBezTo>
                  <a:cubicBezTo>
                    <a:pt x="248" y="117"/>
                    <a:pt x="223" y="119"/>
                    <a:pt x="227" y="107"/>
                  </a:cubicBezTo>
                  <a:cubicBezTo>
                    <a:pt x="231" y="94"/>
                    <a:pt x="258" y="115"/>
                    <a:pt x="260" y="99"/>
                  </a:cubicBezTo>
                  <a:cubicBezTo>
                    <a:pt x="262" y="82"/>
                    <a:pt x="225" y="90"/>
                    <a:pt x="225" y="80"/>
                  </a:cubicBezTo>
                  <a:cubicBezTo>
                    <a:pt x="225" y="70"/>
                    <a:pt x="256" y="80"/>
                    <a:pt x="256" y="68"/>
                  </a:cubicBezTo>
                  <a:cubicBezTo>
                    <a:pt x="256" y="55"/>
                    <a:pt x="227" y="57"/>
                    <a:pt x="229" y="49"/>
                  </a:cubicBezTo>
                  <a:cubicBezTo>
                    <a:pt x="231" y="41"/>
                    <a:pt x="268" y="55"/>
                    <a:pt x="273" y="45"/>
                  </a:cubicBezTo>
                  <a:cubicBezTo>
                    <a:pt x="277" y="35"/>
                    <a:pt x="242" y="35"/>
                    <a:pt x="240" y="28"/>
                  </a:cubicBezTo>
                  <a:cubicBezTo>
                    <a:pt x="237" y="22"/>
                    <a:pt x="270" y="26"/>
                    <a:pt x="268" y="20"/>
                  </a:cubicBezTo>
                  <a:cubicBezTo>
                    <a:pt x="266" y="14"/>
                    <a:pt x="266" y="6"/>
                    <a:pt x="240" y="4"/>
                  </a:cubicBezTo>
                  <a:cubicBezTo>
                    <a:pt x="206" y="2"/>
                    <a:pt x="173" y="24"/>
                    <a:pt x="153" y="59"/>
                  </a:cubicBezTo>
                  <a:cubicBezTo>
                    <a:pt x="132" y="86"/>
                    <a:pt x="0" y="346"/>
                    <a:pt x="11" y="479"/>
                  </a:cubicBezTo>
                  <a:cubicBezTo>
                    <a:pt x="17" y="546"/>
                    <a:pt x="60" y="588"/>
                    <a:pt x="126" y="595"/>
                  </a:cubicBezTo>
                  <a:cubicBezTo>
                    <a:pt x="191" y="603"/>
                    <a:pt x="257" y="604"/>
                    <a:pt x="322" y="604"/>
                  </a:cubicBezTo>
                  <a:cubicBezTo>
                    <a:pt x="379" y="604"/>
                    <a:pt x="434" y="613"/>
                    <a:pt x="491" y="610"/>
                  </a:cubicBezTo>
                  <a:cubicBezTo>
                    <a:pt x="554" y="608"/>
                    <a:pt x="615" y="592"/>
                    <a:pt x="644" y="530"/>
                  </a:cubicBezTo>
                  <a:close/>
                  <a:moveTo>
                    <a:pt x="491" y="604"/>
                  </a:moveTo>
                  <a:cubicBezTo>
                    <a:pt x="459" y="606"/>
                    <a:pt x="427" y="603"/>
                    <a:pt x="396" y="601"/>
                  </a:cubicBezTo>
                  <a:cubicBezTo>
                    <a:pt x="372" y="600"/>
                    <a:pt x="347" y="598"/>
                    <a:pt x="322" y="598"/>
                  </a:cubicBezTo>
                  <a:cubicBezTo>
                    <a:pt x="259" y="598"/>
                    <a:pt x="192" y="596"/>
                    <a:pt x="127" y="589"/>
                  </a:cubicBezTo>
                  <a:cubicBezTo>
                    <a:pt x="63" y="582"/>
                    <a:pt x="23" y="542"/>
                    <a:pt x="17" y="478"/>
                  </a:cubicBezTo>
                  <a:cubicBezTo>
                    <a:pt x="6" y="348"/>
                    <a:pt x="137" y="91"/>
                    <a:pt x="158" y="63"/>
                  </a:cubicBezTo>
                  <a:cubicBezTo>
                    <a:pt x="158" y="63"/>
                    <a:pt x="158" y="63"/>
                    <a:pt x="158" y="62"/>
                  </a:cubicBezTo>
                  <a:cubicBezTo>
                    <a:pt x="178" y="28"/>
                    <a:pt x="209" y="8"/>
                    <a:pt x="239" y="10"/>
                  </a:cubicBezTo>
                  <a:cubicBezTo>
                    <a:pt x="255" y="11"/>
                    <a:pt x="259" y="14"/>
                    <a:pt x="261" y="18"/>
                  </a:cubicBezTo>
                  <a:cubicBezTo>
                    <a:pt x="259" y="18"/>
                    <a:pt x="256" y="18"/>
                    <a:pt x="254" y="18"/>
                  </a:cubicBezTo>
                  <a:cubicBezTo>
                    <a:pt x="244" y="19"/>
                    <a:pt x="238" y="19"/>
                    <a:pt x="235" y="24"/>
                  </a:cubicBezTo>
                  <a:cubicBezTo>
                    <a:pt x="234" y="25"/>
                    <a:pt x="233" y="26"/>
                    <a:pt x="233" y="28"/>
                  </a:cubicBezTo>
                  <a:cubicBezTo>
                    <a:pt x="233" y="29"/>
                    <a:pt x="233" y="30"/>
                    <a:pt x="234" y="30"/>
                  </a:cubicBezTo>
                  <a:cubicBezTo>
                    <a:pt x="236" y="36"/>
                    <a:pt x="243" y="38"/>
                    <a:pt x="253" y="40"/>
                  </a:cubicBezTo>
                  <a:cubicBezTo>
                    <a:pt x="255" y="41"/>
                    <a:pt x="259" y="42"/>
                    <a:pt x="262" y="43"/>
                  </a:cubicBezTo>
                  <a:cubicBezTo>
                    <a:pt x="258" y="43"/>
                    <a:pt x="253" y="42"/>
                    <a:pt x="249" y="41"/>
                  </a:cubicBezTo>
                  <a:cubicBezTo>
                    <a:pt x="237" y="40"/>
                    <a:pt x="226" y="38"/>
                    <a:pt x="223" y="48"/>
                  </a:cubicBezTo>
                  <a:cubicBezTo>
                    <a:pt x="221" y="57"/>
                    <a:pt x="231" y="60"/>
                    <a:pt x="238" y="62"/>
                  </a:cubicBezTo>
                  <a:cubicBezTo>
                    <a:pt x="242" y="63"/>
                    <a:pt x="250" y="66"/>
                    <a:pt x="250" y="68"/>
                  </a:cubicBezTo>
                  <a:cubicBezTo>
                    <a:pt x="249" y="68"/>
                    <a:pt x="243" y="68"/>
                    <a:pt x="239" y="68"/>
                  </a:cubicBezTo>
                  <a:cubicBezTo>
                    <a:pt x="231" y="69"/>
                    <a:pt x="219" y="69"/>
                    <a:pt x="219" y="80"/>
                  </a:cubicBezTo>
                  <a:cubicBezTo>
                    <a:pt x="219" y="90"/>
                    <a:pt x="230" y="91"/>
                    <a:pt x="239" y="93"/>
                  </a:cubicBezTo>
                  <a:cubicBezTo>
                    <a:pt x="249" y="94"/>
                    <a:pt x="254" y="95"/>
                    <a:pt x="254" y="98"/>
                  </a:cubicBezTo>
                  <a:cubicBezTo>
                    <a:pt x="254" y="99"/>
                    <a:pt x="254" y="99"/>
                    <a:pt x="254" y="99"/>
                  </a:cubicBezTo>
                  <a:cubicBezTo>
                    <a:pt x="253" y="100"/>
                    <a:pt x="247" y="99"/>
                    <a:pt x="244" y="98"/>
                  </a:cubicBezTo>
                  <a:cubicBezTo>
                    <a:pt x="237" y="96"/>
                    <a:pt x="225" y="94"/>
                    <a:pt x="221" y="105"/>
                  </a:cubicBezTo>
                  <a:cubicBezTo>
                    <a:pt x="221" y="107"/>
                    <a:pt x="220" y="108"/>
                    <a:pt x="220" y="110"/>
                  </a:cubicBezTo>
                  <a:cubicBezTo>
                    <a:pt x="220" y="118"/>
                    <a:pt x="229" y="122"/>
                    <a:pt x="234" y="124"/>
                  </a:cubicBezTo>
                  <a:cubicBezTo>
                    <a:pt x="237" y="126"/>
                    <a:pt x="239" y="127"/>
                    <a:pt x="241" y="128"/>
                  </a:cubicBezTo>
                  <a:cubicBezTo>
                    <a:pt x="238" y="128"/>
                    <a:pt x="233" y="128"/>
                    <a:pt x="230" y="128"/>
                  </a:cubicBezTo>
                  <a:cubicBezTo>
                    <a:pt x="219" y="126"/>
                    <a:pt x="204" y="125"/>
                    <a:pt x="202" y="137"/>
                  </a:cubicBezTo>
                  <a:cubicBezTo>
                    <a:pt x="201" y="149"/>
                    <a:pt x="214" y="151"/>
                    <a:pt x="221" y="152"/>
                  </a:cubicBezTo>
                  <a:cubicBezTo>
                    <a:pt x="224" y="153"/>
                    <a:pt x="229" y="154"/>
                    <a:pt x="230" y="155"/>
                  </a:cubicBezTo>
                  <a:cubicBezTo>
                    <a:pt x="229" y="156"/>
                    <a:pt x="225" y="156"/>
                    <a:pt x="218" y="156"/>
                  </a:cubicBezTo>
                  <a:cubicBezTo>
                    <a:pt x="210" y="155"/>
                    <a:pt x="196" y="154"/>
                    <a:pt x="192" y="167"/>
                  </a:cubicBezTo>
                  <a:cubicBezTo>
                    <a:pt x="191" y="172"/>
                    <a:pt x="193" y="176"/>
                    <a:pt x="194" y="178"/>
                  </a:cubicBezTo>
                  <a:cubicBezTo>
                    <a:pt x="198" y="183"/>
                    <a:pt x="207" y="183"/>
                    <a:pt x="216" y="183"/>
                  </a:cubicBezTo>
                  <a:cubicBezTo>
                    <a:pt x="221" y="183"/>
                    <a:pt x="231" y="183"/>
                    <a:pt x="231" y="186"/>
                  </a:cubicBezTo>
                  <a:cubicBezTo>
                    <a:pt x="231" y="187"/>
                    <a:pt x="231" y="187"/>
                    <a:pt x="231" y="187"/>
                  </a:cubicBezTo>
                  <a:cubicBezTo>
                    <a:pt x="230" y="187"/>
                    <a:pt x="223" y="187"/>
                    <a:pt x="219" y="187"/>
                  </a:cubicBezTo>
                  <a:cubicBezTo>
                    <a:pt x="209" y="186"/>
                    <a:pt x="196" y="185"/>
                    <a:pt x="194" y="197"/>
                  </a:cubicBezTo>
                  <a:cubicBezTo>
                    <a:pt x="196" y="205"/>
                    <a:pt x="196" y="205"/>
                    <a:pt x="196" y="205"/>
                  </a:cubicBezTo>
                  <a:cubicBezTo>
                    <a:pt x="200" y="209"/>
                    <a:pt x="206" y="209"/>
                    <a:pt x="213" y="209"/>
                  </a:cubicBezTo>
                  <a:cubicBezTo>
                    <a:pt x="218" y="209"/>
                    <a:pt x="225" y="210"/>
                    <a:pt x="227" y="212"/>
                  </a:cubicBezTo>
                  <a:cubicBezTo>
                    <a:pt x="228" y="213"/>
                    <a:pt x="228" y="215"/>
                    <a:pt x="227" y="217"/>
                  </a:cubicBezTo>
                  <a:cubicBezTo>
                    <a:pt x="227" y="219"/>
                    <a:pt x="226" y="220"/>
                    <a:pt x="226" y="220"/>
                  </a:cubicBezTo>
                  <a:cubicBezTo>
                    <a:pt x="222" y="223"/>
                    <a:pt x="209" y="219"/>
                    <a:pt x="200" y="216"/>
                  </a:cubicBezTo>
                  <a:cubicBezTo>
                    <a:pt x="188" y="213"/>
                    <a:pt x="178" y="210"/>
                    <a:pt x="172" y="214"/>
                  </a:cubicBezTo>
                  <a:cubicBezTo>
                    <a:pt x="170" y="215"/>
                    <a:pt x="168" y="217"/>
                    <a:pt x="167" y="222"/>
                  </a:cubicBezTo>
                  <a:cubicBezTo>
                    <a:pt x="166" y="236"/>
                    <a:pt x="181" y="238"/>
                    <a:pt x="190" y="240"/>
                  </a:cubicBezTo>
                  <a:cubicBezTo>
                    <a:pt x="198" y="241"/>
                    <a:pt x="203" y="242"/>
                    <a:pt x="202" y="244"/>
                  </a:cubicBezTo>
                  <a:cubicBezTo>
                    <a:pt x="200" y="246"/>
                    <a:pt x="190" y="244"/>
                    <a:pt x="184" y="243"/>
                  </a:cubicBezTo>
                  <a:cubicBezTo>
                    <a:pt x="172" y="240"/>
                    <a:pt x="161" y="238"/>
                    <a:pt x="154" y="244"/>
                  </a:cubicBezTo>
                  <a:cubicBezTo>
                    <a:pt x="151" y="246"/>
                    <a:pt x="149" y="249"/>
                    <a:pt x="149" y="253"/>
                  </a:cubicBezTo>
                  <a:cubicBezTo>
                    <a:pt x="149" y="253"/>
                    <a:pt x="149" y="254"/>
                    <a:pt x="149" y="255"/>
                  </a:cubicBezTo>
                  <a:cubicBezTo>
                    <a:pt x="149" y="258"/>
                    <a:pt x="150" y="261"/>
                    <a:pt x="152" y="264"/>
                  </a:cubicBezTo>
                  <a:cubicBezTo>
                    <a:pt x="156" y="269"/>
                    <a:pt x="164" y="270"/>
                    <a:pt x="171" y="271"/>
                  </a:cubicBezTo>
                  <a:cubicBezTo>
                    <a:pt x="173" y="271"/>
                    <a:pt x="179" y="271"/>
                    <a:pt x="180" y="272"/>
                  </a:cubicBezTo>
                  <a:cubicBezTo>
                    <a:pt x="180" y="272"/>
                    <a:pt x="180" y="273"/>
                    <a:pt x="180" y="273"/>
                  </a:cubicBezTo>
                  <a:cubicBezTo>
                    <a:pt x="178" y="275"/>
                    <a:pt x="166" y="275"/>
                    <a:pt x="161" y="274"/>
                  </a:cubicBezTo>
                  <a:cubicBezTo>
                    <a:pt x="150" y="274"/>
                    <a:pt x="139" y="273"/>
                    <a:pt x="133" y="279"/>
                  </a:cubicBezTo>
                  <a:cubicBezTo>
                    <a:pt x="132" y="281"/>
                    <a:pt x="130" y="284"/>
                    <a:pt x="130" y="289"/>
                  </a:cubicBezTo>
                  <a:cubicBezTo>
                    <a:pt x="132" y="304"/>
                    <a:pt x="149" y="303"/>
                    <a:pt x="162" y="303"/>
                  </a:cubicBezTo>
                  <a:cubicBezTo>
                    <a:pt x="168" y="303"/>
                    <a:pt x="178" y="303"/>
                    <a:pt x="180" y="305"/>
                  </a:cubicBezTo>
                  <a:cubicBezTo>
                    <a:pt x="180" y="305"/>
                    <a:pt x="180" y="306"/>
                    <a:pt x="180" y="306"/>
                  </a:cubicBezTo>
                  <a:cubicBezTo>
                    <a:pt x="180" y="308"/>
                    <a:pt x="179" y="308"/>
                    <a:pt x="179" y="308"/>
                  </a:cubicBezTo>
                  <a:cubicBezTo>
                    <a:pt x="178" y="309"/>
                    <a:pt x="171" y="308"/>
                    <a:pt x="168" y="307"/>
                  </a:cubicBezTo>
                  <a:cubicBezTo>
                    <a:pt x="161" y="305"/>
                    <a:pt x="154" y="303"/>
                    <a:pt x="148" y="307"/>
                  </a:cubicBezTo>
                  <a:cubicBezTo>
                    <a:pt x="146" y="308"/>
                    <a:pt x="143" y="311"/>
                    <a:pt x="143" y="317"/>
                  </a:cubicBezTo>
                  <a:cubicBezTo>
                    <a:pt x="141" y="332"/>
                    <a:pt x="159" y="335"/>
                    <a:pt x="172" y="337"/>
                  </a:cubicBezTo>
                  <a:cubicBezTo>
                    <a:pt x="178" y="338"/>
                    <a:pt x="189" y="339"/>
                    <a:pt x="190" y="342"/>
                  </a:cubicBezTo>
                  <a:cubicBezTo>
                    <a:pt x="190" y="342"/>
                    <a:pt x="190" y="342"/>
                    <a:pt x="190" y="343"/>
                  </a:cubicBezTo>
                  <a:cubicBezTo>
                    <a:pt x="189" y="347"/>
                    <a:pt x="172" y="345"/>
                    <a:pt x="162" y="344"/>
                  </a:cubicBezTo>
                  <a:cubicBezTo>
                    <a:pt x="146" y="343"/>
                    <a:pt x="130" y="341"/>
                    <a:pt x="128" y="354"/>
                  </a:cubicBezTo>
                  <a:cubicBezTo>
                    <a:pt x="128" y="354"/>
                    <a:pt x="128" y="355"/>
                    <a:pt x="128" y="356"/>
                  </a:cubicBezTo>
                  <a:cubicBezTo>
                    <a:pt x="128" y="367"/>
                    <a:pt x="141" y="371"/>
                    <a:pt x="149" y="374"/>
                  </a:cubicBezTo>
                  <a:cubicBezTo>
                    <a:pt x="151" y="374"/>
                    <a:pt x="152" y="375"/>
                    <a:pt x="153" y="375"/>
                  </a:cubicBezTo>
                  <a:cubicBezTo>
                    <a:pt x="151" y="375"/>
                    <a:pt x="148" y="375"/>
                    <a:pt x="146" y="375"/>
                  </a:cubicBezTo>
                  <a:cubicBezTo>
                    <a:pt x="131" y="375"/>
                    <a:pt x="108" y="375"/>
                    <a:pt x="108" y="394"/>
                  </a:cubicBezTo>
                  <a:cubicBezTo>
                    <a:pt x="108" y="399"/>
                    <a:pt x="109" y="403"/>
                    <a:pt x="112" y="406"/>
                  </a:cubicBezTo>
                  <a:cubicBezTo>
                    <a:pt x="117" y="410"/>
                    <a:pt x="124" y="409"/>
                    <a:pt x="129" y="408"/>
                  </a:cubicBezTo>
                  <a:cubicBezTo>
                    <a:pt x="138" y="407"/>
                    <a:pt x="138" y="408"/>
                    <a:pt x="139" y="410"/>
                  </a:cubicBezTo>
                  <a:cubicBezTo>
                    <a:pt x="138" y="413"/>
                    <a:pt x="120" y="420"/>
                    <a:pt x="112" y="424"/>
                  </a:cubicBezTo>
                  <a:cubicBezTo>
                    <a:pt x="94" y="431"/>
                    <a:pt x="83" y="436"/>
                    <a:pt x="81" y="443"/>
                  </a:cubicBezTo>
                  <a:cubicBezTo>
                    <a:pt x="80" y="446"/>
                    <a:pt x="80" y="450"/>
                    <a:pt x="81" y="452"/>
                  </a:cubicBezTo>
                  <a:cubicBezTo>
                    <a:pt x="84" y="456"/>
                    <a:pt x="86" y="458"/>
                    <a:pt x="90" y="459"/>
                  </a:cubicBezTo>
                  <a:cubicBezTo>
                    <a:pt x="96" y="461"/>
                    <a:pt x="102" y="458"/>
                    <a:pt x="108" y="454"/>
                  </a:cubicBezTo>
                  <a:cubicBezTo>
                    <a:pt x="113" y="451"/>
                    <a:pt x="117" y="449"/>
                    <a:pt x="119" y="450"/>
                  </a:cubicBezTo>
                  <a:cubicBezTo>
                    <a:pt x="118" y="454"/>
                    <a:pt x="111" y="462"/>
                    <a:pt x="106" y="468"/>
                  </a:cubicBezTo>
                  <a:cubicBezTo>
                    <a:pt x="96" y="480"/>
                    <a:pt x="90" y="488"/>
                    <a:pt x="90" y="495"/>
                  </a:cubicBezTo>
                  <a:cubicBezTo>
                    <a:pt x="90" y="496"/>
                    <a:pt x="90" y="496"/>
                    <a:pt x="90" y="497"/>
                  </a:cubicBezTo>
                  <a:cubicBezTo>
                    <a:pt x="91" y="501"/>
                    <a:pt x="94" y="503"/>
                    <a:pt x="97" y="505"/>
                  </a:cubicBezTo>
                  <a:cubicBezTo>
                    <a:pt x="111" y="510"/>
                    <a:pt x="118" y="497"/>
                    <a:pt x="123" y="489"/>
                  </a:cubicBezTo>
                  <a:cubicBezTo>
                    <a:pt x="125" y="484"/>
                    <a:pt x="129" y="478"/>
                    <a:pt x="131" y="478"/>
                  </a:cubicBezTo>
                  <a:cubicBezTo>
                    <a:pt x="133" y="480"/>
                    <a:pt x="132" y="490"/>
                    <a:pt x="132" y="496"/>
                  </a:cubicBezTo>
                  <a:cubicBezTo>
                    <a:pt x="131" y="511"/>
                    <a:pt x="130" y="528"/>
                    <a:pt x="143" y="532"/>
                  </a:cubicBezTo>
                  <a:cubicBezTo>
                    <a:pt x="148" y="533"/>
                    <a:pt x="152" y="531"/>
                    <a:pt x="154" y="530"/>
                  </a:cubicBezTo>
                  <a:cubicBezTo>
                    <a:pt x="159" y="526"/>
                    <a:pt x="159" y="518"/>
                    <a:pt x="159" y="510"/>
                  </a:cubicBezTo>
                  <a:cubicBezTo>
                    <a:pt x="159" y="510"/>
                    <a:pt x="159" y="508"/>
                    <a:pt x="159" y="507"/>
                  </a:cubicBezTo>
                  <a:cubicBezTo>
                    <a:pt x="159" y="504"/>
                    <a:pt x="160" y="500"/>
                    <a:pt x="160" y="498"/>
                  </a:cubicBezTo>
                  <a:cubicBezTo>
                    <a:pt x="162" y="501"/>
                    <a:pt x="164" y="507"/>
                    <a:pt x="165" y="511"/>
                  </a:cubicBezTo>
                  <a:cubicBezTo>
                    <a:pt x="169" y="521"/>
                    <a:pt x="172" y="532"/>
                    <a:pt x="180" y="535"/>
                  </a:cubicBezTo>
                  <a:cubicBezTo>
                    <a:pt x="183" y="537"/>
                    <a:pt x="186" y="537"/>
                    <a:pt x="190" y="536"/>
                  </a:cubicBezTo>
                  <a:cubicBezTo>
                    <a:pt x="195" y="534"/>
                    <a:pt x="198" y="530"/>
                    <a:pt x="199" y="528"/>
                  </a:cubicBezTo>
                  <a:cubicBezTo>
                    <a:pt x="199" y="526"/>
                    <a:pt x="200" y="524"/>
                    <a:pt x="200" y="523"/>
                  </a:cubicBezTo>
                  <a:cubicBezTo>
                    <a:pt x="200" y="517"/>
                    <a:pt x="197" y="511"/>
                    <a:pt x="194" y="506"/>
                  </a:cubicBezTo>
                  <a:cubicBezTo>
                    <a:pt x="192" y="503"/>
                    <a:pt x="189" y="497"/>
                    <a:pt x="189" y="494"/>
                  </a:cubicBezTo>
                  <a:cubicBezTo>
                    <a:pt x="189" y="494"/>
                    <a:pt x="189" y="494"/>
                    <a:pt x="189" y="494"/>
                  </a:cubicBezTo>
                  <a:cubicBezTo>
                    <a:pt x="191" y="494"/>
                    <a:pt x="194" y="495"/>
                    <a:pt x="196" y="496"/>
                  </a:cubicBezTo>
                  <a:cubicBezTo>
                    <a:pt x="203" y="498"/>
                    <a:pt x="211" y="501"/>
                    <a:pt x="218" y="496"/>
                  </a:cubicBezTo>
                  <a:cubicBezTo>
                    <a:pt x="222" y="493"/>
                    <a:pt x="224" y="488"/>
                    <a:pt x="225" y="481"/>
                  </a:cubicBezTo>
                  <a:cubicBezTo>
                    <a:pt x="225" y="480"/>
                    <a:pt x="225" y="479"/>
                    <a:pt x="225" y="478"/>
                  </a:cubicBezTo>
                  <a:cubicBezTo>
                    <a:pt x="225" y="461"/>
                    <a:pt x="210" y="458"/>
                    <a:pt x="200" y="457"/>
                  </a:cubicBezTo>
                  <a:cubicBezTo>
                    <a:pt x="189" y="455"/>
                    <a:pt x="186" y="454"/>
                    <a:pt x="186" y="449"/>
                  </a:cubicBezTo>
                  <a:cubicBezTo>
                    <a:pt x="186" y="449"/>
                    <a:pt x="186" y="448"/>
                    <a:pt x="186" y="448"/>
                  </a:cubicBezTo>
                  <a:cubicBezTo>
                    <a:pt x="189" y="447"/>
                    <a:pt x="200" y="450"/>
                    <a:pt x="206" y="452"/>
                  </a:cubicBezTo>
                  <a:cubicBezTo>
                    <a:pt x="218" y="456"/>
                    <a:pt x="229" y="459"/>
                    <a:pt x="236" y="454"/>
                  </a:cubicBezTo>
                  <a:cubicBezTo>
                    <a:pt x="238" y="453"/>
                    <a:pt x="241" y="451"/>
                    <a:pt x="241" y="446"/>
                  </a:cubicBezTo>
                  <a:cubicBezTo>
                    <a:pt x="243" y="432"/>
                    <a:pt x="228" y="427"/>
                    <a:pt x="216" y="422"/>
                  </a:cubicBezTo>
                  <a:cubicBezTo>
                    <a:pt x="202" y="417"/>
                    <a:pt x="197" y="414"/>
                    <a:pt x="198" y="410"/>
                  </a:cubicBezTo>
                  <a:cubicBezTo>
                    <a:pt x="198" y="408"/>
                    <a:pt x="199" y="408"/>
                    <a:pt x="199" y="407"/>
                  </a:cubicBezTo>
                  <a:cubicBezTo>
                    <a:pt x="201" y="407"/>
                    <a:pt x="206" y="409"/>
                    <a:pt x="209" y="410"/>
                  </a:cubicBezTo>
                  <a:cubicBezTo>
                    <a:pt x="215" y="413"/>
                    <a:pt x="223" y="416"/>
                    <a:pt x="229" y="413"/>
                  </a:cubicBezTo>
                  <a:cubicBezTo>
                    <a:pt x="233" y="411"/>
                    <a:pt x="236" y="407"/>
                    <a:pt x="237" y="401"/>
                  </a:cubicBezTo>
                  <a:cubicBezTo>
                    <a:pt x="242" y="385"/>
                    <a:pt x="231" y="377"/>
                    <a:pt x="223" y="372"/>
                  </a:cubicBezTo>
                  <a:cubicBezTo>
                    <a:pt x="216" y="367"/>
                    <a:pt x="215" y="365"/>
                    <a:pt x="216" y="363"/>
                  </a:cubicBezTo>
                  <a:cubicBezTo>
                    <a:pt x="217" y="360"/>
                    <a:pt x="217" y="360"/>
                    <a:pt x="223" y="361"/>
                  </a:cubicBezTo>
                  <a:cubicBezTo>
                    <a:pt x="229" y="363"/>
                    <a:pt x="240" y="366"/>
                    <a:pt x="245" y="352"/>
                  </a:cubicBezTo>
                  <a:cubicBezTo>
                    <a:pt x="250" y="339"/>
                    <a:pt x="237" y="333"/>
                    <a:pt x="228" y="329"/>
                  </a:cubicBezTo>
                  <a:cubicBezTo>
                    <a:pt x="215" y="322"/>
                    <a:pt x="212" y="320"/>
                    <a:pt x="214" y="315"/>
                  </a:cubicBezTo>
                  <a:cubicBezTo>
                    <a:pt x="215" y="314"/>
                    <a:pt x="216" y="313"/>
                    <a:pt x="216" y="313"/>
                  </a:cubicBezTo>
                  <a:cubicBezTo>
                    <a:pt x="217" y="312"/>
                    <a:pt x="222" y="315"/>
                    <a:pt x="225" y="316"/>
                  </a:cubicBezTo>
                  <a:cubicBezTo>
                    <a:pt x="232" y="320"/>
                    <a:pt x="239" y="323"/>
                    <a:pt x="246" y="321"/>
                  </a:cubicBezTo>
                  <a:cubicBezTo>
                    <a:pt x="250" y="320"/>
                    <a:pt x="253" y="316"/>
                    <a:pt x="255" y="312"/>
                  </a:cubicBezTo>
                  <a:cubicBezTo>
                    <a:pt x="257" y="309"/>
                    <a:pt x="258" y="306"/>
                    <a:pt x="258" y="303"/>
                  </a:cubicBezTo>
                  <a:cubicBezTo>
                    <a:pt x="258" y="292"/>
                    <a:pt x="247" y="284"/>
                    <a:pt x="239" y="279"/>
                  </a:cubicBezTo>
                  <a:cubicBezTo>
                    <a:pt x="236" y="277"/>
                    <a:pt x="231" y="273"/>
                    <a:pt x="230" y="272"/>
                  </a:cubicBezTo>
                  <a:cubicBezTo>
                    <a:pt x="231" y="270"/>
                    <a:pt x="232" y="270"/>
                    <a:pt x="239" y="273"/>
                  </a:cubicBezTo>
                  <a:cubicBezTo>
                    <a:pt x="246" y="276"/>
                    <a:pt x="256" y="281"/>
                    <a:pt x="266" y="272"/>
                  </a:cubicBezTo>
                  <a:cubicBezTo>
                    <a:pt x="269" y="270"/>
                    <a:pt x="271" y="266"/>
                    <a:pt x="272" y="263"/>
                  </a:cubicBezTo>
                  <a:cubicBezTo>
                    <a:pt x="272" y="256"/>
                    <a:pt x="267" y="250"/>
                    <a:pt x="262" y="244"/>
                  </a:cubicBezTo>
                  <a:cubicBezTo>
                    <a:pt x="254" y="235"/>
                    <a:pt x="253" y="232"/>
                    <a:pt x="257" y="228"/>
                  </a:cubicBezTo>
                  <a:cubicBezTo>
                    <a:pt x="258" y="227"/>
                    <a:pt x="259" y="226"/>
                    <a:pt x="259" y="226"/>
                  </a:cubicBezTo>
                  <a:cubicBezTo>
                    <a:pt x="260" y="227"/>
                    <a:pt x="262" y="229"/>
                    <a:pt x="263" y="231"/>
                  </a:cubicBezTo>
                  <a:cubicBezTo>
                    <a:pt x="267" y="234"/>
                    <a:pt x="271" y="239"/>
                    <a:pt x="277" y="239"/>
                  </a:cubicBezTo>
                  <a:cubicBezTo>
                    <a:pt x="282" y="238"/>
                    <a:pt x="286" y="236"/>
                    <a:pt x="290" y="230"/>
                  </a:cubicBezTo>
                  <a:cubicBezTo>
                    <a:pt x="298" y="218"/>
                    <a:pt x="296" y="207"/>
                    <a:pt x="294" y="200"/>
                  </a:cubicBezTo>
                  <a:cubicBezTo>
                    <a:pt x="294" y="197"/>
                    <a:pt x="293" y="194"/>
                    <a:pt x="293" y="193"/>
                  </a:cubicBezTo>
                  <a:cubicBezTo>
                    <a:pt x="293" y="193"/>
                    <a:pt x="294" y="192"/>
                    <a:pt x="298" y="191"/>
                  </a:cubicBezTo>
                  <a:cubicBezTo>
                    <a:pt x="300" y="191"/>
                    <a:pt x="301" y="191"/>
                    <a:pt x="301" y="191"/>
                  </a:cubicBezTo>
                  <a:cubicBezTo>
                    <a:pt x="303" y="193"/>
                    <a:pt x="303" y="201"/>
                    <a:pt x="303" y="206"/>
                  </a:cubicBezTo>
                  <a:cubicBezTo>
                    <a:pt x="304" y="218"/>
                    <a:pt x="304" y="234"/>
                    <a:pt x="319" y="237"/>
                  </a:cubicBezTo>
                  <a:cubicBezTo>
                    <a:pt x="335" y="240"/>
                    <a:pt x="338" y="224"/>
                    <a:pt x="340" y="215"/>
                  </a:cubicBezTo>
                  <a:cubicBezTo>
                    <a:pt x="341" y="211"/>
                    <a:pt x="343" y="204"/>
                    <a:pt x="344" y="203"/>
                  </a:cubicBezTo>
                  <a:cubicBezTo>
                    <a:pt x="345" y="203"/>
                    <a:pt x="346" y="203"/>
                    <a:pt x="347" y="203"/>
                  </a:cubicBezTo>
                  <a:cubicBezTo>
                    <a:pt x="350" y="204"/>
                    <a:pt x="351" y="205"/>
                    <a:pt x="348" y="218"/>
                  </a:cubicBezTo>
                  <a:cubicBezTo>
                    <a:pt x="346" y="227"/>
                    <a:pt x="341" y="243"/>
                    <a:pt x="357" y="249"/>
                  </a:cubicBezTo>
                  <a:cubicBezTo>
                    <a:pt x="362" y="251"/>
                    <a:pt x="367" y="251"/>
                    <a:pt x="371" y="249"/>
                  </a:cubicBezTo>
                  <a:cubicBezTo>
                    <a:pt x="373" y="248"/>
                    <a:pt x="374" y="247"/>
                    <a:pt x="375" y="246"/>
                  </a:cubicBezTo>
                  <a:cubicBezTo>
                    <a:pt x="375" y="249"/>
                    <a:pt x="374" y="253"/>
                    <a:pt x="374" y="256"/>
                  </a:cubicBezTo>
                  <a:cubicBezTo>
                    <a:pt x="374" y="261"/>
                    <a:pt x="375" y="266"/>
                    <a:pt x="380" y="270"/>
                  </a:cubicBezTo>
                  <a:cubicBezTo>
                    <a:pt x="383" y="273"/>
                    <a:pt x="386" y="274"/>
                    <a:pt x="390" y="274"/>
                  </a:cubicBezTo>
                  <a:cubicBezTo>
                    <a:pt x="396" y="273"/>
                    <a:pt x="400" y="268"/>
                    <a:pt x="404" y="263"/>
                  </a:cubicBezTo>
                  <a:cubicBezTo>
                    <a:pt x="410" y="257"/>
                    <a:pt x="411" y="256"/>
                    <a:pt x="413" y="256"/>
                  </a:cubicBezTo>
                  <a:cubicBezTo>
                    <a:pt x="412" y="259"/>
                    <a:pt x="409" y="262"/>
                    <a:pt x="406" y="265"/>
                  </a:cubicBezTo>
                  <a:cubicBezTo>
                    <a:pt x="400" y="272"/>
                    <a:pt x="392" y="282"/>
                    <a:pt x="392" y="292"/>
                  </a:cubicBezTo>
                  <a:cubicBezTo>
                    <a:pt x="392" y="295"/>
                    <a:pt x="393" y="299"/>
                    <a:pt x="395" y="302"/>
                  </a:cubicBezTo>
                  <a:cubicBezTo>
                    <a:pt x="399" y="307"/>
                    <a:pt x="403" y="309"/>
                    <a:pt x="406" y="309"/>
                  </a:cubicBezTo>
                  <a:cubicBezTo>
                    <a:pt x="414" y="310"/>
                    <a:pt x="421" y="303"/>
                    <a:pt x="428" y="297"/>
                  </a:cubicBezTo>
                  <a:cubicBezTo>
                    <a:pt x="431" y="294"/>
                    <a:pt x="436" y="289"/>
                    <a:pt x="438" y="288"/>
                  </a:cubicBezTo>
                  <a:cubicBezTo>
                    <a:pt x="438" y="288"/>
                    <a:pt x="438" y="288"/>
                    <a:pt x="438" y="288"/>
                  </a:cubicBezTo>
                  <a:cubicBezTo>
                    <a:pt x="438" y="289"/>
                    <a:pt x="438" y="289"/>
                    <a:pt x="438" y="289"/>
                  </a:cubicBezTo>
                  <a:cubicBezTo>
                    <a:pt x="439" y="290"/>
                    <a:pt x="439" y="290"/>
                    <a:pt x="439" y="291"/>
                  </a:cubicBezTo>
                  <a:cubicBezTo>
                    <a:pt x="439" y="295"/>
                    <a:pt x="427" y="302"/>
                    <a:pt x="418" y="307"/>
                  </a:cubicBezTo>
                  <a:cubicBezTo>
                    <a:pt x="405" y="314"/>
                    <a:pt x="392" y="322"/>
                    <a:pt x="392" y="332"/>
                  </a:cubicBezTo>
                  <a:cubicBezTo>
                    <a:pt x="392" y="333"/>
                    <a:pt x="392" y="334"/>
                    <a:pt x="392" y="335"/>
                  </a:cubicBezTo>
                  <a:cubicBezTo>
                    <a:pt x="393" y="339"/>
                    <a:pt x="395" y="341"/>
                    <a:pt x="398" y="343"/>
                  </a:cubicBezTo>
                  <a:cubicBezTo>
                    <a:pt x="405" y="346"/>
                    <a:pt x="416" y="342"/>
                    <a:pt x="428" y="337"/>
                  </a:cubicBezTo>
                  <a:cubicBezTo>
                    <a:pt x="434" y="335"/>
                    <a:pt x="442" y="331"/>
                    <a:pt x="446" y="331"/>
                  </a:cubicBezTo>
                  <a:cubicBezTo>
                    <a:pt x="446" y="331"/>
                    <a:pt x="446" y="331"/>
                    <a:pt x="446" y="331"/>
                  </a:cubicBezTo>
                  <a:cubicBezTo>
                    <a:pt x="445" y="339"/>
                    <a:pt x="441" y="340"/>
                    <a:pt x="433" y="342"/>
                  </a:cubicBezTo>
                  <a:cubicBezTo>
                    <a:pt x="427" y="343"/>
                    <a:pt x="417" y="346"/>
                    <a:pt x="417" y="357"/>
                  </a:cubicBezTo>
                  <a:cubicBezTo>
                    <a:pt x="417" y="358"/>
                    <a:pt x="417" y="358"/>
                    <a:pt x="417" y="359"/>
                  </a:cubicBezTo>
                  <a:cubicBezTo>
                    <a:pt x="419" y="372"/>
                    <a:pt x="433" y="373"/>
                    <a:pt x="443" y="374"/>
                  </a:cubicBezTo>
                  <a:cubicBezTo>
                    <a:pt x="448" y="375"/>
                    <a:pt x="456" y="376"/>
                    <a:pt x="458" y="378"/>
                  </a:cubicBezTo>
                  <a:cubicBezTo>
                    <a:pt x="458" y="378"/>
                    <a:pt x="458" y="378"/>
                    <a:pt x="458" y="380"/>
                  </a:cubicBezTo>
                  <a:cubicBezTo>
                    <a:pt x="458" y="380"/>
                    <a:pt x="458" y="380"/>
                    <a:pt x="458" y="381"/>
                  </a:cubicBezTo>
                  <a:cubicBezTo>
                    <a:pt x="458" y="383"/>
                    <a:pt x="457" y="384"/>
                    <a:pt x="457" y="384"/>
                  </a:cubicBezTo>
                  <a:cubicBezTo>
                    <a:pt x="457" y="384"/>
                    <a:pt x="454" y="383"/>
                    <a:pt x="453" y="383"/>
                  </a:cubicBezTo>
                  <a:cubicBezTo>
                    <a:pt x="447" y="382"/>
                    <a:pt x="435" y="379"/>
                    <a:pt x="432" y="394"/>
                  </a:cubicBezTo>
                  <a:cubicBezTo>
                    <a:pt x="430" y="400"/>
                    <a:pt x="432" y="403"/>
                    <a:pt x="434" y="405"/>
                  </a:cubicBezTo>
                  <a:cubicBezTo>
                    <a:pt x="438" y="410"/>
                    <a:pt x="447" y="410"/>
                    <a:pt x="455" y="410"/>
                  </a:cubicBezTo>
                  <a:cubicBezTo>
                    <a:pt x="461" y="409"/>
                    <a:pt x="469" y="409"/>
                    <a:pt x="472" y="411"/>
                  </a:cubicBezTo>
                  <a:cubicBezTo>
                    <a:pt x="472" y="411"/>
                    <a:pt x="473" y="412"/>
                    <a:pt x="473" y="414"/>
                  </a:cubicBezTo>
                  <a:cubicBezTo>
                    <a:pt x="473" y="421"/>
                    <a:pt x="471" y="421"/>
                    <a:pt x="462" y="421"/>
                  </a:cubicBezTo>
                  <a:cubicBezTo>
                    <a:pt x="456" y="421"/>
                    <a:pt x="446" y="421"/>
                    <a:pt x="444" y="432"/>
                  </a:cubicBezTo>
                  <a:cubicBezTo>
                    <a:pt x="446" y="440"/>
                    <a:pt x="446" y="440"/>
                    <a:pt x="446" y="440"/>
                  </a:cubicBezTo>
                  <a:cubicBezTo>
                    <a:pt x="450" y="445"/>
                    <a:pt x="458" y="445"/>
                    <a:pt x="467" y="445"/>
                  </a:cubicBezTo>
                  <a:cubicBezTo>
                    <a:pt x="477" y="445"/>
                    <a:pt x="485" y="445"/>
                    <a:pt x="485" y="449"/>
                  </a:cubicBezTo>
                  <a:cubicBezTo>
                    <a:pt x="485" y="451"/>
                    <a:pt x="485" y="452"/>
                    <a:pt x="485" y="452"/>
                  </a:cubicBezTo>
                  <a:cubicBezTo>
                    <a:pt x="484" y="453"/>
                    <a:pt x="479" y="453"/>
                    <a:pt x="476" y="453"/>
                  </a:cubicBezTo>
                  <a:cubicBezTo>
                    <a:pt x="470" y="453"/>
                    <a:pt x="458" y="453"/>
                    <a:pt x="456" y="465"/>
                  </a:cubicBezTo>
                  <a:cubicBezTo>
                    <a:pt x="456" y="469"/>
                    <a:pt x="457" y="472"/>
                    <a:pt x="458" y="473"/>
                  </a:cubicBezTo>
                  <a:cubicBezTo>
                    <a:pt x="463" y="479"/>
                    <a:pt x="471" y="479"/>
                    <a:pt x="480" y="480"/>
                  </a:cubicBezTo>
                  <a:cubicBezTo>
                    <a:pt x="486" y="480"/>
                    <a:pt x="495" y="481"/>
                    <a:pt x="497" y="483"/>
                  </a:cubicBezTo>
                  <a:cubicBezTo>
                    <a:pt x="497" y="484"/>
                    <a:pt x="498" y="484"/>
                    <a:pt x="497" y="486"/>
                  </a:cubicBezTo>
                  <a:cubicBezTo>
                    <a:pt x="497" y="487"/>
                    <a:pt x="497" y="487"/>
                    <a:pt x="497" y="488"/>
                  </a:cubicBezTo>
                  <a:cubicBezTo>
                    <a:pt x="493" y="491"/>
                    <a:pt x="479" y="489"/>
                    <a:pt x="470" y="488"/>
                  </a:cubicBezTo>
                  <a:cubicBezTo>
                    <a:pt x="458" y="487"/>
                    <a:pt x="450" y="485"/>
                    <a:pt x="445" y="490"/>
                  </a:cubicBezTo>
                  <a:cubicBezTo>
                    <a:pt x="442" y="497"/>
                    <a:pt x="442" y="497"/>
                    <a:pt x="442" y="497"/>
                  </a:cubicBezTo>
                  <a:cubicBezTo>
                    <a:pt x="442" y="508"/>
                    <a:pt x="455" y="510"/>
                    <a:pt x="466" y="511"/>
                  </a:cubicBezTo>
                  <a:cubicBezTo>
                    <a:pt x="470" y="512"/>
                    <a:pt x="480" y="513"/>
                    <a:pt x="481" y="515"/>
                  </a:cubicBezTo>
                  <a:cubicBezTo>
                    <a:pt x="480" y="517"/>
                    <a:pt x="472" y="518"/>
                    <a:pt x="468" y="518"/>
                  </a:cubicBezTo>
                  <a:cubicBezTo>
                    <a:pt x="460" y="519"/>
                    <a:pt x="453" y="520"/>
                    <a:pt x="450" y="525"/>
                  </a:cubicBezTo>
                  <a:cubicBezTo>
                    <a:pt x="449" y="527"/>
                    <a:pt x="448" y="530"/>
                    <a:pt x="451" y="535"/>
                  </a:cubicBezTo>
                  <a:cubicBezTo>
                    <a:pt x="453" y="539"/>
                    <a:pt x="456" y="542"/>
                    <a:pt x="461" y="543"/>
                  </a:cubicBezTo>
                  <a:cubicBezTo>
                    <a:pt x="473" y="546"/>
                    <a:pt x="490" y="538"/>
                    <a:pt x="497" y="534"/>
                  </a:cubicBezTo>
                  <a:cubicBezTo>
                    <a:pt x="498" y="536"/>
                    <a:pt x="499" y="539"/>
                    <a:pt x="500" y="541"/>
                  </a:cubicBezTo>
                  <a:cubicBezTo>
                    <a:pt x="503" y="551"/>
                    <a:pt x="509" y="566"/>
                    <a:pt x="524" y="563"/>
                  </a:cubicBezTo>
                  <a:cubicBezTo>
                    <a:pt x="529" y="561"/>
                    <a:pt x="531" y="558"/>
                    <a:pt x="533" y="556"/>
                  </a:cubicBezTo>
                  <a:cubicBezTo>
                    <a:pt x="534" y="554"/>
                    <a:pt x="534" y="552"/>
                    <a:pt x="534" y="549"/>
                  </a:cubicBezTo>
                  <a:cubicBezTo>
                    <a:pt x="534" y="543"/>
                    <a:pt x="531" y="537"/>
                    <a:pt x="529" y="531"/>
                  </a:cubicBezTo>
                  <a:cubicBezTo>
                    <a:pt x="528" y="530"/>
                    <a:pt x="528" y="529"/>
                    <a:pt x="527" y="527"/>
                  </a:cubicBezTo>
                  <a:cubicBezTo>
                    <a:pt x="528" y="528"/>
                    <a:pt x="529" y="529"/>
                    <a:pt x="530" y="530"/>
                  </a:cubicBezTo>
                  <a:cubicBezTo>
                    <a:pt x="538" y="536"/>
                    <a:pt x="545" y="544"/>
                    <a:pt x="554" y="542"/>
                  </a:cubicBezTo>
                  <a:cubicBezTo>
                    <a:pt x="556" y="542"/>
                    <a:pt x="560" y="540"/>
                    <a:pt x="563" y="535"/>
                  </a:cubicBezTo>
                  <a:cubicBezTo>
                    <a:pt x="569" y="521"/>
                    <a:pt x="555" y="511"/>
                    <a:pt x="543" y="503"/>
                  </a:cubicBezTo>
                  <a:cubicBezTo>
                    <a:pt x="539" y="501"/>
                    <a:pt x="527" y="493"/>
                    <a:pt x="528" y="491"/>
                  </a:cubicBezTo>
                  <a:cubicBezTo>
                    <a:pt x="529" y="488"/>
                    <a:pt x="534" y="488"/>
                    <a:pt x="540" y="488"/>
                  </a:cubicBezTo>
                  <a:cubicBezTo>
                    <a:pt x="550" y="487"/>
                    <a:pt x="565" y="486"/>
                    <a:pt x="565" y="468"/>
                  </a:cubicBezTo>
                  <a:cubicBezTo>
                    <a:pt x="565" y="462"/>
                    <a:pt x="564" y="458"/>
                    <a:pt x="560" y="455"/>
                  </a:cubicBezTo>
                  <a:cubicBezTo>
                    <a:pt x="554" y="450"/>
                    <a:pt x="545" y="452"/>
                    <a:pt x="537" y="453"/>
                  </a:cubicBezTo>
                  <a:cubicBezTo>
                    <a:pt x="535" y="453"/>
                    <a:pt x="533" y="454"/>
                    <a:pt x="531" y="454"/>
                  </a:cubicBezTo>
                  <a:cubicBezTo>
                    <a:pt x="533" y="453"/>
                    <a:pt x="537" y="452"/>
                    <a:pt x="540" y="451"/>
                  </a:cubicBezTo>
                  <a:cubicBezTo>
                    <a:pt x="550" y="449"/>
                    <a:pt x="566" y="445"/>
                    <a:pt x="566" y="430"/>
                  </a:cubicBezTo>
                  <a:cubicBezTo>
                    <a:pt x="566" y="429"/>
                    <a:pt x="566" y="427"/>
                    <a:pt x="565" y="426"/>
                  </a:cubicBezTo>
                  <a:cubicBezTo>
                    <a:pt x="564" y="419"/>
                    <a:pt x="562" y="415"/>
                    <a:pt x="558" y="413"/>
                  </a:cubicBezTo>
                  <a:cubicBezTo>
                    <a:pt x="551" y="410"/>
                    <a:pt x="545" y="414"/>
                    <a:pt x="539" y="417"/>
                  </a:cubicBezTo>
                  <a:cubicBezTo>
                    <a:pt x="541" y="416"/>
                    <a:pt x="543" y="414"/>
                    <a:pt x="544" y="414"/>
                  </a:cubicBezTo>
                  <a:cubicBezTo>
                    <a:pt x="551" y="410"/>
                    <a:pt x="557" y="406"/>
                    <a:pt x="558" y="399"/>
                  </a:cubicBezTo>
                  <a:cubicBezTo>
                    <a:pt x="558" y="399"/>
                    <a:pt x="558" y="398"/>
                    <a:pt x="558" y="398"/>
                  </a:cubicBezTo>
                  <a:cubicBezTo>
                    <a:pt x="558" y="394"/>
                    <a:pt x="557" y="391"/>
                    <a:pt x="553" y="387"/>
                  </a:cubicBezTo>
                  <a:cubicBezTo>
                    <a:pt x="542" y="376"/>
                    <a:pt x="528" y="382"/>
                    <a:pt x="519" y="386"/>
                  </a:cubicBezTo>
                  <a:cubicBezTo>
                    <a:pt x="519" y="386"/>
                    <a:pt x="518" y="386"/>
                    <a:pt x="518" y="386"/>
                  </a:cubicBezTo>
                  <a:cubicBezTo>
                    <a:pt x="519" y="385"/>
                    <a:pt x="521" y="384"/>
                    <a:pt x="522" y="383"/>
                  </a:cubicBezTo>
                  <a:cubicBezTo>
                    <a:pt x="529" y="378"/>
                    <a:pt x="538" y="371"/>
                    <a:pt x="538" y="362"/>
                  </a:cubicBezTo>
                  <a:cubicBezTo>
                    <a:pt x="538" y="359"/>
                    <a:pt x="538" y="356"/>
                    <a:pt x="535" y="353"/>
                  </a:cubicBezTo>
                  <a:cubicBezTo>
                    <a:pt x="528" y="342"/>
                    <a:pt x="516" y="347"/>
                    <a:pt x="508" y="350"/>
                  </a:cubicBezTo>
                  <a:cubicBezTo>
                    <a:pt x="498" y="355"/>
                    <a:pt x="496" y="354"/>
                    <a:pt x="494" y="351"/>
                  </a:cubicBezTo>
                  <a:cubicBezTo>
                    <a:pt x="494" y="351"/>
                    <a:pt x="494" y="350"/>
                    <a:pt x="494" y="350"/>
                  </a:cubicBezTo>
                  <a:cubicBezTo>
                    <a:pt x="495" y="349"/>
                    <a:pt x="503" y="346"/>
                    <a:pt x="507" y="345"/>
                  </a:cubicBezTo>
                  <a:cubicBezTo>
                    <a:pt x="516" y="342"/>
                    <a:pt x="524" y="339"/>
                    <a:pt x="525" y="332"/>
                  </a:cubicBezTo>
                  <a:cubicBezTo>
                    <a:pt x="526" y="328"/>
                    <a:pt x="524" y="325"/>
                    <a:pt x="520" y="321"/>
                  </a:cubicBezTo>
                  <a:cubicBezTo>
                    <a:pt x="509" y="311"/>
                    <a:pt x="497" y="317"/>
                    <a:pt x="489" y="322"/>
                  </a:cubicBezTo>
                  <a:cubicBezTo>
                    <a:pt x="486" y="323"/>
                    <a:pt x="481" y="326"/>
                    <a:pt x="479" y="325"/>
                  </a:cubicBezTo>
                  <a:cubicBezTo>
                    <a:pt x="478" y="325"/>
                    <a:pt x="477" y="323"/>
                    <a:pt x="476" y="321"/>
                  </a:cubicBezTo>
                  <a:cubicBezTo>
                    <a:pt x="473" y="315"/>
                    <a:pt x="476" y="312"/>
                    <a:pt x="488" y="306"/>
                  </a:cubicBezTo>
                  <a:cubicBezTo>
                    <a:pt x="496" y="302"/>
                    <a:pt x="508" y="296"/>
                    <a:pt x="503" y="284"/>
                  </a:cubicBezTo>
                  <a:cubicBezTo>
                    <a:pt x="498" y="273"/>
                    <a:pt x="489" y="274"/>
                    <a:pt x="484" y="275"/>
                  </a:cubicBezTo>
                  <a:cubicBezTo>
                    <a:pt x="479" y="275"/>
                    <a:pt x="476" y="276"/>
                    <a:pt x="471" y="270"/>
                  </a:cubicBezTo>
                  <a:cubicBezTo>
                    <a:pt x="471" y="269"/>
                    <a:pt x="471" y="269"/>
                    <a:pt x="471" y="269"/>
                  </a:cubicBezTo>
                  <a:cubicBezTo>
                    <a:pt x="472" y="267"/>
                    <a:pt x="483" y="264"/>
                    <a:pt x="488" y="262"/>
                  </a:cubicBezTo>
                  <a:cubicBezTo>
                    <a:pt x="499" y="258"/>
                    <a:pt x="508" y="255"/>
                    <a:pt x="510" y="248"/>
                  </a:cubicBezTo>
                  <a:cubicBezTo>
                    <a:pt x="510" y="247"/>
                    <a:pt x="511" y="246"/>
                    <a:pt x="511" y="245"/>
                  </a:cubicBezTo>
                  <a:cubicBezTo>
                    <a:pt x="511" y="243"/>
                    <a:pt x="510" y="241"/>
                    <a:pt x="509" y="240"/>
                  </a:cubicBezTo>
                  <a:cubicBezTo>
                    <a:pt x="503" y="231"/>
                    <a:pt x="489" y="230"/>
                    <a:pt x="475" y="229"/>
                  </a:cubicBezTo>
                  <a:cubicBezTo>
                    <a:pt x="467" y="228"/>
                    <a:pt x="451" y="226"/>
                    <a:pt x="450" y="223"/>
                  </a:cubicBezTo>
                  <a:cubicBezTo>
                    <a:pt x="451" y="221"/>
                    <a:pt x="457" y="220"/>
                    <a:pt x="460" y="219"/>
                  </a:cubicBezTo>
                  <a:cubicBezTo>
                    <a:pt x="466" y="218"/>
                    <a:pt x="472" y="217"/>
                    <a:pt x="474" y="213"/>
                  </a:cubicBezTo>
                  <a:cubicBezTo>
                    <a:pt x="475" y="212"/>
                    <a:pt x="475" y="211"/>
                    <a:pt x="475" y="209"/>
                  </a:cubicBezTo>
                  <a:cubicBezTo>
                    <a:pt x="475" y="208"/>
                    <a:pt x="475" y="207"/>
                    <a:pt x="474" y="205"/>
                  </a:cubicBezTo>
                  <a:cubicBezTo>
                    <a:pt x="471" y="198"/>
                    <a:pt x="461" y="198"/>
                    <a:pt x="452" y="197"/>
                  </a:cubicBezTo>
                  <a:cubicBezTo>
                    <a:pt x="449" y="197"/>
                    <a:pt x="443" y="197"/>
                    <a:pt x="441" y="196"/>
                  </a:cubicBezTo>
                  <a:cubicBezTo>
                    <a:pt x="444" y="195"/>
                    <a:pt x="450" y="194"/>
                    <a:pt x="454" y="193"/>
                  </a:cubicBezTo>
                  <a:cubicBezTo>
                    <a:pt x="465" y="192"/>
                    <a:pt x="475" y="190"/>
                    <a:pt x="479" y="184"/>
                  </a:cubicBezTo>
                  <a:cubicBezTo>
                    <a:pt x="480" y="182"/>
                    <a:pt x="481" y="180"/>
                    <a:pt x="481" y="177"/>
                  </a:cubicBezTo>
                  <a:cubicBezTo>
                    <a:pt x="481" y="176"/>
                    <a:pt x="481" y="175"/>
                    <a:pt x="481" y="173"/>
                  </a:cubicBezTo>
                  <a:cubicBezTo>
                    <a:pt x="477" y="160"/>
                    <a:pt x="466" y="159"/>
                    <a:pt x="458" y="158"/>
                  </a:cubicBezTo>
                  <a:cubicBezTo>
                    <a:pt x="453" y="157"/>
                    <a:pt x="451" y="156"/>
                    <a:pt x="449" y="155"/>
                  </a:cubicBezTo>
                  <a:cubicBezTo>
                    <a:pt x="450" y="154"/>
                    <a:pt x="452" y="154"/>
                    <a:pt x="454" y="154"/>
                  </a:cubicBezTo>
                  <a:cubicBezTo>
                    <a:pt x="461" y="152"/>
                    <a:pt x="475" y="150"/>
                    <a:pt x="475" y="137"/>
                  </a:cubicBezTo>
                  <a:cubicBezTo>
                    <a:pt x="475" y="137"/>
                    <a:pt x="475" y="136"/>
                    <a:pt x="475" y="135"/>
                  </a:cubicBezTo>
                  <a:cubicBezTo>
                    <a:pt x="474" y="131"/>
                    <a:pt x="472" y="128"/>
                    <a:pt x="470" y="126"/>
                  </a:cubicBezTo>
                  <a:cubicBezTo>
                    <a:pt x="464" y="122"/>
                    <a:pt x="456" y="123"/>
                    <a:pt x="447" y="124"/>
                  </a:cubicBezTo>
                  <a:cubicBezTo>
                    <a:pt x="449" y="123"/>
                    <a:pt x="451" y="122"/>
                    <a:pt x="453" y="120"/>
                  </a:cubicBezTo>
                  <a:cubicBezTo>
                    <a:pt x="454" y="118"/>
                    <a:pt x="454" y="116"/>
                    <a:pt x="454" y="114"/>
                  </a:cubicBezTo>
                  <a:cubicBezTo>
                    <a:pt x="454" y="112"/>
                    <a:pt x="454" y="111"/>
                    <a:pt x="454" y="109"/>
                  </a:cubicBezTo>
                  <a:cubicBezTo>
                    <a:pt x="450" y="97"/>
                    <a:pt x="437" y="99"/>
                    <a:pt x="427" y="99"/>
                  </a:cubicBezTo>
                  <a:cubicBezTo>
                    <a:pt x="418" y="100"/>
                    <a:pt x="413" y="100"/>
                    <a:pt x="413" y="98"/>
                  </a:cubicBezTo>
                  <a:cubicBezTo>
                    <a:pt x="413" y="96"/>
                    <a:pt x="413" y="96"/>
                    <a:pt x="413" y="96"/>
                  </a:cubicBezTo>
                  <a:cubicBezTo>
                    <a:pt x="413" y="96"/>
                    <a:pt x="417" y="96"/>
                    <a:pt x="419" y="96"/>
                  </a:cubicBezTo>
                  <a:cubicBezTo>
                    <a:pt x="424" y="95"/>
                    <a:pt x="430" y="95"/>
                    <a:pt x="433" y="91"/>
                  </a:cubicBezTo>
                  <a:cubicBezTo>
                    <a:pt x="435" y="88"/>
                    <a:pt x="436" y="85"/>
                    <a:pt x="435" y="81"/>
                  </a:cubicBezTo>
                  <a:cubicBezTo>
                    <a:pt x="433" y="68"/>
                    <a:pt x="416" y="70"/>
                    <a:pt x="401" y="71"/>
                  </a:cubicBezTo>
                  <a:cubicBezTo>
                    <a:pt x="398" y="72"/>
                    <a:pt x="392" y="72"/>
                    <a:pt x="388" y="72"/>
                  </a:cubicBezTo>
                  <a:cubicBezTo>
                    <a:pt x="389" y="72"/>
                    <a:pt x="391" y="72"/>
                    <a:pt x="392" y="71"/>
                  </a:cubicBezTo>
                  <a:cubicBezTo>
                    <a:pt x="400" y="70"/>
                    <a:pt x="413" y="68"/>
                    <a:pt x="413" y="55"/>
                  </a:cubicBezTo>
                  <a:cubicBezTo>
                    <a:pt x="413" y="52"/>
                    <a:pt x="411" y="49"/>
                    <a:pt x="409" y="47"/>
                  </a:cubicBezTo>
                  <a:cubicBezTo>
                    <a:pt x="403" y="42"/>
                    <a:pt x="391" y="45"/>
                    <a:pt x="378" y="48"/>
                  </a:cubicBezTo>
                  <a:cubicBezTo>
                    <a:pt x="376" y="48"/>
                    <a:pt x="374" y="49"/>
                    <a:pt x="372" y="49"/>
                  </a:cubicBezTo>
                  <a:cubicBezTo>
                    <a:pt x="374" y="48"/>
                    <a:pt x="375" y="47"/>
                    <a:pt x="376" y="46"/>
                  </a:cubicBezTo>
                  <a:cubicBezTo>
                    <a:pt x="377" y="44"/>
                    <a:pt x="378" y="42"/>
                    <a:pt x="378" y="40"/>
                  </a:cubicBezTo>
                  <a:cubicBezTo>
                    <a:pt x="378" y="39"/>
                    <a:pt x="378" y="38"/>
                    <a:pt x="378" y="38"/>
                  </a:cubicBezTo>
                  <a:cubicBezTo>
                    <a:pt x="375" y="27"/>
                    <a:pt x="363" y="28"/>
                    <a:pt x="353" y="28"/>
                  </a:cubicBezTo>
                  <a:cubicBezTo>
                    <a:pt x="350" y="29"/>
                    <a:pt x="345" y="29"/>
                    <a:pt x="343" y="28"/>
                  </a:cubicBezTo>
                  <a:cubicBezTo>
                    <a:pt x="343" y="22"/>
                    <a:pt x="346" y="14"/>
                    <a:pt x="376" y="12"/>
                  </a:cubicBezTo>
                  <a:cubicBezTo>
                    <a:pt x="449" y="6"/>
                    <a:pt x="524" y="115"/>
                    <a:pt x="539" y="145"/>
                  </a:cubicBezTo>
                  <a:cubicBezTo>
                    <a:pt x="563" y="188"/>
                    <a:pt x="563" y="188"/>
                    <a:pt x="563" y="188"/>
                  </a:cubicBezTo>
                  <a:cubicBezTo>
                    <a:pt x="599" y="250"/>
                    <a:pt x="657" y="355"/>
                    <a:pt x="662" y="382"/>
                  </a:cubicBezTo>
                  <a:cubicBezTo>
                    <a:pt x="670" y="425"/>
                    <a:pt x="661" y="478"/>
                    <a:pt x="638" y="527"/>
                  </a:cubicBezTo>
                  <a:cubicBezTo>
                    <a:pt x="616" y="576"/>
                    <a:pt x="569" y="601"/>
                    <a:pt x="491" y="604"/>
                  </a:cubicBezTo>
                  <a:close/>
                </a:path>
              </a:pathLst>
            </a:custGeom>
            <a:solidFill>
              <a:srgbClr val="8274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0" name="Freeform 498"/>
            <p:cNvSpPr>
              <a:spLocks/>
            </p:cNvSpPr>
            <p:nvPr/>
          </p:nvSpPr>
          <p:spPr bwMode="auto">
            <a:xfrm>
              <a:off x="2049" y="1375"/>
              <a:ext cx="552" cy="1248"/>
            </a:xfrm>
            <a:custGeom>
              <a:avLst/>
              <a:gdLst>
                <a:gd name="T0" fmla="*/ 155 w 221"/>
                <a:gd name="T1" fmla="*/ 8875 h 468"/>
                <a:gd name="T2" fmla="*/ 2353 w 221"/>
                <a:gd name="T3" fmla="*/ 1003 h 468"/>
                <a:gd name="T4" fmla="*/ 2353 w 221"/>
                <a:gd name="T5" fmla="*/ 989 h 468"/>
                <a:gd name="T6" fmla="*/ 3444 w 221"/>
                <a:gd name="T7" fmla="*/ 0 h 468"/>
                <a:gd name="T8" fmla="*/ 1728 w 221"/>
                <a:gd name="T9" fmla="*/ 2731 h 468"/>
                <a:gd name="T10" fmla="*/ 155 w 221"/>
                <a:gd name="T11" fmla="*/ 8875 h 4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468">
                  <a:moveTo>
                    <a:pt x="10" y="468"/>
                  </a:moveTo>
                  <a:cubicBezTo>
                    <a:pt x="0" y="337"/>
                    <a:pt x="130" y="80"/>
                    <a:pt x="151" y="53"/>
                  </a:cubicBezTo>
                  <a:cubicBezTo>
                    <a:pt x="151" y="52"/>
                    <a:pt x="151" y="52"/>
                    <a:pt x="151" y="52"/>
                  </a:cubicBezTo>
                  <a:cubicBezTo>
                    <a:pt x="169" y="21"/>
                    <a:pt x="201" y="0"/>
                    <a:pt x="221" y="0"/>
                  </a:cubicBezTo>
                  <a:cubicBezTo>
                    <a:pt x="195" y="6"/>
                    <a:pt x="152" y="48"/>
                    <a:pt x="111" y="144"/>
                  </a:cubicBezTo>
                  <a:cubicBezTo>
                    <a:pt x="70" y="239"/>
                    <a:pt x="9" y="369"/>
                    <a:pt x="10" y="468"/>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1" name="Freeform 499"/>
            <p:cNvSpPr>
              <a:spLocks/>
            </p:cNvSpPr>
            <p:nvPr/>
          </p:nvSpPr>
          <p:spPr bwMode="auto">
            <a:xfrm>
              <a:off x="3236" y="2087"/>
              <a:ext cx="85" cy="80"/>
            </a:xfrm>
            <a:custGeom>
              <a:avLst/>
              <a:gdLst>
                <a:gd name="T0" fmla="*/ 300 w 34"/>
                <a:gd name="T1" fmla="*/ 0 h 30"/>
                <a:gd name="T2" fmla="*/ 0 w 34"/>
                <a:gd name="T3" fmla="*/ 568 h 30"/>
                <a:gd name="T4" fmla="*/ 300 w 34"/>
                <a:gd name="T5" fmla="*/ 0 h 30"/>
                <a:gd name="T6" fmla="*/ 0 60000 65536"/>
                <a:gd name="T7" fmla="*/ 0 60000 65536"/>
                <a:gd name="T8" fmla="*/ 0 60000 65536"/>
              </a:gdLst>
              <a:ahLst/>
              <a:cxnLst>
                <a:cxn ang="T6">
                  <a:pos x="T0" y="T1"/>
                </a:cxn>
                <a:cxn ang="T7">
                  <a:pos x="T2" y="T3"/>
                </a:cxn>
                <a:cxn ang="T8">
                  <a:pos x="T4" y="T5"/>
                </a:cxn>
              </a:cxnLst>
              <a:rect l="0" t="0" r="r" b="b"/>
              <a:pathLst>
                <a:path w="34" h="30">
                  <a:moveTo>
                    <a:pt x="19" y="0"/>
                  </a:moveTo>
                  <a:cubicBezTo>
                    <a:pt x="24" y="10"/>
                    <a:pt x="27" y="19"/>
                    <a:pt x="0" y="30"/>
                  </a:cubicBezTo>
                  <a:cubicBezTo>
                    <a:pt x="22" y="27"/>
                    <a:pt x="34" y="14"/>
                    <a:pt x="19"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2" name="Freeform 500"/>
            <p:cNvSpPr>
              <a:spLocks/>
            </p:cNvSpPr>
            <p:nvPr/>
          </p:nvSpPr>
          <p:spPr bwMode="auto">
            <a:xfrm>
              <a:off x="3344" y="2279"/>
              <a:ext cx="47" cy="74"/>
            </a:xfrm>
            <a:custGeom>
              <a:avLst/>
              <a:gdLst>
                <a:gd name="T0" fmla="*/ 134 w 19"/>
                <a:gd name="T1" fmla="*/ 0 h 28"/>
                <a:gd name="T2" fmla="*/ 0 w 19"/>
                <a:gd name="T3" fmla="*/ 518 h 28"/>
                <a:gd name="T4" fmla="*/ 134 w 19"/>
                <a:gd name="T5" fmla="*/ 0 h 28"/>
                <a:gd name="T6" fmla="*/ 0 60000 65536"/>
                <a:gd name="T7" fmla="*/ 0 60000 65536"/>
                <a:gd name="T8" fmla="*/ 0 60000 65536"/>
              </a:gdLst>
              <a:ahLst/>
              <a:cxnLst>
                <a:cxn ang="T6">
                  <a:pos x="T0" y="T1"/>
                </a:cxn>
                <a:cxn ang="T7">
                  <a:pos x="T2" y="T3"/>
                </a:cxn>
                <a:cxn ang="T8">
                  <a:pos x="T4" y="T5"/>
                </a:cxn>
              </a:cxnLst>
              <a:rect l="0" t="0" r="r" b="b"/>
              <a:pathLst>
                <a:path w="19" h="28">
                  <a:moveTo>
                    <a:pt x="9" y="0"/>
                  </a:moveTo>
                  <a:cubicBezTo>
                    <a:pt x="15" y="7"/>
                    <a:pt x="14" y="19"/>
                    <a:pt x="0" y="28"/>
                  </a:cubicBezTo>
                  <a:cubicBezTo>
                    <a:pt x="18" y="21"/>
                    <a:pt x="19" y="10"/>
                    <a:pt x="9"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3" name="Freeform 501"/>
            <p:cNvSpPr>
              <a:spLocks/>
            </p:cNvSpPr>
            <p:nvPr/>
          </p:nvSpPr>
          <p:spPr bwMode="auto">
            <a:xfrm>
              <a:off x="3396" y="2457"/>
              <a:ext cx="75" cy="86"/>
            </a:xfrm>
            <a:custGeom>
              <a:avLst/>
              <a:gdLst>
                <a:gd name="T0" fmla="*/ 250 w 30"/>
                <a:gd name="T1" fmla="*/ 0 h 32"/>
                <a:gd name="T2" fmla="*/ 0 w 30"/>
                <a:gd name="T3" fmla="*/ 621 h 32"/>
                <a:gd name="T4" fmla="*/ 250 w 30"/>
                <a:gd name="T5" fmla="*/ 0 h 32"/>
                <a:gd name="T6" fmla="*/ 0 60000 65536"/>
                <a:gd name="T7" fmla="*/ 0 60000 65536"/>
                <a:gd name="T8" fmla="*/ 0 60000 65536"/>
              </a:gdLst>
              <a:ahLst/>
              <a:cxnLst>
                <a:cxn ang="T6">
                  <a:pos x="T0" y="T1"/>
                </a:cxn>
                <a:cxn ang="T7">
                  <a:pos x="T2" y="T3"/>
                </a:cxn>
                <a:cxn ang="T8">
                  <a:pos x="T4" y="T5"/>
                </a:cxn>
              </a:cxnLst>
              <a:rect l="0" t="0" r="r" b="b"/>
              <a:pathLst>
                <a:path w="30" h="32">
                  <a:moveTo>
                    <a:pt x="16" y="0"/>
                  </a:moveTo>
                  <a:cubicBezTo>
                    <a:pt x="22" y="7"/>
                    <a:pt x="20" y="27"/>
                    <a:pt x="0" y="32"/>
                  </a:cubicBezTo>
                  <a:cubicBezTo>
                    <a:pt x="17" y="30"/>
                    <a:pt x="30" y="13"/>
                    <a:pt x="16"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4" name="Freeform 502"/>
            <p:cNvSpPr>
              <a:spLocks/>
            </p:cNvSpPr>
            <p:nvPr/>
          </p:nvSpPr>
          <p:spPr bwMode="auto">
            <a:xfrm>
              <a:off x="3404" y="2575"/>
              <a:ext cx="50" cy="66"/>
            </a:xfrm>
            <a:custGeom>
              <a:avLst/>
              <a:gdLst>
                <a:gd name="T0" fmla="*/ 0 w 20"/>
                <a:gd name="T1" fmla="*/ 459 h 25"/>
                <a:gd name="T2" fmla="*/ 220 w 20"/>
                <a:gd name="T3" fmla="*/ 0 h 25"/>
                <a:gd name="T4" fmla="*/ 0 w 20"/>
                <a:gd name="T5" fmla="*/ 459 h 25"/>
                <a:gd name="T6" fmla="*/ 0 60000 65536"/>
                <a:gd name="T7" fmla="*/ 0 60000 65536"/>
                <a:gd name="T8" fmla="*/ 0 60000 65536"/>
              </a:gdLst>
              <a:ahLst/>
              <a:cxnLst>
                <a:cxn ang="T6">
                  <a:pos x="T0" y="T1"/>
                </a:cxn>
                <a:cxn ang="T7">
                  <a:pos x="T2" y="T3"/>
                </a:cxn>
                <a:cxn ang="T8">
                  <a:pos x="T4" y="T5"/>
                </a:cxn>
              </a:cxnLst>
              <a:rect l="0" t="0" r="r" b="b"/>
              <a:pathLst>
                <a:path w="20" h="25">
                  <a:moveTo>
                    <a:pt x="0" y="25"/>
                  </a:moveTo>
                  <a:cubicBezTo>
                    <a:pt x="12" y="24"/>
                    <a:pt x="17" y="14"/>
                    <a:pt x="14" y="0"/>
                  </a:cubicBezTo>
                  <a:cubicBezTo>
                    <a:pt x="20" y="11"/>
                    <a:pt x="19" y="25"/>
                    <a:pt x="0" y="25"/>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5" name="Freeform 503"/>
            <p:cNvSpPr>
              <a:spLocks/>
            </p:cNvSpPr>
            <p:nvPr/>
          </p:nvSpPr>
          <p:spPr bwMode="auto">
            <a:xfrm>
              <a:off x="2619" y="2121"/>
              <a:ext cx="90" cy="102"/>
            </a:xfrm>
            <a:custGeom>
              <a:avLst/>
              <a:gdLst>
                <a:gd name="T0" fmla="*/ 300 w 36"/>
                <a:gd name="T1" fmla="*/ 0 h 38"/>
                <a:gd name="T2" fmla="*/ 0 w 36"/>
                <a:gd name="T3" fmla="*/ 582 h 38"/>
                <a:gd name="T4" fmla="*/ 300 w 36"/>
                <a:gd name="T5" fmla="*/ 0 h 38"/>
                <a:gd name="T6" fmla="*/ 0 60000 65536"/>
                <a:gd name="T7" fmla="*/ 0 60000 65536"/>
                <a:gd name="T8" fmla="*/ 0 60000 65536"/>
              </a:gdLst>
              <a:ahLst/>
              <a:cxnLst>
                <a:cxn ang="T6">
                  <a:pos x="T0" y="T1"/>
                </a:cxn>
                <a:cxn ang="T7">
                  <a:pos x="T2" y="T3"/>
                </a:cxn>
                <a:cxn ang="T8">
                  <a:pos x="T4" y="T5"/>
                </a:cxn>
              </a:cxnLst>
              <a:rect l="0" t="0" r="r" b="b"/>
              <a:pathLst>
                <a:path w="36" h="38">
                  <a:moveTo>
                    <a:pt x="19" y="0"/>
                  </a:moveTo>
                  <a:cubicBezTo>
                    <a:pt x="26" y="7"/>
                    <a:pt x="22" y="34"/>
                    <a:pt x="0" y="30"/>
                  </a:cubicBezTo>
                  <a:cubicBezTo>
                    <a:pt x="17" y="38"/>
                    <a:pt x="36" y="18"/>
                    <a:pt x="19"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6" name="Freeform 504"/>
            <p:cNvSpPr>
              <a:spLocks/>
            </p:cNvSpPr>
            <p:nvPr/>
          </p:nvSpPr>
          <p:spPr bwMode="auto">
            <a:xfrm>
              <a:off x="2541" y="2383"/>
              <a:ext cx="98" cy="88"/>
            </a:xfrm>
            <a:custGeom>
              <a:avLst/>
              <a:gdLst>
                <a:gd name="T0" fmla="*/ 538 w 39"/>
                <a:gd name="T1" fmla="*/ 0 h 33"/>
                <a:gd name="T2" fmla="*/ 254 w 39"/>
                <a:gd name="T3" fmla="*/ 477 h 33"/>
                <a:gd name="T4" fmla="*/ 0 w 39"/>
                <a:gd name="T5" fmla="*/ 397 h 33"/>
                <a:gd name="T6" fmla="*/ 430 w 39"/>
                <a:gd name="T7" fmla="*/ 547 h 33"/>
                <a:gd name="T8" fmla="*/ 538 w 39"/>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3">
                  <a:moveTo>
                    <a:pt x="34" y="0"/>
                  </a:moveTo>
                  <a:cubicBezTo>
                    <a:pt x="35" y="10"/>
                    <a:pt x="29" y="28"/>
                    <a:pt x="16" y="25"/>
                  </a:cubicBezTo>
                  <a:cubicBezTo>
                    <a:pt x="9" y="24"/>
                    <a:pt x="0" y="21"/>
                    <a:pt x="0" y="21"/>
                  </a:cubicBezTo>
                  <a:cubicBezTo>
                    <a:pt x="11" y="28"/>
                    <a:pt x="16" y="33"/>
                    <a:pt x="27" y="29"/>
                  </a:cubicBezTo>
                  <a:cubicBezTo>
                    <a:pt x="34" y="26"/>
                    <a:pt x="39" y="10"/>
                    <a:pt x="34"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7" name="Freeform 505"/>
            <p:cNvSpPr>
              <a:spLocks/>
            </p:cNvSpPr>
            <p:nvPr/>
          </p:nvSpPr>
          <p:spPr bwMode="auto">
            <a:xfrm>
              <a:off x="3376" y="2713"/>
              <a:ext cx="78" cy="88"/>
            </a:xfrm>
            <a:custGeom>
              <a:avLst/>
              <a:gdLst>
                <a:gd name="T0" fmla="*/ 0 w 31"/>
                <a:gd name="T1" fmla="*/ 456 h 33"/>
                <a:gd name="T2" fmla="*/ 380 w 31"/>
                <a:gd name="T3" fmla="*/ 363 h 33"/>
                <a:gd name="T4" fmla="*/ 254 w 31"/>
                <a:gd name="T5" fmla="*/ 0 h 33"/>
                <a:gd name="T6" fmla="*/ 400 w 31"/>
                <a:gd name="T7" fmla="*/ 456 h 33"/>
                <a:gd name="T8" fmla="*/ 0 w 31"/>
                <a:gd name="T9" fmla="*/ 45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3">
                  <a:moveTo>
                    <a:pt x="0" y="24"/>
                  </a:moveTo>
                  <a:cubicBezTo>
                    <a:pt x="9" y="31"/>
                    <a:pt x="20" y="29"/>
                    <a:pt x="24" y="19"/>
                  </a:cubicBezTo>
                  <a:cubicBezTo>
                    <a:pt x="27" y="8"/>
                    <a:pt x="21" y="3"/>
                    <a:pt x="16" y="0"/>
                  </a:cubicBezTo>
                  <a:cubicBezTo>
                    <a:pt x="28" y="5"/>
                    <a:pt x="31" y="16"/>
                    <a:pt x="25" y="24"/>
                  </a:cubicBezTo>
                  <a:cubicBezTo>
                    <a:pt x="20" y="33"/>
                    <a:pt x="8" y="32"/>
                    <a:pt x="0" y="24"/>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8" name="Freeform 506"/>
            <p:cNvSpPr>
              <a:spLocks/>
            </p:cNvSpPr>
            <p:nvPr/>
          </p:nvSpPr>
          <p:spPr bwMode="auto">
            <a:xfrm>
              <a:off x="3486" y="2425"/>
              <a:ext cx="63" cy="142"/>
            </a:xfrm>
            <a:custGeom>
              <a:avLst/>
              <a:gdLst>
                <a:gd name="T0" fmla="*/ 401 w 25"/>
                <a:gd name="T1" fmla="*/ 0 h 53"/>
                <a:gd name="T2" fmla="*/ 96 w 25"/>
                <a:gd name="T3" fmla="*/ 1018 h 53"/>
                <a:gd name="T4" fmla="*/ 401 w 25"/>
                <a:gd name="T5" fmla="*/ 0 h 53"/>
                <a:gd name="T6" fmla="*/ 0 60000 65536"/>
                <a:gd name="T7" fmla="*/ 0 60000 65536"/>
                <a:gd name="T8" fmla="*/ 0 60000 65536"/>
              </a:gdLst>
              <a:ahLst/>
              <a:cxnLst>
                <a:cxn ang="T6">
                  <a:pos x="T0" y="T1"/>
                </a:cxn>
                <a:cxn ang="T7">
                  <a:pos x="T2" y="T3"/>
                </a:cxn>
                <a:cxn ang="T8">
                  <a:pos x="T4" y="T5"/>
                </a:cxn>
              </a:cxnLst>
              <a:rect l="0" t="0" r="r" b="b"/>
              <a:pathLst>
                <a:path w="25" h="53">
                  <a:moveTo>
                    <a:pt x="25" y="0"/>
                  </a:moveTo>
                  <a:cubicBezTo>
                    <a:pt x="10" y="16"/>
                    <a:pt x="1" y="37"/>
                    <a:pt x="6" y="53"/>
                  </a:cubicBezTo>
                  <a:cubicBezTo>
                    <a:pt x="0" y="44"/>
                    <a:pt x="0" y="14"/>
                    <a:pt x="25"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49" name="Freeform 507"/>
            <p:cNvSpPr>
              <a:spLocks/>
            </p:cNvSpPr>
            <p:nvPr/>
          </p:nvSpPr>
          <p:spPr bwMode="auto">
            <a:xfrm>
              <a:off x="3364" y="2097"/>
              <a:ext cx="65" cy="150"/>
            </a:xfrm>
            <a:custGeom>
              <a:avLst/>
              <a:gdLst>
                <a:gd name="T0" fmla="*/ 408 w 26"/>
                <a:gd name="T1" fmla="*/ 1077 h 56"/>
                <a:gd name="T2" fmla="*/ 283 w 26"/>
                <a:gd name="T3" fmla="*/ 0 h 56"/>
                <a:gd name="T4" fmla="*/ 408 w 26"/>
                <a:gd name="T5" fmla="*/ 1077 h 56"/>
                <a:gd name="T6" fmla="*/ 0 60000 65536"/>
                <a:gd name="T7" fmla="*/ 0 60000 65536"/>
                <a:gd name="T8" fmla="*/ 0 60000 65536"/>
              </a:gdLst>
              <a:ahLst/>
              <a:cxnLst>
                <a:cxn ang="T6">
                  <a:pos x="T0" y="T1"/>
                </a:cxn>
                <a:cxn ang="T7">
                  <a:pos x="T2" y="T3"/>
                </a:cxn>
                <a:cxn ang="T8">
                  <a:pos x="T4" y="T5"/>
                </a:cxn>
              </a:cxnLst>
              <a:rect l="0" t="0" r="r" b="b"/>
              <a:pathLst>
                <a:path w="26" h="56">
                  <a:moveTo>
                    <a:pt x="26" y="56"/>
                  </a:moveTo>
                  <a:cubicBezTo>
                    <a:pt x="8" y="38"/>
                    <a:pt x="11" y="11"/>
                    <a:pt x="18" y="0"/>
                  </a:cubicBezTo>
                  <a:cubicBezTo>
                    <a:pt x="9" y="11"/>
                    <a:pt x="0" y="36"/>
                    <a:pt x="26" y="56"/>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0" name="Freeform 508"/>
            <p:cNvSpPr>
              <a:spLocks/>
            </p:cNvSpPr>
            <p:nvPr/>
          </p:nvSpPr>
          <p:spPr bwMode="auto">
            <a:xfrm>
              <a:off x="3229" y="1745"/>
              <a:ext cx="47" cy="131"/>
            </a:xfrm>
            <a:custGeom>
              <a:avLst/>
              <a:gdLst>
                <a:gd name="T0" fmla="*/ 287 w 19"/>
                <a:gd name="T1" fmla="*/ 0 h 49"/>
                <a:gd name="T2" fmla="*/ 183 w 19"/>
                <a:gd name="T3" fmla="*/ 936 h 49"/>
                <a:gd name="T4" fmla="*/ 287 w 19"/>
                <a:gd name="T5" fmla="*/ 0 h 49"/>
                <a:gd name="T6" fmla="*/ 0 60000 65536"/>
                <a:gd name="T7" fmla="*/ 0 60000 65536"/>
                <a:gd name="T8" fmla="*/ 0 60000 65536"/>
              </a:gdLst>
              <a:ahLst/>
              <a:cxnLst>
                <a:cxn ang="T6">
                  <a:pos x="T0" y="T1"/>
                </a:cxn>
                <a:cxn ang="T7">
                  <a:pos x="T2" y="T3"/>
                </a:cxn>
                <a:cxn ang="T8">
                  <a:pos x="T4" y="T5"/>
                </a:cxn>
              </a:cxnLst>
              <a:rect l="0" t="0" r="r" b="b"/>
              <a:pathLst>
                <a:path w="19" h="49">
                  <a:moveTo>
                    <a:pt x="19" y="0"/>
                  </a:moveTo>
                  <a:cubicBezTo>
                    <a:pt x="11" y="8"/>
                    <a:pt x="4" y="30"/>
                    <a:pt x="12" y="49"/>
                  </a:cubicBezTo>
                  <a:cubicBezTo>
                    <a:pt x="5" y="37"/>
                    <a:pt x="0" y="15"/>
                    <a:pt x="19"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1" name="Freeform 509"/>
            <p:cNvSpPr>
              <a:spLocks/>
            </p:cNvSpPr>
            <p:nvPr/>
          </p:nvSpPr>
          <p:spPr bwMode="auto">
            <a:xfrm>
              <a:off x="2321" y="1780"/>
              <a:ext cx="98" cy="64"/>
            </a:xfrm>
            <a:custGeom>
              <a:avLst/>
              <a:gdLst>
                <a:gd name="T0" fmla="*/ 618 w 39"/>
                <a:gd name="T1" fmla="*/ 397 h 24"/>
                <a:gd name="T2" fmla="*/ 0 w 39"/>
                <a:gd name="T3" fmla="*/ 456 h 24"/>
                <a:gd name="T4" fmla="*/ 618 w 39"/>
                <a:gd name="T5" fmla="*/ 397 h 24"/>
                <a:gd name="T6" fmla="*/ 0 60000 65536"/>
                <a:gd name="T7" fmla="*/ 0 60000 65536"/>
                <a:gd name="T8" fmla="*/ 0 60000 65536"/>
              </a:gdLst>
              <a:ahLst/>
              <a:cxnLst>
                <a:cxn ang="T6">
                  <a:pos x="T0" y="T1"/>
                </a:cxn>
                <a:cxn ang="T7">
                  <a:pos x="T2" y="T3"/>
                </a:cxn>
                <a:cxn ang="T8">
                  <a:pos x="T4" y="T5"/>
                </a:cxn>
              </a:cxnLst>
              <a:rect l="0" t="0" r="r" b="b"/>
              <a:pathLst>
                <a:path w="39" h="24">
                  <a:moveTo>
                    <a:pt x="39" y="21"/>
                  </a:moveTo>
                  <a:cubicBezTo>
                    <a:pt x="29" y="10"/>
                    <a:pt x="11" y="10"/>
                    <a:pt x="0" y="24"/>
                  </a:cubicBezTo>
                  <a:cubicBezTo>
                    <a:pt x="6" y="12"/>
                    <a:pt x="26" y="0"/>
                    <a:pt x="39" y="21"/>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2" name="Freeform 510"/>
            <p:cNvSpPr>
              <a:spLocks/>
            </p:cNvSpPr>
            <p:nvPr/>
          </p:nvSpPr>
          <p:spPr bwMode="auto">
            <a:xfrm>
              <a:off x="2569" y="2729"/>
              <a:ext cx="105" cy="64"/>
            </a:xfrm>
            <a:custGeom>
              <a:avLst/>
              <a:gdLst>
                <a:gd name="T0" fmla="*/ 658 w 42"/>
                <a:gd name="T1" fmla="*/ 205 h 24"/>
                <a:gd name="T2" fmla="*/ 0 w 42"/>
                <a:gd name="T3" fmla="*/ 456 h 24"/>
                <a:gd name="T4" fmla="*/ 658 w 42"/>
                <a:gd name="T5" fmla="*/ 205 h 24"/>
                <a:gd name="T6" fmla="*/ 0 60000 65536"/>
                <a:gd name="T7" fmla="*/ 0 60000 65536"/>
                <a:gd name="T8" fmla="*/ 0 60000 65536"/>
              </a:gdLst>
              <a:ahLst/>
              <a:cxnLst>
                <a:cxn ang="T6">
                  <a:pos x="T0" y="T1"/>
                </a:cxn>
                <a:cxn ang="T7">
                  <a:pos x="T2" y="T3"/>
                </a:cxn>
                <a:cxn ang="T8">
                  <a:pos x="T4" y="T5"/>
                </a:cxn>
              </a:cxnLst>
              <a:rect l="0" t="0" r="r" b="b"/>
              <a:pathLst>
                <a:path w="42" h="24">
                  <a:moveTo>
                    <a:pt x="42" y="11"/>
                  </a:moveTo>
                  <a:cubicBezTo>
                    <a:pt x="28" y="6"/>
                    <a:pt x="14" y="10"/>
                    <a:pt x="0" y="24"/>
                  </a:cubicBezTo>
                  <a:cubicBezTo>
                    <a:pt x="6" y="10"/>
                    <a:pt x="24" y="0"/>
                    <a:pt x="42" y="11"/>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3" name="Freeform 511"/>
            <p:cNvSpPr>
              <a:spLocks/>
            </p:cNvSpPr>
            <p:nvPr/>
          </p:nvSpPr>
          <p:spPr bwMode="auto">
            <a:xfrm>
              <a:off x="3026" y="2780"/>
              <a:ext cx="118" cy="61"/>
            </a:xfrm>
            <a:custGeom>
              <a:avLst/>
              <a:gdLst>
                <a:gd name="T0" fmla="*/ 0 w 47"/>
                <a:gd name="T1" fmla="*/ 430 h 23"/>
                <a:gd name="T2" fmla="*/ 743 w 47"/>
                <a:gd name="T3" fmla="*/ 204 h 23"/>
                <a:gd name="T4" fmla="*/ 0 w 47"/>
                <a:gd name="T5" fmla="*/ 430 h 23"/>
                <a:gd name="T6" fmla="*/ 0 60000 65536"/>
                <a:gd name="T7" fmla="*/ 0 60000 65536"/>
                <a:gd name="T8" fmla="*/ 0 60000 65536"/>
              </a:gdLst>
              <a:ahLst/>
              <a:cxnLst>
                <a:cxn ang="T6">
                  <a:pos x="T0" y="T1"/>
                </a:cxn>
                <a:cxn ang="T7">
                  <a:pos x="T2" y="T3"/>
                </a:cxn>
                <a:cxn ang="T8">
                  <a:pos x="T4" y="T5"/>
                </a:cxn>
              </a:cxnLst>
              <a:rect l="0" t="0" r="r" b="b"/>
              <a:pathLst>
                <a:path w="47" h="23">
                  <a:moveTo>
                    <a:pt x="0" y="23"/>
                  </a:moveTo>
                  <a:cubicBezTo>
                    <a:pt x="6" y="9"/>
                    <a:pt x="29" y="4"/>
                    <a:pt x="47" y="11"/>
                  </a:cubicBezTo>
                  <a:cubicBezTo>
                    <a:pt x="32" y="5"/>
                    <a:pt x="8" y="0"/>
                    <a:pt x="0" y="23"/>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4" name="Freeform 512"/>
            <p:cNvSpPr>
              <a:spLocks/>
            </p:cNvSpPr>
            <p:nvPr/>
          </p:nvSpPr>
          <p:spPr bwMode="auto">
            <a:xfrm>
              <a:off x="3101" y="2881"/>
              <a:ext cx="90" cy="59"/>
            </a:xfrm>
            <a:custGeom>
              <a:avLst/>
              <a:gdLst>
                <a:gd name="T0" fmla="*/ 563 w 36"/>
                <a:gd name="T1" fmla="*/ 0 h 22"/>
                <a:gd name="T2" fmla="*/ 0 w 36"/>
                <a:gd name="T3" fmla="*/ 330 h 22"/>
                <a:gd name="T4" fmla="*/ 563 w 36"/>
                <a:gd name="T5" fmla="*/ 0 h 22"/>
                <a:gd name="T6" fmla="*/ 0 60000 65536"/>
                <a:gd name="T7" fmla="*/ 0 60000 65536"/>
                <a:gd name="T8" fmla="*/ 0 60000 65536"/>
              </a:gdLst>
              <a:ahLst/>
              <a:cxnLst>
                <a:cxn ang="T6">
                  <a:pos x="T0" y="T1"/>
                </a:cxn>
                <a:cxn ang="T7">
                  <a:pos x="T2" y="T3"/>
                </a:cxn>
                <a:cxn ang="T8">
                  <a:pos x="T4" y="T5"/>
                </a:cxn>
              </a:cxnLst>
              <a:rect l="0" t="0" r="r" b="b"/>
              <a:pathLst>
                <a:path w="36" h="22">
                  <a:moveTo>
                    <a:pt x="36" y="0"/>
                  </a:moveTo>
                  <a:cubicBezTo>
                    <a:pt x="34" y="13"/>
                    <a:pt x="14" y="20"/>
                    <a:pt x="0" y="17"/>
                  </a:cubicBezTo>
                  <a:cubicBezTo>
                    <a:pt x="16" y="22"/>
                    <a:pt x="35" y="16"/>
                    <a:pt x="36" y="0"/>
                  </a:cubicBezTo>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5" name="Freeform 513"/>
            <p:cNvSpPr>
              <a:spLocks/>
            </p:cNvSpPr>
            <p:nvPr/>
          </p:nvSpPr>
          <p:spPr bwMode="auto">
            <a:xfrm>
              <a:off x="2576" y="2839"/>
              <a:ext cx="110" cy="72"/>
            </a:xfrm>
            <a:custGeom>
              <a:avLst/>
              <a:gdLst>
                <a:gd name="T0" fmla="*/ 688 w 44"/>
                <a:gd name="T1" fmla="*/ 0 h 27"/>
                <a:gd name="T2" fmla="*/ 0 w 44"/>
                <a:gd name="T3" fmla="*/ 376 h 27"/>
                <a:gd name="T4" fmla="*/ 688 w 44"/>
                <a:gd name="T5" fmla="*/ 0 h 27"/>
                <a:gd name="T6" fmla="*/ 0 60000 65536"/>
                <a:gd name="T7" fmla="*/ 0 60000 65536"/>
                <a:gd name="T8" fmla="*/ 0 60000 65536"/>
              </a:gdLst>
              <a:ahLst/>
              <a:cxnLst>
                <a:cxn ang="T6">
                  <a:pos x="T0" y="T1"/>
                </a:cxn>
                <a:cxn ang="T7">
                  <a:pos x="T2" y="T3"/>
                </a:cxn>
                <a:cxn ang="T8">
                  <a:pos x="T4" y="T5"/>
                </a:cxn>
              </a:cxnLst>
              <a:rect l="0" t="0" r="r" b="b"/>
              <a:pathLst>
                <a:path w="44" h="27">
                  <a:moveTo>
                    <a:pt x="44" y="0"/>
                  </a:moveTo>
                  <a:cubicBezTo>
                    <a:pt x="32" y="22"/>
                    <a:pt x="10" y="25"/>
                    <a:pt x="0" y="20"/>
                  </a:cubicBezTo>
                  <a:cubicBezTo>
                    <a:pt x="9" y="27"/>
                    <a:pt x="39" y="25"/>
                    <a:pt x="44"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6" name="Freeform 514"/>
            <p:cNvSpPr>
              <a:spLocks/>
            </p:cNvSpPr>
            <p:nvPr/>
          </p:nvSpPr>
          <p:spPr bwMode="auto">
            <a:xfrm>
              <a:off x="2231" y="2679"/>
              <a:ext cx="48" cy="120"/>
            </a:xfrm>
            <a:custGeom>
              <a:avLst/>
              <a:gdLst>
                <a:gd name="T0" fmla="*/ 0 w 19"/>
                <a:gd name="T1" fmla="*/ 0 h 45"/>
                <a:gd name="T2" fmla="*/ 0 w 19"/>
                <a:gd name="T3" fmla="*/ 853 h 45"/>
                <a:gd name="T4" fmla="*/ 0 w 19"/>
                <a:gd name="T5" fmla="*/ 0 h 45"/>
                <a:gd name="T6" fmla="*/ 0 60000 65536"/>
                <a:gd name="T7" fmla="*/ 0 60000 65536"/>
                <a:gd name="T8" fmla="*/ 0 60000 65536"/>
              </a:gdLst>
              <a:ahLst/>
              <a:cxnLst>
                <a:cxn ang="T6">
                  <a:pos x="T0" y="T1"/>
                </a:cxn>
                <a:cxn ang="T7">
                  <a:pos x="T2" y="T3"/>
                </a:cxn>
                <a:cxn ang="T8">
                  <a:pos x="T4" y="T5"/>
                </a:cxn>
              </a:cxnLst>
              <a:rect l="0" t="0" r="r" b="b"/>
              <a:pathLst>
                <a:path w="19" h="45">
                  <a:moveTo>
                    <a:pt x="0" y="0"/>
                  </a:moveTo>
                  <a:cubicBezTo>
                    <a:pt x="9" y="19"/>
                    <a:pt x="12" y="44"/>
                    <a:pt x="0" y="45"/>
                  </a:cubicBezTo>
                  <a:cubicBezTo>
                    <a:pt x="15" y="43"/>
                    <a:pt x="19" y="24"/>
                    <a:pt x="0"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7" name="Freeform 515"/>
            <p:cNvSpPr>
              <a:spLocks/>
            </p:cNvSpPr>
            <p:nvPr/>
          </p:nvSpPr>
          <p:spPr bwMode="auto">
            <a:xfrm>
              <a:off x="2216" y="2233"/>
              <a:ext cx="83" cy="120"/>
            </a:xfrm>
            <a:custGeom>
              <a:avLst/>
              <a:gdLst>
                <a:gd name="T0" fmla="*/ 475 w 33"/>
                <a:gd name="T1" fmla="*/ 0 h 45"/>
                <a:gd name="T2" fmla="*/ 0 w 33"/>
                <a:gd name="T3" fmla="*/ 760 h 45"/>
                <a:gd name="T4" fmla="*/ 475 w 33"/>
                <a:gd name="T5" fmla="*/ 0 h 45"/>
                <a:gd name="T6" fmla="*/ 0 60000 65536"/>
                <a:gd name="T7" fmla="*/ 0 60000 65536"/>
                <a:gd name="T8" fmla="*/ 0 60000 65536"/>
              </a:gdLst>
              <a:ahLst/>
              <a:cxnLst>
                <a:cxn ang="T6">
                  <a:pos x="T0" y="T1"/>
                </a:cxn>
                <a:cxn ang="T7">
                  <a:pos x="T2" y="T3"/>
                </a:cxn>
                <a:cxn ang="T8">
                  <a:pos x="T4" y="T5"/>
                </a:cxn>
              </a:cxnLst>
              <a:rect l="0" t="0" r="r" b="b"/>
              <a:pathLst>
                <a:path w="33" h="45">
                  <a:moveTo>
                    <a:pt x="30" y="0"/>
                  </a:moveTo>
                  <a:cubicBezTo>
                    <a:pt x="30" y="23"/>
                    <a:pt x="10" y="45"/>
                    <a:pt x="0" y="40"/>
                  </a:cubicBezTo>
                  <a:cubicBezTo>
                    <a:pt x="16" y="44"/>
                    <a:pt x="33" y="30"/>
                    <a:pt x="30" y="0"/>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8" name="Freeform 516"/>
            <p:cNvSpPr>
              <a:spLocks/>
            </p:cNvSpPr>
            <p:nvPr/>
          </p:nvSpPr>
          <p:spPr bwMode="auto">
            <a:xfrm>
              <a:off x="2836" y="2159"/>
              <a:ext cx="118" cy="66"/>
            </a:xfrm>
            <a:custGeom>
              <a:avLst/>
              <a:gdLst>
                <a:gd name="T0" fmla="*/ 0 w 47"/>
                <a:gd name="T1" fmla="*/ 55 h 25"/>
                <a:gd name="T2" fmla="*/ 743 w 47"/>
                <a:gd name="T3" fmla="*/ 0 h 25"/>
                <a:gd name="T4" fmla="*/ 0 w 47"/>
                <a:gd name="T5" fmla="*/ 55 h 25"/>
                <a:gd name="T6" fmla="*/ 0 60000 65536"/>
                <a:gd name="T7" fmla="*/ 0 60000 65536"/>
                <a:gd name="T8" fmla="*/ 0 60000 65536"/>
              </a:gdLst>
              <a:ahLst/>
              <a:cxnLst>
                <a:cxn ang="T6">
                  <a:pos x="T0" y="T1"/>
                </a:cxn>
                <a:cxn ang="T7">
                  <a:pos x="T2" y="T3"/>
                </a:cxn>
                <a:cxn ang="T8">
                  <a:pos x="T4" y="T5"/>
                </a:cxn>
              </a:cxnLst>
              <a:rect l="0" t="0" r="r" b="b"/>
              <a:pathLst>
                <a:path w="47" h="25">
                  <a:moveTo>
                    <a:pt x="0" y="3"/>
                  </a:moveTo>
                  <a:cubicBezTo>
                    <a:pt x="13" y="14"/>
                    <a:pt x="39" y="20"/>
                    <a:pt x="47" y="0"/>
                  </a:cubicBezTo>
                  <a:cubicBezTo>
                    <a:pt x="44" y="18"/>
                    <a:pt x="16" y="25"/>
                    <a:pt x="0" y="3"/>
                  </a:cubicBezTo>
                  <a:close/>
                </a:path>
              </a:pathLst>
            </a:custGeom>
            <a:solidFill>
              <a:srgbClr val="E2DD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59" name="Freeform 517"/>
            <p:cNvSpPr>
              <a:spLocks/>
            </p:cNvSpPr>
            <p:nvPr/>
          </p:nvSpPr>
          <p:spPr bwMode="auto">
            <a:xfrm>
              <a:off x="2659" y="2193"/>
              <a:ext cx="175" cy="216"/>
            </a:xfrm>
            <a:custGeom>
              <a:avLst/>
              <a:gdLst>
                <a:gd name="T0" fmla="*/ 83 w 70"/>
                <a:gd name="T1" fmla="*/ 1059 h 81"/>
                <a:gd name="T2" fmla="*/ 938 w 70"/>
                <a:gd name="T3" fmla="*/ 435 h 81"/>
                <a:gd name="T4" fmla="*/ 83 w 70"/>
                <a:gd name="T5" fmla="*/ 1059 h 81"/>
                <a:gd name="T6" fmla="*/ 0 60000 65536"/>
                <a:gd name="T7" fmla="*/ 0 60000 65536"/>
                <a:gd name="T8" fmla="*/ 0 60000 65536"/>
              </a:gdLst>
              <a:ahLst/>
              <a:cxnLst>
                <a:cxn ang="T6">
                  <a:pos x="T0" y="T1"/>
                </a:cxn>
                <a:cxn ang="T7">
                  <a:pos x="T2" y="T3"/>
                </a:cxn>
                <a:cxn ang="T8">
                  <a:pos x="T4" y="T5"/>
                </a:cxn>
              </a:cxnLst>
              <a:rect l="0" t="0" r="r" b="b"/>
              <a:pathLst>
                <a:path w="70" h="81">
                  <a:moveTo>
                    <a:pt x="5" y="56"/>
                  </a:moveTo>
                  <a:cubicBezTo>
                    <a:pt x="12" y="81"/>
                    <a:pt x="70" y="45"/>
                    <a:pt x="60" y="23"/>
                  </a:cubicBezTo>
                  <a:cubicBezTo>
                    <a:pt x="50" y="0"/>
                    <a:pt x="0" y="24"/>
                    <a:pt x="5" y="56"/>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0" name="Freeform 518"/>
            <p:cNvSpPr>
              <a:spLocks/>
            </p:cNvSpPr>
            <p:nvPr/>
          </p:nvSpPr>
          <p:spPr bwMode="auto">
            <a:xfrm>
              <a:off x="2109" y="2623"/>
              <a:ext cx="182" cy="176"/>
            </a:xfrm>
            <a:custGeom>
              <a:avLst/>
              <a:gdLst>
                <a:gd name="T0" fmla="*/ 716 w 73"/>
                <a:gd name="T1" fmla="*/ 1251 h 66"/>
                <a:gd name="T2" fmla="*/ 374 w 73"/>
                <a:gd name="T3" fmla="*/ 115 h 66"/>
                <a:gd name="T4" fmla="*/ 716 w 73"/>
                <a:gd name="T5" fmla="*/ 1251 h 66"/>
                <a:gd name="T6" fmla="*/ 0 60000 65536"/>
                <a:gd name="T7" fmla="*/ 0 60000 65536"/>
                <a:gd name="T8" fmla="*/ 0 60000 65536"/>
              </a:gdLst>
              <a:ahLst/>
              <a:cxnLst>
                <a:cxn ang="T6">
                  <a:pos x="T0" y="T1"/>
                </a:cxn>
                <a:cxn ang="T7">
                  <a:pos x="T2" y="T3"/>
                </a:cxn>
                <a:cxn ang="T8">
                  <a:pos x="T4" y="T5"/>
                </a:cxn>
              </a:cxnLst>
              <a:rect l="0" t="0" r="r" b="b"/>
              <a:pathLst>
                <a:path w="73" h="66">
                  <a:moveTo>
                    <a:pt x="46" y="66"/>
                  </a:moveTo>
                  <a:cubicBezTo>
                    <a:pt x="73" y="64"/>
                    <a:pt x="47" y="0"/>
                    <a:pt x="24" y="6"/>
                  </a:cubicBezTo>
                  <a:cubicBezTo>
                    <a:pt x="0" y="12"/>
                    <a:pt x="15" y="65"/>
                    <a:pt x="46" y="66"/>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1" name="Freeform 519"/>
            <p:cNvSpPr>
              <a:spLocks/>
            </p:cNvSpPr>
            <p:nvPr/>
          </p:nvSpPr>
          <p:spPr bwMode="auto">
            <a:xfrm>
              <a:off x="3244" y="1732"/>
              <a:ext cx="152" cy="219"/>
            </a:xfrm>
            <a:custGeom>
              <a:avLst/>
              <a:gdLst>
                <a:gd name="T0" fmla="*/ 416 w 61"/>
                <a:gd name="T1" fmla="*/ 1333 h 82"/>
                <a:gd name="T2" fmla="*/ 571 w 61"/>
                <a:gd name="T3" fmla="*/ 136 h 82"/>
                <a:gd name="T4" fmla="*/ 416 w 61"/>
                <a:gd name="T5" fmla="*/ 1333 h 82"/>
                <a:gd name="T6" fmla="*/ 0 60000 65536"/>
                <a:gd name="T7" fmla="*/ 0 60000 65536"/>
                <a:gd name="T8" fmla="*/ 0 60000 65536"/>
              </a:gdLst>
              <a:ahLst/>
              <a:cxnLst>
                <a:cxn ang="T6">
                  <a:pos x="T0" y="T1"/>
                </a:cxn>
                <a:cxn ang="T7">
                  <a:pos x="T2" y="T3"/>
                </a:cxn>
                <a:cxn ang="T8">
                  <a:pos x="T4" y="T5"/>
                </a:cxn>
              </a:cxnLst>
              <a:rect l="0" t="0" r="r" b="b"/>
              <a:pathLst>
                <a:path w="61" h="82">
                  <a:moveTo>
                    <a:pt x="27" y="70"/>
                  </a:moveTo>
                  <a:cubicBezTo>
                    <a:pt x="51" y="82"/>
                    <a:pt x="61" y="13"/>
                    <a:pt x="37" y="7"/>
                  </a:cubicBezTo>
                  <a:cubicBezTo>
                    <a:pt x="14" y="0"/>
                    <a:pt x="0" y="54"/>
                    <a:pt x="27" y="70"/>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2" name="Freeform 520"/>
            <p:cNvSpPr>
              <a:spLocks/>
            </p:cNvSpPr>
            <p:nvPr/>
          </p:nvSpPr>
          <p:spPr bwMode="auto">
            <a:xfrm>
              <a:off x="2384" y="1519"/>
              <a:ext cx="185" cy="256"/>
            </a:xfrm>
            <a:custGeom>
              <a:avLst/>
              <a:gdLst>
                <a:gd name="T0" fmla="*/ 863 w 74"/>
                <a:gd name="T1" fmla="*/ 320 h 96"/>
                <a:gd name="T2" fmla="*/ 333 w 74"/>
                <a:gd name="T3" fmla="*/ 1421 h 96"/>
                <a:gd name="T4" fmla="*/ 863 w 74"/>
                <a:gd name="T5" fmla="*/ 320 h 96"/>
                <a:gd name="T6" fmla="*/ 0 60000 65536"/>
                <a:gd name="T7" fmla="*/ 0 60000 65536"/>
                <a:gd name="T8" fmla="*/ 0 60000 65536"/>
              </a:gdLst>
              <a:ahLst/>
              <a:cxnLst>
                <a:cxn ang="T6">
                  <a:pos x="T0" y="T1"/>
                </a:cxn>
                <a:cxn ang="T7">
                  <a:pos x="T2" y="T3"/>
                </a:cxn>
                <a:cxn ang="T8">
                  <a:pos x="T4" y="T5"/>
                </a:cxn>
              </a:cxnLst>
              <a:rect l="0" t="0" r="r" b="b"/>
              <a:pathLst>
                <a:path w="74" h="96">
                  <a:moveTo>
                    <a:pt x="55" y="17"/>
                  </a:moveTo>
                  <a:cubicBezTo>
                    <a:pt x="74" y="32"/>
                    <a:pt x="51" y="96"/>
                    <a:pt x="21" y="75"/>
                  </a:cubicBezTo>
                  <a:cubicBezTo>
                    <a:pt x="0" y="56"/>
                    <a:pt x="32" y="0"/>
                    <a:pt x="55" y="17"/>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3" name="Freeform 521"/>
            <p:cNvSpPr>
              <a:spLocks/>
            </p:cNvSpPr>
            <p:nvPr/>
          </p:nvSpPr>
          <p:spPr bwMode="auto">
            <a:xfrm>
              <a:off x="2139" y="2132"/>
              <a:ext cx="182" cy="253"/>
            </a:xfrm>
            <a:custGeom>
              <a:avLst/>
              <a:gdLst>
                <a:gd name="T0" fmla="*/ 853 w 73"/>
                <a:gd name="T1" fmla="*/ 320 h 95"/>
                <a:gd name="T2" fmla="*/ 324 w 73"/>
                <a:gd name="T3" fmla="*/ 1377 h 95"/>
                <a:gd name="T4" fmla="*/ 853 w 73"/>
                <a:gd name="T5" fmla="*/ 320 h 95"/>
                <a:gd name="T6" fmla="*/ 0 60000 65536"/>
                <a:gd name="T7" fmla="*/ 0 60000 65536"/>
                <a:gd name="T8" fmla="*/ 0 60000 65536"/>
              </a:gdLst>
              <a:ahLst/>
              <a:cxnLst>
                <a:cxn ang="T6">
                  <a:pos x="T0" y="T1"/>
                </a:cxn>
                <a:cxn ang="T7">
                  <a:pos x="T2" y="T3"/>
                </a:cxn>
                <a:cxn ang="T8">
                  <a:pos x="T4" y="T5"/>
                </a:cxn>
              </a:cxnLst>
              <a:rect l="0" t="0" r="r" b="b"/>
              <a:pathLst>
                <a:path w="73" h="95">
                  <a:moveTo>
                    <a:pt x="55" y="17"/>
                  </a:moveTo>
                  <a:cubicBezTo>
                    <a:pt x="73" y="31"/>
                    <a:pt x="50" y="95"/>
                    <a:pt x="21" y="73"/>
                  </a:cubicBezTo>
                  <a:cubicBezTo>
                    <a:pt x="0" y="55"/>
                    <a:pt x="32" y="0"/>
                    <a:pt x="55" y="17"/>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4" name="Freeform 522"/>
            <p:cNvSpPr>
              <a:spLocks/>
            </p:cNvSpPr>
            <p:nvPr/>
          </p:nvSpPr>
          <p:spPr bwMode="auto">
            <a:xfrm>
              <a:off x="2544" y="2740"/>
              <a:ext cx="162" cy="208"/>
            </a:xfrm>
            <a:custGeom>
              <a:avLst/>
              <a:gdLst>
                <a:gd name="T0" fmla="*/ 912 w 65"/>
                <a:gd name="T1" fmla="*/ 456 h 78"/>
                <a:gd name="T2" fmla="*/ 92 w 65"/>
                <a:gd name="T3" fmla="*/ 909 h 78"/>
                <a:gd name="T4" fmla="*/ 912 w 65"/>
                <a:gd name="T5" fmla="*/ 456 h 78"/>
                <a:gd name="T6" fmla="*/ 0 60000 65536"/>
                <a:gd name="T7" fmla="*/ 0 60000 65536"/>
                <a:gd name="T8" fmla="*/ 0 60000 65536"/>
              </a:gdLst>
              <a:ahLst/>
              <a:cxnLst>
                <a:cxn ang="T6">
                  <a:pos x="T0" y="T1"/>
                </a:cxn>
                <a:cxn ang="T7">
                  <a:pos x="T2" y="T3"/>
                </a:cxn>
                <a:cxn ang="T8">
                  <a:pos x="T4" y="T5"/>
                </a:cxn>
              </a:cxnLst>
              <a:rect l="0" t="0" r="r" b="b"/>
              <a:pathLst>
                <a:path w="65" h="78">
                  <a:moveTo>
                    <a:pt x="59" y="24"/>
                  </a:moveTo>
                  <a:cubicBezTo>
                    <a:pt x="65" y="44"/>
                    <a:pt x="16" y="78"/>
                    <a:pt x="6" y="48"/>
                  </a:cubicBezTo>
                  <a:cubicBezTo>
                    <a:pt x="0" y="23"/>
                    <a:pt x="51" y="0"/>
                    <a:pt x="59" y="24"/>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5" name="Freeform 523"/>
            <p:cNvSpPr>
              <a:spLocks/>
            </p:cNvSpPr>
            <p:nvPr/>
          </p:nvSpPr>
          <p:spPr bwMode="auto">
            <a:xfrm>
              <a:off x="3021" y="2799"/>
              <a:ext cx="183" cy="144"/>
            </a:xfrm>
            <a:custGeom>
              <a:avLst/>
              <a:gdLst>
                <a:gd name="T0" fmla="*/ 1038 w 73"/>
                <a:gd name="T1" fmla="*/ 648 h 54"/>
                <a:gd name="T2" fmla="*/ 145 w 73"/>
                <a:gd name="T3" fmla="*/ 435 h 54"/>
                <a:gd name="T4" fmla="*/ 1038 w 73"/>
                <a:gd name="T5" fmla="*/ 648 h 54"/>
                <a:gd name="T6" fmla="*/ 0 60000 65536"/>
                <a:gd name="T7" fmla="*/ 0 60000 65536"/>
                <a:gd name="T8" fmla="*/ 0 60000 65536"/>
              </a:gdLst>
              <a:ahLst/>
              <a:cxnLst>
                <a:cxn ang="T6">
                  <a:pos x="T0" y="T1"/>
                </a:cxn>
                <a:cxn ang="T7">
                  <a:pos x="T2" y="T3"/>
                </a:cxn>
                <a:cxn ang="T8">
                  <a:pos x="T4" y="T5"/>
                </a:cxn>
              </a:cxnLst>
              <a:rect l="0" t="0" r="r" b="b"/>
              <a:pathLst>
                <a:path w="73" h="54">
                  <a:moveTo>
                    <a:pt x="66" y="34"/>
                  </a:moveTo>
                  <a:cubicBezTo>
                    <a:pt x="59" y="54"/>
                    <a:pt x="0" y="53"/>
                    <a:pt x="9" y="23"/>
                  </a:cubicBezTo>
                  <a:cubicBezTo>
                    <a:pt x="18" y="0"/>
                    <a:pt x="73" y="10"/>
                    <a:pt x="66" y="34"/>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6" name="Freeform 524"/>
            <p:cNvSpPr>
              <a:spLocks/>
            </p:cNvSpPr>
            <p:nvPr/>
          </p:nvSpPr>
          <p:spPr bwMode="auto">
            <a:xfrm>
              <a:off x="3379" y="2060"/>
              <a:ext cx="222" cy="253"/>
            </a:xfrm>
            <a:custGeom>
              <a:avLst/>
              <a:gdLst>
                <a:gd name="T0" fmla="*/ 511 w 89"/>
                <a:gd name="T1" fmla="*/ 226 h 95"/>
                <a:gd name="T2" fmla="*/ 903 w 89"/>
                <a:gd name="T3" fmla="*/ 1603 h 95"/>
                <a:gd name="T4" fmla="*/ 511 w 89"/>
                <a:gd name="T5" fmla="*/ 226 h 95"/>
                <a:gd name="T6" fmla="*/ 0 60000 65536"/>
                <a:gd name="T7" fmla="*/ 0 60000 65536"/>
                <a:gd name="T8" fmla="*/ 0 60000 65536"/>
              </a:gdLst>
              <a:ahLst/>
              <a:cxnLst>
                <a:cxn ang="T6">
                  <a:pos x="T0" y="T1"/>
                </a:cxn>
                <a:cxn ang="T7">
                  <a:pos x="T2" y="T3"/>
                </a:cxn>
                <a:cxn ang="T8">
                  <a:pos x="T4" y="T5"/>
                </a:cxn>
              </a:cxnLst>
              <a:rect l="0" t="0" r="r" b="b"/>
              <a:pathLst>
                <a:path w="89" h="95">
                  <a:moveTo>
                    <a:pt x="33" y="12"/>
                  </a:moveTo>
                  <a:cubicBezTo>
                    <a:pt x="0" y="25"/>
                    <a:pt x="27" y="95"/>
                    <a:pt x="58" y="85"/>
                  </a:cubicBezTo>
                  <a:cubicBezTo>
                    <a:pt x="89" y="74"/>
                    <a:pt x="63" y="0"/>
                    <a:pt x="33" y="12"/>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7" name="Freeform 525"/>
            <p:cNvSpPr>
              <a:spLocks/>
            </p:cNvSpPr>
            <p:nvPr/>
          </p:nvSpPr>
          <p:spPr bwMode="auto">
            <a:xfrm>
              <a:off x="3469" y="2404"/>
              <a:ext cx="232" cy="261"/>
            </a:xfrm>
            <a:custGeom>
              <a:avLst/>
              <a:gdLst>
                <a:gd name="T0" fmla="*/ 978 w 93"/>
                <a:gd name="T1" fmla="*/ 264 h 98"/>
                <a:gd name="T2" fmla="*/ 449 w 93"/>
                <a:gd name="T3" fmla="*/ 1569 h 98"/>
                <a:gd name="T4" fmla="*/ 978 w 93"/>
                <a:gd name="T5" fmla="*/ 264 h 98"/>
                <a:gd name="T6" fmla="*/ 0 60000 65536"/>
                <a:gd name="T7" fmla="*/ 0 60000 65536"/>
                <a:gd name="T8" fmla="*/ 0 60000 65536"/>
              </a:gdLst>
              <a:ahLst/>
              <a:cxnLst>
                <a:cxn ang="T6">
                  <a:pos x="T0" y="T1"/>
                </a:cxn>
                <a:cxn ang="T7">
                  <a:pos x="T2" y="T3"/>
                </a:cxn>
                <a:cxn ang="T8">
                  <a:pos x="T4" y="T5"/>
                </a:cxn>
              </a:cxnLst>
              <a:rect l="0" t="0" r="r" b="b"/>
              <a:pathLst>
                <a:path w="93" h="98">
                  <a:moveTo>
                    <a:pt x="63" y="14"/>
                  </a:moveTo>
                  <a:cubicBezTo>
                    <a:pt x="31" y="0"/>
                    <a:pt x="0" y="68"/>
                    <a:pt x="29" y="83"/>
                  </a:cubicBezTo>
                  <a:cubicBezTo>
                    <a:pt x="58" y="98"/>
                    <a:pt x="93" y="27"/>
                    <a:pt x="63" y="14"/>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8" name="Freeform 526"/>
            <p:cNvSpPr>
              <a:spLocks/>
            </p:cNvSpPr>
            <p:nvPr/>
          </p:nvSpPr>
          <p:spPr bwMode="auto">
            <a:xfrm>
              <a:off x="2789" y="2007"/>
              <a:ext cx="182" cy="232"/>
            </a:xfrm>
            <a:custGeom>
              <a:avLst/>
              <a:gdLst>
                <a:gd name="T0" fmla="*/ 1025 w 73"/>
                <a:gd name="T1" fmla="*/ 1045 h 87"/>
                <a:gd name="T2" fmla="*/ 137 w 73"/>
                <a:gd name="T3" fmla="*/ 568 h 87"/>
                <a:gd name="T4" fmla="*/ 1025 w 73"/>
                <a:gd name="T5" fmla="*/ 1045 h 87"/>
                <a:gd name="T6" fmla="*/ 0 60000 65536"/>
                <a:gd name="T7" fmla="*/ 0 60000 65536"/>
                <a:gd name="T8" fmla="*/ 0 60000 65536"/>
              </a:gdLst>
              <a:ahLst/>
              <a:cxnLst>
                <a:cxn ang="T6">
                  <a:pos x="T0" y="T1"/>
                </a:cxn>
                <a:cxn ang="T7">
                  <a:pos x="T2" y="T3"/>
                </a:cxn>
                <a:cxn ang="T8">
                  <a:pos x="T4" y="T5"/>
                </a:cxn>
              </a:cxnLst>
              <a:rect l="0" t="0" r="r" b="b"/>
              <a:pathLst>
                <a:path w="73" h="87">
                  <a:moveTo>
                    <a:pt x="66" y="55"/>
                  </a:moveTo>
                  <a:cubicBezTo>
                    <a:pt x="73" y="22"/>
                    <a:pt x="17" y="0"/>
                    <a:pt x="9" y="30"/>
                  </a:cubicBezTo>
                  <a:cubicBezTo>
                    <a:pt x="0" y="61"/>
                    <a:pt x="58" y="87"/>
                    <a:pt x="66" y="55"/>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69" name="Freeform 527"/>
            <p:cNvSpPr>
              <a:spLocks/>
            </p:cNvSpPr>
            <p:nvPr/>
          </p:nvSpPr>
          <p:spPr bwMode="auto">
            <a:xfrm>
              <a:off x="2284" y="1815"/>
              <a:ext cx="167" cy="152"/>
            </a:xfrm>
            <a:custGeom>
              <a:avLst/>
              <a:gdLst>
                <a:gd name="T0" fmla="*/ 715 w 67"/>
                <a:gd name="T1" fmla="*/ 192 h 57"/>
                <a:gd name="T2" fmla="*/ 324 w 67"/>
                <a:gd name="T3" fmla="*/ 909 h 57"/>
                <a:gd name="T4" fmla="*/ 715 w 67"/>
                <a:gd name="T5" fmla="*/ 192 h 57"/>
                <a:gd name="T6" fmla="*/ 0 60000 65536"/>
                <a:gd name="T7" fmla="*/ 0 60000 65536"/>
                <a:gd name="T8" fmla="*/ 0 60000 65536"/>
              </a:gdLst>
              <a:ahLst/>
              <a:cxnLst>
                <a:cxn ang="T6">
                  <a:pos x="T0" y="T1"/>
                </a:cxn>
                <a:cxn ang="T7">
                  <a:pos x="T2" y="T3"/>
                </a:cxn>
                <a:cxn ang="T8">
                  <a:pos x="T4" y="T5"/>
                </a:cxn>
              </a:cxnLst>
              <a:rect l="0" t="0" r="r" b="b"/>
              <a:pathLst>
                <a:path w="67" h="57">
                  <a:moveTo>
                    <a:pt x="46" y="10"/>
                  </a:moveTo>
                  <a:cubicBezTo>
                    <a:pt x="23" y="0"/>
                    <a:pt x="0" y="38"/>
                    <a:pt x="21" y="48"/>
                  </a:cubicBezTo>
                  <a:cubicBezTo>
                    <a:pt x="42" y="57"/>
                    <a:pt x="67" y="19"/>
                    <a:pt x="46" y="10"/>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570" name="Freeform 528"/>
            <p:cNvSpPr>
              <a:spLocks noEditPoints="1"/>
            </p:cNvSpPr>
            <p:nvPr/>
          </p:nvSpPr>
          <p:spPr bwMode="auto">
            <a:xfrm>
              <a:off x="2689" y="2375"/>
              <a:ext cx="417" cy="440"/>
            </a:xfrm>
            <a:custGeom>
              <a:avLst/>
              <a:gdLst>
                <a:gd name="T0" fmla="*/ 1371 w 167"/>
                <a:gd name="T1" fmla="*/ 21 h 165"/>
                <a:gd name="T2" fmla="*/ 1371 w 167"/>
                <a:gd name="T3" fmla="*/ 21 h 165"/>
                <a:gd name="T4" fmla="*/ 1371 w 167"/>
                <a:gd name="T5" fmla="*/ 21 h 165"/>
                <a:gd name="T6" fmla="*/ 1371 w 167"/>
                <a:gd name="T7" fmla="*/ 21 h 165"/>
                <a:gd name="T8" fmla="*/ 2320 w 167"/>
                <a:gd name="T9" fmla="*/ 1685 h 165"/>
                <a:gd name="T10" fmla="*/ 2008 w 167"/>
                <a:gd name="T11" fmla="*/ 2560 h 165"/>
                <a:gd name="T12" fmla="*/ 2132 w 167"/>
                <a:gd name="T13" fmla="*/ 2867 h 165"/>
                <a:gd name="T14" fmla="*/ 2587 w 167"/>
                <a:gd name="T15" fmla="*/ 1728 h 165"/>
                <a:gd name="T16" fmla="*/ 2320 w 167"/>
                <a:gd name="T17" fmla="*/ 1685 h 165"/>
                <a:gd name="T18" fmla="*/ 1134 w 167"/>
                <a:gd name="T19" fmla="*/ 341 h 165"/>
                <a:gd name="T20" fmla="*/ 1134 w 167"/>
                <a:gd name="T21" fmla="*/ 341 h 165"/>
                <a:gd name="T22" fmla="*/ 1353 w 167"/>
                <a:gd name="T23" fmla="*/ 341 h 165"/>
                <a:gd name="T24" fmla="*/ 1353 w 167"/>
                <a:gd name="T25" fmla="*/ 341 h 165"/>
                <a:gd name="T26" fmla="*/ 2087 w 167"/>
                <a:gd name="T27" fmla="*/ 717 h 165"/>
                <a:gd name="T28" fmla="*/ 2257 w 167"/>
                <a:gd name="T29" fmla="*/ 1160 h 165"/>
                <a:gd name="T30" fmla="*/ 2524 w 167"/>
                <a:gd name="T31" fmla="*/ 1080 h 165"/>
                <a:gd name="T32" fmla="*/ 2287 w 167"/>
                <a:gd name="T33" fmla="*/ 512 h 165"/>
                <a:gd name="T34" fmla="*/ 1371 w 167"/>
                <a:gd name="T35" fmla="*/ 21 h 165"/>
                <a:gd name="T36" fmla="*/ 1104 w 167"/>
                <a:gd name="T37" fmla="*/ 21 h 165"/>
                <a:gd name="T38" fmla="*/ 1134 w 167"/>
                <a:gd name="T39" fmla="*/ 341 h 165"/>
                <a:gd name="T40" fmla="*/ 449 w 167"/>
                <a:gd name="T41" fmla="*/ 341 h 165"/>
                <a:gd name="T42" fmla="*/ 449 w 167"/>
                <a:gd name="T43" fmla="*/ 341 h 165"/>
                <a:gd name="T44" fmla="*/ 375 w 167"/>
                <a:gd name="T45" fmla="*/ 419 h 165"/>
                <a:gd name="T46" fmla="*/ 0 w 167"/>
                <a:gd name="T47" fmla="*/ 1421 h 165"/>
                <a:gd name="T48" fmla="*/ 292 w 167"/>
                <a:gd name="T49" fmla="*/ 2560 h 165"/>
                <a:gd name="T50" fmla="*/ 312 w 167"/>
                <a:gd name="T51" fmla="*/ 2560 h 165"/>
                <a:gd name="T52" fmla="*/ 512 w 167"/>
                <a:gd name="T53" fmla="*/ 2368 h 165"/>
                <a:gd name="T54" fmla="*/ 262 w 167"/>
                <a:gd name="T55" fmla="*/ 1421 h 165"/>
                <a:gd name="T56" fmla="*/ 562 w 167"/>
                <a:gd name="T57" fmla="*/ 661 h 165"/>
                <a:gd name="T58" fmla="*/ 637 w 167"/>
                <a:gd name="T59" fmla="*/ 589 h 165"/>
                <a:gd name="T60" fmla="*/ 449 w 167"/>
                <a:gd name="T61" fmla="*/ 341 h 165"/>
                <a:gd name="T62" fmla="*/ 1790 w 167"/>
                <a:gd name="T63" fmla="*/ 2731 h 165"/>
                <a:gd name="T64" fmla="*/ 1278 w 167"/>
                <a:gd name="T65" fmla="*/ 2787 h 165"/>
                <a:gd name="T66" fmla="*/ 841 w 167"/>
                <a:gd name="T67" fmla="*/ 2653 h 165"/>
                <a:gd name="T68" fmla="*/ 687 w 167"/>
                <a:gd name="T69" fmla="*/ 2936 h 165"/>
                <a:gd name="T70" fmla="*/ 687 w 167"/>
                <a:gd name="T71" fmla="*/ 2936 h 165"/>
                <a:gd name="T72" fmla="*/ 1258 w 167"/>
                <a:gd name="T73" fmla="*/ 3107 h 165"/>
                <a:gd name="T74" fmla="*/ 1870 w 167"/>
                <a:gd name="T75" fmla="*/ 3037 h 165"/>
                <a:gd name="T76" fmla="*/ 1790 w 167"/>
                <a:gd name="T77" fmla="*/ 2731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 h="165">
                  <a:moveTo>
                    <a:pt x="88" y="1"/>
                  </a:moveTo>
                  <a:cubicBezTo>
                    <a:pt x="88" y="1"/>
                    <a:pt x="88" y="1"/>
                    <a:pt x="88" y="1"/>
                  </a:cubicBezTo>
                  <a:cubicBezTo>
                    <a:pt x="88" y="1"/>
                    <a:pt x="88" y="1"/>
                    <a:pt x="88" y="1"/>
                  </a:cubicBezTo>
                  <a:cubicBezTo>
                    <a:pt x="88" y="1"/>
                    <a:pt x="88" y="1"/>
                    <a:pt x="88" y="1"/>
                  </a:cubicBezTo>
                  <a:close/>
                  <a:moveTo>
                    <a:pt x="149" y="89"/>
                  </a:moveTo>
                  <a:cubicBezTo>
                    <a:pt x="146" y="111"/>
                    <a:pt x="140" y="126"/>
                    <a:pt x="129" y="135"/>
                  </a:cubicBezTo>
                  <a:cubicBezTo>
                    <a:pt x="122" y="140"/>
                    <a:pt x="129" y="156"/>
                    <a:pt x="137" y="151"/>
                  </a:cubicBezTo>
                  <a:cubicBezTo>
                    <a:pt x="153" y="138"/>
                    <a:pt x="163" y="118"/>
                    <a:pt x="166" y="91"/>
                  </a:cubicBezTo>
                  <a:cubicBezTo>
                    <a:pt x="167" y="75"/>
                    <a:pt x="149" y="75"/>
                    <a:pt x="149" y="89"/>
                  </a:cubicBezTo>
                  <a:close/>
                  <a:moveTo>
                    <a:pt x="73" y="18"/>
                  </a:moveTo>
                  <a:cubicBezTo>
                    <a:pt x="73" y="18"/>
                    <a:pt x="73" y="18"/>
                    <a:pt x="73" y="18"/>
                  </a:cubicBezTo>
                  <a:cubicBezTo>
                    <a:pt x="78" y="18"/>
                    <a:pt x="82" y="18"/>
                    <a:pt x="87" y="18"/>
                  </a:cubicBezTo>
                  <a:cubicBezTo>
                    <a:pt x="87" y="18"/>
                    <a:pt x="87" y="18"/>
                    <a:pt x="87" y="18"/>
                  </a:cubicBezTo>
                  <a:cubicBezTo>
                    <a:pt x="107" y="19"/>
                    <a:pt x="123" y="26"/>
                    <a:pt x="134" y="38"/>
                  </a:cubicBezTo>
                  <a:cubicBezTo>
                    <a:pt x="141" y="49"/>
                    <a:pt x="143" y="52"/>
                    <a:pt x="145" y="61"/>
                  </a:cubicBezTo>
                  <a:cubicBezTo>
                    <a:pt x="147" y="74"/>
                    <a:pt x="165" y="70"/>
                    <a:pt x="162" y="57"/>
                  </a:cubicBezTo>
                  <a:cubicBezTo>
                    <a:pt x="159" y="46"/>
                    <a:pt x="153" y="34"/>
                    <a:pt x="147" y="27"/>
                  </a:cubicBezTo>
                  <a:cubicBezTo>
                    <a:pt x="133" y="11"/>
                    <a:pt x="112" y="2"/>
                    <a:pt x="88" y="1"/>
                  </a:cubicBezTo>
                  <a:cubicBezTo>
                    <a:pt x="82" y="0"/>
                    <a:pt x="77" y="0"/>
                    <a:pt x="71" y="1"/>
                  </a:cubicBezTo>
                  <a:cubicBezTo>
                    <a:pt x="60" y="2"/>
                    <a:pt x="63" y="20"/>
                    <a:pt x="73" y="18"/>
                  </a:cubicBezTo>
                  <a:close/>
                  <a:moveTo>
                    <a:pt x="29" y="18"/>
                  </a:moveTo>
                  <a:cubicBezTo>
                    <a:pt x="29" y="18"/>
                    <a:pt x="29" y="18"/>
                    <a:pt x="29" y="18"/>
                  </a:cubicBezTo>
                  <a:cubicBezTo>
                    <a:pt x="27" y="20"/>
                    <a:pt x="25" y="21"/>
                    <a:pt x="24" y="22"/>
                  </a:cubicBezTo>
                  <a:cubicBezTo>
                    <a:pt x="8" y="37"/>
                    <a:pt x="0" y="55"/>
                    <a:pt x="0" y="75"/>
                  </a:cubicBezTo>
                  <a:cubicBezTo>
                    <a:pt x="0" y="96"/>
                    <a:pt x="5" y="118"/>
                    <a:pt x="19" y="135"/>
                  </a:cubicBezTo>
                  <a:cubicBezTo>
                    <a:pt x="19" y="135"/>
                    <a:pt x="20" y="135"/>
                    <a:pt x="20" y="135"/>
                  </a:cubicBezTo>
                  <a:cubicBezTo>
                    <a:pt x="27" y="143"/>
                    <a:pt x="40" y="133"/>
                    <a:pt x="33" y="125"/>
                  </a:cubicBezTo>
                  <a:cubicBezTo>
                    <a:pt x="19" y="108"/>
                    <a:pt x="17" y="87"/>
                    <a:pt x="17" y="75"/>
                  </a:cubicBezTo>
                  <a:cubicBezTo>
                    <a:pt x="17" y="60"/>
                    <a:pt x="24" y="46"/>
                    <a:pt x="36" y="35"/>
                  </a:cubicBezTo>
                  <a:cubicBezTo>
                    <a:pt x="37" y="34"/>
                    <a:pt x="39" y="32"/>
                    <a:pt x="41" y="31"/>
                  </a:cubicBezTo>
                  <a:cubicBezTo>
                    <a:pt x="49" y="25"/>
                    <a:pt x="42" y="7"/>
                    <a:pt x="29" y="18"/>
                  </a:cubicBezTo>
                  <a:close/>
                  <a:moveTo>
                    <a:pt x="115" y="144"/>
                  </a:moveTo>
                  <a:cubicBezTo>
                    <a:pt x="106" y="147"/>
                    <a:pt x="95" y="148"/>
                    <a:pt x="82" y="147"/>
                  </a:cubicBezTo>
                  <a:cubicBezTo>
                    <a:pt x="71" y="146"/>
                    <a:pt x="62" y="144"/>
                    <a:pt x="54" y="140"/>
                  </a:cubicBezTo>
                  <a:cubicBezTo>
                    <a:pt x="44" y="136"/>
                    <a:pt x="38" y="150"/>
                    <a:pt x="44" y="155"/>
                  </a:cubicBezTo>
                  <a:cubicBezTo>
                    <a:pt x="44" y="155"/>
                    <a:pt x="44" y="155"/>
                    <a:pt x="44" y="155"/>
                  </a:cubicBezTo>
                  <a:cubicBezTo>
                    <a:pt x="55" y="160"/>
                    <a:pt x="67" y="163"/>
                    <a:pt x="81" y="164"/>
                  </a:cubicBezTo>
                  <a:cubicBezTo>
                    <a:pt x="96" y="165"/>
                    <a:pt x="109" y="164"/>
                    <a:pt x="120" y="160"/>
                  </a:cubicBezTo>
                  <a:cubicBezTo>
                    <a:pt x="128" y="157"/>
                    <a:pt x="120" y="141"/>
                    <a:pt x="115" y="144"/>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0" name="Freeform 529"/>
            <p:cNvSpPr>
              <a:spLocks/>
            </p:cNvSpPr>
            <p:nvPr/>
          </p:nvSpPr>
          <p:spPr bwMode="auto">
            <a:xfrm>
              <a:off x="2731" y="2404"/>
              <a:ext cx="353" cy="381"/>
            </a:xfrm>
            <a:custGeom>
              <a:avLst/>
              <a:gdLst>
                <a:gd name="T0" fmla="*/ 1755 w 141"/>
                <a:gd name="T1" fmla="*/ 2342 h 143"/>
                <a:gd name="T2" fmla="*/ 2068 w 141"/>
                <a:gd name="T3" fmla="*/ 1476 h 143"/>
                <a:gd name="T4" fmla="*/ 2213 w 141"/>
                <a:gd name="T5" fmla="*/ 1284 h 143"/>
                <a:gd name="T6" fmla="*/ 2193 w 141"/>
                <a:gd name="T7" fmla="*/ 1079 h 143"/>
                <a:gd name="T8" fmla="*/ 2193 w 141"/>
                <a:gd name="T9" fmla="*/ 1079 h 143"/>
                <a:gd name="T10" fmla="*/ 2005 w 141"/>
                <a:gd name="T11" fmla="*/ 943 h 143"/>
                <a:gd name="T12" fmla="*/ 1838 w 141"/>
                <a:gd name="T13" fmla="*/ 512 h 143"/>
                <a:gd name="T14" fmla="*/ 1097 w 141"/>
                <a:gd name="T15" fmla="*/ 136 h 143"/>
                <a:gd name="T16" fmla="*/ 1097 w 141"/>
                <a:gd name="T17" fmla="*/ 136 h 143"/>
                <a:gd name="T18" fmla="*/ 876 w 141"/>
                <a:gd name="T19" fmla="*/ 136 h 143"/>
                <a:gd name="T20" fmla="*/ 876 w 141"/>
                <a:gd name="T21" fmla="*/ 136 h 143"/>
                <a:gd name="T22" fmla="*/ 739 w 141"/>
                <a:gd name="T23" fmla="*/ 0 h 143"/>
                <a:gd name="T24" fmla="*/ 408 w 141"/>
                <a:gd name="T25" fmla="*/ 149 h 143"/>
                <a:gd name="T26" fmla="*/ 376 w 141"/>
                <a:gd name="T27" fmla="*/ 376 h 143"/>
                <a:gd name="T28" fmla="*/ 300 w 141"/>
                <a:gd name="T29" fmla="*/ 456 h 143"/>
                <a:gd name="T30" fmla="*/ 0 w 141"/>
                <a:gd name="T31" fmla="*/ 1215 h 143"/>
                <a:gd name="T32" fmla="*/ 250 w 141"/>
                <a:gd name="T33" fmla="*/ 2158 h 143"/>
                <a:gd name="T34" fmla="*/ 208 w 141"/>
                <a:gd name="T35" fmla="*/ 2385 h 143"/>
                <a:gd name="T36" fmla="*/ 396 w 141"/>
                <a:gd name="T37" fmla="*/ 2568 h 143"/>
                <a:gd name="T38" fmla="*/ 583 w 141"/>
                <a:gd name="T39" fmla="*/ 2443 h 143"/>
                <a:gd name="T40" fmla="*/ 1021 w 141"/>
                <a:gd name="T41" fmla="*/ 2568 h 143"/>
                <a:gd name="T42" fmla="*/ 1535 w 141"/>
                <a:gd name="T43" fmla="*/ 2512 h 143"/>
                <a:gd name="T44" fmla="*/ 1660 w 141"/>
                <a:gd name="T45" fmla="*/ 2704 h 143"/>
                <a:gd name="T46" fmla="*/ 1680 w 141"/>
                <a:gd name="T47" fmla="*/ 2704 h 143"/>
                <a:gd name="T48" fmla="*/ 1788 w 141"/>
                <a:gd name="T49" fmla="*/ 2627 h 143"/>
                <a:gd name="T50" fmla="*/ 1755 w 141"/>
                <a:gd name="T51" fmla="*/ 2342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143">
                  <a:moveTo>
                    <a:pt x="112" y="124"/>
                  </a:moveTo>
                  <a:cubicBezTo>
                    <a:pt x="123" y="115"/>
                    <a:pt x="129" y="100"/>
                    <a:pt x="132" y="78"/>
                  </a:cubicBezTo>
                  <a:cubicBezTo>
                    <a:pt x="132" y="71"/>
                    <a:pt x="137" y="67"/>
                    <a:pt x="141" y="68"/>
                  </a:cubicBezTo>
                  <a:cubicBezTo>
                    <a:pt x="138" y="66"/>
                    <a:pt x="137" y="61"/>
                    <a:pt x="140" y="57"/>
                  </a:cubicBezTo>
                  <a:cubicBezTo>
                    <a:pt x="140" y="57"/>
                    <a:pt x="140" y="57"/>
                    <a:pt x="140" y="57"/>
                  </a:cubicBezTo>
                  <a:cubicBezTo>
                    <a:pt x="135" y="59"/>
                    <a:pt x="129" y="57"/>
                    <a:pt x="128" y="50"/>
                  </a:cubicBezTo>
                  <a:cubicBezTo>
                    <a:pt x="126" y="41"/>
                    <a:pt x="124" y="38"/>
                    <a:pt x="117" y="27"/>
                  </a:cubicBezTo>
                  <a:cubicBezTo>
                    <a:pt x="106" y="15"/>
                    <a:pt x="90" y="8"/>
                    <a:pt x="70" y="7"/>
                  </a:cubicBezTo>
                  <a:cubicBezTo>
                    <a:pt x="70" y="7"/>
                    <a:pt x="70" y="7"/>
                    <a:pt x="70" y="7"/>
                  </a:cubicBezTo>
                  <a:cubicBezTo>
                    <a:pt x="65" y="7"/>
                    <a:pt x="61" y="7"/>
                    <a:pt x="56" y="7"/>
                  </a:cubicBezTo>
                  <a:cubicBezTo>
                    <a:pt x="56" y="7"/>
                    <a:pt x="56" y="7"/>
                    <a:pt x="56" y="7"/>
                  </a:cubicBezTo>
                  <a:cubicBezTo>
                    <a:pt x="51" y="8"/>
                    <a:pt x="48" y="4"/>
                    <a:pt x="47" y="0"/>
                  </a:cubicBezTo>
                  <a:cubicBezTo>
                    <a:pt x="45" y="7"/>
                    <a:pt x="32" y="13"/>
                    <a:pt x="26" y="8"/>
                  </a:cubicBezTo>
                  <a:cubicBezTo>
                    <a:pt x="28" y="12"/>
                    <a:pt x="28" y="17"/>
                    <a:pt x="24" y="20"/>
                  </a:cubicBezTo>
                  <a:cubicBezTo>
                    <a:pt x="22" y="21"/>
                    <a:pt x="20" y="23"/>
                    <a:pt x="19" y="24"/>
                  </a:cubicBezTo>
                  <a:cubicBezTo>
                    <a:pt x="7" y="35"/>
                    <a:pt x="0" y="49"/>
                    <a:pt x="0" y="64"/>
                  </a:cubicBezTo>
                  <a:cubicBezTo>
                    <a:pt x="0" y="76"/>
                    <a:pt x="2" y="97"/>
                    <a:pt x="16" y="114"/>
                  </a:cubicBezTo>
                  <a:cubicBezTo>
                    <a:pt x="20" y="119"/>
                    <a:pt x="17" y="124"/>
                    <a:pt x="13" y="126"/>
                  </a:cubicBezTo>
                  <a:cubicBezTo>
                    <a:pt x="19" y="125"/>
                    <a:pt x="26" y="128"/>
                    <a:pt x="25" y="136"/>
                  </a:cubicBezTo>
                  <a:cubicBezTo>
                    <a:pt x="26" y="131"/>
                    <a:pt x="31" y="127"/>
                    <a:pt x="37" y="129"/>
                  </a:cubicBezTo>
                  <a:cubicBezTo>
                    <a:pt x="45" y="133"/>
                    <a:pt x="54" y="135"/>
                    <a:pt x="65" y="136"/>
                  </a:cubicBezTo>
                  <a:cubicBezTo>
                    <a:pt x="78" y="137"/>
                    <a:pt x="89" y="136"/>
                    <a:pt x="98" y="133"/>
                  </a:cubicBezTo>
                  <a:cubicBezTo>
                    <a:pt x="101" y="131"/>
                    <a:pt x="106" y="138"/>
                    <a:pt x="106" y="143"/>
                  </a:cubicBezTo>
                  <a:cubicBezTo>
                    <a:pt x="106" y="143"/>
                    <a:pt x="107" y="143"/>
                    <a:pt x="107" y="143"/>
                  </a:cubicBezTo>
                  <a:cubicBezTo>
                    <a:pt x="106" y="139"/>
                    <a:pt x="109" y="138"/>
                    <a:pt x="114" y="139"/>
                  </a:cubicBezTo>
                  <a:cubicBezTo>
                    <a:pt x="109" y="136"/>
                    <a:pt x="107" y="128"/>
                    <a:pt x="112" y="124"/>
                  </a:cubicBezTo>
                  <a:close/>
                </a:path>
              </a:pathLst>
            </a:custGeom>
            <a:solidFill>
              <a:srgbClr val="7466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1" name="Freeform 530"/>
            <p:cNvSpPr>
              <a:spLocks/>
            </p:cNvSpPr>
            <p:nvPr/>
          </p:nvSpPr>
          <p:spPr bwMode="auto">
            <a:xfrm>
              <a:off x="2026" y="1343"/>
              <a:ext cx="1693" cy="1634"/>
            </a:xfrm>
            <a:custGeom>
              <a:avLst/>
              <a:gdLst>
                <a:gd name="T0" fmla="*/ 7285 w 677"/>
                <a:gd name="T1" fmla="*/ 5187 h 613"/>
                <a:gd name="T2" fmla="*/ 7367 w 677"/>
                <a:gd name="T3" fmla="*/ 6118 h 613"/>
                <a:gd name="T4" fmla="*/ 7647 w 677"/>
                <a:gd name="T5" fmla="*/ 6707 h 613"/>
                <a:gd name="T6" fmla="*/ 7942 w 677"/>
                <a:gd name="T7" fmla="*/ 7426 h 613"/>
                <a:gd name="T8" fmla="*/ 8255 w 677"/>
                <a:gd name="T9" fmla="*/ 7994 h 613"/>
                <a:gd name="T10" fmla="*/ 8160 w 677"/>
                <a:gd name="T11" fmla="*/ 8639 h 613"/>
                <a:gd name="T12" fmla="*/ 8160 w 677"/>
                <a:gd name="T13" fmla="*/ 9258 h 613"/>
                <a:gd name="T14" fmla="*/ 8130 w 677"/>
                <a:gd name="T15" fmla="*/ 9791 h 613"/>
                <a:gd name="T16" fmla="*/ 7742 w 677"/>
                <a:gd name="T17" fmla="*/ 9996 h 613"/>
                <a:gd name="T18" fmla="*/ 7617 w 677"/>
                <a:gd name="T19" fmla="*/ 9756 h 613"/>
                <a:gd name="T20" fmla="*/ 7880 w 677"/>
                <a:gd name="T21" fmla="*/ 9202 h 613"/>
                <a:gd name="T22" fmla="*/ 7680 w 677"/>
                <a:gd name="T23" fmla="*/ 8506 h 613"/>
                <a:gd name="T24" fmla="*/ 7492 w 677"/>
                <a:gd name="T25" fmla="*/ 7845 h 613"/>
                <a:gd name="T26" fmla="*/ 7255 w 677"/>
                <a:gd name="T27" fmla="*/ 7218 h 613"/>
                <a:gd name="T28" fmla="*/ 7067 w 677"/>
                <a:gd name="T29" fmla="*/ 6288 h 613"/>
                <a:gd name="T30" fmla="*/ 6942 w 677"/>
                <a:gd name="T31" fmla="*/ 5414 h 613"/>
                <a:gd name="T32" fmla="*/ 6522 w 677"/>
                <a:gd name="T33" fmla="*/ 4753 h 613"/>
                <a:gd name="T34" fmla="*/ 5972 w 677"/>
                <a:gd name="T35" fmla="*/ 4241 h 613"/>
                <a:gd name="T36" fmla="*/ 5459 w 677"/>
                <a:gd name="T37" fmla="*/ 3750 h 613"/>
                <a:gd name="T38" fmla="*/ 4646 w 677"/>
                <a:gd name="T39" fmla="*/ 3503 h 613"/>
                <a:gd name="T40" fmla="*/ 3939 w 677"/>
                <a:gd name="T41" fmla="*/ 4241 h 613"/>
                <a:gd name="T42" fmla="*/ 3521 w 677"/>
                <a:gd name="T43" fmla="*/ 5073 h 613"/>
                <a:gd name="T44" fmla="*/ 3271 w 677"/>
                <a:gd name="T45" fmla="*/ 5926 h 613"/>
                <a:gd name="T46" fmla="*/ 3301 w 677"/>
                <a:gd name="T47" fmla="*/ 6835 h 613"/>
                <a:gd name="T48" fmla="*/ 3001 w 677"/>
                <a:gd name="T49" fmla="*/ 7730 h 613"/>
                <a:gd name="T50" fmla="*/ 2813 w 677"/>
                <a:gd name="T51" fmla="*/ 8506 h 613"/>
                <a:gd name="T52" fmla="*/ 2876 w 677"/>
                <a:gd name="T53" fmla="*/ 9300 h 613"/>
                <a:gd name="T54" fmla="*/ 2488 w 677"/>
                <a:gd name="T55" fmla="*/ 9300 h 613"/>
                <a:gd name="T56" fmla="*/ 2063 w 677"/>
                <a:gd name="T57" fmla="*/ 8938 h 613"/>
                <a:gd name="T58" fmla="*/ 1938 w 677"/>
                <a:gd name="T59" fmla="*/ 8426 h 613"/>
                <a:gd name="T60" fmla="*/ 2271 w 677"/>
                <a:gd name="T61" fmla="*/ 7730 h 613"/>
                <a:gd name="T62" fmla="*/ 2583 w 677"/>
                <a:gd name="T63" fmla="*/ 7141 h 613"/>
                <a:gd name="T64" fmla="*/ 3063 w 677"/>
                <a:gd name="T65" fmla="*/ 6515 h 613"/>
                <a:gd name="T66" fmla="*/ 2908 w 677"/>
                <a:gd name="T67" fmla="*/ 5811 h 613"/>
                <a:gd name="T68" fmla="*/ 2908 w 677"/>
                <a:gd name="T69" fmla="*/ 5187 h 613"/>
                <a:gd name="T70" fmla="*/ 3271 w 677"/>
                <a:gd name="T71" fmla="*/ 4641 h 613"/>
                <a:gd name="T72" fmla="*/ 3646 w 677"/>
                <a:gd name="T73" fmla="*/ 4129 h 613"/>
                <a:gd name="T74" fmla="*/ 3709 w 677"/>
                <a:gd name="T75" fmla="*/ 3503 h 613"/>
                <a:gd name="T76" fmla="*/ 3676 w 677"/>
                <a:gd name="T77" fmla="*/ 2956 h 613"/>
                <a:gd name="T78" fmla="*/ 3876 w 677"/>
                <a:gd name="T79" fmla="*/ 2466 h 613"/>
                <a:gd name="T80" fmla="*/ 4064 w 677"/>
                <a:gd name="T81" fmla="*/ 1877 h 613"/>
                <a:gd name="T82" fmla="*/ 4001 w 677"/>
                <a:gd name="T83" fmla="*/ 1285 h 613"/>
                <a:gd name="T84" fmla="*/ 4271 w 677"/>
                <a:gd name="T85" fmla="*/ 853 h 613"/>
                <a:gd name="T86" fmla="*/ 4189 w 677"/>
                <a:gd name="T87" fmla="*/ 376 h 613"/>
                <a:gd name="T88" fmla="*/ 2396 w 677"/>
                <a:gd name="T89" fmla="*/ 1114 h 613"/>
                <a:gd name="T90" fmla="*/ 1971 w 677"/>
                <a:gd name="T91" fmla="*/ 11270 h 613"/>
                <a:gd name="T92" fmla="*/ 7680 w 677"/>
                <a:gd name="T93" fmla="*/ 11553 h 613"/>
                <a:gd name="T94" fmla="*/ 10443 w 677"/>
                <a:gd name="T95" fmla="*/ 7218 h 613"/>
                <a:gd name="T96" fmla="*/ 5879 w 677"/>
                <a:gd name="T97" fmla="*/ 115 h 613"/>
                <a:gd name="T98" fmla="*/ 5817 w 677"/>
                <a:gd name="T99" fmla="*/ 738 h 613"/>
                <a:gd name="T100" fmla="*/ 6367 w 677"/>
                <a:gd name="T101" fmla="*/ 1045 h 613"/>
                <a:gd name="T102" fmla="*/ 6709 w 677"/>
                <a:gd name="T103" fmla="*/ 1557 h 613"/>
                <a:gd name="T104" fmla="*/ 7005 w 677"/>
                <a:gd name="T105" fmla="*/ 2103 h 613"/>
                <a:gd name="T106" fmla="*/ 7335 w 677"/>
                <a:gd name="T107" fmla="*/ 2580 h 613"/>
                <a:gd name="T108" fmla="*/ 7430 w 677"/>
                <a:gd name="T109" fmla="*/ 3311 h 613"/>
                <a:gd name="T110" fmla="*/ 7335 w 677"/>
                <a:gd name="T111" fmla="*/ 3937 h 613"/>
                <a:gd name="T112" fmla="*/ 7880 w 677"/>
                <a:gd name="T113" fmla="*/ 4603 h 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7" h="613">
                  <a:moveTo>
                    <a:pt x="504" y="243"/>
                  </a:moveTo>
                  <a:cubicBezTo>
                    <a:pt x="512" y="255"/>
                    <a:pt x="454" y="257"/>
                    <a:pt x="466" y="274"/>
                  </a:cubicBezTo>
                  <a:cubicBezTo>
                    <a:pt x="479" y="290"/>
                    <a:pt x="491" y="272"/>
                    <a:pt x="497" y="286"/>
                  </a:cubicBezTo>
                  <a:cubicBezTo>
                    <a:pt x="504" y="301"/>
                    <a:pt x="460" y="301"/>
                    <a:pt x="471" y="323"/>
                  </a:cubicBezTo>
                  <a:cubicBezTo>
                    <a:pt x="481" y="346"/>
                    <a:pt x="499" y="311"/>
                    <a:pt x="516" y="326"/>
                  </a:cubicBezTo>
                  <a:cubicBezTo>
                    <a:pt x="532" y="340"/>
                    <a:pt x="479" y="338"/>
                    <a:pt x="489" y="354"/>
                  </a:cubicBezTo>
                  <a:cubicBezTo>
                    <a:pt x="499" y="371"/>
                    <a:pt x="520" y="342"/>
                    <a:pt x="530" y="356"/>
                  </a:cubicBezTo>
                  <a:cubicBezTo>
                    <a:pt x="541" y="371"/>
                    <a:pt x="504" y="381"/>
                    <a:pt x="508" y="392"/>
                  </a:cubicBezTo>
                  <a:cubicBezTo>
                    <a:pt x="512" y="402"/>
                    <a:pt x="535" y="377"/>
                    <a:pt x="549" y="392"/>
                  </a:cubicBezTo>
                  <a:cubicBezTo>
                    <a:pt x="563" y="406"/>
                    <a:pt x="526" y="408"/>
                    <a:pt x="528" y="422"/>
                  </a:cubicBezTo>
                  <a:cubicBezTo>
                    <a:pt x="530" y="437"/>
                    <a:pt x="555" y="404"/>
                    <a:pt x="559" y="427"/>
                  </a:cubicBezTo>
                  <a:cubicBezTo>
                    <a:pt x="563" y="449"/>
                    <a:pt x="522" y="441"/>
                    <a:pt x="522" y="456"/>
                  </a:cubicBezTo>
                  <a:cubicBezTo>
                    <a:pt x="522" y="470"/>
                    <a:pt x="559" y="445"/>
                    <a:pt x="559" y="468"/>
                  </a:cubicBezTo>
                  <a:cubicBezTo>
                    <a:pt x="559" y="491"/>
                    <a:pt x="528" y="474"/>
                    <a:pt x="522" y="489"/>
                  </a:cubicBezTo>
                  <a:cubicBezTo>
                    <a:pt x="516" y="503"/>
                    <a:pt x="566" y="515"/>
                    <a:pt x="557" y="532"/>
                  </a:cubicBezTo>
                  <a:cubicBezTo>
                    <a:pt x="549" y="548"/>
                    <a:pt x="526" y="511"/>
                    <a:pt x="520" y="517"/>
                  </a:cubicBezTo>
                  <a:cubicBezTo>
                    <a:pt x="514" y="524"/>
                    <a:pt x="539" y="552"/>
                    <a:pt x="522" y="557"/>
                  </a:cubicBezTo>
                  <a:cubicBezTo>
                    <a:pt x="506" y="561"/>
                    <a:pt x="506" y="522"/>
                    <a:pt x="495" y="528"/>
                  </a:cubicBezTo>
                  <a:cubicBezTo>
                    <a:pt x="485" y="534"/>
                    <a:pt x="462" y="544"/>
                    <a:pt x="456" y="532"/>
                  </a:cubicBezTo>
                  <a:cubicBezTo>
                    <a:pt x="450" y="519"/>
                    <a:pt x="487" y="530"/>
                    <a:pt x="487" y="515"/>
                  </a:cubicBezTo>
                  <a:cubicBezTo>
                    <a:pt x="487" y="501"/>
                    <a:pt x="448" y="509"/>
                    <a:pt x="448" y="497"/>
                  </a:cubicBezTo>
                  <a:cubicBezTo>
                    <a:pt x="448" y="484"/>
                    <a:pt x="502" y="507"/>
                    <a:pt x="504" y="486"/>
                  </a:cubicBezTo>
                  <a:cubicBezTo>
                    <a:pt x="506" y="466"/>
                    <a:pt x="460" y="480"/>
                    <a:pt x="462" y="466"/>
                  </a:cubicBezTo>
                  <a:cubicBezTo>
                    <a:pt x="464" y="451"/>
                    <a:pt x="491" y="468"/>
                    <a:pt x="491" y="449"/>
                  </a:cubicBezTo>
                  <a:cubicBezTo>
                    <a:pt x="491" y="431"/>
                    <a:pt x="448" y="445"/>
                    <a:pt x="450" y="433"/>
                  </a:cubicBezTo>
                  <a:cubicBezTo>
                    <a:pt x="452" y="420"/>
                    <a:pt x="479" y="437"/>
                    <a:pt x="479" y="414"/>
                  </a:cubicBezTo>
                  <a:cubicBezTo>
                    <a:pt x="479" y="392"/>
                    <a:pt x="433" y="414"/>
                    <a:pt x="438" y="396"/>
                  </a:cubicBezTo>
                  <a:cubicBezTo>
                    <a:pt x="442" y="377"/>
                    <a:pt x="462" y="402"/>
                    <a:pt x="464" y="381"/>
                  </a:cubicBezTo>
                  <a:cubicBezTo>
                    <a:pt x="466" y="361"/>
                    <a:pt x="425" y="375"/>
                    <a:pt x="423" y="359"/>
                  </a:cubicBezTo>
                  <a:cubicBezTo>
                    <a:pt x="421" y="342"/>
                    <a:pt x="450" y="354"/>
                    <a:pt x="452" y="332"/>
                  </a:cubicBezTo>
                  <a:cubicBezTo>
                    <a:pt x="454" y="309"/>
                    <a:pt x="403" y="350"/>
                    <a:pt x="398" y="334"/>
                  </a:cubicBezTo>
                  <a:cubicBezTo>
                    <a:pt x="394" y="317"/>
                    <a:pt x="454" y="305"/>
                    <a:pt x="444" y="286"/>
                  </a:cubicBezTo>
                  <a:cubicBezTo>
                    <a:pt x="433" y="268"/>
                    <a:pt x="413" y="317"/>
                    <a:pt x="400" y="299"/>
                  </a:cubicBezTo>
                  <a:cubicBezTo>
                    <a:pt x="388" y="280"/>
                    <a:pt x="431" y="259"/>
                    <a:pt x="417" y="251"/>
                  </a:cubicBezTo>
                  <a:cubicBezTo>
                    <a:pt x="403" y="243"/>
                    <a:pt x="396" y="276"/>
                    <a:pt x="384" y="266"/>
                  </a:cubicBezTo>
                  <a:cubicBezTo>
                    <a:pt x="372" y="255"/>
                    <a:pt x="392" y="233"/>
                    <a:pt x="382" y="224"/>
                  </a:cubicBezTo>
                  <a:cubicBezTo>
                    <a:pt x="372" y="216"/>
                    <a:pt x="380" y="251"/>
                    <a:pt x="359" y="243"/>
                  </a:cubicBezTo>
                  <a:cubicBezTo>
                    <a:pt x="339" y="235"/>
                    <a:pt x="369" y="204"/>
                    <a:pt x="349" y="198"/>
                  </a:cubicBezTo>
                  <a:cubicBezTo>
                    <a:pt x="328" y="191"/>
                    <a:pt x="341" y="235"/>
                    <a:pt x="320" y="231"/>
                  </a:cubicBezTo>
                  <a:cubicBezTo>
                    <a:pt x="299" y="226"/>
                    <a:pt x="320" y="181"/>
                    <a:pt x="297" y="185"/>
                  </a:cubicBezTo>
                  <a:cubicBezTo>
                    <a:pt x="275" y="189"/>
                    <a:pt x="299" y="206"/>
                    <a:pt x="285" y="226"/>
                  </a:cubicBezTo>
                  <a:cubicBezTo>
                    <a:pt x="270" y="247"/>
                    <a:pt x="266" y="208"/>
                    <a:pt x="252" y="224"/>
                  </a:cubicBezTo>
                  <a:cubicBezTo>
                    <a:pt x="237" y="241"/>
                    <a:pt x="277" y="255"/>
                    <a:pt x="262" y="268"/>
                  </a:cubicBezTo>
                  <a:cubicBezTo>
                    <a:pt x="248" y="280"/>
                    <a:pt x="235" y="255"/>
                    <a:pt x="225" y="268"/>
                  </a:cubicBezTo>
                  <a:cubicBezTo>
                    <a:pt x="215" y="280"/>
                    <a:pt x="260" y="288"/>
                    <a:pt x="250" y="309"/>
                  </a:cubicBezTo>
                  <a:cubicBezTo>
                    <a:pt x="240" y="330"/>
                    <a:pt x="217" y="293"/>
                    <a:pt x="209" y="313"/>
                  </a:cubicBezTo>
                  <a:cubicBezTo>
                    <a:pt x="200" y="334"/>
                    <a:pt x="246" y="334"/>
                    <a:pt x="240" y="350"/>
                  </a:cubicBezTo>
                  <a:cubicBezTo>
                    <a:pt x="233" y="367"/>
                    <a:pt x="217" y="344"/>
                    <a:pt x="211" y="361"/>
                  </a:cubicBezTo>
                  <a:cubicBezTo>
                    <a:pt x="204" y="377"/>
                    <a:pt x="237" y="377"/>
                    <a:pt x="231" y="400"/>
                  </a:cubicBezTo>
                  <a:cubicBezTo>
                    <a:pt x="225" y="422"/>
                    <a:pt x="198" y="387"/>
                    <a:pt x="192" y="408"/>
                  </a:cubicBezTo>
                  <a:cubicBezTo>
                    <a:pt x="186" y="429"/>
                    <a:pt x="237" y="427"/>
                    <a:pt x="235" y="445"/>
                  </a:cubicBezTo>
                  <a:cubicBezTo>
                    <a:pt x="233" y="464"/>
                    <a:pt x="178" y="427"/>
                    <a:pt x="180" y="449"/>
                  </a:cubicBezTo>
                  <a:cubicBezTo>
                    <a:pt x="182" y="472"/>
                    <a:pt x="221" y="453"/>
                    <a:pt x="219" y="480"/>
                  </a:cubicBezTo>
                  <a:cubicBezTo>
                    <a:pt x="217" y="507"/>
                    <a:pt x="190" y="480"/>
                    <a:pt x="184" y="491"/>
                  </a:cubicBezTo>
                  <a:cubicBezTo>
                    <a:pt x="178" y="501"/>
                    <a:pt x="204" y="524"/>
                    <a:pt x="188" y="530"/>
                  </a:cubicBezTo>
                  <a:cubicBezTo>
                    <a:pt x="171" y="536"/>
                    <a:pt x="171" y="489"/>
                    <a:pt x="159" y="491"/>
                  </a:cubicBezTo>
                  <a:cubicBezTo>
                    <a:pt x="147" y="493"/>
                    <a:pt x="161" y="530"/>
                    <a:pt x="145" y="526"/>
                  </a:cubicBezTo>
                  <a:cubicBezTo>
                    <a:pt x="128" y="522"/>
                    <a:pt x="147" y="474"/>
                    <a:pt x="132" y="472"/>
                  </a:cubicBezTo>
                  <a:cubicBezTo>
                    <a:pt x="118" y="470"/>
                    <a:pt x="116" y="505"/>
                    <a:pt x="99" y="499"/>
                  </a:cubicBezTo>
                  <a:cubicBezTo>
                    <a:pt x="83" y="493"/>
                    <a:pt x="136" y="453"/>
                    <a:pt x="124" y="445"/>
                  </a:cubicBezTo>
                  <a:cubicBezTo>
                    <a:pt x="112" y="437"/>
                    <a:pt x="95" y="464"/>
                    <a:pt x="87" y="449"/>
                  </a:cubicBezTo>
                  <a:cubicBezTo>
                    <a:pt x="79" y="435"/>
                    <a:pt x="149" y="425"/>
                    <a:pt x="145" y="408"/>
                  </a:cubicBezTo>
                  <a:cubicBezTo>
                    <a:pt x="140" y="392"/>
                    <a:pt x="114" y="414"/>
                    <a:pt x="114" y="394"/>
                  </a:cubicBezTo>
                  <a:cubicBezTo>
                    <a:pt x="114" y="373"/>
                    <a:pt x="165" y="387"/>
                    <a:pt x="165" y="377"/>
                  </a:cubicBezTo>
                  <a:cubicBezTo>
                    <a:pt x="165" y="367"/>
                    <a:pt x="132" y="369"/>
                    <a:pt x="134" y="354"/>
                  </a:cubicBezTo>
                  <a:cubicBezTo>
                    <a:pt x="136" y="340"/>
                    <a:pt x="192" y="363"/>
                    <a:pt x="196" y="344"/>
                  </a:cubicBezTo>
                  <a:cubicBezTo>
                    <a:pt x="200" y="326"/>
                    <a:pt x="147" y="336"/>
                    <a:pt x="149" y="317"/>
                  </a:cubicBezTo>
                  <a:cubicBezTo>
                    <a:pt x="151" y="299"/>
                    <a:pt x="184" y="328"/>
                    <a:pt x="186" y="307"/>
                  </a:cubicBezTo>
                  <a:cubicBezTo>
                    <a:pt x="188" y="286"/>
                    <a:pt x="138" y="307"/>
                    <a:pt x="136" y="288"/>
                  </a:cubicBezTo>
                  <a:cubicBezTo>
                    <a:pt x="134" y="270"/>
                    <a:pt x="184" y="290"/>
                    <a:pt x="186" y="274"/>
                  </a:cubicBezTo>
                  <a:cubicBezTo>
                    <a:pt x="188" y="257"/>
                    <a:pt x="153" y="272"/>
                    <a:pt x="155" y="253"/>
                  </a:cubicBezTo>
                  <a:cubicBezTo>
                    <a:pt x="157" y="235"/>
                    <a:pt x="206" y="262"/>
                    <a:pt x="209" y="245"/>
                  </a:cubicBezTo>
                  <a:cubicBezTo>
                    <a:pt x="211" y="229"/>
                    <a:pt x="171" y="239"/>
                    <a:pt x="173" y="222"/>
                  </a:cubicBezTo>
                  <a:cubicBezTo>
                    <a:pt x="176" y="206"/>
                    <a:pt x="229" y="243"/>
                    <a:pt x="233" y="218"/>
                  </a:cubicBezTo>
                  <a:cubicBezTo>
                    <a:pt x="237" y="193"/>
                    <a:pt x="198" y="210"/>
                    <a:pt x="200" y="198"/>
                  </a:cubicBezTo>
                  <a:cubicBezTo>
                    <a:pt x="202" y="185"/>
                    <a:pt x="240" y="202"/>
                    <a:pt x="237" y="185"/>
                  </a:cubicBezTo>
                  <a:cubicBezTo>
                    <a:pt x="235" y="169"/>
                    <a:pt x="194" y="185"/>
                    <a:pt x="198" y="169"/>
                  </a:cubicBezTo>
                  <a:cubicBezTo>
                    <a:pt x="202" y="152"/>
                    <a:pt x="231" y="171"/>
                    <a:pt x="235" y="156"/>
                  </a:cubicBezTo>
                  <a:cubicBezTo>
                    <a:pt x="240" y="142"/>
                    <a:pt x="206" y="150"/>
                    <a:pt x="209" y="138"/>
                  </a:cubicBezTo>
                  <a:cubicBezTo>
                    <a:pt x="211" y="125"/>
                    <a:pt x="248" y="142"/>
                    <a:pt x="248" y="130"/>
                  </a:cubicBezTo>
                  <a:cubicBezTo>
                    <a:pt x="248" y="117"/>
                    <a:pt x="223" y="119"/>
                    <a:pt x="227" y="107"/>
                  </a:cubicBezTo>
                  <a:cubicBezTo>
                    <a:pt x="231" y="94"/>
                    <a:pt x="258" y="115"/>
                    <a:pt x="260" y="99"/>
                  </a:cubicBezTo>
                  <a:cubicBezTo>
                    <a:pt x="262" y="82"/>
                    <a:pt x="225" y="90"/>
                    <a:pt x="225" y="80"/>
                  </a:cubicBezTo>
                  <a:cubicBezTo>
                    <a:pt x="225" y="70"/>
                    <a:pt x="256" y="80"/>
                    <a:pt x="256" y="68"/>
                  </a:cubicBezTo>
                  <a:cubicBezTo>
                    <a:pt x="256" y="55"/>
                    <a:pt x="227" y="57"/>
                    <a:pt x="229" y="49"/>
                  </a:cubicBezTo>
                  <a:cubicBezTo>
                    <a:pt x="231" y="41"/>
                    <a:pt x="268" y="55"/>
                    <a:pt x="273" y="45"/>
                  </a:cubicBezTo>
                  <a:cubicBezTo>
                    <a:pt x="277" y="35"/>
                    <a:pt x="242" y="35"/>
                    <a:pt x="240" y="28"/>
                  </a:cubicBezTo>
                  <a:cubicBezTo>
                    <a:pt x="237" y="22"/>
                    <a:pt x="270" y="26"/>
                    <a:pt x="268" y="20"/>
                  </a:cubicBezTo>
                  <a:cubicBezTo>
                    <a:pt x="266" y="14"/>
                    <a:pt x="266" y="6"/>
                    <a:pt x="240" y="4"/>
                  </a:cubicBezTo>
                  <a:cubicBezTo>
                    <a:pt x="206" y="2"/>
                    <a:pt x="173" y="24"/>
                    <a:pt x="153" y="59"/>
                  </a:cubicBezTo>
                  <a:cubicBezTo>
                    <a:pt x="132" y="86"/>
                    <a:pt x="0" y="346"/>
                    <a:pt x="11" y="479"/>
                  </a:cubicBezTo>
                  <a:cubicBezTo>
                    <a:pt x="17" y="546"/>
                    <a:pt x="60" y="588"/>
                    <a:pt x="126" y="595"/>
                  </a:cubicBezTo>
                  <a:cubicBezTo>
                    <a:pt x="191" y="603"/>
                    <a:pt x="257" y="604"/>
                    <a:pt x="322" y="604"/>
                  </a:cubicBezTo>
                  <a:cubicBezTo>
                    <a:pt x="379" y="604"/>
                    <a:pt x="434" y="613"/>
                    <a:pt x="491" y="610"/>
                  </a:cubicBezTo>
                  <a:cubicBezTo>
                    <a:pt x="554" y="608"/>
                    <a:pt x="615" y="592"/>
                    <a:pt x="644" y="530"/>
                  </a:cubicBezTo>
                  <a:cubicBezTo>
                    <a:pt x="664" y="486"/>
                    <a:pt x="677" y="430"/>
                    <a:pt x="668" y="381"/>
                  </a:cubicBezTo>
                  <a:cubicBezTo>
                    <a:pt x="662" y="345"/>
                    <a:pt x="569" y="187"/>
                    <a:pt x="545" y="142"/>
                  </a:cubicBezTo>
                  <a:cubicBezTo>
                    <a:pt x="530" y="114"/>
                    <a:pt x="454" y="0"/>
                    <a:pt x="376" y="6"/>
                  </a:cubicBezTo>
                  <a:cubicBezTo>
                    <a:pt x="339" y="8"/>
                    <a:pt x="336" y="20"/>
                    <a:pt x="336" y="30"/>
                  </a:cubicBezTo>
                  <a:cubicBezTo>
                    <a:pt x="336" y="41"/>
                    <a:pt x="369" y="28"/>
                    <a:pt x="372" y="39"/>
                  </a:cubicBezTo>
                  <a:cubicBezTo>
                    <a:pt x="374" y="49"/>
                    <a:pt x="355" y="41"/>
                    <a:pt x="355" y="53"/>
                  </a:cubicBezTo>
                  <a:cubicBezTo>
                    <a:pt x="355" y="66"/>
                    <a:pt x="407" y="41"/>
                    <a:pt x="407" y="55"/>
                  </a:cubicBezTo>
                  <a:cubicBezTo>
                    <a:pt x="407" y="70"/>
                    <a:pt x="376" y="61"/>
                    <a:pt x="378" y="74"/>
                  </a:cubicBezTo>
                  <a:cubicBezTo>
                    <a:pt x="380" y="86"/>
                    <a:pt x="427" y="68"/>
                    <a:pt x="429" y="82"/>
                  </a:cubicBezTo>
                  <a:cubicBezTo>
                    <a:pt x="431" y="96"/>
                    <a:pt x="405" y="82"/>
                    <a:pt x="407" y="99"/>
                  </a:cubicBezTo>
                  <a:cubicBezTo>
                    <a:pt x="409" y="115"/>
                    <a:pt x="444" y="96"/>
                    <a:pt x="448" y="111"/>
                  </a:cubicBezTo>
                  <a:cubicBezTo>
                    <a:pt x="452" y="125"/>
                    <a:pt x="425" y="115"/>
                    <a:pt x="427" y="127"/>
                  </a:cubicBezTo>
                  <a:cubicBezTo>
                    <a:pt x="429" y="140"/>
                    <a:pt x="466" y="119"/>
                    <a:pt x="469" y="136"/>
                  </a:cubicBezTo>
                  <a:cubicBezTo>
                    <a:pt x="471" y="152"/>
                    <a:pt x="436" y="144"/>
                    <a:pt x="442" y="156"/>
                  </a:cubicBezTo>
                  <a:cubicBezTo>
                    <a:pt x="448" y="169"/>
                    <a:pt x="471" y="158"/>
                    <a:pt x="475" y="175"/>
                  </a:cubicBezTo>
                  <a:cubicBezTo>
                    <a:pt x="479" y="191"/>
                    <a:pt x="433" y="183"/>
                    <a:pt x="433" y="196"/>
                  </a:cubicBezTo>
                  <a:cubicBezTo>
                    <a:pt x="433" y="208"/>
                    <a:pt x="464" y="200"/>
                    <a:pt x="469" y="208"/>
                  </a:cubicBezTo>
                  <a:cubicBezTo>
                    <a:pt x="473" y="216"/>
                    <a:pt x="440" y="210"/>
                    <a:pt x="444" y="224"/>
                  </a:cubicBezTo>
                  <a:cubicBezTo>
                    <a:pt x="448" y="239"/>
                    <a:pt x="495" y="231"/>
                    <a:pt x="504" y="243"/>
                  </a:cubicBezTo>
                  <a:close/>
                </a:path>
              </a:pathLst>
            </a:custGeom>
            <a:noFill/>
            <a:ln w="12700"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12" name="Freeform 531"/>
            <p:cNvSpPr>
              <a:spLocks noEditPoints="1"/>
            </p:cNvSpPr>
            <p:nvPr/>
          </p:nvSpPr>
          <p:spPr bwMode="auto">
            <a:xfrm>
              <a:off x="2661" y="2361"/>
              <a:ext cx="420" cy="440"/>
            </a:xfrm>
            <a:custGeom>
              <a:avLst/>
              <a:gdLst>
                <a:gd name="T0" fmla="*/ 1395 w 168"/>
                <a:gd name="T1" fmla="*/ 0 h 165"/>
                <a:gd name="T2" fmla="*/ 1395 w 168"/>
                <a:gd name="T3" fmla="*/ 0 h 165"/>
                <a:gd name="T4" fmla="*/ 1395 w 168"/>
                <a:gd name="T5" fmla="*/ 0 h 165"/>
                <a:gd name="T6" fmla="*/ 1395 w 168"/>
                <a:gd name="T7" fmla="*/ 0 h 165"/>
                <a:gd name="T8" fmla="*/ 2333 w 168"/>
                <a:gd name="T9" fmla="*/ 1672 h 165"/>
                <a:gd name="T10" fmla="*/ 2020 w 168"/>
                <a:gd name="T11" fmla="*/ 2560 h 165"/>
                <a:gd name="T12" fmla="*/ 2158 w 168"/>
                <a:gd name="T13" fmla="*/ 2845 h 165"/>
                <a:gd name="T14" fmla="*/ 2613 w 168"/>
                <a:gd name="T15" fmla="*/ 1707 h 165"/>
                <a:gd name="T16" fmla="*/ 2333 w 168"/>
                <a:gd name="T17" fmla="*/ 1672 h 165"/>
                <a:gd name="T18" fmla="*/ 1158 w 168"/>
                <a:gd name="T19" fmla="*/ 341 h 165"/>
                <a:gd name="T20" fmla="*/ 1158 w 168"/>
                <a:gd name="T21" fmla="*/ 341 h 165"/>
                <a:gd name="T22" fmla="*/ 1363 w 168"/>
                <a:gd name="T23" fmla="*/ 320 h 165"/>
                <a:gd name="T24" fmla="*/ 1375 w 168"/>
                <a:gd name="T25" fmla="*/ 320 h 165"/>
                <a:gd name="T26" fmla="*/ 2095 w 168"/>
                <a:gd name="T27" fmla="*/ 717 h 165"/>
                <a:gd name="T28" fmla="*/ 2283 w 168"/>
                <a:gd name="T29" fmla="*/ 1139 h 165"/>
                <a:gd name="T30" fmla="*/ 2533 w 168"/>
                <a:gd name="T31" fmla="*/ 1080 h 165"/>
                <a:gd name="T32" fmla="*/ 2300 w 168"/>
                <a:gd name="T33" fmla="*/ 491 h 165"/>
                <a:gd name="T34" fmla="*/ 1395 w 168"/>
                <a:gd name="T35" fmla="*/ 0 h 165"/>
                <a:gd name="T36" fmla="*/ 1125 w 168"/>
                <a:gd name="T37" fmla="*/ 0 h 165"/>
                <a:gd name="T38" fmla="*/ 1158 w 168"/>
                <a:gd name="T39" fmla="*/ 341 h 165"/>
                <a:gd name="T40" fmla="*/ 470 w 168"/>
                <a:gd name="T41" fmla="*/ 341 h 165"/>
                <a:gd name="T42" fmla="*/ 470 w 168"/>
                <a:gd name="T43" fmla="*/ 341 h 165"/>
                <a:gd name="T44" fmla="*/ 395 w 168"/>
                <a:gd name="T45" fmla="*/ 419 h 165"/>
                <a:gd name="T46" fmla="*/ 0 w 168"/>
                <a:gd name="T47" fmla="*/ 1400 h 165"/>
                <a:gd name="T48" fmla="*/ 313 w 168"/>
                <a:gd name="T49" fmla="*/ 2539 h 165"/>
                <a:gd name="T50" fmla="*/ 313 w 168"/>
                <a:gd name="T51" fmla="*/ 2560 h 165"/>
                <a:gd name="T52" fmla="*/ 533 w 168"/>
                <a:gd name="T53" fmla="*/ 2355 h 165"/>
                <a:gd name="T54" fmla="*/ 283 w 168"/>
                <a:gd name="T55" fmla="*/ 1400 h 165"/>
                <a:gd name="T56" fmla="*/ 563 w 168"/>
                <a:gd name="T57" fmla="*/ 661 h 165"/>
                <a:gd name="T58" fmla="*/ 658 w 168"/>
                <a:gd name="T59" fmla="*/ 568 h 165"/>
                <a:gd name="T60" fmla="*/ 470 w 168"/>
                <a:gd name="T61" fmla="*/ 341 h 165"/>
                <a:gd name="T62" fmla="*/ 1800 w 168"/>
                <a:gd name="T63" fmla="*/ 2709 h 165"/>
                <a:gd name="T64" fmla="*/ 1300 w 168"/>
                <a:gd name="T65" fmla="*/ 2787 h 165"/>
                <a:gd name="T66" fmla="*/ 863 w 168"/>
                <a:gd name="T67" fmla="*/ 2653 h 165"/>
                <a:gd name="T68" fmla="*/ 708 w 168"/>
                <a:gd name="T69" fmla="*/ 2923 h 165"/>
                <a:gd name="T70" fmla="*/ 708 w 168"/>
                <a:gd name="T71" fmla="*/ 2923 h 165"/>
                <a:gd name="T72" fmla="*/ 1283 w 168"/>
                <a:gd name="T73" fmla="*/ 3107 h 165"/>
                <a:gd name="T74" fmla="*/ 1875 w 168"/>
                <a:gd name="T75" fmla="*/ 3016 h 165"/>
                <a:gd name="T76" fmla="*/ 1800 w 168"/>
                <a:gd name="T77" fmla="*/ 2709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 h="165">
                  <a:moveTo>
                    <a:pt x="89" y="0"/>
                  </a:moveTo>
                  <a:cubicBezTo>
                    <a:pt x="89" y="0"/>
                    <a:pt x="89" y="0"/>
                    <a:pt x="89" y="0"/>
                  </a:cubicBezTo>
                  <a:cubicBezTo>
                    <a:pt x="89" y="0"/>
                    <a:pt x="89" y="0"/>
                    <a:pt x="89" y="0"/>
                  </a:cubicBezTo>
                  <a:cubicBezTo>
                    <a:pt x="89" y="0"/>
                    <a:pt x="89" y="0"/>
                    <a:pt x="89" y="0"/>
                  </a:cubicBezTo>
                  <a:close/>
                  <a:moveTo>
                    <a:pt x="149" y="88"/>
                  </a:moveTo>
                  <a:cubicBezTo>
                    <a:pt x="147" y="110"/>
                    <a:pt x="140" y="125"/>
                    <a:pt x="129" y="135"/>
                  </a:cubicBezTo>
                  <a:cubicBezTo>
                    <a:pt x="123" y="140"/>
                    <a:pt x="130" y="155"/>
                    <a:pt x="138" y="150"/>
                  </a:cubicBezTo>
                  <a:cubicBezTo>
                    <a:pt x="154" y="138"/>
                    <a:pt x="164" y="118"/>
                    <a:pt x="167" y="90"/>
                  </a:cubicBezTo>
                  <a:cubicBezTo>
                    <a:pt x="168" y="75"/>
                    <a:pt x="150" y="74"/>
                    <a:pt x="149" y="88"/>
                  </a:cubicBezTo>
                  <a:close/>
                  <a:moveTo>
                    <a:pt x="74" y="18"/>
                  </a:moveTo>
                  <a:cubicBezTo>
                    <a:pt x="74" y="18"/>
                    <a:pt x="74" y="18"/>
                    <a:pt x="74" y="18"/>
                  </a:cubicBezTo>
                  <a:cubicBezTo>
                    <a:pt x="78" y="17"/>
                    <a:pt x="83" y="17"/>
                    <a:pt x="87" y="17"/>
                  </a:cubicBezTo>
                  <a:cubicBezTo>
                    <a:pt x="88" y="17"/>
                    <a:pt x="88" y="17"/>
                    <a:pt x="88" y="17"/>
                  </a:cubicBezTo>
                  <a:cubicBezTo>
                    <a:pt x="107" y="18"/>
                    <a:pt x="123" y="25"/>
                    <a:pt x="134" y="38"/>
                  </a:cubicBezTo>
                  <a:cubicBezTo>
                    <a:pt x="142" y="48"/>
                    <a:pt x="143" y="52"/>
                    <a:pt x="146" y="60"/>
                  </a:cubicBezTo>
                  <a:cubicBezTo>
                    <a:pt x="148" y="73"/>
                    <a:pt x="165" y="69"/>
                    <a:pt x="162" y="57"/>
                  </a:cubicBezTo>
                  <a:cubicBezTo>
                    <a:pt x="160" y="45"/>
                    <a:pt x="154" y="34"/>
                    <a:pt x="147" y="26"/>
                  </a:cubicBezTo>
                  <a:cubicBezTo>
                    <a:pt x="133" y="10"/>
                    <a:pt x="113" y="1"/>
                    <a:pt x="89" y="0"/>
                  </a:cubicBezTo>
                  <a:cubicBezTo>
                    <a:pt x="83" y="0"/>
                    <a:pt x="77" y="0"/>
                    <a:pt x="72" y="0"/>
                  </a:cubicBezTo>
                  <a:cubicBezTo>
                    <a:pt x="61" y="1"/>
                    <a:pt x="64" y="19"/>
                    <a:pt x="74" y="18"/>
                  </a:cubicBezTo>
                  <a:close/>
                  <a:moveTo>
                    <a:pt x="30" y="18"/>
                  </a:moveTo>
                  <a:cubicBezTo>
                    <a:pt x="30" y="18"/>
                    <a:pt x="30" y="18"/>
                    <a:pt x="30" y="18"/>
                  </a:cubicBezTo>
                  <a:cubicBezTo>
                    <a:pt x="28" y="19"/>
                    <a:pt x="26" y="20"/>
                    <a:pt x="25" y="22"/>
                  </a:cubicBezTo>
                  <a:cubicBezTo>
                    <a:pt x="9" y="36"/>
                    <a:pt x="0" y="55"/>
                    <a:pt x="0" y="74"/>
                  </a:cubicBezTo>
                  <a:cubicBezTo>
                    <a:pt x="0" y="95"/>
                    <a:pt x="6" y="117"/>
                    <a:pt x="20" y="134"/>
                  </a:cubicBezTo>
                  <a:cubicBezTo>
                    <a:pt x="20" y="135"/>
                    <a:pt x="20" y="135"/>
                    <a:pt x="20" y="135"/>
                  </a:cubicBezTo>
                  <a:cubicBezTo>
                    <a:pt x="28" y="142"/>
                    <a:pt x="41" y="133"/>
                    <a:pt x="34" y="124"/>
                  </a:cubicBezTo>
                  <a:cubicBezTo>
                    <a:pt x="20" y="108"/>
                    <a:pt x="18" y="86"/>
                    <a:pt x="18" y="74"/>
                  </a:cubicBezTo>
                  <a:cubicBezTo>
                    <a:pt x="18" y="60"/>
                    <a:pt x="24" y="46"/>
                    <a:pt x="36" y="35"/>
                  </a:cubicBezTo>
                  <a:cubicBezTo>
                    <a:pt x="38" y="33"/>
                    <a:pt x="40" y="32"/>
                    <a:pt x="42" y="30"/>
                  </a:cubicBezTo>
                  <a:cubicBezTo>
                    <a:pt x="50" y="24"/>
                    <a:pt x="42" y="7"/>
                    <a:pt x="30" y="18"/>
                  </a:cubicBezTo>
                  <a:close/>
                  <a:moveTo>
                    <a:pt x="115" y="143"/>
                  </a:moveTo>
                  <a:cubicBezTo>
                    <a:pt x="106" y="146"/>
                    <a:pt x="96" y="147"/>
                    <a:pt x="83" y="147"/>
                  </a:cubicBezTo>
                  <a:cubicBezTo>
                    <a:pt x="72" y="146"/>
                    <a:pt x="63" y="143"/>
                    <a:pt x="55" y="140"/>
                  </a:cubicBezTo>
                  <a:cubicBezTo>
                    <a:pt x="45" y="136"/>
                    <a:pt x="39" y="149"/>
                    <a:pt x="45" y="154"/>
                  </a:cubicBezTo>
                  <a:cubicBezTo>
                    <a:pt x="45" y="154"/>
                    <a:pt x="45" y="154"/>
                    <a:pt x="45" y="154"/>
                  </a:cubicBezTo>
                  <a:cubicBezTo>
                    <a:pt x="55" y="160"/>
                    <a:pt x="67" y="163"/>
                    <a:pt x="82" y="164"/>
                  </a:cubicBezTo>
                  <a:cubicBezTo>
                    <a:pt x="97" y="165"/>
                    <a:pt x="109" y="163"/>
                    <a:pt x="120" y="159"/>
                  </a:cubicBezTo>
                  <a:cubicBezTo>
                    <a:pt x="129" y="156"/>
                    <a:pt x="121" y="141"/>
                    <a:pt x="115" y="143"/>
                  </a:cubicBezTo>
                  <a:close/>
                </a:path>
              </a:pathLst>
            </a:custGeom>
            <a:solidFill>
              <a:srgbClr val="8BA9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3" name="Freeform 532"/>
            <p:cNvSpPr>
              <a:spLocks/>
            </p:cNvSpPr>
            <p:nvPr/>
          </p:nvSpPr>
          <p:spPr bwMode="auto">
            <a:xfrm>
              <a:off x="2706" y="2388"/>
              <a:ext cx="353" cy="384"/>
            </a:xfrm>
            <a:custGeom>
              <a:avLst/>
              <a:gdLst>
                <a:gd name="T0" fmla="*/ 1742 w 141"/>
                <a:gd name="T1" fmla="*/ 2368 h 144"/>
                <a:gd name="T2" fmla="*/ 2055 w 141"/>
                <a:gd name="T3" fmla="*/ 1480 h 144"/>
                <a:gd name="T4" fmla="*/ 2213 w 141"/>
                <a:gd name="T5" fmla="*/ 1288 h 144"/>
                <a:gd name="T6" fmla="*/ 2193 w 141"/>
                <a:gd name="T7" fmla="*/ 1101 h 144"/>
                <a:gd name="T8" fmla="*/ 2181 w 141"/>
                <a:gd name="T9" fmla="*/ 1101 h 144"/>
                <a:gd name="T10" fmla="*/ 2005 w 141"/>
                <a:gd name="T11" fmla="*/ 947 h 144"/>
                <a:gd name="T12" fmla="*/ 1818 w 141"/>
                <a:gd name="T13" fmla="*/ 533 h 144"/>
                <a:gd name="T14" fmla="*/ 1097 w 141"/>
                <a:gd name="T15" fmla="*/ 136 h 144"/>
                <a:gd name="T16" fmla="*/ 1084 w 141"/>
                <a:gd name="T17" fmla="*/ 136 h 144"/>
                <a:gd name="T18" fmla="*/ 876 w 141"/>
                <a:gd name="T19" fmla="*/ 149 h 144"/>
                <a:gd name="T20" fmla="*/ 876 w 141"/>
                <a:gd name="T21" fmla="*/ 149 h 144"/>
                <a:gd name="T22" fmla="*/ 739 w 141"/>
                <a:gd name="T23" fmla="*/ 0 h 144"/>
                <a:gd name="T24" fmla="*/ 408 w 141"/>
                <a:gd name="T25" fmla="*/ 149 h 144"/>
                <a:gd name="T26" fmla="*/ 376 w 141"/>
                <a:gd name="T27" fmla="*/ 376 h 144"/>
                <a:gd name="T28" fmla="*/ 283 w 141"/>
                <a:gd name="T29" fmla="*/ 477 h 144"/>
                <a:gd name="T30" fmla="*/ 0 w 141"/>
                <a:gd name="T31" fmla="*/ 1216 h 144"/>
                <a:gd name="T32" fmla="*/ 250 w 141"/>
                <a:gd name="T33" fmla="*/ 2163 h 144"/>
                <a:gd name="T34" fmla="*/ 208 w 141"/>
                <a:gd name="T35" fmla="*/ 2411 h 144"/>
                <a:gd name="T36" fmla="*/ 396 w 141"/>
                <a:gd name="T37" fmla="*/ 2581 h 144"/>
                <a:gd name="T38" fmla="*/ 583 w 141"/>
                <a:gd name="T39" fmla="*/ 2467 h 144"/>
                <a:gd name="T40" fmla="*/ 1021 w 141"/>
                <a:gd name="T41" fmla="*/ 2595 h 144"/>
                <a:gd name="T42" fmla="*/ 1522 w 141"/>
                <a:gd name="T43" fmla="*/ 2525 h 144"/>
                <a:gd name="T44" fmla="*/ 1660 w 141"/>
                <a:gd name="T45" fmla="*/ 2731 h 144"/>
                <a:gd name="T46" fmla="*/ 1660 w 141"/>
                <a:gd name="T47" fmla="*/ 2731 h 144"/>
                <a:gd name="T48" fmla="*/ 1775 w 141"/>
                <a:gd name="T49" fmla="*/ 2653 h 144"/>
                <a:gd name="T50" fmla="*/ 1742 w 141"/>
                <a:gd name="T51" fmla="*/ 2368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144">
                  <a:moveTo>
                    <a:pt x="111" y="125"/>
                  </a:moveTo>
                  <a:cubicBezTo>
                    <a:pt x="122" y="115"/>
                    <a:pt x="129" y="100"/>
                    <a:pt x="131" y="78"/>
                  </a:cubicBezTo>
                  <a:cubicBezTo>
                    <a:pt x="132" y="71"/>
                    <a:pt x="137" y="68"/>
                    <a:pt x="141" y="68"/>
                  </a:cubicBezTo>
                  <a:cubicBezTo>
                    <a:pt x="137" y="66"/>
                    <a:pt x="136" y="61"/>
                    <a:pt x="140" y="58"/>
                  </a:cubicBezTo>
                  <a:cubicBezTo>
                    <a:pt x="139" y="58"/>
                    <a:pt x="139" y="58"/>
                    <a:pt x="139" y="58"/>
                  </a:cubicBezTo>
                  <a:cubicBezTo>
                    <a:pt x="135" y="59"/>
                    <a:pt x="129" y="58"/>
                    <a:pt x="128" y="50"/>
                  </a:cubicBezTo>
                  <a:cubicBezTo>
                    <a:pt x="125" y="42"/>
                    <a:pt x="124" y="38"/>
                    <a:pt x="116" y="28"/>
                  </a:cubicBezTo>
                  <a:cubicBezTo>
                    <a:pt x="105" y="15"/>
                    <a:pt x="89" y="8"/>
                    <a:pt x="70" y="7"/>
                  </a:cubicBezTo>
                  <a:cubicBezTo>
                    <a:pt x="70" y="7"/>
                    <a:pt x="70" y="7"/>
                    <a:pt x="69" y="7"/>
                  </a:cubicBezTo>
                  <a:cubicBezTo>
                    <a:pt x="65" y="7"/>
                    <a:pt x="60" y="7"/>
                    <a:pt x="56" y="8"/>
                  </a:cubicBezTo>
                  <a:cubicBezTo>
                    <a:pt x="56" y="8"/>
                    <a:pt x="56" y="8"/>
                    <a:pt x="56" y="8"/>
                  </a:cubicBezTo>
                  <a:cubicBezTo>
                    <a:pt x="51" y="8"/>
                    <a:pt x="48" y="5"/>
                    <a:pt x="47" y="0"/>
                  </a:cubicBezTo>
                  <a:cubicBezTo>
                    <a:pt x="45" y="8"/>
                    <a:pt x="32" y="14"/>
                    <a:pt x="26" y="8"/>
                  </a:cubicBezTo>
                  <a:cubicBezTo>
                    <a:pt x="28" y="12"/>
                    <a:pt x="27" y="18"/>
                    <a:pt x="24" y="20"/>
                  </a:cubicBezTo>
                  <a:cubicBezTo>
                    <a:pt x="22" y="22"/>
                    <a:pt x="20" y="23"/>
                    <a:pt x="18" y="25"/>
                  </a:cubicBezTo>
                  <a:cubicBezTo>
                    <a:pt x="6" y="36"/>
                    <a:pt x="0" y="50"/>
                    <a:pt x="0" y="64"/>
                  </a:cubicBezTo>
                  <a:cubicBezTo>
                    <a:pt x="0" y="76"/>
                    <a:pt x="2" y="98"/>
                    <a:pt x="16" y="114"/>
                  </a:cubicBezTo>
                  <a:cubicBezTo>
                    <a:pt x="20" y="119"/>
                    <a:pt x="17" y="124"/>
                    <a:pt x="13" y="127"/>
                  </a:cubicBezTo>
                  <a:cubicBezTo>
                    <a:pt x="19" y="125"/>
                    <a:pt x="25" y="129"/>
                    <a:pt x="25" y="136"/>
                  </a:cubicBezTo>
                  <a:cubicBezTo>
                    <a:pt x="26" y="132"/>
                    <a:pt x="31" y="127"/>
                    <a:pt x="37" y="130"/>
                  </a:cubicBezTo>
                  <a:cubicBezTo>
                    <a:pt x="45" y="133"/>
                    <a:pt x="54" y="136"/>
                    <a:pt x="65" y="137"/>
                  </a:cubicBezTo>
                  <a:cubicBezTo>
                    <a:pt x="78" y="137"/>
                    <a:pt x="88" y="136"/>
                    <a:pt x="97" y="133"/>
                  </a:cubicBezTo>
                  <a:cubicBezTo>
                    <a:pt x="101" y="131"/>
                    <a:pt x="106" y="138"/>
                    <a:pt x="106" y="144"/>
                  </a:cubicBezTo>
                  <a:cubicBezTo>
                    <a:pt x="106" y="144"/>
                    <a:pt x="106" y="144"/>
                    <a:pt x="106" y="144"/>
                  </a:cubicBezTo>
                  <a:cubicBezTo>
                    <a:pt x="106" y="140"/>
                    <a:pt x="109" y="138"/>
                    <a:pt x="113" y="140"/>
                  </a:cubicBezTo>
                  <a:cubicBezTo>
                    <a:pt x="109" y="137"/>
                    <a:pt x="107" y="128"/>
                    <a:pt x="111" y="125"/>
                  </a:cubicBezTo>
                  <a:close/>
                </a:path>
              </a:pathLst>
            </a:custGeom>
            <a:solidFill>
              <a:srgbClr val="EEEB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4" name="Freeform 533"/>
            <p:cNvSpPr>
              <a:spLocks/>
            </p:cNvSpPr>
            <p:nvPr/>
          </p:nvSpPr>
          <p:spPr bwMode="auto">
            <a:xfrm>
              <a:off x="2706" y="2388"/>
              <a:ext cx="223" cy="365"/>
            </a:xfrm>
            <a:custGeom>
              <a:avLst/>
              <a:gdLst>
                <a:gd name="T0" fmla="*/ 1085 w 89"/>
                <a:gd name="T1" fmla="*/ 136 h 137"/>
                <a:gd name="T2" fmla="*/ 879 w 89"/>
                <a:gd name="T3" fmla="*/ 149 h 137"/>
                <a:gd name="T4" fmla="*/ 879 w 89"/>
                <a:gd name="T5" fmla="*/ 149 h 137"/>
                <a:gd name="T6" fmla="*/ 742 w 89"/>
                <a:gd name="T7" fmla="*/ 0 h 137"/>
                <a:gd name="T8" fmla="*/ 408 w 89"/>
                <a:gd name="T9" fmla="*/ 149 h 137"/>
                <a:gd name="T10" fmla="*/ 376 w 89"/>
                <a:gd name="T11" fmla="*/ 376 h 137"/>
                <a:gd name="T12" fmla="*/ 283 w 89"/>
                <a:gd name="T13" fmla="*/ 477 h 137"/>
                <a:gd name="T14" fmla="*/ 0 w 89"/>
                <a:gd name="T15" fmla="*/ 1215 h 137"/>
                <a:gd name="T16" fmla="*/ 251 w 89"/>
                <a:gd name="T17" fmla="*/ 2158 h 137"/>
                <a:gd name="T18" fmla="*/ 208 w 89"/>
                <a:gd name="T19" fmla="*/ 2400 h 137"/>
                <a:gd name="T20" fmla="*/ 396 w 89"/>
                <a:gd name="T21" fmla="*/ 2568 h 137"/>
                <a:gd name="T22" fmla="*/ 584 w 89"/>
                <a:gd name="T23" fmla="*/ 2456 h 137"/>
                <a:gd name="T24" fmla="*/ 1022 w 89"/>
                <a:gd name="T25" fmla="*/ 2590 h 137"/>
                <a:gd name="T26" fmla="*/ 879 w 89"/>
                <a:gd name="T27" fmla="*/ 2555 h 137"/>
                <a:gd name="T28" fmla="*/ 459 w 89"/>
                <a:gd name="T29" fmla="*/ 1433 h 137"/>
                <a:gd name="T30" fmla="*/ 1401 w 89"/>
                <a:gd name="T31" fmla="*/ 205 h 137"/>
                <a:gd name="T32" fmla="*/ 1097 w 89"/>
                <a:gd name="T33" fmla="*/ 136 h 137"/>
                <a:gd name="T34" fmla="*/ 1085 w 89"/>
                <a:gd name="T35" fmla="*/ 136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37">
                  <a:moveTo>
                    <a:pt x="69" y="7"/>
                  </a:moveTo>
                  <a:cubicBezTo>
                    <a:pt x="65" y="7"/>
                    <a:pt x="60" y="7"/>
                    <a:pt x="56" y="8"/>
                  </a:cubicBezTo>
                  <a:cubicBezTo>
                    <a:pt x="56" y="8"/>
                    <a:pt x="56" y="8"/>
                    <a:pt x="56" y="8"/>
                  </a:cubicBezTo>
                  <a:cubicBezTo>
                    <a:pt x="51" y="8"/>
                    <a:pt x="48" y="5"/>
                    <a:pt x="47" y="0"/>
                  </a:cubicBezTo>
                  <a:cubicBezTo>
                    <a:pt x="45" y="8"/>
                    <a:pt x="32" y="14"/>
                    <a:pt x="26" y="8"/>
                  </a:cubicBezTo>
                  <a:cubicBezTo>
                    <a:pt x="28" y="12"/>
                    <a:pt x="27" y="18"/>
                    <a:pt x="24" y="20"/>
                  </a:cubicBezTo>
                  <a:cubicBezTo>
                    <a:pt x="22" y="22"/>
                    <a:pt x="20" y="23"/>
                    <a:pt x="18" y="25"/>
                  </a:cubicBezTo>
                  <a:cubicBezTo>
                    <a:pt x="6" y="36"/>
                    <a:pt x="0" y="50"/>
                    <a:pt x="0" y="64"/>
                  </a:cubicBezTo>
                  <a:cubicBezTo>
                    <a:pt x="0" y="76"/>
                    <a:pt x="2" y="98"/>
                    <a:pt x="16" y="114"/>
                  </a:cubicBezTo>
                  <a:cubicBezTo>
                    <a:pt x="20" y="119"/>
                    <a:pt x="17" y="124"/>
                    <a:pt x="13" y="127"/>
                  </a:cubicBezTo>
                  <a:cubicBezTo>
                    <a:pt x="19" y="125"/>
                    <a:pt x="25" y="129"/>
                    <a:pt x="25" y="136"/>
                  </a:cubicBezTo>
                  <a:cubicBezTo>
                    <a:pt x="26" y="132"/>
                    <a:pt x="31" y="127"/>
                    <a:pt x="37" y="130"/>
                  </a:cubicBezTo>
                  <a:cubicBezTo>
                    <a:pt x="44" y="133"/>
                    <a:pt x="54" y="136"/>
                    <a:pt x="65" y="137"/>
                  </a:cubicBezTo>
                  <a:cubicBezTo>
                    <a:pt x="62" y="135"/>
                    <a:pt x="59" y="134"/>
                    <a:pt x="56" y="135"/>
                  </a:cubicBezTo>
                  <a:cubicBezTo>
                    <a:pt x="46" y="121"/>
                    <a:pt x="29" y="124"/>
                    <a:pt x="29" y="76"/>
                  </a:cubicBezTo>
                  <a:cubicBezTo>
                    <a:pt x="29" y="27"/>
                    <a:pt x="74" y="11"/>
                    <a:pt x="89" y="11"/>
                  </a:cubicBezTo>
                  <a:cubicBezTo>
                    <a:pt x="83" y="9"/>
                    <a:pt x="77" y="8"/>
                    <a:pt x="70" y="7"/>
                  </a:cubicBezTo>
                  <a:cubicBezTo>
                    <a:pt x="70" y="7"/>
                    <a:pt x="70" y="7"/>
                    <a:pt x="69" y="7"/>
                  </a:cubicBezTo>
                  <a:close/>
                </a:path>
              </a:pathLst>
            </a:custGeom>
            <a:solidFill>
              <a:srgbClr val="E0DB9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5" name="Freeform 534"/>
            <p:cNvSpPr>
              <a:spLocks/>
            </p:cNvSpPr>
            <p:nvPr/>
          </p:nvSpPr>
          <p:spPr bwMode="auto">
            <a:xfrm>
              <a:off x="2374" y="1508"/>
              <a:ext cx="185" cy="256"/>
            </a:xfrm>
            <a:custGeom>
              <a:avLst/>
              <a:gdLst>
                <a:gd name="T0" fmla="*/ 863 w 74"/>
                <a:gd name="T1" fmla="*/ 320 h 96"/>
                <a:gd name="T2" fmla="*/ 333 w 74"/>
                <a:gd name="T3" fmla="*/ 1400 h 96"/>
                <a:gd name="T4" fmla="*/ 863 w 74"/>
                <a:gd name="T5" fmla="*/ 320 h 96"/>
                <a:gd name="T6" fmla="*/ 0 60000 65536"/>
                <a:gd name="T7" fmla="*/ 0 60000 65536"/>
                <a:gd name="T8" fmla="*/ 0 60000 65536"/>
              </a:gdLst>
              <a:ahLst/>
              <a:cxnLst>
                <a:cxn ang="T6">
                  <a:pos x="T0" y="T1"/>
                </a:cxn>
                <a:cxn ang="T7">
                  <a:pos x="T2" y="T3"/>
                </a:cxn>
                <a:cxn ang="T8">
                  <a:pos x="T4" y="T5"/>
                </a:cxn>
              </a:cxnLst>
              <a:rect l="0" t="0" r="r" b="b"/>
              <a:pathLst>
                <a:path w="74" h="96">
                  <a:moveTo>
                    <a:pt x="55" y="17"/>
                  </a:moveTo>
                  <a:cubicBezTo>
                    <a:pt x="74" y="32"/>
                    <a:pt x="51" y="96"/>
                    <a:pt x="21" y="74"/>
                  </a:cubicBezTo>
                  <a:cubicBezTo>
                    <a:pt x="0" y="56"/>
                    <a:pt x="32" y="0"/>
                    <a:pt x="55" y="17"/>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6" name="Freeform 535"/>
            <p:cNvSpPr>
              <a:spLocks/>
            </p:cNvSpPr>
            <p:nvPr/>
          </p:nvSpPr>
          <p:spPr bwMode="auto">
            <a:xfrm>
              <a:off x="2391" y="1532"/>
              <a:ext cx="150" cy="205"/>
            </a:xfrm>
            <a:custGeom>
              <a:avLst/>
              <a:gdLst>
                <a:gd name="T0" fmla="*/ 708 w 60"/>
                <a:gd name="T1" fmla="*/ 264 h 77"/>
                <a:gd name="T2" fmla="*/ 283 w 60"/>
                <a:gd name="T3" fmla="*/ 1134 h 77"/>
                <a:gd name="T4" fmla="*/ 708 w 60"/>
                <a:gd name="T5" fmla="*/ 264 h 77"/>
                <a:gd name="T6" fmla="*/ 0 60000 65536"/>
                <a:gd name="T7" fmla="*/ 0 60000 65536"/>
                <a:gd name="T8" fmla="*/ 0 60000 65536"/>
              </a:gdLst>
              <a:ahLst/>
              <a:cxnLst>
                <a:cxn ang="T6">
                  <a:pos x="T0" y="T1"/>
                </a:cxn>
                <a:cxn ang="T7">
                  <a:pos x="T2" y="T3"/>
                </a:cxn>
                <a:cxn ang="T8">
                  <a:pos x="T4" y="T5"/>
                </a:cxn>
              </a:cxnLst>
              <a:rect l="0" t="0" r="r" b="b"/>
              <a:pathLst>
                <a:path w="60" h="77">
                  <a:moveTo>
                    <a:pt x="45" y="14"/>
                  </a:moveTo>
                  <a:cubicBezTo>
                    <a:pt x="60" y="25"/>
                    <a:pt x="41" y="77"/>
                    <a:pt x="18" y="60"/>
                  </a:cubicBezTo>
                  <a:cubicBezTo>
                    <a:pt x="0" y="45"/>
                    <a:pt x="26" y="0"/>
                    <a:pt x="45" y="14"/>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7" name="Freeform 536"/>
            <p:cNvSpPr>
              <a:spLocks/>
            </p:cNvSpPr>
            <p:nvPr/>
          </p:nvSpPr>
          <p:spPr bwMode="auto">
            <a:xfrm>
              <a:off x="2391" y="1532"/>
              <a:ext cx="123" cy="163"/>
            </a:xfrm>
            <a:custGeom>
              <a:avLst/>
              <a:gdLst>
                <a:gd name="T0" fmla="*/ 776 w 49"/>
                <a:gd name="T1" fmla="*/ 401 h 61"/>
                <a:gd name="T2" fmla="*/ 713 w 49"/>
                <a:gd name="T3" fmla="*/ 265 h 61"/>
                <a:gd name="T4" fmla="*/ 284 w 49"/>
                <a:gd name="T5" fmla="*/ 1144 h 61"/>
                <a:gd name="T6" fmla="*/ 301 w 49"/>
                <a:gd name="T7" fmla="*/ 1165 h 61"/>
                <a:gd name="T8" fmla="*/ 776 w 49"/>
                <a:gd name="T9" fmla="*/ 401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1">
                  <a:moveTo>
                    <a:pt x="49" y="21"/>
                  </a:moveTo>
                  <a:cubicBezTo>
                    <a:pt x="49" y="18"/>
                    <a:pt x="47" y="15"/>
                    <a:pt x="45" y="14"/>
                  </a:cubicBezTo>
                  <a:cubicBezTo>
                    <a:pt x="26" y="0"/>
                    <a:pt x="0" y="45"/>
                    <a:pt x="18" y="60"/>
                  </a:cubicBezTo>
                  <a:cubicBezTo>
                    <a:pt x="18" y="60"/>
                    <a:pt x="19" y="60"/>
                    <a:pt x="19" y="61"/>
                  </a:cubicBezTo>
                  <a:cubicBezTo>
                    <a:pt x="14" y="43"/>
                    <a:pt x="34" y="14"/>
                    <a:pt x="49" y="21"/>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8" name="Freeform 537"/>
            <p:cNvSpPr>
              <a:spLocks/>
            </p:cNvSpPr>
            <p:nvPr/>
          </p:nvSpPr>
          <p:spPr bwMode="auto">
            <a:xfrm>
              <a:off x="2444" y="1607"/>
              <a:ext cx="20" cy="26"/>
            </a:xfrm>
            <a:custGeom>
              <a:avLst/>
              <a:gdLst>
                <a:gd name="T0" fmla="*/ 125 w 8"/>
                <a:gd name="T1" fmla="*/ 0 h 10"/>
                <a:gd name="T2" fmla="*/ 83 w 8"/>
                <a:gd name="T3" fmla="*/ 109 h 10"/>
                <a:gd name="T4" fmla="*/ 125 w 8"/>
                <a:gd name="T5" fmla="*/ 177 h 10"/>
                <a:gd name="T6" fmla="*/ 83 w 8"/>
                <a:gd name="T7" fmla="*/ 156 h 10"/>
                <a:gd name="T8" fmla="*/ 0 w 8"/>
                <a:gd name="T9" fmla="*/ 8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0">
                  <a:moveTo>
                    <a:pt x="8" y="0"/>
                  </a:moveTo>
                  <a:cubicBezTo>
                    <a:pt x="7" y="2"/>
                    <a:pt x="5" y="4"/>
                    <a:pt x="5" y="6"/>
                  </a:cubicBezTo>
                  <a:cubicBezTo>
                    <a:pt x="6" y="8"/>
                    <a:pt x="7" y="9"/>
                    <a:pt x="8" y="10"/>
                  </a:cubicBezTo>
                  <a:cubicBezTo>
                    <a:pt x="7" y="10"/>
                    <a:pt x="6" y="10"/>
                    <a:pt x="5" y="9"/>
                  </a:cubicBezTo>
                  <a:cubicBezTo>
                    <a:pt x="2" y="9"/>
                    <a:pt x="1" y="8"/>
                    <a:pt x="0" y="5"/>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19" name="Freeform 538"/>
            <p:cNvSpPr>
              <a:spLocks/>
            </p:cNvSpPr>
            <p:nvPr/>
          </p:nvSpPr>
          <p:spPr bwMode="auto">
            <a:xfrm>
              <a:off x="2494" y="1585"/>
              <a:ext cx="22" cy="35"/>
            </a:xfrm>
            <a:custGeom>
              <a:avLst/>
              <a:gdLst>
                <a:gd name="T0" fmla="*/ 59 w 9"/>
                <a:gd name="T1" fmla="*/ 0 h 13"/>
                <a:gd name="T2" fmla="*/ 90 w 9"/>
                <a:gd name="T3" fmla="*/ 116 h 13"/>
                <a:gd name="T4" fmla="*/ 0 w 9"/>
                <a:gd name="T5" fmla="*/ 175 h 13"/>
                <a:gd name="T6" fmla="*/ 59 w 9"/>
                <a:gd name="T7" fmla="*/ 218 h 13"/>
                <a:gd name="T8" fmla="*/ 120 w 9"/>
                <a:gd name="T9" fmla="*/ 232 h 13"/>
                <a:gd name="T10" fmla="*/ 132 w 9"/>
                <a:gd name="T11" fmla="*/ 137 h 13"/>
                <a:gd name="T12" fmla="*/ 120 w 9"/>
                <a:gd name="T13" fmla="*/ 35 h 13"/>
                <a:gd name="T14" fmla="*/ 103 w 9"/>
                <a:gd name="T15" fmla="*/ 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3">
                  <a:moveTo>
                    <a:pt x="4" y="0"/>
                  </a:moveTo>
                  <a:cubicBezTo>
                    <a:pt x="6" y="1"/>
                    <a:pt x="7" y="4"/>
                    <a:pt x="6" y="6"/>
                  </a:cubicBezTo>
                  <a:cubicBezTo>
                    <a:pt x="5" y="9"/>
                    <a:pt x="3" y="9"/>
                    <a:pt x="0" y="9"/>
                  </a:cubicBezTo>
                  <a:cubicBezTo>
                    <a:pt x="1" y="9"/>
                    <a:pt x="3" y="10"/>
                    <a:pt x="4" y="11"/>
                  </a:cubicBezTo>
                  <a:cubicBezTo>
                    <a:pt x="5" y="11"/>
                    <a:pt x="7" y="13"/>
                    <a:pt x="8" y="12"/>
                  </a:cubicBezTo>
                  <a:cubicBezTo>
                    <a:pt x="9" y="12"/>
                    <a:pt x="9" y="8"/>
                    <a:pt x="9" y="7"/>
                  </a:cubicBezTo>
                  <a:cubicBezTo>
                    <a:pt x="9" y="5"/>
                    <a:pt x="8" y="4"/>
                    <a:pt x="8" y="2"/>
                  </a:cubicBezTo>
                  <a:cubicBezTo>
                    <a:pt x="8" y="1"/>
                    <a:pt x="8" y="0"/>
                    <a:pt x="7"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0" name="Freeform 539"/>
            <p:cNvSpPr>
              <a:spLocks/>
            </p:cNvSpPr>
            <p:nvPr/>
          </p:nvSpPr>
          <p:spPr bwMode="auto">
            <a:xfrm>
              <a:off x="2434" y="1673"/>
              <a:ext cx="50" cy="27"/>
            </a:xfrm>
            <a:custGeom>
              <a:avLst/>
              <a:gdLst>
                <a:gd name="T0" fmla="*/ 188 w 20"/>
                <a:gd name="T1" fmla="*/ 38 h 10"/>
                <a:gd name="T2" fmla="*/ 188 w 20"/>
                <a:gd name="T3" fmla="*/ 103 h 10"/>
                <a:gd name="T4" fmla="*/ 125 w 20"/>
                <a:gd name="T5" fmla="*/ 116 h 10"/>
                <a:gd name="T6" fmla="*/ 33 w 20"/>
                <a:gd name="T7" fmla="*/ 38 h 10"/>
                <a:gd name="T8" fmla="*/ 20 w 20"/>
                <a:gd name="T9" fmla="*/ 0 h 10"/>
                <a:gd name="T10" fmla="*/ 33 w 20"/>
                <a:gd name="T11" fmla="*/ 138 h 10"/>
                <a:gd name="T12" fmla="*/ 125 w 20"/>
                <a:gd name="T13" fmla="*/ 176 h 10"/>
                <a:gd name="T14" fmla="*/ 313 w 20"/>
                <a:gd name="T15" fmla="*/ 81 h 10"/>
                <a:gd name="T16" fmla="*/ 270 w 20"/>
                <a:gd name="T17" fmla="*/ 8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0">
                  <a:moveTo>
                    <a:pt x="12" y="2"/>
                  </a:moveTo>
                  <a:cubicBezTo>
                    <a:pt x="13" y="3"/>
                    <a:pt x="13" y="4"/>
                    <a:pt x="12" y="5"/>
                  </a:cubicBezTo>
                  <a:cubicBezTo>
                    <a:pt x="12" y="6"/>
                    <a:pt x="9" y="6"/>
                    <a:pt x="8" y="6"/>
                  </a:cubicBezTo>
                  <a:cubicBezTo>
                    <a:pt x="5" y="5"/>
                    <a:pt x="3" y="4"/>
                    <a:pt x="2" y="2"/>
                  </a:cubicBezTo>
                  <a:cubicBezTo>
                    <a:pt x="1" y="2"/>
                    <a:pt x="1" y="1"/>
                    <a:pt x="1" y="0"/>
                  </a:cubicBezTo>
                  <a:cubicBezTo>
                    <a:pt x="0" y="2"/>
                    <a:pt x="0" y="5"/>
                    <a:pt x="2" y="7"/>
                  </a:cubicBezTo>
                  <a:cubicBezTo>
                    <a:pt x="3" y="8"/>
                    <a:pt x="6" y="9"/>
                    <a:pt x="8" y="9"/>
                  </a:cubicBezTo>
                  <a:cubicBezTo>
                    <a:pt x="12" y="10"/>
                    <a:pt x="18" y="9"/>
                    <a:pt x="20" y="4"/>
                  </a:cubicBezTo>
                  <a:cubicBezTo>
                    <a:pt x="19" y="5"/>
                    <a:pt x="18" y="4"/>
                    <a:pt x="17" y="4"/>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1" name="Freeform 540"/>
            <p:cNvSpPr>
              <a:spLocks/>
            </p:cNvSpPr>
            <p:nvPr/>
          </p:nvSpPr>
          <p:spPr bwMode="auto">
            <a:xfrm>
              <a:off x="2129" y="2119"/>
              <a:ext cx="182" cy="253"/>
            </a:xfrm>
            <a:custGeom>
              <a:avLst/>
              <a:gdLst>
                <a:gd name="T0" fmla="*/ 853 w 73"/>
                <a:gd name="T1" fmla="*/ 320 h 95"/>
                <a:gd name="T2" fmla="*/ 324 w 73"/>
                <a:gd name="T3" fmla="*/ 1398 h 95"/>
                <a:gd name="T4" fmla="*/ 853 w 73"/>
                <a:gd name="T5" fmla="*/ 320 h 95"/>
                <a:gd name="T6" fmla="*/ 0 60000 65536"/>
                <a:gd name="T7" fmla="*/ 0 60000 65536"/>
                <a:gd name="T8" fmla="*/ 0 60000 65536"/>
              </a:gdLst>
              <a:ahLst/>
              <a:cxnLst>
                <a:cxn ang="T6">
                  <a:pos x="T0" y="T1"/>
                </a:cxn>
                <a:cxn ang="T7">
                  <a:pos x="T2" y="T3"/>
                </a:cxn>
                <a:cxn ang="T8">
                  <a:pos x="T4" y="T5"/>
                </a:cxn>
              </a:cxnLst>
              <a:rect l="0" t="0" r="r" b="b"/>
              <a:pathLst>
                <a:path w="73" h="95">
                  <a:moveTo>
                    <a:pt x="55" y="17"/>
                  </a:moveTo>
                  <a:cubicBezTo>
                    <a:pt x="73" y="32"/>
                    <a:pt x="50" y="95"/>
                    <a:pt x="21" y="74"/>
                  </a:cubicBezTo>
                  <a:cubicBezTo>
                    <a:pt x="0" y="56"/>
                    <a:pt x="32" y="0"/>
                    <a:pt x="55" y="17"/>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2" name="Freeform 541"/>
            <p:cNvSpPr>
              <a:spLocks/>
            </p:cNvSpPr>
            <p:nvPr/>
          </p:nvSpPr>
          <p:spPr bwMode="auto">
            <a:xfrm>
              <a:off x="2146" y="2143"/>
              <a:ext cx="148" cy="202"/>
            </a:xfrm>
            <a:custGeom>
              <a:avLst/>
              <a:gdLst>
                <a:gd name="T0" fmla="*/ 692 w 59"/>
                <a:gd name="T1" fmla="*/ 260 h 76"/>
                <a:gd name="T2" fmla="*/ 271 w 59"/>
                <a:gd name="T3" fmla="*/ 1108 h 76"/>
                <a:gd name="T4" fmla="*/ 692 w 59"/>
                <a:gd name="T5" fmla="*/ 260 h 76"/>
                <a:gd name="T6" fmla="*/ 0 60000 65536"/>
                <a:gd name="T7" fmla="*/ 0 60000 65536"/>
                <a:gd name="T8" fmla="*/ 0 60000 65536"/>
              </a:gdLst>
              <a:ahLst/>
              <a:cxnLst>
                <a:cxn ang="T6">
                  <a:pos x="T0" y="T1"/>
                </a:cxn>
                <a:cxn ang="T7">
                  <a:pos x="T2" y="T3"/>
                </a:cxn>
                <a:cxn ang="T8">
                  <a:pos x="T4" y="T5"/>
                </a:cxn>
              </a:cxnLst>
              <a:rect l="0" t="0" r="r" b="b"/>
              <a:pathLst>
                <a:path w="59" h="76">
                  <a:moveTo>
                    <a:pt x="44" y="14"/>
                  </a:moveTo>
                  <a:cubicBezTo>
                    <a:pt x="59" y="26"/>
                    <a:pt x="41" y="76"/>
                    <a:pt x="17" y="59"/>
                  </a:cubicBezTo>
                  <a:cubicBezTo>
                    <a:pt x="0" y="45"/>
                    <a:pt x="26" y="0"/>
                    <a:pt x="44" y="14"/>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3" name="Freeform 542"/>
            <p:cNvSpPr>
              <a:spLocks/>
            </p:cNvSpPr>
            <p:nvPr/>
          </p:nvSpPr>
          <p:spPr bwMode="auto">
            <a:xfrm>
              <a:off x="2146" y="2143"/>
              <a:ext cx="123" cy="162"/>
            </a:xfrm>
            <a:custGeom>
              <a:avLst/>
              <a:gdLst>
                <a:gd name="T0" fmla="*/ 776 w 49"/>
                <a:gd name="T1" fmla="*/ 409 h 61"/>
                <a:gd name="T2" fmla="*/ 693 w 49"/>
                <a:gd name="T3" fmla="*/ 260 h 61"/>
                <a:gd name="T4" fmla="*/ 271 w 49"/>
                <a:gd name="T5" fmla="*/ 1107 h 61"/>
                <a:gd name="T6" fmla="*/ 301 w 49"/>
                <a:gd name="T7" fmla="*/ 1142 h 61"/>
                <a:gd name="T8" fmla="*/ 776 w 49"/>
                <a:gd name="T9" fmla="*/ 409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1">
                  <a:moveTo>
                    <a:pt x="49" y="22"/>
                  </a:moveTo>
                  <a:cubicBezTo>
                    <a:pt x="48" y="18"/>
                    <a:pt x="47" y="16"/>
                    <a:pt x="44" y="14"/>
                  </a:cubicBezTo>
                  <a:cubicBezTo>
                    <a:pt x="26" y="0"/>
                    <a:pt x="0" y="45"/>
                    <a:pt x="17" y="59"/>
                  </a:cubicBezTo>
                  <a:cubicBezTo>
                    <a:pt x="18" y="60"/>
                    <a:pt x="19" y="60"/>
                    <a:pt x="19" y="61"/>
                  </a:cubicBezTo>
                  <a:cubicBezTo>
                    <a:pt x="14" y="43"/>
                    <a:pt x="33" y="14"/>
                    <a:pt x="49" y="22"/>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4" name="Freeform 543"/>
            <p:cNvSpPr>
              <a:spLocks/>
            </p:cNvSpPr>
            <p:nvPr/>
          </p:nvSpPr>
          <p:spPr bwMode="auto">
            <a:xfrm>
              <a:off x="2199" y="2220"/>
              <a:ext cx="20" cy="24"/>
            </a:xfrm>
            <a:custGeom>
              <a:avLst/>
              <a:gdLst>
                <a:gd name="T0" fmla="*/ 113 w 8"/>
                <a:gd name="T1" fmla="*/ 0 h 9"/>
                <a:gd name="T2" fmla="*/ 83 w 8"/>
                <a:gd name="T3" fmla="*/ 93 h 9"/>
                <a:gd name="T4" fmla="*/ 125 w 8"/>
                <a:gd name="T5" fmla="*/ 171 h 9"/>
                <a:gd name="T6" fmla="*/ 83 w 8"/>
                <a:gd name="T7" fmla="*/ 149 h 9"/>
                <a:gd name="T8" fmla="*/ 0 w 8"/>
                <a:gd name="T9" fmla="*/ 9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7" y="0"/>
                  </a:moveTo>
                  <a:cubicBezTo>
                    <a:pt x="6" y="1"/>
                    <a:pt x="5" y="3"/>
                    <a:pt x="5" y="5"/>
                  </a:cubicBezTo>
                  <a:cubicBezTo>
                    <a:pt x="5" y="7"/>
                    <a:pt x="6" y="8"/>
                    <a:pt x="8" y="9"/>
                  </a:cubicBezTo>
                  <a:cubicBezTo>
                    <a:pt x="7" y="9"/>
                    <a:pt x="6" y="9"/>
                    <a:pt x="5" y="8"/>
                  </a:cubicBezTo>
                  <a:cubicBezTo>
                    <a:pt x="2" y="8"/>
                    <a:pt x="1" y="7"/>
                    <a:pt x="0" y="5"/>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5" name="Freeform 544"/>
            <p:cNvSpPr>
              <a:spLocks/>
            </p:cNvSpPr>
            <p:nvPr/>
          </p:nvSpPr>
          <p:spPr bwMode="auto">
            <a:xfrm>
              <a:off x="2246" y="2196"/>
              <a:ext cx="25" cy="35"/>
            </a:xfrm>
            <a:custGeom>
              <a:avLst/>
              <a:gdLst>
                <a:gd name="T0" fmla="*/ 83 w 10"/>
                <a:gd name="T1" fmla="*/ 0 h 13"/>
                <a:gd name="T2" fmla="*/ 95 w 10"/>
                <a:gd name="T3" fmla="*/ 116 h 13"/>
                <a:gd name="T4" fmla="*/ 0 w 10"/>
                <a:gd name="T5" fmla="*/ 175 h 13"/>
                <a:gd name="T6" fmla="*/ 63 w 10"/>
                <a:gd name="T7" fmla="*/ 218 h 13"/>
                <a:gd name="T8" fmla="*/ 125 w 10"/>
                <a:gd name="T9" fmla="*/ 253 h 13"/>
                <a:gd name="T10" fmla="*/ 145 w 10"/>
                <a:gd name="T11" fmla="*/ 137 h 13"/>
                <a:gd name="T12" fmla="*/ 125 w 10"/>
                <a:gd name="T13" fmla="*/ 35 h 13"/>
                <a:gd name="T14" fmla="*/ 125 w 10"/>
                <a:gd name="T15" fmla="*/ 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3">
                  <a:moveTo>
                    <a:pt x="5" y="0"/>
                  </a:moveTo>
                  <a:cubicBezTo>
                    <a:pt x="7" y="1"/>
                    <a:pt x="7" y="4"/>
                    <a:pt x="6" y="6"/>
                  </a:cubicBezTo>
                  <a:cubicBezTo>
                    <a:pt x="5" y="9"/>
                    <a:pt x="3" y="9"/>
                    <a:pt x="0" y="9"/>
                  </a:cubicBezTo>
                  <a:cubicBezTo>
                    <a:pt x="2" y="10"/>
                    <a:pt x="3" y="10"/>
                    <a:pt x="4" y="11"/>
                  </a:cubicBezTo>
                  <a:cubicBezTo>
                    <a:pt x="5" y="12"/>
                    <a:pt x="7" y="13"/>
                    <a:pt x="8" y="13"/>
                  </a:cubicBezTo>
                  <a:cubicBezTo>
                    <a:pt x="10" y="12"/>
                    <a:pt x="9" y="8"/>
                    <a:pt x="9" y="7"/>
                  </a:cubicBezTo>
                  <a:cubicBezTo>
                    <a:pt x="9" y="5"/>
                    <a:pt x="9" y="4"/>
                    <a:pt x="8" y="2"/>
                  </a:cubicBezTo>
                  <a:cubicBezTo>
                    <a:pt x="8" y="1"/>
                    <a:pt x="9" y="1"/>
                    <a:pt x="8"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6" name="Freeform 545"/>
            <p:cNvSpPr>
              <a:spLocks/>
            </p:cNvSpPr>
            <p:nvPr/>
          </p:nvSpPr>
          <p:spPr bwMode="auto">
            <a:xfrm>
              <a:off x="2189" y="2284"/>
              <a:ext cx="50" cy="27"/>
            </a:xfrm>
            <a:custGeom>
              <a:avLst/>
              <a:gdLst>
                <a:gd name="T0" fmla="*/ 188 w 20"/>
                <a:gd name="T1" fmla="*/ 38 h 10"/>
                <a:gd name="T2" fmla="*/ 188 w 20"/>
                <a:gd name="T3" fmla="*/ 103 h 10"/>
                <a:gd name="T4" fmla="*/ 113 w 20"/>
                <a:gd name="T5" fmla="*/ 116 h 10"/>
                <a:gd name="T6" fmla="*/ 33 w 20"/>
                <a:gd name="T7" fmla="*/ 38 h 10"/>
                <a:gd name="T8" fmla="*/ 20 w 20"/>
                <a:gd name="T9" fmla="*/ 0 h 10"/>
                <a:gd name="T10" fmla="*/ 33 w 20"/>
                <a:gd name="T11" fmla="*/ 116 h 10"/>
                <a:gd name="T12" fmla="*/ 113 w 20"/>
                <a:gd name="T13" fmla="*/ 176 h 10"/>
                <a:gd name="T14" fmla="*/ 313 w 20"/>
                <a:gd name="T15" fmla="*/ 81 h 10"/>
                <a:gd name="T16" fmla="*/ 270 w 20"/>
                <a:gd name="T17" fmla="*/ 8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0">
                  <a:moveTo>
                    <a:pt x="12" y="2"/>
                  </a:moveTo>
                  <a:cubicBezTo>
                    <a:pt x="13" y="3"/>
                    <a:pt x="13" y="4"/>
                    <a:pt x="12" y="5"/>
                  </a:cubicBezTo>
                  <a:cubicBezTo>
                    <a:pt x="11" y="6"/>
                    <a:pt x="9" y="6"/>
                    <a:pt x="7" y="6"/>
                  </a:cubicBezTo>
                  <a:cubicBezTo>
                    <a:pt x="5" y="5"/>
                    <a:pt x="3" y="4"/>
                    <a:pt x="2" y="2"/>
                  </a:cubicBezTo>
                  <a:cubicBezTo>
                    <a:pt x="1" y="2"/>
                    <a:pt x="1" y="1"/>
                    <a:pt x="1" y="0"/>
                  </a:cubicBezTo>
                  <a:cubicBezTo>
                    <a:pt x="0" y="2"/>
                    <a:pt x="0" y="5"/>
                    <a:pt x="2" y="6"/>
                  </a:cubicBezTo>
                  <a:cubicBezTo>
                    <a:pt x="3" y="8"/>
                    <a:pt x="6" y="9"/>
                    <a:pt x="7" y="9"/>
                  </a:cubicBezTo>
                  <a:cubicBezTo>
                    <a:pt x="12" y="10"/>
                    <a:pt x="17" y="9"/>
                    <a:pt x="20" y="4"/>
                  </a:cubicBezTo>
                  <a:cubicBezTo>
                    <a:pt x="19" y="5"/>
                    <a:pt x="18" y="4"/>
                    <a:pt x="17" y="4"/>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7" name="Freeform 546"/>
            <p:cNvSpPr>
              <a:spLocks/>
            </p:cNvSpPr>
            <p:nvPr/>
          </p:nvSpPr>
          <p:spPr bwMode="auto">
            <a:xfrm>
              <a:off x="2541" y="2727"/>
              <a:ext cx="163" cy="208"/>
            </a:xfrm>
            <a:custGeom>
              <a:avLst/>
              <a:gdLst>
                <a:gd name="T0" fmla="*/ 930 w 65"/>
                <a:gd name="T1" fmla="*/ 456 h 78"/>
                <a:gd name="T2" fmla="*/ 95 w 65"/>
                <a:gd name="T3" fmla="*/ 888 h 78"/>
                <a:gd name="T4" fmla="*/ 930 w 65"/>
                <a:gd name="T5" fmla="*/ 456 h 78"/>
                <a:gd name="T6" fmla="*/ 0 60000 65536"/>
                <a:gd name="T7" fmla="*/ 0 60000 65536"/>
                <a:gd name="T8" fmla="*/ 0 60000 65536"/>
              </a:gdLst>
              <a:ahLst/>
              <a:cxnLst>
                <a:cxn ang="T6">
                  <a:pos x="T0" y="T1"/>
                </a:cxn>
                <a:cxn ang="T7">
                  <a:pos x="T2" y="T3"/>
                </a:cxn>
                <a:cxn ang="T8">
                  <a:pos x="T4" y="T5"/>
                </a:cxn>
              </a:cxnLst>
              <a:rect l="0" t="0" r="r" b="b"/>
              <a:pathLst>
                <a:path w="65" h="78">
                  <a:moveTo>
                    <a:pt x="59" y="24"/>
                  </a:moveTo>
                  <a:cubicBezTo>
                    <a:pt x="65" y="44"/>
                    <a:pt x="16" y="78"/>
                    <a:pt x="6" y="47"/>
                  </a:cubicBezTo>
                  <a:cubicBezTo>
                    <a:pt x="0" y="23"/>
                    <a:pt x="51" y="0"/>
                    <a:pt x="59" y="24"/>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8" name="Freeform 547"/>
            <p:cNvSpPr>
              <a:spLocks/>
            </p:cNvSpPr>
            <p:nvPr/>
          </p:nvSpPr>
          <p:spPr bwMode="auto">
            <a:xfrm>
              <a:off x="2559" y="2745"/>
              <a:ext cx="127" cy="166"/>
            </a:xfrm>
            <a:custGeom>
              <a:avLst/>
              <a:gdLst>
                <a:gd name="T0" fmla="*/ 725 w 51"/>
                <a:gd name="T1" fmla="*/ 367 h 62"/>
                <a:gd name="T2" fmla="*/ 62 w 51"/>
                <a:gd name="T3" fmla="*/ 731 h 62"/>
                <a:gd name="T4" fmla="*/ 725 w 51"/>
                <a:gd name="T5" fmla="*/ 367 h 62"/>
                <a:gd name="T6" fmla="*/ 0 60000 65536"/>
                <a:gd name="T7" fmla="*/ 0 60000 65536"/>
                <a:gd name="T8" fmla="*/ 0 60000 65536"/>
              </a:gdLst>
              <a:ahLst/>
              <a:cxnLst>
                <a:cxn ang="T6">
                  <a:pos x="T0" y="T1"/>
                </a:cxn>
                <a:cxn ang="T7">
                  <a:pos x="T2" y="T3"/>
                </a:cxn>
                <a:cxn ang="T8">
                  <a:pos x="T4" y="T5"/>
                </a:cxn>
              </a:cxnLst>
              <a:rect l="0" t="0" r="r" b="b"/>
              <a:pathLst>
                <a:path w="51" h="62">
                  <a:moveTo>
                    <a:pt x="47" y="19"/>
                  </a:moveTo>
                  <a:cubicBezTo>
                    <a:pt x="51" y="35"/>
                    <a:pt x="13" y="62"/>
                    <a:pt x="4" y="38"/>
                  </a:cubicBezTo>
                  <a:cubicBezTo>
                    <a:pt x="0" y="19"/>
                    <a:pt x="40" y="0"/>
                    <a:pt x="47" y="19"/>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29" name="Freeform 548"/>
            <p:cNvSpPr>
              <a:spLocks/>
            </p:cNvSpPr>
            <p:nvPr/>
          </p:nvSpPr>
          <p:spPr bwMode="auto">
            <a:xfrm>
              <a:off x="2559" y="2745"/>
              <a:ext cx="120" cy="107"/>
            </a:xfrm>
            <a:custGeom>
              <a:avLst/>
              <a:gdLst>
                <a:gd name="T0" fmla="*/ 720 w 48"/>
                <a:gd name="T1" fmla="*/ 516 h 40"/>
                <a:gd name="T2" fmla="*/ 738 w 48"/>
                <a:gd name="T3" fmla="*/ 364 h 40"/>
                <a:gd name="T4" fmla="*/ 63 w 48"/>
                <a:gd name="T5" fmla="*/ 730 h 40"/>
                <a:gd name="T6" fmla="*/ 83 w 48"/>
                <a:gd name="T7" fmla="*/ 765 h 40"/>
                <a:gd name="T8" fmla="*/ 720 w 48"/>
                <a:gd name="T9" fmla="*/ 51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0">
                  <a:moveTo>
                    <a:pt x="46" y="27"/>
                  </a:moveTo>
                  <a:cubicBezTo>
                    <a:pt x="47" y="24"/>
                    <a:pt x="48" y="22"/>
                    <a:pt x="47" y="19"/>
                  </a:cubicBezTo>
                  <a:cubicBezTo>
                    <a:pt x="40" y="0"/>
                    <a:pt x="0" y="19"/>
                    <a:pt x="4" y="38"/>
                  </a:cubicBezTo>
                  <a:cubicBezTo>
                    <a:pt x="5" y="39"/>
                    <a:pt x="5" y="39"/>
                    <a:pt x="5" y="40"/>
                  </a:cubicBezTo>
                  <a:cubicBezTo>
                    <a:pt x="10" y="25"/>
                    <a:pt x="39" y="14"/>
                    <a:pt x="46" y="27"/>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0" name="Freeform 549"/>
            <p:cNvSpPr>
              <a:spLocks/>
            </p:cNvSpPr>
            <p:nvPr/>
          </p:nvSpPr>
          <p:spPr bwMode="auto">
            <a:xfrm>
              <a:off x="2609" y="2804"/>
              <a:ext cx="20" cy="19"/>
            </a:xfrm>
            <a:custGeom>
              <a:avLst/>
              <a:gdLst>
                <a:gd name="T0" fmla="*/ 125 w 8"/>
                <a:gd name="T1" fmla="*/ 0 h 7"/>
                <a:gd name="T2" fmla="*/ 63 w 8"/>
                <a:gd name="T3" fmla="*/ 38 h 7"/>
                <a:gd name="T4" fmla="*/ 50 w 8"/>
                <a:gd name="T5" fmla="*/ 141 h 7"/>
                <a:gd name="T6" fmla="*/ 20 w 8"/>
                <a:gd name="T7" fmla="*/ 81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0"/>
                  </a:moveTo>
                  <a:cubicBezTo>
                    <a:pt x="6" y="0"/>
                    <a:pt x="5" y="1"/>
                    <a:pt x="4" y="2"/>
                  </a:cubicBezTo>
                  <a:cubicBezTo>
                    <a:pt x="3" y="4"/>
                    <a:pt x="3" y="6"/>
                    <a:pt x="3" y="7"/>
                  </a:cubicBezTo>
                  <a:cubicBezTo>
                    <a:pt x="2" y="6"/>
                    <a:pt x="2" y="5"/>
                    <a:pt x="1" y="4"/>
                  </a:cubicBezTo>
                  <a:cubicBezTo>
                    <a:pt x="0" y="3"/>
                    <a:pt x="0" y="2"/>
                    <a:pt x="0"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1" name="Freeform 550"/>
            <p:cNvSpPr>
              <a:spLocks/>
            </p:cNvSpPr>
            <p:nvPr/>
          </p:nvSpPr>
          <p:spPr bwMode="auto">
            <a:xfrm>
              <a:off x="2649" y="2809"/>
              <a:ext cx="25" cy="30"/>
            </a:xfrm>
            <a:custGeom>
              <a:avLst/>
              <a:gdLst>
                <a:gd name="T0" fmla="*/ 125 w 10"/>
                <a:gd name="T1" fmla="*/ 0 h 11"/>
                <a:gd name="T2" fmla="*/ 95 w 10"/>
                <a:gd name="T3" fmla="*/ 104 h 11"/>
                <a:gd name="T4" fmla="*/ 0 w 10"/>
                <a:gd name="T5" fmla="*/ 82 h 11"/>
                <a:gd name="T6" fmla="*/ 33 w 10"/>
                <a:gd name="T7" fmla="*/ 164 h 11"/>
                <a:gd name="T8" fmla="*/ 63 w 10"/>
                <a:gd name="T9" fmla="*/ 224 h 11"/>
                <a:gd name="T10" fmla="*/ 125 w 10"/>
                <a:gd name="T11" fmla="*/ 142 h 11"/>
                <a:gd name="T12" fmla="*/ 158 w 10"/>
                <a:gd name="T13" fmla="*/ 60 h 11"/>
                <a:gd name="T14" fmla="*/ 158 w 10"/>
                <a:gd name="T15" fmla="*/ 2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1">
                  <a:moveTo>
                    <a:pt x="8" y="0"/>
                  </a:moveTo>
                  <a:cubicBezTo>
                    <a:pt x="9" y="2"/>
                    <a:pt x="8" y="4"/>
                    <a:pt x="6" y="5"/>
                  </a:cubicBezTo>
                  <a:cubicBezTo>
                    <a:pt x="4" y="6"/>
                    <a:pt x="2" y="6"/>
                    <a:pt x="0" y="4"/>
                  </a:cubicBezTo>
                  <a:cubicBezTo>
                    <a:pt x="1" y="5"/>
                    <a:pt x="2" y="6"/>
                    <a:pt x="2" y="8"/>
                  </a:cubicBezTo>
                  <a:cubicBezTo>
                    <a:pt x="3" y="8"/>
                    <a:pt x="3" y="10"/>
                    <a:pt x="4" y="11"/>
                  </a:cubicBezTo>
                  <a:cubicBezTo>
                    <a:pt x="6" y="11"/>
                    <a:pt x="7" y="8"/>
                    <a:pt x="8" y="7"/>
                  </a:cubicBezTo>
                  <a:cubicBezTo>
                    <a:pt x="9" y="6"/>
                    <a:pt x="9" y="4"/>
                    <a:pt x="10" y="3"/>
                  </a:cubicBezTo>
                  <a:cubicBezTo>
                    <a:pt x="10" y="3"/>
                    <a:pt x="10" y="2"/>
                    <a:pt x="10" y="1"/>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2" name="Freeform 551"/>
            <p:cNvSpPr>
              <a:spLocks/>
            </p:cNvSpPr>
            <p:nvPr/>
          </p:nvSpPr>
          <p:spPr bwMode="auto">
            <a:xfrm>
              <a:off x="2571" y="2836"/>
              <a:ext cx="35" cy="37"/>
            </a:xfrm>
            <a:custGeom>
              <a:avLst/>
              <a:gdLst>
                <a:gd name="T0" fmla="*/ 158 w 14"/>
                <a:gd name="T1" fmla="*/ 132 h 14"/>
                <a:gd name="T2" fmla="*/ 145 w 14"/>
                <a:gd name="T3" fmla="*/ 167 h 14"/>
                <a:gd name="T4" fmla="*/ 83 w 14"/>
                <a:gd name="T5" fmla="*/ 132 h 14"/>
                <a:gd name="T6" fmla="*/ 33 w 14"/>
                <a:gd name="T7" fmla="*/ 34 h 14"/>
                <a:gd name="T8" fmla="*/ 50 w 14"/>
                <a:gd name="T9" fmla="*/ 0 h 14"/>
                <a:gd name="T10" fmla="*/ 0 w 14"/>
                <a:gd name="T11" fmla="*/ 90 h 14"/>
                <a:gd name="T12" fmla="*/ 50 w 14"/>
                <a:gd name="T13" fmla="*/ 182 h 14"/>
                <a:gd name="T14" fmla="*/ 220 w 14"/>
                <a:gd name="T15" fmla="*/ 238 h 14"/>
                <a:gd name="T16" fmla="*/ 188 w 14"/>
                <a:gd name="T17" fmla="*/ 20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10" y="7"/>
                  </a:moveTo>
                  <a:cubicBezTo>
                    <a:pt x="10" y="8"/>
                    <a:pt x="9" y="9"/>
                    <a:pt x="9" y="9"/>
                  </a:cubicBezTo>
                  <a:cubicBezTo>
                    <a:pt x="7" y="10"/>
                    <a:pt x="6" y="8"/>
                    <a:pt x="5" y="7"/>
                  </a:cubicBezTo>
                  <a:cubicBezTo>
                    <a:pt x="3" y="6"/>
                    <a:pt x="2" y="4"/>
                    <a:pt x="2" y="2"/>
                  </a:cubicBezTo>
                  <a:cubicBezTo>
                    <a:pt x="2" y="1"/>
                    <a:pt x="3" y="1"/>
                    <a:pt x="3" y="0"/>
                  </a:cubicBezTo>
                  <a:cubicBezTo>
                    <a:pt x="1" y="1"/>
                    <a:pt x="0" y="3"/>
                    <a:pt x="0" y="5"/>
                  </a:cubicBezTo>
                  <a:cubicBezTo>
                    <a:pt x="0" y="7"/>
                    <a:pt x="2" y="8"/>
                    <a:pt x="3" y="10"/>
                  </a:cubicBezTo>
                  <a:cubicBezTo>
                    <a:pt x="6" y="12"/>
                    <a:pt x="11" y="14"/>
                    <a:pt x="14" y="13"/>
                  </a:cubicBezTo>
                  <a:cubicBezTo>
                    <a:pt x="13" y="13"/>
                    <a:pt x="13" y="12"/>
                    <a:pt x="12" y="11"/>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3" name="Freeform 552"/>
            <p:cNvSpPr>
              <a:spLocks/>
            </p:cNvSpPr>
            <p:nvPr/>
          </p:nvSpPr>
          <p:spPr bwMode="auto">
            <a:xfrm>
              <a:off x="3014" y="2788"/>
              <a:ext cx="182" cy="144"/>
            </a:xfrm>
            <a:custGeom>
              <a:avLst/>
              <a:gdLst>
                <a:gd name="T0" fmla="*/ 1025 w 73"/>
                <a:gd name="T1" fmla="*/ 648 h 54"/>
                <a:gd name="T2" fmla="*/ 137 w 73"/>
                <a:gd name="T3" fmla="*/ 435 h 54"/>
                <a:gd name="T4" fmla="*/ 1025 w 73"/>
                <a:gd name="T5" fmla="*/ 648 h 54"/>
                <a:gd name="T6" fmla="*/ 0 60000 65536"/>
                <a:gd name="T7" fmla="*/ 0 60000 65536"/>
                <a:gd name="T8" fmla="*/ 0 60000 65536"/>
              </a:gdLst>
              <a:ahLst/>
              <a:cxnLst>
                <a:cxn ang="T6">
                  <a:pos x="T0" y="T1"/>
                </a:cxn>
                <a:cxn ang="T7">
                  <a:pos x="T2" y="T3"/>
                </a:cxn>
                <a:cxn ang="T8">
                  <a:pos x="T4" y="T5"/>
                </a:cxn>
              </a:cxnLst>
              <a:rect l="0" t="0" r="r" b="b"/>
              <a:pathLst>
                <a:path w="73" h="54">
                  <a:moveTo>
                    <a:pt x="66" y="34"/>
                  </a:moveTo>
                  <a:cubicBezTo>
                    <a:pt x="59" y="54"/>
                    <a:pt x="0" y="54"/>
                    <a:pt x="9" y="23"/>
                  </a:cubicBezTo>
                  <a:cubicBezTo>
                    <a:pt x="18" y="0"/>
                    <a:pt x="73" y="10"/>
                    <a:pt x="66" y="34"/>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4" name="Freeform 553"/>
            <p:cNvSpPr>
              <a:spLocks/>
            </p:cNvSpPr>
            <p:nvPr/>
          </p:nvSpPr>
          <p:spPr bwMode="auto">
            <a:xfrm>
              <a:off x="3034" y="2801"/>
              <a:ext cx="145" cy="118"/>
            </a:xfrm>
            <a:custGeom>
              <a:avLst/>
              <a:gdLst>
                <a:gd name="T0" fmla="*/ 813 w 58"/>
                <a:gd name="T1" fmla="*/ 539 h 44"/>
                <a:gd name="T2" fmla="*/ 113 w 58"/>
                <a:gd name="T3" fmla="*/ 367 h 44"/>
                <a:gd name="T4" fmla="*/ 813 w 58"/>
                <a:gd name="T5" fmla="*/ 539 h 44"/>
                <a:gd name="T6" fmla="*/ 0 60000 65536"/>
                <a:gd name="T7" fmla="*/ 0 60000 65536"/>
                <a:gd name="T8" fmla="*/ 0 60000 65536"/>
              </a:gdLst>
              <a:ahLst/>
              <a:cxnLst>
                <a:cxn ang="T6">
                  <a:pos x="T0" y="T1"/>
                </a:cxn>
                <a:cxn ang="T7">
                  <a:pos x="T2" y="T3"/>
                </a:cxn>
                <a:cxn ang="T8">
                  <a:pos x="T4" y="T5"/>
                </a:cxn>
              </a:cxnLst>
              <a:rect l="0" t="0" r="r" b="b"/>
              <a:pathLst>
                <a:path w="58" h="44">
                  <a:moveTo>
                    <a:pt x="52" y="28"/>
                  </a:moveTo>
                  <a:cubicBezTo>
                    <a:pt x="47" y="44"/>
                    <a:pt x="0" y="43"/>
                    <a:pt x="7" y="19"/>
                  </a:cubicBezTo>
                  <a:cubicBezTo>
                    <a:pt x="14" y="0"/>
                    <a:pt x="58" y="9"/>
                    <a:pt x="52" y="28"/>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5" name="Freeform 554"/>
            <p:cNvSpPr>
              <a:spLocks/>
            </p:cNvSpPr>
            <p:nvPr/>
          </p:nvSpPr>
          <p:spPr bwMode="auto">
            <a:xfrm>
              <a:off x="3049" y="2801"/>
              <a:ext cx="130" cy="91"/>
            </a:xfrm>
            <a:custGeom>
              <a:avLst/>
              <a:gdLst>
                <a:gd name="T0" fmla="*/ 645 w 52"/>
                <a:gd name="T1" fmla="*/ 653 h 34"/>
                <a:gd name="T2" fmla="*/ 720 w 52"/>
                <a:gd name="T3" fmla="*/ 538 h 34"/>
                <a:gd name="T4" fmla="*/ 20 w 52"/>
                <a:gd name="T5" fmla="*/ 367 h 34"/>
                <a:gd name="T6" fmla="*/ 0 w 52"/>
                <a:gd name="T7" fmla="*/ 401 h 34"/>
                <a:gd name="T8" fmla="*/ 645 w 52"/>
                <a:gd name="T9" fmla="*/ 65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4">
                  <a:moveTo>
                    <a:pt x="41" y="34"/>
                  </a:moveTo>
                  <a:cubicBezTo>
                    <a:pt x="44" y="32"/>
                    <a:pt x="46" y="30"/>
                    <a:pt x="46" y="28"/>
                  </a:cubicBezTo>
                  <a:cubicBezTo>
                    <a:pt x="52" y="9"/>
                    <a:pt x="8" y="0"/>
                    <a:pt x="1" y="19"/>
                  </a:cubicBezTo>
                  <a:cubicBezTo>
                    <a:pt x="1" y="20"/>
                    <a:pt x="1" y="20"/>
                    <a:pt x="0" y="21"/>
                  </a:cubicBezTo>
                  <a:cubicBezTo>
                    <a:pt x="13" y="12"/>
                    <a:pt x="43" y="19"/>
                    <a:pt x="41" y="34"/>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6" name="Freeform 555"/>
            <p:cNvSpPr>
              <a:spLocks/>
            </p:cNvSpPr>
            <p:nvPr/>
          </p:nvSpPr>
          <p:spPr bwMode="auto">
            <a:xfrm>
              <a:off x="3101" y="2841"/>
              <a:ext cx="23" cy="19"/>
            </a:xfrm>
            <a:custGeom>
              <a:avLst/>
              <a:gdLst>
                <a:gd name="T0" fmla="*/ 151 w 9"/>
                <a:gd name="T1" fmla="*/ 81 h 7"/>
                <a:gd name="T2" fmla="*/ 51 w 9"/>
                <a:gd name="T3" fmla="*/ 81 h 7"/>
                <a:gd name="T4" fmla="*/ 20 w 9"/>
                <a:gd name="T5" fmla="*/ 141 h 7"/>
                <a:gd name="T6" fmla="*/ 20 w 9"/>
                <a:gd name="T7" fmla="*/ 81 h 7"/>
                <a:gd name="T8" fmla="*/ 33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4"/>
                  </a:moveTo>
                  <a:cubicBezTo>
                    <a:pt x="7" y="4"/>
                    <a:pt x="5" y="3"/>
                    <a:pt x="3" y="4"/>
                  </a:cubicBezTo>
                  <a:cubicBezTo>
                    <a:pt x="2" y="4"/>
                    <a:pt x="1" y="6"/>
                    <a:pt x="1" y="7"/>
                  </a:cubicBezTo>
                  <a:cubicBezTo>
                    <a:pt x="0" y="6"/>
                    <a:pt x="1" y="5"/>
                    <a:pt x="1" y="4"/>
                  </a:cubicBezTo>
                  <a:cubicBezTo>
                    <a:pt x="0" y="2"/>
                    <a:pt x="1" y="1"/>
                    <a:pt x="2"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7" name="Freeform 556"/>
            <p:cNvSpPr>
              <a:spLocks/>
            </p:cNvSpPr>
            <p:nvPr/>
          </p:nvSpPr>
          <p:spPr bwMode="auto">
            <a:xfrm>
              <a:off x="3126" y="2879"/>
              <a:ext cx="28" cy="24"/>
            </a:xfrm>
            <a:custGeom>
              <a:avLst/>
              <a:gdLst>
                <a:gd name="T0" fmla="*/ 163 w 11"/>
                <a:gd name="T1" fmla="*/ 21 h 9"/>
                <a:gd name="T2" fmla="*/ 97 w 11"/>
                <a:gd name="T3" fmla="*/ 77 h 9"/>
                <a:gd name="T4" fmla="*/ 33 w 11"/>
                <a:gd name="T5" fmla="*/ 0 h 9"/>
                <a:gd name="T6" fmla="*/ 20 w 11"/>
                <a:gd name="T7" fmla="*/ 77 h 9"/>
                <a:gd name="T8" fmla="*/ 20 w 11"/>
                <a:gd name="T9" fmla="*/ 149 h 9"/>
                <a:gd name="T10" fmla="*/ 97 w 11"/>
                <a:gd name="T11" fmla="*/ 136 h 9"/>
                <a:gd name="T12" fmla="*/ 163 w 11"/>
                <a:gd name="T13" fmla="*/ 93 h 9"/>
                <a:gd name="T14" fmla="*/ 181 w 11"/>
                <a:gd name="T15" fmla="*/ 7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9">
                  <a:moveTo>
                    <a:pt x="10" y="1"/>
                  </a:moveTo>
                  <a:cubicBezTo>
                    <a:pt x="10" y="3"/>
                    <a:pt x="8" y="4"/>
                    <a:pt x="6" y="4"/>
                  </a:cubicBezTo>
                  <a:cubicBezTo>
                    <a:pt x="3" y="4"/>
                    <a:pt x="2" y="2"/>
                    <a:pt x="2" y="0"/>
                  </a:cubicBezTo>
                  <a:cubicBezTo>
                    <a:pt x="2" y="1"/>
                    <a:pt x="2" y="3"/>
                    <a:pt x="1" y="4"/>
                  </a:cubicBezTo>
                  <a:cubicBezTo>
                    <a:pt x="1" y="5"/>
                    <a:pt x="0" y="7"/>
                    <a:pt x="1" y="8"/>
                  </a:cubicBezTo>
                  <a:cubicBezTo>
                    <a:pt x="2" y="9"/>
                    <a:pt x="5" y="7"/>
                    <a:pt x="6" y="7"/>
                  </a:cubicBezTo>
                  <a:cubicBezTo>
                    <a:pt x="8" y="6"/>
                    <a:pt x="9" y="5"/>
                    <a:pt x="10" y="5"/>
                  </a:cubicBezTo>
                  <a:cubicBezTo>
                    <a:pt x="10" y="4"/>
                    <a:pt x="11" y="4"/>
                    <a:pt x="11" y="4"/>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8" name="Freeform 557"/>
            <p:cNvSpPr>
              <a:spLocks/>
            </p:cNvSpPr>
            <p:nvPr/>
          </p:nvSpPr>
          <p:spPr bwMode="auto">
            <a:xfrm>
              <a:off x="3049" y="2847"/>
              <a:ext cx="20" cy="45"/>
            </a:xfrm>
            <a:custGeom>
              <a:avLst/>
              <a:gdLst>
                <a:gd name="T0" fmla="*/ 125 w 8"/>
                <a:gd name="T1" fmla="*/ 183 h 17"/>
                <a:gd name="T2" fmla="*/ 95 w 8"/>
                <a:gd name="T3" fmla="*/ 204 h 17"/>
                <a:gd name="T4" fmla="*/ 63 w 8"/>
                <a:gd name="T5" fmla="*/ 148 h 17"/>
                <a:gd name="T6" fmla="*/ 83 w 8"/>
                <a:gd name="T7" fmla="*/ 34 h 17"/>
                <a:gd name="T8" fmla="*/ 95 w 8"/>
                <a:gd name="T9" fmla="*/ 21 h 17"/>
                <a:gd name="T10" fmla="*/ 20 w 8"/>
                <a:gd name="T11" fmla="*/ 56 h 17"/>
                <a:gd name="T12" fmla="*/ 20 w 8"/>
                <a:gd name="T13" fmla="*/ 169 h 17"/>
                <a:gd name="T14" fmla="*/ 125 w 8"/>
                <a:gd name="T15" fmla="*/ 315 h 17"/>
                <a:gd name="T16" fmla="*/ 125 w 8"/>
                <a:gd name="T17" fmla="*/ 28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7">
                  <a:moveTo>
                    <a:pt x="8" y="10"/>
                  </a:moveTo>
                  <a:cubicBezTo>
                    <a:pt x="7" y="11"/>
                    <a:pt x="6" y="11"/>
                    <a:pt x="6" y="11"/>
                  </a:cubicBezTo>
                  <a:cubicBezTo>
                    <a:pt x="4" y="11"/>
                    <a:pt x="4" y="9"/>
                    <a:pt x="4" y="8"/>
                  </a:cubicBezTo>
                  <a:cubicBezTo>
                    <a:pt x="3" y="6"/>
                    <a:pt x="3" y="3"/>
                    <a:pt x="5" y="2"/>
                  </a:cubicBezTo>
                  <a:cubicBezTo>
                    <a:pt x="5" y="1"/>
                    <a:pt x="6" y="1"/>
                    <a:pt x="6" y="1"/>
                  </a:cubicBezTo>
                  <a:cubicBezTo>
                    <a:pt x="4" y="0"/>
                    <a:pt x="2" y="1"/>
                    <a:pt x="1" y="3"/>
                  </a:cubicBezTo>
                  <a:cubicBezTo>
                    <a:pt x="0" y="5"/>
                    <a:pt x="0" y="7"/>
                    <a:pt x="1" y="9"/>
                  </a:cubicBezTo>
                  <a:cubicBezTo>
                    <a:pt x="1" y="12"/>
                    <a:pt x="4" y="17"/>
                    <a:pt x="8" y="17"/>
                  </a:cubicBezTo>
                  <a:cubicBezTo>
                    <a:pt x="7" y="17"/>
                    <a:pt x="8" y="16"/>
                    <a:pt x="8" y="15"/>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39" name="Freeform 558"/>
            <p:cNvSpPr>
              <a:spLocks/>
            </p:cNvSpPr>
            <p:nvPr/>
          </p:nvSpPr>
          <p:spPr bwMode="auto">
            <a:xfrm>
              <a:off x="3366" y="2052"/>
              <a:ext cx="220" cy="253"/>
            </a:xfrm>
            <a:custGeom>
              <a:avLst/>
              <a:gdLst>
                <a:gd name="T0" fmla="*/ 500 w 88"/>
                <a:gd name="T1" fmla="*/ 226 h 95"/>
                <a:gd name="T2" fmla="*/ 895 w 88"/>
                <a:gd name="T3" fmla="*/ 1603 h 95"/>
                <a:gd name="T4" fmla="*/ 500 w 88"/>
                <a:gd name="T5" fmla="*/ 226 h 95"/>
                <a:gd name="T6" fmla="*/ 0 60000 65536"/>
                <a:gd name="T7" fmla="*/ 0 60000 65536"/>
                <a:gd name="T8" fmla="*/ 0 60000 65536"/>
              </a:gdLst>
              <a:ahLst/>
              <a:cxnLst>
                <a:cxn ang="T6">
                  <a:pos x="T0" y="T1"/>
                </a:cxn>
                <a:cxn ang="T7">
                  <a:pos x="T2" y="T3"/>
                </a:cxn>
                <a:cxn ang="T8">
                  <a:pos x="T4" y="T5"/>
                </a:cxn>
              </a:cxnLst>
              <a:rect l="0" t="0" r="r" b="b"/>
              <a:pathLst>
                <a:path w="88" h="95">
                  <a:moveTo>
                    <a:pt x="32" y="12"/>
                  </a:moveTo>
                  <a:cubicBezTo>
                    <a:pt x="0" y="25"/>
                    <a:pt x="26" y="95"/>
                    <a:pt x="57" y="85"/>
                  </a:cubicBezTo>
                  <a:cubicBezTo>
                    <a:pt x="88" y="74"/>
                    <a:pt x="62" y="0"/>
                    <a:pt x="32" y="12"/>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0" name="Freeform 559"/>
            <p:cNvSpPr>
              <a:spLocks/>
            </p:cNvSpPr>
            <p:nvPr/>
          </p:nvSpPr>
          <p:spPr bwMode="auto">
            <a:xfrm>
              <a:off x="3394" y="2076"/>
              <a:ext cx="172" cy="208"/>
            </a:xfrm>
            <a:custGeom>
              <a:avLst/>
              <a:gdLst>
                <a:gd name="T0" fmla="*/ 342 w 69"/>
                <a:gd name="T1" fmla="*/ 192 h 78"/>
                <a:gd name="T2" fmla="*/ 683 w 69"/>
                <a:gd name="T3" fmla="*/ 1331 h 78"/>
                <a:gd name="T4" fmla="*/ 342 w 69"/>
                <a:gd name="T5" fmla="*/ 192 h 78"/>
                <a:gd name="T6" fmla="*/ 0 60000 65536"/>
                <a:gd name="T7" fmla="*/ 0 60000 65536"/>
                <a:gd name="T8" fmla="*/ 0 60000 65536"/>
              </a:gdLst>
              <a:ahLst/>
              <a:cxnLst>
                <a:cxn ang="T6">
                  <a:pos x="T0" y="T1"/>
                </a:cxn>
                <a:cxn ang="T7">
                  <a:pos x="T2" y="T3"/>
                </a:cxn>
                <a:cxn ang="T8">
                  <a:pos x="T4" y="T5"/>
                </a:cxn>
              </a:cxnLst>
              <a:rect l="0" t="0" r="r" b="b"/>
              <a:pathLst>
                <a:path w="69" h="78">
                  <a:moveTo>
                    <a:pt x="22" y="10"/>
                  </a:moveTo>
                  <a:cubicBezTo>
                    <a:pt x="0" y="18"/>
                    <a:pt x="20" y="78"/>
                    <a:pt x="44" y="70"/>
                  </a:cubicBezTo>
                  <a:cubicBezTo>
                    <a:pt x="69" y="61"/>
                    <a:pt x="46" y="0"/>
                    <a:pt x="22" y="10"/>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1" name="Freeform 560"/>
            <p:cNvSpPr>
              <a:spLocks/>
            </p:cNvSpPr>
            <p:nvPr/>
          </p:nvSpPr>
          <p:spPr bwMode="auto">
            <a:xfrm>
              <a:off x="3394" y="2095"/>
              <a:ext cx="105" cy="178"/>
            </a:xfrm>
            <a:custGeom>
              <a:avLst/>
              <a:gdLst>
                <a:gd name="T0" fmla="*/ 533 w 42"/>
                <a:gd name="T1" fmla="*/ 114 h 67"/>
                <a:gd name="T2" fmla="*/ 583 w 42"/>
                <a:gd name="T3" fmla="*/ 93 h 67"/>
                <a:gd name="T4" fmla="*/ 345 w 42"/>
                <a:gd name="T5" fmla="*/ 56 h 67"/>
                <a:gd name="T6" fmla="*/ 658 w 42"/>
                <a:gd name="T7" fmla="*/ 1180 h 67"/>
                <a:gd name="T8" fmla="*/ 533 w 42"/>
                <a:gd name="T9" fmla="*/ 11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7">
                  <a:moveTo>
                    <a:pt x="34" y="6"/>
                  </a:moveTo>
                  <a:cubicBezTo>
                    <a:pt x="35" y="6"/>
                    <a:pt x="36" y="5"/>
                    <a:pt x="37" y="5"/>
                  </a:cubicBezTo>
                  <a:cubicBezTo>
                    <a:pt x="32" y="2"/>
                    <a:pt x="27" y="0"/>
                    <a:pt x="22" y="3"/>
                  </a:cubicBezTo>
                  <a:cubicBezTo>
                    <a:pt x="0" y="11"/>
                    <a:pt x="18" y="67"/>
                    <a:pt x="42" y="63"/>
                  </a:cubicBezTo>
                  <a:cubicBezTo>
                    <a:pt x="26" y="51"/>
                    <a:pt x="17" y="13"/>
                    <a:pt x="34" y="6"/>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2" name="Freeform 561"/>
            <p:cNvSpPr>
              <a:spLocks/>
            </p:cNvSpPr>
            <p:nvPr/>
          </p:nvSpPr>
          <p:spPr bwMode="auto">
            <a:xfrm>
              <a:off x="3456" y="2105"/>
              <a:ext cx="58" cy="43"/>
            </a:xfrm>
            <a:custGeom>
              <a:avLst/>
              <a:gdLst>
                <a:gd name="T0" fmla="*/ 159 w 23"/>
                <a:gd name="T1" fmla="*/ 0 h 16"/>
                <a:gd name="T2" fmla="*/ 285 w 23"/>
                <a:gd name="T3" fmla="*/ 137 h 16"/>
                <a:gd name="T4" fmla="*/ 179 w 23"/>
                <a:gd name="T5" fmla="*/ 312 h 16"/>
                <a:gd name="T6" fmla="*/ 192 w 23"/>
                <a:gd name="T7" fmla="*/ 116 h 16"/>
                <a:gd name="T8" fmla="*/ 0 w 23"/>
                <a:gd name="T9" fmla="*/ 9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6">
                  <a:moveTo>
                    <a:pt x="10" y="0"/>
                  </a:moveTo>
                  <a:cubicBezTo>
                    <a:pt x="13" y="2"/>
                    <a:pt x="16" y="4"/>
                    <a:pt x="18" y="7"/>
                  </a:cubicBezTo>
                  <a:cubicBezTo>
                    <a:pt x="23" y="13"/>
                    <a:pt x="16" y="13"/>
                    <a:pt x="11" y="16"/>
                  </a:cubicBezTo>
                  <a:cubicBezTo>
                    <a:pt x="16" y="13"/>
                    <a:pt x="16" y="9"/>
                    <a:pt x="12" y="6"/>
                  </a:cubicBezTo>
                  <a:cubicBezTo>
                    <a:pt x="7" y="2"/>
                    <a:pt x="5" y="4"/>
                    <a:pt x="0" y="5"/>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3" name="Freeform 562"/>
            <p:cNvSpPr>
              <a:spLocks/>
            </p:cNvSpPr>
            <p:nvPr/>
          </p:nvSpPr>
          <p:spPr bwMode="auto">
            <a:xfrm>
              <a:off x="3434" y="2153"/>
              <a:ext cx="57" cy="43"/>
            </a:xfrm>
            <a:custGeom>
              <a:avLst/>
              <a:gdLst>
                <a:gd name="T0" fmla="*/ 104 w 23"/>
                <a:gd name="T1" fmla="*/ 0 h 16"/>
                <a:gd name="T2" fmla="*/ 349 w 23"/>
                <a:gd name="T3" fmla="*/ 196 h 16"/>
                <a:gd name="T4" fmla="*/ 216 w 23"/>
                <a:gd name="T5" fmla="*/ 274 h 16"/>
                <a:gd name="T6" fmla="*/ 104 w 23"/>
                <a:gd name="T7" fmla="*/ 290 h 16"/>
                <a:gd name="T8" fmla="*/ 0 w 23"/>
                <a:gd name="T9" fmla="*/ 29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6">
                  <a:moveTo>
                    <a:pt x="7" y="0"/>
                  </a:moveTo>
                  <a:cubicBezTo>
                    <a:pt x="7" y="10"/>
                    <a:pt x="15" y="10"/>
                    <a:pt x="23" y="10"/>
                  </a:cubicBezTo>
                  <a:cubicBezTo>
                    <a:pt x="20" y="11"/>
                    <a:pt x="17" y="13"/>
                    <a:pt x="14" y="14"/>
                  </a:cubicBezTo>
                  <a:cubicBezTo>
                    <a:pt x="11" y="15"/>
                    <a:pt x="9" y="15"/>
                    <a:pt x="7" y="15"/>
                  </a:cubicBezTo>
                  <a:cubicBezTo>
                    <a:pt x="4" y="16"/>
                    <a:pt x="2" y="14"/>
                    <a:pt x="0" y="15"/>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4" name="Freeform 563"/>
            <p:cNvSpPr>
              <a:spLocks/>
            </p:cNvSpPr>
            <p:nvPr/>
          </p:nvSpPr>
          <p:spPr bwMode="auto">
            <a:xfrm>
              <a:off x="3451" y="2201"/>
              <a:ext cx="73" cy="62"/>
            </a:xfrm>
            <a:custGeom>
              <a:avLst/>
              <a:gdLst>
                <a:gd name="T0" fmla="*/ 50 w 29"/>
                <a:gd name="T1" fmla="*/ 0 h 23"/>
                <a:gd name="T2" fmla="*/ 443 w 29"/>
                <a:gd name="T3" fmla="*/ 94 h 23"/>
                <a:gd name="T4" fmla="*/ 305 w 29"/>
                <a:gd name="T5" fmla="*/ 197 h 23"/>
                <a:gd name="T6" fmla="*/ 305 w 29"/>
                <a:gd name="T7" fmla="*/ 291 h 23"/>
                <a:gd name="T8" fmla="*/ 463 w 29"/>
                <a:gd name="T9" fmla="*/ 275 h 23"/>
                <a:gd name="T10" fmla="*/ 347 w 29"/>
                <a:gd name="T11" fmla="*/ 415 h 23"/>
                <a:gd name="T12" fmla="*/ 222 w 29"/>
                <a:gd name="T13" fmla="*/ 429 h 23"/>
                <a:gd name="T14" fmla="*/ 113 w 29"/>
                <a:gd name="T15" fmla="*/ 313 h 23"/>
                <a:gd name="T16" fmla="*/ 0 w 29"/>
                <a:gd name="T17" fmla="*/ 8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3">
                  <a:moveTo>
                    <a:pt x="3" y="0"/>
                  </a:moveTo>
                  <a:cubicBezTo>
                    <a:pt x="5" y="12"/>
                    <a:pt x="21" y="6"/>
                    <a:pt x="28" y="5"/>
                  </a:cubicBezTo>
                  <a:cubicBezTo>
                    <a:pt x="26" y="7"/>
                    <a:pt x="21" y="7"/>
                    <a:pt x="19" y="10"/>
                  </a:cubicBezTo>
                  <a:cubicBezTo>
                    <a:pt x="18" y="11"/>
                    <a:pt x="18" y="14"/>
                    <a:pt x="19" y="15"/>
                  </a:cubicBezTo>
                  <a:cubicBezTo>
                    <a:pt x="22" y="18"/>
                    <a:pt x="26" y="15"/>
                    <a:pt x="29" y="14"/>
                  </a:cubicBezTo>
                  <a:cubicBezTo>
                    <a:pt x="28" y="18"/>
                    <a:pt x="25" y="19"/>
                    <a:pt x="22" y="21"/>
                  </a:cubicBezTo>
                  <a:cubicBezTo>
                    <a:pt x="20" y="23"/>
                    <a:pt x="17" y="23"/>
                    <a:pt x="14" y="22"/>
                  </a:cubicBezTo>
                  <a:cubicBezTo>
                    <a:pt x="11" y="21"/>
                    <a:pt x="9" y="18"/>
                    <a:pt x="7" y="16"/>
                  </a:cubicBezTo>
                  <a:cubicBezTo>
                    <a:pt x="5" y="12"/>
                    <a:pt x="4" y="5"/>
                    <a:pt x="0" y="4"/>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5" name="Freeform 564"/>
            <p:cNvSpPr>
              <a:spLocks/>
            </p:cNvSpPr>
            <p:nvPr/>
          </p:nvSpPr>
          <p:spPr bwMode="auto">
            <a:xfrm>
              <a:off x="3464" y="2388"/>
              <a:ext cx="232" cy="259"/>
            </a:xfrm>
            <a:custGeom>
              <a:avLst/>
              <a:gdLst>
                <a:gd name="T0" fmla="*/ 978 w 93"/>
                <a:gd name="T1" fmla="*/ 264 h 97"/>
                <a:gd name="T2" fmla="*/ 449 w 93"/>
                <a:gd name="T3" fmla="*/ 1583 h 97"/>
                <a:gd name="T4" fmla="*/ 978 w 93"/>
                <a:gd name="T5" fmla="*/ 264 h 97"/>
                <a:gd name="T6" fmla="*/ 0 60000 65536"/>
                <a:gd name="T7" fmla="*/ 0 60000 65536"/>
                <a:gd name="T8" fmla="*/ 0 60000 65536"/>
              </a:gdLst>
              <a:ahLst/>
              <a:cxnLst>
                <a:cxn ang="T6">
                  <a:pos x="T0" y="T1"/>
                </a:cxn>
                <a:cxn ang="T7">
                  <a:pos x="T2" y="T3"/>
                </a:cxn>
                <a:cxn ang="T8">
                  <a:pos x="T4" y="T5"/>
                </a:cxn>
              </a:cxnLst>
              <a:rect l="0" t="0" r="r" b="b"/>
              <a:pathLst>
                <a:path w="93" h="97">
                  <a:moveTo>
                    <a:pt x="63" y="14"/>
                  </a:moveTo>
                  <a:cubicBezTo>
                    <a:pt x="31" y="0"/>
                    <a:pt x="0" y="68"/>
                    <a:pt x="29" y="83"/>
                  </a:cubicBezTo>
                  <a:cubicBezTo>
                    <a:pt x="58" y="97"/>
                    <a:pt x="93" y="27"/>
                    <a:pt x="63" y="14"/>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6" name="Freeform 565"/>
            <p:cNvSpPr>
              <a:spLocks/>
            </p:cNvSpPr>
            <p:nvPr/>
          </p:nvSpPr>
          <p:spPr bwMode="auto">
            <a:xfrm>
              <a:off x="3486" y="2415"/>
              <a:ext cx="185" cy="210"/>
            </a:xfrm>
            <a:custGeom>
              <a:avLst/>
              <a:gdLst>
                <a:gd name="T0" fmla="*/ 783 w 74"/>
                <a:gd name="T1" fmla="*/ 170 h 79"/>
                <a:gd name="T2" fmla="*/ 363 w 74"/>
                <a:gd name="T3" fmla="*/ 1257 h 79"/>
                <a:gd name="T4" fmla="*/ 783 w 74"/>
                <a:gd name="T5" fmla="*/ 170 h 79"/>
                <a:gd name="T6" fmla="*/ 0 60000 65536"/>
                <a:gd name="T7" fmla="*/ 0 60000 65536"/>
                <a:gd name="T8" fmla="*/ 0 60000 65536"/>
              </a:gdLst>
              <a:ahLst/>
              <a:cxnLst>
                <a:cxn ang="T6">
                  <a:pos x="T0" y="T1"/>
                </a:cxn>
                <a:cxn ang="T7">
                  <a:pos x="T2" y="T3"/>
                </a:cxn>
                <a:cxn ang="T8">
                  <a:pos x="T4" y="T5"/>
                </a:cxn>
              </a:cxnLst>
              <a:rect l="0" t="0" r="r" b="b"/>
              <a:pathLst>
                <a:path w="74" h="79">
                  <a:moveTo>
                    <a:pt x="50" y="9"/>
                  </a:moveTo>
                  <a:cubicBezTo>
                    <a:pt x="28" y="0"/>
                    <a:pt x="0" y="56"/>
                    <a:pt x="23" y="67"/>
                  </a:cubicBezTo>
                  <a:cubicBezTo>
                    <a:pt x="47" y="79"/>
                    <a:pt x="74" y="19"/>
                    <a:pt x="50" y="9"/>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7" name="Freeform 566"/>
            <p:cNvSpPr>
              <a:spLocks/>
            </p:cNvSpPr>
            <p:nvPr/>
          </p:nvSpPr>
          <p:spPr bwMode="auto">
            <a:xfrm>
              <a:off x="3491" y="2415"/>
              <a:ext cx="143" cy="176"/>
            </a:xfrm>
            <a:custGeom>
              <a:avLst/>
              <a:gdLst>
                <a:gd name="T0" fmla="*/ 850 w 57"/>
                <a:gd name="T1" fmla="*/ 376 h 66"/>
                <a:gd name="T2" fmla="*/ 901 w 57"/>
                <a:gd name="T3" fmla="*/ 419 h 66"/>
                <a:gd name="T4" fmla="*/ 755 w 57"/>
                <a:gd name="T5" fmla="*/ 171 h 66"/>
                <a:gd name="T6" fmla="*/ 301 w 57"/>
                <a:gd name="T7" fmla="*/ 1251 h 66"/>
                <a:gd name="T8" fmla="*/ 850 w 57"/>
                <a:gd name="T9" fmla="*/ 37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6">
                  <a:moveTo>
                    <a:pt x="54" y="20"/>
                  </a:moveTo>
                  <a:cubicBezTo>
                    <a:pt x="55" y="21"/>
                    <a:pt x="56" y="21"/>
                    <a:pt x="57" y="22"/>
                  </a:cubicBezTo>
                  <a:cubicBezTo>
                    <a:pt x="56" y="16"/>
                    <a:pt x="53" y="11"/>
                    <a:pt x="48" y="9"/>
                  </a:cubicBezTo>
                  <a:cubicBezTo>
                    <a:pt x="27" y="0"/>
                    <a:pt x="0" y="52"/>
                    <a:pt x="19" y="66"/>
                  </a:cubicBezTo>
                  <a:cubicBezTo>
                    <a:pt x="16" y="46"/>
                    <a:pt x="37" y="13"/>
                    <a:pt x="54" y="20"/>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8" name="Freeform 567"/>
            <p:cNvSpPr>
              <a:spLocks/>
            </p:cNvSpPr>
            <p:nvPr/>
          </p:nvSpPr>
          <p:spPr bwMode="auto">
            <a:xfrm>
              <a:off x="3606" y="2457"/>
              <a:ext cx="28" cy="59"/>
            </a:xfrm>
            <a:custGeom>
              <a:avLst/>
              <a:gdLst>
                <a:gd name="T0" fmla="*/ 163 w 11"/>
                <a:gd name="T1" fmla="*/ 56 h 22"/>
                <a:gd name="T2" fmla="*/ 181 w 11"/>
                <a:gd name="T3" fmla="*/ 274 h 22"/>
                <a:gd name="T4" fmla="*/ 0 w 11"/>
                <a:gd name="T5" fmla="*/ 287 h 22"/>
                <a:gd name="T6" fmla="*/ 117 w 11"/>
                <a:gd name="T7" fmla="*/ 172 h 22"/>
                <a:gd name="T8" fmla="*/ 0 w 1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2">
                  <a:moveTo>
                    <a:pt x="10" y="3"/>
                  </a:moveTo>
                  <a:cubicBezTo>
                    <a:pt x="11" y="7"/>
                    <a:pt x="11" y="11"/>
                    <a:pt x="11" y="14"/>
                  </a:cubicBezTo>
                  <a:cubicBezTo>
                    <a:pt x="10" y="22"/>
                    <a:pt x="5" y="17"/>
                    <a:pt x="0" y="15"/>
                  </a:cubicBezTo>
                  <a:cubicBezTo>
                    <a:pt x="5" y="17"/>
                    <a:pt x="8" y="14"/>
                    <a:pt x="7" y="9"/>
                  </a:cubicBezTo>
                  <a:cubicBezTo>
                    <a:pt x="7" y="3"/>
                    <a:pt x="3" y="3"/>
                    <a:pt x="0"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49" name="Freeform 568"/>
            <p:cNvSpPr>
              <a:spLocks/>
            </p:cNvSpPr>
            <p:nvPr/>
          </p:nvSpPr>
          <p:spPr bwMode="auto">
            <a:xfrm>
              <a:off x="3541" y="2479"/>
              <a:ext cx="48" cy="45"/>
            </a:xfrm>
            <a:custGeom>
              <a:avLst/>
              <a:gdLst>
                <a:gd name="T0" fmla="*/ 243 w 19"/>
                <a:gd name="T1" fmla="*/ 0 h 17"/>
                <a:gd name="T2" fmla="*/ 306 w 19"/>
                <a:gd name="T3" fmla="*/ 315 h 17"/>
                <a:gd name="T4" fmla="*/ 159 w 19"/>
                <a:gd name="T5" fmla="*/ 259 h 17"/>
                <a:gd name="T6" fmla="*/ 63 w 19"/>
                <a:gd name="T7" fmla="*/ 183 h 17"/>
                <a:gd name="T8" fmla="*/ 0 w 19"/>
                <a:gd name="T9" fmla="*/ 9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5" y="0"/>
                  </a:moveTo>
                  <a:cubicBezTo>
                    <a:pt x="8" y="7"/>
                    <a:pt x="14" y="12"/>
                    <a:pt x="19" y="17"/>
                  </a:cubicBezTo>
                  <a:cubicBezTo>
                    <a:pt x="16" y="16"/>
                    <a:pt x="13" y="15"/>
                    <a:pt x="10" y="14"/>
                  </a:cubicBezTo>
                  <a:cubicBezTo>
                    <a:pt x="8" y="13"/>
                    <a:pt x="6" y="12"/>
                    <a:pt x="4" y="10"/>
                  </a:cubicBezTo>
                  <a:cubicBezTo>
                    <a:pt x="2" y="9"/>
                    <a:pt x="1" y="6"/>
                    <a:pt x="0" y="5"/>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0" name="Freeform 569"/>
            <p:cNvSpPr>
              <a:spLocks/>
            </p:cNvSpPr>
            <p:nvPr/>
          </p:nvSpPr>
          <p:spPr bwMode="auto">
            <a:xfrm>
              <a:off x="3529" y="2519"/>
              <a:ext cx="60" cy="80"/>
            </a:xfrm>
            <a:custGeom>
              <a:avLst/>
              <a:gdLst>
                <a:gd name="T0" fmla="*/ 158 w 24"/>
                <a:gd name="T1" fmla="*/ 0 h 30"/>
                <a:gd name="T2" fmla="*/ 375 w 24"/>
                <a:gd name="T3" fmla="*/ 397 h 30"/>
                <a:gd name="T4" fmla="*/ 220 w 24"/>
                <a:gd name="T5" fmla="*/ 320 h 30"/>
                <a:gd name="T6" fmla="*/ 175 w 24"/>
                <a:gd name="T7" fmla="*/ 397 h 30"/>
                <a:gd name="T8" fmla="*/ 283 w 24"/>
                <a:gd name="T9" fmla="*/ 512 h 30"/>
                <a:gd name="T10" fmla="*/ 125 w 24"/>
                <a:gd name="T11" fmla="*/ 533 h 30"/>
                <a:gd name="T12" fmla="*/ 33 w 24"/>
                <a:gd name="T13" fmla="*/ 419 h 30"/>
                <a:gd name="T14" fmla="*/ 20 w 24"/>
                <a:gd name="T15" fmla="*/ 248 h 30"/>
                <a:gd name="T16" fmla="*/ 83 w 2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30">
                  <a:moveTo>
                    <a:pt x="10" y="0"/>
                  </a:moveTo>
                  <a:cubicBezTo>
                    <a:pt x="2" y="10"/>
                    <a:pt x="18" y="16"/>
                    <a:pt x="24" y="21"/>
                  </a:cubicBezTo>
                  <a:cubicBezTo>
                    <a:pt x="21" y="21"/>
                    <a:pt x="17" y="17"/>
                    <a:pt x="14" y="17"/>
                  </a:cubicBezTo>
                  <a:cubicBezTo>
                    <a:pt x="12" y="18"/>
                    <a:pt x="11" y="20"/>
                    <a:pt x="11" y="21"/>
                  </a:cubicBezTo>
                  <a:cubicBezTo>
                    <a:pt x="10" y="25"/>
                    <a:pt x="15" y="26"/>
                    <a:pt x="18" y="27"/>
                  </a:cubicBezTo>
                  <a:cubicBezTo>
                    <a:pt x="14" y="30"/>
                    <a:pt x="12" y="29"/>
                    <a:pt x="8" y="28"/>
                  </a:cubicBezTo>
                  <a:cubicBezTo>
                    <a:pt x="5" y="27"/>
                    <a:pt x="3" y="26"/>
                    <a:pt x="2" y="22"/>
                  </a:cubicBezTo>
                  <a:cubicBezTo>
                    <a:pt x="0" y="20"/>
                    <a:pt x="1" y="16"/>
                    <a:pt x="1" y="13"/>
                  </a:cubicBezTo>
                  <a:cubicBezTo>
                    <a:pt x="2" y="10"/>
                    <a:pt x="7" y="4"/>
                    <a:pt x="5"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1" name="Freeform 570"/>
            <p:cNvSpPr>
              <a:spLocks/>
            </p:cNvSpPr>
            <p:nvPr/>
          </p:nvSpPr>
          <p:spPr bwMode="auto">
            <a:xfrm>
              <a:off x="2784" y="1991"/>
              <a:ext cx="182" cy="234"/>
            </a:xfrm>
            <a:custGeom>
              <a:avLst/>
              <a:gdLst>
                <a:gd name="T0" fmla="*/ 1007 w 73"/>
                <a:gd name="T1" fmla="*/ 1053 h 88"/>
                <a:gd name="T2" fmla="*/ 125 w 73"/>
                <a:gd name="T3" fmla="*/ 580 h 88"/>
                <a:gd name="T4" fmla="*/ 1007 w 73"/>
                <a:gd name="T5" fmla="*/ 1053 h 88"/>
                <a:gd name="T6" fmla="*/ 0 60000 65536"/>
                <a:gd name="T7" fmla="*/ 0 60000 65536"/>
                <a:gd name="T8" fmla="*/ 0 60000 65536"/>
              </a:gdLst>
              <a:ahLst/>
              <a:cxnLst>
                <a:cxn ang="T6">
                  <a:pos x="T0" y="T1"/>
                </a:cxn>
                <a:cxn ang="T7">
                  <a:pos x="T2" y="T3"/>
                </a:cxn>
                <a:cxn ang="T8">
                  <a:pos x="T4" y="T5"/>
                </a:cxn>
              </a:cxnLst>
              <a:rect l="0" t="0" r="r" b="b"/>
              <a:pathLst>
                <a:path w="73" h="88">
                  <a:moveTo>
                    <a:pt x="65" y="56"/>
                  </a:moveTo>
                  <a:cubicBezTo>
                    <a:pt x="73" y="23"/>
                    <a:pt x="17" y="0"/>
                    <a:pt x="8" y="31"/>
                  </a:cubicBezTo>
                  <a:cubicBezTo>
                    <a:pt x="0" y="62"/>
                    <a:pt x="58" y="88"/>
                    <a:pt x="65" y="56"/>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2" name="Freeform 571"/>
            <p:cNvSpPr>
              <a:spLocks/>
            </p:cNvSpPr>
            <p:nvPr/>
          </p:nvSpPr>
          <p:spPr bwMode="auto">
            <a:xfrm>
              <a:off x="2799" y="2015"/>
              <a:ext cx="150" cy="184"/>
            </a:xfrm>
            <a:custGeom>
              <a:avLst/>
              <a:gdLst>
                <a:gd name="T0" fmla="*/ 863 w 60"/>
                <a:gd name="T1" fmla="*/ 832 h 69"/>
                <a:gd name="T2" fmla="*/ 113 w 60"/>
                <a:gd name="T3" fmla="*/ 477 h 69"/>
                <a:gd name="T4" fmla="*/ 863 w 60"/>
                <a:gd name="T5" fmla="*/ 832 h 69"/>
                <a:gd name="T6" fmla="*/ 0 60000 65536"/>
                <a:gd name="T7" fmla="*/ 0 60000 65536"/>
                <a:gd name="T8" fmla="*/ 0 60000 65536"/>
              </a:gdLst>
              <a:ahLst/>
              <a:cxnLst>
                <a:cxn ang="T6">
                  <a:pos x="T0" y="T1"/>
                </a:cxn>
                <a:cxn ang="T7">
                  <a:pos x="T2" y="T3"/>
                </a:cxn>
                <a:cxn ang="T8">
                  <a:pos x="T4" y="T5"/>
                </a:cxn>
              </a:cxnLst>
              <a:rect l="0" t="0" r="r" b="b"/>
              <a:pathLst>
                <a:path w="60" h="69">
                  <a:moveTo>
                    <a:pt x="55" y="44"/>
                  </a:moveTo>
                  <a:cubicBezTo>
                    <a:pt x="60" y="21"/>
                    <a:pt x="14" y="0"/>
                    <a:pt x="7" y="25"/>
                  </a:cubicBezTo>
                  <a:cubicBezTo>
                    <a:pt x="0" y="49"/>
                    <a:pt x="49" y="69"/>
                    <a:pt x="55" y="44"/>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3" name="Freeform 572"/>
            <p:cNvSpPr>
              <a:spLocks/>
            </p:cNvSpPr>
            <p:nvPr/>
          </p:nvSpPr>
          <p:spPr bwMode="auto">
            <a:xfrm>
              <a:off x="2819" y="2017"/>
              <a:ext cx="130" cy="144"/>
            </a:xfrm>
            <a:custGeom>
              <a:avLst/>
              <a:gdLst>
                <a:gd name="T0" fmla="*/ 613 w 52"/>
                <a:gd name="T1" fmla="*/ 968 h 54"/>
                <a:gd name="T2" fmla="*/ 595 w 52"/>
                <a:gd name="T3" fmla="*/ 1024 h 54"/>
                <a:gd name="T4" fmla="*/ 738 w 52"/>
                <a:gd name="T5" fmla="*/ 819 h 54"/>
                <a:gd name="T6" fmla="*/ 0 w 52"/>
                <a:gd name="T7" fmla="*/ 419 h 54"/>
                <a:gd name="T8" fmla="*/ 613 w 52"/>
                <a:gd name="T9" fmla="*/ 968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4">
                  <a:moveTo>
                    <a:pt x="39" y="51"/>
                  </a:moveTo>
                  <a:cubicBezTo>
                    <a:pt x="39" y="52"/>
                    <a:pt x="38" y="53"/>
                    <a:pt x="38" y="54"/>
                  </a:cubicBezTo>
                  <a:cubicBezTo>
                    <a:pt x="42" y="52"/>
                    <a:pt x="46" y="49"/>
                    <a:pt x="47" y="43"/>
                  </a:cubicBezTo>
                  <a:cubicBezTo>
                    <a:pt x="52" y="21"/>
                    <a:pt x="8" y="0"/>
                    <a:pt x="0" y="22"/>
                  </a:cubicBezTo>
                  <a:cubicBezTo>
                    <a:pt x="15" y="16"/>
                    <a:pt x="43" y="33"/>
                    <a:pt x="39" y="51"/>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4" name="Freeform 573"/>
            <p:cNvSpPr>
              <a:spLocks/>
            </p:cNvSpPr>
            <p:nvPr/>
          </p:nvSpPr>
          <p:spPr bwMode="auto">
            <a:xfrm>
              <a:off x="2881" y="2129"/>
              <a:ext cx="43" cy="35"/>
            </a:xfrm>
            <a:custGeom>
              <a:avLst/>
              <a:gdLst>
                <a:gd name="T0" fmla="*/ 243 w 17"/>
                <a:gd name="T1" fmla="*/ 197 h 13"/>
                <a:gd name="T2" fmla="*/ 96 w 17"/>
                <a:gd name="T3" fmla="*/ 253 h 13"/>
                <a:gd name="T4" fmla="*/ 63 w 17"/>
                <a:gd name="T5" fmla="*/ 35 h 13"/>
                <a:gd name="T6" fmla="*/ 159 w 17"/>
                <a:gd name="T7" fmla="*/ 159 h 13"/>
                <a:gd name="T8" fmla="*/ 276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5" y="10"/>
                  </a:moveTo>
                  <a:cubicBezTo>
                    <a:pt x="12" y="11"/>
                    <a:pt x="9" y="12"/>
                    <a:pt x="6" y="13"/>
                  </a:cubicBezTo>
                  <a:cubicBezTo>
                    <a:pt x="0" y="13"/>
                    <a:pt x="4" y="7"/>
                    <a:pt x="4" y="2"/>
                  </a:cubicBezTo>
                  <a:cubicBezTo>
                    <a:pt x="3" y="7"/>
                    <a:pt x="6" y="9"/>
                    <a:pt x="10" y="8"/>
                  </a:cubicBezTo>
                  <a:cubicBezTo>
                    <a:pt x="15" y="7"/>
                    <a:pt x="15" y="4"/>
                    <a:pt x="17"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5" name="Freeform 574"/>
            <p:cNvSpPr>
              <a:spLocks/>
            </p:cNvSpPr>
            <p:nvPr/>
          </p:nvSpPr>
          <p:spPr bwMode="auto">
            <a:xfrm>
              <a:off x="2871" y="2063"/>
              <a:ext cx="33" cy="56"/>
            </a:xfrm>
            <a:custGeom>
              <a:avLst/>
              <a:gdLst>
                <a:gd name="T0" fmla="*/ 213 w 13"/>
                <a:gd name="T1" fmla="*/ 285 h 21"/>
                <a:gd name="T2" fmla="*/ 0 w 13"/>
                <a:gd name="T3" fmla="*/ 397 h 21"/>
                <a:gd name="T4" fmla="*/ 33 w 13"/>
                <a:gd name="T5" fmla="*/ 227 h 21"/>
                <a:gd name="T6" fmla="*/ 63 w 13"/>
                <a:gd name="T7" fmla="*/ 93 h 21"/>
                <a:gd name="T8" fmla="*/ 129 w 1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13" y="15"/>
                  </a:moveTo>
                  <a:cubicBezTo>
                    <a:pt x="7" y="9"/>
                    <a:pt x="3" y="16"/>
                    <a:pt x="0" y="21"/>
                  </a:cubicBezTo>
                  <a:cubicBezTo>
                    <a:pt x="0" y="18"/>
                    <a:pt x="1" y="15"/>
                    <a:pt x="2" y="12"/>
                  </a:cubicBezTo>
                  <a:cubicBezTo>
                    <a:pt x="2" y="9"/>
                    <a:pt x="3" y="7"/>
                    <a:pt x="4" y="5"/>
                  </a:cubicBezTo>
                  <a:cubicBezTo>
                    <a:pt x="5" y="3"/>
                    <a:pt x="7" y="2"/>
                    <a:pt x="8"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6" name="Freeform 575"/>
            <p:cNvSpPr>
              <a:spLocks/>
            </p:cNvSpPr>
            <p:nvPr/>
          </p:nvSpPr>
          <p:spPr bwMode="auto">
            <a:xfrm>
              <a:off x="2816" y="2063"/>
              <a:ext cx="58" cy="61"/>
            </a:xfrm>
            <a:custGeom>
              <a:avLst/>
              <a:gdLst>
                <a:gd name="T0" fmla="*/ 368 w 23"/>
                <a:gd name="T1" fmla="*/ 111 h 23"/>
                <a:gd name="T2" fmla="*/ 113 w 23"/>
                <a:gd name="T3" fmla="*/ 430 h 23"/>
                <a:gd name="T4" fmla="*/ 146 w 23"/>
                <a:gd name="T5" fmla="*/ 239 h 23"/>
                <a:gd name="T6" fmla="*/ 96 w 23"/>
                <a:gd name="T7" fmla="*/ 191 h 23"/>
                <a:gd name="T8" fmla="*/ 33 w 23"/>
                <a:gd name="T9" fmla="*/ 337 h 23"/>
                <a:gd name="T10" fmla="*/ 0 w 23"/>
                <a:gd name="T11" fmla="*/ 149 h 23"/>
                <a:gd name="T12" fmla="*/ 63 w 23"/>
                <a:gd name="T13" fmla="*/ 21 h 23"/>
                <a:gd name="T14" fmla="*/ 179 w 23"/>
                <a:gd name="T15" fmla="*/ 0 h 23"/>
                <a:gd name="T16" fmla="*/ 351 w 23"/>
                <a:gd name="T17" fmla="*/ 34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23" y="6"/>
                  </a:moveTo>
                  <a:cubicBezTo>
                    <a:pt x="14" y="1"/>
                    <a:pt x="10" y="16"/>
                    <a:pt x="7" y="23"/>
                  </a:cubicBezTo>
                  <a:cubicBezTo>
                    <a:pt x="7" y="20"/>
                    <a:pt x="10" y="16"/>
                    <a:pt x="9" y="13"/>
                  </a:cubicBezTo>
                  <a:cubicBezTo>
                    <a:pt x="9" y="12"/>
                    <a:pt x="7" y="10"/>
                    <a:pt x="6" y="10"/>
                  </a:cubicBezTo>
                  <a:cubicBezTo>
                    <a:pt x="3" y="10"/>
                    <a:pt x="2" y="15"/>
                    <a:pt x="2" y="18"/>
                  </a:cubicBezTo>
                  <a:cubicBezTo>
                    <a:pt x="0" y="15"/>
                    <a:pt x="0" y="12"/>
                    <a:pt x="0" y="8"/>
                  </a:cubicBezTo>
                  <a:cubicBezTo>
                    <a:pt x="1" y="5"/>
                    <a:pt x="2" y="3"/>
                    <a:pt x="4" y="1"/>
                  </a:cubicBezTo>
                  <a:cubicBezTo>
                    <a:pt x="6" y="0"/>
                    <a:pt x="9" y="0"/>
                    <a:pt x="11" y="0"/>
                  </a:cubicBezTo>
                  <a:cubicBezTo>
                    <a:pt x="14" y="1"/>
                    <a:pt x="19" y="4"/>
                    <a:pt x="22" y="2"/>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7" name="Freeform 576"/>
            <p:cNvSpPr>
              <a:spLocks/>
            </p:cNvSpPr>
            <p:nvPr/>
          </p:nvSpPr>
          <p:spPr bwMode="auto">
            <a:xfrm>
              <a:off x="2279" y="1804"/>
              <a:ext cx="170" cy="155"/>
            </a:xfrm>
            <a:custGeom>
              <a:avLst/>
              <a:gdLst>
                <a:gd name="T0" fmla="*/ 720 w 68"/>
                <a:gd name="T1" fmla="*/ 192 h 58"/>
                <a:gd name="T2" fmla="*/ 333 w 68"/>
                <a:gd name="T3" fmla="*/ 914 h 58"/>
                <a:gd name="T4" fmla="*/ 720 w 68"/>
                <a:gd name="T5" fmla="*/ 192 h 58"/>
                <a:gd name="T6" fmla="*/ 0 60000 65536"/>
                <a:gd name="T7" fmla="*/ 0 60000 65536"/>
                <a:gd name="T8" fmla="*/ 0 60000 65536"/>
              </a:gdLst>
              <a:ahLst/>
              <a:cxnLst>
                <a:cxn ang="T6">
                  <a:pos x="T0" y="T1"/>
                </a:cxn>
                <a:cxn ang="T7">
                  <a:pos x="T2" y="T3"/>
                </a:cxn>
                <a:cxn ang="T8">
                  <a:pos x="T4" y="T5"/>
                </a:cxn>
              </a:cxnLst>
              <a:rect l="0" t="0" r="r" b="b"/>
              <a:pathLst>
                <a:path w="68" h="58">
                  <a:moveTo>
                    <a:pt x="46" y="10"/>
                  </a:moveTo>
                  <a:cubicBezTo>
                    <a:pt x="23" y="0"/>
                    <a:pt x="0" y="38"/>
                    <a:pt x="21" y="48"/>
                  </a:cubicBezTo>
                  <a:cubicBezTo>
                    <a:pt x="42" y="58"/>
                    <a:pt x="68" y="19"/>
                    <a:pt x="46" y="10"/>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8" name="Freeform 577"/>
            <p:cNvSpPr>
              <a:spLocks/>
            </p:cNvSpPr>
            <p:nvPr/>
          </p:nvSpPr>
          <p:spPr bwMode="auto">
            <a:xfrm>
              <a:off x="2296" y="1820"/>
              <a:ext cx="135" cy="125"/>
            </a:xfrm>
            <a:custGeom>
              <a:avLst/>
              <a:gdLst>
                <a:gd name="T0" fmla="*/ 563 w 54"/>
                <a:gd name="T1" fmla="*/ 136 h 47"/>
                <a:gd name="T2" fmla="*/ 270 w 54"/>
                <a:gd name="T3" fmla="*/ 737 h 47"/>
                <a:gd name="T4" fmla="*/ 563 w 54"/>
                <a:gd name="T5" fmla="*/ 136 h 47"/>
                <a:gd name="T6" fmla="*/ 0 60000 65536"/>
                <a:gd name="T7" fmla="*/ 0 60000 65536"/>
                <a:gd name="T8" fmla="*/ 0 60000 65536"/>
              </a:gdLst>
              <a:ahLst/>
              <a:cxnLst>
                <a:cxn ang="T6">
                  <a:pos x="T0" y="T1"/>
                </a:cxn>
                <a:cxn ang="T7">
                  <a:pos x="T2" y="T3"/>
                </a:cxn>
                <a:cxn ang="T8">
                  <a:pos x="T4" y="T5"/>
                </a:cxn>
              </a:cxnLst>
              <a:rect l="0" t="0" r="r" b="b"/>
              <a:pathLst>
                <a:path w="54" h="47">
                  <a:moveTo>
                    <a:pt x="36" y="7"/>
                  </a:moveTo>
                  <a:cubicBezTo>
                    <a:pt x="20" y="0"/>
                    <a:pt x="0" y="31"/>
                    <a:pt x="17" y="39"/>
                  </a:cubicBezTo>
                  <a:cubicBezTo>
                    <a:pt x="33" y="47"/>
                    <a:pt x="54" y="14"/>
                    <a:pt x="36" y="7"/>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59" name="Freeform 578"/>
            <p:cNvSpPr>
              <a:spLocks/>
            </p:cNvSpPr>
            <p:nvPr/>
          </p:nvSpPr>
          <p:spPr bwMode="auto">
            <a:xfrm>
              <a:off x="2299" y="1823"/>
              <a:ext cx="105" cy="98"/>
            </a:xfrm>
            <a:custGeom>
              <a:avLst/>
              <a:gdLst>
                <a:gd name="T0" fmla="*/ 625 w 42"/>
                <a:gd name="T1" fmla="*/ 238 h 37"/>
                <a:gd name="T2" fmla="*/ 658 w 42"/>
                <a:gd name="T3" fmla="*/ 260 h 37"/>
                <a:gd name="T4" fmla="*/ 550 w 42"/>
                <a:gd name="T5" fmla="*/ 111 h 37"/>
                <a:gd name="T6" fmla="*/ 220 w 42"/>
                <a:gd name="T7" fmla="*/ 689 h 37"/>
                <a:gd name="T8" fmla="*/ 625 w 42"/>
                <a:gd name="T9" fmla="*/ 23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7">
                  <a:moveTo>
                    <a:pt x="40" y="13"/>
                  </a:moveTo>
                  <a:cubicBezTo>
                    <a:pt x="41" y="13"/>
                    <a:pt x="41" y="13"/>
                    <a:pt x="42" y="14"/>
                  </a:cubicBezTo>
                  <a:cubicBezTo>
                    <a:pt x="41" y="10"/>
                    <a:pt x="39" y="7"/>
                    <a:pt x="35" y="6"/>
                  </a:cubicBezTo>
                  <a:cubicBezTo>
                    <a:pt x="20" y="0"/>
                    <a:pt x="0" y="28"/>
                    <a:pt x="14" y="37"/>
                  </a:cubicBezTo>
                  <a:cubicBezTo>
                    <a:pt x="12" y="26"/>
                    <a:pt x="27" y="7"/>
                    <a:pt x="40" y="13"/>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0" name="Freeform 579"/>
            <p:cNvSpPr>
              <a:spLocks/>
            </p:cNvSpPr>
            <p:nvPr/>
          </p:nvSpPr>
          <p:spPr bwMode="auto">
            <a:xfrm>
              <a:off x="2384" y="1847"/>
              <a:ext cx="20" cy="37"/>
            </a:xfrm>
            <a:custGeom>
              <a:avLst/>
              <a:gdLst>
                <a:gd name="T0" fmla="*/ 113 w 8"/>
                <a:gd name="T1" fmla="*/ 56 h 14"/>
                <a:gd name="T2" fmla="*/ 125 w 8"/>
                <a:gd name="T3" fmla="*/ 167 h 14"/>
                <a:gd name="T4" fmla="*/ 0 w 8"/>
                <a:gd name="T5" fmla="*/ 182 h 14"/>
                <a:gd name="T6" fmla="*/ 83 w 8"/>
                <a:gd name="T7" fmla="*/ 111 h 14"/>
                <a:gd name="T8" fmla="*/ 0 w 8"/>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7" y="3"/>
                  </a:moveTo>
                  <a:cubicBezTo>
                    <a:pt x="8" y="5"/>
                    <a:pt x="8" y="7"/>
                    <a:pt x="8" y="9"/>
                  </a:cubicBezTo>
                  <a:cubicBezTo>
                    <a:pt x="7" y="14"/>
                    <a:pt x="3" y="11"/>
                    <a:pt x="0" y="10"/>
                  </a:cubicBezTo>
                  <a:cubicBezTo>
                    <a:pt x="4" y="11"/>
                    <a:pt x="5" y="9"/>
                    <a:pt x="5" y="6"/>
                  </a:cubicBezTo>
                  <a:cubicBezTo>
                    <a:pt x="5" y="3"/>
                    <a:pt x="2" y="2"/>
                    <a:pt x="0"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1" name="Freeform 580"/>
            <p:cNvSpPr>
              <a:spLocks/>
            </p:cNvSpPr>
            <p:nvPr/>
          </p:nvSpPr>
          <p:spPr bwMode="auto">
            <a:xfrm>
              <a:off x="2336" y="1860"/>
              <a:ext cx="35" cy="27"/>
            </a:xfrm>
            <a:custGeom>
              <a:avLst/>
              <a:gdLst>
                <a:gd name="T0" fmla="*/ 175 w 14"/>
                <a:gd name="T1" fmla="*/ 0 h 10"/>
                <a:gd name="T2" fmla="*/ 220 w 14"/>
                <a:gd name="T3" fmla="*/ 197 h 10"/>
                <a:gd name="T4" fmla="*/ 113 w 14"/>
                <a:gd name="T5" fmla="*/ 159 h 10"/>
                <a:gd name="T6" fmla="*/ 50 w 14"/>
                <a:gd name="T7" fmla="*/ 103 h 10"/>
                <a:gd name="T8" fmla="*/ 0 w 14"/>
                <a:gd name="T9" fmla="*/ 3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11" y="0"/>
                  </a:moveTo>
                  <a:cubicBezTo>
                    <a:pt x="6" y="3"/>
                    <a:pt x="10" y="7"/>
                    <a:pt x="14" y="10"/>
                  </a:cubicBezTo>
                  <a:cubicBezTo>
                    <a:pt x="11" y="9"/>
                    <a:pt x="9" y="8"/>
                    <a:pt x="7" y="8"/>
                  </a:cubicBezTo>
                  <a:cubicBezTo>
                    <a:pt x="5" y="7"/>
                    <a:pt x="4" y="6"/>
                    <a:pt x="3" y="5"/>
                  </a:cubicBezTo>
                  <a:cubicBezTo>
                    <a:pt x="1" y="4"/>
                    <a:pt x="1" y="3"/>
                    <a:pt x="0" y="2"/>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2" name="Freeform 581"/>
            <p:cNvSpPr>
              <a:spLocks/>
            </p:cNvSpPr>
            <p:nvPr/>
          </p:nvSpPr>
          <p:spPr bwMode="auto">
            <a:xfrm>
              <a:off x="2326" y="1881"/>
              <a:ext cx="43" cy="46"/>
            </a:xfrm>
            <a:custGeom>
              <a:avLst/>
              <a:gdLst>
                <a:gd name="T0" fmla="*/ 116 w 17"/>
                <a:gd name="T1" fmla="*/ 0 h 17"/>
                <a:gd name="T2" fmla="*/ 276 w 17"/>
                <a:gd name="T3" fmla="*/ 257 h 17"/>
                <a:gd name="T4" fmla="*/ 159 w 17"/>
                <a:gd name="T5" fmla="*/ 198 h 17"/>
                <a:gd name="T6" fmla="*/ 129 w 17"/>
                <a:gd name="T7" fmla="*/ 235 h 17"/>
                <a:gd name="T8" fmla="*/ 210 w 17"/>
                <a:gd name="T9" fmla="*/ 314 h 17"/>
                <a:gd name="T10" fmla="*/ 96 w 17"/>
                <a:gd name="T11" fmla="*/ 314 h 17"/>
                <a:gd name="T12" fmla="*/ 20 w 17"/>
                <a:gd name="T13" fmla="*/ 235 h 17"/>
                <a:gd name="T14" fmla="*/ 20 w 17"/>
                <a:gd name="T15" fmla="*/ 138 h 17"/>
                <a:gd name="T16" fmla="*/ 63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7" y="0"/>
                  </a:moveTo>
                  <a:cubicBezTo>
                    <a:pt x="2" y="5"/>
                    <a:pt x="13" y="10"/>
                    <a:pt x="17" y="13"/>
                  </a:cubicBezTo>
                  <a:cubicBezTo>
                    <a:pt x="15" y="12"/>
                    <a:pt x="12" y="10"/>
                    <a:pt x="10" y="10"/>
                  </a:cubicBezTo>
                  <a:cubicBezTo>
                    <a:pt x="9" y="10"/>
                    <a:pt x="8" y="11"/>
                    <a:pt x="8" y="12"/>
                  </a:cubicBezTo>
                  <a:cubicBezTo>
                    <a:pt x="8" y="14"/>
                    <a:pt x="11" y="15"/>
                    <a:pt x="13" y="16"/>
                  </a:cubicBezTo>
                  <a:cubicBezTo>
                    <a:pt x="10" y="17"/>
                    <a:pt x="8" y="17"/>
                    <a:pt x="6" y="16"/>
                  </a:cubicBezTo>
                  <a:cubicBezTo>
                    <a:pt x="4" y="15"/>
                    <a:pt x="2" y="14"/>
                    <a:pt x="1" y="12"/>
                  </a:cubicBezTo>
                  <a:cubicBezTo>
                    <a:pt x="0" y="11"/>
                    <a:pt x="1" y="9"/>
                    <a:pt x="1" y="7"/>
                  </a:cubicBezTo>
                  <a:cubicBezTo>
                    <a:pt x="2" y="5"/>
                    <a:pt x="5" y="2"/>
                    <a:pt x="4"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3" name="Freeform 582"/>
            <p:cNvSpPr>
              <a:spLocks/>
            </p:cNvSpPr>
            <p:nvPr/>
          </p:nvSpPr>
          <p:spPr bwMode="auto">
            <a:xfrm>
              <a:off x="2649" y="2183"/>
              <a:ext cx="175" cy="218"/>
            </a:xfrm>
            <a:custGeom>
              <a:avLst/>
              <a:gdLst>
                <a:gd name="T0" fmla="*/ 83 w 70"/>
                <a:gd name="T1" fmla="*/ 1053 h 82"/>
                <a:gd name="T2" fmla="*/ 938 w 70"/>
                <a:gd name="T3" fmla="*/ 431 h 82"/>
                <a:gd name="T4" fmla="*/ 83 w 70"/>
                <a:gd name="T5" fmla="*/ 1053 h 82"/>
                <a:gd name="T6" fmla="*/ 0 60000 65536"/>
                <a:gd name="T7" fmla="*/ 0 60000 65536"/>
                <a:gd name="T8" fmla="*/ 0 60000 65536"/>
              </a:gdLst>
              <a:ahLst/>
              <a:cxnLst>
                <a:cxn ang="T6">
                  <a:pos x="T0" y="T1"/>
                </a:cxn>
                <a:cxn ang="T7">
                  <a:pos x="T2" y="T3"/>
                </a:cxn>
                <a:cxn ang="T8">
                  <a:pos x="T4" y="T5"/>
                </a:cxn>
              </a:cxnLst>
              <a:rect l="0" t="0" r="r" b="b"/>
              <a:pathLst>
                <a:path w="70" h="82">
                  <a:moveTo>
                    <a:pt x="5" y="56"/>
                  </a:moveTo>
                  <a:cubicBezTo>
                    <a:pt x="12" y="82"/>
                    <a:pt x="70" y="45"/>
                    <a:pt x="60" y="23"/>
                  </a:cubicBezTo>
                  <a:cubicBezTo>
                    <a:pt x="50" y="0"/>
                    <a:pt x="0" y="25"/>
                    <a:pt x="5" y="56"/>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4" name="Freeform 583"/>
            <p:cNvSpPr>
              <a:spLocks/>
            </p:cNvSpPr>
            <p:nvPr/>
          </p:nvSpPr>
          <p:spPr bwMode="auto">
            <a:xfrm>
              <a:off x="2664" y="2201"/>
              <a:ext cx="145" cy="182"/>
            </a:xfrm>
            <a:custGeom>
              <a:avLst/>
              <a:gdLst>
                <a:gd name="T0" fmla="*/ 50 w 58"/>
                <a:gd name="T1" fmla="*/ 902 h 68"/>
                <a:gd name="T2" fmla="*/ 783 w 58"/>
                <a:gd name="T3" fmla="*/ 343 h 68"/>
                <a:gd name="T4" fmla="*/ 50 w 58"/>
                <a:gd name="T5" fmla="*/ 902 h 68"/>
                <a:gd name="T6" fmla="*/ 0 60000 65536"/>
                <a:gd name="T7" fmla="*/ 0 60000 65536"/>
                <a:gd name="T8" fmla="*/ 0 60000 65536"/>
              </a:gdLst>
              <a:ahLst/>
              <a:cxnLst>
                <a:cxn ang="T6">
                  <a:pos x="T0" y="T1"/>
                </a:cxn>
                <a:cxn ang="T7">
                  <a:pos x="T2" y="T3"/>
                </a:cxn>
                <a:cxn ang="T8">
                  <a:pos x="T4" y="T5"/>
                </a:cxn>
              </a:cxnLst>
              <a:rect l="0" t="0" r="r" b="b"/>
              <a:pathLst>
                <a:path w="58" h="68">
                  <a:moveTo>
                    <a:pt x="3" y="47"/>
                  </a:moveTo>
                  <a:cubicBezTo>
                    <a:pt x="9" y="68"/>
                    <a:pt x="58" y="36"/>
                    <a:pt x="50" y="18"/>
                  </a:cubicBezTo>
                  <a:cubicBezTo>
                    <a:pt x="42" y="0"/>
                    <a:pt x="0" y="22"/>
                    <a:pt x="3" y="47"/>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5" name="Freeform 584"/>
            <p:cNvSpPr>
              <a:spLocks/>
            </p:cNvSpPr>
            <p:nvPr/>
          </p:nvSpPr>
          <p:spPr bwMode="auto">
            <a:xfrm>
              <a:off x="2664" y="2204"/>
              <a:ext cx="125" cy="141"/>
            </a:xfrm>
            <a:custGeom>
              <a:avLst/>
              <a:gdLst>
                <a:gd name="T0" fmla="*/ 208 w 50"/>
                <a:gd name="T1" fmla="*/ 976 h 53"/>
                <a:gd name="T2" fmla="*/ 783 w 50"/>
                <a:gd name="T3" fmla="*/ 303 h 53"/>
                <a:gd name="T4" fmla="*/ 50 w 50"/>
                <a:gd name="T5" fmla="*/ 865 h 53"/>
                <a:gd name="T6" fmla="*/ 220 w 50"/>
                <a:gd name="T7" fmla="*/ 998 h 53"/>
                <a:gd name="T8" fmla="*/ 208 w 50"/>
                <a:gd name="T9" fmla="*/ 97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3">
                  <a:moveTo>
                    <a:pt x="13" y="52"/>
                  </a:moveTo>
                  <a:cubicBezTo>
                    <a:pt x="11" y="33"/>
                    <a:pt x="35" y="16"/>
                    <a:pt x="50" y="16"/>
                  </a:cubicBezTo>
                  <a:cubicBezTo>
                    <a:pt x="41" y="0"/>
                    <a:pt x="0" y="21"/>
                    <a:pt x="3" y="46"/>
                  </a:cubicBezTo>
                  <a:cubicBezTo>
                    <a:pt x="4" y="51"/>
                    <a:pt x="9" y="53"/>
                    <a:pt x="14" y="53"/>
                  </a:cubicBezTo>
                  <a:cubicBezTo>
                    <a:pt x="14" y="52"/>
                    <a:pt x="13" y="52"/>
                    <a:pt x="13" y="52"/>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6" name="Freeform 585"/>
            <p:cNvSpPr>
              <a:spLocks/>
            </p:cNvSpPr>
            <p:nvPr/>
          </p:nvSpPr>
          <p:spPr bwMode="auto">
            <a:xfrm>
              <a:off x="2711" y="2271"/>
              <a:ext cx="25" cy="18"/>
            </a:xfrm>
            <a:custGeom>
              <a:avLst/>
              <a:gdLst>
                <a:gd name="T0" fmla="*/ 113 w 10"/>
                <a:gd name="T1" fmla="*/ 0 h 7"/>
                <a:gd name="T2" fmla="*/ 158 w 10"/>
                <a:gd name="T3" fmla="*/ 100 h 7"/>
                <a:gd name="T4" fmla="*/ 63 w 10"/>
                <a:gd name="T5" fmla="*/ 67 h 7"/>
                <a:gd name="T6" fmla="*/ 33 w 10"/>
                <a:gd name="T7" fmla="*/ 118 h 7"/>
                <a:gd name="T8" fmla="*/ 0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7" y="0"/>
                  </a:moveTo>
                  <a:cubicBezTo>
                    <a:pt x="8" y="2"/>
                    <a:pt x="9" y="3"/>
                    <a:pt x="10" y="6"/>
                  </a:cubicBezTo>
                  <a:cubicBezTo>
                    <a:pt x="8" y="3"/>
                    <a:pt x="6" y="2"/>
                    <a:pt x="4" y="4"/>
                  </a:cubicBezTo>
                  <a:cubicBezTo>
                    <a:pt x="3" y="4"/>
                    <a:pt x="2" y="5"/>
                    <a:pt x="2" y="7"/>
                  </a:cubicBezTo>
                  <a:cubicBezTo>
                    <a:pt x="2" y="4"/>
                    <a:pt x="0" y="3"/>
                    <a:pt x="0"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7" name="Freeform 586"/>
            <p:cNvSpPr>
              <a:spLocks/>
            </p:cNvSpPr>
            <p:nvPr/>
          </p:nvSpPr>
          <p:spPr bwMode="auto">
            <a:xfrm>
              <a:off x="2759" y="2239"/>
              <a:ext cx="35" cy="50"/>
            </a:xfrm>
            <a:custGeom>
              <a:avLst/>
              <a:gdLst>
                <a:gd name="T0" fmla="*/ 0 w 14"/>
                <a:gd name="T1" fmla="*/ 89 h 19"/>
                <a:gd name="T2" fmla="*/ 145 w 14"/>
                <a:gd name="T3" fmla="*/ 145 h 19"/>
                <a:gd name="T4" fmla="*/ 125 w 14"/>
                <a:gd name="T5" fmla="*/ 347 h 19"/>
                <a:gd name="T6" fmla="*/ 208 w 14"/>
                <a:gd name="T7" fmla="*/ 145 h 19"/>
                <a:gd name="T8" fmla="*/ 188 w 14"/>
                <a:gd name="T9" fmla="*/ 55 h 19"/>
                <a:gd name="T10" fmla="*/ 83 w 1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9">
                  <a:moveTo>
                    <a:pt x="0" y="5"/>
                  </a:moveTo>
                  <a:cubicBezTo>
                    <a:pt x="2" y="4"/>
                    <a:pt x="7" y="4"/>
                    <a:pt x="9" y="8"/>
                  </a:cubicBezTo>
                  <a:cubicBezTo>
                    <a:pt x="10" y="11"/>
                    <a:pt x="10" y="16"/>
                    <a:pt x="8" y="19"/>
                  </a:cubicBezTo>
                  <a:cubicBezTo>
                    <a:pt x="11" y="17"/>
                    <a:pt x="13" y="12"/>
                    <a:pt x="13" y="8"/>
                  </a:cubicBezTo>
                  <a:cubicBezTo>
                    <a:pt x="14" y="6"/>
                    <a:pt x="13" y="5"/>
                    <a:pt x="12" y="3"/>
                  </a:cubicBezTo>
                  <a:cubicBezTo>
                    <a:pt x="10" y="0"/>
                    <a:pt x="8" y="0"/>
                    <a:pt x="5" y="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8" name="Freeform 587"/>
            <p:cNvSpPr>
              <a:spLocks/>
            </p:cNvSpPr>
            <p:nvPr/>
          </p:nvSpPr>
          <p:spPr bwMode="auto">
            <a:xfrm>
              <a:off x="2684" y="2305"/>
              <a:ext cx="55" cy="38"/>
            </a:xfrm>
            <a:custGeom>
              <a:avLst/>
              <a:gdLst>
                <a:gd name="T0" fmla="*/ 95 w 22"/>
                <a:gd name="T1" fmla="*/ 81 h 14"/>
                <a:gd name="T2" fmla="*/ 175 w 22"/>
                <a:gd name="T3" fmla="*/ 220 h 14"/>
                <a:gd name="T4" fmla="*/ 250 w 22"/>
                <a:gd name="T5" fmla="*/ 117 h 14"/>
                <a:gd name="T6" fmla="*/ 250 w 22"/>
                <a:gd name="T7" fmla="*/ 0 h 14"/>
                <a:gd name="T8" fmla="*/ 283 w 22"/>
                <a:gd name="T9" fmla="*/ 81 h 14"/>
                <a:gd name="T10" fmla="*/ 313 w 22"/>
                <a:gd name="T11" fmla="*/ 163 h 14"/>
                <a:gd name="T12" fmla="*/ 333 w 22"/>
                <a:gd name="T13" fmla="*/ 176 h 14"/>
                <a:gd name="T14" fmla="*/ 283 w 22"/>
                <a:gd name="T15" fmla="*/ 220 h 14"/>
                <a:gd name="T16" fmla="*/ 188 w 22"/>
                <a:gd name="T17" fmla="*/ 258 h 14"/>
                <a:gd name="T18" fmla="*/ 95 w 22"/>
                <a:gd name="T19" fmla="*/ 280 h 14"/>
                <a:gd name="T20" fmla="*/ 0 w 22"/>
                <a:gd name="T21" fmla="*/ 22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4">
                  <a:moveTo>
                    <a:pt x="6" y="4"/>
                  </a:moveTo>
                  <a:cubicBezTo>
                    <a:pt x="5" y="8"/>
                    <a:pt x="7" y="12"/>
                    <a:pt x="11" y="11"/>
                  </a:cubicBezTo>
                  <a:cubicBezTo>
                    <a:pt x="13" y="10"/>
                    <a:pt x="16" y="8"/>
                    <a:pt x="16" y="6"/>
                  </a:cubicBezTo>
                  <a:cubicBezTo>
                    <a:pt x="17" y="4"/>
                    <a:pt x="16" y="2"/>
                    <a:pt x="16" y="0"/>
                  </a:cubicBezTo>
                  <a:cubicBezTo>
                    <a:pt x="17" y="2"/>
                    <a:pt x="17" y="3"/>
                    <a:pt x="18" y="4"/>
                  </a:cubicBezTo>
                  <a:cubicBezTo>
                    <a:pt x="18" y="6"/>
                    <a:pt x="20" y="6"/>
                    <a:pt x="20" y="8"/>
                  </a:cubicBezTo>
                  <a:cubicBezTo>
                    <a:pt x="20" y="8"/>
                    <a:pt x="22" y="8"/>
                    <a:pt x="21" y="9"/>
                  </a:cubicBezTo>
                  <a:cubicBezTo>
                    <a:pt x="20" y="10"/>
                    <a:pt x="19" y="11"/>
                    <a:pt x="18" y="11"/>
                  </a:cubicBezTo>
                  <a:cubicBezTo>
                    <a:pt x="16" y="12"/>
                    <a:pt x="14" y="12"/>
                    <a:pt x="12" y="13"/>
                  </a:cubicBezTo>
                  <a:cubicBezTo>
                    <a:pt x="10" y="14"/>
                    <a:pt x="7" y="14"/>
                    <a:pt x="6" y="14"/>
                  </a:cubicBezTo>
                  <a:cubicBezTo>
                    <a:pt x="3" y="14"/>
                    <a:pt x="2" y="13"/>
                    <a:pt x="0" y="11"/>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69" name="Freeform 588"/>
            <p:cNvSpPr>
              <a:spLocks/>
            </p:cNvSpPr>
            <p:nvPr/>
          </p:nvSpPr>
          <p:spPr bwMode="auto">
            <a:xfrm>
              <a:off x="2094" y="2620"/>
              <a:ext cx="182" cy="176"/>
            </a:xfrm>
            <a:custGeom>
              <a:avLst/>
              <a:gdLst>
                <a:gd name="T0" fmla="*/ 728 w 73"/>
                <a:gd name="T1" fmla="*/ 1251 h 66"/>
                <a:gd name="T2" fmla="*/ 374 w 73"/>
                <a:gd name="T3" fmla="*/ 115 h 66"/>
                <a:gd name="T4" fmla="*/ 728 w 73"/>
                <a:gd name="T5" fmla="*/ 1251 h 66"/>
                <a:gd name="T6" fmla="*/ 0 60000 65536"/>
                <a:gd name="T7" fmla="*/ 0 60000 65536"/>
                <a:gd name="T8" fmla="*/ 0 60000 65536"/>
              </a:gdLst>
              <a:ahLst/>
              <a:cxnLst>
                <a:cxn ang="T6">
                  <a:pos x="T0" y="T1"/>
                </a:cxn>
                <a:cxn ang="T7">
                  <a:pos x="T2" y="T3"/>
                </a:cxn>
                <a:cxn ang="T8">
                  <a:pos x="T4" y="T5"/>
                </a:cxn>
              </a:cxnLst>
              <a:rect l="0" t="0" r="r" b="b"/>
              <a:pathLst>
                <a:path w="73" h="66">
                  <a:moveTo>
                    <a:pt x="47" y="66"/>
                  </a:moveTo>
                  <a:cubicBezTo>
                    <a:pt x="73" y="63"/>
                    <a:pt x="48" y="0"/>
                    <a:pt x="24" y="6"/>
                  </a:cubicBezTo>
                  <a:cubicBezTo>
                    <a:pt x="0" y="12"/>
                    <a:pt x="15" y="65"/>
                    <a:pt x="47" y="66"/>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0" name="Freeform 589"/>
            <p:cNvSpPr>
              <a:spLocks/>
            </p:cNvSpPr>
            <p:nvPr/>
          </p:nvSpPr>
          <p:spPr bwMode="auto">
            <a:xfrm>
              <a:off x="2109" y="2633"/>
              <a:ext cx="152" cy="150"/>
            </a:xfrm>
            <a:custGeom>
              <a:avLst/>
              <a:gdLst>
                <a:gd name="T0" fmla="*/ 603 w 61"/>
                <a:gd name="T1" fmla="*/ 1077 h 56"/>
                <a:gd name="T2" fmla="*/ 292 w 61"/>
                <a:gd name="T3" fmla="*/ 94 h 56"/>
                <a:gd name="T4" fmla="*/ 603 w 61"/>
                <a:gd name="T5" fmla="*/ 1077 h 56"/>
                <a:gd name="T6" fmla="*/ 0 60000 65536"/>
                <a:gd name="T7" fmla="*/ 0 60000 65536"/>
                <a:gd name="T8" fmla="*/ 0 60000 65536"/>
              </a:gdLst>
              <a:ahLst/>
              <a:cxnLst>
                <a:cxn ang="T6">
                  <a:pos x="T0" y="T1"/>
                </a:cxn>
                <a:cxn ang="T7">
                  <a:pos x="T2" y="T3"/>
                </a:cxn>
                <a:cxn ang="T8">
                  <a:pos x="T4" y="T5"/>
                </a:cxn>
              </a:cxnLst>
              <a:rect l="0" t="0" r="r" b="b"/>
              <a:pathLst>
                <a:path w="61" h="56">
                  <a:moveTo>
                    <a:pt x="39" y="56"/>
                  </a:moveTo>
                  <a:cubicBezTo>
                    <a:pt x="61" y="54"/>
                    <a:pt x="38" y="0"/>
                    <a:pt x="19" y="5"/>
                  </a:cubicBezTo>
                  <a:cubicBezTo>
                    <a:pt x="0" y="10"/>
                    <a:pt x="14" y="56"/>
                    <a:pt x="39" y="56"/>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1" name="Freeform 590"/>
            <p:cNvSpPr>
              <a:spLocks/>
            </p:cNvSpPr>
            <p:nvPr/>
          </p:nvSpPr>
          <p:spPr bwMode="auto">
            <a:xfrm>
              <a:off x="2111" y="2647"/>
              <a:ext cx="118" cy="136"/>
            </a:xfrm>
            <a:custGeom>
              <a:avLst/>
              <a:gdLst>
                <a:gd name="T0" fmla="*/ 726 w 47"/>
                <a:gd name="T1" fmla="*/ 797 h 51"/>
                <a:gd name="T2" fmla="*/ 271 w 47"/>
                <a:gd name="T3" fmla="*/ 0 h 51"/>
                <a:gd name="T4" fmla="*/ 600 w 47"/>
                <a:gd name="T5" fmla="*/ 968 h 51"/>
                <a:gd name="T6" fmla="*/ 743 w 47"/>
                <a:gd name="T7" fmla="*/ 797 h 51"/>
                <a:gd name="T8" fmla="*/ 726 w 47"/>
                <a:gd name="T9" fmla="*/ 79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1">
                  <a:moveTo>
                    <a:pt x="46" y="42"/>
                  </a:moveTo>
                  <a:cubicBezTo>
                    <a:pt x="27" y="42"/>
                    <a:pt x="14" y="15"/>
                    <a:pt x="17" y="0"/>
                  </a:cubicBezTo>
                  <a:cubicBezTo>
                    <a:pt x="0" y="6"/>
                    <a:pt x="14" y="51"/>
                    <a:pt x="38" y="51"/>
                  </a:cubicBezTo>
                  <a:cubicBezTo>
                    <a:pt x="44" y="51"/>
                    <a:pt x="46" y="47"/>
                    <a:pt x="47" y="42"/>
                  </a:cubicBezTo>
                  <a:cubicBezTo>
                    <a:pt x="47" y="42"/>
                    <a:pt x="46" y="42"/>
                    <a:pt x="46" y="42"/>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2" name="Freeform 591"/>
            <p:cNvSpPr>
              <a:spLocks/>
            </p:cNvSpPr>
            <p:nvPr/>
          </p:nvSpPr>
          <p:spPr bwMode="auto">
            <a:xfrm>
              <a:off x="2164" y="2711"/>
              <a:ext cx="17" cy="21"/>
            </a:xfrm>
            <a:custGeom>
              <a:avLst/>
              <a:gdLst>
                <a:gd name="T0" fmla="*/ 12 w 7"/>
                <a:gd name="T1" fmla="*/ 21 h 8"/>
                <a:gd name="T2" fmla="*/ 100 w 7"/>
                <a:gd name="T3" fmla="*/ 0 h 8"/>
                <a:gd name="T4" fmla="*/ 58 w 7"/>
                <a:gd name="T5" fmla="*/ 89 h 8"/>
                <a:gd name="T6" fmla="*/ 87 w 7"/>
                <a:gd name="T7" fmla="*/ 123 h 8"/>
                <a:gd name="T8" fmla="*/ 0 w 7"/>
                <a:gd name="T9" fmla="*/ 14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1" y="1"/>
                  </a:moveTo>
                  <a:cubicBezTo>
                    <a:pt x="3" y="1"/>
                    <a:pt x="5" y="0"/>
                    <a:pt x="7" y="0"/>
                  </a:cubicBezTo>
                  <a:cubicBezTo>
                    <a:pt x="4" y="1"/>
                    <a:pt x="3" y="3"/>
                    <a:pt x="4" y="5"/>
                  </a:cubicBezTo>
                  <a:cubicBezTo>
                    <a:pt x="4" y="6"/>
                    <a:pt x="5" y="7"/>
                    <a:pt x="6" y="7"/>
                  </a:cubicBezTo>
                  <a:cubicBezTo>
                    <a:pt x="4" y="7"/>
                    <a:pt x="2" y="8"/>
                    <a:pt x="0" y="8"/>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3" name="Freeform 592"/>
            <p:cNvSpPr>
              <a:spLocks/>
            </p:cNvSpPr>
            <p:nvPr/>
          </p:nvSpPr>
          <p:spPr bwMode="auto">
            <a:xfrm>
              <a:off x="2144" y="2644"/>
              <a:ext cx="47" cy="37"/>
            </a:xfrm>
            <a:custGeom>
              <a:avLst/>
              <a:gdLst>
                <a:gd name="T0" fmla="*/ 62 w 19"/>
                <a:gd name="T1" fmla="*/ 259 h 14"/>
                <a:gd name="T2" fmla="*/ 121 w 19"/>
                <a:gd name="T3" fmla="*/ 90 h 14"/>
                <a:gd name="T4" fmla="*/ 287 w 19"/>
                <a:gd name="T5" fmla="*/ 148 h 14"/>
                <a:gd name="T6" fmla="*/ 153 w 19"/>
                <a:gd name="T7" fmla="*/ 21 h 14"/>
                <a:gd name="T8" fmla="*/ 62 w 19"/>
                <a:gd name="T9" fmla="*/ 21 h 14"/>
                <a:gd name="T10" fmla="*/ 0 w 19"/>
                <a:gd name="T11" fmla="*/ 132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4">
                  <a:moveTo>
                    <a:pt x="4" y="14"/>
                  </a:moveTo>
                  <a:cubicBezTo>
                    <a:pt x="3" y="11"/>
                    <a:pt x="4" y="6"/>
                    <a:pt x="8" y="5"/>
                  </a:cubicBezTo>
                  <a:cubicBezTo>
                    <a:pt x="12" y="4"/>
                    <a:pt x="16" y="6"/>
                    <a:pt x="19" y="8"/>
                  </a:cubicBezTo>
                  <a:cubicBezTo>
                    <a:pt x="18" y="4"/>
                    <a:pt x="13" y="2"/>
                    <a:pt x="10" y="1"/>
                  </a:cubicBezTo>
                  <a:cubicBezTo>
                    <a:pt x="8" y="0"/>
                    <a:pt x="6" y="0"/>
                    <a:pt x="4" y="1"/>
                  </a:cubicBezTo>
                  <a:cubicBezTo>
                    <a:pt x="1" y="2"/>
                    <a:pt x="1" y="5"/>
                    <a:pt x="0" y="7"/>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4" name="Freeform 593"/>
            <p:cNvSpPr>
              <a:spLocks/>
            </p:cNvSpPr>
            <p:nvPr/>
          </p:nvSpPr>
          <p:spPr bwMode="auto">
            <a:xfrm>
              <a:off x="2199" y="2713"/>
              <a:ext cx="30" cy="59"/>
            </a:xfrm>
            <a:custGeom>
              <a:avLst/>
              <a:gdLst>
                <a:gd name="T0" fmla="*/ 20 w 12"/>
                <a:gd name="T1" fmla="*/ 287 h 22"/>
                <a:gd name="T2" fmla="*/ 145 w 12"/>
                <a:gd name="T3" fmla="*/ 215 h 22"/>
                <a:gd name="T4" fmla="*/ 83 w 12"/>
                <a:gd name="T5" fmla="*/ 94 h 22"/>
                <a:gd name="T6" fmla="*/ 0 w 12"/>
                <a:gd name="T7" fmla="*/ 80 h 22"/>
                <a:gd name="T8" fmla="*/ 63 w 12"/>
                <a:gd name="T9" fmla="*/ 56 h 22"/>
                <a:gd name="T10" fmla="*/ 113 w 12"/>
                <a:gd name="T11" fmla="*/ 35 h 22"/>
                <a:gd name="T12" fmla="*/ 145 w 12"/>
                <a:gd name="T13" fmla="*/ 21 h 22"/>
                <a:gd name="T14" fmla="*/ 175 w 12"/>
                <a:gd name="T15" fmla="*/ 80 h 22"/>
                <a:gd name="T16" fmla="*/ 188 w 12"/>
                <a:gd name="T17" fmla="*/ 215 h 22"/>
                <a:gd name="T18" fmla="*/ 175 w 12"/>
                <a:gd name="T19" fmla="*/ 330 h 22"/>
                <a:gd name="T20" fmla="*/ 113 w 12"/>
                <a:gd name="T21" fmla="*/ 424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22">
                  <a:moveTo>
                    <a:pt x="1" y="15"/>
                  </a:moveTo>
                  <a:cubicBezTo>
                    <a:pt x="6" y="17"/>
                    <a:pt x="9" y="15"/>
                    <a:pt x="9" y="11"/>
                  </a:cubicBezTo>
                  <a:cubicBezTo>
                    <a:pt x="9" y="9"/>
                    <a:pt x="7" y="6"/>
                    <a:pt x="5" y="5"/>
                  </a:cubicBezTo>
                  <a:cubicBezTo>
                    <a:pt x="3" y="5"/>
                    <a:pt x="1" y="4"/>
                    <a:pt x="0" y="4"/>
                  </a:cubicBezTo>
                  <a:cubicBezTo>
                    <a:pt x="1" y="4"/>
                    <a:pt x="2" y="4"/>
                    <a:pt x="4" y="3"/>
                  </a:cubicBezTo>
                  <a:cubicBezTo>
                    <a:pt x="5" y="3"/>
                    <a:pt x="6" y="2"/>
                    <a:pt x="7" y="2"/>
                  </a:cubicBezTo>
                  <a:cubicBezTo>
                    <a:pt x="8" y="2"/>
                    <a:pt x="9" y="0"/>
                    <a:pt x="9" y="1"/>
                  </a:cubicBezTo>
                  <a:cubicBezTo>
                    <a:pt x="10" y="2"/>
                    <a:pt x="10" y="3"/>
                    <a:pt x="11" y="4"/>
                  </a:cubicBezTo>
                  <a:cubicBezTo>
                    <a:pt x="11" y="7"/>
                    <a:pt x="11" y="9"/>
                    <a:pt x="12" y="11"/>
                  </a:cubicBezTo>
                  <a:cubicBezTo>
                    <a:pt x="12" y="13"/>
                    <a:pt x="11" y="15"/>
                    <a:pt x="11" y="17"/>
                  </a:cubicBezTo>
                  <a:cubicBezTo>
                    <a:pt x="11" y="19"/>
                    <a:pt x="9" y="20"/>
                    <a:pt x="7" y="22"/>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5" name="Freeform 594"/>
            <p:cNvSpPr>
              <a:spLocks/>
            </p:cNvSpPr>
            <p:nvPr/>
          </p:nvSpPr>
          <p:spPr bwMode="auto">
            <a:xfrm>
              <a:off x="3231" y="1724"/>
              <a:ext cx="153" cy="216"/>
            </a:xfrm>
            <a:custGeom>
              <a:avLst/>
              <a:gdLst>
                <a:gd name="T0" fmla="*/ 409 w 61"/>
                <a:gd name="T1" fmla="*/ 1331 h 81"/>
                <a:gd name="T2" fmla="*/ 584 w 61"/>
                <a:gd name="T3" fmla="*/ 115 h 81"/>
                <a:gd name="T4" fmla="*/ 409 w 61"/>
                <a:gd name="T5" fmla="*/ 1331 h 81"/>
                <a:gd name="T6" fmla="*/ 0 60000 65536"/>
                <a:gd name="T7" fmla="*/ 0 60000 65536"/>
                <a:gd name="T8" fmla="*/ 0 60000 65536"/>
              </a:gdLst>
              <a:ahLst/>
              <a:cxnLst>
                <a:cxn ang="T6">
                  <a:pos x="T0" y="T1"/>
                </a:cxn>
                <a:cxn ang="T7">
                  <a:pos x="T2" y="T3"/>
                </a:cxn>
                <a:cxn ang="T8">
                  <a:pos x="T4" y="T5"/>
                </a:cxn>
              </a:cxnLst>
              <a:rect l="0" t="0" r="r" b="b"/>
              <a:pathLst>
                <a:path w="61" h="81">
                  <a:moveTo>
                    <a:pt x="26" y="70"/>
                  </a:moveTo>
                  <a:cubicBezTo>
                    <a:pt x="51" y="81"/>
                    <a:pt x="61" y="13"/>
                    <a:pt x="37" y="6"/>
                  </a:cubicBezTo>
                  <a:cubicBezTo>
                    <a:pt x="13" y="0"/>
                    <a:pt x="0" y="53"/>
                    <a:pt x="26" y="70"/>
                  </a:cubicBezTo>
                  <a:close/>
                </a:path>
              </a:pathLst>
            </a:custGeom>
            <a:solidFill>
              <a:srgbClr val="FDF5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6" name="Freeform 595"/>
            <p:cNvSpPr>
              <a:spLocks/>
            </p:cNvSpPr>
            <p:nvPr/>
          </p:nvSpPr>
          <p:spPr bwMode="auto">
            <a:xfrm>
              <a:off x="3246" y="1740"/>
              <a:ext cx="123" cy="184"/>
            </a:xfrm>
            <a:custGeom>
              <a:avLst/>
              <a:gdLst>
                <a:gd name="T0" fmla="*/ 346 w 49"/>
                <a:gd name="T1" fmla="*/ 1139 h 69"/>
                <a:gd name="T2" fmla="*/ 472 w 49"/>
                <a:gd name="T3" fmla="*/ 93 h 69"/>
                <a:gd name="T4" fmla="*/ 346 w 49"/>
                <a:gd name="T5" fmla="*/ 1139 h 69"/>
                <a:gd name="T6" fmla="*/ 0 60000 65536"/>
                <a:gd name="T7" fmla="*/ 0 60000 65536"/>
                <a:gd name="T8" fmla="*/ 0 60000 65536"/>
              </a:gdLst>
              <a:ahLst/>
              <a:cxnLst>
                <a:cxn ang="T6">
                  <a:pos x="T0" y="T1"/>
                </a:cxn>
                <a:cxn ang="T7">
                  <a:pos x="T2" y="T3"/>
                </a:cxn>
                <a:cxn ang="T8">
                  <a:pos x="T4" y="T5"/>
                </a:cxn>
              </a:cxnLst>
              <a:rect l="0" t="0" r="r" b="b"/>
              <a:pathLst>
                <a:path w="49" h="69">
                  <a:moveTo>
                    <a:pt x="22" y="60"/>
                  </a:moveTo>
                  <a:cubicBezTo>
                    <a:pt x="41" y="69"/>
                    <a:pt x="49" y="10"/>
                    <a:pt x="30" y="5"/>
                  </a:cubicBezTo>
                  <a:cubicBezTo>
                    <a:pt x="11" y="0"/>
                    <a:pt x="0" y="46"/>
                    <a:pt x="22" y="60"/>
                  </a:cubicBezTo>
                  <a:close/>
                </a:path>
              </a:pathLst>
            </a:custGeom>
            <a:solidFill>
              <a:srgbClr val="EB9BA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7" name="Freeform 596"/>
            <p:cNvSpPr>
              <a:spLocks/>
            </p:cNvSpPr>
            <p:nvPr/>
          </p:nvSpPr>
          <p:spPr bwMode="auto">
            <a:xfrm>
              <a:off x="3249" y="1743"/>
              <a:ext cx="82" cy="162"/>
            </a:xfrm>
            <a:custGeom>
              <a:avLst/>
              <a:gdLst>
                <a:gd name="T0" fmla="*/ 494 w 33"/>
                <a:gd name="T1" fmla="*/ 1009 h 61"/>
                <a:gd name="T2" fmla="*/ 432 w 33"/>
                <a:gd name="T3" fmla="*/ 77 h 61"/>
                <a:gd name="T4" fmla="*/ 321 w 33"/>
                <a:gd name="T5" fmla="*/ 1107 h 61"/>
                <a:gd name="T6" fmla="*/ 507 w 33"/>
                <a:gd name="T7" fmla="*/ 1030 h 61"/>
                <a:gd name="T8" fmla="*/ 494 w 33"/>
                <a:gd name="T9" fmla="*/ 1009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1">
                  <a:moveTo>
                    <a:pt x="32" y="54"/>
                  </a:moveTo>
                  <a:cubicBezTo>
                    <a:pt x="16" y="44"/>
                    <a:pt x="18" y="15"/>
                    <a:pt x="28" y="4"/>
                  </a:cubicBezTo>
                  <a:cubicBezTo>
                    <a:pt x="10" y="0"/>
                    <a:pt x="0" y="45"/>
                    <a:pt x="21" y="59"/>
                  </a:cubicBezTo>
                  <a:cubicBezTo>
                    <a:pt x="26" y="61"/>
                    <a:pt x="30" y="59"/>
                    <a:pt x="33" y="55"/>
                  </a:cubicBezTo>
                  <a:cubicBezTo>
                    <a:pt x="32" y="55"/>
                    <a:pt x="32" y="55"/>
                    <a:pt x="32" y="54"/>
                  </a:cubicBezTo>
                  <a:close/>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8" name="Freeform 597"/>
            <p:cNvSpPr>
              <a:spLocks/>
            </p:cNvSpPr>
            <p:nvPr/>
          </p:nvSpPr>
          <p:spPr bwMode="auto">
            <a:xfrm>
              <a:off x="3286" y="1815"/>
              <a:ext cx="25" cy="24"/>
            </a:xfrm>
            <a:custGeom>
              <a:avLst/>
              <a:gdLst>
                <a:gd name="T0" fmla="*/ 63 w 10"/>
                <a:gd name="T1" fmla="*/ 0 h 9"/>
                <a:gd name="T2" fmla="*/ 158 w 10"/>
                <a:gd name="T3" fmla="*/ 35 h 9"/>
                <a:gd name="T4" fmla="*/ 83 w 10"/>
                <a:gd name="T5" fmla="*/ 93 h 9"/>
                <a:gd name="T6" fmla="*/ 95 w 10"/>
                <a:gd name="T7" fmla="*/ 171 h 9"/>
                <a:gd name="T8" fmla="*/ 0 w 10"/>
                <a:gd name="T9" fmla="*/ 11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4" y="0"/>
                  </a:moveTo>
                  <a:cubicBezTo>
                    <a:pt x="6" y="1"/>
                    <a:pt x="8" y="1"/>
                    <a:pt x="10" y="2"/>
                  </a:cubicBezTo>
                  <a:cubicBezTo>
                    <a:pt x="8" y="2"/>
                    <a:pt x="6" y="3"/>
                    <a:pt x="5" y="5"/>
                  </a:cubicBezTo>
                  <a:cubicBezTo>
                    <a:pt x="5" y="6"/>
                    <a:pt x="5" y="8"/>
                    <a:pt x="6" y="9"/>
                  </a:cubicBezTo>
                  <a:cubicBezTo>
                    <a:pt x="5" y="7"/>
                    <a:pt x="2" y="7"/>
                    <a:pt x="0" y="6"/>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79" name="Freeform 598"/>
            <p:cNvSpPr>
              <a:spLocks/>
            </p:cNvSpPr>
            <p:nvPr/>
          </p:nvSpPr>
          <p:spPr bwMode="auto">
            <a:xfrm>
              <a:off x="3301" y="1751"/>
              <a:ext cx="43" cy="37"/>
            </a:xfrm>
            <a:custGeom>
              <a:avLst/>
              <a:gdLst>
                <a:gd name="T0" fmla="*/ 20 w 17"/>
                <a:gd name="T1" fmla="*/ 204 h 14"/>
                <a:gd name="T2" fmla="*/ 147 w 17"/>
                <a:gd name="T3" fmla="*/ 111 h 14"/>
                <a:gd name="T4" fmla="*/ 276 w 17"/>
                <a:gd name="T5" fmla="*/ 259 h 14"/>
                <a:gd name="T6" fmla="*/ 192 w 17"/>
                <a:gd name="T7" fmla="*/ 56 h 14"/>
                <a:gd name="T8" fmla="*/ 116 w 17"/>
                <a:gd name="T9" fmla="*/ 0 h 14"/>
                <a:gd name="T10" fmla="*/ 0 w 17"/>
                <a:gd name="T11" fmla="*/ 7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4">
                  <a:moveTo>
                    <a:pt x="1" y="11"/>
                  </a:moveTo>
                  <a:cubicBezTo>
                    <a:pt x="1" y="8"/>
                    <a:pt x="5" y="5"/>
                    <a:pt x="9" y="6"/>
                  </a:cubicBezTo>
                  <a:cubicBezTo>
                    <a:pt x="12" y="7"/>
                    <a:pt x="15" y="11"/>
                    <a:pt x="17" y="14"/>
                  </a:cubicBezTo>
                  <a:cubicBezTo>
                    <a:pt x="17" y="10"/>
                    <a:pt x="15" y="6"/>
                    <a:pt x="12" y="3"/>
                  </a:cubicBezTo>
                  <a:cubicBezTo>
                    <a:pt x="11" y="1"/>
                    <a:pt x="9" y="0"/>
                    <a:pt x="7" y="0"/>
                  </a:cubicBezTo>
                  <a:cubicBezTo>
                    <a:pt x="4" y="0"/>
                    <a:pt x="2" y="2"/>
                    <a:pt x="0" y="4"/>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80" name="Freeform 599"/>
            <p:cNvSpPr>
              <a:spLocks/>
            </p:cNvSpPr>
            <p:nvPr/>
          </p:nvSpPr>
          <p:spPr bwMode="auto">
            <a:xfrm>
              <a:off x="3311" y="1841"/>
              <a:ext cx="35" cy="54"/>
            </a:xfrm>
            <a:custGeom>
              <a:avLst/>
              <a:gdLst>
                <a:gd name="T0" fmla="*/ 0 w 14"/>
                <a:gd name="T1" fmla="*/ 219 h 20"/>
                <a:gd name="T2" fmla="*/ 125 w 14"/>
                <a:gd name="T3" fmla="*/ 219 h 20"/>
                <a:gd name="T4" fmla="*/ 125 w 14"/>
                <a:gd name="T5" fmla="*/ 81 h 20"/>
                <a:gd name="T6" fmla="*/ 50 w 14"/>
                <a:gd name="T7" fmla="*/ 0 h 20"/>
                <a:gd name="T8" fmla="*/ 125 w 14"/>
                <a:gd name="T9" fmla="*/ 38 h 20"/>
                <a:gd name="T10" fmla="*/ 188 w 14"/>
                <a:gd name="T11" fmla="*/ 38 h 20"/>
                <a:gd name="T12" fmla="*/ 208 w 14"/>
                <a:gd name="T13" fmla="*/ 59 h 20"/>
                <a:gd name="T14" fmla="*/ 208 w 14"/>
                <a:gd name="T15" fmla="*/ 116 h 20"/>
                <a:gd name="T16" fmla="*/ 158 w 14"/>
                <a:gd name="T17" fmla="*/ 257 h 20"/>
                <a:gd name="T18" fmla="*/ 113 w 14"/>
                <a:gd name="T19" fmla="*/ 335 h 20"/>
                <a:gd name="T20" fmla="*/ 20 w 14"/>
                <a:gd name="T21" fmla="*/ 394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0">
                  <a:moveTo>
                    <a:pt x="0" y="11"/>
                  </a:moveTo>
                  <a:cubicBezTo>
                    <a:pt x="2" y="14"/>
                    <a:pt x="7" y="15"/>
                    <a:pt x="8" y="11"/>
                  </a:cubicBezTo>
                  <a:cubicBezTo>
                    <a:pt x="9" y="9"/>
                    <a:pt x="9" y="6"/>
                    <a:pt x="8" y="4"/>
                  </a:cubicBezTo>
                  <a:cubicBezTo>
                    <a:pt x="7" y="3"/>
                    <a:pt x="5" y="1"/>
                    <a:pt x="3" y="0"/>
                  </a:cubicBezTo>
                  <a:cubicBezTo>
                    <a:pt x="5" y="1"/>
                    <a:pt x="6" y="2"/>
                    <a:pt x="8" y="2"/>
                  </a:cubicBezTo>
                  <a:cubicBezTo>
                    <a:pt x="9" y="2"/>
                    <a:pt x="10" y="2"/>
                    <a:pt x="12" y="2"/>
                  </a:cubicBezTo>
                  <a:cubicBezTo>
                    <a:pt x="12" y="3"/>
                    <a:pt x="13" y="2"/>
                    <a:pt x="13" y="3"/>
                  </a:cubicBezTo>
                  <a:cubicBezTo>
                    <a:pt x="14" y="4"/>
                    <a:pt x="13" y="5"/>
                    <a:pt x="13" y="6"/>
                  </a:cubicBezTo>
                  <a:cubicBezTo>
                    <a:pt x="12" y="8"/>
                    <a:pt x="11" y="10"/>
                    <a:pt x="10" y="13"/>
                  </a:cubicBezTo>
                  <a:cubicBezTo>
                    <a:pt x="10" y="14"/>
                    <a:pt x="8" y="16"/>
                    <a:pt x="7" y="17"/>
                  </a:cubicBezTo>
                  <a:cubicBezTo>
                    <a:pt x="6" y="19"/>
                    <a:pt x="4" y="19"/>
                    <a:pt x="1" y="20"/>
                  </a:cubicBezTo>
                </a:path>
              </a:pathLst>
            </a:custGeom>
            <a:solidFill>
              <a:srgbClr val="DD7A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81" name="Freeform 600"/>
            <p:cNvSpPr>
              <a:spLocks/>
            </p:cNvSpPr>
            <p:nvPr/>
          </p:nvSpPr>
          <p:spPr bwMode="auto">
            <a:xfrm>
              <a:off x="2791" y="2385"/>
              <a:ext cx="235" cy="144"/>
            </a:xfrm>
            <a:custGeom>
              <a:avLst/>
              <a:gdLst>
                <a:gd name="T0" fmla="*/ 0 w 94"/>
                <a:gd name="T1" fmla="*/ 989 h 54"/>
                <a:gd name="T2" fmla="*/ 1470 w 94"/>
                <a:gd name="T3" fmla="*/ 1024 h 54"/>
                <a:gd name="T4" fmla="*/ 720 w 94"/>
                <a:gd name="T5" fmla="*/ 205 h 54"/>
                <a:gd name="T6" fmla="*/ 175 w 94"/>
                <a:gd name="T7" fmla="*/ 376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54">
                  <a:moveTo>
                    <a:pt x="0" y="52"/>
                  </a:moveTo>
                  <a:cubicBezTo>
                    <a:pt x="10" y="19"/>
                    <a:pt x="73" y="18"/>
                    <a:pt x="94" y="54"/>
                  </a:cubicBezTo>
                  <a:cubicBezTo>
                    <a:pt x="87" y="37"/>
                    <a:pt x="91" y="22"/>
                    <a:pt x="46" y="11"/>
                  </a:cubicBezTo>
                  <a:cubicBezTo>
                    <a:pt x="2" y="0"/>
                    <a:pt x="11" y="20"/>
                    <a:pt x="11" y="20"/>
                  </a:cubicBezTo>
                </a:path>
              </a:pathLst>
            </a:custGeom>
            <a:solidFill>
              <a:srgbClr val="E0DB9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82" name="Freeform 601"/>
            <p:cNvSpPr>
              <a:spLocks/>
            </p:cNvSpPr>
            <p:nvPr/>
          </p:nvSpPr>
          <p:spPr bwMode="auto">
            <a:xfrm>
              <a:off x="2999" y="2585"/>
              <a:ext cx="62" cy="139"/>
            </a:xfrm>
            <a:custGeom>
              <a:avLst/>
              <a:gdLst>
                <a:gd name="T0" fmla="*/ 382 w 25"/>
                <a:gd name="T1" fmla="*/ 21 h 52"/>
                <a:gd name="T2" fmla="*/ 278 w 25"/>
                <a:gd name="T3" fmla="*/ 307 h 52"/>
                <a:gd name="T4" fmla="*/ 0 w 25"/>
                <a:gd name="T5" fmla="*/ 994 h 52"/>
                <a:gd name="T6" fmla="*/ 308 w 25"/>
                <a:gd name="T7" fmla="*/ 401 h 52"/>
                <a:gd name="T8" fmla="*/ 382 w 25"/>
                <a:gd name="T9" fmla="*/ 21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2">
                  <a:moveTo>
                    <a:pt x="25" y="1"/>
                  </a:moveTo>
                  <a:cubicBezTo>
                    <a:pt x="21" y="0"/>
                    <a:pt x="21" y="3"/>
                    <a:pt x="18" y="16"/>
                  </a:cubicBezTo>
                  <a:cubicBezTo>
                    <a:pt x="15" y="29"/>
                    <a:pt x="5" y="48"/>
                    <a:pt x="0" y="52"/>
                  </a:cubicBezTo>
                  <a:cubicBezTo>
                    <a:pt x="11" y="46"/>
                    <a:pt x="16" y="33"/>
                    <a:pt x="20" y="21"/>
                  </a:cubicBezTo>
                  <a:cubicBezTo>
                    <a:pt x="24" y="9"/>
                    <a:pt x="22" y="2"/>
                    <a:pt x="25" y="1"/>
                  </a:cubicBezTo>
                  <a:close/>
                </a:path>
              </a:pathLst>
            </a:custGeom>
            <a:solidFill>
              <a:srgbClr val="F7F0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83" name="Freeform 602"/>
            <p:cNvSpPr>
              <a:spLocks/>
            </p:cNvSpPr>
            <p:nvPr/>
          </p:nvSpPr>
          <p:spPr bwMode="auto">
            <a:xfrm>
              <a:off x="2856" y="2372"/>
              <a:ext cx="193" cy="120"/>
            </a:xfrm>
            <a:custGeom>
              <a:avLst/>
              <a:gdLst>
                <a:gd name="T0" fmla="*/ 0 w 77"/>
                <a:gd name="T1" fmla="*/ 21 h 45"/>
                <a:gd name="T2" fmla="*/ 1213 w 77"/>
                <a:gd name="T3" fmla="*/ 853 h 45"/>
                <a:gd name="T4" fmla="*/ 0 w 77"/>
                <a:gd name="T5" fmla="*/ 21 h 45"/>
                <a:gd name="T6" fmla="*/ 0 60000 65536"/>
                <a:gd name="T7" fmla="*/ 0 60000 65536"/>
                <a:gd name="T8" fmla="*/ 0 60000 65536"/>
              </a:gdLst>
              <a:ahLst/>
              <a:cxnLst>
                <a:cxn ang="T6">
                  <a:pos x="T0" y="T1"/>
                </a:cxn>
                <a:cxn ang="T7">
                  <a:pos x="T2" y="T3"/>
                </a:cxn>
                <a:cxn ang="T8">
                  <a:pos x="T4" y="T5"/>
                </a:cxn>
              </a:cxnLst>
              <a:rect l="0" t="0" r="r" b="b"/>
              <a:pathLst>
                <a:path w="77" h="45">
                  <a:moveTo>
                    <a:pt x="0" y="1"/>
                  </a:moveTo>
                  <a:cubicBezTo>
                    <a:pt x="14" y="0"/>
                    <a:pt x="62" y="2"/>
                    <a:pt x="77" y="45"/>
                  </a:cubicBezTo>
                  <a:cubicBezTo>
                    <a:pt x="71" y="35"/>
                    <a:pt x="55" y="9"/>
                    <a:pt x="0" y="1"/>
                  </a:cubicBezTo>
                  <a:close/>
                </a:path>
              </a:pathLst>
            </a:custGeom>
            <a:solidFill>
              <a:srgbClr val="F7F0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84" name="Freeform 603"/>
            <p:cNvSpPr>
              <a:spLocks/>
            </p:cNvSpPr>
            <p:nvPr/>
          </p:nvSpPr>
          <p:spPr bwMode="auto">
            <a:xfrm>
              <a:off x="2656" y="2423"/>
              <a:ext cx="85" cy="194"/>
            </a:xfrm>
            <a:custGeom>
              <a:avLst/>
              <a:gdLst>
                <a:gd name="T0" fmla="*/ 125 w 34"/>
                <a:gd name="T1" fmla="*/ 1371 h 73"/>
                <a:gd name="T2" fmla="*/ 533 w 34"/>
                <a:gd name="T3" fmla="*/ 0 h 73"/>
                <a:gd name="T4" fmla="*/ 125 w 34"/>
                <a:gd name="T5" fmla="*/ 1371 h 73"/>
                <a:gd name="T6" fmla="*/ 0 60000 65536"/>
                <a:gd name="T7" fmla="*/ 0 60000 65536"/>
                <a:gd name="T8" fmla="*/ 0 60000 65536"/>
              </a:gdLst>
              <a:ahLst/>
              <a:cxnLst>
                <a:cxn ang="T6">
                  <a:pos x="T0" y="T1"/>
                </a:cxn>
                <a:cxn ang="T7">
                  <a:pos x="T2" y="T3"/>
                </a:cxn>
                <a:cxn ang="T8">
                  <a:pos x="T4" y="T5"/>
                </a:cxn>
              </a:cxnLst>
              <a:rect l="0" t="0" r="r" b="b"/>
              <a:pathLst>
                <a:path w="34" h="73">
                  <a:moveTo>
                    <a:pt x="8" y="73"/>
                  </a:moveTo>
                  <a:cubicBezTo>
                    <a:pt x="0" y="38"/>
                    <a:pt x="14" y="13"/>
                    <a:pt x="34" y="0"/>
                  </a:cubicBezTo>
                  <a:cubicBezTo>
                    <a:pt x="27" y="7"/>
                    <a:pt x="5" y="27"/>
                    <a:pt x="8" y="73"/>
                  </a:cubicBezTo>
                  <a:close/>
                </a:path>
              </a:pathLst>
            </a:custGeom>
            <a:solidFill>
              <a:srgbClr val="F7F0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685" name="Freeform 604"/>
            <p:cNvSpPr>
              <a:spLocks noEditPoints="1"/>
            </p:cNvSpPr>
            <p:nvPr/>
          </p:nvSpPr>
          <p:spPr bwMode="auto">
            <a:xfrm>
              <a:off x="2661" y="2361"/>
              <a:ext cx="420" cy="440"/>
            </a:xfrm>
            <a:custGeom>
              <a:avLst/>
              <a:gdLst>
                <a:gd name="T0" fmla="*/ 1395 w 168"/>
                <a:gd name="T1" fmla="*/ 0 h 165"/>
                <a:gd name="T2" fmla="*/ 1395 w 168"/>
                <a:gd name="T3" fmla="*/ 0 h 165"/>
                <a:gd name="T4" fmla="*/ 1395 w 168"/>
                <a:gd name="T5" fmla="*/ 0 h 165"/>
                <a:gd name="T6" fmla="*/ 1395 w 168"/>
                <a:gd name="T7" fmla="*/ 0 h 165"/>
                <a:gd name="T8" fmla="*/ 2333 w 168"/>
                <a:gd name="T9" fmla="*/ 1672 h 165"/>
                <a:gd name="T10" fmla="*/ 2020 w 168"/>
                <a:gd name="T11" fmla="*/ 2560 h 165"/>
                <a:gd name="T12" fmla="*/ 2158 w 168"/>
                <a:gd name="T13" fmla="*/ 2845 h 165"/>
                <a:gd name="T14" fmla="*/ 2613 w 168"/>
                <a:gd name="T15" fmla="*/ 1707 h 165"/>
                <a:gd name="T16" fmla="*/ 2333 w 168"/>
                <a:gd name="T17" fmla="*/ 1672 h 165"/>
                <a:gd name="T18" fmla="*/ 1158 w 168"/>
                <a:gd name="T19" fmla="*/ 341 h 165"/>
                <a:gd name="T20" fmla="*/ 1158 w 168"/>
                <a:gd name="T21" fmla="*/ 341 h 165"/>
                <a:gd name="T22" fmla="*/ 1363 w 168"/>
                <a:gd name="T23" fmla="*/ 320 h 165"/>
                <a:gd name="T24" fmla="*/ 1375 w 168"/>
                <a:gd name="T25" fmla="*/ 320 h 165"/>
                <a:gd name="T26" fmla="*/ 2095 w 168"/>
                <a:gd name="T27" fmla="*/ 717 h 165"/>
                <a:gd name="T28" fmla="*/ 2283 w 168"/>
                <a:gd name="T29" fmla="*/ 1139 h 165"/>
                <a:gd name="T30" fmla="*/ 2533 w 168"/>
                <a:gd name="T31" fmla="*/ 1080 h 165"/>
                <a:gd name="T32" fmla="*/ 2300 w 168"/>
                <a:gd name="T33" fmla="*/ 491 h 165"/>
                <a:gd name="T34" fmla="*/ 1395 w 168"/>
                <a:gd name="T35" fmla="*/ 0 h 165"/>
                <a:gd name="T36" fmla="*/ 1125 w 168"/>
                <a:gd name="T37" fmla="*/ 0 h 165"/>
                <a:gd name="T38" fmla="*/ 1158 w 168"/>
                <a:gd name="T39" fmla="*/ 341 h 165"/>
                <a:gd name="T40" fmla="*/ 470 w 168"/>
                <a:gd name="T41" fmla="*/ 341 h 165"/>
                <a:gd name="T42" fmla="*/ 470 w 168"/>
                <a:gd name="T43" fmla="*/ 341 h 165"/>
                <a:gd name="T44" fmla="*/ 395 w 168"/>
                <a:gd name="T45" fmla="*/ 419 h 165"/>
                <a:gd name="T46" fmla="*/ 0 w 168"/>
                <a:gd name="T47" fmla="*/ 1400 h 165"/>
                <a:gd name="T48" fmla="*/ 313 w 168"/>
                <a:gd name="T49" fmla="*/ 2539 h 165"/>
                <a:gd name="T50" fmla="*/ 313 w 168"/>
                <a:gd name="T51" fmla="*/ 2560 h 165"/>
                <a:gd name="T52" fmla="*/ 533 w 168"/>
                <a:gd name="T53" fmla="*/ 2355 h 165"/>
                <a:gd name="T54" fmla="*/ 283 w 168"/>
                <a:gd name="T55" fmla="*/ 1400 h 165"/>
                <a:gd name="T56" fmla="*/ 563 w 168"/>
                <a:gd name="T57" fmla="*/ 661 h 165"/>
                <a:gd name="T58" fmla="*/ 658 w 168"/>
                <a:gd name="T59" fmla="*/ 568 h 165"/>
                <a:gd name="T60" fmla="*/ 470 w 168"/>
                <a:gd name="T61" fmla="*/ 341 h 165"/>
                <a:gd name="T62" fmla="*/ 1800 w 168"/>
                <a:gd name="T63" fmla="*/ 2709 h 165"/>
                <a:gd name="T64" fmla="*/ 1300 w 168"/>
                <a:gd name="T65" fmla="*/ 2787 h 165"/>
                <a:gd name="T66" fmla="*/ 863 w 168"/>
                <a:gd name="T67" fmla="*/ 2653 h 165"/>
                <a:gd name="T68" fmla="*/ 708 w 168"/>
                <a:gd name="T69" fmla="*/ 2923 h 165"/>
                <a:gd name="T70" fmla="*/ 708 w 168"/>
                <a:gd name="T71" fmla="*/ 2923 h 165"/>
                <a:gd name="T72" fmla="*/ 1283 w 168"/>
                <a:gd name="T73" fmla="*/ 3107 h 165"/>
                <a:gd name="T74" fmla="*/ 1875 w 168"/>
                <a:gd name="T75" fmla="*/ 3016 h 165"/>
                <a:gd name="T76" fmla="*/ 1800 w 168"/>
                <a:gd name="T77" fmla="*/ 2709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 h="165">
                  <a:moveTo>
                    <a:pt x="89" y="0"/>
                  </a:moveTo>
                  <a:cubicBezTo>
                    <a:pt x="89" y="0"/>
                    <a:pt x="89" y="0"/>
                    <a:pt x="89" y="0"/>
                  </a:cubicBezTo>
                  <a:cubicBezTo>
                    <a:pt x="89" y="0"/>
                    <a:pt x="89" y="0"/>
                    <a:pt x="89" y="0"/>
                  </a:cubicBezTo>
                  <a:cubicBezTo>
                    <a:pt x="89" y="0"/>
                    <a:pt x="89" y="0"/>
                    <a:pt x="89" y="0"/>
                  </a:cubicBezTo>
                  <a:close/>
                  <a:moveTo>
                    <a:pt x="149" y="88"/>
                  </a:moveTo>
                  <a:cubicBezTo>
                    <a:pt x="147" y="110"/>
                    <a:pt x="140" y="125"/>
                    <a:pt x="129" y="135"/>
                  </a:cubicBezTo>
                  <a:cubicBezTo>
                    <a:pt x="123" y="140"/>
                    <a:pt x="130" y="155"/>
                    <a:pt x="138" y="150"/>
                  </a:cubicBezTo>
                  <a:cubicBezTo>
                    <a:pt x="154" y="138"/>
                    <a:pt x="164" y="118"/>
                    <a:pt x="167" y="90"/>
                  </a:cubicBezTo>
                  <a:cubicBezTo>
                    <a:pt x="168" y="75"/>
                    <a:pt x="150" y="74"/>
                    <a:pt x="149" y="88"/>
                  </a:cubicBezTo>
                  <a:close/>
                  <a:moveTo>
                    <a:pt x="74" y="18"/>
                  </a:moveTo>
                  <a:cubicBezTo>
                    <a:pt x="74" y="18"/>
                    <a:pt x="74" y="18"/>
                    <a:pt x="74" y="18"/>
                  </a:cubicBezTo>
                  <a:cubicBezTo>
                    <a:pt x="78" y="17"/>
                    <a:pt x="83" y="17"/>
                    <a:pt x="87" y="17"/>
                  </a:cubicBezTo>
                  <a:cubicBezTo>
                    <a:pt x="88" y="17"/>
                    <a:pt x="88" y="17"/>
                    <a:pt x="88" y="17"/>
                  </a:cubicBezTo>
                  <a:cubicBezTo>
                    <a:pt x="107" y="18"/>
                    <a:pt x="123" y="25"/>
                    <a:pt x="134" y="38"/>
                  </a:cubicBezTo>
                  <a:cubicBezTo>
                    <a:pt x="142" y="48"/>
                    <a:pt x="143" y="52"/>
                    <a:pt x="146" y="60"/>
                  </a:cubicBezTo>
                  <a:cubicBezTo>
                    <a:pt x="148" y="73"/>
                    <a:pt x="165" y="69"/>
                    <a:pt x="162" y="57"/>
                  </a:cubicBezTo>
                  <a:cubicBezTo>
                    <a:pt x="160" y="45"/>
                    <a:pt x="154" y="34"/>
                    <a:pt x="147" y="26"/>
                  </a:cubicBezTo>
                  <a:cubicBezTo>
                    <a:pt x="133" y="10"/>
                    <a:pt x="113" y="1"/>
                    <a:pt x="89" y="0"/>
                  </a:cubicBezTo>
                  <a:cubicBezTo>
                    <a:pt x="83" y="0"/>
                    <a:pt x="77" y="0"/>
                    <a:pt x="72" y="0"/>
                  </a:cubicBezTo>
                  <a:cubicBezTo>
                    <a:pt x="61" y="1"/>
                    <a:pt x="64" y="19"/>
                    <a:pt x="74" y="18"/>
                  </a:cubicBezTo>
                  <a:close/>
                  <a:moveTo>
                    <a:pt x="30" y="18"/>
                  </a:moveTo>
                  <a:cubicBezTo>
                    <a:pt x="30" y="18"/>
                    <a:pt x="30" y="18"/>
                    <a:pt x="30" y="18"/>
                  </a:cubicBezTo>
                  <a:cubicBezTo>
                    <a:pt x="28" y="19"/>
                    <a:pt x="26" y="20"/>
                    <a:pt x="25" y="22"/>
                  </a:cubicBezTo>
                  <a:cubicBezTo>
                    <a:pt x="9" y="36"/>
                    <a:pt x="0" y="55"/>
                    <a:pt x="0" y="74"/>
                  </a:cubicBezTo>
                  <a:cubicBezTo>
                    <a:pt x="0" y="95"/>
                    <a:pt x="6" y="117"/>
                    <a:pt x="20" y="134"/>
                  </a:cubicBezTo>
                  <a:cubicBezTo>
                    <a:pt x="20" y="135"/>
                    <a:pt x="20" y="135"/>
                    <a:pt x="20" y="135"/>
                  </a:cubicBezTo>
                  <a:cubicBezTo>
                    <a:pt x="28" y="142"/>
                    <a:pt x="41" y="133"/>
                    <a:pt x="34" y="124"/>
                  </a:cubicBezTo>
                  <a:cubicBezTo>
                    <a:pt x="20" y="108"/>
                    <a:pt x="18" y="86"/>
                    <a:pt x="18" y="74"/>
                  </a:cubicBezTo>
                  <a:cubicBezTo>
                    <a:pt x="18" y="60"/>
                    <a:pt x="24" y="46"/>
                    <a:pt x="36" y="35"/>
                  </a:cubicBezTo>
                  <a:cubicBezTo>
                    <a:pt x="38" y="33"/>
                    <a:pt x="40" y="32"/>
                    <a:pt x="42" y="30"/>
                  </a:cubicBezTo>
                  <a:cubicBezTo>
                    <a:pt x="50" y="24"/>
                    <a:pt x="42" y="7"/>
                    <a:pt x="30" y="18"/>
                  </a:cubicBezTo>
                  <a:close/>
                  <a:moveTo>
                    <a:pt x="115" y="143"/>
                  </a:moveTo>
                  <a:cubicBezTo>
                    <a:pt x="106" y="146"/>
                    <a:pt x="96" y="147"/>
                    <a:pt x="83" y="147"/>
                  </a:cubicBezTo>
                  <a:cubicBezTo>
                    <a:pt x="72" y="146"/>
                    <a:pt x="63" y="143"/>
                    <a:pt x="55" y="140"/>
                  </a:cubicBezTo>
                  <a:cubicBezTo>
                    <a:pt x="45" y="136"/>
                    <a:pt x="39" y="149"/>
                    <a:pt x="45" y="154"/>
                  </a:cubicBezTo>
                  <a:cubicBezTo>
                    <a:pt x="45" y="154"/>
                    <a:pt x="45" y="154"/>
                    <a:pt x="45" y="154"/>
                  </a:cubicBezTo>
                  <a:cubicBezTo>
                    <a:pt x="55" y="160"/>
                    <a:pt x="67" y="163"/>
                    <a:pt x="82" y="164"/>
                  </a:cubicBezTo>
                  <a:cubicBezTo>
                    <a:pt x="97" y="165"/>
                    <a:pt x="109" y="163"/>
                    <a:pt x="120" y="159"/>
                  </a:cubicBezTo>
                  <a:cubicBezTo>
                    <a:pt x="129" y="156"/>
                    <a:pt x="121" y="141"/>
                    <a:pt x="115" y="143"/>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86" name="Freeform 605"/>
            <p:cNvSpPr>
              <a:spLocks/>
            </p:cNvSpPr>
            <p:nvPr/>
          </p:nvSpPr>
          <p:spPr bwMode="auto">
            <a:xfrm>
              <a:off x="2706" y="2388"/>
              <a:ext cx="353" cy="384"/>
            </a:xfrm>
            <a:custGeom>
              <a:avLst/>
              <a:gdLst>
                <a:gd name="T0" fmla="*/ 1742 w 141"/>
                <a:gd name="T1" fmla="*/ 2368 h 144"/>
                <a:gd name="T2" fmla="*/ 2055 w 141"/>
                <a:gd name="T3" fmla="*/ 1480 h 144"/>
                <a:gd name="T4" fmla="*/ 2213 w 141"/>
                <a:gd name="T5" fmla="*/ 1288 h 144"/>
                <a:gd name="T6" fmla="*/ 2193 w 141"/>
                <a:gd name="T7" fmla="*/ 1101 h 144"/>
                <a:gd name="T8" fmla="*/ 2181 w 141"/>
                <a:gd name="T9" fmla="*/ 1101 h 144"/>
                <a:gd name="T10" fmla="*/ 2005 w 141"/>
                <a:gd name="T11" fmla="*/ 947 h 144"/>
                <a:gd name="T12" fmla="*/ 1818 w 141"/>
                <a:gd name="T13" fmla="*/ 533 h 144"/>
                <a:gd name="T14" fmla="*/ 1097 w 141"/>
                <a:gd name="T15" fmla="*/ 136 h 144"/>
                <a:gd name="T16" fmla="*/ 1084 w 141"/>
                <a:gd name="T17" fmla="*/ 136 h 144"/>
                <a:gd name="T18" fmla="*/ 876 w 141"/>
                <a:gd name="T19" fmla="*/ 149 h 144"/>
                <a:gd name="T20" fmla="*/ 876 w 141"/>
                <a:gd name="T21" fmla="*/ 149 h 144"/>
                <a:gd name="T22" fmla="*/ 739 w 141"/>
                <a:gd name="T23" fmla="*/ 0 h 144"/>
                <a:gd name="T24" fmla="*/ 408 w 141"/>
                <a:gd name="T25" fmla="*/ 149 h 144"/>
                <a:gd name="T26" fmla="*/ 376 w 141"/>
                <a:gd name="T27" fmla="*/ 376 h 144"/>
                <a:gd name="T28" fmla="*/ 283 w 141"/>
                <a:gd name="T29" fmla="*/ 477 h 144"/>
                <a:gd name="T30" fmla="*/ 0 w 141"/>
                <a:gd name="T31" fmla="*/ 1216 h 144"/>
                <a:gd name="T32" fmla="*/ 250 w 141"/>
                <a:gd name="T33" fmla="*/ 2163 h 144"/>
                <a:gd name="T34" fmla="*/ 208 w 141"/>
                <a:gd name="T35" fmla="*/ 2411 h 144"/>
                <a:gd name="T36" fmla="*/ 396 w 141"/>
                <a:gd name="T37" fmla="*/ 2581 h 144"/>
                <a:gd name="T38" fmla="*/ 583 w 141"/>
                <a:gd name="T39" fmla="*/ 2467 h 144"/>
                <a:gd name="T40" fmla="*/ 1021 w 141"/>
                <a:gd name="T41" fmla="*/ 2595 h 144"/>
                <a:gd name="T42" fmla="*/ 1522 w 141"/>
                <a:gd name="T43" fmla="*/ 2525 h 144"/>
                <a:gd name="T44" fmla="*/ 1660 w 141"/>
                <a:gd name="T45" fmla="*/ 2731 h 144"/>
                <a:gd name="T46" fmla="*/ 1660 w 141"/>
                <a:gd name="T47" fmla="*/ 2731 h 144"/>
                <a:gd name="T48" fmla="*/ 1775 w 141"/>
                <a:gd name="T49" fmla="*/ 2653 h 144"/>
                <a:gd name="T50" fmla="*/ 1742 w 141"/>
                <a:gd name="T51" fmla="*/ 2368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144">
                  <a:moveTo>
                    <a:pt x="111" y="125"/>
                  </a:moveTo>
                  <a:cubicBezTo>
                    <a:pt x="122" y="115"/>
                    <a:pt x="129" y="100"/>
                    <a:pt x="131" y="78"/>
                  </a:cubicBezTo>
                  <a:cubicBezTo>
                    <a:pt x="132" y="71"/>
                    <a:pt x="137" y="68"/>
                    <a:pt x="141" y="68"/>
                  </a:cubicBezTo>
                  <a:cubicBezTo>
                    <a:pt x="137" y="66"/>
                    <a:pt x="136" y="61"/>
                    <a:pt x="140" y="58"/>
                  </a:cubicBezTo>
                  <a:cubicBezTo>
                    <a:pt x="139" y="58"/>
                    <a:pt x="139" y="58"/>
                    <a:pt x="139" y="58"/>
                  </a:cubicBezTo>
                  <a:cubicBezTo>
                    <a:pt x="135" y="59"/>
                    <a:pt x="129" y="58"/>
                    <a:pt x="128" y="50"/>
                  </a:cubicBezTo>
                  <a:cubicBezTo>
                    <a:pt x="125" y="42"/>
                    <a:pt x="124" y="38"/>
                    <a:pt x="116" y="28"/>
                  </a:cubicBezTo>
                  <a:cubicBezTo>
                    <a:pt x="105" y="15"/>
                    <a:pt x="89" y="8"/>
                    <a:pt x="70" y="7"/>
                  </a:cubicBezTo>
                  <a:cubicBezTo>
                    <a:pt x="70" y="7"/>
                    <a:pt x="70" y="7"/>
                    <a:pt x="69" y="7"/>
                  </a:cubicBezTo>
                  <a:cubicBezTo>
                    <a:pt x="65" y="7"/>
                    <a:pt x="60" y="7"/>
                    <a:pt x="56" y="8"/>
                  </a:cubicBezTo>
                  <a:cubicBezTo>
                    <a:pt x="56" y="8"/>
                    <a:pt x="56" y="8"/>
                    <a:pt x="56" y="8"/>
                  </a:cubicBezTo>
                  <a:cubicBezTo>
                    <a:pt x="51" y="8"/>
                    <a:pt x="48" y="5"/>
                    <a:pt x="47" y="0"/>
                  </a:cubicBezTo>
                  <a:cubicBezTo>
                    <a:pt x="45" y="8"/>
                    <a:pt x="32" y="14"/>
                    <a:pt x="26" y="8"/>
                  </a:cubicBezTo>
                  <a:cubicBezTo>
                    <a:pt x="28" y="12"/>
                    <a:pt x="27" y="18"/>
                    <a:pt x="24" y="20"/>
                  </a:cubicBezTo>
                  <a:cubicBezTo>
                    <a:pt x="22" y="22"/>
                    <a:pt x="20" y="23"/>
                    <a:pt x="18" y="25"/>
                  </a:cubicBezTo>
                  <a:cubicBezTo>
                    <a:pt x="6" y="36"/>
                    <a:pt x="0" y="50"/>
                    <a:pt x="0" y="64"/>
                  </a:cubicBezTo>
                  <a:cubicBezTo>
                    <a:pt x="0" y="76"/>
                    <a:pt x="2" y="98"/>
                    <a:pt x="16" y="114"/>
                  </a:cubicBezTo>
                  <a:cubicBezTo>
                    <a:pt x="20" y="119"/>
                    <a:pt x="17" y="124"/>
                    <a:pt x="13" y="127"/>
                  </a:cubicBezTo>
                  <a:cubicBezTo>
                    <a:pt x="19" y="125"/>
                    <a:pt x="25" y="129"/>
                    <a:pt x="25" y="136"/>
                  </a:cubicBezTo>
                  <a:cubicBezTo>
                    <a:pt x="26" y="132"/>
                    <a:pt x="31" y="127"/>
                    <a:pt x="37" y="130"/>
                  </a:cubicBezTo>
                  <a:cubicBezTo>
                    <a:pt x="45" y="133"/>
                    <a:pt x="54" y="136"/>
                    <a:pt x="65" y="137"/>
                  </a:cubicBezTo>
                  <a:cubicBezTo>
                    <a:pt x="78" y="137"/>
                    <a:pt x="88" y="136"/>
                    <a:pt x="97" y="133"/>
                  </a:cubicBezTo>
                  <a:cubicBezTo>
                    <a:pt x="101" y="131"/>
                    <a:pt x="106" y="138"/>
                    <a:pt x="106" y="144"/>
                  </a:cubicBezTo>
                  <a:cubicBezTo>
                    <a:pt x="106" y="144"/>
                    <a:pt x="106" y="144"/>
                    <a:pt x="106" y="144"/>
                  </a:cubicBezTo>
                  <a:cubicBezTo>
                    <a:pt x="106" y="140"/>
                    <a:pt x="109" y="138"/>
                    <a:pt x="113" y="140"/>
                  </a:cubicBezTo>
                  <a:cubicBezTo>
                    <a:pt x="109" y="137"/>
                    <a:pt x="107" y="128"/>
                    <a:pt x="111" y="125"/>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87" name="Freeform 606"/>
            <p:cNvSpPr>
              <a:spLocks/>
            </p:cNvSpPr>
            <p:nvPr/>
          </p:nvSpPr>
          <p:spPr bwMode="auto">
            <a:xfrm>
              <a:off x="2649" y="2183"/>
              <a:ext cx="175" cy="218"/>
            </a:xfrm>
            <a:custGeom>
              <a:avLst/>
              <a:gdLst>
                <a:gd name="T0" fmla="*/ 83 w 70"/>
                <a:gd name="T1" fmla="*/ 1053 h 82"/>
                <a:gd name="T2" fmla="*/ 938 w 70"/>
                <a:gd name="T3" fmla="*/ 431 h 82"/>
                <a:gd name="T4" fmla="*/ 83 w 70"/>
                <a:gd name="T5" fmla="*/ 1053 h 82"/>
                <a:gd name="T6" fmla="*/ 0 60000 65536"/>
                <a:gd name="T7" fmla="*/ 0 60000 65536"/>
                <a:gd name="T8" fmla="*/ 0 60000 65536"/>
              </a:gdLst>
              <a:ahLst/>
              <a:cxnLst>
                <a:cxn ang="T6">
                  <a:pos x="T0" y="T1"/>
                </a:cxn>
                <a:cxn ang="T7">
                  <a:pos x="T2" y="T3"/>
                </a:cxn>
                <a:cxn ang="T8">
                  <a:pos x="T4" y="T5"/>
                </a:cxn>
              </a:cxnLst>
              <a:rect l="0" t="0" r="r" b="b"/>
              <a:pathLst>
                <a:path w="70" h="82">
                  <a:moveTo>
                    <a:pt x="5" y="56"/>
                  </a:moveTo>
                  <a:cubicBezTo>
                    <a:pt x="12" y="82"/>
                    <a:pt x="70" y="45"/>
                    <a:pt x="60" y="23"/>
                  </a:cubicBezTo>
                  <a:cubicBezTo>
                    <a:pt x="50" y="0"/>
                    <a:pt x="0" y="25"/>
                    <a:pt x="5" y="56"/>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88" name="Freeform 607"/>
            <p:cNvSpPr>
              <a:spLocks/>
            </p:cNvSpPr>
            <p:nvPr/>
          </p:nvSpPr>
          <p:spPr bwMode="auto">
            <a:xfrm>
              <a:off x="2664" y="2201"/>
              <a:ext cx="145" cy="182"/>
            </a:xfrm>
            <a:custGeom>
              <a:avLst/>
              <a:gdLst>
                <a:gd name="T0" fmla="*/ 50 w 58"/>
                <a:gd name="T1" fmla="*/ 902 h 68"/>
                <a:gd name="T2" fmla="*/ 783 w 58"/>
                <a:gd name="T3" fmla="*/ 343 h 68"/>
                <a:gd name="T4" fmla="*/ 50 w 58"/>
                <a:gd name="T5" fmla="*/ 902 h 68"/>
                <a:gd name="T6" fmla="*/ 0 60000 65536"/>
                <a:gd name="T7" fmla="*/ 0 60000 65536"/>
                <a:gd name="T8" fmla="*/ 0 60000 65536"/>
              </a:gdLst>
              <a:ahLst/>
              <a:cxnLst>
                <a:cxn ang="T6">
                  <a:pos x="T0" y="T1"/>
                </a:cxn>
                <a:cxn ang="T7">
                  <a:pos x="T2" y="T3"/>
                </a:cxn>
                <a:cxn ang="T8">
                  <a:pos x="T4" y="T5"/>
                </a:cxn>
              </a:cxnLst>
              <a:rect l="0" t="0" r="r" b="b"/>
              <a:pathLst>
                <a:path w="58" h="68">
                  <a:moveTo>
                    <a:pt x="3" y="47"/>
                  </a:moveTo>
                  <a:cubicBezTo>
                    <a:pt x="9" y="68"/>
                    <a:pt x="58" y="36"/>
                    <a:pt x="50" y="18"/>
                  </a:cubicBezTo>
                  <a:cubicBezTo>
                    <a:pt x="42" y="0"/>
                    <a:pt x="0" y="22"/>
                    <a:pt x="3" y="47"/>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89" name="Freeform 608"/>
            <p:cNvSpPr>
              <a:spLocks/>
            </p:cNvSpPr>
            <p:nvPr/>
          </p:nvSpPr>
          <p:spPr bwMode="auto">
            <a:xfrm>
              <a:off x="2094" y="2620"/>
              <a:ext cx="182" cy="176"/>
            </a:xfrm>
            <a:custGeom>
              <a:avLst/>
              <a:gdLst>
                <a:gd name="T0" fmla="*/ 728 w 73"/>
                <a:gd name="T1" fmla="*/ 1251 h 66"/>
                <a:gd name="T2" fmla="*/ 374 w 73"/>
                <a:gd name="T3" fmla="*/ 115 h 66"/>
                <a:gd name="T4" fmla="*/ 728 w 73"/>
                <a:gd name="T5" fmla="*/ 1251 h 66"/>
                <a:gd name="T6" fmla="*/ 0 60000 65536"/>
                <a:gd name="T7" fmla="*/ 0 60000 65536"/>
                <a:gd name="T8" fmla="*/ 0 60000 65536"/>
              </a:gdLst>
              <a:ahLst/>
              <a:cxnLst>
                <a:cxn ang="T6">
                  <a:pos x="T0" y="T1"/>
                </a:cxn>
                <a:cxn ang="T7">
                  <a:pos x="T2" y="T3"/>
                </a:cxn>
                <a:cxn ang="T8">
                  <a:pos x="T4" y="T5"/>
                </a:cxn>
              </a:cxnLst>
              <a:rect l="0" t="0" r="r" b="b"/>
              <a:pathLst>
                <a:path w="73" h="66">
                  <a:moveTo>
                    <a:pt x="47" y="66"/>
                  </a:moveTo>
                  <a:cubicBezTo>
                    <a:pt x="73" y="63"/>
                    <a:pt x="48" y="0"/>
                    <a:pt x="24" y="6"/>
                  </a:cubicBezTo>
                  <a:cubicBezTo>
                    <a:pt x="0" y="12"/>
                    <a:pt x="15" y="65"/>
                    <a:pt x="47" y="66"/>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0" name="Freeform 609"/>
            <p:cNvSpPr>
              <a:spLocks/>
            </p:cNvSpPr>
            <p:nvPr/>
          </p:nvSpPr>
          <p:spPr bwMode="auto">
            <a:xfrm>
              <a:off x="2169" y="2751"/>
              <a:ext cx="35" cy="13"/>
            </a:xfrm>
            <a:custGeom>
              <a:avLst/>
              <a:gdLst>
                <a:gd name="T0" fmla="*/ 0 w 14"/>
                <a:gd name="T1" fmla="*/ 88 h 5"/>
                <a:gd name="T2" fmla="*/ 220 w 14"/>
                <a:gd name="T3" fmla="*/ 0 h 5"/>
                <a:gd name="T4" fmla="*/ 0 60000 65536"/>
                <a:gd name="T5" fmla="*/ 0 60000 65536"/>
              </a:gdLst>
              <a:ahLst/>
              <a:cxnLst>
                <a:cxn ang="T4">
                  <a:pos x="T0" y="T1"/>
                </a:cxn>
                <a:cxn ang="T5">
                  <a:pos x="T2" y="T3"/>
                </a:cxn>
              </a:cxnLst>
              <a:rect l="0" t="0" r="r" b="b"/>
              <a:pathLst>
                <a:path w="14" h="5">
                  <a:moveTo>
                    <a:pt x="0" y="5"/>
                  </a:moveTo>
                  <a:cubicBezTo>
                    <a:pt x="2" y="1"/>
                    <a:pt x="10" y="1"/>
                    <a:pt x="14"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1" name="Freeform 610"/>
            <p:cNvSpPr>
              <a:spLocks/>
            </p:cNvSpPr>
            <p:nvPr/>
          </p:nvSpPr>
          <p:spPr bwMode="auto">
            <a:xfrm>
              <a:off x="2144" y="2708"/>
              <a:ext cx="37" cy="11"/>
            </a:xfrm>
            <a:custGeom>
              <a:avLst/>
              <a:gdLst>
                <a:gd name="T0" fmla="*/ 224 w 15"/>
                <a:gd name="T1" fmla="*/ 0 h 4"/>
                <a:gd name="T2" fmla="*/ 0 w 15"/>
                <a:gd name="T3" fmla="*/ 83 h 4"/>
                <a:gd name="T4" fmla="*/ 0 60000 65536"/>
                <a:gd name="T5" fmla="*/ 0 60000 65536"/>
              </a:gdLst>
              <a:ahLst/>
              <a:cxnLst>
                <a:cxn ang="T4">
                  <a:pos x="T0" y="T1"/>
                </a:cxn>
                <a:cxn ang="T5">
                  <a:pos x="T2" y="T3"/>
                </a:cxn>
              </a:cxnLst>
              <a:rect l="0" t="0" r="r" b="b"/>
              <a:pathLst>
                <a:path w="15" h="4">
                  <a:moveTo>
                    <a:pt x="15" y="0"/>
                  </a:moveTo>
                  <a:cubicBezTo>
                    <a:pt x="10" y="1"/>
                    <a:pt x="4" y="3"/>
                    <a:pt x="0" y="4"/>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2" name="Freeform 611"/>
            <p:cNvSpPr>
              <a:spLocks/>
            </p:cNvSpPr>
            <p:nvPr/>
          </p:nvSpPr>
          <p:spPr bwMode="auto">
            <a:xfrm>
              <a:off x="2171" y="2716"/>
              <a:ext cx="48" cy="16"/>
            </a:xfrm>
            <a:custGeom>
              <a:avLst/>
              <a:gdLst>
                <a:gd name="T0" fmla="*/ 0 w 19"/>
                <a:gd name="T1" fmla="*/ 115 h 6"/>
                <a:gd name="T2" fmla="*/ 306 w 19"/>
                <a:gd name="T3" fmla="*/ 0 h 6"/>
                <a:gd name="T4" fmla="*/ 0 60000 65536"/>
                <a:gd name="T5" fmla="*/ 0 60000 65536"/>
              </a:gdLst>
              <a:ahLst/>
              <a:cxnLst>
                <a:cxn ang="T4">
                  <a:pos x="T0" y="T1"/>
                </a:cxn>
                <a:cxn ang="T5">
                  <a:pos x="T2" y="T3"/>
                </a:cxn>
              </a:cxnLst>
              <a:rect l="0" t="0" r="r" b="b"/>
              <a:pathLst>
                <a:path w="19" h="6">
                  <a:moveTo>
                    <a:pt x="0" y="6"/>
                  </a:moveTo>
                  <a:cubicBezTo>
                    <a:pt x="6" y="4"/>
                    <a:pt x="14" y="3"/>
                    <a:pt x="19"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3" name="Freeform 612"/>
            <p:cNvSpPr>
              <a:spLocks/>
            </p:cNvSpPr>
            <p:nvPr/>
          </p:nvSpPr>
          <p:spPr bwMode="auto">
            <a:xfrm>
              <a:off x="2164" y="2665"/>
              <a:ext cx="30" cy="11"/>
            </a:xfrm>
            <a:custGeom>
              <a:avLst/>
              <a:gdLst>
                <a:gd name="T0" fmla="*/ 0 w 12"/>
                <a:gd name="T1" fmla="*/ 83 h 4"/>
                <a:gd name="T2" fmla="*/ 188 w 12"/>
                <a:gd name="T3" fmla="*/ 0 h 4"/>
                <a:gd name="T4" fmla="*/ 0 60000 65536"/>
                <a:gd name="T5" fmla="*/ 0 60000 65536"/>
              </a:gdLst>
              <a:ahLst/>
              <a:cxnLst>
                <a:cxn ang="T4">
                  <a:pos x="T0" y="T1"/>
                </a:cxn>
                <a:cxn ang="T5">
                  <a:pos x="T2" y="T3"/>
                </a:cxn>
              </a:cxnLst>
              <a:rect l="0" t="0" r="r" b="b"/>
              <a:pathLst>
                <a:path w="12" h="4">
                  <a:moveTo>
                    <a:pt x="0" y="4"/>
                  </a:moveTo>
                  <a:cubicBezTo>
                    <a:pt x="4" y="3"/>
                    <a:pt x="10" y="1"/>
                    <a:pt x="12"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4" name="Freeform 613"/>
            <p:cNvSpPr>
              <a:spLocks/>
            </p:cNvSpPr>
            <p:nvPr/>
          </p:nvSpPr>
          <p:spPr bwMode="auto">
            <a:xfrm>
              <a:off x="2109" y="2633"/>
              <a:ext cx="152" cy="150"/>
            </a:xfrm>
            <a:custGeom>
              <a:avLst/>
              <a:gdLst>
                <a:gd name="T0" fmla="*/ 603 w 61"/>
                <a:gd name="T1" fmla="*/ 1077 h 56"/>
                <a:gd name="T2" fmla="*/ 292 w 61"/>
                <a:gd name="T3" fmla="*/ 94 h 56"/>
                <a:gd name="T4" fmla="*/ 603 w 61"/>
                <a:gd name="T5" fmla="*/ 1077 h 56"/>
                <a:gd name="T6" fmla="*/ 0 60000 65536"/>
                <a:gd name="T7" fmla="*/ 0 60000 65536"/>
                <a:gd name="T8" fmla="*/ 0 60000 65536"/>
              </a:gdLst>
              <a:ahLst/>
              <a:cxnLst>
                <a:cxn ang="T6">
                  <a:pos x="T0" y="T1"/>
                </a:cxn>
                <a:cxn ang="T7">
                  <a:pos x="T2" y="T3"/>
                </a:cxn>
                <a:cxn ang="T8">
                  <a:pos x="T4" y="T5"/>
                </a:cxn>
              </a:cxnLst>
              <a:rect l="0" t="0" r="r" b="b"/>
              <a:pathLst>
                <a:path w="61" h="56">
                  <a:moveTo>
                    <a:pt x="39" y="56"/>
                  </a:moveTo>
                  <a:cubicBezTo>
                    <a:pt x="61" y="54"/>
                    <a:pt x="38" y="0"/>
                    <a:pt x="19" y="5"/>
                  </a:cubicBezTo>
                  <a:cubicBezTo>
                    <a:pt x="0" y="10"/>
                    <a:pt x="14" y="56"/>
                    <a:pt x="39" y="56"/>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5" name="Freeform 614"/>
            <p:cNvSpPr>
              <a:spLocks/>
            </p:cNvSpPr>
            <p:nvPr/>
          </p:nvSpPr>
          <p:spPr bwMode="auto">
            <a:xfrm>
              <a:off x="3231" y="1724"/>
              <a:ext cx="153" cy="216"/>
            </a:xfrm>
            <a:custGeom>
              <a:avLst/>
              <a:gdLst>
                <a:gd name="T0" fmla="*/ 409 w 61"/>
                <a:gd name="T1" fmla="*/ 1331 h 81"/>
                <a:gd name="T2" fmla="*/ 584 w 61"/>
                <a:gd name="T3" fmla="*/ 115 h 81"/>
                <a:gd name="T4" fmla="*/ 409 w 61"/>
                <a:gd name="T5" fmla="*/ 1331 h 81"/>
                <a:gd name="T6" fmla="*/ 0 60000 65536"/>
                <a:gd name="T7" fmla="*/ 0 60000 65536"/>
                <a:gd name="T8" fmla="*/ 0 60000 65536"/>
              </a:gdLst>
              <a:ahLst/>
              <a:cxnLst>
                <a:cxn ang="T6">
                  <a:pos x="T0" y="T1"/>
                </a:cxn>
                <a:cxn ang="T7">
                  <a:pos x="T2" y="T3"/>
                </a:cxn>
                <a:cxn ang="T8">
                  <a:pos x="T4" y="T5"/>
                </a:cxn>
              </a:cxnLst>
              <a:rect l="0" t="0" r="r" b="b"/>
              <a:pathLst>
                <a:path w="61" h="81">
                  <a:moveTo>
                    <a:pt x="26" y="70"/>
                  </a:moveTo>
                  <a:cubicBezTo>
                    <a:pt x="51" y="81"/>
                    <a:pt x="61" y="13"/>
                    <a:pt x="37" y="6"/>
                  </a:cubicBezTo>
                  <a:cubicBezTo>
                    <a:pt x="13" y="0"/>
                    <a:pt x="0" y="53"/>
                    <a:pt x="26" y="70"/>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6" name="Freeform 615"/>
            <p:cNvSpPr>
              <a:spLocks/>
            </p:cNvSpPr>
            <p:nvPr/>
          </p:nvSpPr>
          <p:spPr bwMode="auto">
            <a:xfrm>
              <a:off x="3276" y="1855"/>
              <a:ext cx="35" cy="13"/>
            </a:xfrm>
            <a:custGeom>
              <a:avLst/>
              <a:gdLst>
                <a:gd name="T0" fmla="*/ 0 w 14"/>
                <a:gd name="T1" fmla="*/ 34 h 5"/>
                <a:gd name="T2" fmla="*/ 220 w 14"/>
                <a:gd name="T3" fmla="*/ 88 h 5"/>
                <a:gd name="T4" fmla="*/ 0 60000 65536"/>
                <a:gd name="T5" fmla="*/ 0 60000 65536"/>
              </a:gdLst>
              <a:ahLst/>
              <a:cxnLst>
                <a:cxn ang="T4">
                  <a:pos x="T0" y="T1"/>
                </a:cxn>
                <a:cxn ang="T5">
                  <a:pos x="T2" y="T3"/>
                </a:cxn>
              </a:cxnLst>
              <a:rect l="0" t="0" r="r" b="b"/>
              <a:pathLst>
                <a:path w="14" h="5">
                  <a:moveTo>
                    <a:pt x="0" y="2"/>
                  </a:moveTo>
                  <a:cubicBezTo>
                    <a:pt x="4" y="0"/>
                    <a:pt x="10" y="4"/>
                    <a:pt x="14" y="5"/>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7" name="Freeform 616"/>
            <p:cNvSpPr>
              <a:spLocks/>
            </p:cNvSpPr>
            <p:nvPr/>
          </p:nvSpPr>
          <p:spPr bwMode="auto">
            <a:xfrm>
              <a:off x="3276" y="1807"/>
              <a:ext cx="38" cy="13"/>
            </a:xfrm>
            <a:custGeom>
              <a:avLst/>
              <a:gdLst>
                <a:gd name="T0" fmla="*/ 243 w 15"/>
                <a:gd name="T1" fmla="*/ 88 h 5"/>
                <a:gd name="T2" fmla="*/ 0 w 15"/>
                <a:gd name="T3" fmla="*/ 0 h 5"/>
                <a:gd name="T4" fmla="*/ 0 60000 65536"/>
                <a:gd name="T5" fmla="*/ 0 60000 65536"/>
              </a:gdLst>
              <a:ahLst/>
              <a:cxnLst>
                <a:cxn ang="T4">
                  <a:pos x="T0" y="T1"/>
                </a:cxn>
                <a:cxn ang="T5">
                  <a:pos x="T2" y="T3"/>
                </a:cxn>
              </a:cxnLst>
              <a:rect l="0" t="0" r="r" b="b"/>
              <a:pathLst>
                <a:path w="15" h="5">
                  <a:moveTo>
                    <a:pt x="15" y="5"/>
                  </a:moveTo>
                  <a:cubicBezTo>
                    <a:pt x="10" y="3"/>
                    <a:pt x="4" y="2"/>
                    <a:pt x="0"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8" name="Freeform 617"/>
            <p:cNvSpPr>
              <a:spLocks/>
            </p:cNvSpPr>
            <p:nvPr/>
          </p:nvSpPr>
          <p:spPr bwMode="auto">
            <a:xfrm>
              <a:off x="3294" y="1833"/>
              <a:ext cx="50" cy="14"/>
            </a:xfrm>
            <a:custGeom>
              <a:avLst/>
              <a:gdLst>
                <a:gd name="T0" fmla="*/ 0 w 20"/>
                <a:gd name="T1" fmla="*/ 0 h 5"/>
                <a:gd name="T2" fmla="*/ 313 w 20"/>
                <a:gd name="T3" fmla="*/ 109 h 5"/>
                <a:gd name="T4" fmla="*/ 0 60000 65536"/>
                <a:gd name="T5" fmla="*/ 0 60000 65536"/>
              </a:gdLst>
              <a:ahLst/>
              <a:cxnLst>
                <a:cxn ang="T4">
                  <a:pos x="T0" y="T1"/>
                </a:cxn>
                <a:cxn ang="T5">
                  <a:pos x="T2" y="T3"/>
                </a:cxn>
              </a:cxnLst>
              <a:rect l="0" t="0" r="r" b="b"/>
              <a:pathLst>
                <a:path w="20" h="5">
                  <a:moveTo>
                    <a:pt x="0" y="0"/>
                  </a:moveTo>
                  <a:cubicBezTo>
                    <a:pt x="6" y="2"/>
                    <a:pt x="14" y="5"/>
                    <a:pt x="20" y="5"/>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699" name="Freeform 618"/>
            <p:cNvSpPr>
              <a:spLocks/>
            </p:cNvSpPr>
            <p:nvPr/>
          </p:nvSpPr>
          <p:spPr bwMode="auto">
            <a:xfrm>
              <a:off x="3316" y="1783"/>
              <a:ext cx="28" cy="8"/>
            </a:xfrm>
            <a:custGeom>
              <a:avLst/>
              <a:gdLst>
                <a:gd name="T0" fmla="*/ 0 w 11"/>
                <a:gd name="T1" fmla="*/ 0 h 3"/>
                <a:gd name="T2" fmla="*/ 181 w 11"/>
                <a:gd name="T3" fmla="*/ 56 h 3"/>
                <a:gd name="T4" fmla="*/ 0 60000 65536"/>
                <a:gd name="T5" fmla="*/ 0 60000 65536"/>
              </a:gdLst>
              <a:ahLst/>
              <a:cxnLst>
                <a:cxn ang="T4">
                  <a:pos x="T0" y="T1"/>
                </a:cxn>
                <a:cxn ang="T5">
                  <a:pos x="T2" y="T3"/>
                </a:cxn>
              </a:cxnLst>
              <a:rect l="0" t="0" r="r" b="b"/>
              <a:pathLst>
                <a:path w="11" h="3">
                  <a:moveTo>
                    <a:pt x="0" y="0"/>
                  </a:moveTo>
                  <a:cubicBezTo>
                    <a:pt x="3" y="1"/>
                    <a:pt x="9" y="3"/>
                    <a:pt x="11" y="3"/>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0" name="Freeform 619"/>
            <p:cNvSpPr>
              <a:spLocks/>
            </p:cNvSpPr>
            <p:nvPr/>
          </p:nvSpPr>
          <p:spPr bwMode="auto">
            <a:xfrm>
              <a:off x="3246" y="1740"/>
              <a:ext cx="123" cy="184"/>
            </a:xfrm>
            <a:custGeom>
              <a:avLst/>
              <a:gdLst>
                <a:gd name="T0" fmla="*/ 346 w 49"/>
                <a:gd name="T1" fmla="*/ 1139 h 69"/>
                <a:gd name="T2" fmla="*/ 472 w 49"/>
                <a:gd name="T3" fmla="*/ 93 h 69"/>
                <a:gd name="T4" fmla="*/ 346 w 49"/>
                <a:gd name="T5" fmla="*/ 1139 h 69"/>
                <a:gd name="T6" fmla="*/ 0 60000 65536"/>
                <a:gd name="T7" fmla="*/ 0 60000 65536"/>
                <a:gd name="T8" fmla="*/ 0 60000 65536"/>
              </a:gdLst>
              <a:ahLst/>
              <a:cxnLst>
                <a:cxn ang="T6">
                  <a:pos x="T0" y="T1"/>
                </a:cxn>
                <a:cxn ang="T7">
                  <a:pos x="T2" y="T3"/>
                </a:cxn>
                <a:cxn ang="T8">
                  <a:pos x="T4" y="T5"/>
                </a:cxn>
              </a:cxnLst>
              <a:rect l="0" t="0" r="r" b="b"/>
              <a:pathLst>
                <a:path w="49" h="69">
                  <a:moveTo>
                    <a:pt x="22" y="60"/>
                  </a:moveTo>
                  <a:cubicBezTo>
                    <a:pt x="41" y="69"/>
                    <a:pt x="49" y="10"/>
                    <a:pt x="30" y="5"/>
                  </a:cubicBezTo>
                  <a:cubicBezTo>
                    <a:pt x="11" y="0"/>
                    <a:pt x="0" y="46"/>
                    <a:pt x="22" y="60"/>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1" name="Freeform 620"/>
            <p:cNvSpPr>
              <a:spLocks/>
            </p:cNvSpPr>
            <p:nvPr/>
          </p:nvSpPr>
          <p:spPr bwMode="auto">
            <a:xfrm>
              <a:off x="2374" y="1508"/>
              <a:ext cx="185" cy="256"/>
            </a:xfrm>
            <a:custGeom>
              <a:avLst/>
              <a:gdLst>
                <a:gd name="T0" fmla="*/ 863 w 74"/>
                <a:gd name="T1" fmla="*/ 320 h 96"/>
                <a:gd name="T2" fmla="*/ 333 w 74"/>
                <a:gd name="T3" fmla="*/ 1400 h 96"/>
                <a:gd name="T4" fmla="*/ 863 w 74"/>
                <a:gd name="T5" fmla="*/ 320 h 96"/>
                <a:gd name="T6" fmla="*/ 0 60000 65536"/>
                <a:gd name="T7" fmla="*/ 0 60000 65536"/>
                <a:gd name="T8" fmla="*/ 0 60000 65536"/>
              </a:gdLst>
              <a:ahLst/>
              <a:cxnLst>
                <a:cxn ang="T6">
                  <a:pos x="T0" y="T1"/>
                </a:cxn>
                <a:cxn ang="T7">
                  <a:pos x="T2" y="T3"/>
                </a:cxn>
                <a:cxn ang="T8">
                  <a:pos x="T4" y="T5"/>
                </a:cxn>
              </a:cxnLst>
              <a:rect l="0" t="0" r="r" b="b"/>
              <a:pathLst>
                <a:path w="74" h="96">
                  <a:moveTo>
                    <a:pt x="55" y="17"/>
                  </a:moveTo>
                  <a:cubicBezTo>
                    <a:pt x="74" y="32"/>
                    <a:pt x="51" y="96"/>
                    <a:pt x="21" y="74"/>
                  </a:cubicBezTo>
                  <a:cubicBezTo>
                    <a:pt x="0" y="56"/>
                    <a:pt x="32" y="0"/>
                    <a:pt x="55" y="17"/>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2" name="Freeform 621"/>
            <p:cNvSpPr>
              <a:spLocks/>
            </p:cNvSpPr>
            <p:nvPr/>
          </p:nvSpPr>
          <p:spPr bwMode="auto">
            <a:xfrm>
              <a:off x="2461" y="1569"/>
              <a:ext cx="25" cy="22"/>
            </a:xfrm>
            <a:custGeom>
              <a:avLst/>
              <a:gdLst>
                <a:gd name="T0" fmla="*/ 0 w 10"/>
                <a:gd name="T1" fmla="*/ 0 h 8"/>
                <a:gd name="T2" fmla="*/ 158 w 10"/>
                <a:gd name="T3" fmla="*/ 168 h 8"/>
                <a:gd name="T4" fmla="*/ 0 60000 65536"/>
                <a:gd name="T5" fmla="*/ 0 60000 65536"/>
              </a:gdLst>
              <a:ahLst/>
              <a:cxnLst>
                <a:cxn ang="T4">
                  <a:pos x="T0" y="T1"/>
                </a:cxn>
                <a:cxn ang="T5">
                  <a:pos x="T2" y="T3"/>
                </a:cxn>
              </a:cxnLst>
              <a:rect l="0" t="0" r="r" b="b"/>
              <a:pathLst>
                <a:path w="10" h="8">
                  <a:moveTo>
                    <a:pt x="0" y="0"/>
                  </a:moveTo>
                  <a:cubicBezTo>
                    <a:pt x="3" y="3"/>
                    <a:pt x="6" y="6"/>
                    <a:pt x="10" y="8"/>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3" name="Freeform 622"/>
            <p:cNvSpPr>
              <a:spLocks/>
            </p:cNvSpPr>
            <p:nvPr/>
          </p:nvSpPr>
          <p:spPr bwMode="auto">
            <a:xfrm>
              <a:off x="2431" y="1615"/>
              <a:ext cx="48" cy="26"/>
            </a:xfrm>
            <a:custGeom>
              <a:avLst/>
              <a:gdLst>
                <a:gd name="T0" fmla="*/ 0 w 19"/>
                <a:gd name="T1" fmla="*/ 0 h 10"/>
                <a:gd name="T2" fmla="*/ 306 w 19"/>
                <a:gd name="T3" fmla="*/ 177 h 10"/>
                <a:gd name="T4" fmla="*/ 0 60000 65536"/>
                <a:gd name="T5" fmla="*/ 0 60000 65536"/>
              </a:gdLst>
              <a:ahLst/>
              <a:cxnLst>
                <a:cxn ang="T4">
                  <a:pos x="T0" y="T1"/>
                </a:cxn>
                <a:cxn ang="T5">
                  <a:pos x="T2" y="T3"/>
                </a:cxn>
              </a:cxnLst>
              <a:rect l="0" t="0" r="r" b="b"/>
              <a:pathLst>
                <a:path w="19" h="10">
                  <a:moveTo>
                    <a:pt x="0" y="0"/>
                  </a:moveTo>
                  <a:cubicBezTo>
                    <a:pt x="4" y="4"/>
                    <a:pt x="13" y="8"/>
                    <a:pt x="19"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4" name="Freeform 623"/>
            <p:cNvSpPr>
              <a:spLocks/>
            </p:cNvSpPr>
            <p:nvPr/>
          </p:nvSpPr>
          <p:spPr bwMode="auto">
            <a:xfrm>
              <a:off x="2471" y="1601"/>
              <a:ext cx="43" cy="19"/>
            </a:xfrm>
            <a:custGeom>
              <a:avLst/>
              <a:gdLst>
                <a:gd name="T0" fmla="*/ 0 w 17"/>
                <a:gd name="T1" fmla="*/ 0 h 7"/>
                <a:gd name="T2" fmla="*/ 276 w 17"/>
                <a:gd name="T3" fmla="*/ 141 h 7"/>
                <a:gd name="T4" fmla="*/ 0 60000 65536"/>
                <a:gd name="T5" fmla="*/ 0 60000 65536"/>
              </a:gdLst>
              <a:ahLst/>
              <a:cxnLst>
                <a:cxn ang="T4">
                  <a:pos x="T0" y="T1"/>
                </a:cxn>
                <a:cxn ang="T5">
                  <a:pos x="T2" y="T3"/>
                </a:cxn>
              </a:cxnLst>
              <a:rect l="0" t="0" r="r" b="b"/>
              <a:pathLst>
                <a:path w="17" h="7">
                  <a:moveTo>
                    <a:pt x="0" y="0"/>
                  </a:moveTo>
                  <a:cubicBezTo>
                    <a:pt x="5" y="1"/>
                    <a:pt x="12" y="5"/>
                    <a:pt x="17" y="7"/>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5" name="Freeform 624"/>
            <p:cNvSpPr>
              <a:spLocks/>
            </p:cNvSpPr>
            <p:nvPr/>
          </p:nvSpPr>
          <p:spPr bwMode="auto">
            <a:xfrm>
              <a:off x="2441" y="1668"/>
              <a:ext cx="45" cy="19"/>
            </a:xfrm>
            <a:custGeom>
              <a:avLst/>
              <a:gdLst>
                <a:gd name="T0" fmla="*/ 0 w 18"/>
                <a:gd name="T1" fmla="*/ 0 h 7"/>
                <a:gd name="T2" fmla="*/ 283 w 18"/>
                <a:gd name="T3" fmla="*/ 141 h 7"/>
                <a:gd name="T4" fmla="*/ 0 60000 65536"/>
                <a:gd name="T5" fmla="*/ 0 60000 65536"/>
              </a:gdLst>
              <a:ahLst/>
              <a:cxnLst>
                <a:cxn ang="T4">
                  <a:pos x="T0" y="T1"/>
                </a:cxn>
                <a:cxn ang="T5">
                  <a:pos x="T2" y="T3"/>
                </a:cxn>
              </a:cxnLst>
              <a:rect l="0" t="0" r="r" b="b"/>
              <a:pathLst>
                <a:path w="18" h="7">
                  <a:moveTo>
                    <a:pt x="0" y="0"/>
                  </a:moveTo>
                  <a:cubicBezTo>
                    <a:pt x="5" y="3"/>
                    <a:pt x="12" y="7"/>
                    <a:pt x="18" y="7"/>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6" name="Freeform 625"/>
            <p:cNvSpPr>
              <a:spLocks/>
            </p:cNvSpPr>
            <p:nvPr/>
          </p:nvSpPr>
          <p:spPr bwMode="auto">
            <a:xfrm>
              <a:off x="2391" y="1532"/>
              <a:ext cx="150" cy="205"/>
            </a:xfrm>
            <a:custGeom>
              <a:avLst/>
              <a:gdLst>
                <a:gd name="T0" fmla="*/ 708 w 60"/>
                <a:gd name="T1" fmla="*/ 264 h 77"/>
                <a:gd name="T2" fmla="*/ 283 w 60"/>
                <a:gd name="T3" fmla="*/ 1134 h 77"/>
                <a:gd name="T4" fmla="*/ 708 w 60"/>
                <a:gd name="T5" fmla="*/ 264 h 77"/>
                <a:gd name="T6" fmla="*/ 0 60000 65536"/>
                <a:gd name="T7" fmla="*/ 0 60000 65536"/>
                <a:gd name="T8" fmla="*/ 0 60000 65536"/>
              </a:gdLst>
              <a:ahLst/>
              <a:cxnLst>
                <a:cxn ang="T6">
                  <a:pos x="T0" y="T1"/>
                </a:cxn>
                <a:cxn ang="T7">
                  <a:pos x="T2" y="T3"/>
                </a:cxn>
                <a:cxn ang="T8">
                  <a:pos x="T4" y="T5"/>
                </a:cxn>
              </a:cxnLst>
              <a:rect l="0" t="0" r="r" b="b"/>
              <a:pathLst>
                <a:path w="60" h="77">
                  <a:moveTo>
                    <a:pt x="45" y="14"/>
                  </a:moveTo>
                  <a:cubicBezTo>
                    <a:pt x="60" y="25"/>
                    <a:pt x="41" y="77"/>
                    <a:pt x="18" y="60"/>
                  </a:cubicBezTo>
                  <a:cubicBezTo>
                    <a:pt x="0" y="45"/>
                    <a:pt x="26" y="0"/>
                    <a:pt x="45" y="14"/>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7" name="Freeform 626"/>
            <p:cNvSpPr>
              <a:spLocks/>
            </p:cNvSpPr>
            <p:nvPr/>
          </p:nvSpPr>
          <p:spPr bwMode="auto">
            <a:xfrm>
              <a:off x="2129" y="2119"/>
              <a:ext cx="182" cy="253"/>
            </a:xfrm>
            <a:custGeom>
              <a:avLst/>
              <a:gdLst>
                <a:gd name="T0" fmla="*/ 853 w 73"/>
                <a:gd name="T1" fmla="*/ 320 h 95"/>
                <a:gd name="T2" fmla="*/ 324 w 73"/>
                <a:gd name="T3" fmla="*/ 1398 h 95"/>
                <a:gd name="T4" fmla="*/ 853 w 73"/>
                <a:gd name="T5" fmla="*/ 320 h 95"/>
                <a:gd name="T6" fmla="*/ 0 60000 65536"/>
                <a:gd name="T7" fmla="*/ 0 60000 65536"/>
                <a:gd name="T8" fmla="*/ 0 60000 65536"/>
              </a:gdLst>
              <a:ahLst/>
              <a:cxnLst>
                <a:cxn ang="T6">
                  <a:pos x="T0" y="T1"/>
                </a:cxn>
                <a:cxn ang="T7">
                  <a:pos x="T2" y="T3"/>
                </a:cxn>
                <a:cxn ang="T8">
                  <a:pos x="T4" y="T5"/>
                </a:cxn>
              </a:cxnLst>
              <a:rect l="0" t="0" r="r" b="b"/>
              <a:pathLst>
                <a:path w="73" h="95">
                  <a:moveTo>
                    <a:pt x="55" y="17"/>
                  </a:moveTo>
                  <a:cubicBezTo>
                    <a:pt x="73" y="32"/>
                    <a:pt x="50" y="95"/>
                    <a:pt x="21" y="74"/>
                  </a:cubicBezTo>
                  <a:cubicBezTo>
                    <a:pt x="0" y="56"/>
                    <a:pt x="32" y="0"/>
                    <a:pt x="55" y="17"/>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8" name="Freeform 627"/>
            <p:cNvSpPr>
              <a:spLocks/>
            </p:cNvSpPr>
            <p:nvPr/>
          </p:nvSpPr>
          <p:spPr bwMode="auto">
            <a:xfrm>
              <a:off x="2216" y="2183"/>
              <a:ext cx="25" cy="18"/>
            </a:xfrm>
            <a:custGeom>
              <a:avLst/>
              <a:gdLst>
                <a:gd name="T0" fmla="*/ 0 w 10"/>
                <a:gd name="T1" fmla="*/ 0 h 7"/>
                <a:gd name="T2" fmla="*/ 158 w 10"/>
                <a:gd name="T3" fmla="*/ 118 h 7"/>
                <a:gd name="T4" fmla="*/ 0 60000 65536"/>
                <a:gd name="T5" fmla="*/ 0 60000 65536"/>
              </a:gdLst>
              <a:ahLst/>
              <a:cxnLst>
                <a:cxn ang="T4">
                  <a:pos x="T0" y="T1"/>
                </a:cxn>
                <a:cxn ang="T5">
                  <a:pos x="T2" y="T3"/>
                </a:cxn>
              </a:cxnLst>
              <a:rect l="0" t="0" r="r" b="b"/>
              <a:pathLst>
                <a:path w="10" h="7">
                  <a:moveTo>
                    <a:pt x="0" y="0"/>
                  </a:moveTo>
                  <a:cubicBezTo>
                    <a:pt x="3" y="2"/>
                    <a:pt x="6" y="5"/>
                    <a:pt x="10" y="7"/>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09" name="Freeform 628"/>
            <p:cNvSpPr>
              <a:spLocks/>
            </p:cNvSpPr>
            <p:nvPr/>
          </p:nvSpPr>
          <p:spPr bwMode="auto">
            <a:xfrm>
              <a:off x="2186" y="2225"/>
              <a:ext cx="48" cy="27"/>
            </a:xfrm>
            <a:custGeom>
              <a:avLst/>
              <a:gdLst>
                <a:gd name="T0" fmla="*/ 0 w 19"/>
                <a:gd name="T1" fmla="*/ 0 h 10"/>
                <a:gd name="T2" fmla="*/ 306 w 19"/>
                <a:gd name="T3" fmla="*/ 197 h 10"/>
                <a:gd name="T4" fmla="*/ 0 60000 65536"/>
                <a:gd name="T5" fmla="*/ 0 60000 65536"/>
              </a:gdLst>
              <a:ahLst/>
              <a:cxnLst>
                <a:cxn ang="T4">
                  <a:pos x="T0" y="T1"/>
                </a:cxn>
                <a:cxn ang="T5">
                  <a:pos x="T2" y="T3"/>
                </a:cxn>
              </a:cxnLst>
              <a:rect l="0" t="0" r="r" b="b"/>
              <a:pathLst>
                <a:path w="19" h="10">
                  <a:moveTo>
                    <a:pt x="0" y="0"/>
                  </a:moveTo>
                  <a:cubicBezTo>
                    <a:pt x="4" y="5"/>
                    <a:pt x="13" y="8"/>
                    <a:pt x="19"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0" name="Freeform 629"/>
            <p:cNvSpPr>
              <a:spLocks/>
            </p:cNvSpPr>
            <p:nvPr/>
          </p:nvSpPr>
          <p:spPr bwMode="auto">
            <a:xfrm>
              <a:off x="2146" y="2143"/>
              <a:ext cx="148" cy="202"/>
            </a:xfrm>
            <a:custGeom>
              <a:avLst/>
              <a:gdLst>
                <a:gd name="T0" fmla="*/ 692 w 59"/>
                <a:gd name="T1" fmla="*/ 260 h 76"/>
                <a:gd name="T2" fmla="*/ 271 w 59"/>
                <a:gd name="T3" fmla="*/ 1108 h 76"/>
                <a:gd name="T4" fmla="*/ 692 w 59"/>
                <a:gd name="T5" fmla="*/ 260 h 76"/>
                <a:gd name="T6" fmla="*/ 0 60000 65536"/>
                <a:gd name="T7" fmla="*/ 0 60000 65536"/>
                <a:gd name="T8" fmla="*/ 0 60000 65536"/>
              </a:gdLst>
              <a:ahLst/>
              <a:cxnLst>
                <a:cxn ang="T6">
                  <a:pos x="T0" y="T1"/>
                </a:cxn>
                <a:cxn ang="T7">
                  <a:pos x="T2" y="T3"/>
                </a:cxn>
                <a:cxn ang="T8">
                  <a:pos x="T4" y="T5"/>
                </a:cxn>
              </a:cxnLst>
              <a:rect l="0" t="0" r="r" b="b"/>
              <a:pathLst>
                <a:path w="59" h="76">
                  <a:moveTo>
                    <a:pt x="44" y="14"/>
                  </a:moveTo>
                  <a:cubicBezTo>
                    <a:pt x="59" y="26"/>
                    <a:pt x="41" y="76"/>
                    <a:pt x="17" y="59"/>
                  </a:cubicBezTo>
                  <a:cubicBezTo>
                    <a:pt x="0" y="45"/>
                    <a:pt x="26" y="0"/>
                    <a:pt x="44" y="14"/>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1" name="Freeform 630"/>
            <p:cNvSpPr>
              <a:spLocks/>
            </p:cNvSpPr>
            <p:nvPr/>
          </p:nvSpPr>
          <p:spPr bwMode="auto">
            <a:xfrm>
              <a:off x="2541" y="2727"/>
              <a:ext cx="163" cy="208"/>
            </a:xfrm>
            <a:custGeom>
              <a:avLst/>
              <a:gdLst>
                <a:gd name="T0" fmla="*/ 930 w 65"/>
                <a:gd name="T1" fmla="*/ 456 h 78"/>
                <a:gd name="T2" fmla="*/ 95 w 65"/>
                <a:gd name="T3" fmla="*/ 888 h 78"/>
                <a:gd name="T4" fmla="*/ 930 w 65"/>
                <a:gd name="T5" fmla="*/ 456 h 78"/>
                <a:gd name="T6" fmla="*/ 0 60000 65536"/>
                <a:gd name="T7" fmla="*/ 0 60000 65536"/>
                <a:gd name="T8" fmla="*/ 0 60000 65536"/>
              </a:gdLst>
              <a:ahLst/>
              <a:cxnLst>
                <a:cxn ang="T6">
                  <a:pos x="T0" y="T1"/>
                </a:cxn>
                <a:cxn ang="T7">
                  <a:pos x="T2" y="T3"/>
                </a:cxn>
                <a:cxn ang="T8">
                  <a:pos x="T4" y="T5"/>
                </a:cxn>
              </a:cxnLst>
              <a:rect l="0" t="0" r="r" b="b"/>
              <a:pathLst>
                <a:path w="65" h="78">
                  <a:moveTo>
                    <a:pt x="59" y="24"/>
                  </a:moveTo>
                  <a:cubicBezTo>
                    <a:pt x="65" y="44"/>
                    <a:pt x="16" y="78"/>
                    <a:pt x="6" y="47"/>
                  </a:cubicBezTo>
                  <a:cubicBezTo>
                    <a:pt x="0" y="23"/>
                    <a:pt x="51" y="0"/>
                    <a:pt x="59" y="24"/>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2" name="Freeform 631"/>
            <p:cNvSpPr>
              <a:spLocks/>
            </p:cNvSpPr>
            <p:nvPr/>
          </p:nvSpPr>
          <p:spPr bwMode="auto">
            <a:xfrm>
              <a:off x="2646" y="2775"/>
              <a:ext cx="8" cy="29"/>
            </a:xfrm>
            <a:custGeom>
              <a:avLst/>
              <a:gdLst>
                <a:gd name="T0" fmla="*/ 0 w 3"/>
                <a:gd name="T1" fmla="*/ 0 h 11"/>
                <a:gd name="T2" fmla="*/ 56 w 3"/>
                <a:gd name="T3" fmla="*/ 200 h 11"/>
                <a:gd name="T4" fmla="*/ 0 60000 65536"/>
                <a:gd name="T5" fmla="*/ 0 60000 65536"/>
              </a:gdLst>
              <a:ahLst/>
              <a:cxnLst>
                <a:cxn ang="T4">
                  <a:pos x="T0" y="T1"/>
                </a:cxn>
                <a:cxn ang="T5">
                  <a:pos x="T2" y="T3"/>
                </a:cxn>
              </a:cxnLst>
              <a:rect l="0" t="0" r="r" b="b"/>
              <a:pathLst>
                <a:path w="3" h="11">
                  <a:moveTo>
                    <a:pt x="0" y="0"/>
                  </a:moveTo>
                  <a:cubicBezTo>
                    <a:pt x="0" y="4"/>
                    <a:pt x="1" y="8"/>
                    <a:pt x="3" y="11"/>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3" name="Freeform 632"/>
            <p:cNvSpPr>
              <a:spLocks/>
            </p:cNvSpPr>
            <p:nvPr/>
          </p:nvSpPr>
          <p:spPr bwMode="auto">
            <a:xfrm>
              <a:off x="2636" y="2801"/>
              <a:ext cx="23" cy="38"/>
            </a:xfrm>
            <a:custGeom>
              <a:avLst/>
              <a:gdLst>
                <a:gd name="T0" fmla="*/ 0 w 9"/>
                <a:gd name="T1" fmla="*/ 0 h 14"/>
                <a:gd name="T2" fmla="*/ 151 w 9"/>
                <a:gd name="T3" fmla="*/ 280 h 14"/>
                <a:gd name="T4" fmla="*/ 0 60000 65536"/>
                <a:gd name="T5" fmla="*/ 0 60000 65536"/>
              </a:gdLst>
              <a:ahLst/>
              <a:cxnLst>
                <a:cxn ang="T4">
                  <a:pos x="T0" y="T1"/>
                </a:cxn>
                <a:cxn ang="T5">
                  <a:pos x="T2" y="T3"/>
                </a:cxn>
              </a:cxnLst>
              <a:rect l="0" t="0" r="r" b="b"/>
              <a:pathLst>
                <a:path w="9" h="14">
                  <a:moveTo>
                    <a:pt x="0" y="0"/>
                  </a:moveTo>
                  <a:cubicBezTo>
                    <a:pt x="4" y="4"/>
                    <a:pt x="6" y="10"/>
                    <a:pt x="9" y="14"/>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4" name="Freeform 633"/>
            <p:cNvSpPr>
              <a:spLocks/>
            </p:cNvSpPr>
            <p:nvPr/>
          </p:nvSpPr>
          <p:spPr bwMode="auto">
            <a:xfrm>
              <a:off x="2586" y="2833"/>
              <a:ext cx="23" cy="38"/>
            </a:xfrm>
            <a:custGeom>
              <a:avLst/>
              <a:gdLst>
                <a:gd name="T0" fmla="*/ 0 w 9"/>
                <a:gd name="T1" fmla="*/ 0 h 14"/>
                <a:gd name="T2" fmla="*/ 151 w 9"/>
                <a:gd name="T3" fmla="*/ 280 h 14"/>
                <a:gd name="T4" fmla="*/ 0 60000 65536"/>
                <a:gd name="T5" fmla="*/ 0 60000 65536"/>
              </a:gdLst>
              <a:ahLst/>
              <a:cxnLst>
                <a:cxn ang="T4">
                  <a:pos x="T0" y="T1"/>
                </a:cxn>
                <a:cxn ang="T5">
                  <a:pos x="T2" y="T3"/>
                </a:cxn>
              </a:cxnLst>
              <a:rect l="0" t="0" r="r" b="b"/>
              <a:pathLst>
                <a:path w="9" h="14">
                  <a:moveTo>
                    <a:pt x="0" y="0"/>
                  </a:moveTo>
                  <a:cubicBezTo>
                    <a:pt x="2" y="5"/>
                    <a:pt x="5" y="11"/>
                    <a:pt x="9" y="14"/>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5" name="Freeform 634"/>
            <p:cNvSpPr>
              <a:spLocks/>
            </p:cNvSpPr>
            <p:nvPr/>
          </p:nvSpPr>
          <p:spPr bwMode="auto">
            <a:xfrm>
              <a:off x="2559" y="2745"/>
              <a:ext cx="127" cy="166"/>
            </a:xfrm>
            <a:custGeom>
              <a:avLst/>
              <a:gdLst>
                <a:gd name="T0" fmla="*/ 725 w 51"/>
                <a:gd name="T1" fmla="*/ 367 h 62"/>
                <a:gd name="T2" fmla="*/ 62 w 51"/>
                <a:gd name="T3" fmla="*/ 731 h 62"/>
                <a:gd name="T4" fmla="*/ 725 w 51"/>
                <a:gd name="T5" fmla="*/ 367 h 62"/>
                <a:gd name="T6" fmla="*/ 0 60000 65536"/>
                <a:gd name="T7" fmla="*/ 0 60000 65536"/>
                <a:gd name="T8" fmla="*/ 0 60000 65536"/>
              </a:gdLst>
              <a:ahLst/>
              <a:cxnLst>
                <a:cxn ang="T6">
                  <a:pos x="T0" y="T1"/>
                </a:cxn>
                <a:cxn ang="T7">
                  <a:pos x="T2" y="T3"/>
                </a:cxn>
                <a:cxn ang="T8">
                  <a:pos x="T4" y="T5"/>
                </a:cxn>
              </a:cxnLst>
              <a:rect l="0" t="0" r="r" b="b"/>
              <a:pathLst>
                <a:path w="51" h="62">
                  <a:moveTo>
                    <a:pt x="47" y="19"/>
                  </a:moveTo>
                  <a:cubicBezTo>
                    <a:pt x="51" y="35"/>
                    <a:pt x="13" y="62"/>
                    <a:pt x="4" y="38"/>
                  </a:cubicBezTo>
                  <a:cubicBezTo>
                    <a:pt x="0" y="19"/>
                    <a:pt x="40" y="0"/>
                    <a:pt x="47" y="19"/>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6" name="Freeform 635"/>
            <p:cNvSpPr>
              <a:spLocks/>
            </p:cNvSpPr>
            <p:nvPr/>
          </p:nvSpPr>
          <p:spPr bwMode="auto">
            <a:xfrm>
              <a:off x="3014" y="2788"/>
              <a:ext cx="182" cy="144"/>
            </a:xfrm>
            <a:custGeom>
              <a:avLst/>
              <a:gdLst>
                <a:gd name="T0" fmla="*/ 1025 w 73"/>
                <a:gd name="T1" fmla="*/ 648 h 54"/>
                <a:gd name="T2" fmla="*/ 137 w 73"/>
                <a:gd name="T3" fmla="*/ 435 h 54"/>
                <a:gd name="T4" fmla="*/ 1025 w 73"/>
                <a:gd name="T5" fmla="*/ 648 h 54"/>
                <a:gd name="T6" fmla="*/ 0 60000 65536"/>
                <a:gd name="T7" fmla="*/ 0 60000 65536"/>
                <a:gd name="T8" fmla="*/ 0 60000 65536"/>
              </a:gdLst>
              <a:ahLst/>
              <a:cxnLst>
                <a:cxn ang="T6">
                  <a:pos x="T0" y="T1"/>
                </a:cxn>
                <a:cxn ang="T7">
                  <a:pos x="T2" y="T3"/>
                </a:cxn>
                <a:cxn ang="T8">
                  <a:pos x="T4" y="T5"/>
                </a:cxn>
              </a:cxnLst>
              <a:rect l="0" t="0" r="r" b="b"/>
              <a:pathLst>
                <a:path w="73" h="54">
                  <a:moveTo>
                    <a:pt x="66" y="34"/>
                  </a:moveTo>
                  <a:cubicBezTo>
                    <a:pt x="59" y="54"/>
                    <a:pt x="0" y="54"/>
                    <a:pt x="9" y="23"/>
                  </a:cubicBezTo>
                  <a:cubicBezTo>
                    <a:pt x="18" y="0"/>
                    <a:pt x="73" y="10"/>
                    <a:pt x="66" y="34"/>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7" name="Freeform 636"/>
            <p:cNvSpPr>
              <a:spLocks/>
            </p:cNvSpPr>
            <p:nvPr/>
          </p:nvSpPr>
          <p:spPr bwMode="auto">
            <a:xfrm>
              <a:off x="3144" y="2841"/>
              <a:ext cx="7" cy="27"/>
            </a:xfrm>
            <a:custGeom>
              <a:avLst/>
              <a:gdLst>
                <a:gd name="T0" fmla="*/ 37 w 3"/>
                <a:gd name="T1" fmla="*/ 0 h 10"/>
                <a:gd name="T2" fmla="*/ 0 w 3"/>
                <a:gd name="T3" fmla="*/ 197 h 10"/>
                <a:gd name="T4" fmla="*/ 0 60000 65536"/>
                <a:gd name="T5" fmla="*/ 0 60000 65536"/>
              </a:gdLst>
              <a:ahLst/>
              <a:cxnLst>
                <a:cxn ang="T4">
                  <a:pos x="T0" y="T1"/>
                </a:cxn>
                <a:cxn ang="T5">
                  <a:pos x="T2" y="T3"/>
                </a:cxn>
              </a:cxnLst>
              <a:rect l="0" t="0" r="r" b="b"/>
              <a:pathLst>
                <a:path w="3" h="10">
                  <a:moveTo>
                    <a:pt x="3" y="0"/>
                  </a:moveTo>
                  <a:cubicBezTo>
                    <a:pt x="2" y="3"/>
                    <a:pt x="0" y="6"/>
                    <a:pt x="0"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8" name="Freeform 637"/>
            <p:cNvSpPr>
              <a:spLocks/>
            </p:cNvSpPr>
            <p:nvPr/>
          </p:nvSpPr>
          <p:spPr bwMode="auto">
            <a:xfrm>
              <a:off x="3101" y="2825"/>
              <a:ext cx="8" cy="51"/>
            </a:xfrm>
            <a:custGeom>
              <a:avLst/>
              <a:gdLst>
                <a:gd name="T0" fmla="*/ 56 w 3"/>
                <a:gd name="T1" fmla="*/ 0 h 19"/>
                <a:gd name="T2" fmla="*/ 0 w 3"/>
                <a:gd name="T3" fmla="*/ 368 h 19"/>
                <a:gd name="T4" fmla="*/ 0 60000 65536"/>
                <a:gd name="T5" fmla="*/ 0 60000 65536"/>
              </a:gdLst>
              <a:ahLst/>
              <a:cxnLst>
                <a:cxn ang="T4">
                  <a:pos x="T0" y="T1"/>
                </a:cxn>
                <a:cxn ang="T5">
                  <a:pos x="T2" y="T3"/>
                </a:cxn>
              </a:cxnLst>
              <a:rect l="0" t="0" r="r" b="b"/>
              <a:pathLst>
                <a:path w="3" h="19">
                  <a:moveTo>
                    <a:pt x="3" y="0"/>
                  </a:moveTo>
                  <a:cubicBezTo>
                    <a:pt x="0" y="5"/>
                    <a:pt x="0" y="13"/>
                    <a:pt x="0" y="19"/>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19" name="Freeform 638"/>
            <p:cNvSpPr>
              <a:spLocks/>
            </p:cNvSpPr>
            <p:nvPr/>
          </p:nvSpPr>
          <p:spPr bwMode="auto">
            <a:xfrm>
              <a:off x="3129" y="2857"/>
              <a:ext cx="2" cy="43"/>
            </a:xfrm>
            <a:custGeom>
              <a:avLst/>
              <a:gdLst>
                <a:gd name="T0" fmla="*/ 0 w 1"/>
                <a:gd name="T1" fmla="*/ 0 h 16"/>
                <a:gd name="T2" fmla="*/ 0 w 1"/>
                <a:gd name="T3" fmla="*/ 312 h 16"/>
                <a:gd name="T4" fmla="*/ 0 60000 65536"/>
                <a:gd name="T5" fmla="*/ 0 60000 65536"/>
              </a:gdLst>
              <a:ahLst/>
              <a:cxnLst>
                <a:cxn ang="T4">
                  <a:pos x="T0" y="T1"/>
                </a:cxn>
                <a:cxn ang="T5">
                  <a:pos x="T2" y="T3"/>
                </a:cxn>
              </a:cxnLst>
              <a:rect l="0" t="0" r="r" b="b"/>
              <a:pathLst>
                <a:path w="1" h="16">
                  <a:moveTo>
                    <a:pt x="0" y="0"/>
                  </a:moveTo>
                  <a:cubicBezTo>
                    <a:pt x="1" y="5"/>
                    <a:pt x="0" y="11"/>
                    <a:pt x="0" y="16"/>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0" name="Freeform 639"/>
            <p:cNvSpPr>
              <a:spLocks/>
            </p:cNvSpPr>
            <p:nvPr/>
          </p:nvSpPr>
          <p:spPr bwMode="auto">
            <a:xfrm>
              <a:off x="3066" y="2849"/>
              <a:ext cx="5" cy="46"/>
            </a:xfrm>
            <a:custGeom>
              <a:avLst/>
              <a:gdLst>
                <a:gd name="T0" fmla="*/ 33 w 2"/>
                <a:gd name="T1" fmla="*/ 0 h 17"/>
                <a:gd name="T2" fmla="*/ 20 w 2"/>
                <a:gd name="T3" fmla="*/ 336 h 17"/>
                <a:gd name="T4" fmla="*/ 0 60000 65536"/>
                <a:gd name="T5" fmla="*/ 0 60000 65536"/>
              </a:gdLst>
              <a:ahLst/>
              <a:cxnLst>
                <a:cxn ang="T4">
                  <a:pos x="T0" y="T1"/>
                </a:cxn>
                <a:cxn ang="T5">
                  <a:pos x="T2" y="T3"/>
                </a:cxn>
              </a:cxnLst>
              <a:rect l="0" t="0" r="r" b="b"/>
              <a:pathLst>
                <a:path w="2" h="17">
                  <a:moveTo>
                    <a:pt x="2" y="0"/>
                  </a:moveTo>
                  <a:cubicBezTo>
                    <a:pt x="1" y="6"/>
                    <a:pt x="0" y="12"/>
                    <a:pt x="1" y="17"/>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1" name="Freeform 640"/>
            <p:cNvSpPr>
              <a:spLocks/>
            </p:cNvSpPr>
            <p:nvPr/>
          </p:nvSpPr>
          <p:spPr bwMode="auto">
            <a:xfrm>
              <a:off x="3034" y="2801"/>
              <a:ext cx="145" cy="118"/>
            </a:xfrm>
            <a:custGeom>
              <a:avLst/>
              <a:gdLst>
                <a:gd name="T0" fmla="*/ 813 w 58"/>
                <a:gd name="T1" fmla="*/ 539 h 44"/>
                <a:gd name="T2" fmla="*/ 113 w 58"/>
                <a:gd name="T3" fmla="*/ 367 h 44"/>
                <a:gd name="T4" fmla="*/ 813 w 58"/>
                <a:gd name="T5" fmla="*/ 539 h 44"/>
                <a:gd name="T6" fmla="*/ 0 60000 65536"/>
                <a:gd name="T7" fmla="*/ 0 60000 65536"/>
                <a:gd name="T8" fmla="*/ 0 60000 65536"/>
              </a:gdLst>
              <a:ahLst/>
              <a:cxnLst>
                <a:cxn ang="T6">
                  <a:pos x="T0" y="T1"/>
                </a:cxn>
                <a:cxn ang="T7">
                  <a:pos x="T2" y="T3"/>
                </a:cxn>
                <a:cxn ang="T8">
                  <a:pos x="T4" y="T5"/>
                </a:cxn>
              </a:cxnLst>
              <a:rect l="0" t="0" r="r" b="b"/>
              <a:pathLst>
                <a:path w="58" h="44">
                  <a:moveTo>
                    <a:pt x="52" y="28"/>
                  </a:moveTo>
                  <a:cubicBezTo>
                    <a:pt x="47" y="44"/>
                    <a:pt x="0" y="43"/>
                    <a:pt x="7" y="19"/>
                  </a:cubicBezTo>
                  <a:cubicBezTo>
                    <a:pt x="14" y="0"/>
                    <a:pt x="58" y="9"/>
                    <a:pt x="52" y="28"/>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2" name="Freeform 641"/>
            <p:cNvSpPr>
              <a:spLocks/>
            </p:cNvSpPr>
            <p:nvPr/>
          </p:nvSpPr>
          <p:spPr bwMode="auto">
            <a:xfrm>
              <a:off x="3366" y="2052"/>
              <a:ext cx="220" cy="253"/>
            </a:xfrm>
            <a:custGeom>
              <a:avLst/>
              <a:gdLst>
                <a:gd name="T0" fmla="*/ 500 w 88"/>
                <a:gd name="T1" fmla="*/ 226 h 95"/>
                <a:gd name="T2" fmla="*/ 895 w 88"/>
                <a:gd name="T3" fmla="*/ 1603 h 95"/>
                <a:gd name="T4" fmla="*/ 500 w 88"/>
                <a:gd name="T5" fmla="*/ 226 h 95"/>
                <a:gd name="T6" fmla="*/ 0 60000 65536"/>
                <a:gd name="T7" fmla="*/ 0 60000 65536"/>
                <a:gd name="T8" fmla="*/ 0 60000 65536"/>
              </a:gdLst>
              <a:ahLst/>
              <a:cxnLst>
                <a:cxn ang="T6">
                  <a:pos x="T0" y="T1"/>
                </a:cxn>
                <a:cxn ang="T7">
                  <a:pos x="T2" y="T3"/>
                </a:cxn>
                <a:cxn ang="T8">
                  <a:pos x="T4" y="T5"/>
                </a:cxn>
              </a:cxnLst>
              <a:rect l="0" t="0" r="r" b="b"/>
              <a:pathLst>
                <a:path w="88" h="95">
                  <a:moveTo>
                    <a:pt x="32" y="12"/>
                  </a:moveTo>
                  <a:cubicBezTo>
                    <a:pt x="0" y="25"/>
                    <a:pt x="26" y="95"/>
                    <a:pt x="57" y="85"/>
                  </a:cubicBezTo>
                  <a:cubicBezTo>
                    <a:pt x="88" y="74"/>
                    <a:pt x="62" y="0"/>
                    <a:pt x="32" y="12"/>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3" name="Freeform 642"/>
            <p:cNvSpPr>
              <a:spLocks/>
            </p:cNvSpPr>
            <p:nvPr/>
          </p:nvSpPr>
          <p:spPr bwMode="auto">
            <a:xfrm>
              <a:off x="3434" y="2180"/>
              <a:ext cx="62" cy="21"/>
            </a:xfrm>
            <a:custGeom>
              <a:avLst/>
              <a:gdLst>
                <a:gd name="T0" fmla="*/ 0 w 25"/>
                <a:gd name="T1" fmla="*/ 123 h 8"/>
                <a:gd name="T2" fmla="*/ 382 w 25"/>
                <a:gd name="T3" fmla="*/ 0 h 8"/>
                <a:gd name="T4" fmla="*/ 0 60000 65536"/>
                <a:gd name="T5" fmla="*/ 0 60000 65536"/>
              </a:gdLst>
              <a:ahLst/>
              <a:cxnLst>
                <a:cxn ang="T4">
                  <a:pos x="T0" y="T1"/>
                </a:cxn>
                <a:cxn ang="T5">
                  <a:pos x="T2" y="T3"/>
                </a:cxn>
              </a:cxnLst>
              <a:rect l="0" t="0" r="r" b="b"/>
              <a:pathLst>
                <a:path w="25" h="8">
                  <a:moveTo>
                    <a:pt x="0" y="7"/>
                  </a:moveTo>
                  <a:cubicBezTo>
                    <a:pt x="9" y="8"/>
                    <a:pt x="17" y="1"/>
                    <a:pt x="25"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4" name="Freeform 643"/>
            <p:cNvSpPr>
              <a:spLocks/>
            </p:cNvSpPr>
            <p:nvPr/>
          </p:nvSpPr>
          <p:spPr bwMode="auto">
            <a:xfrm>
              <a:off x="3429" y="2140"/>
              <a:ext cx="27" cy="8"/>
            </a:xfrm>
            <a:custGeom>
              <a:avLst/>
              <a:gdLst>
                <a:gd name="T0" fmla="*/ 0 w 11"/>
                <a:gd name="T1" fmla="*/ 56 h 3"/>
                <a:gd name="T2" fmla="*/ 162 w 11"/>
                <a:gd name="T3" fmla="*/ 0 h 3"/>
                <a:gd name="T4" fmla="*/ 0 60000 65536"/>
                <a:gd name="T5" fmla="*/ 0 60000 65536"/>
              </a:gdLst>
              <a:ahLst/>
              <a:cxnLst>
                <a:cxn ang="T4">
                  <a:pos x="T0" y="T1"/>
                </a:cxn>
                <a:cxn ang="T5">
                  <a:pos x="T2" y="T3"/>
                </a:cxn>
              </a:cxnLst>
              <a:rect l="0" t="0" r="r" b="b"/>
              <a:pathLst>
                <a:path w="11" h="3">
                  <a:moveTo>
                    <a:pt x="0" y="3"/>
                  </a:moveTo>
                  <a:cubicBezTo>
                    <a:pt x="3" y="3"/>
                    <a:pt x="8" y="2"/>
                    <a:pt x="11"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5" name="Freeform 644"/>
            <p:cNvSpPr>
              <a:spLocks/>
            </p:cNvSpPr>
            <p:nvPr/>
          </p:nvSpPr>
          <p:spPr bwMode="auto">
            <a:xfrm>
              <a:off x="3461" y="2140"/>
              <a:ext cx="45" cy="19"/>
            </a:xfrm>
            <a:custGeom>
              <a:avLst/>
              <a:gdLst>
                <a:gd name="T0" fmla="*/ 0 w 18"/>
                <a:gd name="T1" fmla="*/ 103 h 7"/>
                <a:gd name="T2" fmla="*/ 283 w 18"/>
                <a:gd name="T3" fmla="*/ 0 h 7"/>
                <a:gd name="T4" fmla="*/ 0 60000 65536"/>
                <a:gd name="T5" fmla="*/ 0 60000 65536"/>
              </a:gdLst>
              <a:ahLst/>
              <a:cxnLst>
                <a:cxn ang="T4">
                  <a:pos x="T0" y="T1"/>
                </a:cxn>
                <a:cxn ang="T5">
                  <a:pos x="T2" y="T3"/>
                </a:cxn>
              </a:cxnLst>
              <a:rect l="0" t="0" r="r" b="b"/>
              <a:pathLst>
                <a:path w="18" h="7">
                  <a:moveTo>
                    <a:pt x="0" y="5"/>
                  </a:moveTo>
                  <a:cubicBezTo>
                    <a:pt x="5" y="7"/>
                    <a:pt x="14" y="3"/>
                    <a:pt x="18"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6" name="Freeform 645"/>
            <p:cNvSpPr>
              <a:spLocks/>
            </p:cNvSpPr>
            <p:nvPr/>
          </p:nvSpPr>
          <p:spPr bwMode="auto">
            <a:xfrm>
              <a:off x="3476" y="2212"/>
              <a:ext cx="50" cy="24"/>
            </a:xfrm>
            <a:custGeom>
              <a:avLst/>
              <a:gdLst>
                <a:gd name="T0" fmla="*/ 0 w 20"/>
                <a:gd name="T1" fmla="*/ 171 h 9"/>
                <a:gd name="T2" fmla="*/ 313 w 20"/>
                <a:gd name="T3" fmla="*/ 0 h 9"/>
                <a:gd name="T4" fmla="*/ 0 60000 65536"/>
                <a:gd name="T5" fmla="*/ 0 60000 65536"/>
              </a:gdLst>
              <a:ahLst/>
              <a:cxnLst>
                <a:cxn ang="T4">
                  <a:pos x="T0" y="T1"/>
                </a:cxn>
                <a:cxn ang="T5">
                  <a:pos x="T2" y="T3"/>
                </a:cxn>
              </a:cxnLst>
              <a:rect l="0" t="0" r="r" b="b"/>
              <a:pathLst>
                <a:path w="20" h="9">
                  <a:moveTo>
                    <a:pt x="0" y="9"/>
                  </a:moveTo>
                  <a:cubicBezTo>
                    <a:pt x="7" y="7"/>
                    <a:pt x="13" y="3"/>
                    <a:pt x="20"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7" name="Freeform 646"/>
            <p:cNvSpPr>
              <a:spLocks/>
            </p:cNvSpPr>
            <p:nvPr/>
          </p:nvSpPr>
          <p:spPr bwMode="auto">
            <a:xfrm>
              <a:off x="3394" y="2076"/>
              <a:ext cx="172" cy="208"/>
            </a:xfrm>
            <a:custGeom>
              <a:avLst/>
              <a:gdLst>
                <a:gd name="T0" fmla="*/ 342 w 69"/>
                <a:gd name="T1" fmla="*/ 192 h 78"/>
                <a:gd name="T2" fmla="*/ 683 w 69"/>
                <a:gd name="T3" fmla="*/ 1331 h 78"/>
                <a:gd name="T4" fmla="*/ 342 w 69"/>
                <a:gd name="T5" fmla="*/ 192 h 78"/>
                <a:gd name="T6" fmla="*/ 0 60000 65536"/>
                <a:gd name="T7" fmla="*/ 0 60000 65536"/>
                <a:gd name="T8" fmla="*/ 0 60000 65536"/>
              </a:gdLst>
              <a:ahLst/>
              <a:cxnLst>
                <a:cxn ang="T6">
                  <a:pos x="T0" y="T1"/>
                </a:cxn>
                <a:cxn ang="T7">
                  <a:pos x="T2" y="T3"/>
                </a:cxn>
                <a:cxn ang="T8">
                  <a:pos x="T4" y="T5"/>
                </a:cxn>
              </a:cxnLst>
              <a:rect l="0" t="0" r="r" b="b"/>
              <a:pathLst>
                <a:path w="69" h="78">
                  <a:moveTo>
                    <a:pt x="22" y="10"/>
                  </a:moveTo>
                  <a:cubicBezTo>
                    <a:pt x="0" y="18"/>
                    <a:pt x="20" y="78"/>
                    <a:pt x="44" y="70"/>
                  </a:cubicBezTo>
                  <a:cubicBezTo>
                    <a:pt x="69" y="61"/>
                    <a:pt x="46" y="0"/>
                    <a:pt x="22" y="10"/>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8" name="Freeform 647"/>
            <p:cNvSpPr>
              <a:spLocks/>
            </p:cNvSpPr>
            <p:nvPr/>
          </p:nvSpPr>
          <p:spPr bwMode="auto">
            <a:xfrm>
              <a:off x="3464" y="2388"/>
              <a:ext cx="232" cy="259"/>
            </a:xfrm>
            <a:custGeom>
              <a:avLst/>
              <a:gdLst>
                <a:gd name="T0" fmla="*/ 978 w 93"/>
                <a:gd name="T1" fmla="*/ 264 h 97"/>
                <a:gd name="T2" fmla="*/ 449 w 93"/>
                <a:gd name="T3" fmla="*/ 1583 h 97"/>
                <a:gd name="T4" fmla="*/ 978 w 93"/>
                <a:gd name="T5" fmla="*/ 264 h 97"/>
                <a:gd name="T6" fmla="*/ 0 60000 65536"/>
                <a:gd name="T7" fmla="*/ 0 60000 65536"/>
                <a:gd name="T8" fmla="*/ 0 60000 65536"/>
              </a:gdLst>
              <a:ahLst/>
              <a:cxnLst>
                <a:cxn ang="T6">
                  <a:pos x="T0" y="T1"/>
                </a:cxn>
                <a:cxn ang="T7">
                  <a:pos x="T2" y="T3"/>
                </a:cxn>
                <a:cxn ang="T8">
                  <a:pos x="T4" y="T5"/>
                </a:cxn>
              </a:cxnLst>
              <a:rect l="0" t="0" r="r" b="b"/>
              <a:pathLst>
                <a:path w="93" h="97">
                  <a:moveTo>
                    <a:pt x="63" y="14"/>
                  </a:moveTo>
                  <a:cubicBezTo>
                    <a:pt x="31" y="0"/>
                    <a:pt x="0" y="68"/>
                    <a:pt x="29" y="83"/>
                  </a:cubicBezTo>
                  <a:cubicBezTo>
                    <a:pt x="58" y="97"/>
                    <a:pt x="93" y="27"/>
                    <a:pt x="63" y="14"/>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29" name="Freeform 648"/>
            <p:cNvSpPr>
              <a:spLocks/>
            </p:cNvSpPr>
            <p:nvPr/>
          </p:nvSpPr>
          <p:spPr bwMode="auto">
            <a:xfrm>
              <a:off x="3536" y="2497"/>
              <a:ext cx="58" cy="35"/>
            </a:xfrm>
            <a:custGeom>
              <a:avLst/>
              <a:gdLst>
                <a:gd name="T0" fmla="*/ 0 w 23"/>
                <a:gd name="T1" fmla="*/ 0 h 13"/>
                <a:gd name="T2" fmla="*/ 368 w 23"/>
                <a:gd name="T3" fmla="*/ 253 h 13"/>
                <a:gd name="T4" fmla="*/ 0 60000 65536"/>
                <a:gd name="T5" fmla="*/ 0 60000 65536"/>
              </a:gdLst>
              <a:ahLst/>
              <a:cxnLst>
                <a:cxn ang="T4">
                  <a:pos x="T0" y="T1"/>
                </a:cxn>
                <a:cxn ang="T5">
                  <a:pos x="T2" y="T3"/>
                </a:cxn>
              </a:cxnLst>
              <a:rect l="0" t="0" r="r" b="b"/>
              <a:pathLst>
                <a:path w="23" h="13">
                  <a:moveTo>
                    <a:pt x="0" y="0"/>
                  </a:moveTo>
                  <a:cubicBezTo>
                    <a:pt x="6" y="6"/>
                    <a:pt x="16" y="8"/>
                    <a:pt x="23" y="13"/>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0" name="Freeform 649"/>
            <p:cNvSpPr>
              <a:spLocks/>
            </p:cNvSpPr>
            <p:nvPr/>
          </p:nvSpPr>
          <p:spPr bwMode="auto">
            <a:xfrm>
              <a:off x="3566" y="2457"/>
              <a:ext cx="25" cy="14"/>
            </a:xfrm>
            <a:custGeom>
              <a:avLst/>
              <a:gdLst>
                <a:gd name="T0" fmla="*/ 0 w 10"/>
                <a:gd name="T1" fmla="*/ 0 h 5"/>
                <a:gd name="T2" fmla="*/ 158 w 10"/>
                <a:gd name="T3" fmla="*/ 109 h 5"/>
                <a:gd name="T4" fmla="*/ 0 60000 65536"/>
                <a:gd name="T5" fmla="*/ 0 60000 65536"/>
              </a:gdLst>
              <a:ahLst/>
              <a:cxnLst>
                <a:cxn ang="T4">
                  <a:pos x="T0" y="T1"/>
                </a:cxn>
                <a:cxn ang="T5">
                  <a:pos x="T2" y="T3"/>
                </a:cxn>
              </a:cxnLst>
              <a:rect l="0" t="0" r="r" b="b"/>
              <a:pathLst>
                <a:path w="10" h="5">
                  <a:moveTo>
                    <a:pt x="0" y="0"/>
                  </a:moveTo>
                  <a:cubicBezTo>
                    <a:pt x="3" y="2"/>
                    <a:pt x="7" y="5"/>
                    <a:pt x="10" y="5"/>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1" name="Freeform 650"/>
            <p:cNvSpPr>
              <a:spLocks/>
            </p:cNvSpPr>
            <p:nvPr/>
          </p:nvSpPr>
          <p:spPr bwMode="auto">
            <a:xfrm>
              <a:off x="3584" y="2484"/>
              <a:ext cx="42" cy="27"/>
            </a:xfrm>
            <a:custGeom>
              <a:avLst/>
              <a:gdLst>
                <a:gd name="T0" fmla="*/ 0 w 17"/>
                <a:gd name="T1" fmla="*/ 0 h 10"/>
                <a:gd name="T2" fmla="*/ 257 w 17"/>
                <a:gd name="T3" fmla="*/ 197 h 10"/>
                <a:gd name="T4" fmla="*/ 0 60000 65536"/>
                <a:gd name="T5" fmla="*/ 0 60000 65536"/>
              </a:gdLst>
              <a:ahLst/>
              <a:cxnLst>
                <a:cxn ang="T4">
                  <a:pos x="T0" y="T1"/>
                </a:cxn>
                <a:cxn ang="T5">
                  <a:pos x="T2" y="T3"/>
                </a:cxn>
              </a:cxnLst>
              <a:rect l="0" t="0" r="r" b="b"/>
              <a:pathLst>
                <a:path w="17" h="10">
                  <a:moveTo>
                    <a:pt x="0" y="0"/>
                  </a:moveTo>
                  <a:cubicBezTo>
                    <a:pt x="3" y="5"/>
                    <a:pt x="12" y="9"/>
                    <a:pt x="17"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2" name="Freeform 651"/>
            <p:cNvSpPr>
              <a:spLocks/>
            </p:cNvSpPr>
            <p:nvPr/>
          </p:nvSpPr>
          <p:spPr bwMode="auto">
            <a:xfrm>
              <a:off x="3541" y="2553"/>
              <a:ext cx="53" cy="24"/>
            </a:xfrm>
            <a:custGeom>
              <a:avLst/>
              <a:gdLst>
                <a:gd name="T0" fmla="*/ 0 w 21"/>
                <a:gd name="T1" fmla="*/ 0 h 9"/>
                <a:gd name="T2" fmla="*/ 338 w 21"/>
                <a:gd name="T3" fmla="*/ 171 h 9"/>
                <a:gd name="T4" fmla="*/ 0 60000 65536"/>
                <a:gd name="T5" fmla="*/ 0 60000 65536"/>
              </a:gdLst>
              <a:ahLst/>
              <a:cxnLst>
                <a:cxn ang="T4">
                  <a:pos x="T0" y="T1"/>
                </a:cxn>
                <a:cxn ang="T5">
                  <a:pos x="T2" y="T3"/>
                </a:cxn>
              </a:cxnLst>
              <a:rect l="0" t="0" r="r" b="b"/>
              <a:pathLst>
                <a:path w="21" h="9">
                  <a:moveTo>
                    <a:pt x="0" y="0"/>
                  </a:moveTo>
                  <a:cubicBezTo>
                    <a:pt x="7" y="4"/>
                    <a:pt x="14" y="6"/>
                    <a:pt x="21" y="9"/>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3" name="Freeform 652"/>
            <p:cNvSpPr>
              <a:spLocks/>
            </p:cNvSpPr>
            <p:nvPr/>
          </p:nvSpPr>
          <p:spPr bwMode="auto">
            <a:xfrm>
              <a:off x="3486" y="2415"/>
              <a:ext cx="185" cy="210"/>
            </a:xfrm>
            <a:custGeom>
              <a:avLst/>
              <a:gdLst>
                <a:gd name="T0" fmla="*/ 783 w 74"/>
                <a:gd name="T1" fmla="*/ 170 h 79"/>
                <a:gd name="T2" fmla="*/ 363 w 74"/>
                <a:gd name="T3" fmla="*/ 1257 h 79"/>
                <a:gd name="T4" fmla="*/ 783 w 74"/>
                <a:gd name="T5" fmla="*/ 170 h 79"/>
                <a:gd name="T6" fmla="*/ 0 60000 65536"/>
                <a:gd name="T7" fmla="*/ 0 60000 65536"/>
                <a:gd name="T8" fmla="*/ 0 60000 65536"/>
              </a:gdLst>
              <a:ahLst/>
              <a:cxnLst>
                <a:cxn ang="T6">
                  <a:pos x="T0" y="T1"/>
                </a:cxn>
                <a:cxn ang="T7">
                  <a:pos x="T2" y="T3"/>
                </a:cxn>
                <a:cxn ang="T8">
                  <a:pos x="T4" y="T5"/>
                </a:cxn>
              </a:cxnLst>
              <a:rect l="0" t="0" r="r" b="b"/>
              <a:pathLst>
                <a:path w="74" h="79">
                  <a:moveTo>
                    <a:pt x="50" y="9"/>
                  </a:moveTo>
                  <a:cubicBezTo>
                    <a:pt x="28" y="0"/>
                    <a:pt x="0" y="56"/>
                    <a:pt x="23" y="67"/>
                  </a:cubicBezTo>
                  <a:cubicBezTo>
                    <a:pt x="47" y="79"/>
                    <a:pt x="74" y="19"/>
                    <a:pt x="50" y="9"/>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4" name="Freeform 653"/>
            <p:cNvSpPr>
              <a:spLocks/>
            </p:cNvSpPr>
            <p:nvPr/>
          </p:nvSpPr>
          <p:spPr bwMode="auto">
            <a:xfrm>
              <a:off x="2784" y="1991"/>
              <a:ext cx="182" cy="234"/>
            </a:xfrm>
            <a:custGeom>
              <a:avLst/>
              <a:gdLst>
                <a:gd name="T0" fmla="*/ 1007 w 73"/>
                <a:gd name="T1" fmla="*/ 1053 h 88"/>
                <a:gd name="T2" fmla="*/ 125 w 73"/>
                <a:gd name="T3" fmla="*/ 580 h 88"/>
                <a:gd name="T4" fmla="*/ 1007 w 73"/>
                <a:gd name="T5" fmla="*/ 1053 h 88"/>
                <a:gd name="T6" fmla="*/ 0 60000 65536"/>
                <a:gd name="T7" fmla="*/ 0 60000 65536"/>
                <a:gd name="T8" fmla="*/ 0 60000 65536"/>
              </a:gdLst>
              <a:ahLst/>
              <a:cxnLst>
                <a:cxn ang="T6">
                  <a:pos x="T0" y="T1"/>
                </a:cxn>
                <a:cxn ang="T7">
                  <a:pos x="T2" y="T3"/>
                </a:cxn>
                <a:cxn ang="T8">
                  <a:pos x="T4" y="T5"/>
                </a:cxn>
              </a:cxnLst>
              <a:rect l="0" t="0" r="r" b="b"/>
              <a:pathLst>
                <a:path w="73" h="88">
                  <a:moveTo>
                    <a:pt x="65" y="56"/>
                  </a:moveTo>
                  <a:cubicBezTo>
                    <a:pt x="73" y="23"/>
                    <a:pt x="17" y="0"/>
                    <a:pt x="8" y="31"/>
                  </a:cubicBezTo>
                  <a:cubicBezTo>
                    <a:pt x="0" y="62"/>
                    <a:pt x="58" y="88"/>
                    <a:pt x="65" y="56"/>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5" name="Freeform 654"/>
            <p:cNvSpPr>
              <a:spLocks/>
            </p:cNvSpPr>
            <p:nvPr/>
          </p:nvSpPr>
          <p:spPr bwMode="auto">
            <a:xfrm>
              <a:off x="2799" y="2015"/>
              <a:ext cx="150" cy="184"/>
            </a:xfrm>
            <a:custGeom>
              <a:avLst/>
              <a:gdLst>
                <a:gd name="T0" fmla="*/ 863 w 60"/>
                <a:gd name="T1" fmla="*/ 832 h 69"/>
                <a:gd name="T2" fmla="*/ 113 w 60"/>
                <a:gd name="T3" fmla="*/ 477 h 69"/>
                <a:gd name="T4" fmla="*/ 863 w 60"/>
                <a:gd name="T5" fmla="*/ 832 h 69"/>
                <a:gd name="T6" fmla="*/ 0 60000 65536"/>
                <a:gd name="T7" fmla="*/ 0 60000 65536"/>
                <a:gd name="T8" fmla="*/ 0 60000 65536"/>
              </a:gdLst>
              <a:ahLst/>
              <a:cxnLst>
                <a:cxn ang="T6">
                  <a:pos x="T0" y="T1"/>
                </a:cxn>
                <a:cxn ang="T7">
                  <a:pos x="T2" y="T3"/>
                </a:cxn>
                <a:cxn ang="T8">
                  <a:pos x="T4" y="T5"/>
                </a:cxn>
              </a:cxnLst>
              <a:rect l="0" t="0" r="r" b="b"/>
              <a:pathLst>
                <a:path w="60" h="69">
                  <a:moveTo>
                    <a:pt x="55" y="44"/>
                  </a:moveTo>
                  <a:cubicBezTo>
                    <a:pt x="60" y="21"/>
                    <a:pt x="14" y="0"/>
                    <a:pt x="7" y="25"/>
                  </a:cubicBezTo>
                  <a:cubicBezTo>
                    <a:pt x="0" y="49"/>
                    <a:pt x="49" y="69"/>
                    <a:pt x="55" y="44"/>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6" name="Freeform 655"/>
            <p:cNvSpPr>
              <a:spLocks/>
            </p:cNvSpPr>
            <p:nvPr/>
          </p:nvSpPr>
          <p:spPr bwMode="auto">
            <a:xfrm>
              <a:off x="2279" y="1804"/>
              <a:ext cx="170" cy="155"/>
            </a:xfrm>
            <a:custGeom>
              <a:avLst/>
              <a:gdLst>
                <a:gd name="T0" fmla="*/ 720 w 68"/>
                <a:gd name="T1" fmla="*/ 192 h 58"/>
                <a:gd name="T2" fmla="*/ 333 w 68"/>
                <a:gd name="T3" fmla="*/ 914 h 58"/>
                <a:gd name="T4" fmla="*/ 720 w 68"/>
                <a:gd name="T5" fmla="*/ 192 h 58"/>
                <a:gd name="T6" fmla="*/ 0 60000 65536"/>
                <a:gd name="T7" fmla="*/ 0 60000 65536"/>
                <a:gd name="T8" fmla="*/ 0 60000 65536"/>
              </a:gdLst>
              <a:ahLst/>
              <a:cxnLst>
                <a:cxn ang="T6">
                  <a:pos x="T0" y="T1"/>
                </a:cxn>
                <a:cxn ang="T7">
                  <a:pos x="T2" y="T3"/>
                </a:cxn>
                <a:cxn ang="T8">
                  <a:pos x="T4" y="T5"/>
                </a:cxn>
              </a:cxnLst>
              <a:rect l="0" t="0" r="r" b="b"/>
              <a:pathLst>
                <a:path w="68" h="58">
                  <a:moveTo>
                    <a:pt x="46" y="10"/>
                  </a:moveTo>
                  <a:cubicBezTo>
                    <a:pt x="23" y="0"/>
                    <a:pt x="0" y="38"/>
                    <a:pt x="21" y="48"/>
                  </a:cubicBezTo>
                  <a:cubicBezTo>
                    <a:pt x="42" y="58"/>
                    <a:pt x="68" y="19"/>
                    <a:pt x="46" y="10"/>
                  </a:cubicBezTo>
                  <a:close/>
                </a:path>
              </a:pathLst>
            </a:custGeom>
            <a:noFill/>
            <a:ln w="7938"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7" name="Freeform 656"/>
            <p:cNvSpPr>
              <a:spLocks/>
            </p:cNvSpPr>
            <p:nvPr/>
          </p:nvSpPr>
          <p:spPr bwMode="auto">
            <a:xfrm>
              <a:off x="2331" y="1868"/>
              <a:ext cx="43" cy="21"/>
            </a:xfrm>
            <a:custGeom>
              <a:avLst/>
              <a:gdLst>
                <a:gd name="T0" fmla="*/ 0 w 17"/>
                <a:gd name="T1" fmla="*/ 0 h 8"/>
                <a:gd name="T2" fmla="*/ 276 w 17"/>
                <a:gd name="T3" fmla="*/ 144 h 8"/>
                <a:gd name="T4" fmla="*/ 0 60000 65536"/>
                <a:gd name="T5" fmla="*/ 0 60000 65536"/>
              </a:gdLst>
              <a:ahLst/>
              <a:cxnLst>
                <a:cxn ang="T4">
                  <a:pos x="T0" y="T1"/>
                </a:cxn>
                <a:cxn ang="T5">
                  <a:pos x="T2" y="T3"/>
                </a:cxn>
              </a:cxnLst>
              <a:rect l="0" t="0" r="r" b="b"/>
              <a:pathLst>
                <a:path w="17" h="8">
                  <a:moveTo>
                    <a:pt x="0" y="0"/>
                  </a:moveTo>
                  <a:cubicBezTo>
                    <a:pt x="5" y="4"/>
                    <a:pt x="12" y="5"/>
                    <a:pt x="17" y="8"/>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8" name="Freeform 657"/>
            <p:cNvSpPr>
              <a:spLocks/>
            </p:cNvSpPr>
            <p:nvPr/>
          </p:nvSpPr>
          <p:spPr bwMode="auto">
            <a:xfrm>
              <a:off x="2354" y="1847"/>
              <a:ext cx="17" cy="8"/>
            </a:xfrm>
            <a:custGeom>
              <a:avLst/>
              <a:gdLst>
                <a:gd name="T0" fmla="*/ 0 w 7"/>
                <a:gd name="T1" fmla="*/ 0 h 3"/>
                <a:gd name="T2" fmla="*/ 100 w 7"/>
                <a:gd name="T3" fmla="*/ 56 h 3"/>
                <a:gd name="T4" fmla="*/ 0 60000 65536"/>
                <a:gd name="T5" fmla="*/ 0 60000 65536"/>
              </a:gdLst>
              <a:ahLst/>
              <a:cxnLst>
                <a:cxn ang="T4">
                  <a:pos x="T0" y="T1"/>
                </a:cxn>
                <a:cxn ang="T5">
                  <a:pos x="T2" y="T3"/>
                </a:cxn>
              </a:cxnLst>
              <a:rect l="0" t="0" r="r" b="b"/>
              <a:pathLst>
                <a:path w="7" h="3">
                  <a:moveTo>
                    <a:pt x="0" y="0"/>
                  </a:moveTo>
                  <a:cubicBezTo>
                    <a:pt x="2" y="1"/>
                    <a:pt x="5" y="3"/>
                    <a:pt x="7" y="3"/>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39" name="Freeform 658"/>
            <p:cNvSpPr>
              <a:spLocks/>
            </p:cNvSpPr>
            <p:nvPr/>
          </p:nvSpPr>
          <p:spPr bwMode="auto">
            <a:xfrm>
              <a:off x="2336" y="1900"/>
              <a:ext cx="38" cy="16"/>
            </a:xfrm>
            <a:custGeom>
              <a:avLst/>
              <a:gdLst>
                <a:gd name="T0" fmla="*/ 0 w 15"/>
                <a:gd name="T1" fmla="*/ 0 h 6"/>
                <a:gd name="T2" fmla="*/ 243 w 15"/>
                <a:gd name="T3" fmla="*/ 115 h 6"/>
                <a:gd name="T4" fmla="*/ 0 60000 65536"/>
                <a:gd name="T5" fmla="*/ 0 60000 65536"/>
              </a:gdLst>
              <a:ahLst/>
              <a:cxnLst>
                <a:cxn ang="T4">
                  <a:pos x="T0" y="T1"/>
                </a:cxn>
                <a:cxn ang="T5">
                  <a:pos x="T2" y="T3"/>
                </a:cxn>
              </a:cxnLst>
              <a:rect l="0" t="0" r="r" b="b"/>
              <a:pathLst>
                <a:path w="15" h="6">
                  <a:moveTo>
                    <a:pt x="0" y="0"/>
                  </a:moveTo>
                  <a:cubicBezTo>
                    <a:pt x="5" y="3"/>
                    <a:pt x="10" y="4"/>
                    <a:pt x="15" y="6"/>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0" name="Freeform 659"/>
            <p:cNvSpPr>
              <a:spLocks/>
            </p:cNvSpPr>
            <p:nvPr/>
          </p:nvSpPr>
          <p:spPr bwMode="auto">
            <a:xfrm>
              <a:off x="2296" y="1820"/>
              <a:ext cx="135" cy="125"/>
            </a:xfrm>
            <a:custGeom>
              <a:avLst/>
              <a:gdLst>
                <a:gd name="T0" fmla="*/ 563 w 54"/>
                <a:gd name="T1" fmla="*/ 136 h 47"/>
                <a:gd name="T2" fmla="*/ 270 w 54"/>
                <a:gd name="T3" fmla="*/ 737 h 47"/>
                <a:gd name="T4" fmla="*/ 563 w 54"/>
                <a:gd name="T5" fmla="*/ 136 h 47"/>
                <a:gd name="T6" fmla="*/ 0 60000 65536"/>
                <a:gd name="T7" fmla="*/ 0 60000 65536"/>
                <a:gd name="T8" fmla="*/ 0 60000 65536"/>
              </a:gdLst>
              <a:ahLst/>
              <a:cxnLst>
                <a:cxn ang="T6">
                  <a:pos x="T0" y="T1"/>
                </a:cxn>
                <a:cxn ang="T7">
                  <a:pos x="T2" y="T3"/>
                </a:cxn>
                <a:cxn ang="T8">
                  <a:pos x="T4" y="T5"/>
                </a:cxn>
              </a:cxnLst>
              <a:rect l="0" t="0" r="r" b="b"/>
              <a:pathLst>
                <a:path w="54" h="47">
                  <a:moveTo>
                    <a:pt x="36" y="7"/>
                  </a:moveTo>
                  <a:cubicBezTo>
                    <a:pt x="20" y="0"/>
                    <a:pt x="0" y="31"/>
                    <a:pt x="17" y="39"/>
                  </a:cubicBezTo>
                  <a:cubicBezTo>
                    <a:pt x="33" y="47"/>
                    <a:pt x="54" y="14"/>
                    <a:pt x="36" y="7"/>
                  </a:cubicBezTo>
                  <a:close/>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1" name="Freeform 660"/>
            <p:cNvSpPr>
              <a:spLocks/>
            </p:cNvSpPr>
            <p:nvPr/>
          </p:nvSpPr>
          <p:spPr bwMode="auto">
            <a:xfrm>
              <a:off x="2479" y="1625"/>
              <a:ext cx="30" cy="16"/>
            </a:xfrm>
            <a:custGeom>
              <a:avLst/>
              <a:gdLst>
                <a:gd name="T0" fmla="*/ 0 w 12"/>
                <a:gd name="T1" fmla="*/ 0 h 6"/>
                <a:gd name="T2" fmla="*/ 188 w 12"/>
                <a:gd name="T3" fmla="*/ 115 h 6"/>
                <a:gd name="T4" fmla="*/ 0 60000 65536"/>
                <a:gd name="T5" fmla="*/ 0 60000 65536"/>
              </a:gdLst>
              <a:ahLst/>
              <a:cxnLst>
                <a:cxn ang="T4">
                  <a:pos x="T0" y="T1"/>
                </a:cxn>
                <a:cxn ang="T5">
                  <a:pos x="T2" y="T3"/>
                </a:cxn>
              </a:cxnLst>
              <a:rect l="0" t="0" r="r" b="b"/>
              <a:pathLst>
                <a:path w="12" h="6">
                  <a:moveTo>
                    <a:pt x="0" y="0"/>
                  </a:moveTo>
                  <a:cubicBezTo>
                    <a:pt x="5" y="2"/>
                    <a:pt x="9" y="3"/>
                    <a:pt x="12" y="6"/>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2" name="Freeform 661"/>
            <p:cNvSpPr>
              <a:spLocks/>
            </p:cNvSpPr>
            <p:nvPr/>
          </p:nvSpPr>
          <p:spPr bwMode="auto">
            <a:xfrm>
              <a:off x="2356" y="1865"/>
              <a:ext cx="43" cy="22"/>
            </a:xfrm>
            <a:custGeom>
              <a:avLst/>
              <a:gdLst>
                <a:gd name="T0" fmla="*/ 0 w 17"/>
                <a:gd name="T1" fmla="*/ 0 h 8"/>
                <a:gd name="T2" fmla="*/ 210 w 17"/>
                <a:gd name="T3" fmla="*/ 129 h 8"/>
                <a:gd name="T4" fmla="*/ 276 w 17"/>
                <a:gd name="T5" fmla="*/ 168 h 8"/>
                <a:gd name="T6" fmla="*/ 0 60000 65536"/>
                <a:gd name="T7" fmla="*/ 0 60000 65536"/>
                <a:gd name="T8" fmla="*/ 0 60000 65536"/>
              </a:gdLst>
              <a:ahLst/>
              <a:cxnLst>
                <a:cxn ang="T6">
                  <a:pos x="T0" y="T1"/>
                </a:cxn>
                <a:cxn ang="T7">
                  <a:pos x="T2" y="T3"/>
                </a:cxn>
                <a:cxn ang="T8">
                  <a:pos x="T4" y="T5"/>
                </a:cxn>
              </a:cxnLst>
              <a:rect l="0" t="0" r="r" b="b"/>
              <a:pathLst>
                <a:path w="17" h="8">
                  <a:moveTo>
                    <a:pt x="0" y="0"/>
                  </a:moveTo>
                  <a:cubicBezTo>
                    <a:pt x="4" y="2"/>
                    <a:pt x="8" y="4"/>
                    <a:pt x="13" y="6"/>
                  </a:cubicBezTo>
                  <a:cubicBezTo>
                    <a:pt x="14" y="6"/>
                    <a:pt x="17" y="8"/>
                    <a:pt x="17" y="8"/>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3" name="Freeform 662"/>
            <p:cNvSpPr>
              <a:spLocks/>
            </p:cNvSpPr>
            <p:nvPr/>
          </p:nvSpPr>
          <p:spPr bwMode="auto">
            <a:xfrm>
              <a:off x="2214" y="2223"/>
              <a:ext cx="50" cy="26"/>
            </a:xfrm>
            <a:custGeom>
              <a:avLst/>
              <a:gdLst>
                <a:gd name="T0" fmla="*/ 0 w 20"/>
                <a:gd name="T1" fmla="*/ 0 h 10"/>
                <a:gd name="T2" fmla="*/ 238 w 20"/>
                <a:gd name="T3" fmla="*/ 122 h 10"/>
                <a:gd name="T4" fmla="*/ 313 w 20"/>
                <a:gd name="T5" fmla="*/ 177 h 10"/>
                <a:gd name="T6" fmla="*/ 0 60000 65536"/>
                <a:gd name="T7" fmla="*/ 0 60000 65536"/>
                <a:gd name="T8" fmla="*/ 0 60000 65536"/>
              </a:gdLst>
              <a:ahLst/>
              <a:cxnLst>
                <a:cxn ang="T6">
                  <a:pos x="T0" y="T1"/>
                </a:cxn>
                <a:cxn ang="T7">
                  <a:pos x="T2" y="T3"/>
                </a:cxn>
                <a:cxn ang="T8">
                  <a:pos x="T4" y="T5"/>
                </a:cxn>
              </a:cxnLst>
              <a:rect l="0" t="0" r="r" b="b"/>
              <a:pathLst>
                <a:path w="20" h="10">
                  <a:moveTo>
                    <a:pt x="0" y="0"/>
                  </a:moveTo>
                  <a:cubicBezTo>
                    <a:pt x="5" y="2"/>
                    <a:pt x="10" y="5"/>
                    <a:pt x="15" y="7"/>
                  </a:cubicBezTo>
                  <a:cubicBezTo>
                    <a:pt x="17" y="7"/>
                    <a:pt x="20" y="9"/>
                    <a:pt x="20"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4" name="Freeform 663"/>
            <p:cNvSpPr>
              <a:spLocks/>
            </p:cNvSpPr>
            <p:nvPr/>
          </p:nvSpPr>
          <p:spPr bwMode="auto">
            <a:xfrm>
              <a:off x="2211" y="2271"/>
              <a:ext cx="35" cy="21"/>
            </a:xfrm>
            <a:custGeom>
              <a:avLst/>
              <a:gdLst>
                <a:gd name="T0" fmla="*/ 0 w 14"/>
                <a:gd name="T1" fmla="*/ 0 h 8"/>
                <a:gd name="T2" fmla="*/ 220 w 14"/>
                <a:gd name="T3" fmla="*/ 123 h 8"/>
                <a:gd name="T4" fmla="*/ 0 60000 65536"/>
                <a:gd name="T5" fmla="*/ 0 60000 65536"/>
              </a:gdLst>
              <a:ahLst/>
              <a:cxnLst>
                <a:cxn ang="T4">
                  <a:pos x="T0" y="T1"/>
                </a:cxn>
                <a:cxn ang="T5">
                  <a:pos x="T2" y="T3"/>
                </a:cxn>
              </a:cxnLst>
              <a:rect l="0" t="0" r="r" b="b"/>
              <a:pathLst>
                <a:path w="14" h="8">
                  <a:moveTo>
                    <a:pt x="0" y="0"/>
                  </a:moveTo>
                  <a:cubicBezTo>
                    <a:pt x="3" y="4"/>
                    <a:pt x="9" y="8"/>
                    <a:pt x="14" y="7"/>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5" name="Freeform 664"/>
            <p:cNvSpPr>
              <a:spLocks/>
            </p:cNvSpPr>
            <p:nvPr/>
          </p:nvSpPr>
          <p:spPr bwMode="auto">
            <a:xfrm>
              <a:off x="2176" y="2265"/>
              <a:ext cx="33" cy="27"/>
            </a:xfrm>
            <a:custGeom>
              <a:avLst/>
              <a:gdLst>
                <a:gd name="T0" fmla="*/ 0 w 13"/>
                <a:gd name="T1" fmla="*/ 0 h 10"/>
                <a:gd name="T2" fmla="*/ 213 w 13"/>
                <a:gd name="T3" fmla="*/ 176 h 10"/>
                <a:gd name="T4" fmla="*/ 0 60000 65536"/>
                <a:gd name="T5" fmla="*/ 0 60000 65536"/>
              </a:gdLst>
              <a:ahLst/>
              <a:cxnLst>
                <a:cxn ang="T4">
                  <a:pos x="T0" y="T1"/>
                </a:cxn>
                <a:cxn ang="T5">
                  <a:pos x="T2" y="T3"/>
                </a:cxn>
              </a:cxnLst>
              <a:rect l="0" t="0" r="r" b="b"/>
              <a:pathLst>
                <a:path w="13" h="10">
                  <a:moveTo>
                    <a:pt x="0" y="0"/>
                  </a:moveTo>
                  <a:cubicBezTo>
                    <a:pt x="3" y="4"/>
                    <a:pt x="7" y="10"/>
                    <a:pt x="13" y="9"/>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6" name="Freeform 665"/>
            <p:cNvSpPr>
              <a:spLocks/>
            </p:cNvSpPr>
            <p:nvPr/>
          </p:nvSpPr>
          <p:spPr bwMode="auto">
            <a:xfrm>
              <a:off x="2719" y="2247"/>
              <a:ext cx="25" cy="42"/>
            </a:xfrm>
            <a:custGeom>
              <a:avLst/>
              <a:gdLst>
                <a:gd name="T0" fmla="*/ 0 w 10"/>
                <a:gd name="T1" fmla="*/ 0 h 16"/>
                <a:gd name="T2" fmla="*/ 158 w 10"/>
                <a:gd name="T3" fmla="*/ 268 h 16"/>
                <a:gd name="T4" fmla="*/ 158 w 10"/>
                <a:gd name="T5" fmla="*/ 268 h 16"/>
                <a:gd name="T6" fmla="*/ 0 60000 65536"/>
                <a:gd name="T7" fmla="*/ 0 60000 65536"/>
                <a:gd name="T8" fmla="*/ 0 60000 65536"/>
              </a:gdLst>
              <a:ahLst/>
              <a:cxnLst>
                <a:cxn ang="T6">
                  <a:pos x="T0" y="T1"/>
                </a:cxn>
                <a:cxn ang="T7">
                  <a:pos x="T2" y="T3"/>
                </a:cxn>
                <a:cxn ang="T8">
                  <a:pos x="T4" y="T5"/>
                </a:cxn>
              </a:cxnLst>
              <a:rect l="0" t="0" r="r" b="b"/>
              <a:pathLst>
                <a:path w="10" h="16">
                  <a:moveTo>
                    <a:pt x="0" y="0"/>
                  </a:moveTo>
                  <a:cubicBezTo>
                    <a:pt x="4" y="4"/>
                    <a:pt x="7" y="10"/>
                    <a:pt x="10" y="15"/>
                  </a:cubicBezTo>
                  <a:cubicBezTo>
                    <a:pt x="10" y="16"/>
                    <a:pt x="10" y="15"/>
                    <a:pt x="10" y="15"/>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7" name="Freeform 666"/>
            <p:cNvSpPr>
              <a:spLocks/>
            </p:cNvSpPr>
            <p:nvPr/>
          </p:nvSpPr>
          <p:spPr bwMode="auto">
            <a:xfrm>
              <a:off x="2754" y="2233"/>
              <a:ext cx="12" cy="27"/>
            </a:xfrm>
            <a:custGeom>
              <a:avLst/>
              <a:gdLst>
                <a:gd name="T0" fmla="*/ 0 w 5"/>
                <a:gd name="T1" fmla="*/ 0 h 10"/>
                <a:gd name="T2" fmla="*/ 70 w 5"/>
                <a:gd name="T3" fmla="*/ 197 h 10"/>
                <a:gd name="T4" fmla="*/ 0 60000 65536"/>
                <a:gd name="T5" fmla="*/ 0 60000 65536"/>
              </a:gdLst>
              <a:ahLst/>
              <a:cxnLst>
                <a:cxn ang="T4">
                  <a:pos x="T0" y="T1"/>
                </a:cxn>
                <a:cxn ang="T5">
                  <a:pos x="T2" y="T3"/>
                </a:cxn>
              </a:cxnLst>
              <a:rect l="0" t="0" r="r" b="b"/>
              <a:pathLst>
                <a:path w="5" h="10">
                  <a:moveTo>
                    <a:pt x="0" y="0"/>
                  </a:moveTo>
                  <a:cubicBezTo>
                    <a:pt x="1" y="3"/>
                    <a:pt x="3" y="7"/>
                    <a:pt x="5"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8" name="Freeform 667"/>
            <p:cNvSpPr>
              <a:spLocks/>
            </p:cNvSpPr>
            <p:nvPr/>
          </p:nvSpPr>
          <p:spPr bwMode="auto">
            <a:xfrm>
              <a:off x="2754" y="2268"/>
              <a:ext cx="15" cy="35"/>
            </a:xfrm>
            <a:custGeom>
              <a:avLst/>
              <a:gdLst>
                <a:gd name="T0" fmla="*/ 0 w 6"/>
                <a:gd name="T1" fmla="*/ 0 h 13"/>
                <a:gd name="T2" fmla="*/ 95 w 6"/>
                <a:gd name="T3" fmla="*/ 253 h 13"/>
                <a:gd name="T4" fmla="*/ 0 60000 65536"/>
                <a:gd name="T5" fmla="*/ 0 60000 65536"/>
              </a:gdLst>
              <a:ahLst/>
              <a:cxnLst>
                <a:cxn ang="T4">
                  <a:pos x="T0" y="T1"/>
                </a:cxn>
                <a:cxn ang="T5">
                  <a:pos x="T2" y="T3"/>
                </a:cxn>
              </a:cxnLst>
              <a:rect l="0" t="0" r="r" b="b"/>
              <a:pathLst>
                <a:path w="6" h="13">
                  <a:moveTo>
                    <a:pt x="0" y="0"/>
                  </a:moveTo>
                  <a:cubicBezTo>
                    <a:pt x="2" y="4"/>
                    <a:pt x="5" y="10"/>
                    <a:pt x="6" y="13"/>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49" name="Freeform 668"/>
            <p:cNvSpPr>
              <a:spLocks/>
            </p:cNvSpPr>
            <p:nvPr/>
          </p:nvSpPr>
          <p:spPr bwMode="auto">
            <a:xfrm>
              <a:off x="2719" y="2295"/>
              <a:ext cx="15" cy="34"/>
            </a:xfrm>
            <a:custGeom>
              <a:avLst/>
              <a:gdLst>
                <a:gd name="T0" fmla="*/ 0 w 6"/>
                <a:gd name="T1" fmla="*/ 0 h 13"/>
                <a:gd name="T2" fmla="*/ 83 w 6"/>
                <a:gd name="T3" fmla="*/ 178 h 13"/>
                <a:gd name="T4" fmla="*/ 95 w 6"/>
                <a:gd name="T5" fmla="*/ 233 h 13"/>
                <a:gd name="T6" fmla="*/ 0 60000 65536"/>
                <a:gd name="T7" fmla="*/ 0 60000 65536"/>
                <a:gd name="T8" fmla="*/ 0 60000 65536"/>
              </a:gdLst>
              <a:ahLst/>
              <a:cxnLst>
                <a:cxn ang="T6">
                  <a:pos x="T0" y="T1"/>
                </a:cxn>
                <a:cxn ang="T7">
                  <a:pos x="T2" y="T3"/>
                </a:cxn>
                <a:cxn ang="T8">
                  <a:pos x="T4" y="T5"/>
                </a:cxn>
              </a:cxnLst>
              <a:rect l="0" t="0" r="r" b="b"/>
              <a:pathLst>
                <a:path w="6" h="13">
                  <a:moveTo>
                    <a:pt x="0" y="0"/>
                  </a:moveTo>
                  <a:cubicBezTo>
                    <a:pt x="2" y="3"/>
                    <a:pt x="3" y="7"/>
                    <a:pt x="5" y="10"/>
                  </a:cubicBezTo>
                  <a:cubicBezTo>
                    <a:pt x="5" y="11"/>
                    <a:pt x="6" y="12"/>
                    <a:pt x="6" y="13"/>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0" name="Freeform 669"/>
            <p:cNvSpPr>
              <a:spLocks/>
            </p:cNvSpPr>
            <p:nvPr/>
          </p:nvSpPr>
          <p:spPr bwMode="auto">
            <a:xfrm>
              <a:off x="2684" y="2279"/>
              <a:ext cx="17" cy="32"/>
            </a:xfrm>
            <a:custGeom>
              <a:avLst/>
              <a:gdLst>
                <a:gd name="T0" fmla="*/ 0 w 7"/>
                <a:gd name="T1" fmla="*/ 0 h 12"/>
                <a:gd name="T2" fmla="*/ 100 w 7"/>
                <a:gd name="T3" fmla="*/ 227 h 12"/>
                <a:gd name="T4" fmla="*/ 0 60000 65536"/>
                <a:gd name="T5" fmla="*/ 0 60000 65536"/>
              </a:gdLst>
              <a:ahLst/>
              <a:cxnLst>
                <a:cxn ang="T4">
                  <a:pos x="T0" y="T1"/>
                </a:cxn>
                <a:cxn ang="T5">
                  <a:pos x="T2" y="T3"/>
                </a:cxn>
              </a:cxnLst>
              <a:rect l="0" t="0" r="r" b="b"/>
              <a:pathLst>
                <a:path w="7" h="12">
                  <a:moveTo>
                    <a:pt x="0" y="0"/>
                  </a:moveTo>
                  <a:cubicBezTo>
                    <a:pt x="1" y="5"/>
                    <a:pt x="4" y="9"/>
                    <a:pt x="7" y="12"/>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1" name="Freeform 670"/>
            <p:cNvSpPr>
              <a:spLocks/>
            </p:cNvSpPr>
            <p:nvPr/>
          </p:nvSpPr>
          <p:spPr bwMode="auto">
            <a:xfrm>
              <a:off x="2871" y="2060"/>
              <a:ext cx="18" cy="53"/>
            </a:xfrm>
            <a:custGeom>
              <a:avLst/>
              <a:gdLst>
                <a:gd name="T0" fmla="*/ 118 w 7"/>
                <a:gd name="T1" fmla="*/ 0 h 20"/>
                <a:gd name="T2" fmla="*/ 0 w 7"/>
                <a:gd name="T3" fmla="*/ 371 h 20"/>
                <a:gd name="T4" fmla="*/ 0 60000 65536"/>
                <a:gd name="T5" fmla="*/ 0 60000 65536"/>
              </a:gdLst>
              <a:ahLst/>
              <a:cxnLst>
                <a:cxn ang="T4">
                  <a:pos x="T0" y="T1"/>
                </a:cxn>
                <a:cxn ang="T5">
                  <a:pos x="T2" y="T3"/>
                </a:cxn>
              </a:cxnLst>
              <a:rect l="0" t="0" r="r" b="b"/>
              <a:pathLst>
                <a:path w="7" h="20">
                  <a:moveTo>
                    <a:pt x="7" y="0"/>
                  </a:moveTo>
                  <a:cubicBezTo>
                    <a:pt x="3" y="6"/>
                    <a:pt x="2" y="13"/>
                    <a:pt x="0" y="2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2" name="Freeform 671"/>
            <p:cNvSpPr>
              <a:spLocks/>
            </p:cNvSpPr>
            <p:nvPr/>
          </p:nvSpPr>
          <p:spPr bwMode="auto">
            <a:xfrm>
              <a:off x="2886" y="2124"/>
              <a:ext cx="8" cy="37"/>
            </a:xfrm>
            <a:custGeom>
              <a:avLst/>
              <a:gdLst>
                <a:gd name="T0" fmla="*/ 56 w 3"/>
                <a:gd name="T1" fmla="*/ 0 h 14"/>
                <a:gd name="T2" fmla="*/ 0 w 3"/>
                <a:gd name="T3" fmla="*/ 259 h 14"/>
                <a:gd name="T4" fmla="*/ 0 60000 65536"/>
                <a:gd name="T5" fmla="*/ 0 60000 65536"/>
              </a:gdLst>
              <a:ahLst/>
              <a:cxnLst>
                <a:cxn ang="T4">
                  <a:pos x="T0" y="T1"/>
                </a:cxn>
                <a:cxn ang="T5">
                  <a:pos x="T2" y="T3"/>
                </a:cxn>
              </a:cxnLst>
              <a:rect l="0" t="0" r="r" b="b"/>
              <a:pathLst>
                <a:path w="3" h="14">
                  <a:moveTo>
                    <a:pt x="3" y="0"/>
                  </a:moveTo>
                  <a:cubicBezTo>
                    <a:pt x="2" y="5"/>
                    <a:pt x="1" y="10"/>
                    <a:pt x="0" y="14"/>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3" name="Freeform 672"/>
            <p:cNvSpPr>
              <a:spLocks/>
            </p:cNvSpPr>
            <p:nvPr/>
          </p:nvSpPr>
          <p:spPr bwMode="auto">
            <a:xfrm>
              <a:off x="2909" y="2092"/>
              <a:ext cx="17" cy="43"/>
            </a:xfrm>
            <a:custGeom>
              <a:avLst/>
              <a:gdLst>
                <a:gd name="T0" fmla="*/ 0 w 7"/>
                <a:gd name="T1" fmla="*/ 312 h 16"/>
                <a:gd name="T2" fmla="*/ 100 w 7"/>
                <a:gd name="T3" fmla="*/ 0 h 16"/>
                <a:gd name="T4" fmla="*/ 0 60000 65536"/>
                <a:gd name="T5" fmla="*/ 0 60000 65536"/>
              </a:gdLst>
              <a:ahLst/>
              <a:cxnLst>
                <a:cxn ang="T4">
                  <a:pos x="T0" y="T1"/>
                </a:cxn>
                <a:cxn ang="T5">
                  <a:pos x="T2" y="T3"/>
                </a:cxn>
              </a:cxnLst>
              <a:rect l="0" t="0" r="r" b="b"/>
              <a:pathLst>
                <a:path w="7" h="16">
                  <a:moveTo>
                    <a:pt x="0" y="16"/>
                  </a:moveTo>
                  <a:cubicBezTo>
                    <a:pt x="5" y="13"/>
                    <a:pt x="6" y="4"/>
                    <a:pt x="7"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4" name="Freeform 673"/>
            <p:cNvSpPr>
              <a:spLocks/>
            </p:cNvSpPr>
            <p:nvPr/>
          </p:nvSpPr>
          <p:spPr bwMode="auto">
            <a:xfrm>
              <a:off x="2836" y="2052"/>
              <a:ext cx="25" cy="69"/>
            </a:xfrm>
            <a:custGeom>
              <a:avLst/>
              <a:gdLst>
                <a:gd name="T0" fmla="*/ 0 w 10"/>
                <a:gd name="T1" fmla="*/ 486 h 26"/>
                <a:gd name="T2" fmla="*/ 158 w 10"/>
                <a:gd name="T3" fmla="*/ 0 h 26"/>
                <a:gd name="T4" fmla="*/ 0 60000 65536"/>
                <a:gd name="T5" fmla="*/ 0 60000 65536"/>
              </a:gdLst>
              <a:ahLst/>
              <a:cxnLst>
                <a:cxn ang="T4">
                  <a:pos x="T0" y="T1"/>
                </a:cxn>
                <a:cxn ang="T5">
                  <a:pos x="T2" y="T3"/>
                </a:cxn>
              </a:cxnLst>
              <a:rect l="0" t="0" r="r" b="b"/>
              <a:pathLst>
                <a:path w="10" h="26">
                  <a:moveTo>
                    <a:pt x="0" y="26"/>
                  </a:moveTo>
                  <a:cubicBezTo>
                    <a:pt x="3" y="17"/>
                    <a:pt x="3" y="7"/>
                    <a:pt x="10"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5" name="Freeform 674"/>
            <p:cNvSpPr>
              <a:spLocks/>
            </p:cNvSpPr>
            <p:nvPr/>
          </p:nvSpPr>
          <p:spPr bwMode="auto">
            <a:xfrm>
              <a:off x="2844" y="2103"/>
              <a:ext cx="15" cy="40"/>
            </a:xfrm>
            <a:custGeom>
              <a:avLst/>
              <a:gdLst>
                <a:gd name="T0" fmla="*/ 95 w 6"/>
                <a:gd name="T1" fmla="*/ 0 h 15"/>
                <a:gd name="T2" fmla="*/ 0 w 6"/>
                <a:gd name="T3" fmla="*/ 285 h 15"/>
                <a:gd name="T4" fmla="*/ 0 60000 65536"/>
                <a:gd name="T5" fmla="*/ 0 60000 65536"/>
              </a:gdLst>
              <a:ahLst/>
              <a:cxnLst>
                <a:cxn ang="T4">
                  <a:pos x="T0" y="T1"/>
                </a:cxn>
                <a:cxn ang="T5">
                  <a:pos x="T2" y="T3"/>
                </a:cxn>
              </a:cxnLst>
              <a:rect l="0" t="0" r="r" b="b"/>
              <a:pathLst>
                <a:path w="6" h="15">
                  <a:moveTo>
                    <a:pt x="6" y="0"/>
                  </a:moveTo>
                  <a:cubicBezTo>
                    <a:pt x="3" y="5"/>
                    <a:pt x="2" y="11"/>
                    <a:pt x="0" y="15"/>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6" name="Freeform 675"/>
            <p:cNvSpPr>
              <a:spLocks/>
            </p:cNvSpPr>
            <p:nvPr/>
          </p:nvSpPr>
          <p:spPr bwMode="auto">
            <a:xfrm>
              <a:off x="2816" y="2087"/>
              <a:ext cx="10" cy="26"/>
            </a:xfrm>
            <a:custGeom>
              <a:avLst/>
              <a:gdLst>
                <a:gd name="T0" fmla="*/ 63 w 4"/>
                <a:gd name="T1" fmla="*/ 0 h 10"/>
                <a:gd name="T2" fmla="*/ 0 w 4"/>
                <a:gd name="T3" fmla="*/ 177 h 10"/>
                <a:gd name="T4" fmla="*/ 0 60000 65536"/>
                <a:gd name="T5" fmla="*/ 0 60000 65536"/>
              </a:gdLst>
              <a:ahLst/>
              <a:cxnLst>
                <a:cxn ang="T4">
                  <a:pos x="T0" y="T1"/>
                </a:cxn>
                <a:cxn ang="T5">
                  <a:pos x="T2" y="T3"/>
                </a:cxn>
              </a:cxnLst>
              <a:rect l="0" t="0" r="r" b="b"/>
              <a:pathLst>
                <a:path w="4" h="10">
                  <a:moveTo>
                    <a:pt x="4" y="0"/>
                  </a:moveTo>
                  <a:cubicBezTo>
                    <a:pt x="2" y="3"/>
                    <a:pt x="1" y="7"/>
                    <a:pt x="0" y="1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7" name="Freeform 676"/>
            <p:cNvSpPr>
              <a:spLocks/>
            </p:cNvSpPr>
            <p:nvPr/>
          </p:nvSpPr>
          <p:spPr bwMode="auto">
            <a:xfrm>
              <a:off x="3324" y="1809"/>
              <a:ext cx="22" cy="6"/>
            </a:xfrm>
            <a:custGeom>
              <a:avLst/>
              <a:gdLst>
                <a:gd name="T0" fmla="*/ 0 w 9"/>
                <a:gd name="T1" fmla="*/ 0 h 2"/>
                <a:gd name="T2" fmla="*/ 132 w 9"/>
                <a:gd name="T3" fmla="*/ 54 h 2"/>
                <a:gd name="T4" fmla="*/ 0 60000 65536"/>
                <a:gd name="T5" fmla="*/ 0 60000 65536"/>
              </a:gdLst>
              <a:ahLst/>
              <a:cxnLst>
                <a:cxn ang="T4">
                  <a:pos x="T0" y="T1"/>
                </a:cxn>
                <a:cxn ang="T5">
                  <a:pos x="T2" y="T3"/>
                </a:cxn>
              </a:cxnLst>
              <a:rect l="0" t="0" r="r" b="b"/>
              <a:pathLst>
                <a:path w="9" h="2">
                  <a:moveTo>
                    <a:pt x="0" y="0"/>
                  </a:moveTo>
                  <a:cubicBezTo>
                    <a:pt x="3" y="0"/>
                    <a:pt x="8" y="2"/>
                    <a:pt x="9" y="2"/>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8" name="Freeform 677"/>
            <p:cNvSpPr>
              <a:spLocks/>
            </p:cNvSpPr>
            <p:nvPr/>
          </p:nvSpPr>
          <p:spPr bwMode="auto">
            <a:xfrm>
              <a:off x="3501" y="2191"/>
              <a:ext cx="25" cy="10"/>
            </a:xfrm>
            <a:custGeom>
              <a:avLst/>
              <a:gdLst>
                <a:gd name="T0" fmla="*/ 0 w 10"/>
                <a:gd name="T1" fmla="*/ 63 h 4"/>
                <a:gd name="T2" fmla="*/ 158 w 10"/>
                <a:gd name="T3" fmla="*/ 0 h 4"/>
                <a:gd name="T4" fmla="*/ 0 60000 65536"/>
                <a:gd name="T5" fmla="*/ 0 60000 65536"/>
              </a:gdLst>
              <a:ahLst/>
              <a:cxnLst>
                <a:cxn ang="T4">
                  <a:pos x="T0" y="T1"/>
                </a:cxn>
                <a:cxn ang="T5">
                  <a:pos x="T2" y="T3"/>
                </a:cxn>
              </a:cxnLst>
              <a:rect l="0" t="0" r="r" b="b"/>
              <a:pathLst>
                <a:path w="10" h="4">
                  <a:moveTo>
                    <a:pt x="0" y="4"/>
                  </a:moveTo>
                  <a:cubicBezTo>
                    <a:pt x="3" y="3"/>
                    <a:pt x="9" y="0"/>
                    <a:pt x="10"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59" name="Freeform 678"/>
            <p:cNvSpPr>
              <a:spLocks/>
            </p:cNvSpPr>
            <p:nvPr/>
          </p:nvSpPr>
          <p:spPr bwMode="auto">
            <a:xfrm>
              <a:off x="3581" y="2548"/>
              <a:ext cx="28" cy="13"/>
            </a:xfrm>
            <a:custGeom>
              <a:avLst/>
              <a:gdLst>
                <a:gd name="T0" fmla="*/ 0 w 11"/>
                <a:gd name="T1" fmla="*/ 0 h 5"/>
                <a:gd name="T2" fmla="*/ 181 w 11"/>
                <a:gd name="T3" fmla="*/ 88 h 5"/>
                <a:gd name="T4" fmla="*/ 0 60000 65536"/>
                <a:gd name="T5" fmla="*/ 0 60000 65536"/>
              </a:gdLst>
              <a:ahLst/>
              <a:cxnLst>
                <a:cxn ang="T4">
                  <a:pos x="T0" y="T1"/>
                </a:cxn>
                <a:cxn ang="T5">
                  <a:pos x="T2" y="T3"/>
                </a:cxn>
              </a:cxnLst>
              <a:rect l="0" t="0" r="r" b="b"/>
              <a:pathLst>
                <a:path w="11" h="5">
                  <a:moveTo>
                    <a:pt x="0" y="0"/>
                  </a:moveTo>
                  <a:cubicBezTo>
                    <a:pt x="3" y="2"/>
                    <a:pt x="8" y="3"/>
                    <a:pt x="11" y="5"/>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60" name="Freeform 679"/>
            <p:cNvSpPr>
              <a:spLocks/>
            </p:cNvSpPr>
            <p:nvPr/>
          </p:nvSpPr>
          <p:spPr bwMode="auto">
            <a:xfrm>
              <a:off x="3081" y="2868"/>
              <a:ext cx="5" cy="32"/>
            </a:xfrm>
            <a:custGeom>
              <a:avLst/>
              <a:gdLst>
                <a:gd name="T0" fmla="*/ 33 w 2"/>
                <a:gd name="T1" fmla="*/ 0 h 12"/>
                <a:gd name="T2" fmla="*/ 0 w 2"/>
                <a:gd name="T3" fmla="*/ 192 h 12"/>
                <a:gd name="T4" fmla="*/ 0 w 2"/>
                <a:gd name="T5" fmla="*/ 227 h 12"/>
                <a:gd name="T6" fmla="*/ 0 60000 65536"/>
                <a:gd name="T7" fmla="*/ 0 60000 65536"/>
                <a:gd name="T8" fmla="*/ 0 60000 65536"/>
              </a:gdLst>
              <a:ahLst/>
              <a:cxnLst>
                <a:cxn ang="T6">
                  <a:pos x="T0" y="T1"/>
                </a:cxn>
                <a:cxn ang="T7">
                  <a:pos x="T2" y="T3"/>
                </a:cxn>
                <a:cxn ang="T8">
                  <a:pos x="T4" y="T5"/>
                </a:cxn>
              </a:cxnLst>
              <a:rect l="0" t="0" r="r" b="b"/>
              <a:pathLst>
                <a:path w="2" h="12">
                  <a:moveTo>
                    <a:pt x="2" y="0"/>
                  </a:moveTo>
                  <a:cubicBezTo>
                    <a:pt x="1" y="3"/>
                    <a:pt x="1" y="7"/>
                    <a:pt x="0" y="10"/>
                  </a:cubicBezTo>
                  <a:cubicBezTo>
                    <a:pt x="0" y="11"/>
                    <a:pt x="1" y="12"/>
                    <a:pt x="0" y="12"/>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61" name="Freeform 680"/>
            <p:cNvSpPr>
              <a:spLocks/>
            </p:cNvSpPr>
            <p:nvPr/>
          </p:nvSpPr>
          <p:spPr bwMode="auto">
            <a:xfrm>
              <a:off x="2599" y="2793"/>
              <a:ext cx="20" cy="32"/>
            </a:xfrm>
            <a:custGeom>
              <a:avLst/>
              <a:gdLst>
                <a:gd name="T0" fmla="*/ 0 w 8"/>
                <a:gd name="T1" fmla="*/ 0 h 12"/>
                <a:gd name="T2" fmla="*/ 113 w 8"/>
                <a:gd name="T3" fmla="*/ 227 h 12"/>
                <a:gd name="T4" fmla="*/ 0 60000 65536"/>
                <a:gd name="T5" fmla="*/ 0 60000 65536"/>
              </a:gdLst>
              <a:ahLst/>
              <a:cxnLst>
                <a:cxn ang="T4">
                  <a:pos x="T0" y="T1"/>
                </a:cxn>
                <a:cxn ang="T5">
                  <a:pos x="T2" y="T3"/>
                </a:cxn>
              </a:cxnLst>
              <a:rect l="0" t="0" r="r" b="b"/>
              <a:pathLst>
                <a:path w="8" h="12">
                  <a:moveTo>
                    <a:pt x="0" y="0"/>
                  </a:moveTo>
                  <a:cubicBezTo>
                    <a:pt x="2" y="2"/>
                    <a:pt x="8" y="11"/>
                    <a:pt x="7" y="12"/>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62" name="Freeform 681"/>
            <p:cNvSpPr>
              <a:spLocks/>
            </p:cNvSpPr>
            <p:nvPr/>
          </p:nvSpPr>
          <p:spPr bwMode="auto">
            <a:xfrm>
              <a:off x="2609" y="2841"/>
              <a:ext cx="10" cy="24"/>
            </a:xfrm>
            <a:custGeom>
              <a:avLst/>
              <a:gdLst>
                <a:gd name="T0" fmla="*/ 0 w 4"/>
                <a:gd name="T1" fmla="*/ 0 h 9"/>
                <a:gd name="T2" fmla="*/ 63 w 4"/>
                <a:gd name="T3" fmla="*/ 171 h 9"/>
                <a:gd name="T4" fmla="*/ 0 60000 65536"/>
                <a:gd name="T5" fmla="*/ 0 60000 65536"/>
              </a:gdLst>
              <a:ahLst/>
              <a:cxnLst>
                <a:cxn ang="T4">
                  <a:pos x="T0" y="T1"/>
                </a:cxn>
                <a:cxn ang="T5">
                  <a:pos x="T2" y="T3"/>
                </a:cxn>
              </a:cxnLst>
              <a:rect l="0" t="0" r="r" b="b"/>
              <a:pathLst>
                <a:path w="4" h="9">
                  <a:moveTo>
                    <a:pt x="0" y="0"/>
                  </a:moveTo>
                  <a:cubicBezTo>
                    <a:pt x="0" y="3"/>
                    <a:pt x="3" y="6"/>
                    <a:pt x="4" y="9"/>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763" name="Freeform 682"/>
            <p:cNvSpPr>
              <a:spLocks/>
            </p:cNvSpPr>
            <p:nvPr/>
          </p:nvSpPr>
          <p:spPr bwMode="auto">
            <a:xfrm>
              <a:off x="2136" y="2687"/>
              <a:ext cx="20" cy="5"/>
            </a:xfrm>
            <a:custGeom>
              <a:avLst/>
              <a:gdLst>
                <a:gd name="T0" fmla="*/ 0 w 8"/>
                <a:gd name="T1" fmla="*/ 33 h 2"/>
                <a:gd name="T2" fmla="*/ 125 w 8"/>
                <a:gd name="T3" fmla="*/ 0 h 2"/>
                <a:gd name="T4" fmla="*/ 0 60000 65536"/>
                <a:gd name="T5" fmla="*/ 0 60000 65536"/>
              </a:gdLst>
              <a:ahLst/>
              <a:cxnLst>
                <a:cxn ang="T4">
                  <a:pos x="T0" y="T1"/>
                </a:cxn>
                <a:cxn ang="T5">
                  <a:pos x="T2" y="T3"/>
                </a:cxn>
              </a:cxnLst>
              <a:rect l="0" t="0" r="r" b="b"/>
              <a:pathLst>
                <a:path w="8" h="2">
                  <a:moveTo>
                    <a:pt x="0" y="2"/>
                  </a:moveTo>
                  <a:cubicBezTo>
                    <a:pt x="3" y="2"/>
                    <a:pt x="6" y="1"/>
                    <a:pt x="8" y="0"/>
                  </a:cubicBezTo>
                </a:path>
              </a:pathLst>
            </a:custGeom>
            <a:noFill/>
            <a:ln w="4763" cap="rnd">
              <a:solidFill>
                <a:srgbClr val="1A171B"/>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grpSp>
      <p:grpSp>
        <p:nvGrpSpPr>
          <p:cNvPr id="23" name="Ομάδα 22"/>
          <p:cNvGrpSpPr/>
          <p:nvPr/>
        </p:nvGrpSpPr>
        <p:grpSpPr>
          <a:xfrm>
            <a:off x="8380820" y="4534657"/>
            <a:ext cx="432379" cy="1681412"/>
            <a:chOff x="6920834" y="4597068"/>
            <a:chExt cx="432379" cy="1681412"/>
          </a:xfrm>
        </p:grpSpPr>
        <p:cxnSp>
          <p:nvCxnSpPr>
            <p:cNvPr id="765" name="Ευθύγραμμο βέλος σύνδεσης 764"/>
            <p:cNvCxnSpPr/>
            <p:nvPr/>
          </p:nvCxnSpPr>
          <p:spPr>
            <a:xfrm flipH="1" flipV="1">
              <a:off x="7334355" y="4597068"/>
              <a:ext cx="10424" cy="1681412"/>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6" name="Ευθεία γραμμή σύνδεσης 765"/>
            <p:cNvCxnSpPr/>
            <p:nvPr/>
          </p:nvCxnSpPr>
          <p:spPr>
            <a:xfrm>
              <a:off x="6920834" y="6254327"/>
              <a:ext cx="432379"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6943689" y="5372644"/>
              <a:ext cx="8646" cy="902301"/>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68" name="Ορθογώνιο 767"/>
          <p:cNvSpPr/>
          <p:nvPr/>
        </p:nvSpPr>
        <p:spPr>
          <a:xfrm>
            <a:off x="7877040" y="4246693"/>
            <a:ext cx="1836000" cy="27376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err="1">
                <a:latin typeface="Arial" panose="020B0604020202020204" pitchFamily="34" charset="0"/>
                <a:cs typeface="Arial" panose="020B0604020202020204" pitchFamily="34" charset="0"/>
              </a:rPr>
              <a:t>Τοιχωματικά</a:t>
            </a:r>
            <a:r>
              <a:rPr lang="el-GR" sz="1400" dirty="0">
                <a:latin typeface="Arial" panose="020B0604020202020204" pitchFamily="34" charset="0"/>
                <a:cs typeface="Arial" panose="020B0604020202020204" pitchFamily="34" charset="0"/>
              </a:rPr>
              <a:t> κύτταρα</a:t>
            </a:r>
          </a:p>
        </p:txBody>
      </p:sp>
      <p:sp>
        <p:nvSpPr>
          <p:cNvPr id="771" name="Ορθογώνιο 770"/>
          <p:cNvSpPr/>
          <p:nvPr/>
        </p:nvSpPr>
        <p:spPr>
          <a:xfrm>
            <a:off x="6441902" y="4244211"/>
            <a:ext cx="872512" cy="324000"/>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n-US" sz="12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H.Pylori</a:t>
            </a:r>
            <a:endParaRPr lang="el-GR" sz="1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73" name="Ευθύγραμμο βέλος σύνδεσης 772"/>
          <p:cNvCxnSpPr/>
          <p:nvPr/>
        </p:nvCxnSpPr>
        <p:spPr>
          <a:xfrm flipH="1" flipV="1">
            <a:off x="8018153" y="3578427"/>
            <a:ext cx="375541" cy="135546"/>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4" name="Ορθογώνιο 773"/>
          <p:cNvSpPr/>
          <p:nvPr/>
        </p:nvSpPr>
        <p:spPr>
          <a:xfrm>
            <a:off x="4494635" y="5174316"/>
            <a:ext cx="1157042" cy="39874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a:latin typeface="Arial" panose="020B0604020202020204" pitchFamily="34" charset="0"/>
                <a:cs typeface="Arial" panose="020B0604020202020204" pitchFamily="34" charset="0"/>
              </a:rPr>
              <a:t>Γαστρική </a:t>
            </a:r>
            <a:r>
              <a:rPr lang="el-GR" sz="1400" dirty="0" err="1">
                <a:latin typeface="Arial" panose="020B0604020202020204" pitchFamily="34" charset="0"/>
                <a:cs typeface="Arial" panose="020B0604020202020204" pitchFamily="34" charset="0"/>
              </a:rPr>
              <a:t>μεταπλασία</a:t>
            </a:r>
            <a:endParaRPr lang="el-GR" sz="1400" dirty="0">
              <a:latin typeface="Arial" panose="020B0604020202020204" pitchFamily="34" charset="0"/>
              <a:cs typeface="Arial" panose="020B0604020202020204" pitchFamily="34" charset="0"/>
            </a:endParaRPr>
          </a:p>
        </p:txBody>
      </p:sp>
      <p:cxnSp>
        <p:nvCxnSpPr>
          <p:cNvPr id="775" name="Ευθύγραμμο βέλος σύνδεσης 774"/>
          <p:cNvCxnSpPr/>
          <p:nvPr/>
        </p:nvCxnSpPr>
        <p:spPr>
          <a:xfrm flipH="1">
            <a:off x="5530825" y="3767143"/>
            <a:ext cx="1851486" cy="1367552"/>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2" name="Εικόνα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3512" y="120016"/>
            <a:ext cx="4694260" cy="3226386"/>
          </a:xfrm>
          <a:prstGeom prst="roundRect">
            <a:avLst>
              <a:gd name="adj" fmla="val 4167"/>
            </a:avLst>
          </a:prstGeom>
          <a:solidFill>
            <a:srgbClr val="FFFFFF"/>
          </a:solidFill>
          <a:ln w="28575" cap="sq">
            <a:solidFill>
              <a:srgbClr val="EAEAEA"/>
            </a:solidFill>
            <a:prstDash val="sysDash"/>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4" name="Έλλειψη 23"/>
          <p:cNvSpPr/>
          <p:nvPr/>
        </p:nvSpPr>
        <p:spPr>
          <a:xfrm>
            <a:off x="4618584" y="4960004"/>
            <a:ext cx="244223" cy="1439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nvGrpSpPr>
          <p:cNvPr id="778" name="Ομάδα 777"/>
          <p:cNvGrpSpPr/>
          <p:nvPr/>
        </p:nvGrpSpPr>
        <p:grpSpPr>
          <a:xfrm>
            <a:off x="7086969" y="3386416"/>
            <a:ext cx="872512" cy="324000"/>
            <a:chOff x="395536" y="5879193"/>
            <a:chExt cx="1441542" cy="492297"/>
          </a:xfrm>
        </p:grpSpPr>
        <p:sp>
          <p:nvSpPr>
            <p:cNvPr id="779" name="Ορθογώνιο 778"/>
            <p:cNvSpPr/>
            <p:nvPr/>
          </p:nvSpPr>
          <p:spPr>
            <a:xfrm>
              <a:off x="395536" y="5879193"/>
              <a:ext cx="1441542" cy="49229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l-GR" dirty="0"/>
                <a:t>  </a:t>
              </a:r>
              <a:r>
                <a:rPr lang="el-GR" sz="1400" dirty="0">
                  <a:latin typeface="Arial" panose="020B0604020202020204" pitchFamily="34" charset="0"/>
                  <a:cs typeface="Arial" panose="020B0604020202020204" pitchFamily="34" charset="0"/>
                </a:rPr>
                <a:t>Οξέος</a:t>
              </a:r>
            </a:p>
          </p:txBody>
        </p:sp>
        <p:cxnSp>
          <p:nvCxnSpPr>
            <p:cNvPr id="780" name="Ευθύγραμμο βέλος σύνδεσης 779"/>
            <p:cNvCxnSpPr/>
            <p:nvPr/>
          </p:nvCxnSpPr>
          <p:spPr>
            <a:xfrm flipV="1">
              <a:off x="643095" y="5912002"/>
              <a:ext cx="0" cy="382898"/>
            </a:xfrm>
            <a:prstGeom prst="straightConnector1">
              <a:avLst/>
            </a:prstGeom>
            <a:ln w="539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4" name="Ευθύγραμμο βέλος σύνδεσης 33"/>
          <p:cNvCxnSpPr/>
          <p:nvPr/>
        </p:nvCxnSpPr>
        <p:spPr>
          <a:xfrm flipV="1">
            <a:off x="3150872" y="1931831"/>
            <a:ext cx="2904" cy="655344"/>
          </a:xfrm>
          <a:prstGeom prst="straightConnector1">
            <a:avLst/>
          </a:prstGeom>
          <a:ln w="57150" cmpd="sng">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Έκρηξη 1 4"/>
          <p:cNvSpPr/>
          <p:nvPr/>
        </p:nvSpPr>
        <p:spPr>
          <a:xfrm>
            <a:off x="6206044" y="5000524"/>
            <a:ext cx="1300836" cy="446439"/>
          </a:xfrm>
          <a:prstGeom prst="irregularSeal1">
            <a:avLst/>
          </a:prstGeom>
          <a:solidFill>
            <a:srgbClr val="FF5050"/>
          </a:solidFill>
          <a:ln w="9525">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800" b="1" dirty="0">
                <a:solidFill>
                  <a:schemeClr val="tx1"/>
                </a:solidFill>
                <a:latin typeface="Arial" panose="020B0604020202020204" pitchFamily="34" charset="0"/>
                <a:cs typeface="Arial" panose="020B0604020202020204" pitchFamily="34" charset="0"/>
              </a:rPr>
              <a:t>Γαστρίτιδα</a:t>
            </a:r>
          </a:p>
        </p:txBody>
      </p:sp>
    </p:spTree>
    <p:extLst>
      <p:ext uri="{BB962C8B-B14F-4D97-AF65-F5344CB8AC3E}">
        <p14:creationId xmlns:p14="http://schemas.microsoft.com/office/powerpoint/2010/main" xmlns="" val="3174693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a:extLst>
              <a:ext uri="{FF2B5EF4-FFF2-40B4-BE49-F238E27FC236}">
                <a16:creationId xmlns:a16="http://schemas.microsoft.com/office/drawing/2014/main" xmlns="" id="{07E7F4FE-8E02-424E-AD3B-255AE852DCDF}"/>
              </a:ext>
            </a:extLst>
          </p:cNvPr>
          <p:cNvSpPr>
            <a:spLocks noGrp="1" noChangeArrowheads="1"/>
          </p:cNvSpPr>
          <p:nvPr>
            <p:ph type="title"/>
          </p:nvPr>
        </p:nvSpPr>
        <p:spPr/>
        <p:txBody>
          <a:bodyPr>
            <a:noAutofit/>
          </a:bodyPr>
          <a:lstStyle/>
          <a:p>
            <a:pPr eaLnBrk="1" hangingPunct="1">
              <a:defRPr/>
            </a:pPr>
            <a:r>
              <a:rPr lang="en-GB" sz="4000" dirty="0" err="1"/>
              <a:t>Παράγοντες</a:t>
            </a:r>
            <a:r>
              <a:rPr lang="en-GB" sz="4000" dirty="0"/>
              <a:t> </a:t>
            </a:r>
            <a:r>
              <a:rPr lang="en-GB" sz="4000" dirty="0" err="1"/>
              <a:t>κινδύνου</a:t>
            </a:r>
            <a:r>
              <a:rPr lang="en-GB" sz="4000" dirty="0"/>
              <a:t> </a:t>
            </a:r>
            <a:r>
              <a:rPr lang="en-GB" sz="4000" dirty="0" err="1"/>
              <a:t>για</a:t>
            </a:r>
            <a:r>
              <a:rPr lang="en-GB" sz="4000" dirty="0"/>
              <a:t> </a:t>
            </a:r>
            <a:r>
              <a:rPr lang="en-GB" sz="4000" dirty="0" err="1"/>
              <a:t>ανάπτυξη</a:t>
            </a:r>
            <a:r>
              <a:rPr lang="en-GB" sz="4000" dirty="0"/>
              <a:t> </a:t>
            </a:r>
            <a:r>
              <a:rPr lang="en-GB" sz="4000" dirty="0" err="1"/>
              <a:t>επιπλοκών</a:t>
            </a:r>
            <a:r>
              <a:rPr lang="en-GB" sz="4000" dirty="0"/>
              <a:t> </a:t>
            </a:r>
            <a:r>
              <a:rPr lang="en-GB" sz="4000" dirty="0" err="1"/>
              <a:t>από</a:t>
            </a:r>
            <a:r>
              <a:rPr lang="en-GB" sz="4000" dirty="0"/>
              <a:t> </a:t>
            </a:r>
            <a:r>
              <a:rPr lang="en-GB" sz="4000" dirty="0" err="1"/>
              <a:t>το</a:t>
            </a:r>
            <a:r>
              <a:rPr lang="en-GB" sz="4000" dirty="0"/>
              <a:t> </a:t>
            </a:r>
            <a:r>
              <a:rPr lang="en-GB" sz="4000" dirty="0" err="1"/>
              <a:t>ανώτερο</a:t>
            </a:r>
            <a:r>
              <a:rPr lang="en-GB" sz="4000" dirty="0"/>
              <a:t> </a:t>
            </a:r>
            <a:r>
              <a:rPr lang="en-GB" sz="4000" dirty="0" err="1"/>
              <a:t>πεπτικό</a:t>
            </a:r>
            <a:r>
              <a:rPr lang="en-GB" sz="4000" dirty="0"/>
              <a:t> </a:t>
            </a:r>
            <a:r>
              <a:rPr lang="en-GB" sz="4000" dirty="0" err="1"/>
              <a:t>στους</a:t>
            </a:r>
            <a:r>
              <a:rPr lang="en-GB" sz="4000" dirty="0"/>
              <a:t> </a:t>
            </a:r>
            <a:r>
              <a:rPr lang="en-GB" sz="4000" dirty="0" err="1"/>
              <a:t>χρήστες</a:t>
            </a:r>
            <a:r>
              <a:rPr lang="en-GB" sz="4000" dirty="0"/>
              <a:t> ΜΣΑΦ</a:t>
            </a:r>
          </a:p>
        </p:txBody>
      </p:sp>
      <p:sp>
        <p:nvSpPr>
          <p:cNvPr id="11267" name="Rectangle 9">
            <a:extLst>
              <a:ext uri="{FF2B5EF4-FFF2-40B4-BE49-F238E27FC236}">
                <a16:creationId xmlns:a16="http://schemas.microsoft.com/office/drawing/2014/main" xmlns="" id="{0916D592-0D16-499E-B394-06F71819244A}"/>
              </a:ext>
            </a:extLst>
          </p:cNvPr>
          <p:cNvSpPr>
            <a:spLocks noGrp="1" noChangeArrowheads="1"/>
          </p:cNvSpPr>
          <p:nvPr>
            <p:ph type="body" idx="1"/>
          </p:nvPr>
        </p:nvSpPr>
        <p:spPr>
          <a:xfrm>
            <a:off x="1698625" y="1744664"/>
            <a:ext cx="5365750" cy="4435475"/>
          </a:xfrm>
        </p:spPr>
        <p:txBody>
          <a:bodyPr>
            <a:normAutofit fontScale="92500" lnSpcReduction="20000"/>
          </a:bodyPr>
          <a:lstStyle/>
          <a:p>
            <a:pPr marL="285750" indent="-285750">
              <a:lnSpc>
                <a:spcPct val="115000"/>
              </a:lnSpc>
              <a:spcAft>
                <a:spcPct val="20000"/>
              </a:spcAft>
              <a:tabLst>
                <a:tab pos="571500" algn="l"/>
                <a:tab pos="7132638" algn="l"/>
              </a:tabLst>
            </a:pPr>
            <a:r>
              <a:rPr lang="el-GR" altLang="en-US" sz="1800" dirty="0"/>
              <a:t>Ιστορικό </a:t>
            </a:r>
            <a:r>
              <a:rPr lang="el-GR" altLang="en-US" sz="1800" dirty="0" err="1"/>
              <a:t>επιπεπλεγμένου</a:t>
            </a:r>
            <a:r>
              <a:rPr lang="el-GR" altLang="en-US" sz="1800" dirty="0"/>
              <a:t> έλκους</a:t>
            </a:r>
          </a:p>
          <a:p>
            <a:pPr marL="285750" indent="-285750">
              <a:lnSpc>
                <a:spcPct val="115000"/>
              </a:lnSpc>
              <a:spcAft>
                <a:spcPct val="20000"/>
              </a:spcAft>
              <a:tabLst>
                <a:tab pos="571500" algn="l"/>
                <a:tab pos="7132638" algn="l"/>
              </a:tabLst>
            </a:pPr>
            <a:r>
              <a:rPr lang="el-GR" altLang="en-US" sz="1800" dirty="0"/>
              <a:t>Χρήση πολλαπλών ΜΣΑΦ (+ασπιρίνη) </a:t>
            </a:r>
          </a:p>
          <a:p>
            <a:pPr marL="285750" indent="-285750">
              <a:lnSpc>
                <a:spcPct val="115000"/>
              </a:lnSpc>
              <a:spcAft>
                <a:spcPct val="20000"/>
              </a:spcAft>
              <a:tabLst>
                <a:tab pos="571500" algn="l"/>
                <a:tab pos="7132638" algn="l"/>
              </a:tabLst>
            </a:pPr>
            <a:r>
              <a:rPr lang="el-GR" altLang="en-US" sz="1800" dirty="0"/>
              <a:t>Υψηλή δόση ΜΣΑΦ</a:t>
            </a:r>
            <a:endParaRPr lang="en-GB" altLang="en-US" sz="1800" dirty="0"/>
          </a:p>
          <a:p>
            <a:pPr marL="285750" indent="-285750">
              <a:lnSpc>
                <a:spcPct val="115000"/>
              </a:lnSpc>
              <a:spcAft>
                <a:spcPct val="20000"/>
              </a:spcAft>
              <a:tabLst>
                <a:tab pos="571500" algn="l"/>
                <a:tab pos="7132638" algn="l"/>
              </a:tabLst>
            </a:pPr>
            <a:r>
              <a:rPr lang="el-GR" altLang="en-US" sz="1800" dirty="0"/>
              <a:t>Αντιπηκτική αγωγή</a:t>
            </a:r>
            <a:endParaRPr lang="en-GB" altLang="en-US" sz="1800" dirty="0"/>
          </a:p>
          <a:p>
            <a:pPr marL="285750" indent="-285750">
              <a:lnSpc>
                <a:spcPct val="115000"/>
              </a:lnSpc>
              <a:spcAft>
                <a:spcPct val="20000"/>
              </a:spcAft>
              <a:tabLst>
                <a:tab pos="571500" algn="l"/>
                <a:tab pos="7132638" algn="l"/>
              </a:tabLst>
            </a:pPr>
            <a:r>
              <a:rPr lang="el-GR" altLang="en-US" sz="1800" dirty="0"/>
              <a:t>Ιστορικό </a:t>
            </a:r>
            <a:r>
              <a:rPr lang="el-GR" altLang="en-US" sz="1800" dirty="0" err="1"/>
              <a:t>ελκοπάθειας</a:t>
            </a:r>
            <a:endParaRPr lang="en-GB" altLang="en-US" sz="1800" dirty="0"/>
          </a:p>
          <a:p>
            <a:pPr marL="285750" indent="-285750">
              <a:lnSpc>
                <a:spcPct val="115000"/>
              </a:lnSpc>
              <a:spcAft>
                <a:spcPct val="20000"/>
              </a:spcAft>
              <a:tabLst>
                <a:tab pos="571500" algn="l"/>
                <a:tab pos="7132638" algn="l"/>
              </a:tabLst>
            </a:pPr>
            <a:r>
              <a:rPr lang="el-GR" altLang="en-US" sz="1800" dirty="0"/>
              <a:t>Ηλικία &gt;70 έτη</a:t>
            </a:r>
          </a:p>
          <a:p>
            <a:pPr marL="285750" indent="-285750">
              <a:lnSpc>
                <a:spcPct val="115000"/>
              </a:lnSpc>
              <a:spcAft>
                <a:spcPct val="20000"/>
              </a:spcAft>
              <a:tabLst>
                <a:tab pos="571500" algn="l"/>
                <a:tab pos="7132638" algn="l"/>
              </a:tabLst>
            </a:pPr>
            <a:r>
              <a:rPr lang="el-GR" altLang="en-US" sz="1800" dirty="0"/>
              <a:t>Φύλο</a:t>
            </a:r>
            <a:r>
              <a:rPr lang="en-GB" altLang="en-US" sz="1800" dirty="0"/>
              <a:t>: </a:t>
            </a:r>
            <a:r>
              <a:rPr lang="el-GR" altLang="en-US" sz="1800" dirty="0" err="1"/>
              <a:t>γυν</a:t>
            </a:r>
            <a:r>
              <a:rPr lang="el-GR" altLang="en-US" sz="1800" dirty="0"/>
              <a:t>.</a:t>
            </a:r>
            <a:r>
              <a:rPr lang="en-GB" altLang="en-US" sz="1800" dirty="0"/>
              <a:t> </a:t>
            </a:r>
            <a:r>
              <a:rPr lang="en-US" altLang="en-US" sz="1800" dirty="0"/>
              <a:t>vs </a:t>
            </a:r>
            <a:r>
              <a:rPr lang="el-GR" altLang="en-US" sz="1800" dirty="0" err="1"/>
              <a:t>ανδ</a:t>
            </a:r>
            <a:r>
              <a:rPr lang="el-GR" altLang="en-US" sz="1800" dirty="0"/>
              <a:t>.</a:t>
            </a:r>
          </a:p>
          <a:p>
            <a:pPr marL="285750" indent="-285750">
              <a:lnSpc>
                <a:spcPct val="115000"/>
              </a:lnSpc>
              <a:spcAft>
                <a:spcPct val="20000"/>
              </a:spcAft>
              <a:tabLst>
                <a:tab pos="571500" algn="l"/>
                <a:tab pos="7132638" algn="l"/>
              </a:tabLst>
            </a:pPr>
            <a:r>
              <a:rPr lang="el-GR" altLang="en-US" sz="1800" dirty="0"/>
              <a:t>Στεροειδή</a:t>
            </a:r>
          </a:p>
          <a:p>
            <a:pPr marL="285750" indent="-285750">
              <a:lnSpc>
                <a:spcPct val="115000"/>
              </a:lnSpc>
              <a:spcAft>
                <a:spcPct val="20000"/>
              </a:spcAft>
              <a:tabLst>
                <a:tab pos="571500" algn="l"/>
                <a:tab pos="7132638" algn="l"/>
              </a:tabLst>
            </a:pPr>
            <a:r>
              <a:rPr lang="en-GB" altLang="en-US" sz="1800" dirty="0" err="1"/>
              <a:t>Κά</a:t>
            </a:r>
            <a:r>
              <a:rPr lang="en-GB" altLang="en-US" sz="1800" dirty="0"/>
              <a:t>πνισμα</a:t>
            </a:r>
            <a:endParaRPr lang="el-GR" altLang="en-US" sz="1800" dirty="0"/>
          </a:p>
          <a:p>
            <a:pPr marL="285750" indent="-285750">
              <a:lnSpc>
                <a:spcPct val="115000"/>
              </a:lnSpc>
              <a:spcAft>
                <a:spcPct val="20000"/>
              </a:spcAft>
              <a:tabLst>
                <a:tab pos="571500" algn="l"/>
                <a:tab pos="7132638" algn="l"/>
              </a:tabLst>
            </a:pPr>
            <a:r>
              <a:rPr lang="en-GB" altLang="en-US" sz="1800" dirty="0" err="1"/>
              <a:t>Αλκοόλ</a:t>
            </a:r>
            <a:endParaRPr lang="en-GB" altLang="en-US" sz="1800" dirty="0"/>
          </a:p>
          <a:p>
            <a:pPr marL="285750" indent="-285750">
              <a:lnSpc>
                <a:spcPct val="115000"/>
              </a:lnSpc>
              <a:spcAft>
                <a:spcPct val="20000"/>
              </a:spcAft>
              <a:tabLst>
                <a:tab pos="571500" algn="l"/>
                <a:tab pos="7132638" algn="l"/>
              </a:tabLst>
            </a:pPr>
            <a:endParaRPr lang="en-GB" altLang="en-US" sz="1800" dirty="0"/>
          </a:p>
        </p:txBody>
      </p:sp>
      <p:sp>
        <p:nvSpPr>
          <p:cNvPr id="11268" name="Rectangle 20">
            <a:extLst>
              <a:ext uri="{FF2B5EF4-FFF2-40B4-BE49-F238E27FC236}">
                <a16:creationId xmlns:a16="http://schemas.microsoft.com/office/drawing/2014/main" xmlns="" id="{9A5C5AFC-9F23-4650-B854-695E64E091F4}"/>
              </a:ext>
            </a:extLst>
          </p:cNvPr>
          <p:cNvSpPr>
            <a:spLocks noChangeArrowheads="1"/>
          </p:cNvSpPr>
          <p:nvPr/>
        </p:nvSpPr>
        <p:spPr bwMode="auto">
          <a:xfrm>
            <a:off x="6477000" y="6097589"/>
            <a:ext cx="310984"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FFFFFF"/>
                </a:solidFill>
              </a:rPr>
              <a:t>0</a:t>
            </a:r>
          </a:p>
        </p:txBody>
      </p:sp>
      <p:sp>
        <p:nvSpPr>
          <p:cNvPr id="11269" name="Rectangle 21">
            <a:extLst>
              <a:ext uri="{FF2B5EF4-FFF2-40B4-BE49-F238E27FC236}">
                <a16:creationId xmlns:a16="http://schemas.microsoft.com/office/drawing/2014/main" xmlns="" id="{5CC4EDDC-484E-4CC2-92D6-7EE3DE26FE13}"/>
              </a:ext>
            </a:extLst>
          </p:cNvPr>
          <p:cNvSpPr>
            <a:spLocks noChangeArrowheads="1"/>
          </p:cNvSpPr>
          <p:nvPr/>
        </p:nvSpPr>
        <p:spPr bwMode="auto">
          <a:xfrm>
            <a:off x="7856538" y="6097589"/>
            <a:ext cx="310984"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FFFFFF"/>
                </a:solidFill>
              </a:rPr>
              <a:t>5</a:t>
            </a:r>
          </a:p>
        </p:txBody>
      </p:sp>
      <p:sp>
        <p:nvSpPr>
          <p:cNvPr id="11270" name="Rectangle 22">
            <a:extLst>
              <a:ext uri="{FF2B5EF4-FFF2-40B4-BE49-F238E27FC236}">
                <a16:creationId xmlns:a16="http://schemas.microsoft.com/office/drawing/2014/main" xmlns="" id="{32838903-CEBB-4F65-88E5-E26AFF8F0963}"/>
              </a:ext>
            </a:extLst>
          </p:cNvPr>
          <p:cNvSpPr>
            <a:spLocks noChangeArrowheads="1"/>
          </p:cNvSpPr>
          <p:nvPr/>
        </p:nvSpPr>
        <p:spPr bwMode="auto">
          <a:xfrm>
            <a:off x="9163050" y="6097589"/>
            <a:ext cx="439224"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FFFFFF"/>
                </a:solidFill>
              </a:rPr>
              <a:t>10</a:t>
            </a:r>
          </a:p>
        </p:txBody>
      </p:sp>
      <p:grpSp>
        <p:nvGrpSpPr>
          <p:cNvPr id="11272" name="Group 37">
            <a:extLst>
              <a:ext uri="{FF2B5EF4-FFF2-40B4-BE49-F238E27FC236}">
                <a16:creationId xmlns:a16="http://schemas.microsoft.com/office/drawing/2014/main" xmlns="" id="{2CBB8BE9-4780-4E47-8402-87C6D072FD52}"/>
              </a:ext>
            </a:extLst>
          </p:cNvPr>
          <p:cNvGrpSpPr>
            <a:grpSpLocks/>
          </p:cNvGrpSpPr>
          <p:nvPr/>
        </p:nvGrpSpPr>
        <p:grpSpPr bwMode="auto">
          <a:xfrm>
            <a:off x="6581776" y="1306514"/>
            <a:ext cx="3825875" cy="4822825"/>
            <a:chOff x="3186" y="814"/>
            <a:chExt cx="2410" cy="3038"/>
          </a:xfrm>
        </p:grpSpPr>
        <p:sp>
          <p:nvSpPr>
            <p:cNvPr id="11273" name="Freeform 2">
              <a:extLst>
                <a:ext uri="{FF2B5EF4-FFF2-40B4-BE49-F238E27FC236}">
                  <a16:creationId xmlns:a16="http://schemas.microsoft.com/office/drawing/2014/main" xmlns="" id="{B00CD85E-61FD-4F83-9B0C-42BEFE3606CA}"/>
                </a:ext>
              </a:extLst>
            </p:cNvPr>
            <p:cNvSpPr>
              <a:spLocks/>
            </p:cNvSpPr>
            <p:nvPr/>
          </p:nvSpPr>
          <p:spPr bwMode="auto">
            <a:xfrm>
              <a:off x="3214" y="1693"/>
              <a:ext cx="1242" cy="165"/>
            </a:xfrm>
            <a:custGeom>
              <a:avLst/>
              <a:gdLst>
                <a:gd name="T0" fmla="*/ 0 w 975"/>
                <a:gd name="T1" fmla="*/ 0 h 163"/>
                <a:gd name="T2" fmla="*/ 2014 w 975"/>
                <a:gd name="T3" fmla="*/ 0 h 163"/>
                <a:gd name="T4" fmla="*/ 2014 w 975"/>
                <a:gd name="T5" fmla="*/ 168 h 163"/>
                <a:gd name="T6" fmla="*/ 0 w 975"/>
                <a:gd name="T7" fmla="*/ 168 h 163"/>
                <a:gd name="T8" fmla="*/ 0 w 975"/>
                <a:gd name="T9" fmla="*/ 0 h 163"/>
                <a:gd name="T10" fmla="*/ 0 60000 65536"/>
                <a:gd name="T11" fmla="*/ 0 60000 65536"/>
                <a:gd name="T12" fmla="*/ 0 60000 65536"/>
                <a:gd name="T13" fmla="*/ 0 60000 65536"/>
                <a:gd name="T14" fmla="*/ 0 60000 65536"/>
                <a:gd name="T15" fmla="*/ 0 w 975"/>
                <a:gd name="T16" fmla="*/ 0 h 163"/>
                <a:gd name="T17" fmla="*/ 975 w 975"/>
                <a:gd name="T18" fmla="*/ 163 h 163"/>
              </a:gdLst>
              <a:ahLst/>
              <a:cxnLst>
                <a:cxn ang="T10">
                  <a:pos x="T0" y="T1"/>
                </a:cxn>
                <a:cxn ang="T11">
                  <a:pos x="T2" y="T3"/>
                </a:cxn>
                <a:cxn ang="T12">
                  <a:pos x="T4" y="T5"/>
                </a:cxn>
                <a:cxn ang="T13">
                  <a:pos x="T6" y="T7"/>
                </a:cxn>
                <a:cxn ang="T14">
                  <a:pos x="T8" y="T9"/>
                </a:cxn>
              </a:cxnLst>
              <a:rect l="T15" t="T16" r="T17" b="T18"/>
              <a:pathLst>
                <a:path w="975" h="163">
                  <a:moveTo>
                    <a:pt x="0" y="0"/>
                  </a:moveTo>
                  <a:lnTo>
                    <a:pt x="974" y="0"/>
                  </a:lnTo>
                  <a:lnTo>
                    <a:pt x="974" y="162"/>
                  </a:lnTo>
                  <a:lnTo>
                    <a:pt x="0" y="162"/>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3">
              <a:extLst>
                <a:ext uri="{FF2B5EF4-FFF2-40B4-BE49-F238E27FC236}">
                  <a16:creationId xmlns:a16="http://schemas.microsoft.com/office/drawing/2014/main" xmlns="" id="{DEB01D63-38DC-4F68-81E3-FF1A3ABD85EE}"/>
                </a:ext>
              </a:extLst>
            </p:cNvPr>
            <p:cNvSpPr>
              <a:spLocks/>
            </p:cNvSpPr>
            <p:nvPr/>
          </p:nvSpPr>
          <p:spPr bwMode="auto">
            <a:xfrm>
              <a:off x="3213" y="1983"/>
              <a:ext cx="1122" cy="143"/>
            </a:xfrm>
            <a:custGeom>
              <a:avLst/>
              <a:gdLst>
                <a:gd name="T0" fmla="*/ 0 w 583"/>
                <a:gd name="T1" fmla="*/ 0 h 162"/>
                <a:gd name="T2" fmla="*/ 4147 w 583"/>
                <a:gd name="T3" fmla="*/ 0 h 162"/>
                <a:gd name="T4" fmla="*/ 4147 w 583"/>
                <a:gd name="T5" fmla="*/ 110 h 162"/>
                <a:gd name="T6" fmla="*/ 0 w 583"/>
                <a:gd name="T7" fmla="*/ 110 h 162"/>
                <a:gd name="T8" fmla="*/ 0 w 583"/>
                <a:gd name="T9" fmla="*/ 0 h 162"/>
                <a:gd name="T10" fmla="*/ 0 60000 65536"/>
                <a:gd name="T11" fmla="*/ 0 60000 65536"/>
                <a:gd name="T12" fmla="*/ 0 60000 65536"/>
                <a:gd name="T13" fmla="*/ 0 60000 65536"/>
                <a:gd name="T14" fmla="*/ 0 60000 65536"/>
                <a:gd name="T15" fmla="*/ 0 w 583"/>
                <a:gd name="T16" fmla="*/ 0 h 162"/>
                <a:gd name="T17" fmla="*/ 583 w 583"/>
                <a:gd name="T18" fmla="*/ 162 h 162"/>
              </a:gdLst>
              <a:ahLst/>
              <a:cxnLst>
                <a:cxn ang="T10">
                  <a:pos x="T0" y="T1"/>
                </a:cxn>
                <a:cxn ang="T11">
                  <a:pos x="T2" y="T3"/>
                </a:cxn>
                <a:cxn ang="T12">
                  <a:pos x="T4" y="T5"/>
                </a:cxn>
                <a:cxn ang="T13">
                  <a:pos x="T6" y="T7"/>
                </a:cxn>
                <a:cxn ang="T14">
                  <a:pos x="T8" y="T9"/>
                </a:cxn>
              </a:cxnLst>
              <a:rect l="T15" t="T16" r="T17" b="T18"/>
              <a:pathLst>
                <a:path w="583" h="162">
                  <a:moveTo>
                    <a:pt x="0" y="0"/>
                  </a:moveTo>
                  <a:lnTo>
                    <a:pt x="582" y="0"/>
                  </a:lnTo>
                  <a:lnTo>
                    <a:pt x="582" y="161"/>
                  </a:lnTo>
                  <a:lnTo>
                    <a:pt x="0" y="161"/>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5" name="Rectangle 4">
              <a:extLst>
                <a:ext uri="{FF2B5EF4-FFF2-40B4-BE49-F238E27FC236}">
                  <a16:creationId xmlns:a16="http://schemas.microsoft.com/office/drawing/2014/main" xmlns="" id="{FD40F081-12D7-4C5E-87E5-442F5B1C0F03}"/>
                </a:ext>
              </a:extLst>
            </p:cNvPr>
            <p:cNvSpPr>
              <a:spLocks noChangeArrowheads="1"/>
            </p:cNvSpPr>
            <p:nvPr/>
          </p:nvSpPr>
          <p:spPr bwMode="auto">
            <a:xfrm>
              <a:off x="3700" y="1669"/>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7</a:t>
              </a:r>
              <a:endParaRPr lang="en-GB" altLang="en-US" dirty="0"/>
            </a:p>
          </p:txBody>
        </p:sp>
        <p:sp>
          <p:nvSpPr>
            <p:cNvPr id="11276" name="Rectangle 5">
              <a:extLst>
                <a:ext uri="{FF2B5EF4-FFF2-40B4-BE49-F238E27FC236}">
                  <a16:creationId xmlns:a16="http://schemas.microsoft.com/office/drawing/2014/main" xmlns="" id="{DC68BA2C-1CE6-44EF-B900-6064652DE516}"/>
                </a:ext>
              </a:extLst>
            </p:cNvPr>
            <p:cNvSpPr>
              <a:spLocks noChangeArrowheads="1"/>
            </p:cNvSpPr>
            <p:nvPr/>
          </p:nvSpPr>
          <p:spPr bwMode="auto">
            <a:xfrm>
              <a:off x="3601" y="1925"/>
              <a:ext cx="31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6.4</a:t>
              </a:r>
              <a:endParaRPr lang="en-GB" altLang="en-US" dirty="0"/>
            </a:p>
          </p:txBody>
        </p:sp>
        <p:sp>
          <p:nvSpPr>
            <p:cNvPr id="11277" name="Freeform 6">
              <a:extLst>
                <a:ext uri="{FF2B5EF4-FFF2-40B4-BE49-F238E27FC236}">
                  <a16:creationId xmlns:a16="http://schemas.microsoft.com/office/drawing/2014/main" xmlns="" id="{2CE6B549-1668-47A3-A7F4-0F38CD259566}"/>
                </a:ext>
              </a:extLst>
            </p:cNvPr>
            <p:cNvSpPr>
              <a:spLocks/>
            </p:cNvSpPr>
            <p:nvPr/>
          </p:nvSpPr>
          <p:spPr bwMode="auto">
            <a:xfrm>
              <a:off x="3203" y="1432"/>
              <a:ext cx="1579" cy="163"/>
            </a:xfrm>
            <a:custGeom>
              <a:avLst/>
              <a:gdLst>
                <a:gd name="T0" fmla="*/ 0 w 1951"/>
                <a:gd name="T1" fmla="*/ 0 h 163"/>
                <a:gd name="T2" fmla="*/ 1034 w 1951"/>
                <a:gd name="T3" fmla="*/ 0 h 163"/>
                <a:gd name="T4" fmla="*/ 1034 w 1951"/>
                <a:gd name="T5" fmla="*/ 162 h 163"/>
                <a:gd name="T6" fmla="*/ 0 w 1951"/>
                <a:gd name="T7" fmla="*/ 162 h 163"/>
                <a:gd name="T8" fmla="*/ 0 w 1951"/>
                <a:gd name="T9" fmla="*/ 0 h 163"/>
                <a:gd name="T10" fmla="*/ 0 60000 65536"/>
                <a:gd name="T11" fmla="*/ 0 60000 65536"/>
                <a:gd name="T12" fmla="*/ 0 60000 65536"/>
                <a:gd name="T13" fmla="*/ 0 60000 65536"/>
                <a:gd name="T14" fmla="*/ 0 60000 65536"/>
                <a:gd name="T15" fmla="*/ 0 w 1951"/>
                <a:gd name="T16" fmla="*/ 0 h 163"/>
                <a:gd name="T17" fmla="*/ 1951 w 1951"/>
                <a:gd name="T18" fmla="*/ 163 h 163"/>
              </a:gdLst>
              <a:ahLst/>
              <a:cxnLst>
                <a:cxn ang="T10">
                  <a:pos x="T0" y="T1"/>
                </a:cxn>
                <a:cxn ang="T11">
                  <a:pos x="T2" y="T3"/>
                </a:cxn>
                <a:cxn ang="T12">
                  <a:pos x="T4" y="T5"/>
                </a:cxn>
                <a:cxn ang="T13">
                  <a:pos x="T6" y="T7"/>
                </a:cxn>
                <a:cxn ang="T14">
                  <a:pos x="T8" y="T9"/>
                </a:cxn>
              </a:cxnLst>
              <a:rect l="T15" t="T16" r="T17" b="T18"/>
              <a:pathLst>
                <a:path w="1951" h="163">
                  <a:moveTo>
                    <a:pt x="0" y="0"/>
                  </a:moveTo>
                  <a:lnTo>
                    <a:pt x="1950" y="0"/>
                  </a:lnTo>
                  <a:lnTo>
                    <a:pt x="1950" y="162"/>
                  </a:lnTo>
                  <a:lnTo>
                    <a:pt x="0" y="162"/>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8" name="Rectangle 7">
              <a:extLst>
                <a:ext uri="{FF2B5EF4-FFF2-40B4-BE49-F238E27FC236}">
                  <a16:creationId xmlns:a16="http://schemas.microsoft.com/office/drawing/2014/main" xmlns="" id="{B6DB820D-79E0-435D-9898-87D2E2D2B73B}"/>
                </a:ext>
              </a:extLst>
            </p:cNvPr>
            <p:cNvSpPr>
              <a:spLocks noChangeArrowheads="1"/>
            </p:cNvSpPr>
            <p:nvPr/>
          </p:nvSpPr>
          <p:spPr bwMode="auto">
            <a:xfrm>
              <a:off x="4397" y="1375"/>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9</a:t>
              </a:r>
              <a:endParaRPr lang="en-GB" altLang="en-US" dirty="0"/>
            </a:p>
          </p:txBody>
        </p:sp>
        <p:sp>
          <p:nvSpPr>
            <p:cNvPr id="11279" name="Freeform 10">
              <a:extLst>
                <a:ext uri="{FF2B5EF4-FFF2-40B4-BE49-F238E27FC236}">
                  <a16:creationId xmlns:a16="http://schemas.microsoft.com/office/drawing/2014/main" xmlns="" id="{3764CB68-7062-4774-9799-2925438B3883}"/>
                </a:ext>
              </a:extLst>
            </p:cNvPr>
            <p:cNvSpPr>
              <a:spLocks/>
            </p:cNvSpPr>
            <p:nvPr/>
          </p:nvSpPr>
          <p:spPr bwMode="auto">
            <a:xfrm>
              <a:off x="3222" y="3042"/>
              <a:ext cx="367" cy="171"/>
            </a:xfrm>
            <a:custGeom>
              <a:avLst/>
              <a:gdLst>
                <a:gd name="T0" fmla="*/ 0 w 781"/>
                <a:gd name="T1" fmla="*/ 0 h 171"/>
                <a:gd name="T2" fmla="*/ 81 w 781"/>
                <a:gd name="T3" fmla="*/ 0 h 171"/>
                <a:gd name="T4" fmla="*/ 81 w 781"/>
                <a:gd name="T5" fmla="*/ 170 h 171"/>
                <a:gd name="T6" fmla="*/ 0 w 781"/>
                <a:gd name="T7" fmla="*/ 170 h 171"/>
                <a:gd name="T8" fmla="*/ 0 w 781"/>
                <a:gd name="T9" fmla="*/ 0 h 171"/>
                <a:gd name="T10" fmla="*/ 0 60000 65536"/>
                <a:gd name="T11" fmla="*/ 0 60000 65536"/>
                <a:gd name="T12" fmla="*/ 0 60000 65536"/>
                <a:gd name="T13" fmla="*/ 0 60000 65536"/>
                <a:gd name="T14" fmla="*/ 0 60000 65536"/>
                <a:gd name="T15" fmla="*/ 0 w 781"/>
                <a:gd name="T16" fmla="*/ 0 h 171"/>
                <a:gd name="T17" fmla="*/ 781 w 781"/>
                <a:gd name="T18" fmla="*/ 171 h 171"/>
              </a:gdLst>
              <a:ahLst/>
              <a:cxnLst>
                <a:cxn ang="T10">
                  <a:pos x="T0" y="T1"/>
                </a:cxn>
                <a:cxn ang="T11">
                  <a:pos x="T2" y="T3"/>
                </a:cxn>
                <a:cxn ang="T12">
                  <a:pos x="T4" y="T5"/>
                </a:cxn>
                <a:cxn ang="T13">
                  <a:pos x="T6" y="T7"/>
                </a:cxn>
                <a:cxn ang="T14">
                  <a:pos x="T8" y="T9"/>
                </a:cxn>
              </a:cxnLst>
              <a:rect l="T15" t="T16" r="T17" b="T18"/>
              <a:pathLst>
                <a:path w="781" h="171">
                  <a:moveTo>
                    <a:pt x="0" y="0"/>
                  </a:moveTo>
                  <a:lnTo>
                    <a:pt x="780" y="0"/>
                  </a:lnTo>
                  <a:lnTo>
                    <a:pt x="780" y="170"/>
                  </a:lnTo>
                  <a:lnTo>
                    <a:pt x="0" y="170"/>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0" name="Freeform 11">
              <a:extLst>
                <a:ext uri="{FF2B5EF4-FFF2-40B4-BE49-F238E27FC236}">
                  <a16:creationId xmlns:a16="http://schemas.microsoft.com/office/drawing/2014/main" xmlns="" id="{CA5761DA-5E3E-466A-A843-42FF2C323E60}"/>
                </a:ext>
              </a:extLst>
            </p:cNvPr>
            <p:cNvSpPr>
              <a:spLocks/>
            </p:cNvSpPr>
            <p:nvPr/>
          </p:nvSpPr>
          <p:spPr bwMode="auto">
            <a:xfrm>
              <a:off x="3222" y="2234"/>
              <a:ext cx="1062" cy="181"/>
            </a:xfrm>
            <a:custGeom>
              <a:avLst/>
              <a:gdLst>
                <a:gd name="T0" fmla="*/ 0 w 977"/>
                <a:gd name="T1" fmla="*/ 0 h 172"/>
                <a:gd name="T2" fmla="*/ 1253 w 977"/>
                <a:gd name="T3" fmla="*/ 0 h 172"/>
                <a:gd name="T4" fmla="*/ 1253 w 977"/>
                <a:gd name="T5" fmla="*/ 199 h 172"/>
                <a:gd name="T6" fmla="*/ 0 w 977"/>
                <a:gd name="T7" fmla="*/ 199 h 172"/>
                <a:gd name="T8" fmla="*/ 0 w 977"/>
                <a:gd name="T9" fmla="*/ 0 h 172"/>
                <a:gd name="T10" fmla="*/ 0 60000 65536"/>
                <a:gd name="T11" fmla="*/ 0 60000 65536"/>
                <a:gd name="T12" fmla="*/ 0 60000 65536"/>
                <a:gd name="T13" fmla="*/ 0 60000 65536"/>
                <a:gd name="T14" fmla="*/ 0 60000 65536"/>
                <a:gd name="T15" fmla="*/ 0 w 977"/>
                <a:gd name="T16" fmla="*/ 0 h 172"/>
                <a:gd name="T17" fmla="*/ 977 w 977"/>
                <a:gd name="T18" fmla="*/ 172 h 172"/>
              </a:gdLst>
              <a:ahLst/>
              <a:cxnLst>
                <a:cxn ang="T10">
                  <a:pos x="T0" y="T1"/>
                </a:cxn>
                <a:cxn ang="T11">
                  <a:pos x="T2" y="T3"/>
                </a:cxn>
                <a:cxn ang="T12">
                  <a:pos x="T4" y="T5"/>
                </a:cxn>
                <a:cxn ang="T13">
                  <a:pos x="T6" y="T7"/>
                </a:cxn>
                <a:cxn ang="T14">
                  <a:pos x="T8" y="T9"/>
                </a:cxn>
              </a:cxnLst>
              <a:rect l="T15" t="T16" r="T17" b="T18"/>
              <a:pathLst>
                <a:path w="977" h="172">
                  <a:moveTo>
                    <a:pt x="0" y="0"/>
                  </a:moveTo>
                  <a:lnTo>
                    <a:pt x="976" y="0"/>
                  </a:lnTo>
                  <a:lnTo>
                    <a:pt x="976" y="171"/>
                  </a:lnTo>
                  <a:lnTo>
                    <a:pt x="0" y="171"/>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1" name="Freeform 12">
              <a:extLst>
                <a:ext uri="{FF2B5EF4-FFF2-40B4-BE49-F238E27FC236}">
                  <a16:creationId xmlns:a16="http://schemas.microsoft.com/office/drawing/2014/main" xmlns="" id="{A0F9982B-503D-4134-8CA1-0E58D1BF2864}"/>
                </a:ext>
              </a:extLst>
            </p:cNvPr>
            <p:cNvSpPr>
              <a:spLocks/>
            </p:cNvSpPr>
            <p:nvPr/>
          </p:nvSpPr>
          <p:spPr bwMode="auto">
            <a:xfrm>
              <a:off x="3213" y="2519"/>
              <a:ext cx="986" cy="161"/>
            </a:xfrm>
            <a:custGeom>
              <a:avLst/>
              <a:gdLst>
                <a:gd name="T0" fmla="*/ 0 w 295"/>
                <a:gd name="T1" fmla="*/ 0 h 161"/>
                <a:gd name="T2" fmla="*/ 10983 w 295"/>
                <a:gd name="T3" fmla="*/ 0 h 161"/>
                <a:gd name="T4" fmla="*/ 10983 w 295"/>
                <a:gd name="T5" fmla="*/ 160 h 161"/>
                <a:gd name="T6" fmla="*/ 0 w 295"/>
                <a:gd name="T7" fmla="*/ 160 h 161"/>
                <a:gd name="T8" fmla="*/ 0 w 295"/>
                <a:gd name="T9" fmla="*/ 0 h 161"/>
                <a:gd name="T10" fmla="*/ 0 60000 65536"/>
                <a:gd name="T11" fmla="*/ 0 60000 65536"/>
                <a:gd name="T12" fmla="*/ 0 60000 65536"/>
                <a:gd name="T13" fmla="*/ 0 60000 65536"/>
                <a:gd name="T14" fmla="*/ 0 60000 65536"/>
                <a:gd name="T15" fmla="*/ 0 w 295"/>
                <a:gd name="T16" fmla="*/ 0 h 161"/>
                <a:gd name="T17" fmla="*/ 295 w 295"/>
                <a:gd name="T18" fmla="*/ 161 h 161"/>
              </a:gdLst>
              <a:ahLst/>
              <a:cxnLst>
                <a:cxn ang="T10">
                  <a:pos x="T0" y="T1"/>
                </a:cxn>
                <a:cxn ang="T11">
                  <a:pos x="T2" y="T3"/>
                </a:cxn>
                <a:cxn ang="T12">
                  <a:pos x="T4" y="T5"/>
                </a:cxn>
                <a:cxn ang="T13">
                  <a:pos x="T6" y="T7"/>
                </a:cxn>
                <a:cxn ang="T14">
                  <a:pos x="T8" y="T9"/>
                </a:cxn>
              </a:cxnLst>
              <a:rect l="T15" t="T16" r="T17" b="T18"/>
              <a:pathLst>
                <a:path w="295" h="161">
                  <a:moveTo>
                    <a:pt x="0" y="0"/>
                  </a:moveTo>
                  <a:lnTo>
                    <a:pt x="294" y="0"/>
                  </a:lnTo>
                  <a:lnTo>
                    <a:pt x="294" y="160"/>
                  </a:lnTo>
                  <a:lnTo>
                    <a:pt x="0" y="160"/>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Freeform 13">
              <a:extLst>
                <a:ext uri="{FF2B5EF4-FFF2-40B4-BE49-F238E27FC236}">
                  <a16:creationId xmlns:a16="http://schemas.microsoft.com/office/drawing/2014/main" xmlns="" id="{15C1D369-4F97-41FD-BC44-F87C59235E5B}"/>
                </a:ext>
              </a:extLst>
            </p:cNvPr>
            <p:cNvSpPr>
              <a:spLocks/>
            </p:cNvSpPr>
            <p:nvPr/>
          </p:nvSpPr>
          <p:spPr bwMode="auto">
            <a:xfrm>
              <a:off x="3213" y="2794"/>
              <a:ext cx="350" cy="162"/>
            </a:xfrm>
            <a:custGeom>
              <a:avLst/>
              <a:gdLst>
                <a:gd name="T0" fmla="*/ 0 w 393"/>
                <a:gd name="T1" fmla="*/ 0 h 162"/>
                <a:gd name="T2" fmla="*/ 277 w 393"/>
                <a:gd name="T3" fmla="*/ 0 h 162"/>
                <a:gd name="T4" fmla="*/ 277 w 393"/>
                <a:gd name="T5" fmla="*/ 161 h 162"/>
                <a:gd name="T6" fmla="*/ 0 w 393"/>
                <a:gd name="T7" fmla="*/ 161 h 162"/>
                <a:gd name="T8" fmla="*/ 0 w 393"/>
                <a:gd name="T9" fmla="*/ 0 h 162"/>
                <a:gd name="T10" fmla="*/ 0 60000 65536"/>
                <a:gd name="T11" fmla="*/ 0 60000 65536"/>
                <a:gd name="T12" fmla="*/ 0 60000 65536"/>
                <a:gd name="T13" fmla="*/ 0 60000 65536"/>
                <a:gd name="T14" fmla="*/ 0 60000 65536"/>
                <a:gd name="T15" fmla="*/ 0 w 393"/>
                <a:gd name="T16" fmla="*/ 0 h 162"/>
                <a:gd name="T17" fmla="*/ 393 w 393"/>
                <a:gd name="T18" fmla="*/ 162 h 162"/>
              </a:gdLst>
              <a:ahLst/>
              <a:cxnLst>
                <a:cxn ang="T10">
                  <a:pos x="T0" y="T1"/>
                </a:cxn>
                <a:cxn ang="T11">
                  <a:pos x="T2" y="T3"/>
                </a:cxn>
                <a:cxn ang="T12">
                  <a:pos x="T4" y="T5"/>
                </a:cxn>
                <a:cxn ang="T13">
                  <a:pos x="T6" y="T7"/>
                </a:cxn>
                <a:cxn ang="T14">
                  <a:pos x="T8" y="T9"/>
                </a:cxn>
              </a:cxnLst>
              <a:rect l="T15" t="T16" r="T17" b="T18"/>
              <a:pathLst>
                <a:path w="393" h="162">
                  <a:moveTo>
                    <a:pt x="0" y="0"/>
                  </a:moveTo>
                  <a:lnTo>
                    <a:pt x="392" y="0"/>
                  </a:lnTo>
                  <a:lnTo>
                    <a:pt x="392" y="161"/>
                  </a:lnTo>
                  <a:lnTo>
                    <a:pt x="0" y="161"/>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Freeform 14">
              <a:extLst>
                <a:ext uri="{FF2B5EF4-FFF2-40B4-BE49-F238E27FC236}">
                  <a16:creationId xmlns:a16="http://schemas.microsoft.com/office/drawing/2014/main" xmlns="" id="{1AE67F7E-0FA2-4A75-A490-4BF382E252BE}"/>
                </a:ext>
              </a:extLst>
            </p:cNvPr>
            <p:cNvSpPr>
              <a:spLocks/>
            </p:cNvSpPr>
            <p:nvPr/>
          </p:nvSpPr>
          <p:spPr bwMode="auto">
            <a:xfrm>
              <a:off x="3213" y="3528"/>
              <a:ext cx="292" cy="171"/>
            </a:xfrm>
            <a:custGeom>
              <a:avLst/>
              <a:gdLst>
                <a:gd name="T0" fmla="*/ 0 w 389"/>
                <a:gd name="T1" fmla="*/ 0 h 171"/>
                <a:gd name="T2" fmla="*/ 164 w 389"/>
                <a:gd name="T3" fmla="*/ 0 h 171"/>
                <a:gd name="T4" fmla="*/ 164 w 389"/>
                <a:gd name="T5" fmla="*/ 170 h 171"/>
                <a:gd name="T6" fmla="*/ 0 w 389"/>
                <a:gd name="T7" fmla="*/ 170 h 171"/>
                <a:gd name="T8" fmla="*/ 0 w 389"/>
                <a:gd name="T9" fmla="*/ 0 h 171"/>
                <a:gd name="T10" fmla="*/ 0 60000 65536"/>
                <a:gd name="T11" fmla="*/ 0 60000 65536"/>
                <a:gd name="T12" fmla="*/ 0 60000 65536"/>
                <a:gd name="T13" fmla="*/ 0 60000 65536"/>
                <a:gd name="T14" fmla="*/ 0 60000 65536"/>
                <a:gd name="T15" fmla="*/ 0 w 389"/>
                <a:gd name="T16" fmla="*/ 0 h 171"/>
                <a:gd name="T17" fmla="*/ 389 w 389"/>
                <a:gd name="T18" fmla="*/ 171 h 171"/>
              </a:gdLst>
              <a:ahLst/>
              <a:cxnLst>
                <a:cxn ang="T10">
                  <a:pos x="T0" y="T1"/>
                </a:cxn>
                <a:cxn ang="T11">
                  <a:pos x="T2" y="T3"/>
                </a:cxn>
                <a:cxn ang="T12">
                  <a:pos x="T4" y="T5"/>
                </a:cxn>
                <a:cxn ang="T13">
                  <a:pos x="T6" y="T7"/>
                </a:cxn>
                <a:cxn ang="T14">
                  <a:pos x="T8" y="T9"/>
                </a:cxn>
              </a:cxnLst>
              <a:rect l="T15" t="T16" r="T17" b="T18"/>
              <a:pathLst>
                <a:path w="389" h="171">
                  <a:moveTo>
                    <a:pt x="0" y="0"/>
                  </a:moveTo>
                  <a:lnTo>
                    <a:pt x="388" y="0"/>
                  </a:lnTo>
                  <a:lnTo>
                    <a:pt x="388" y="170"/>
                  </a:lnTo>
                  <a:lnTo>
                    <a:pt x="0" y="170"/>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Line 15">
              <a:extLst>
                <a:ext uri="{FF2B5EF4-FFF2-40B4-BE49-F238E27FC236}">
                  <a16:creationId xmlns:a16="http://schemas.microsoft.com/office/drawing/2014/main" xmlns="" id="{A888E372-8067-436B-88DB-CCE1E0B449A2}"/>
                </a:ext>
              </a:extLst>
            </p:cNvPr>
            <p:cNvSpPr>
              <a:spLocks noChangeShapeType="1"/>
            </p:cNvSpPr>
            <p:nvPr/>
          </p:nvSpPr>
          <p:spPr bwMode="auto">
            <a:xfrm>
              <a:off x="3204" y="1239"/>
              <a:ext cx="9" cy="2527"/>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85" name="Line 16">
              <a:extLst>
                <a:ext uri="{FF2B5EF4-FFF2-40B4-BE49-F238E27FC236}">
                  <a16:creationId xmlns:a16="http://schemas.microsoft.com/office/drawing/2014/main" xmlns="" id="{B1621617-72C6-4595-BC17-ED8A2DA2C742}"/>
                </a:ext>
              </a:extLst>
            </p:cNvPr>
            <p:cNvSpPr>
              <a:spLocks noChangeShapeType="1"/>
            </p:cNvSpPr>
            <p:nvPr/>
          </p:nvSpPr>
          <p:spPr bwMode="auto">
            <a:xfrm>
              <a:off x="3219" y="3767"/>
              <a:ext cx="2377"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86" name="Line 17">
              <a:extLst>
                <a:ext uri="{FF2B5EF4-FFF2-40B4-BE49-F238E27FC236}">
                  <a16:creationId xmlns:a16="http://schemas.microsoft.com/office/drawing/2014/main" xmlns="" id="{E0BC15EF-1B1D-4BC6-9107-CF4F15006993}"/>
                </a:ext>
              </a:extLst>
            </p:cNvPr>
            <p:cNvSpPr>
              <a:spLocks noChangeShapeType="1"/>
            </p:cNvSpPr>
            <p:nvPr/>
          </p:nvSpPr>
          <p:spPr bwMode="auto">
            <a:xfrm flipV="1">
              <a:off x="3213" y="3760"/>
              <a:ext cx="0" cy="92"/>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87" name="Line 18">
              <a:extLst>
                <a:ext uri="{FF2B5EF4-FFF2-40B4-BE49-F238E27FC236}">
                  <a16:creationId xmlns:a16="http://schemas.microsoft.com/office/drawing/2014/main" xmlns="" id="{51C90C27-54E9-4CCE-BB02-6C71ADFCF861}"/>
                </a:ext>
              </a:extLst>
            </p:cNvPr>
            <p:cNvSpPr>
              <a:spLocks noChangeShapeType="1"/>
            </p:cNvSpPr>
            <p:nvPr/>
          </p:nvSpPr>
          <p:spPr bwMode="auto">
            <a:xfrm flipV="1">
              <a:off x="4079" y="3760"/>
              <a:ext cx="0" cy="92"/>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88" name="Line 19">
              <a:extLst>
                <a:ext uri="{FF2B5EF4-FFF2-40B4-BE49-F238E27FC236}">
                  <a16:creationId xmlns:a16="http://schemas.microsoft.com/office/drawing/2014/main" xmlns="" id="{D374DE10-2722-45BD-9DA7-FD6B74A18023}"/>
                </a:ext>
              </a:extLst>
            </p:cNvPr>
            <p:cNvSpPr>
              <a:spLocks noChangeShapeType="1"/>
            </p:cNvSpPr>
            <p:nvPr/>
          </p:nvSpPr>
          <p:spPr bwMode="auto">
            <a:xfrm flipV="1">
              <a:off x="4943" y="3760"/>
              <a:ext cx="0" cy="92"/>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89" name="Rectangle 23">
              <a:extLst>
                <a:ext uri="{FF2B5EF4-FFF2-40B4-BE49-F238E27FC236}">
                  <a16:creationId xmlns:a16="http://schemas.microsoft.com/office/drawing/2014/main" xmlns="" id="{DB0A5029-EF82-48BD-91A6-5F01C440FC34}"/>
                </a:ext>
              </a:extLst>
            </p:cNvPr>
            <p:cNvSpPr>
              <a:spLocks noChangeArrowheads="1"/>
            </p:cNvSpPr>
            <p:nvPr/>
          </p:nvSpPr>
          <p:spPr bwMode="auto">
            <a:xfrm>
              <a:off x="3608" y="814"/>
              <a:ext cx="13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a:solidFill>
                    <a:srgbClr val="FFFFFF"/>
                  </a:solidFill>
                </a:rPr>
                <a:t>Σχετικός κίνδυνος</a:t>
              </a:r>
            </a:p>
          </p:txBody>
        </p:sp>
        <p:sp>
          <p:nvSpPr>
            <p:cNvPr id="11290" name="Rectangle 24">
              <a:extLst>
                <a:ext uri="{FF2B5EF4-FFF2-40B4-BE49-F238E27FC236}">
                  <a16:creationId xmlns:a16="http://schemas.microsoft.com/office/drawing/2014/main" xmlns="" id="{A8BC7044-B3A6-45D7-A5BF-AAE01BD72DFE}"/>
                </a:ext>
              </a:extLst>
            </p:cNvPr>
            <p:cNvSpPr>
              <a:spLocks noChangeArrowheads="1"/>
            </p:cNvSpPr>
            <p:nvPr/>
          </p:nvSpPr>
          <p:spPr bwMode="auto">
            <a:xfrm>
              <a:off x="3298" y="276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2</a:t>
              </a:r>
              <a:endParaRPr lang="en-GB" altLang="en-US" dirty="0"/>
            </a:p>
          </p:txBody>
        </p:sp>
        <p:sp>
          <p:nvSpPr>
            <p:cNvPr id="11291" name="Rectangle 25">
              <a:extLst>
                <a:ext uri="{FF2B5EF4-FFF2-40B4-BE49-F238E27FC236}">
                  <a16:creationId xmlns:a16="http://schemas.microsoft.com/office/drawing/2014/main" xmlns="" id="{6918B394-9BA5-4469-AFBC-869453F46909}"/>
                </a:ext>
              </a:extLst>
            </p:cNvPr>
            <p:cNvSpPr>
              <a:spLocks noChangeArrowheads="1"/>
            </p:cNvSpPr>
            <p:nvPr/>
          </p:nvSpPr>
          <p:spPr bwMode="auto">
            <a:xfrm>
              <a:off x="3569" y="2485"/>
              <a:ext cx="31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5.8</a:t>
              </a:r>
              <a:endParaRPr lang="en-GB" altLang="en-US" dirty="0"/>
            </a:p>
          </p:txBody>
        </p:sp>
        <p:sp>
          <p:nvSpPr>
            <p:cNvPr id="11292" name="Rectangle 27">
              <a:extLst>
                <a:ext uri="{FF2B5EF4-FFF2-40B4-BE49-F238E27FC236}">
                  <a16:creationId xmlns:a16="http://schemas.microsoft.com/office/drawing/2014/main" xmlns="" id="{1F104035-2363-42B1-A084-F9EA32586F78}"/>
                </a:ext>
              </a:extLst>
            </p:cNvPr>
            <p:cNvSpPr>
              <a:spLocks noChangeArrowheads="1"/>
            </p:cNvSpPr>
            <p:nvPr/>
          </p:nvSpPr>
          <p:spPr bwMode="auto">
            <a:xfrm>
              <a:off x="3310" y="3004"/>
              <a:ext cx="20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2</a:t>
              </a:r>
            </a:p>
          </p:txBody>
        </p:sp>
        <p:sp>
          <p:nvSpPr>
            <p:cNvPr id="11293" name="Rectangle 28">
              <a:extLst>
                <a:ext uri="{FF2B5EF4-FFF2-40B4-BE49-F238E27FC236}">
                  <a16:creationId xmlns:a16="http://schemas.microsoft.com/office/drawing/2014/main" xmlns="" id="{844D79C1-E188-4DA4-B264-7DEE52543C37}"/>
                </a:ext>
              </a:extLst>
            </p:cNvPr>
            <p:cNvSpPr>
              <a:spLocks noChangeArrowheads="1"/>
            </p:cNvSpPr>
            <p:nvPr/>
          </p:nvSpPr>
          <p:spPr bwMode="auto">
            <a:xfrm>
              <a:off x="3187" y="3475"/>
              <a:ext cx="31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1.5</a:t>
              </a:r>
            </a:p>
          </p:txBody>
        </p:sp>
        <p:sp>
          <p:nvSpPr>
            <p:cNvPr id="11294" name="Freeform 31">
              <a:extLst>
                <a:ext uri="{FF2B5EF4-FFF2-40B4-BE49-F238E27FC236}">
                  <a16:creationId xmlns:a16="http://schemas.microsoft.com/office/drawing/2014/main" xmlns="" id="{0A2F76F7-A28F-4611-A527-9424EBD14EFF}"/>
                </a:ext>
              </a:extLst>
            </p:cNvPr>
            <p:cNvSpPr>
              <a:spLocks/>
            </p:cNvSpPr>
            <p:nvPr/>
          </p:nvSpPr>
          <p:spPr bwMode="auto">
            <a:xfrm>
              <a:off x="3203" y="1163"/>
              <a:ext cx="2347" cy="190"/>
            </a:xfrm>
            <a:custGeom>
              <a:avLst/>
              <a:gdLst>
                <a:gd name="T0" fmla="*/ 0 w 1951"/>
                <a:gd name="T1" fmla="*/ 0 h 163"/>
                <a:gd name="T2" fmla="*/ 3395 w 1951"/>
                <a:gd name="T3" fmla="*/ 0 h 163"/>
                <a:gd name="T4" fmla="*/ 3395 w 1951"/>
                <a:gd name="T5" fmla="*/ 256 h 163"/>
                <a:gd name="T6" fmla="*/ 0 w 1951"/>
                <a:gd name="T7" fmla="*/ 256 h 163"/>
                <a:gd name="T8" fmla="*/ 0 w 1951"/>
                <a:gd name="T9" fmla="*/ 0 h 163"/>
                <a:gd name="T10" fmla="*/ 0 60000 65536"/>
                <a:gd name="T11" fmla="*/ 0 60000 65536"/>
                <a:gd name="T12" fmla="*/ 0 60000 65536"/>
                <a:gd name="T13" fmla="*/ 0 60000 65536"/>
                <a:gd name="T14" fmla="*/ 0 60000 65536"/>
                <a:gd name="T15" fmla="*/ 0 w 1951"/>
                <a:gd name="T16" fmla="*/ 0 h 163"/>
                <a:gd name="T17" fmla="*/ 1951 w 1951"/>
                <a:gd name="T18" fmla="*/ 163 h 163"/>
              </a:gdLst>
              <a:ahLst/>
              <a:cxnLst>
                <a:cxn ang="T10">
                  <a:pos x="T0" y="T1"/>
                </a:cxn>
                <a:cxn ang="T11">
                  <a:pos x="T2" y="T3"/>
                </a:cxn>
                <a:cxn ang="T12">
                  <a:pos x="T4" y="T5"/>
                </a:cxn>
                <a:cxn ang="T13">
                  <a:pos x="T6" y="T7"/>
                </a:cxn>
                <a:cxn ang="T14">
                  <a:pos x="T8" y="T9"/>
                </a:cxn>
              </a:cxnLst>
              <a:rect l="T15" t="T16" r="T17" b="T18"/>
              <a:pathLst>
                <a:path w="1951" h="163">
                  <a:moveTo>
                    <a:pt x="0" y="0"/>
                  </a:moveTo>
                  <a:lnTo>
                    <a:pt x="1950" y="0"/>
                  </a:lnTo>
                  <a:lnTo>
                    <a:pt x="1950" y="162"/>
                  </a:lnTo>
                  <a:lnTo>
                    <a:pt x="0" y="162"/>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5" name="Rectangle 32">
              <a:extLst>
                <a:ext uri="{FF2B5EF4-FFF2-40B4-BE49-F238E27FC236}">
                  <a16:creationId xmlns:a16="http://schemas.microsoft.com/office/drawing/2014/main" xmlns="" id="{DCABB506-011B-4D8A-84E6-E797893E8DBB}"/>
                </a:ext>
              </a:extLst>
            </p:cNvPr>
            <p:cNvSpPr>
              <a:spLocks noChangeArrowheads="1"/>
            </p:cNvSpPr>
            <p:nvPr/>
          </p:nvSpPr>
          <p:spPr bwMode="auto">
            <a:xfrm>
              <a:off x="4535" y="1143"/>
              <a:ext cx="64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10</a:t>
              </a:r>
              <a:r>
                <a:rPr lang="en-GB" altLang="en-US" dirty="0"/>
                <a:t>–1</a:t>
              </a:r>
              <a:r>
                <a:rPr lang="el-GR" altLang="en-US" dirty="0"/>
                <a:t>3.5</a:t>
              </a:r>
              <a:endParaRPr lang="en-GB" altLang="en-US" dirty="0"/>
            </a:p>
          </p:txBody>
        </p:sp>
        <p:sp>
          <p:nvSpPr>
            <p:cNvPr id="11296" name="Rectangle 33">
              <a:extLst>
                <a:ext uri="{FF2B5EF4-FFF2-40B4-BE49-F238E27FC236}">
                  <a16:creationId xmlns:a16="http://schemas.microsoft.com/office/drawing/2014/main" xmlns="" id="{990818AF-4173-42EB-87F3-D97AABB13BA1}"/>
                </a:ext>
              </a:extLst>
            </p:cNvPr>
            <p:cNvSpPr>
              <a:spLocks noChangeArrowheads="1"/>
            </p:cNvSpPr>
            <p:nvPr/>
          </p:nvSpPr>
          <p:spPr bwMode="auto">
            <a:xfrm>
              <a:off x="3618" y="2181"/>
              <a:ext cx="31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a:t>6.1</a:t>
              </a:r>
              <a:endParaRPr lang="en-GB" altLang="en-US"/>
            </a:p>
          </p:txBody>
        </p:sp>
        <p:sp>
          <p:nvSpPr>
            <p:cNvPr id="11297" name="Freeform 34">
              <a:extLst>
                <a:ext uri="{FF2B5EF4-FFF2-40B4-BE49-F238E27FC236}">
                  <a16:creationId xmlns:a16="http://schemas.microsoft.com/office/drawing/2014/main" xmlns="" id="{4490E3DC-31C9-4595-A9AF-9DB0C86D9A87}"/>
                </a:ext>
              </a:extLst>
            </p:cNvPr>
            <p:cNvSpPr>
              <a:spLocks/>
            </p:cNvSpPr>
            <p:nvPr/>
          </p:nvSpPr>
          <p:spPr bwMode="auto">
            <a:xfrm>
              <a:off x="3211" y="3308"/>
              <a:ext cx="292" cy="171"/>
            </a:xfrm>
            <a:custGeom>
              <a:avLst/>
              <a:gdLst>
                <a:gd name="T0" fmla="*/ 0 w 389"/>
                <a:gd name="T1" fmla="*/ 0 h 171"/>
                <a:gd name="T2" fmla="*/ 164 w 389"/>
                <a:gd name="T3" fmla="*/ 0 h 171"/>
                <a:gd name="T4" fmla="*/ 164 w 389"/>
                <a:gd name="T5" fmla="*/ 170 h 171"/>
                <a:gd name="T6" fmla="*/ 0 w 389"/>
                <a:gd name="T7" fmla="*/ 170 h 171"/>
                <a:gd name="T8" fmla="*/ 0 w 389"/>
                <a:gd name="T9" fmla="*/ 0 h 171"/>
                <a:gd name="T10" fmla="*/ 0 60000 65536"/>
                <a:gd name="T11" fmla="*/ 0 60000 65536"/>
                <a:gd name="T12" fmla="*/ 0 60000 65536"/>
                <a:gd name="T13" fmla="*/ 0 60000 65536"/>
                <a:gd name="T14" fmla="*/ 0 60000 65536"/>
                <a:gd name="T15" fmla="*/ 0 w 389"/>
                <a:gd name="T16" fmla="*/ 0 h 171"/>
                <a:gd name="T17" fmla="*/ 389 w 389"/>
                <a:gd name="T18" fmla="*/ 171 h 171"/>
              </a:gdLst>
              <a:ahLst/>
              <a:cxnLst>
                <a:cxn ang="T10">
                  <a:pos x="T0" y="T1"/>
                </a:cxn>
                <a:cxn ang="T11">
                  <a:pos x="T2" y="T3"/>
                </a:cxn>
                <a:cxn ang="T12">
                  <a:pos x="T4" y="T5"/>
                </a:cxn>
                <a:cxn ang="T13">
                  <a:pos x="T6" y="T7"/>
                </a:cxn>
                <a:cxn ang="T14">
                  <a:pos x="T8" y="T9"/>
                </a:cxn>
              </a:cxnLst>
              <a:rect l="T15" t="T16" r="T17" b="T18"/>
              <a:pathLst>
                <a:path w="389" h="171">
                  <a:moveTo>
                    <a:pt x="0" y="0"/>
                  </a:moveTo>
                  <a:lnTo>
                    <a:pt x="388" y="0"/>
                  </a:lnTo>
                  <a:lnTo>
                    <a:pt x="388" y="170"/>
                  </a:lnTo>
                  <a:lnTo>
                    <a:pt x="0" y="170"/>
                  </a:lnTo>
                  <a:lnTo>
                    <a:pt x="0" y="0"/>
                  </a:lnTo>
                </a:path>
              </a:pathLst>
            </a:custGeom>
            <a:gradFill rotWithShape="0">
              <a:gsLst>
                <a:gs pos="0">
                  <a:srgbClr val="4C4500"/>
                </a:gs>
                <a:gs pos="50000">
                  <a:srgbClr val="FFE600"/>
                </a:gs>
                <a:gs pos="100000">
                  <a:srgbClr val="4C4500"/>
                </a:gs>
              </a:gsLst>
              <a:lin ang="5400000" scaled="1"/>
            </a:gradFill>
            <a:ln w="12700" cap="rnd">
              <a:solidFill>
                <a:srgbClr val="FFFF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8" name="Rectangle 35">
              <a:extLst>
                <a:ext uri="{FF2B5EF4-FFF2-40B4-BE49-F238E27FC236}">
                  <a16:creationId xmlns:a16="http://schemas.microsoft.com/office/drawing/2014/main" xmlns="" id="{8701B27C-0D3A-4D83-A1F7-F59E02170EE0}"/>
                </a:ext>
              </a:extLst>
            </p:cNvPr>
            <p:cNvSpPr>
              <a:spLocks noChangeArrowheads="1"/>
            </p:cNvSpPr>
            <p:nvPr/>
          </p:nvSpPr>
          <p:spPr bwMode="auto">
            <a:xfrm>
              <a:off x="3186" y="3272"/>
              <a:ext cx="31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1.5</a:t>
              </a:r>
            </a:p>
          </p:txBody>
        </p:sp>
      </p:grpSp>
      <p:sp>
        <p:nvSpPr>
          <p:cNvPr id="35" name="Text Box 42">
            <a:extLst>
              <a:ext uri="{FF2B5EF4-FFF2-40B4-BE49-F238E27FC236}">
                <a16:creationId xmlns:a16="http://schemas.microsoft.com/office/drawing/2014/main" xmlns="" id="{F0A16D75-218C-4225-8ADE-314E6EB012DF}"/>
              </a:ext>
            </a:extLst>
          </p:cNvPr>
          <p:cNvSpPr txBox="1">
            <a:spLocks noChangeArrowheads="1"/>
          </p:cNvSpPr>
          <p:nvPr/>
        </p:nvSpPr>
        <p:spPr bwMode="auto">
          <a:xfrm>
            <a:off x="4279900" y="4425950"/>
            <a:ext cx="4283075" cy="1190625"/>
          </a:xfrm>
          <a:prstGeom prst="rect">
            <a:avLst/>
          </a:prstGeom>
          <a:solidFill>
            <a:srgbClr val="00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l-GR" altLang="en-US" sz="3600" b="0" i="0" u="none" strike="noStrike" kern="0" cap="none" spc="0" normalizeH="0" baseline="0" noProof="0">
                <a:ln>
                  <a:noFill/>
                </a:ln>
                <a:solidFill>
                  <a:srgbClr val="000000"/>
                </a:solidFill>
                <a:effectLst/>
                <a:uLnTx/>
                <a:uFillTx/>
                <a:latin typeface="Arial" panose="020B0604020202020204" pitchFamily="34" charset="0"/>
              </a:rPr>
              <a:t>Χρήση </a:t>
            </a:r>
            <a:r>
              <a:rPr kumimoji="0" lang="en-US" altLang="en-US" sz="3600" b="0" i="0" u="none" strike="noStrike" kern="0" cap="none" spc="0" normalizeH="0" baseline="0" noProof="0">
                <a:ln>
                  <a:noFill/>
                </a:ln>
                <a:solidFill>
                  <a:srgbClr val="000000"/>
                </a:solidFill>
                <a:effectLst/>
                <a:uLnTx/>
                <a:uFillTx/>
                <a:latin typeface="Arial" panose="020B0604020202020204" pitchFamily="34" charset="0"/>
              </a:rPr>
              <a:t>SSRIs: </a:t>
            </a:r>
            <a:r>
              <a:rPr kumimoji="0" lang="el-GR" altLang="en-US" sz="3600" b="0" i="0" u="none" strike="noStrike" kern="0" cap="none" spc="0" normalizeH="0" baseline="0" noProof="0">
                <a:ln>
                  <a:noFill/>
                </a:ln>
                <a:solidFill>
                  <a:srgbClr val="000000"/>
                </a:solidFill>
                <a:effectLst/>
                <a:uLnTx/>
                <a:uFillTx/>
                <a:latin typeface="Arial" panose="020B0604020202020204" pitchFamily="34" charset="0"/>
              </a:rPr>
              <a:t>ΣΚ=3</a:t>
            </a:r>
            <a:r>
              <a:rPr kumimoji="0" lang="en-US" altLang="en-US" sz="3600" b="0" i="0" u="none" strike="noStrike" kern="0" cap="none" spc="0" normalizeH="0" baseline="0" noProof="0">
                <a:ln>
                  <a:noFill/>
                </a:ln>
                <a:solidFill>
                  <a:srgbClr val="000000"/>
                </a:solidFill>
                <a:effectLst/>
                <a:uLnTx/>
                <a:uFillTx/>
                <a:latin typeface="Arial" panose="020B0604020202020204" pitchFamily="34" charset="0"/>
              </a:rPr>
              <a:t>.</a:t>
            </a:r>
            <a:r>
              <a:rPr kumimoji="0" lang="el-GR" altLang="en-US" sz="3600" b="0" i="0" u="none" strike="noStrike" kern="0" cap="none" spc="0" normalizeH="0" baseline="0" noProof="0">
                <a:ln>
                  <a:noFill/>
                </a:ln>
                <a:solidFill>
                  <a:srgbClr val="000000"/>
                </a:solidFill>
                <a:effectLst/>
                <a:uLnTx/>
                <a:uFillTx/>
                <a:latin typeface="Arial" panose="020B0604020202020204" pitchFamily="34" charset="0"/>
              </a:rPr>
              <a:t>6</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75520" y="260648"/>
            <a:ext cx="2448000" cy="576064"/>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dirty="0">
                <a:latin typeface="Arial" panose="020B0604020202020204" pitchFamily="34" charset="0"/>
                <a:cs typeface="Arial" panose="020B0604020202020204" pitchFamily="34" charset="0"/>
              </a:rPr>
              <a:t>Εξωγενείς παράγοντες</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lgn="ctr"/>
            <a:r>
              <a:rPr lang="el-GR" sz="1600" dirty="0">
                <a:latin typeface="Arial" panose="020B0604020202020204" pitchFamily="34" charset="0"/>
                <a:cs typeface="Arial" panose="020B0604020202020204" pitchFamily="34" charset="0"/>
              </a:rPr>
              <a:t>ΜΣΑΦ, </a:t>
            </a:r>
            <a:r>
              <a:rPr lang="el-GR" sz="1600" i="1" dirty="0">
                <a:latin typeface="Arial" panose="020B0604020202020204" pitchFamily="34" charset="0"/>
                <a:cs typeface="Arial" panose="020B0604020202020204" pitchFamily="34" charset="0"/>
              </a:rPr>
              <a:t>Η</a:t>
            </a:r>
            <a:r>
              <a:rPr lang="en-US" sz="1600" i="1" dirty="0">
                <a:latin typeface="Arial" panose="020B0604020202020204" pitchFamily="34" charset="0"/>
                <a:cs typeface="Arial" panose="020B0604020202020204" pitchFamily="34" charset="0"/>
              </a:rPr>
              <a:t>. Pylori</a:t>
            </a:r>
            <a:endParaRPr lang="el-GR" sz="1600" i="1" dirty="0">
              <a:latin typeface="Arial" panose="020B0604020202020204" pitchFamily="34" charset="0"/>
              <a:cs typeface="Arial" panose="020B0604020202020204" pitchFamily="34" charset="0"/>
            </a:endParaRPr>
          </a:p>
          <a:p>
            <a:pPr algn="ctr"/>
            <a:endParaRPr lang="el-GR" dirty="0">
              <a:latin typeface="Arial" panose="020B0604020202020204" pitchFamily="34" charset="0"/>
              <a:cs typeface="Arial" panose="020B0604020202020204" pitchFamily="34" charset="0"/>
            </a:endParaRPr>
          </a:p>
        </p:txBody>
      </p:sp>
      <p:sp>
        <p:nvSpPr>
          <p:cNvPr id="3" name="Ορθογώνιο 2"/>
          <p:cNvSpPr/>
          <p:nvPr/>
        </p:nvSpPr>
        <p:spPr>
          <a:xfrm>
            <a:off x="4907868" y="260648"/>
            <a:ext cx="2448000" cy="576064"/>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dirty="0">
                <a:latin typeface="Arial" panose="020B0604020202020204" pitchFamily="34" charset="0"/>
                <a:cs typeface="Arial" panose="020B0604020202020204" pitchFamily="34" charset="0"/>
              </a:rPr>
              <a:t>Επίδραση γαστρικού οξέος και πεψίνης</a:t>
            </a:r>
          </a:p>
          <a:p>
            <a:pPr algn="ctr"/>
            <a:endParaRPr lang="el-GR" dirty="0">
              <a:latin typeface="Arial" panose="020B0604020202020204" pitchFamily="34" charset="0"/>
              <a:cs typeface="Arial" panose="020B0604020202020204" pitchFamily="34" charset="0"/>
            </a:endParaRPr>
          </a:p>
        </p:txBody>
      </p:sp>
      <p:sp>
        <p:nvSpPr>
          <p:cNvPr id="4" name="Ορθογώνιο 3"/>
          <p:cNvSpPr/>
          <p:nvPr/>
        </p:nvSpPr>
        <p:spPr>
          <a:xfrm>
            <a:off x="8040216" y="260648"/>
            <a:ext cx="2448000" cy="576064"/>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dirty="0">
                <a:latin typeface="Arial" panose="020B0604020202020204" pitchFamily="34" charset="0"/>
                <a:cs typeface="Arial" panose="020B0604020202020204" pitchFamily="34" charset="0"/>
              </a:rPr>
              <a:t>Ενδογενείς παράγοντες</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lgn="ctr"/>
            <a:r>
              <a:rPr lang="el-GR" sz="1600" dirty="0" err="1">
                <a:latin typeface="Arial" panose="020B0604020202020204" pitchFamily="34" charset="0"/>
                <a:cs typeface="Arial" panose="020B0604020202020204" pitchFamily="34" charset="0"/>
              </a:rPr>
              <a:t>λυσολεκιθίνη</a:t>
            </a:r>
            <a:endParaRPr lang="el-GR" sz="1600" dirty="0">
              <a:latin typeface="Arial" panose="020B0604020202020204" pitchFamily="34" charset="0"/>
              <a:cs typeface="Arial" panose="020B0604020202020204" pitchFamily="34" charset="0"/>
            </a:endParaRPr>
          </a:p>
          <a:p>
            <a:pPr algn="ctr"/>
            <a:endParaRPr lang="el-GR" dirty="0">
              <a:latin typeface="Arial" panose="020B0604020202020204" pitchFamily="34" charset="0"/>
              <a:cs typeface="Arial" panose="020B0604020202020204" pitchFamily="34" charset="0"/>
            </a:endParaRPr>
          </a:p>
        </p:txBody>
      </p:sp>
      <p:sp>
        <p:nvSpPr>
          <p:cNvPr id="5" name="Ορθογώνιο 4"/>
          <p:cNvSpPr/>
          <p:nvPr/>
        </p:nvSpPr>
        <p:spPr>
          <a:xfrm>
            <a:off x="3420267" y="1069795"/>
            <a:ext cx="5418738" cy="576064"/>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b="1" i="1" dirty="0">
                <a:latin typeface="Arial" panose="020B0604020202020204" pitchFamily="34" charset="0"/>
                <a:cs typeface="Arial" panose="020B0604020202020204" pitchFamily="34" charset="0"/>
              </a:rPr>
              <a:t>1</a:t>
            </a:r>
            <a:r>
              <a:rPr lang="el-GR" sz="1600" b="1" i="1" baseline="30000" dirty="0">
                <a:latin typeface="Arial" panose="020B0604020202020204" pitchFamily="34" charset="0"/>
                <a:cs typeface="Arial" panose="020B0604020202020204" pitchFamily="34" charset="0"/>
              </a:rPr>
              <a:t>η</a:t>
            </a:r>
            <a:r>
              <a:rPr lang="el-GR" sz="1600" b="1" i="1" dirty="0">
                <a:latin typeface="Arial" panose="020B0604020202020204" pitchFamily="34" charset="0"/>
                <a:cs typeface="Arial" panose="020B0604020202020204" pitchFamily="34" charset="0"/>
              </a:rPr>
              <a:t> γραμμή άμυνας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Βλέννα και παρουσία </a:t>
            </a:r>
            <a:r>
              <a:rPr lang="el-GR" sz="1600" dirty="0" err="1">
                <a:latin typeface="Arial" panose="020B0604020202020204" pitchFamily="34" charset="0"/>
                <a:cs typeface="Arial" panose="020B0604020202020204" pitchFamily="34" charset="0"/>
              </a:rPr>
              <a:t>διττανθρακικών</a:t>
            </a:r>
            <a:endParaRPr lang="el-GR" sz="1600" dirty="0">
              <a:latin typeface="Arial" panose="020B0604020202020204" pitchFamily="34" charset="0"/>
              <a:cs typeface="Arial" panose="020B0604020202020204" pitchFamily="34" charset="0"/>
            </a:endParaRPr>
          </a:p>
          <a:p>
            <a:pPr algn="ctr"/>
            <a:endParaRPr lang="el-GR" dirty="0">
              <a:latin typeface="Arial" panose="020B0604020202020204" pitchFamily="34" charset="0"/>
              <a:cs typeface="Arial" panose="020B0604020202020204" pitchFamily="34" charset="0"/>
            </a:endParaRPr>
          </a:p>
        </p:txBody>
      </p:sp>
      <p:sp>
        <p:nvSpPr>
          <p:cNvPr id="6" name="Ορθογώνιο 5"/>
          <p:cNvSpPr/>
          <p:nvPr/>
        </p:nvSpPr>
        <p:spPr>
          <a:xfrm>
            <a:off x="3424459" y="1830344"/>
            <a:ext cx="5418738" cy="576064"/>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b="1" i="1" dirty="0">
                <a:latin typeface="Arial" panose="020B0604020202020204" pitchFamily="34" charset="0"/>
                <a:cs typeface="Arial" panose="020B0604020202020204" pitchFamily="34" charset="0"/>
              </a:rPr>
              <a:t>2</a:t>
            </a:r>
            <a:r>
              <a:rPr lang="el-GR" sz="1600" b="1" i="1" baseline="30000" dirty="0">
                <a:latin typeface="Arial" panose="020B0604020202020204" pitchFamily="34" charset="0"/>
                <a:cs typeface="Arial" panose="020B0604020202020204" pitchFamily="34" charset="0"/>
              </a:rPr>
              <a:t>η</a:t>
            </a:r>
            <a:r>
              <a:rPr lang="el-GR" sz="1600" b="1" i="1" dirty="0">
                <a:latin typeface="Arial" panose="020B0604020202020204" pitchFamily="34" charset="0"/>
                <a:cs typeface="Arial" panose="020B0604020202020204" pitchFamily="34" charset="0"/>
              </a:rPr>
              <a:t> γραμμή άμυνας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Ακεραιότητα επιθηλιακού φραγμού</a:t>
            </a:r>
          </a:p>
          <a:p>
            <a:pPr algn="ctr"/>
            <a:endParaRPr lang="el-GR" dirty="0">
              <a:latin typeface="Arial" panose="020B0604020202020204" pitchFamily="34" charset="0"/>
              <a:cs typeface="Arial" panose="020B0604020202020204" pitchFamily="34" charset="0"/>
            </a:endParaRPr>
          </a:p>
        </p:txBody>
      </p:sp>
      <p:sp>
        <p:nvSpPr>
          <p:cNvPr id="7" name="Ορθογώνιο 6"/>
          <p:cNvSpPr/>
          <p:nvPr/>
        </p:nvSpPr>
        <p:spPr>
          <a:xfrm>
            <a:off x="3420267" y="2587271"/>
            <a:ext cx="5418738" cy="576064"/>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b="1" i="1" dirty="0">
                <a:latin typeface="Arial" panose="020B0604020202020204" pitchFamily="34" charset="0"/>
                <a:cs typeface="Arial" panose="020B0604020202020204" pitchFamily="34" charset="0"/>
              </a:rPr>
              <a:t>3</a:t>
            </a:r>
            <a:r>
              <a:rPr lang="el-GR" sz="1600" b="1" i="1" baseline="30000" dirty="0">
                <a:latin typeface="Arial" panose="020B0604020202020204" pitchFamily="34" charset="0"/>
                <a:cs typeface="Arial" panose="020B0604020202020204" pitchFamily="34" charset="0"/>
              </a:rPr>
              <a:t>η</a:t>
            </a:r>
            <a:r>
              <a:rPr lang="el-GR" sz="1600" b="1" i="1" dirty="0">
                <a:latin typeface="Arial" panose="020B0604020202020204" pitchFamily="34" charset="0"/>
                <a:cs typeface="Arial" panose="020B0604020202020204" pitchFamily="34" charset="0"/>
              </a:rPr>
              <a:t> γραμμή άμυνας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Αιματική ροή σε βλεννογόνο, </a:t>
            </a:r>
            <a:r>
              <a:rPr lang="el-GR" sz="1600" dirty="0" err="1">
                <a:latin typeface="Arial" panose="020B0604020202020204" pitchFamily="34" charset="0"/>
                <a:cs typeface="Arial" panose="020B0604020202020204" pitchFamily="34" charset="0"/>
              </a:rPr>
              <a:t>προσταγλαδίνες</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 H</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S</a:t>
            </a:r>
            <a:endParaRPr lang="el-GR" sz="1600" dirty="0">
              <a:latin typeface="Arial" panose="020B0604020202020204" pitchFamily="34" charset="0"/>
              <a:cs typeface="Arial" panose="020B0604020202020204" pitchFamily="34" charset="0"/>
            </a:endParaRPr>
          </a:p>
          <a:p>
            <a:pPr algn="ctr"/>
            <a:endParaRPr lang="el-GR" dirty="0">
              <a:latin typeface="Arial" panose="020B0604020202020204" pitchFamily="34" charset="0"/>
              <a:cs typeface="Arial" panose="020B0604020202020204" pitchFamily="34" charset="0"/>
            </a:endParaRPr>
          </a:p>
        </p:txBody>
      </p:sp>
      <p:sp>
        <p:nvSpPr>
          <p:cNvPr id="8" name="Ορθογώνιο 7"/>
          <p:cNvSpPr/>
          <p:nvPr/>
        </p:nvSpPr>
        <p:spPr>
          <a:xfrm>
            <a:off x="3420267" y="3347820"/>
            <a:ext cx="5418738" cy="360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dirty="0">
                <a:solidFill>
                  <a:schemeClr val="bg1"/>
                </a:solidFill>
                <a:latin typeface="Arial" panose="020B0604020202020204" pitchFamily="34" charset="0"/>
                <a:cs typeface="Arial" panose="020B0604020202020204" pitchFamily="34" charset="0"/>
              </a:rPr>
              <a:t>Βλάβη επιθηλιακών κυττάρων</a:t>
            </a:r>
          </a:p>
          <a:p>
            <a:pPr algn="ctr"/>
            <a:endParaRPr lang="el-GR" dirty="0">
              <a:latin typeface="Arial" panose="020B0604020202020204" pitchFamily="34" charset="0"/>
              <a:cs typeface="Arial" panose="020B0604020202020204" pitchFamily="34" charset="0"/>
            </a:endParaRPr>
          </a:p>
        </p:txBody>
      </p:sp>
      <p:sp>
        <p:nvSpPr>
          <p:cNvPr id="9" name="Ορθογώνιο 8"/>
          <p:cNvSpPr/>
          <p:nvPr/>
        </p:nvSpPr>
        <p:spPr>
          <a:xfrm>
            <a:off x="3422835" y="3892305"/>
            <a:ext cx="5418738" cy="252000"/>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i="1" dirty="0">
                <a:latin typeface="Arial" panose="020B0604020202020204" pitchFamily="34" charset="0"/>
                <a:cs typeface="Arial" panose="020B0604020202020204" pitchFamily="34" charset="0"/>
              </a:rPr>
              <a:t>1</a:t>
            </a:r>
            <a:r>
              <a:rPr lang="el-GR" sz="1600" i="1" baseline="30000" dirty="0">
                <a:latin typeface="Arial" panose="020B0604020202020204" pitchFamily="34" charset="0"/>
                <a:cs typeface="Arial" panose="020B0604020202020204" pitchFamily="34" charset="0"/>
              </a:rPr>
              <a:t>η</a:t>
            </a:r>
            <a:r>
              <a:rPr lang="el-GR" sz="1600" i="1" dirty="0">
                <a:latin typeface="Arial" panose="020B0604020202020204" pitchFamily="34" charset="0"/>
                <a:cs typeface="Arial" panose="020B0604020202020204" pitchFamily="34" charset="0"/>
              </a:rPr>
              <a:t> γραμμή επιδιόρθωσης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αποκατάσταση</a:t>
            </a:r>
          </a:p>
          <a:p>
            <a:pPr algn="ctr"/>
            <a:endParaRPr lang="el-GR" dirty="0">
              <a:latin typeface="Arial" panose="020B0604020202020204" pitchFamily="34" charset="0"/>
              <a:cs typeface="Arial" panose="020B0604020202020204" pitchFamily="34" charset="0"/>
            </a:endParaRPr>
          </a:p>
        </p:txBody>
      </p:sp>
      <p:sp>
        <p:nvSpPr>
          <p:cNvPr id="10" name="Ορθογώνιο 9"/>
          <p:cNvSpPr/>
          <p:nvPr/>
        </p:nvSpPr>
        <p:spPr>
          <a:xfrm>
            <a:off x="3420267" y="4318483"/>
            <a:ext cx="5418738" cy="252000"/>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n-US" sz="1600" i="1" dirty="0">
                <a:latin typeface="Arial" panose="020B0604020202020204" pitchFamily="34" charset="0"/>
                <a:cs typeface="Arial" panose="020B0604020202020204" pitchFamily="34" charset="0"/>
              </a:rPr>
              <a:t>2</a:t>
            </a:r>
            <a:r>
              <a:rPr lang="el-GR" sz="1600" i="1" baseline="30000" dirty="0">
                <a:latin typeface="Arial" panose="020B0604020202020204" pitchFamily="34" charset="0"/>
                <a:cs typeface="Arial" panose="020B0604020202020204" pitchFamily="34" charset="0"/>
              </a:rPr>
              <a:t>η</a:t>
            </a:r>
            <a:r>
              <a:rPr lang="el-GR" sz="1600" i="1" dirty="0">
                <a:latin typeface="Arial" panose="020B0604020202020204" pitchFamily="34" charset="0"/>
                <a:cs typeface="Arial" panose="020B0604020202020204" pitchFamily="34" charset="0"/>
              </a:rPr>
              <a:t> γραμμή επιδιόρθωσης</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κυτταρικός πολλαπλασιασμός</a:t>
            </a:r>
          </a:p>
          <a:p>
            <a:pPr algn="ctr"/>
            <a:endParaRPr lang="el-GR" dirty="0">
              <a:latin typeface="Arial" panose="020B0604020202020204" pitchFamily="34" charset="0"/>
              <a:cs typeface="Arial" panose="020B0604020202020204" pitchFamily="34" charset="0"/>
            </a:endParaRPr>
          </a:p>
        </p:txBody>
      </p:sp>
      <p:sp>
        <p:nvSpPr>
          <p:cNvPr id="11" name="Ορθογώνιο 10"/>
          <p:cNvSpPr/>
          <p:nvPr/>
        </p:nvSpPr>
        <p:spPr>
          <a:xfrm>
            <a:off x="3420267" y="4742595"/>
            <a:ext cx="5418738" cy="360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dirty="0">
                <a:solidFill>
                  <a:schemeClr val="bg1"/>
                </a:solidFill>
                <a:latin typeface="Arial" panose="020B0604020202020204" pitchFamily="34" charset="0"/>
                <a:cs typeface="Arial" panose="020B0604020202020204" pitchFamily="34" charset="0"/>
              </a:rPr>
              <a:t>Σχηματισμός οξείας βλάβης</a:t>
            </a:r>
          </a:p>
          <a:p>
            <a:pPr algn="ctr"/>
            <a:endParaRPr lang="el-GR" dirty="0">
              <a:latin typeface="Arial" panose="020B0604020202020204" pitchFamily="34" charset="0"/>
              <a:cs typeface="Arial" panose="020B0604020202020204" pitchFamily="34" charset="0"/>
            </a:endParaRPr>
          </a:p>
        </p:txBody>
      </p:sp>
      <p:sp>
        <p:nvSpPr>
          <p:cNvPr id="12" name="Ορθογώνιο 11"/>
          <p:cNvSpPr/>
          <p:nvPr/>
        </p:nvSpPr>
        <p:spPr>
          <a:xfrm>
            <a:off x="3420267" y="5274707"/>
            <a:ext cx="5418738" cy="900000"/>
          </a:xfrm>
          <a:prstGeom prst="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i="1" dirty="0">
                <a:latin typeface="Arial" panose="020B0604020202020204" pitchFamily="34" charset="0"/>
                <a:cs typeface="Arial" panose="020B0604020202020204" pitchFamily="34" charset="0"/>
              </a:rPr>
              <a:t>3</a:t>
            </a:r>
            <a:r>
              <a:rPr lang="el-GR" sz="1600" i="1" baseline="30000" dirty="0">
                <a:latin typeface="Arial" panose="020B0604020202020204" pitchFamily="34" charset="0"/>
                <a:cs typeface="Arial" panose="020B0604020202020204" pitchFamily="34" charset="0"/>
              </a:rPr>
              <a:t>η</a:t>
            </a:r>
            <a:r>
              <a:rPr lang="el-GR" sz="1600" i="1" dirty="0">
                <a:latin typeface="Arial" panose="020B0604020202020204" pitchFamily="34" charset="0"/>
                <a:cs typeface="Arial" panose="020B0604020202020204" pitchFamily="34" charset="0"/>
              </a:rPr>
              <a:t> γραμμή επιδιόρθωσης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επούλωση της βλάβης</a:t>
            </a:r>
          </a:p>
          <a:p>
            <a:pPr marL="285750" indent="-285750" algn="just">
              <a:buFont typeface="Arial" panose="020B0604020202020204" pitchFamily="34" charset="0"/>
              <a:buChar char="•"/>
            </a:pPr>
            <a:r>
              <a:rPr lang="el-GR" sz="1400" dirty="0">
                <a:latin typeface="Arial" panose="020B0604020202020204" pitchFamily="34" charset="0"/>
                <a:cs typeface="Arial" panose="020B0604020202020204" pitchFamily="34" charset="0"/>
              </a:rPr>
              <a:t>Σχηματισμός </a:t>
            </a:r>
            <a:r>
              <a:rPr lang="el-GR" sz="1400" dirty="0" err="1">
                <a:latin typeface="Arial" panose="020B0604020202020204" pitchFamily="34" charset="0"/>
                <a:cs typeface="Arial" panose="020B0604020202020204" pitchFamily="34" charset="0"/>
              </a:rPr>
              <a:t>κοκκιωματώδους</a:t>
            </a:r>
            <a:r>
              <a:rPr lang="el-GR" sz="1400" dirty="0">
                <a:latin typeface="Arial" panose="020B0604020202020204" pitchFamily="34" charset="0"/>
                <a:cs typeface="Arial" panose="020B0604020202020204" pitchFamily="34" charset="0"/>
              </a:rPr>
              <a:t> ιστού</a:t>
            </a:r>
          </a:p>
          <a:p>
            <a:pPr marL="285750" indent="-285750" algn="just">
              <a:buFont typeface="Arial" panose="020B0604020202020204" pitchFamily="34" charset="0"/>
              <a:buChar char="•"/>
            </a:pPr>
            <a:r>
              <a:rPr lang="el-GR" sz="1400" dirty="0" err="1">
                <a:latin typeface="Arial" panose="020B0604020202020204" pitchFamily="34" charset="0"/>
                <a:cs typeface="Arial" panose="020B0604020202020204" pitchFamily="34" charset="0"/>
              </a:rPr>
              <a:t>Αγγειογένεση</a:t>
            </a:r>
            <a:endParaRPr lang="el-GR"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sz="1400" dirty="0">
                <a:latin typeface="Arial" panose="020B0604020202020204" pitchFamily="34" charset="0"/>
                <a:cs typeface="Arial" panose="020B0604020202020204" pitchFamily="34" charset="0"/>
              </a:rPr>
              <a:t>Αποκατάσταση της βασικής μεμβράνης</a:t>
            </a:r>
          </a:p>
          <a:p>
            <a:pPr algn="ctr"/>
            <a:endParaRPr lang="el-GR" dirty="0">
              <a:latin typeface="Arial" panose="020B0604020202020204" pitchFamily="34" charset="0"/>
              <a:cs typeface="Arial" panose="020B0604020202020204" pitchFamily="34" charset="0"/>
            </a:endParaRPr>
          </a:p>
        </p:txBody>
      </p:sp>
      <p:sp>
        <p:nvSpPr>
          <p:cNvPr id="13" name="Ορθογώνιο 12"/>
          <p:cNvSpPr/>
          <p:nvPr/>
        </p:nvSpPr>
        <p:spPr>
          <a:xfrm>
            <a:off x="3420267" y="6346819"/>
            <a:ext cx="5418738" cy="360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l-GR" dirty="0">
              <a:latin typeface="Arial" panose="020B0604020202020204" pitchFamily="34" charset="0"/>
              <a:cs typeface="Arial" panose="020B0604020202020204" pitchFamily="34" charset="0"/>
            </a:endParaRPr>
          </a:p>
          <a:p>
            <a:pPr algn="ctr"/>
            <a:r>
              <a:rPr lang="el-GR" sz="1600" dirty="0">
                <a:latin typeface="Arial" panose="020B0604020202020204" pitchFamily="34" charset="0"/>
                <a:cs typeface="Arial" panose="020B0604020202020204" pitchFamily="34" charset="0"/>
              </a:rPr>
              <a:t>‘</a:t>
            </a:r>
            <a:r>
              <a:rPr lang="el-GR" sz="1600" dirty="0">
                <a:solidFill>
                  <a:schemeClr val="bg1"/>
                </a:solidFill>
                <a:latin typeface="Arial" panose="020B0604020202020204" pitchFamily="34" charset="0"/>
                <a:cs typeface="Arial" panose="020B0604020202020204" pitchFamily="34" charset="0"/>
              </a:rPr>
              <a:t>Έλκος</a:t>
            </a:r>
          </a:p>
          <a:p>
            <a:pPr algn="ct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3560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Παράγοντες κινδύνου: Ο ασθενής</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05854466"/>
              </p:ext>
            </p:extLst>
          </p:nvPr>
        </p:nvGraphicFramePr>
        <p:xfrm>
          <a:off x="463640" y="1825625"/>
          <a:ext cx="11230378" cy="4458590"/>
        </p:xfrm>
        <a:graphic>
          <a:graphicData uri="http://schemas.openxmlformats.org/drawingml/2006/table">
            <a:tbl>
              <a:tblPr firstRow="1" bandRow="1">
                <a:tableStyleId>{5C22544A-7EE6-4342-B048-85BDC9FD1C3A}</a:tableStyleId>
              </a:tblPr>
              <a:tblGrid>
                <a:gridCol w="3156497">
                  <a:extLst>
                    <a:ext uri="{9D8B030D-6E8A-4147-A177-3AD203B41FA5}">
                      <a16:colId xmlns:a16="http://schemas.microsoft.com/office/drawing/2014/main" xmlns="" val="20000"/>
                    </a:ext>
                  </a:extLst>
                </a:gridCol>
                <a:gridCol w="3978398">
                  <a:extLst>
                    <a:ext uri="{9D8B030D-6E8A-4147-A177-3AD203B41FA5}">
                      <a16:colId xmlns:a16="http://schemas.microsoft.com/office/drawing/2014/main" xmlns="" val="20001"/>
                    </a:ext>
                  </a:extLst>
                </a:gridCol>
                <a:gridCol w="4095483">
                  <a:extLst>
                    <a:ext uri="{9D8B030D-6E8A-4147-A177-3AD203B41FA5}">
                      <a16:colId xmlns:a16="http://schemas.microsoft.com/office/drawing/2014/main" xmlns="" val="20002"/>
                    </a:ext>
                  </a:extLst>
                </a:gridCol>
              </a:tblGrid>
              <a:tr h="370840">
                <a:tc>
                  <a:txBody>
                    <a:bodyPr/>
                    <a:lstStyle/>
                    <a:p>
                      <a:pPr>
                        <a:lnSpc>
                          <a:spcPct val="150000"/>
                        </a:lnSpc>
                      </a:pPr>
                      <a:r>
                        <a:rPr lang="el-GR" sz="2400" baseline="0" dirty="0"/>
                        <a:t>Χαμηλός κίνδυνος</a:t>
                      </a:r>
                      <a:endParaRPr lang="el-GR" sz="2400" dirty="0"/>
                    </a:p>
                  </a:txBody>
                  <a:tcPr/>
                </a:tc>
                <a:tc>
                  <a:txBody>
                    <a:bodyPr/>
                    <a:lstStyle/>
                    <a:p>
                      <a:pPr>
                        <a:lnSpc>
                          <a:spcPct val="150000"/>
                        </a:lnSpc>
                      </a:pPr>
                      <a:r>
                        <a:rPr lang="el-GR" sz="2400" dirty="0"/>
                        <a:t>Μέτριος κίνδυνος</a:t>
                      </a:r>
                    </a:p>
                  </a:txBody>
                  <a:tcPr>
                    <a:solidFill>
                      <a:schemeClr val="accent6">
                        <a:lumMod val="75000"/>
                      </a:schemeClr>
                    </a:solidFill>
                  </a:tcPr>
                </a:tc>
                <a:tc>
                  <a:txBody>
                    <a:bodyPr/>
                    <a:lstStyle/>
                    <a:p>
                      <a:pPr>
                        <a:lnSpc>
                          <a:spcPct val="150000"/>
                        </a:lnSpc>
                      </a:pPr>
                      <a:r>
                        <a:rPr lang="el-GR" sz="2400" dirty="0"/>
                        <a:t>Μεγάλος κίνδυνος</a:t>
                      </a:r>
                    </a:p>
                  </a:txBody>
                  <a:tcPr>
                    <a:solidFill>
                      <a:srgbClr val="FF0000"/>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l-GR" sz="2400" dirty="0"/>
                        <a:t>Ηλικία &lt; 65</a:t>
                      </a:r>
                    </a:p>
                    <a:p>
                      <a:pPr marL="285750" indent="-285750">
                        <a:lnSpc>
                          <a:spcPct val="150000"/>
                        </a:lnSpc>
                        <a:buFont typeface="Arial" panose="020B0604020202020204" pitchFamily="34" charset="0"/>
                        <a:buChar char="•"/>
                      </a:pPr>
                      <a:r>
                        <a:rPr lang="el-GR" sz="2400" dirty="0"/>
                        <a:t>Κανένας άλλος παράγοντας</a:t>
                      </a:r>
                    </a:p>
                  </a:txBody>
                  <a:tcPr/>
                </a:tc>
                <a:tc>
                  <a:txBody>
                    <a:bodyPr/>
                    <a:lstStyle/>
                    <a:p>
                      <a:pPr>
                        <a:lnSpc>
                          <a:spcPct val="150000"/>
                        </a:lnSpc>
                      </a:pPr>
                      <a:r>
                        <a:rPr lang="el-GR" sz="2400" b="1" dirty="0"/>
                        <a:t>1-2 παράγοντες</a:t>
                      </a:r>
                    </a:p>
                    <a:p>
                      <a:pPr marL="285750" indent="-285750">
                        <a:lnSpc>
                          <a:spcPct val="150000"/>
                        </a:lnSpc>
                        <a:buFont typeface="Arial" panose="020B0604020202020204" pitchFamily="34" charset="0"/>
                        <a:buChar char="•"/>
                      </a:pPr>
                      <a:r>
                        <a:rPr lang="el-GR" sz="2400" dirty="0"/>
                        <a:t>Ηλικία &gt; 65</a:t>
                      </a:r>
                    </a:p>
                    <a:p>
                      <a:pPr marL="285750" indent="-285750">
                        <a:lnSpc>
                          <a:spcPct val="150000"/>
                        </a:lnSpc>
                        <a:buFont typeface="Arial" panose="020B0604020202020204" pitchFamily="34" charset="0"/>
                        <a:buChar char="•"/>
                      </a:pPr>
                      <a:r>
                        <a:rPr lang="el-GR" sz="2400" baseline="0" dirty="0"/>
                        <a:t>Λήψη </a:t>
                      </a:r>
                      <a:r>
                        <a:rPr lang="el-GR" sz="2400" baseline="0" dirty="0" err="1"/>
                        <a:t>αντιαιμοπεταλιακού</a:t>
                      </a:r>
                      <a:endParaRPr lang="el-GR" sz="2400" baseline="0" dirty="0"/>
                    </a:p>
                    <a:p>
                      <a:pPr marL="285750" indent="-285750">
                        <a:lnSpc>
                          <a:spcPct val="150000"/>
                        </a:lnSpc>
                        <a:buFont typeface="Arial" panose="020B0604020202020204" pitchFamily="34" charset="0"/>
                        <a:buChar char="•"/>
                      </a:pPr>
                      <a:r>
                        <a:rPr lang="el-GR" sz="2400" baseline="0" dirty="0"/>
                        <a:t>Περισσότερα ΜΣΑΦ</a:t>
                      </a:r>
                    </a:p>
                    <a:p>
                      <a:pPr marL="285750" indent="-285750">
                        <a:lnSpc>
                          <a:spcPct val="150000"/>
                        </a:lnSpc>
                        <a:buFont typeface="Arial" panose="020B0604020202020204" pitchFamily="34" charset="0"/>
                        <a:buChar char="•"/>
                      </a:pPr>
                      <a:r>
                        <a:rPr lang="el-GR" sz="2400" baseline="0" dirty="0"/>
                        <a:t>Λήψη </a:t>
                      </a:r>
                      <a:r>
                        <a:rPr lang="el-GR" sz="2400" baseline="0" dirty="0" err="1"/>
                        <a:t>διφοσφωνικού</a:t>
                      </a:r>
                      <a:endParaRPr lang="el-GR" sz="2400" baseline="0" dirty="0"/>
                    </a:p>
                    <a:p>
                      <a:pPr marL="285750" indent="-285750">
                        <a:lnSpc>
                          <a:spcPct val="150000"/>
                        </a:lnSpc>
                        <a:buFont typeface="Arial" panose="020B0604020202020204" pitchFamily="34" charset="0"/>
                        <a:buChar char="•"/>
                      </a:pPr>
                      <a:r>
                        <a:rPr lang="el-GR" sz="2400" baseline="0" dirty="0"/>
                        <a:t>Λήψη </a:t>
                      </a:r>
                      <a:r>
                        <a:rPr lang="en-US" sz="2400" baseline="0" dirty="0"/>
                        <a:t>SSRI</a:t>
                      </a:r>
                    </a:p>
                    <a:p>
                      <a:pPr marL="285750" indent="-285750">
                        <a:lnSpc>
                          <a:spcPct val="150000"/>
                        </a:lnSpc>
                        <a:buFont typeface="Arial" panose="020B0604020202020204" pitchFamily="34" charset="0"/>
                        <a:buChar char="•"/>
                      </a:pPr>
                      <a:r>
                        <a:rPr lang="el-GR" sz="2400" baseline="0" dirty="0"/>
                        <a:t>Λήψη κορτικοειδούς</a:t>
                      </a:r>
                      <a:endParaRPr lang="el-GR" sz="2400" dirty="0"/>
                    </a:p>
                  </a:txBody>
                  <a:tcPr>
                    <a:solidFill>
                      <a:schemeClr val="accent6">
                        <a:lumMod val="60000"/>
                        <a:lumOff val="40000"/>
                      </a:schemeClr>
                    </a:solidFill>
                  </a:tcPr>
                </a:tc>
                <a:tc>
                  <a:txBody>
                    <a:bodyPr/>
                    <a:lstStyle/>
                    <a:p>
                      <a:pPr>
                        <a:lnSpc>
                          <a:spcPct val="150000"/>
                        </a:lnSpc>
                      </a:pPr>
                      <a:r>
                        <a:rPr lang="el-GR" sz="2400" b="1" dirty="0"/>
                        <a:t>3 ή περισσότεροι παράγοντες ή οποιοσδήποτε από τους παρακάτω</a:t>
                      </a:r>
                    </a:p>
                    <a:p>
                      <a:pPr marL="285750" indent="-285750">
                        <a:lnSpc>
                          <a:spcPct val="150000"/>
                        </a:lnSpc>
                        <a:buFont typeface="Arial" panose="020B0604020202020204" pitchFamily="34" charset="0"/>
                        <a:buChar char="•"/>
                      </a:pPr>
                      <a:r>
                        <a:rPr lang="el-GR" sz="2400" dirty="0"/>
                        <a:t>Ιστορικό</a:t>
                      </a:r>
                      <a:r>
                        <a:rPr lang="el-GR" sz="2400" baseline="0" dirty="0"/>
                        <a:t> ΑΑΠ</a:t>
                      </a:r>
                    </a:p>
                    <a:p>
                      <a:pPr marL="285750" indent="-285750">
                        <a:lnSpc>
                          <a:spcPct val="150000"/>
                        </a:lnSpc>
                        <a:buFont typeface="Arial" panose="020B0604020202020204" pitchFamily="34" charset="0"/>
                        <a:buChar char="•"/>
                      </a:pPr>
                      <a:r>
                        <a:rPr lang="el-GR" sz="2400" baseline="0" dirty="0"/>
                        <a:t>Ιστορικό </a:t>
                      </a:r>
                      <a:r>
                        <a:rPr lang="el-GR" sz="2400" baseline="0" dirty="0" err="1"/>
                        <a:t>ελκοπάθειας</a:t>
                      </a:r>
                      <a:endParaRPr lang="el-GR" sz="2400" baseline="0" dirty="0"/>
                    </a:p>
                    <a:p>
                      <a:pPr marL="285750" indent="-285750">
                        <a:lnSpc>
                          <a:spcPct val="150000"/>
                        </a:lnSpc>
                        <a:buFont typeface="Arial" panose="020B0604020202020204" pitchFamily="34" charset="0"/>
                        <a:buChar char="•"/>
                      </a:pPr>
                      <a:r>
                        <a:rPr lang="el-GR" sz="2400" baseline="0" dirty="0"/>
                        <a:t>Λήψη αντιπηκτικών </a:t>
                      </a:r>
                      <a:endParaRPr lang="el-GR" sz="2400" dirty="0"/>
                    </a:p>
                  </a:txBody>
                  <a:tcPr>
                    <a:solidFill>
                      <a:srgbClr val="FFCC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58725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8DBAD5CA-145C-4882-9DFD-457211F790CA}"/>
              </a:ext>
            </a:extLst>
          </p:cNvPr>
          <p:cNvSpPr>
            <a:spLocks noGrp="1" noChangeArrowheads="1"/>
          </p:cNvSpPr>
          <p:nvPr>
            <p:ph type="title"/>
          </p:nvPr>
        </p:nvSpPr>
        <p:spPr/>
        <p:txBody>
          <a:bodyPr>
            <a:normAutofit/>
          </a:bodyPr>
          <a:lstStyle/>
          <a:p>
            <a:pPr>
              <a:defRPr/>
            </a:pPr>
            <a:r>
              <a:rPr lang="en-GB" sz="3600" dirty="0"/>
              <a:t>ΜΣΑΦ </a:t>
            </a:r>
            <a:r>
              <a:rPr lang="el-GR" sz="3600" dirty="0"/>
              <a:t>και</a:t>
            </a:r>
            <a:r>
              <a:rPr lang="en-GB" sz="3600" dirty="0"/>
              <a:t/>
            </a:r>
            <a:br>
              <a:rPr lang="en-GB" sz="3600" dirty="0"/>
            </a:br>
            <a:r>
              <a:rPr lang="en-GB" sz="3600" dirty="0"/>
              <a:t>γα</a:t>
            </a:r>
            <a:r>
              <a:rPr lang="en-GB" sz="3600" dirty="0" err="1"/>
              <a:t>στροδωδεκ</a:t>
            </a:r>
            <a:r>
              <a:rPr lang="en-GB" sz="3600" dirty="0"/>
              <a:t>αδακτυλικ</a:t>
            </a:r>
            <a:r>
              <a:rPr lang="el-GR" sz="3600" dirty="0"/>
              <a:t>έ</a:t>
            </a:r>
            <a:r>
              <a:rPr lang="en-GB" sz="3600" dirty="0"/>
              <a:t>ς β</a:t>
            </a:r>
            <a:r>
              <a:rPr lang="en-GB" sz="3600" dirty="0" err="1"/>
              <a:t>λά</a:t>
            </a:r>
            <a:r>
              <a:rPr lang="en-GB" sz="3600" dirty="0"/>
              <a:t>β</a:t>
            </a:r>
            <a:r>
              <a:rPr lang="el-GR" sz="3600" dirty="0"/>
              <a:t>ε</a:t>
            </a:r>
            <a:r>
              <a:rPr lang="en-GB" sz="3600" dirty="0"/>
              <a:t>ς</a:t>
            </a:r>
          </a:p>
        </p:txBody>
      </p:sp>
      <p:sp>
        <p:nvSpPr>
          <p:cNvPr id="14339" name="Rectangle 3">
            <a:extLst>
              <a:ext uri="{FF2B5EF4-FFF2-40B4-BE49-F238E27FC236}">
                <a16:creationId xmlns:a16="http://schemas.microsoft.com/office/drawing/2014/main" xmlns="" id="{8B3BF399-2B34-4659-A836-605B10ACF78F}"/>
              </a:ext>
            </a:extLst>
          </p:cNvPr>
          <p:cNvSpPr>
            <a:spLocks noChangeArrowheads="1"/>
          </p:cNvSpPr>
          <p:nvPr/>
        </p:nvSpPr>
        <p:spPr bwMode="auto">
          <a:xfrm>
            <a:off x="8628130" y="6346826"/>
            <a:ext cx="1798571"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sz="1800">
                <a:solidFill>
                  <a:srgbClr val="FFFFFF"/>
                </a:solidFill>
              </a:rPr>
              <a:t>Geis et al</a:t>
            </a:r>
            <a:r>
              <a:rPr lang="el-GR" altLang="en-US" sz="1800">
                <a:solidFill>
                  <a:srgbClr val="FFFFFF"/>
                </a:solidFill>
              </a:rPr>
              <a:t>.</a:t>
            </a:r>
            <a:r>
              <a:rPr lang="en-GB" altLang="en-US" sz="1800">
                <a:solidFill>
                  <a:srgbClr val="FFFFFF"/>
                </a:solidFill>
              </a:rPr>
              <a:t> 1991</a:t>
            </a:r>
          </a:p>
        </p:txBody>
      </p:sp>
      <p:grpSp>
        <p:nvGrpSpPr>
          <p:cNvPr id="14340" name="Group 72">
            <a:extLst>
              <a:ext uri="{FF2B5EF4-FFF2-40B4-BE49-F238E27FC236}">
                <a16:creationId xmlns:a16="http://schemas.microsoft.com/office/drawing/2014/main" xmlns="" id="{CCC57D7B-E9BA-43ED-82EC-5CE256667F44}"/>
              </a:ext>
            </a:extLst>
          </p:cNvPr>
          <p:cNvGrpSpPr>
            <a:grpSpLocks/>
          </p:cNvGrpSpPr>
          <p:nvPr/>
        </p:nvGrpSpPr>
        <p:grpSpPr bwMode="auto">
          <a:xfrm>
            <a:off x="1485900" y="1576388"/>
            <a:ext cx="9247188" cy="5281612"/>
            <a:chOff x="198" y="887"/>
            <a:chExt cx="6553" cy="3327"/>
          </a:xfrm>
        </p:grpSpPr>
        <p:sp>
          <p:nvSpPr>
            <p:cNvPr id="14341" name="Rectangle 4">
              <a:extLst>
                <a:ext uri="{FF2B5EF4-FFF2-40B4-BE49-F238E27FC236}">
                  <a16:creationId xmlns:a16="http://schemas.microsoft.com/office/drawing/2014/main" xmlns="" id="{7A93C9CE-F3AF-444E-9369-A1D6D37F0F30}"/>
                </a:ext>
              </a:extLst>
            </p:cNvPr>
            <p:cNvSpPr>
              <a:spLocks noChangeArrowheads="1"/>
            </p:cNvSpPr>
            <p:nvPr/>
          </p:nvSpPr>
          <p:spPr bwMode="auto">
            <a:xfrm>
              <a:off x="1514" y="887"/>
              <a:ext cx="3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b="1" i="1">
                  <a:solidFill>
                    <a:srgbClr val="FFFFFF"/>
                  </a:solidFill>
                </a:rPr>
                <a:t>(n)</a:t>
              </a:r>
            </a:p>
          </p:txBody>
        </p:sp>
        <p:sp>
          <p:nvSpPr>
            <p:cNvPr id="14342" name="Rectangle 5">
              <a:extLst>
                <a:ext uri="{FF2B5EF4-FFF2-40B4-BE49-F238E27FC236}">
                  <a16:creationId xmlns:a16="http://schemas.microsoft.com/office/drawing/2014/main" xmlns="" id="{5F54AB12-4456-408C-856E-6EC03F5783A2}"/>
                </a:ext>
              </a:extLst>
            </p:cNvPr>
            <p:cNvSpPr>
              <a:spLocks noChangeArrowheads="1"/>
            </p:cNvSpPr>
            <p:nvPr/>
          </p:nvSpPr>
          <p:spPr bwMode="auto">
            <a:xfrm>
              <a:off x="4522" y="2033"/>
              <a:ext cx="1275"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43" name="Rectangle 6">
              <a:extLst>
                <a:ext uri="{FF2B5EF4-FFF2-40B4-BE49-F238E27FC236}">
                  <a16:creationId xmlns:a16="http://schemas.microsoft.com/office/drawing/2014/main" xmlns="" id="{6A0A5918-6EB1-4AA5-BDD0-6405D2045F09}"/>
                </a:ext>
              </a:extLst>
            </p:cNvPr>
            <p:cNvSpPr>
              <a:spLocks noChangeArrowheads="1"/>
            </p:cNvSpPr>
            <p:nvPr/>
          </p:nvSpPr>
          <p:spPr bwMode="auto">
            <a:xfrm>
              <a:off x="4576" y="1966"/>
              <a:ext cx="1310"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lgn="l"/>
              <a:r>
                <a:rPr lang="en-GB" altLang="en-US" dirty="0" err="1">
                  <a:solidFill>
                    <a:schemeClr val="tx1"/>
                  </a:solidFill>
                </a:rPr>
                <a:t>Πε</a:t>
              </a:r>
              <a:r>
                <a:rPr lang="en-GB" altLang="en-US" dirty="0">
                  <a:solidFill>
                    <a:schemeClr val="tx1"/>
                  </a:solidFill>
                </a:rPr>
                <a:t>πτικό  έλκος</a:t>
              </a:r>
            </a:p>
          </p:txBody>
        </p:sp>
        <p:sp>
          <p:nvSpPr>
            <p:cNvPr id="14344" name="Rectangle 7">
              <a:extLst>
                <a:ext uri="{FF2B5EF4-FFF2-40B4-BE49-F238E27FC236}">
                  <a16:creationId xmlns:a16="http://schemas.microsoft.com/office/drawing/2014/main" xmlns="" id="{C8259F1F-1F70-42F5-9866-29C3A788E8C1}"/>
                </a:ext>
              </a:extLst>
            </p:cNvPr>
            <p:cNvSpPr>
              <a:spLocks noChangeArrowheads="1"/>
            </p:cNvSpPr>
            <p:nvPr/>
          </p:nvSpPr>
          <p:spPr bwMode="auto">
            <a:xfrm>
              <a:off x="4576" y="2180"/>
              <a:ext cx="2175"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lgn="l">
                <a:lnSpc>
                  <a:spcPct val="90000"/>
                </a:lnSpc>
              </a:pPr>
              <a:r>
                <a:rPr lang="en-GB" altLang="en-US" dirty="0" err="1">
                  <a:solidFill>
                    <a:schemeClr val="tx1"/>
                  </a:solidFill>
                </a:rPr>
                <a:t>Σημ</a:t>
              </a:r>
              <a:r>
                <a:rPr lang="en-GB" altLang="en-US" dirty="0">
                  <a:solidFill>
                    <a:schemeClr val="tx1"/>
                  </a:solidFill>
                </a:rPr>
                <a:t>αντικές</a:t>
              </a:r>
            </a:p>
            <a:p>
              <a:pPr algn="l">
                <a:lnSpc>
                  <a:spcPct val="90000"/>
                </a:lnSpc>
              </a:pPr>
              <a:r>
                <a:rPr lang="en-GB" altLang="en-US" dirty="0">
                  <a:solidFill>
                    <a:schemeClr val="tx1"/>
                  </a:solidFill>
                </a:rPr>
                <a:t>γα</a:t>
              </a:r>
              <a:r>
                <a:rPr lang="en-GB" altLang="en-US" dirty="0" err="1">
                  <a:solidFill>
                    <a:schemeClr val="tx1"/>
                  </a:solidFill>
                </a:rPr>
                <a:t>στροδωδεκ</a:t>
              </a:r>
              <a:r>
                <a:rPr lang="en-GB" altLang="en-US" dirty="0">
                  <a:solidFill>
                    <a:schemeClr val="tx1"/>
                  </a:solidFill>
                </a:rPr>
                <a:t>αδακτυλικές</a:t>
              </a:r>
            </a:p>
            <a:p>
              <a:pPr algn="l">
                <a:lnSpc>
                  <a:spcPct val="90000"/>
                </a:lnSpc>
              </a:pPr>
              <a:r>
                <a:rPr lang="en-GB" altLang="en-US" dirty="0">
                  <a:solidFill>
                    <a:schemeClr val="tx1"/>
                  </a:solidFill>
                </a:rPr>
                <a:t>β</a:t>
              </a:r>
              <a:r>
                <a:rPr lang="en-GB" altLang="en-US" dirty="0" err="1">
                  <a:solidFill>
                    <a:schemeClr val="tx1"/>
                  </a:solidFill>
                </a:rPr>
                <a:t>λά</a:t>
              </a:r>
              <a:r>
                <a:rPr lang="en-GB" altLang="en-US" dirty="0">
                  <a:solidFill>
                    <a:schemeClr val="tx1"/>
                  </a:solidFill>
                </a:rPr>
                <a:t>βες</a:t>
              </a:r>
            </a:p>
          </p:txBody>
        </p:sp>
        <p:sp>
          <p:nvSpPr>
            <p:cNvPr id="14345" name="Rectangle 8">
              <a:extLst>
                <a:ext uri="{FF2B5EF4-FFF2-40B4-BE49-F238E27FC236}">
                  <a16:creationId xmlns:a16="http://schemas.microsoft.com/office/drawing/2014/main" xmlns="" id="{0A8F74F1-0E2C-4066-AF69-FAE4D08B0B4B}"/>
                </a:ext>
              </a:extLst>
            </p:cNvPr>
            <p:cNvSpPr>
              <a:spLocks noChangeArrowheads="1"/>
            </p:cNvSpPr>
            <p:nvPr/>
          </p:nvSpPr>
          <p:spPr bwMode="auto">
            <a:xfrm>
              <a:off x="4338" y="2236"/>
              <a:ext cx="186" cy="80"/>
            </a:xfrm>
            <a:prstGeom prst="rect">
              <a:avLst/>
            </a:prstGeom>
            <a:gradFill rotWithShape="1">
              <a:gsLst>
                <a:gs pos="0">
                  <a:srgbClr val="667F7F"/>
                </a:gs>
                <a:gs pos="50000">
                  <a:srgbClr val="CCFFFF"/>
                </a:gs>
                <a:gs pos="100000">
                  <a:srgbClr val="667F7F"/>
                </a:gs>
              </a:gsLst>
              <a:lin ang="5400000" scaled="1"/>
            </a:gradFill>
            <a:ln w="12700">
              <a:solidFill>
                <a:schemeClr val="tx1"/>
              </a:solidFill>
              <a:miter lim="800000"/>
              <a:headEnd/>
              <a:tailEnd/>
            </a:ln>
          </p:spPr>
          <p:txBody>
            <a:bodyPr wrap="none"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7177" name="Rectangle 9">
              <a:extLst>
                <a:ext uri="{FF2B5EF4-FFF2-40B4-BE49-F238E27FC236}">
                  <a16:creationId xmlns:a16="http://schemas.microsoft.com/office/drawing/2014/main" xmlns="" id="{080AC67C-6D3E-4C75-86C6-487248036B97}"/>
                </a:ext>
              </a:extLst>
            </p:cNvPr>
            <p:cNvSpPr>
              <a:spLocks noChangeArrowheads="1"/>
            </p:cNvSpPr>
            <p:nvPr/>
          </p:nvSpPr>
          <p:spPr bwMode="auto">
            <a:xfrm>
              <a:off x="4338" y="2025"/>
              <a:ext cx="190" cy="84"/>
            </a:xfrm>
            <a:prstGeom prst="rect">
              <a:avLst/>
            </a:pr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a:solidFill>
                <a:schemeClr val="tx1"/>
              </a:solidFill>
              <a:miter lim="800000"/>
              <a:headEnd/>
              <a:tailEnd/>
            </a:ln>
            <a:effectLst/>
          </p:spPr>
          <p:txBody>
            <a:bodyPr wrap="none" anchor="ctr"/>
            <a:lstStyle/>
            <a:p>
              <a:pPr>
                <a:defRPr/>
              </a:pPr>
              <a:endParaRPr lang="en-US">
                <a:latin typeface="Arial" charset="0"/>
              </a:endParaRPr>
            </a:p>
          </p:txBody>
        </p:sp>
        <p:sp>
          <p:nvSpPr>
            <p:cNvPr id="14347" name="Line 10">
              <a:extLst>
                <a:ext uri="{FF2B5EF4-FFF2-40B4-BE49-F238E27FC236}">
                  <a16:creationId xmlns:a16="http://schemas.microsoft.com/office/drawing/2014/main" xmlns="" id="{7A8F63D3-FF4C-42B6-9626-4D8BACA5EED7}"/>
                </a:ext>
              </a:extLst>
            </p:cNvPr>
            <p:cNvSpPr>
              <a:spLocks noChangeShapeType="1"/>
            </p:cNvSpPr>
            <p:nvPr/>
          </p:nvSpPr>
          <p:spPr bwMode="auto">
            <a:xfrm>
              <a:off x="1907" y="3709"/>
              <a:ext cx="3152"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nvGrpSpPr>
            <p:cNvPr id="14348" name="Group 19">
              <a:extLst>
                <a:ext uri="{FF2B5EF4-FFF2-40B4-BE49-F238E27FC236}">
                  <a16:creationId xmlns:a16="http://schemas.microsoft.com/office/drawing/2014/main" xmlns="" id="{2896B47D-EA11-4B7D-BD36-1EC8CA619793}"/>
                </a:ext>
              </a:extLst>
            </p:cNvPr>
            <p:cNvGrpSpPr>
              <a:grpSpLocks/>
            </p:cNvGrpSpPr>
            <p:nvPr/>
          </p:nvGrpSpPr>
          <p:grpSpPr bwMode="auto">
            <a:xfrm>
              <a:off x="1915" y="3716"/>
              <a:ext cx="2850" cy="58"/>
              <a:chOff x="1915" y="3716"/>
              <a:chExt cx="2850" cy="58"/>
            </a:xfrm>
          </p:grpSpPr>
          <p:sp>
            <p:nvSpPr>
              <p:cNvPr id="14399" name="Line 11">
                <a:extLst>
                  <a:ext uri="{FF2B5EF4-FFF2-40B4-BE49-F238E27FC236}">
                    <a16:creationId xmlns:a16="http://schemas.microsoft.com/office/drawing/2014/main" xmlns="" id="{ED6139A1-036B-4CC9-BD90-E5106740C2FB}"/>
                  </a:ext>
                </a:extLst>
              </p:cNvPr>
              <p:cNvSpPr>
                <a:spLocks noChangeShapeType="1"/>
              </p:cNvSpPr>
              <p:nvPr/>
            </p:nvSpPr>
            <p:spPr bwMode="auto">
              <a:xfrm>
                <a:off x="1915"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0" name="Line 12">
                <a:extLst>
                  <a:ext uri="{FF2B5EF4-FFF2-40B4-BE49-F238E27FC236}">
                    <a16:creationId xmlns:a16="http://schemas.microsoft.com/office/drawing/2014/main" xmlns="" id="{965676BB-9639-48DB-8B39-1C8A6A443B27}"/>
                  </a:ext>
                </a:extLst>
              </p:cNvPr>
              <p:cNvSpPr>
                <a:spLocks noChangeShapeType="1"/>
              </p:cNvSpPr>
              <p:nvPr/>
            </p:nvSpPr>
            <p:spPr bwMode="auto">
              <a:xfrm>
                <a:off x="2322"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1" name="Line 13">
                <a:extLst>
                  <a:ext uri="{FF2B5EF4-FFF2-40B4-BE49-F238E27FC236}">
                    <a16:creationId xmlns:a16="http://schemas.microsoft.com/office/drawing/2014/main" xmlns="" id="{DA2B6D4C-BCB8-4CAC-80EA-075195933E54}"/>
                  </a:ext>
                </a:extLst>
              </p:cNvPr>
              <p:cNvSpPr>
                <a:spLocks noChangeShapeType="1"/>
              </p:cNvSpPr>
              <p:nvPr/>
            </p:nvSpPr>
            <p:spPr bwMode="auto">
              <a:xfrm>
                <a:off x="2729"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2" name="Line 14">
                <a:extLst>
                  <a:ext uri="{FF2B5EF4-FFF2-40B4-BE49-F238E27FC236}">
                    <a16:creationId xmlns:a16="http://schemas.microsoft.com/office/drawing/2014/main" xmlns="" id="{67598C58-B880-4B64-B9D4-5F12467F5165}"/>
                  </a:ext>
                </a:extLst>
              </p:cNvPr>
              <p:cNvSpPr>
                <a:spLocks noChangeShapeType="1"/>
              </p:cNvSpPr>
              <p:nvPr/>
            </p:nvSpPr>
            <p:spPr bwMode="auto">
              <a:xfrm>
                <a:off x="3137"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3" name="Line 15">
                <a:extLst>
                  <a:ext uri="{FF2B5EF4-FFF2-40B4-BE49-F238E27FC236}">
                    <a16:creationId xmlns:a16="http://schemas.microsoft.com/office/drawing/2014/main" xmlns="" id="{8B623BF5-FDC0-4AFE-8E86-80D887154E86}"/>
                  </a:ext>
                </a:extLst>
              </p:cNvPr>
              <p:cNvSpPr>
                <a:spLocks noChangeShapeType="1"/>
              </p:cNvSpPr>
              <p:nvPr/>
            </p:nvSpPr>
            <p:spPr bwMode="auto">
              <a:xfrm>
                <a:off x="3544"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4" name="Line 16">
                <a:extLst>
                  <a:ext uri="{FF2B5EF4-FFF2-40B4-BE49-F238E27FC236}">
                    <a16:creationId xmlns:a16="http://schemas.microsoft.com/office/drawing/2014/main" xmlns="" id="{D6070B66-5A99-4AAE-9F45-05E624D70D03}"/>
                  </a:ext>
                </a:extLst>
              </p:cNvPr>
              <p:cNvSpPr>
                <a:spLocks noChangeShapeType="1"/>
              </p:cNvSpPr>
              <p:nvPr/>
            </p:nvSpPr>
            <p:spPr bwMode="auto">
              <a:xfrm>
                <a:off x="3951"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5" name="Line 17">
                <a:extLst>
                  <a:ext uri="{FF2B5EF4-FFF2-40B4-BE49-F238E27FC236}">
                    <a16:creationId xmlns:a16="http://schemas.microsoft.com/office/drawing/2014/main" xmlns="" id="{69681BBF-5C04-496B-A658-7D9B8EEE229F}"/>
                  </a:ext>
                </a:extLst>
              </p:cNvPr>
              <p:cNvSpPr>
                <a:spLocks noChangeShapeType="1"/>
              </p:cNvSpPr>
              <p:nvPr/>
            </p:nvSpPr>
            <p:spPr bwMode="auto">
              <a:xfrm>
                <a:off x="4358"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4406" name="Line 18">
                <a:extLst>
                  <a:ext uri="{FF2B5EF4-FFF2-40B4-BE49-F238E27FC236}">
                    <a16:creationId xmlns:a16="http://schemas.microsoft.com/office/drawing/2014/main" xmlns="" id="{326F7B83-548C-4848-92A9-460E052E9484}"/>
                  </a:ext>
                </a:extLst>
              </p:cNvPr>
              <p:cNvSpPr>
                <a:spLocks noChangeShapeType="1"/>
              </p:cNvSpPr>
              <p:nvPr/>
            </p:nvSpPr>
            <p:spPr bwMode="auto">
              <a:xfrm>
                <a:off x="4765" y="3716"/>
                <a:ext cx="0" cy="5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sp>
          <p:nvSpPr>
            <p:cNvPr id="14349" name="Rectangle 20">
              <a:extLst>
                <a:ext uri="{FF2B5EF4-FFF2-40B4-BE49-F238E27FC236}">
                  <a16:creationId xmlns:a16="http://schemas.microsoft.com/office/drawing/2014/main" xmlns="" id="{77BC0DA8-E3E5-4522-8C30-D1279A250783}"/>
                </a:ext>
              </a:extLst>
            </p:cNvPr>
            <p:cNvSpPr>
              <a:spLocks noChangeArrowheads="1"/>
            </p:cNvSpPr>
            <p:nvPr/>
          </p:nvSpPr>
          <p:spPr bwMode="auto">
            <a:xfrm>
              <a:off x="1799" y="3798"/>
              <a:ext cx="250"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0</a:t>
              </a:r>
            </a:p>
          </p:txBody>
        </p:sp>
        <p:sp>
          <p:nvSpPr>
            <p:cNvPr id="14350" name="Rectangle 21">
              <a:extLst>
                <a:ext uri="{FF2B5EF4-FFF2-40B4-BE49-F238E27FC236}">
                  <a16:creationId xmlns:a16="http://schemas.microsoft.com/office/drawing/2014/main" xmlns="" id="{FD8BE57C-2756-4828-9533-59A093193ED6}"/>
                </a:ext>
              </a:extLst>
            </p:cNvPr>
            <p:cNvSpPr>
              <a:spLocks noChangeArrowheads="1"/>
            </p:cNvSpPr>
            <p:nvPr/>
          </p:nvSpPr>
          <p:spPr bwMode="auto">
            <a:xfrm>
              <a:off x="2145" y="3798"/>
              <a:ext cx="338"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10</a:t>
              </a:r>
            </a:p>
          </p:txBody>
        </p:sp>
        <p:sp>
          <p:nvSpPr>
            <p:cNvPr id="14351" name="Rectangle 22">
              <a:extLst>
                <a:ext uri="{FF2B5EF4-FFF2-40B4-BE49-F238E27FC236}">
                  <a16:creationId xmlns:a16="http://schemas.microsoft.com/office/drawing/2014/main" xmlns="" id="{5DCD023A-1E42-4E55-8836-D8CB6246D3B4}"/>
                </a:ext>
              </a:extLst>
            </p:cNvPr>
            <p:cNvSpPr>
              <a:spLocks noChangeArrowheads="1"/>
            </p:cNvSpPr>
            <p:nvPr/>
          </p:nvSpPr>
          <p:spPr bwMode="auto">
            <a:xfrm>
              <a:off x="2553" y="3798"/>
              <a:ext cx="341"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20</a:t>
              </a:r>
            </a:p>
          </p:txBody>
        </p:sp>
        <p:sp>
          <p:nvSpPr>
            <p:cNvPr id="14352" name="Rectangle 23">
              <a:extLst>
                <a:ext uri="{FF2B5EF4-FFF2-40B4-BE49-F238E27FC236}">
                  <a16:creationId xmlns:a16="http://schemas.microsoft.com/office/drawing/2014/main" xmlns="" id="{CF8F67D5-F17F-4B73-9DF4-5D38BE5180CC}"/>
                </a:ext>
              </a:extLst>
            </p:cNvPr>
            <p:cNvSpPr>
              <a:spLocks noChangeArrowheads="1"/>
            </p:cNvSpPr>
            <p:nvPr/>
          </p:nvSpPr>
          <p:spPr bwMode="auto">
            <a:xfrm>
              <a:off x="2965" y="3798"/>
              <a:ext cx="338"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30</a:t>
              </a:r>
            </a:p>
          </p:txBody>
        </p:sp>
        <p:sp>
          <p:nvSpPr>
            <p:cNvPr id="14353" name="Rectangle 24">
              <a:extLst>
                <a:ext uri="{FF2B5EF4-FFF2-40B4-BE49-F238E27FC236}">
                  <a16:creationId xmlns:a16="http://schemas.microsoft.com/office/drawing/2014/main" xmlns="" id="{A0D7D211-6799-49CB-B492-896F42754368}"/>
                </a:ext>
              </a:extLst>
            </p:cNvPr>
            <p:cNvSpPr>
              <a:spLocks noChangeArrowheads="1"/>
            </p:cNvSpPr>
            <p:nvPr/>
          </p:nvSpPr>
          <p:spPr bwMode="auto">
            <a:xfrm>
              <a:off x="3367" y="3798"/>
              <a:ext cx="341"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40</a:t>
              </a:r>
            </a:p>
          </p:txBody>
        </p:sp>
        <p:sp>
          <p:nvSpPr>
            <p:cNvPr id="14354" name="Rectangle 25">
              <a:extLst>
                <a:ext uri="{FF2B5EF4-FFF2-40B4-BE49-F238E27FC236}">
                  <a16:creationId xmlns:a16="http://schemas.microsoft.com/office/drawing/2014/main" xmlns="" id="{A895242F-BF52-4387-B8C5-3E3C50193EE0}"/>
                </a:ext>
              </a:extLst>
            </p:cNvPr>
            <p:cNvSpPr>
              <a:spLocks noChangeArrowheads="1"/>
            </p:cNvSpPr>
            <p:nvPr/>
          </p:nvSpPr>
          <p:spPr bwMode="auto">
            <a:xfrm>
              <a:off x="3781" y="3798"/>
              <a:ext cx="341"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50</a:t>
              </a:r>
            </a:p>
          </p:txBody>
        </p:sp>
        <p:sp>
          <p:nvSpPr>
            <p:cNvPr id="14355" name="Rectangle 26">
              <a:extLst>
                <a:ext uri="{FF2B5EF4-FFF2-40B4-BE49-F238E27FC236}">
                  <a16:creationId xmlns:a16="http://schemas.microsoft.com/office/drawing/2014/main" xmlns="" id="{446BB6A4-19CB-483C-B022-44ACF9587380}"/>
                </a:ext>
              </a:extLst>
            </p:cNvPr>
            <p:cNvSpPr>
              <a:spLocks noChangeArrowheads="1"/>
            </p:cNvSpPr>
            <p:nvPr/>
          </p:nvSpPr>
          <p:spPr bwMode="auto">
            <a:xfrm>
              <a:off x="4187" y="3798"/>
              <a:ext cx="338"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60</a:t>
              </a:r>
            </a:p>
          </p:txBody>
        </p:sp>
        <p:sp>
          <p:nvSpPr>
            <p:cNvPr id="14356" name="Rectangle 27">
              <a:extLst>
                <a:ext uri="{FF2B5EF4-FFF2-40B4-BE49-F238E27FC236}">
                  <a16:creationId xmlns:a16="http://schemas.microsoft.com/office/drawing/2014/main" xmlns="" id="{08F6C51A-3D98-459E-AD40-D0DA82D9B4DB}"/>
                </a:ext>
              </a:extLst>
            </p:cNvPr>
            <p:cNvSpPr>
              <a:spLocks noChangeArrowheads="1"/>
            </p:cNvSpPr>
            <p:nvPr/>
          </p:nvSpPr>
          <p:spPr bwMode="auto">
            <a:xfrm>
              <a:off x="4589" y="3798"/>
              <a:ext cx="341"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r>
                <a:rPr lang="en-GB" altLang="en-US" sz="1800">
                  <a:solidFill>
                    <a:schemeClr val="tx1"/>
                  </a:solidFill>
                </a:rPr>
                <a:t>70</a:t>
              </a:r>
            </a:p>
          </p:txBody>
        </p:sp>
        <p:sp>
          <p:nvSpPr>
            <p:cNvPr id="7196" name="Freeform 28">
              <a:extLst>
                <a:ext uri="{FF2B5EF4-FFF2-40B4-BE49-F238E27FC236}">
                  <a16:creationId xmlns:a16="http://schemas.microsoft.com/office/drawing/2014/main" xmlns="" id="{28B16EAB-F13D-40F2-AB48-2BF69382C8B5}"/>
                </a:ext>
              </a:extLst>
            </p:cNvPr>
            <p:cNvSpPr>
              <a:spLocks/>
            </p:cNvSpPr>
            <p:nvPr/>
          </p:nvSpPr>
          <p:spPr bwMode="auto">
            <a:xfrm>
              <a:off x="1915" y="3538"/>
              <a:ext cx="1199" cy="132"/>
            </a:xfrm>
            <a:custGeom>
              <a:avLst/>
              <a:gdLst/>
              <a:ahLst/>
              <a:cxnLst>
                <a:cxn ang="0">
                  <a:pos x="0" y="0"/>
                </a:cxn>
                <a:cxn ang="0">
                  <a:pos x="1198" y="0"/>
                </a:cxn>
                <a:cxn ang="0">
                  <a:pos x="1198" y="131"/>
                </a:cxn>
                <a:cxn ang="0">
                  <a:pos x="0" y="131"/>
                </a:cxn>
                <a:cxn ang="0">
                  <a:pos x="0" y="0"/>
                </a:cxn>
              </a:cxnLst>
              <a:rect l="0" t="0" r="r" b="b"/>
              <a:pathLst>
                <a:path w="1199" h="132">
                  <a:moveTo>
                    <a:pt x="0" y="0"/>
                  </a:moveTo>
                  <a:lnTo>
                    <a:pt x="1198" y="0"/>
                  </a:lnTo>
                  <a:lnTo>
                    <a:pt x="1198" y="131"/>
                  </a:lnTo>
                  <a:lnTo>
                    <a:pt x="0" y="131"/>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197" name="Freeform 29">
              <a:extLst>
                <a:ext uri="{FF2B5EF4-FFF2-40B4-BE49-F238E27FC236}">
                  <a16:creationId xmlns:a16="http://schemas.microsoft.com/office/drawing/2014/main" xmlns="" id="{4E6CD2E9-5F01-42C3-B091-071F1D1C449B}"/>
                </a:ext>
              </a:extLst>
            </p:cNvPr>
            <p:cNvSpPr>
              <a:spLocks/>
            </p:cNvSpPr>
            <p:nvPr/>
          </p:nvSpPr>
          <p:spPr bwMode="auto">
            <a:xfrm>
              <a:off x="1915" y="3348"/>
              <a:ext cx="1558" cy="133"/>
            </a:xfrm>
            <a:custGeom>
              <a:avLst/>
              <a:gdLst/>
              <a:ahLst/>
              <a:cxnLst>
                <a:cxn ang="0">
                  <a:pos x="0" y="0"/>
                </a:cxn>
                <a:cxn ang="0">
                  <a:pos x="1557" y="0"/>
                </a:cxn>
                <a:cxn ang="0">
                  <a:pos x="1557" y="132"/>
                </a:cxn>
                <a:cxn ang="0">
                  <a:pos x="0" y="132"/>
                </a:cxn>
                <a:cxn ang="0">
                  <a:pos x="0" y="0"/>
                </a:cxn>
              </a:cxnLst>
              <a:rect l="0" t="0" r="r" b="b"/>
              <a:pathLst>
                <a:path w="1558" h="133">
                  <a:moveTo>
                    <a:pt x="0" y="0"/>
                  </a:moveTo>
                  <a:lnTo>
                    <a:pt x="1557" y="0"/>
                  </a:lnTo>
                  <a:lnTo>
                    <a:pt x="1557"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198" name="Freeform 30">
              <a:extLst>
                <a:ext uri="{FF2B5EF4-FFF2-40B4-BE49-F238E27FC236}">
                  <a16:creationId xmlns:a16="http://schemas.microsoft.com/office/drawing/2014/main" xmlns="" id="{A9055621-585C-4481-828E-F73D62159F61}"/>
                </a:ext>
              </a:extLst>
            </p:cNvPr>
            <p:cNvSpPr>
              <a:spLocks/>
            </p:cNvSpPr>
            <p:nvPr/>
          </p:nvSpPr>
          <p:spPr bwMode="auto">
            <a:xfrm>
              <a:off x="1915" y="3150"/>
              <a:ext cx="595" cy="134"/>
            </a:xfrm>
            <a:custGeom>
              <a:avLst/>
              <a:gdLst/>
              <a:ahLst/>
              <a:cxnLst>
                <a:cxn ang="0">
                  <a:pos x="0" y="0"/>
                </a:cxn>
                <a:cxn ang="0">
                  <a:pos x="594" y="0"/>
                </a:cxn>
                <a:cxn ang="0">
                  <a:pos x="594" y="133"/>
                </a:cxn>
                <a:cxn ang="0">
                  <a:pos x="0" y="133"/>
                </a:cxn>
                <a:cxn ang="0">
                  <a:pos x="0" y="0"/>
                </a:cxn>
              </a:cxnLst>
              <a:rect l="0" t="0" r="r" b="b"/>
              <a:pathLst>
                <a:path w="595" h="134">
                  <a:moveTo>
                    <a:pt x="0" y="0"/>
                  </a:moveTo>
                  <a:lnTo>
                    <a:pt x="594" y="0"/>
                  </a:lnTo>
                  <a:lnTo>
                    <a:pt x="594" y="133"/>
                  </a:lnTo>
                  <a:lnTo>
                    <a:pt x="0" y="133"/>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199" name="Freeform 31">
              <a:extLst>
                <a:ext uri="{FF2B5EF4-FFF2-40B4-BE49-F238E27FC236}">
                  <a16:creationId xmlns:a16="http://schemas.microsoft.com/office/drawing/2014/main" xmlns="" id="{C58EB25A-6FF0-41AD-953B-46C054C50210}"/>
                </a:ext>
              </a:extLst>
            </p:cNvPr>
            <p:cNvSpPr>
              <a:spLocks/>
            </p:cNvSpPr>
            <p:nvPr/>
          </p:nvSpPr>
          <p:spPr bwMode="auto">
            <a:xfrm>
              <a:off x="1915" y="2954"/>
              <a:ext cx="727" cy="133"/>
            </a:xfrm>
            <a:custGeom>
              <a:avLst/>
              <a:gdLst/>
              <a:ahLst/>
              <a:cxnLst>
                <a:cxn ang="0">
                  <a:pos x="0" y="0"/>
                </a:cxn>
                <a:cxn ang="0">
                  <a:pos x="724" y="0"/>
                </a:cxn>
                <a:cxn ang="0">
                  <a:pos x="724" y="132"/>
                </a:cxn>
                <a:cxn ang="0">
                  <a:pos x="0" y="132"/>
                </a:cxn>
                <a:cxn ang="0">
                  <a:pos x="0" y="0"/>
                </a:cxn>
              </a:cxnLst>
              <a:rect l="0" t="0" r="r" b="b"/>
              <a:pathLst>
                <a:path w="725" h="133">
                  <a:moveTo>
                    <a:pt x="0" y="0"/>
                  </a:moveTo>
                  <a:lnTo>
                    <a:pt x="724" y="0"/>
                  </a:lnTo>
                  <a:lnTo>
                    <a:pt x="724"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0" name="Freeform 32">
              <a:extLst>
                <a:ext uri="{FF2B5EF4-FFF2-40B4-BE49-F238E27FC236}">
                  <a16:creationId xmlns:a16="http://schemas.microsoft.com/office/drawing/2014/main" xmlns="" id="{7A60F0B1-18AE-461F-870D-D5A35FCA679C}"/>
                </a:ext>
              </a:extLst>
            </p:cNvPr>
            <p:cNvSpPr>
              <a:spLocks/>
            </p:cNvSpPr>
            <p:nvPr/>
          </p:nvSpPr>
          <p:spPr bwMode="auto">
            <a:xfrm>
              <a:off x="1915" y="2757"/>
              <a:ext cx="727" cy="133"/>
            </a:xfrm>
            <a:custGeom>
              <a:avLst/>
              <a:gdLst/>
              <a:ahLst/>
              <a:cxnLst>
                <a:cxn ang="0">
                  <a:pos x="0" y="0"/>
                </a:cxn>
                <a:cxn ang="0">
                  <a:pos x="724" y="0"/>
                </a:cxn>
                <a:cxn ang="0">
                  <a:pos x="724" y="132"/>
                </a:cxn>
                <a:cxn ang="0">
                  <a:pos x="0" y="132"/>
                </a:cxn>
                <a:cxn ang="0">
                  <a:pos x="0" y="0"/>
                </a:cxn>
              </a:cxnLst>
              <a:rect l="0" t="0" r="r" b="b"/>
              <a:pathLst>
                <a:path w="725" h="133">
                  <a:moveTo>
                    <a:pt x="0" y="0"/>
                  </a:moveTo>
                  <a:lnTo>
                    <a:pt x="724" y="0"/>
                  </a:lnTo>
                  <a:lnTo>
                    <a:pt x="724"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1" name="Freeform 33">
              <a:extLst>
                <a:ext uri="{FF2B5EF4-FFF2-40B4-BE49-F238E27FC236}">
                  <a16:creationId xmlns:a16="http://schemas.microsoft.com/office/drawing/2014/main" xmlns="" id="{4EEA6352-F74D-4C70-9CD6-1CC122F21F2A}"/>
                </a:ext>
              </a:extLst>
            </p:cNvPr>
            <p:cNvSpPr>
              <a:spLocks/>
            </p:cNvSpPr>
            <p:nvPr/>
          </p:nvSpPr>
          <p:spPr bwMode="auto">
            <a:xfrm>
              <a:off x="1915" y="2559"/>
              <a:ext cx="853" cy="134"/>
            </a:xfrm>
            <a:custGeom>
              <a:avLst/>
              <a:gdLst/>
              <a:ahLst/>
              <a:cxnLst>
                <a:cxn ang="0">
                  <a:pos x="0" y="0"/>
                </a:cxn>
                <a:cxn ang="0">
                  <a:pos x="851" y="0"/>
                </a:cxn>
                <a:cxn ang="0">
                  <a:pos x="851" y="133"/>
                </a:cxn>
                <a:cxn ang="0">
                  <a:pos x="0" y="133"/>
                </a:cxn>
                <a:cxn ang="0">
                  <a:pos x="0" y="0"/>
                </a:cxn>
              </a:cxnLst>
              <a:rect l="0" t="0" r="r" b="b"/>
              <a:pathLst>
                <a:path w="852" h="134">
                  <a:moveTo>
                    <a:pt x="0" y="0"/>
                  </a:moveTo>
                  <a:lnTo>
                    <a:pt x="851" y="0"/>
                  </a:lnTo>
                  <a:lnTo>
                    <a:pt x="851" y="133"/>
                  </a:lnTo>
                  <a:lnTo>
                    <a:pt x="0" y="133"/>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2" name="Freeform 34">
              <a:extLst>
                <a:ext uri="{FF2B5EF4-FFF2-40B4-BE49-F238E27FC236}">
                  <a16:creationId xmlns:a16="http://schemas.microsoft.com/office/drawing/2014/main" xmlns="" id="{A815CC5A-374D-40C6-A5E2-4B471529F53D}"/>
                </a:ext>
              </a:extLst>
            </p:cNvPr>
            <p:cNvSpPr>
              <a:spLocks/>
            </p:cNvSpPr>
            <p:nvPr/>
          </p:nvSpPr>
          <p:spPr bwMode="auto">
            <a:xfrm>
              <a:off x="1915" y="2362"/>
              <a:ext cx="917" cy="133"/>
            </a:xfrm>
            <a:custGeom>
              <a:avLst/>
              <a:gdLst/>
              <a:ahLst/>
              <a:cxnLst>
                <a:cxn ang="0">
                  <a:pos x="0" y="0"/>
                </a:cxn>
                <a:cxn ang="0">
                  <a:pos x="916" y="0"/>
                </a:cxn>
                <a:cxn ang="0">
                  <a:pos x="916" y="132"/>
                </a:cxn>
                <a:cxn ang="0">
                  <a:pos x="0" y="132"/>
                </a:cxn>
                <a:cxn ang="0">
                  <a:pos x="0" y="0"/>
                </a:cxn>
              </a:cxnLst>
              <a:rect l="0" t="0" r="r" b="b"/>
              <a:pathLst>
                <a:path w="917" h="133">
                  <a:moveTo>
                    <a:pt x="0" y="0"/>
                  </a:moveTo>
                  <a:lnTo>
                    <a:pt x="916" y="0"/>
                  </a:lnTo>
                  <a:lnTo>
                    <a:pt x="916"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3" name="Freeform 35">
              <a:extLst>
                <a:ext uri="{FF2B5EF4-FFF2-40B4-BE49-F238E27FC236}">
                  <a16:creationId xmlns:a16="http://schemas.microsoft.com/office/drawing/2014/main" xmlns="" id="{205844FF-AB63-4BF8-A785-E1A694287353}"/>
                </a:ext>
              </a:extLst>
            </p:cNvPr>
            <p:cNvSpPr>
              <a:spLocks/>
            </p:cNvSpPr>
            <p:nvPr/>
          </p:nvSpPr>
          <p:spPr bwMode="auto">
            <a:xfrm>
              <a:off x="1915" y="2164"/>
              <a:ext cx="949" cy="133"/>
            </a:xfrm>
            <a:custGeom>
              <a:avLst/>
              <a:gdLst/>
              <a:ahLst/>
              <a:cxnLst>
                <a:cxn ang="0">
                  <a:pos x="0" y="0"/>
                </a:cxn>
                <a:cxn ang="0">
                  <a:pos x="948" y="0"/>
                </a:cxn>
                <a:cxn ang="0">
                  <a:pos x="948" y="132"/>
                </a:cxn>
                <a:cxn ang="0">
                  <a:pos x="0" y="132"/>
                </a:cxn>
                <a:cxn ang="0">
                  <a:pos x="0" y="0"/>
                </a:cxn>
              </a:cxnLst>
              <a:rect l="0" t="0" r="r" b="b"/>
              <a:pathLst>
                <a:path w="949" h="133">
                  <a:moveTo>
                    <a:pt x="0" y="0"/>
                  </a:moveTo>
                  <a:lnTo>
                    <a:pt x="948" y="0"/>
                  </a:lnTo>
                  <a:lnTo>
                    <a:pt x="948"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4" name="Freeform 36">
              <a:extLst>
                <a:ext uri="{FF2B5EF4-FFF2-40B4-BE49-F238E27FC236}">
                  <a16:creationId xmlns:a16="http://schemas.microsoft.com/office/drawing/2014/main" xmlns="" id="{1B17E791-81E6-4B47-8E6F-E1155C57A103}"/>
                </a:ext>
              </a:extLst>
            </p:cNvPr>
            <p:cNvSpPr>
              <a:spLocks/>
            </p:cNvSpPr>
            <p:nvPr/>
          </p:nvSpPr>
          <p:spPr bwMode="auto">
            <a:xfrm>
              <a:off x="1915" y="1967"/>
              <a:ext cx="974" cy="132"/>
            </a:xfrm>
            <a:custGeom>
              <a:avLst/>
              <a:gdLst/>
              <a:ahLst/>
              <a:cxnLst>
                <a:cxn ang="0">
                  <a:pos x="0" y="0"/>
                </a:cxn>
                <a:cxn ang="0">
                  <a:pos x="973" y="0"/>
                </a:cxn>
                <a:cxn ang="0">
                  <a:pos x="973" y="131"/>
                </a:cxn>
                <a:cxn ang="0">
                  <a:pos x="0" y="131"/>
                </a:cxn>
                <a:cxn ang="0">
                  <a:pos x="0" y="0"/>
                </a:cxn>
              </a:cxnLst>
              <a:rect l="0" t="0" r="r" b="b"/>
              <a:pathLst>
                <a:path w="974" h="132">
                  <a:moveTo>
                    <a:pt x="0" y="0"/>
                  </a:moveTo>
                  <a:lnTo>
                    <a:pt x="973" y="0"/>
                  </a:lnTo>
                  <a:lnTo>
                    <a:pt x="973" y="131"/>
                  </a:lnTo>
                  <a:lnTo>
                    <a:pt x="0" y="131"/>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5" name="Freeform 37">
              <a:extLst>
                <a:ext uri="{FF2B5EF4-FFF2-40B4-BE49-F238E27FC236}">
                  <a16:creationId xmlns:a16="http://schemas.microsoft.com/office/drawing/2014/main" xmlns="" id="{981F37DC-BE6C-4082-A501-C2EEF47C538A}"/>
                </a:ext>
              </a:extLst>
            </p:cNvPr>
            <p:cNvSpPr>
              <a:spLocks/>
            </p:cNvSpPr>
            <p:nvPr/>
          </p:nvSpPr>
          <p:spPr bwMode="auto">
            <a:xfrm>
              <a:off x="1915" y="1771"/>
              <a:ext cx="1165" cy="132"/>
            </a:xfrm>
            <a:custGeom>
              <a:avLst/>
              <a:gdLst/>
              <a:ahLst/>
              <a:cxnLst>
                <a:cxn ang="0">
                  <a:pos x="0" y="0"/>
                </a:cxn>
                <a:cxn ang="0">
                  <a:pos x="1164" y="0"/>
                </a:cxn>
                <a:cxn ang="0">
                  <a:pos x="1164" y="131"/>
                </a:cxn>
                <a:cxn ang="0">
                  <a:pos x="0" y="131"/>
                </a:cxn>
                <a:cxn ang="0">
                  <a:pos x="0" y="0"/>
                </a:cxn>
              </a:cxnLst>
              <a:rect l="0" t="0" r="r" b="b"/>
              <a:pathLst>
                <a:path w="1165" h="132">
                  <a:moveTo>
                    <a:pt x="0" y="0"/>
                  </a:moveTo>
                  <a:lnTo>
                    <a:pt x="1164" y="0"/>
                  </a:lnTo>
                  <a:lnTo>
                    <a:pt x="1164" y="131"/>
                  </a:lnTo>
                  <a:lnTo>
                    <a:pt x="0" y="131"/>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6" name="Freeform 38">
              <a:extLst>
                <a:ext uri="{FF2B5EF4-FFF2-40B4-BE49-F238E27FC236}">
                  <a16:creationId xmlns:a16="http://schemas.microsoft.com/office/drawing/2014/main" xmlns="" id="{63E385A9-D382-4055-A80E-1287CC4FE0CC}"/>
                </a:ext>
              </a:extLst>
            </p:cNvPr>
            <p:cNvSpPr>
              <a:spLocks/>
            </p:cNvSpPr>
            <p:nvPr/>
          </p:nvSpPr>
          <p:spPr bwMode="auto">
            <a:xfrm>
              <a:off x="1915" y="1573"/>
              <a:ext cx="1468" cy="133"/>
            </a:xfrm>
            <a:custGeom>
              <a:avLst/>
              <a:gdLst/>
              <a:ahLst/>
              <a:cxnLst>
                <a:cxn ang="0">
                  <a:pos x="0" y="0"/>
                </a:cxn>
                <a:cxn ang="0">
                  <a:pos x="1467" y="0"/>
                </a:cxn>
                <a:cxn ang="0">
                  <a:pos x="1467" y="132"/>
                </a:cxn>
                <a:cxn ang="0">
                  <a:pos x="0" y="132"/>
                </a:cxn>
                <a:cxn ang="0">
                  <a:pos x="0" y="0"/>
                </a:cxn>
              </a:cxnLst>
              <a:rect l="0" t="0" r="r" b="b"/>
              <a:pathLst>
                <a:path w="1468" h="133">
                  <a:moveTo>
                    <a:pt x="0" y="0"/>
                  </a:moveTo>
                  <a:lnTo>
                    <a:pt x="1467" y="0"/>
                  </a:lnTo>
                  <a:lnTo>
                    <a:pt x="1467"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7" name="Freeform 39">
              <a:extLst>
                <a:ext uri="{FF2B5EF4-FFF2-40B4-BE49-F238E27FC236}">
                  <a16:creationId xmlns:a16="http://schemas.microsoft.com/office/drawing/2014/main" xmlns="" id="{17D27582-5AC0-461E-B2F4-F8A4F6747A07}"/>
                </a:ext>
              </a:extLst>
            </p:cNvPr>
            <p:cNvSpPr>
              <a:spLocks/>
            </p:cNvSpPr>
            <p:nvPr/>
          </p:nvSpPr>
          <p:spPr bwMode="auto">
            <a:xfrm>
              <a:off x="1915" y="1375"/>
              <a:ext cx="1519" cy="134"/>
            </a:xfrm>
            <a:custGeom>
              <a:avLst/>
              <a:gdLst/>
              <a:ahLst/>
              <a:cxnLst>
                <a:cxn ang="0">
                  <a:pos x="0" y="0"/>
                </a:cxn>
                <a:cxn ang="0">
                  <a:pos x="1518" y="0"/>
                </a:cxn>
                <a:cxn ang="0">
                  <a:pos x="1518" y="133"/>
                </a:cxn>
                <a:cxn ang="0">
                  <a:pos x="0" y="133"/>
                </a:cxn>
                <a:cxn ang="0">
                  <a:pos x="0" y="0"/>
                </a:cxn>
              </a:cxnLst>
              <a:rect l="0" t="0" r="r" b="b"/>
              <a:pathLst>
                <a:path w="1519" h="134">
                  <a:moveTo>
                    <a:pt x="0" y="0"/>
                  </a:moveTo>
                  <a:lnTo>
                    <a:pt x="1518" y="0"/>
                  </a:lnTo>
                  <a:lnTo>
                    <a:pt x="1518" y="133"/>
                  </a:lnTo>
                  <a:lnTo>
                    <a:pt x="0" y="133"/>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7208" name="Freeform 40">
              <a:extLst>
                <a:ext uri="{FF2B5EF4-FFF2-40B4-BE49-F238E27FC236}">
                  <a16:creationId xmlns:a16="http://schemas.microsoft.com/office/drawing/2014/main" xmlns="" id="{D59D02A7-E712-47D9-ACF8-D678C6043463}"/>
                </a:ext>
              </a:extLst>
            </p:cNvPr>
            <p:cNvSpPr>
              <a:spLocks/>
            </p:cNvSpPr>
            <p:nvPr/>
          </p:nvSpPr>
          <p:spPr bwMode="auto">
            <a:xfrm>
              <a:off x="1915" y="1179"/>
              <a:ext cx="1790" cy="133"/>
            </a:xfrm>
            <a:custGeom>
              <a:avLst/>
              <a:gdLst/>
              <a:ahLst/>
              <a:cxnLst>
                <a:cxn ang="0">
                  <a:pos x="0" y="0"/>
                </a:cxn>
                <a:cxn ang="0">
                  <a:pos x="1787" y="0"/>
                </a:cxn>
                <a:cxn ang="0">
                  <a:pos x="1787" y="132"/>
                </a:cxn>
                <a:cxn ang="0">
                  <a:pos x="0" y="132"/>
                </a:cxn>
                <a:cxn ang="0">
                  <a:pos x="0" y="0"/>
                </a:cxn>
              </a:cxnLst>
              <a:rect l="0" t="0" r="r" b="b"/>
              <a:pathLst>
                <a:path w="1788" h="133">
                  <a:moveTo>
                    <a:pt x="0" y="0"/>
                  </a:moveTo>
                  <a:lnTo>
                    <a:pt x="1787" y="0"/>
                  </a:lnTo>
                  <a:lnTo>
                    <a:pt x="1787" y="132"/>
                  </a:lnTo>
                  <a:lnTo>
                    <a:pt x="0" y="132"/>
                  </a:lnTo>
                  <a:lnTo>
                    <a:pt x="0" y="0"/>
                  </a:lnTo>
                </a:path>
              </a:pathLst>
            </a:custGeom>
            <a:gradFill rotWithShape="1">
              <a:gsLst>
                <a:gs pos="0">
                  <a:schemeClr val="accent1">
                    <a:gamma/>
                    <a:shade val="29804"/>
                    <a:invGamma/>
                  </a:schemeClr>
                </a:gs>
                <a:gs pos="50000">
                  <a:schemeClr val="accent1"/>
                </a:gs>
                <a:gs pos="100000">
                  <a:schemeClr val="accent1">
                    <a:gamma/>
                    <a:shade val="29804"/>
                    <a:invGamma/>
                  </a:schemeClr>
                </a:gs>
              </a:gsLst>
              <a:lin ang="5400000" scaled="1"/>
            </a:gradFill>
            <a:ln w="12700" cap="rnd" cmpd="sng">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4370" name="Freeform 41">
              <a:extLst>
                <a:ext uri="{FF2B5EF4-FFF2-40B4-BE49-F238E27FC236}">
                  <a16:creationId xmlns:a16="http://schemas.microsoft.com/office/drawing/2014/main" xmlns="" id="{40F62E0D-1930-428B-9175-CAF44263017D}"/>
                </a:ext>
              </a:extLst>
            </p:cNvPr>
            <p:cNvSpPr>
              <a:spLocks/>
            </p:cNvSpPr>
            <p:nvPr/>
          </p:nvSpPr>
          <p:spPr bwMode="auto">
            <a:xfrm>
              <a:off x="3113" y="3538"/>
              <a:ext cx="782" cy="132"/>
            </a:xfrm>
            <a:custGeom>
              <a:avLst/>
              <a:gdLst>
                <a:gd name="T0" fmla="*/ 0 w 782"/>
                <a:gd name="T1" fmla="*/ 0 h 132"/>
                <a:gd name="T2" fmla="*/ 781 w 782"/>
                <a:gd name="T3" fmla="*/ 0 h 132"/>
                <a:gd name="T4" fmla="*/ 781 w 782"/>
                <a:gd name="T5" fmla="*/ 131 h 132"/>
                <a:gd name="T6" fmla="*/ 0 w 782"/>
                <a:gd name="T7" fmla="*/ 131 h 132"/>
                <a:gd name="T8" fmla="*/ 0 w 782"/>
                <a:gd name="T9" fmla="*/ 0 h 132"/>
                <a:gd name="T10" fmla="*/ 0 60000 65536"/>
                <a:gd name="T11" fmla="*/ 0 60000 65536"/>
                <a:gd name="T12" fmla="*/ 0 60000 65536"/>
                <a:gd name="T13" fmla="*/ 0 60000 65536"/>
                <a:gd name="T14" fmla="*/ 0 60000 65536"/>
                <a:gd name="T15" fmla="*/ 0 w 782"/>
                <a:gd name="T16" fmla="*/ 0 h 132"/>
                <a:gd name="T17" fmla="*/ 782 w 782"/>
                <a:gd name="T18" fmla="*/ 132 h 132"/>
              </a:gdLst>
              <a:ahLst/>
              <a:cxnLst>
                <a:cxn ang="T10">
                  <a:pos x="T0" y="T1"/>
                </a:cxn>
                <a:cxn ang="T11">
                  <a:pos x="T2" y="T3"/>
                </a:cxn>
                <a:cxn ang="T12">
                  <a:pos x="T4" y="T5"/>
                </a:cxn>
                <a:cxn ang="T13">
                  <a:pos x="T6" y="T7"/>
                </a:cxn>
                <a:cxn ang="T14">
                  <a:pos x="T8" y="T9"/>
                </a:cxn>
              </a:cxnLst>
              <a:rect l="T15" t="T16" r="T17" b="T18"/>
              <a:pathLst>
                <a:path w="782" h="132">
                  <a:moveTo>
                    <a:pt x="0" y="0"/>
                  </a:moveTo>
                  <a:lnTo>
                    <a:pt x="781" y="0"/>
                  </a:lnTo>
                  <a:lnTo>
                    <a:pt x="781" y="131"/>
                  </a:lnTo>
                  <a:lnTo>
                    <a:pt x="0" y="131"/>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1" name="Freeform 42">
              <a:extLst>
                <a:ext uri="{FF2B5EF4-FFF2-40B4-BE49-F238E27FC236}">
                  <a16:creationId xmlns:a16="http://schemas.microsoft.com/office/drawing/2014/main" xmlns="" id="{FF524D4F-D310-4C9C-9AC8-0424AE803148}"/>
                </a:ext>
              </a:extLst>
            </p:cNvPr>
            <p:cNvSpPr>
              <a:spLocks/>
            </p:cNvSpPr>
            <p:nvPr/>
          </p:nvSpPr>
          <p:spPr bwMode="auto">
            <a:xfrm>
              <a:off x="3472" y="3348"/>
              <a:ext cx="480" cy="133"/>
            </a:xfrm>
            <a:custGeom>
              <a:avLst/>
              <a:gdLst>
                <a:gd name="T0" fmla="*/ 0 w 480"/>
                <a:gd name="T1" fmla="*/ 0 h 133"/>
                <a:gd name="T2" fmla="*/ 479 w 480"/>
                <a:gd name="T3" fmla="*/ 0 h 133"/>
                <a:gd name="T4" fmla="*/ 479 w 480"/>
                <a:gd name="T5" fmla="*/ 132 h 133"/>
                <a:gd name="T6" fmla="*/ 0 w 480"/>
                <a:gd name="T7" fmla="*/ 132 h 133"/>
                <a:gd name="T8" fmla="*/ 0 w 480"/>
                <a:gd name="T9" fmla="*/ 0 h 133"/>
                <a:gd name="T10" fmla="*/ 0 60000 65536"/>
                <a:gd name="T11" fmla="*/ 0 60000 65536"/>
                <a:gd name="T12" fmla="*/ 0 60000 65536"/>
                <a:gd name="T13" fmla="*/ 0 60000 65536"/>
                <a:gd name="T14" fmla="*/ 0 60000 65536"/>
                <a:gd name="T15" fmla="*/ 0 w 480"/>
                <a:gd name="T16" fmla="*/ 0 h 133"/>
                <a:gd name="T17" fmla="*/ 480 w 480"/>
                <a:gd name="T18" fmla="*/ 133 h 133"/>
              </a:gdLst>
              <a:ahLst/>
              <a:cxnLst>
                <a:cxn ang="T10">
                  <a:pos x="T0" y="T1"/>
                </a:cxn>
                <a:cxn ang="T11">
                  <a:pos x="T2" y="T3"/>
                </a:cxn>
                <a:cxn ang="T12">
                  <a:pos x="T4" y="T5"/>
                </a:cxn>
                <a:cxn ang="T13">
                  <a:pos x="T6" y="T7"/>
                </a:cxn>
                <a:cxn ang="T14">
                  <a:pos x="T8" y="T9"/>
                </a:cxn>
              </a:cxnLst>
              <a:rect l="T15" t="T16" r="T17" b="T18"/>
              <a:pathLst>
                <a:path w="480" h="133">
                  <a:moveTo>
                    <a:pt x="0" y="0"/>
                  </a:moveTo>
                  <a:lnTo>
                    <a:pt x="479" y="0"/>
                  </a:lnTo>
                  <a:lnTo>
                    <a:pt x="479"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2" name="Freeform 43">
              <a:extLst>
                <a:ext uri="{FF2B5EF4-FFF2-40B4-BE49-F238E27FC236}">
                  <a16:creationId xmlns:a16="http://schemas.microsoft.com/office/drawing/2014/main" xmlns="" id="{44409282-DB51-469B-957E-EC69DB69954F}"/>
                </a:ext>
              </a:extLst>
            </p:cNvPr>
            <p:cNvSpPr>
              <a:spLocks/>
            </p:cNvSpPr>
            <p:nvPr/>
          </p:nvSpPr>
          <p:spPr bwMode="auto">
            <a:xfrm>
              <a:off x="2509" y="3150"/>
              <a:ext cx="600" cy="134"/>
            </a:xfrm>
            <a:custGeom>
              <a:avLst/>
              <a:gdLst>
                <a:gd name="T0" fmla="*/ 0 w 600"/>
                <a:gd name="T1" fmla="*/ 0 h 134"/>
                <a:gd name="T2" fmla="*/ 599 w 600"/>
                <a:gd name="T3" fmla="*/ 0 h 134"/>
                <a:gd name="T4" fmla="*/ 599 w 600"/>
                <a:gd name="T5" fmla="*/ 133 h 134"/>
                <a:gd name="T6" fmla="*/ 0 w 600"/>
                <a:gd name="T7" fmla="*/ 133 h 134"/>
                <a:gd name="T8" fmla="*/ 0 w 600"/>
                <a:gd name="T9" fmla="*/ 0 h 134"/>
                <a:gd name="T10" fmla="*/ 0 60000 65536"/>
                <a:gd name="T11" fmla="*/ 0 60000 65536"/>
                <a:gd name="T12" fmla="*/ 0 60000 65536"/>
                <a:gd name="T13" fmla="*/ 0 60000 65536"/>
                <a:gd name="T14" fmla="*/ 0 60000 65536"/>
                <a:gd name="T15" fmla="*/ 0 w 600"/>
                <a:gd name="T16" fmla="*/ 0 h 134"/>
                <a:gd name="T17" fmla="*/ 600 w 600"/>
                <a:gd name="T18" fmla="*/ 134 h 134"/>
              </a:gdLst>
              <a:ahLst/>
              <a:cxnLst>
                <a:cxn ang="T10">
                  <a:pos x="T0" y="T1"/>
                </a:cxn>
                <a:cxn ang="T11">
                  <a:pos x="T2" y="T3"/>
                </a:cxn>
                <a:cxn ang="T12">
                  <a:pos x="T4" y="T5"/>
                </a:cxn>
                <a:cxn ang="T13">
                  <a:pos x="T6" y="T7"/>
                </a:cxn>
                <a:cxn ang="T14">
                  <a:pos x="T8" y="T9"/>
                </a:cxn>
              </a:cxnLst>
              <a:rect l="T15" t="T16" r="T17" b="T18"/>
              <a:pathLst>
                <a:path w="600" h="134">
                  <a:moveTo>
                    <a:pt x="0" y="0"/>
                  </a:moveTo>
                  <a:lnTo>
                    <a:pt x="599" y="0"/>
                  </a:lnTo>
                  <a:lnTo>
                    <a:pt x="599" y="133"/>
                  </a:lnTo>
                  <a:lnTo>
                    <a:pt x="0" y="133"/>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3" name="Freeform 44">
              <a:extLst>
                <a:ext uri="{FF2B5EF4-FFF2-40B4-BE49-F238E27FC236}">
                  <a16:creationId xmlns:a16="http://schemas.microsoft.com/office/drawing/2014/main" xmlns="" id="{38856DF9-79AB-47C5-B206-570AB55712AC}"/>
                </a:ext>
              </a:extLst>
            </p:cNvPr>
            <p:cNvSpPr>
              <a:spLocks/>
            </p:cNvSpPr>
            <p:nvPr/>
          </p:nvSpPr>
          <p:spPr bwMode="auto">
            <a:xfrm>
              <a:off x="2639" y="2954"/>
              <a:ext cx="470" cy="133"/>
            </a:xfrm>
            <a:custGeom>
              <a:avLst/>
              <a:gdLst>
                <a:gd name="T0" fmla="*/ 0 w 470"/>
                <a:gd name="T1" fmla="*/ 0 h 133"/>
                <a:gd name="T2" fmla="*/ 469 w 470"/>
                <a:gd name="T3" fmla="*/ 0 h 133"/>
                <a:gd name="T4" fmla="*/ 469 w 470"/>
                <a:gd name="T5" fmla="*/ 132 h 133"/>
                <a:gd name="T6" fmla="*/ 0 w 470"/>
                <a:gd name="T7" fmla="*/ 132 h 133"/>
                <a:gd name="T8" fmla="*/ 0 w 470"/>
                <a:gd name="T9" fmla="*/ 0 h 133"/>
                <a:gd name="T10" fmla="*/ 0 60000 65536"/>
                <a:gd name="T11" fmla="*/ 0 60000 65536"/>
                <a:gd name="T12" fmla="*/ 0 60000 65536"/>
                <a:gd name="T13" fmla="*/ 0 60000 65536"/>
                <a:gd name="T14" fmla="*/ 0 60000 65536"/>
                <a:gd name="T15" fmla="*/ 0 w 470"/>
                <a:gd name="T16" fmla="*/ 0 h 133"/>
                <a:gd name="T17" fmla="*/ 470 w 470"/>
                <a:gd name="T18" fmla="*/ 133 h 133"/>
              </a:gdLst>
              <a:ahLst/>
              <a:cxnLst>
                <a:cxn ang="T10">
                  <a:pos x="T0" y="T1"/>
                </a:cxn>
                <a:cxn ang="T11">
                  <a:pos x="T2" y="T3"/>
                </a:cxn>
                <a:cxn ang="T12">
                  <a:pos x="T4" y="T5"/>
                </a:cxn>
                <a:cxn ang="T13">
                  <a:pos x="T6" y="T7"/>
                </a:cxn>
                <a:cxn ang="T14">
                  <a:pos x="T8" y="T9"/>
                </a:cxn>
              </a:cxnLst>
              <a:rect l="T15" t="T16" r="T17" b="T18"/>
              <a:pathLst>
                <a:path w="470" h="133">
                  <a:moveTo>
                    <a:pt x="0" y="0"/>
                  </a:moveTo>
                  <a:lnTo>
                    <a:pt x="469" y="0"/>
                  </a:lnTo>
                  <a:lnTo>
                    <a:pt x="469"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4" name="Freeform 45">
              <a:extLst>
                <a:ext uri="{FF2B5EF4-FFF2-40B4-BE49-F238E27FC236}">
                  <a16:creationId xmlns:a16="http://schemas.microsoft.com/office/drawing/2014/main" xmlns="" id="{B8444E93-9897-455E-AAAD-8DA3E384F059}"/>
                </a:ext>
              </a:extLst>
            </p:cNvPr>
            <p:cNvSpPr>
              <a:spLocks/>
            </p:cNvSpPr>
            <p:nvPr/>
          </p:nvSpPr>
          <p:spPr bwMode="auto">
            <a:xfrm>
              <a:off x="2639" y="2757"/>
              <a:ext cx="710" cy="133"/>
            </a:xfrm>
            <a:custGeom>
              <a:avLst/>
              <a:gdLst>
                <a:gd name="T0" fmla="*/ 0 w 710"/>
                <a:gd name="T1" fmla="*/ 0 h 133"/>
                <a:gd name="T2" fmla="*/ 709 w 710"/>
                <a:gd name="T3" fmla="*/ 0 h 133"/>
                <a:gd name="T4" fmla="*/ 709 w 710"/>
                <a:gd name="T5" fmla="*/ 132 h 133"/>
                <a:gd name="T6" fmla="*/ 0 w 710"/>
                <a:gd name="T7" fmla="*/ 132 h 133"/>
                <a:gd name="T8" fmla="*/ 0 w 710"/>
                <a:gd name="T9" fmla="*/ 0 h 133"/>
                <a:gd name="T10" fmla="*/ 0 60000 65536"/>
                <a:gd name="T11" fmla="*/ 0 60000 65536"/>
                <a:gd name="T12" fmla="*/ 0 60000 65536"/>
                <a:gd name="T13" fmla="*/ 0 60000 65536"/>
                <a:gd name="T14" fmla="*/ 0 60000 65536"/>
                <a:gd name="T15" fmla="*/ 0 w 710"/>
                <a:gd name="T16" fmla="*/ 0 h 133"/>
                <a:gd name="T17" fmla="*/ 710 w 710"/>
                <a:gd name="T18" fmla="*/ 133 h 133"/>
              </a:gdLst>
              <a:ahLst/>
              <a:cxnLst>
                <a:cxn ang="T10">
                  <a:pos x="T0" y="T1"/>
                </a:cxn>
                <a:cxn ang="T11">
                  <a:pos x="T2" y="T3"/>
                </a:cxn>
                <a:cxn ang="T12">
                  <a:pos x="T4" y="T5"/>
                </a:cxn>
                <a:cxn ang="T13">
                  <a:pos x="T6" y="T7"/>
                </a:cxn>
                <a:cxn ang="T14">
                  <a:pos x="T8" y="T9"/>
                </a:cxn>
              </a:cxnLst>
              <a:rect l="T15" t="T16" r="T17" b="T18"/>
              <a:pathLst>
                <a:path w="710" h="133">
                  <a:moveTo>
                    <a:pt x="0" y="0"/>
                  </a:moveTo>
                  <a:lnTo>
                    <a:pt x="709" y="0"/>
                  </a:lnTo>
                  <a:lnTo>
                    <a:pt x="709"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5" name="Freeform 46">
              <a:extLst>
                <a:ext uri="{FF2B5EF4-FFF2-40B4-BE49-F238E27FC236}">
                  <a16:creationId xmlns:a16="http://schemas.microsoft.com/office/drawing/2014/main" xmlns="" id="{750E77F4-440D-42C6-AE44-D27446D26077}"/>
                </a:ext>
              </a:extLst>
            </p:cNvPr>
            <p:cNvSpPr>
              <a:spLocks/>
            </p:cNvSpPr>
            <p:nvPr/>
          </p:nvSpPr>
          <p:spPr bwMode="auto">
            <a:xfrm>
              <a:off x="2766" y="2559"/>
              <a:ext cx="380" cy="134"/>
            </a:xfrm>
            <a:custGeom>
              <a:avLst/>
              <a:gdLst>
                <a:gd name="T0" fmla="*/ 0 w 380"/>
                <a:gd name="T1" fmla="*/ 0 h 134"/>
                <a:gd name="T2" fmla="*/ 379 w 380"/>
                <a:gd name="T3" fmla="*/ 0 h 134"/>
                <a:gd name="T4" fmla="*/ 379 w 380"/>
                <a:gd name="T5" fmla="*/ 133 h 134"/>
                <a:gd name="T6" fmla="*/ 0 w 380"/>
                <a:gd name="T7" fmla="*/ 133 h 134"/>
                <a:gd name="T8" fmla="*/ 0 w 380"/>
                <a:gd name="T9" fmla="*/ 0 h 134"/>
                <a:gd name="T10" fmla="*/ 0 60000 65536"/>
                <a:gd name="T11" fmla="*/ 0 60000 65536"/>
                <a:gd name="T12" fmla="*/ 0 60000 65536"/>
                <a:gd name="T13" fmla="*/ 0 60000 65536"/>
                <a:gd name="T14" fmla="*/ 0 60000 65536"/>
                <a:gd name="T15" fmla="*/ 0 w 380"/>
                <a:gd name="T16" fmla="*/ 0 h 134"/>
                <a:gd name="T17" fmla="*/ 380 w 380"/>
                <a:gd name="T18" fmla="*/ 134 h 134"/>
              </a:gdLst>
              <a:ahLst/>
              <a:cxnLst>
                <a:cxn ang="T10">
                  <a:pos x="T0" y="T1"/>
                </a:cxn>
                <a:cxn ang="T11">
                  <a:pos x="T2" y="T3"/>
                </a:cxn>
                <a:cxn ang="T12">
                  <a:pos x="T4" y="T5"/>
                </a:cxn>
                <a:cxn ang="T13">
                  <a:pos x="T6" y="T7"/>
                </a:cxn>
                <a:cxn ang="T14">
                  <a:pos x="T8" y="T9"/>
                </a:cxn>
              </a:cxnLst>
              <a:rect l="T15" t="T16" r="T17" b="T18"/>
              <a:pathLst>
                <a:path w="380" h="134">
                  <a:moveTo>
                    <a:pt x="0" y="0"/>
                  </a:moveTo>
                  <a:lnTo>
                    <a:pt x="379" y="0"/>
                  </a:lnTo>
                  <a:lnTo>
                    <a:pt x="379" y="133"/>
                  </a:lnTo>
                  <a:lnTo>
                    <a:pt x="0" y="133"/>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6" name="Freeform 47">
              <a:extLst>
                <a:ext uri="{FF2B5EF4-FFF2-40B4-BE49-F238E27FC236}">
                  <a16:creationId xmlns:a16="http://schemas.microsoft.com/office/drawing/2014/main" xmlns="" id="{BBAD1A38-8657-4769-8BC7-94B54BB72F7B}"/>
                </a:ext>
              </a:extLst>
            </p:cNvPr>
            <p:cNvSpPr>
              <a:spLocks/>
            </p:cNvSpPr>
            <p:nvPr/>
          </p:nvSpPr>
          <p:spPr bwMode="auto">
            <a:xfrm>
              <a:off x="2831" y="2362"/>
              <a:ext cx="592" cy="133"/>
            </a:xfrm>
            <a:custGeom>
              <a:avLst/>
              <a:gdLst>
                <a:gd name="T0" fmla="*/ 0 w 592"/>
                <a:gd name="T1" fmla="*/ 0 h 133"/>
                <a:gd name="T2" fmla="*/ 591 w 592"/>
                <a:gd name="T3" fmla="*/ 0 h 133"/>
                <a:gd name="T4" fmla="*/ 591 w 592"/>
                <a:gd name="T5" fmla="*/ 132 h 133"/>
                <a:gd name="T6" fmla="*/ 0 w 592"/>
                <a:gd name="T7" fmla="*/ 132 h 133"/>
                <a:gd name="T8" fmla="*/ 0 w 592"/>
                <a:gd name="T9" fmla="*/ 0 h 133"/>
                <a:gd name="T10" fmla="*/ 0 60000 65536"/>
                <a:gd name="T11" fmla="*/ 0 60000 65536"/>
                <a:gd name="T12" fmla="*/ 0 60000 65536"/>
                <a:gd name="T13" fmla="*/ 0 60000 65536"/>
                <a:gd name="T14" fmla="*/ 0 60000 65536"/>
                <a:gd name="T15" fmla="*/ 0 w 592"/>
                <a:gd name="T16" fmla="*/ 0 h 133"/>
                <a:gd name="T17" fmla="*/ 592 w 592"/>
                <a:gd name="T18" fmla="*/ 133 h 133"/>
              </a:gdLst>
              <a:ahLst/>
              <a:cxnLst>
                <a:cxn ang="T10">
                  <a:pos x="T0" y="T1"/>
                </a:cxn>
                <a:cxn ang="T11">
                  <a:pos x="T2" y="T3"/>
                </a:cxn>
                <a:cxn ang="T12">
                  <a:pos x="T4" y="T5"/>
                </a:cxn>
                <a:cxn ang="T13">
                  <a:pos x="T6" y="T7"/>
                </a:cxn>
                <a:cxn ang="T14">
                  <a:pos x="T8" y="T9"/>
                </a:cxn>
              </a:cxnLst>
              <a:rect l="T15" t="T16" r="T17" b="T18"/>
              <a:pathLst>
                <a:path w="592" h="133">
                  <a:moveTo>
                    <a:pt x="0" y="0"/>
                  </a:moveTo>
                  <a:lnTo>
                    <a:pt x="591" y="0"/>
                  </a:lnTo>
                  <a:lnTo>
                    <a:pt x="591"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7" name="Freeform 48">
              <a:extLst>
                <a:ext uri="{FF2B5EF4-FFF2-40B4-BE49-F238E27FC236}">
                  <a16:creationId xmlns:a16="http://schemas.microsoft.com/office/drawing/2014/main" xmlns="" id="{B3115655-55F5-430A-B9F7-552651EF3DF4}"/>
                </a:ext>
              </a:extLst>
            </p:cNvPr>
            <p:cNvSpPr>
              <a:spLocks/>
            </p:cNvSpPr>
            <p:nvPr/>
          </p:nvSpPr>
          <p:spPr bwMode="auto">
            <a:xfrm>
              <a:off x="2863" y="2164"/>
              <a:ext cx="364" cy="133"/>
            </a:xfrm>
            <a:custGeom>
              <a:avLst/>
              <a:gdLst>
                <a:gd name="T0" fmla="*/ 0 w 364"/>
                <a:gd name="T1" fmla="*/ 0 h 133"/>
                <a:gd name="T2" fmla="*/ 363 w 364"/>
                <a:gd name="T3" fmla="*/ 0 h 133"/>
                <a:gd name="T4" fmla="*/ 363 w 364"/>
                <a:gd name="T5" fmla="*/ 132 h 133"/>
                <a:gd name="T6" fmla="*/ 0 w 364"/>
                <a:gd name="T7" fmla="*/ 132 h 133"/>
                <a:gd name="T8" fmla="*/ 0 w 364"/>
                <a:gd name="T9" fmla="*/ 0 h 133"/>
                <a:gd name="T10" fmla="*/ 0 60000 65536"/>
                <a:gd name="T11" fmla="*/ 0 60000 65536"/>
                <a:gd name="T12" fmla="*/ 0 60000 65536"/>
                <a:gd name="T13" fmla="*/ 0 60000 65536"/>
                <a:gd name="T14" fmla="*/ 0 60000 65536"/>
                <a:gd name="T15" fmla="*/ 0 w 364"/>
                <a:gd name="T16" fmla="*/ 0 h 133"/>
                <a:gd name="T17" fmla="*/ 364 w 364"/>
                <a:gd name="T18" fmla="*/ 133 h 133"/>
              </a:gdLst>
              <a:ahLst/>
              <a:cxnLst>
                <a:cxn ang="T10">
                  <a:pos x="T0" y="T1"/>
                </a:cxn>
                <a:cxn ang="T11">
                  <a:pos x="T2" y="T3"/>
                </a:cxn>
                <a:cxn ang="T12">
                  <a:pos x="T4" y="T5"/>
                </a:cxn>
                <a:cxn ang="T13">
                  <a:pos x="T6" y="T7"/>
                </a:cxn>
                <a:cxn ang="T14">
                  <a:pos x="T8" y="T9"/>
                </a:cxn>
              </a:cxnLst>
              <a:rect l="T15" t="T16" r="T17" b="T18"/>
              <a:pathLst>
                <a:path w="364" h="133">
                  <a:moveTo>
                    <a:pt x="0" y="0"/>
                  </a:moveTo>
                  <a:lnTo>
                    <a:pt x="363" y="0"/>
                  </a:lnTo>
                  <a:lnTo>
                    <a:pt x="363"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8" name="Freeform 49">
              <a:extLst>
                <a:ext uri="{FF2B5EF4-FFF2-40B4-BE49-F238E27FC236}">
                  <a16:creationId xmlns:a16="http://schemas.microsoft.com/office/drawing/2014/main" xmlns="" id="{E0C67172-2156-4607-94DC-A52349836494}"/>
                </a:ext>
              </a:extLst>
            </p:cNvPr>
            <p:cNvSpPr>
              <a:spLocks/>
            </p:cNvSpPr>
            <p:nvPr/>
          </p:nvSpPr>
          <p:spPr bwMode="auto">
            <a:xfrm>
              <a:off x="2888" y="1967"/>
              <a:ext cx="307" cy="132"/>
            </a:xfrm>
            <a:custGeom>
              <a:avLst/>
              <a:gdLst>
                <a:gd name="T0" fmla="*/ 0 w 307"/>
                <a:gd name="T1" fmla="*/ 0 h 132"/>
                <a:gd name="T2" fmla="*/ 306 w 307"/>
                <a:gd name="T3" fmla="*/ 0 h 132"/>
                <a:gd name="T4" fmla="*/ 306 w 307"/>
                <a:gd name="T5" fmla="*/ 131 h 132"/>
                <a:gd name="T6" fmla="*/ 0 w 307"/>
                <a:gd name="T7" fmla="*/ 131 h 132"/>
                <a:gd name="T8" fmla="*/ 0 w 307"/>
                <a:gd name="T9" fmla="*/ 0 h 132"/>
                <a:gd name="T10" fmla="*/ 0 60000 65536"/>
                <a:gd name="T11" fmla="*/ 0 60000 65536"/>
                <a:gd name="T12" fmla="*/ 0 60000 65536"/>
                <a:gd name="T13" fmla="*/ 0 60000 65536"/>
                <a:gd name="T14" fmla="*/ 0 60000 65536"/>
                <a:gd name="T15" fmla="*/ 0 w 307"/>
                <a:gd name="T16" fmla="*/ 0 h 132"/>
                <a:gd name="T17" fmla="*/ 307 w 307"/>
                <a:gd name="T18" fmla="*/ 132 h 132"/>
              </a:gdLst>
              <a:ahLst/>
              <a:cxnLst>
                <a:cxn ang="T10">
                  <a:pos x="T0" y="T1"/>
                </a:cxn>
                <a:cxn ang="T11">
                  <a:pos x="T2" y="T3"/>
                </a:cxn>
                <a:cxn ang="T12">
                  <a:pos x="T4" y="T5"/>
                </a:cxn>
                <a:cxn ang="T13">
                  <a:pos x="T6" y="T7"/>
                </a:cxn>
                <a:cxn ang="T14">
                  <a:pos x="T8" y="T9"/>
                </a:cxn>
              </a:cxnLst>
              <a:rect l="T15" t="T16" r="T17" b="T18"/>
              <a:pathLst>
                <a:path w="307" h="132">
                  <a:moveTo>
                    <a:pt x="0" y="0"/>
                  </a:moveTo>
                  <a:lnTo>
                    <a:pt x="306" y="0"/>
                  </a:lnTo>
                  <a:lnTo>
                    <a:pt x="306" y="131"/>
                  </a:lnTo>
                  <a:lnTo>
                    <a:pt x="0" y="131"/>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79" name="Freeform 50">
              <a:extLst>
                <a:ext uri="{FF2B5EF4-FFF2-40B4-BE49-F238E27FC236}">
                  <a16:creationId xmlns:a16="http://schemas.microsoft.com/office/drawing/2014/main" xmlns="" id="{7D2367F5-444C-41DE-A7BC-9860D3A4A73D}"/>
                </a:ext>
              </a:extLst>
            </p:cNvPr>
            <p:cNvSpPr>
              <a:spLocks/>
            </p:cNvSpPr>
            <p:nvPr/>
          </p:nvSpPr>
          <p:spPr bwMode="auto">
            <a:xfrm>
              <a:off x="3079" y="1771"/>
              <a:ext cx="698" cy="132"/>
            </a:xfrm>
            <a:custGeom>
              <a:avLst/>
              <a:gdLst>
                <a:gd name="T0" fmla="*/ 0 w 698"/>
                <a:gd name="T1" fmla="*/ 0 h 132"/>
                <a:gd name="T2" fmla="*/ 697 w 698"/>
                <a:gd name="T3" fmla="*/ 0 h 132"/>
                <a:gd name="T4" fmla="*/ 697 w 698"/>
                <a:gd name="T5" fmla="*/ 131 h 132"/>
                <a:gd name="T6" fmla="*/ 0 w 698"/>
                <a:gd name="T7" fmla="*/ 131 h 132"/>
                <a:gd name="T8" fmla="*/ 0 w 698"/>
                <a:gd name="T9" fmla="*/ 0 h 132"/>
                <a:gd name="T10" fmla="*/ 0 60000 65536"/>
                <a:gd name="T11" fmla="*/ 0 60000 65536"/>
                <a:gd name="T12" fmla="*/ 0 60000 65536"/>
                <a:gd name="T13" fmla="*/ 0 60000 65536"/>
                <a:gd name="T14" fmla="*/ 0 60000 65536"/>
                <a:gd name="T15" fmla="*/ 0 w 698"/>
                <a:gd name="T16" fmla="*/ 0 h 132"/>
                <a:gd name="T17" fmla="*/ 698 w 698"/>
                <a:gd name="T18" fmla="*/ 132 h 132"/>
              </a:gdLst>
              <a:ahLst/>
              <a:cxnLst>
                <a:cxn ang="T10">
                  <a:pos x="T0" y="T1"/>
                </a:cxn>
                <a:cxn ang="T11">
                  <a:pos x="T2" y="T3"/>
                </a:cxn>
                <a:cxn ang="T12">
                  <a:pos x="T4" y="T5"/>
                </a:cxn>
                <a:cxn ang="T13">
                  <a:pos x="T6" y="T7"/>
                </a:cxn>
                <a:cxn ang="T14">
                  <a:pos x="T8" y="T9"/>
                </a:cxn>
              </a:cxnLst>
              <a:rect l="T15" t="T16" r="T17" b="T18"/>
              <a:pathLst>
                <a:path w="698" h="132">
                  <a:moveTo>
                    <a:pt x="0" y="0"/>
                  </a:moveTo>
                  <a:lnTo>
                    <a:pt x="697" y="0"/>
                  </a:lnTo>
                  <a:lnTo>
                    <a:pt x="697" y="131"/>
                  </a:lnTo>
                  <a:lnTo>
                    <a:pt x="0" y="131"/>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80" name="Freeform 51">
              <a:extLst>
                <a:ext uri="{FF2B5EF4-FFF2-40B4-BE49-F238E27FC236}">
                  <a16:creationId xmlns:a16="http://schemas.microsoft.com/office/drawing/2014/main" xmlns="" id="{640DC5CD-5013-46A2-8762-AA564D81D8BB}"/>
                </a:ext>
              </a:extLst>
            </p:cNvPr>
            <p:cNvSpPr>
              <a:spLocks/>
            </p:cNvSpPr>
            <p:nvPr/>
          </p:nvSpPr>
          <p:spPr bwMode="auto">
            <a:xfrm>
              <a:off x="3382" y="1573"/>
              <a:ext cx="652" cy="133"/>
            </a:xfrm>
            <a:custGeom>
              <a:avLst/>
              <a:gdLst>
                <a:gd name="T0" fmla="*/ 0 w 652"/>
                <a:gd name="T1" fmla="*/ 0 h 133"/>
                <a:gd name="T2" fmla="*/ 651 w 652"/>
                <a:gd name="T3" fmla="*/ 0 h 133"/>
                <a:gd name="T4" fmla="*/ 651 w 652"/>
                <a:gd name="T5" fmla="*/ 132 h 133"/>
                <a:gd name="T6" fmla="*/ 0 w 652"/>
                <a:gd name="T7" fmla="*/ 132 h 133"/>
                <a:gd name="T8" fmla="*/ 0 w 652"/>
                <a:gd name="T9" fmla="*/ 0 h 133"/>
                <a:gd name="T10" fmla="*/ 0 60000 65536"/>
                <a:gd name="T11" fmla="*/ 0 60000 65536"/>
                <a:gd name="T12" fmla="*/ 0 60000 65536"/>
                <a:gd name="T13" fmla="*/ 0 60000 65536"/>
                <a:gd name="T14" fmla="*/ 0 60000 65536"/>
                <a:gd name="T15" fmla="*/ 0 w 652"/>
                <a:gd name="T16" fmla="*/ 0 h 133"/>
                <a:gd name="T17" fmla="*/ 652 w 652"/>
                <a:gd name="T18" fmla="*/ 133 h 133"/>
              </a:gdLst>
              <a:ahLst/>
              <a:cxnLst>
                <a:cxn ang="T10">
                  <a:pos x="T0" y="T1"/>
                </a:cxn>
                <a:cxn ang="T11">
                  <a:pos x="T2" y="T3"/>
                </a:cxn>
                <a:cxn ang="T12">
                  <a:pos x="T4" y="T5"/>
                </a:cxn>
                <a:cxn ang="T13">
                  <a:pos x="T6" y="T7"/>
                </a:cxn>
                <a:cxn ang="T14">
                  <a:pos x="T8" y="T9"/>
                </a:cxn>
              </a:cxnLst>
              <a:rect l="T15" t="T16" r="T17" b="T18"/>
              <a:pathLst>
                <a:path w="652" h="133">
                  <a:moveTo>
                    <a:pt x="0" y="0"/>
                  </a:moveTo>
                  <a:lnTo>
                    <a:pt x="651" y="0"/>
                  </a:lnTo>
                  <a:lnTo>
                    <a:pt x="651"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81" name="Freeform 52">
              <a:extLst>
                <a:ext uri="{FF2B5EF4-FFF2-40B4-BE49-F238E27FC236}">
                  <a16:creationId xmlns:a16="http://schemas.microsoft.com/office/drawing/2014/main" xmlns="" id="{0CEA50B6-2156-4B29-BFB4-F1A166632D41}"/>
                </a:ext>
              </a:extLst>
            </p:cNvPr>
            <p:cNvSpPr>
              <a:spLocks/>
            </p:cNvSpPr>
            <p:nvPr/>
          </p:nvSpPr>
          <p:spPr bwMode="auto">
            <a:xfrm>
              <a:off x="3433" y="1375"/>
              <a:ext cx="967" cy="134"/>
            </a:xfrm>
            <a:custGeom>
              <a:avLst/>
              <a:gdLst>
                <a:gd name="T0" fmla="*/ 0 w 967"/>
                <a:gd name="T1" fmla="*/ 0 h 134"/>
                <a:gd name="T2" fmla="*/ 966 w 967"/>
                <a:gd name="T3" fmla="*/ 0 h 134"/>
                <a:gd name="T4" fmla="*/ 966 w 967"/>
                <a:gd name="T5" fmla="*/ 133 h 134"/>
                <a:gd name="T6" fmla="*/ 0 w 967"/>
                <a:gd name="T7" fmla="*/ 133 h 134"/>
                <a:gd name="T8" fmla="*/ 0 w 967"/>
                <a:gd name="T9" fmla="*/ 0 h 134"/>
                <a:gd name="T10" fmla="*/ 0 60000 65536"/>
                <a:gd name="T11" fmla="*/ 0 60000 65536"/>
                <a:gd name="T12" fmla="*/ 0 60000 65536"/>
                <a:gd name="T13" fmla="*/ 0 60000 65536"/>
                <a:gd name="T14" fmla="*/ 0 60000 65536"/>
                <a:gd name="T15" fmla="*/ 0 w 967"/>
                <a:gd name="T16" fmla="*/ 0 h 134"/>
                <a:gd name="T17" fmla="*/ 967 w 967"/>
                <a:gd name="T18" fmla="*/ 134 h 134"/>
              </a:gdLst>
              <a:ahLst/>
              <a:cxnLst>
                <a:cxn ang="T10">
                  <a:pos x="T0" y="T1"/>
                </a:cxn>
                <a:cxn ang="T11">
                  <a:pos x="T2" y="T3"/>
                </a:cxn>
                <a:cxn ang="T12">
                  <a:pos x="T4" y="T5"/>
                </a:cxn>
                <a:cxn ang="T13">
                  <a:pos x="T6" y="T7"/>
                </a:cxn>
                <a:cxn ang="T14">
                  <a:pos x="T8" y="T9"/>
                </a:cxn>
              </a:cxnLst>
              <a:rect l="T15" t="T16" r="T17" b="T18"/>
              <a:pathLst>
                <a:path w="967" h="134">
                  <a:moveTo>
                    <a:pt x="0" y="0"/>
                  </a:moveTo>
                  <a:lnTo>
                    <a:pt x="966" y="0"/>
                  </a:lnTo>
                  <a:lnTo>
                    <a:pt x="966" y="133"/>
                  </a:lnTo>
                  <a:lnTo>
                    <a:pt x="0" y="133"/>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sp>
          <p:nvSpPr>
            <p:cNvPr id="14382" name="Freeform 53">
              <a:extLst>
                <a:ext uri="{FF2B5EF4-FFF2-40B4-BE49-F238E27FC236}">
                  <a16:creationId xmlns:a16="http://schemas.microsoft.com/office/drawing/2014/main" xmlns="" id="{8D68348F-8D73-4EF4-8320-C5F8D795F7C6}"/>
                </a:ext>
              </a:extLst>
            </p:cNvPr>
            <p:cNvSpPr>
              <a:spLocks/>
            </p:cNvSpPr>
            <p:nvPr/>
          </p:nvSpPr>
          <p:spPr bwMode="auto">
            <a:xfrm>
              <a:off x="3702" y="1179"/>
              <a:ext cx="714" cy="133"/>
            </a:xfrm>
            <a:custGeom>
              <a:avLst/>
              <a:gdLst>
                <a:gd name="T0" fmla="*/ 0 w 714"/>
                <a:gd name="T1" fmla="*/ 0 h 133"/>
                <a:gd name="T2" fmla="*/ 713 w 714"/>
                <a:gd name="T3" fmla="*/ 0 h 133"/>
                <a:gd name="T4" fmla="*/ 713 w 714"/>
                <a:gd name="T5" fmla="*/ 132 h 133"/>
                <a:gd name="T6" fmla="*/ 0 w 714"/>
                <a:gd name="T7" fmla="*/ 132 h 133"/>
                <a:gd name="T8" fmla="*/ 0 w 714"/>
                <a:gd name="T9" fmla="*/ 0 h 133"/>
                <a:gd name="T10" fmla="*/ 0 60000 65536"/>
                <a:gd name="T11" fmla="*/ 0 60000 65536"/>
                <a:gd name="T12" fmla="*/ 0 60000 65536"/>
                <a:gd name="T13" fmla="*/ 0 60000 65536"/>
                <a:gd name="T14" fmla="*/ 0 60000 65536"/>
                <a:gd name="T15" fmla="*/ 0 w 714"/>
                <a:gd name="T16" fmla="*/ 0 h 133"/>
                <a:gd name="T17" fmla="*/ 714 w 714"/>
                <a:gd name="T18" fmla="*/ 133 h 133"/>
              </a:gdLst>
              <a:ahLst/>
              <a:cxnLst>
                <a:cxn ang="T10">
                  <a:pos x="T0" y="T1"/>
                </a:cxn>
                <a:cxn ang="T11">
                  <a:pos x="T2" y="T3"/>
                </a:cxn>
                <a:cxn ang="T12">
                  <a:pos x="T4" y="T5"/>
                </a:cxn>
                <a:cxn ang="T13">
                  <a:pos x="T6" y="T7"/>
                </a:cxn>
                <a:cxn ang="T14">
                  <a:pos x="T8" y="T9"/>
                </a:cxn>
              </a:cxnLst>
              <a:rect l="T15" t="T16" r="T17" b="T18"/>
              <a:pathLst>
                <a:path w="714" h="133">
                  <a:moveTo>
                    <a:pt x="0" y="0"/>
                  </a:moveTo>
                  <a:lnTo>
                    <a:pt x="713" y="0"/>
                  </a:lnTo>
                  <a:lnTo>
                    <a:pt x="713" y="132"/>
                  </a:lnTo>
                  <a:lnTo>
                    <a:pt x="0" y="132"/>
                  </a:lnTo>
                  <a:lnTo>
                    <a:pt x="0" y="0"/>
                  </a:lnTo>
                </a:path>
              </a:pathLst>
            </a:custGeom>
            <a:gradFill rotWithShape="1">
              <a:gsLst>
                <a:gs pos="0">
                  <a:srgbClr val="667F7F"/>
                </a:gs>
                <a:gs pos="50000">
                  <a:srgbClr val="CCFFFF"/>
                </a:gs>
                <a:gs pos="100000">
                  <a:srgbClr val="667F7F"/>
                </a:gs>
              </a:gsLst>
              <a:lin ang="5400000" scaled="1"/>
            </a:gra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n-US"/>
            </a:p>
          </p:txBody>
        </p:sp>
        <p:grpSp>
          <p:nvGrpSpPr>
            <p:cNvPr id="14383" name="Group 67">
              <a:extLst>
                <a:ext uri="{FF2B5EF4-FFF2-40B4-BE49-F238E27FC236}">
                  <a16:creationId xmlns:a16="http://schemas.microsoft.com/office/drawing/2014/main" xmlns="" id="{BE0F7386-A375-4E6C-8A8F-E8CA550B224D}"/>
                </a:ext>
              </a:extLst>
            </p:cNvPr>
            <p:cNvGrpSpPr>
              <a:grpSpLocks/>
            </p:cNvGrpSpPr>
            <p:nvPr/>
          </p:nvGrpSpPr>
          <p:grpSpPr bwMode="auto">
            <a:xfrm>
              <a:off x="198" y="1101"/>
              <a:ext cx="1707" cy="2654"/>
              <a:chOff x="198" y="1101"/>
              <a:chExt cx="1707" cy="2654"/>
            </a:xfrm>
          </p:grpSpPr>
          <p:sp>
            <p:nvSpPr>
              <p:cNvPr id="14386" name="Rectangle 54">
                <a:extLst>
                  <a:ext uri="{FF2B5EF4-FFF2-40B4-BE49-F238E27FC236}">
                    <a16:creationId xmlns:a16="http://schemas.microsoft.com/office/drawing/2014/main" xmlns="" id="{90110B13-1593-41C9-B366-8773D80FC915}"/>
                  </a:ext>
                </a:extLst>
              </p:cNvPr>
              <p:cNvSpPr>
                <a:spLocks noChangeArrowheads="1"/>
              </p:cNvSpPr>
              <p:nvPr/>
            </p:nvSpPr>
            <p:spPr bwMode="auto">
              <a:xfrm>
                <a:off x="198" y="2098"/>
                <a:ext cx="170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Indomethacin (180)</a:t>
                </a:r>
              </a:p>
            </p:txBody>
          </p:sp>
          <p:sp>
            <p:nvSpPr>
              <p:cNvPr id="14387" name="Rectangle 55">
                <a:extLst>
                  <a:ext uri="{FF2B5EF4-FFF2-40B4-BE49-F238E27FC236}">
                    <a16:creationId xmlns:a16="http://schemas.microsoft.com/office/drawing/2014/main" xmlns="" id="{1DB538A0-7B87-49DB-9082-384D168EF829}"/>
                  </a:ext>
                </a:extLst>
              </p:cNvPr>
              <p:cNvSpPr>
                <a:spLocks noChangeArrowheads="1"/>
              </p:cNvSpPr>
              <p:nvPr/>
            </p:nvSpPr>
            <p:spPr bwMode="auto">
              <a:xfrm>
                <a:off x="739" y="3493"/>
                <a:ext cx="116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Others (109)</a:t>
                </a:r>
              </a:p>
            </p:txBody>
          </p:sp>
          <p:sp>
            <p:nvSpPr>
              <p:cNvPr id="14388" name="Rectangle 56">
                <a:extLst>
                  <a:ext uri="{FF2B5EF4-FFF2-40B4-BE49-F238E27FC236}">
                    <a16:creationId xmlns:a16="http://schemas.microsoft.com/office/drawing/2014/main" xmlns="" id="{62BFF926-A22C-4733-9882-1B6E4ABFED08}"/>
                  </a:ext>
                </a:extLst>
              </p:cNvPr>
              <p:cNvSpPr>
                <a:spLocks noChangeArrowheads="1"/>
              </p:cNvSpPr>
              <p:nvPr/>
            </p:nvSpPr>
            <p:spPr bwMode="auto">
              <a:xfrm>
                <a:off x="472" y="3301"/>
                <a:ext cx="1433"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&gt;1 NSAID (170)</a:t>
                </a:r>
              </a:p>
            </p:txBody>
          </p:sp>
          <p:sp>
            <p:nvSpPr>
              <p:cNvPr id="14389" name="Rectangle 57">
                <a:extLst>
                  <a:ext uri="{FF2B5EF4-FFF2-40B4-BE49-F238E27FC236}">
                    <a16:creationId xmlns:a16="http://schemas.microsoft.com/office/drawing/2014/main" xmlns="" id="{DC16F3B9-369D-42D4-9362-E0C521980D2E}"/>
                  </a:ext>
                </a:extLst>
              </p:cNvPr>
              <p:cNvSpPr>
                <a:spLocks noChangeArrowheads="1"/>
              </p:cNvSpPr>
              <p:nvPr/>
            </p:nvSpPr>
            <p:spPr bwMode="auto">
              <a:xfrm>
                <a:off x="458" y="3095"/>
                <a:ext cx="144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Fenoprofen (41)</a:t>
                </a:r>
              </a:p>
            </p:txBody>
          </p:sp>
          <p:sp>
            <p:nvSpPr>
              <p:cNvPr id="14390" name="Rectangle 58">
                <a:extLst>
                  <a:ext uri="{FF2B5EF4-FFF2-40B4-BE49-F238E27FC236}">
                    <a16:creationId xmlns:a16="http://schemas.microsoft.com/office/drawing/2014/main" xmlns="" id="{ED9FD9A8-67D5-4DAF-A345-63330C357C12}"/>
                  </a:ext>
                </a:extLst>
              </p:cNvPr>
              <p:cNvSpPr>
                <a:spLocks noChangeArrowheads="1"/>
              </p:cNvSpPr>
              <p:nvPr/>
            </p:nvSpPr>
            <p:spPr bwMode="auto">
              <a:xfrm>
                <a:off x="436" y="2896"/>
                <a:ext cx="1469"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Diclofenac (461)</a:t>
                </a:r>
              </a:p>
            </p:txBody>
          </p:sp>
          <p:sp>
            <p:nvSpPr>
              <p:cNvPr id="14391" name="Rectangle 59">
                <a:extLst>
                  <a:ext uri="{FF2B5EF4-FFF2-40B4-BE49-F238E27FC236}">
                    <a16:creationId xmlns:a16="http://schemas.microsoft.com/office/drawing/2014/main" xmlns="" id="{1BB9C9EA-5DA4-43BD-A341-FC1871CA2C45}"/>
                  </a:ext>
                </a:extLst>
              </p:cNvPr>
              <p:cNvSpPr>
                <a:spLocks noChangeArrowheads="1"/>
              </p:cNvSpPr>
              <p:nvPr/>
            </p:nvSpPr>
            <p:spPr bwMode="auto">
              <a:xfrm>
                <a:off x="497" y="2695"/>
                <a:ext cx="140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Naproxen (247)</a:t>
                </a:r>
              </a:p>
            </p:txBody>
          </p:sp>
          <p:sp>
            <p:nvSpPr>
              <p:cNvPr id="14392" name="Rectangle 60">
                <a:extLst>
                  <a:ext uri="{FF2B5EF4-FFF2-40B4-BE49-F238E27FC236}">
                    <a16:creationId xmlns:a16="http://schemas.microsoft.com/office/drawing/2014/main" xmlns="" id="{68E0CDEB-E0A9-4348-B611-306A18BB308A}"/>
                  </a:ext>
                </a:extLst>
              </p:cNvPr>
              <p:cNvSpPr>
                <a:spLocks noChangeArrowheads="1"/>
              </p:cNvSpPr>
              <p:nvPr/>
            </p:nvSpPr>
            <p:spPr bwMode="auto">
              <a:xfrm>
                <a:off x="686" y="2496"/>
                <a:ext cx="1219"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Sulindac (43)</a:t>
                </a:r>
              </a:p>
            </p:txBody>
          </p:sp>
          <p:sp>
            <p:nvSpPr>
              <p:cNvPr id="14393" name="Rectangle 61">
                <a:extLst>
                  <a:ext uri="{FF2B5EF4-FFF2-40B4-BE49-F238E27FC236}">
                    <a16:creationId xmlns:a16="http://schemas.microsoft.com/office/drawing/2014/main" xmlns="" id="{D44DFECF-A5F4-4E95-B8B9-E7FD249088A6}"/>
                  </a:ext>
                </a:extLst>
              </p:cNvPr>
              <p:cNvSpPr>
                <a:spLocks noChangeArrowheads="1"/>
              </p:cNvSpPr>
              <p:nvPr/>
            </p:nvSpPr>
            <p:spPr bwMode="auto">
              <a:xfrm>
                <a:off x="519" y="2297"/>
                <a:ext cx="13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Ibuprofen (173)</a:t>
                </a:r>
              </a:p>
            </p:txBody>
          </p:sp>
          <p:sp>
            <p:nvSpPr>
              <p:cNvPr id="14394" name="Rectangle 62">
                <a:extLst>
                  <a:ext uri="{FF2B5EF4-FFF2-40B4-BE49-F238E27FC236}">
                    <a16:creationId xmlns:a16="http://schemas.microsoft.com/office/drawing/2014/main" xmlns="" id="{B8F9D3E0-0B5F-4124-B94B-23147FD4BB88}"/>
                  </a:ext>
                </a:extLst>
              </p:cNvPr>
              <p:cNvSpPr>
                <a:spLocks noChangeArrowheads="1"/>
              </p:cNvSpPr>
              <p:nvPr/>
            </p:nvSpPr>
            <p:spPr bwMode="auto">
              <a:xfrm>
                <a:off x="487" y="1899"/>
                <a:ext cx="141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Piroxicam (226)</a:t>
                </a:r>
              </a:p>
            </p:txBody>
          </p:sp>
          <p:sp>
            <p:nvSpPr>
              <p:cNvPr id="14395" name="Rectangle 63">
                <a:extLst>
                  <a:ext uri="{FF2B5EF4-FFF2-40B4-BE49-F238E27FC236}">
                    <a16:creationId xmlns:a16="http://schemas.microsoft.com/office/drawing/2014/main" xmlns="" id="{35D12708-8E6B-40A5-8E98-D9CEDB7BC2F4}"/>
                  </a:ext>
                </a:extLst>
              </p:cNvPr>
              <p:cNvSpPr>
                <a:spLocks noChangeArrowheads="1"/>
              </p:cNvSpPr>
              <p:nvPr/>
            </p:nvSpPr>
            <p:spPr bwMode="auto">
              <a:xfrm>
                <a:off x="417" y="1701"/>
                <a:ext cx="148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Flurbiprofen (35)</a:t>
                </a:r>
              </a:p>
            </p:txBody>
          </p:sp>
          <p:sp>
            <p:nvSpPr>
              <p:cNvPr id="14396" name="Rectangle 64">
                <a:extLst>
                  <a:ext uri="{FF2B5EF4-FFF2-40B4-BE49-F238E27FC236}">
                    <a16:creationId xmlns:a16="http://schemas.microsoft.com/office/drawing/2014/main" xmlns="" id="{A387B008-4428-48BD-96B6-6B0468C548F6}"/>
                  </a:ext>
                </a:extLst>
              </p:cNvPr>
              <p:cNvSpPr>
                <a:spLocks noChangeArrowheads="1"/>
              </p:cNvSpPr>
              <p:nvPr/>
            </p:nvSpPr>
            <p:spPr bwMode="auto">
              <a:xfrm>
                <a:off x="677" y="1500"/>
                <a:ext cx="122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Etodolac (25)</a:t>
                </a:r>
              </a:p>
            </p:txBody>
          </p:sp>
          <p:sp>
            <p:nvSpPr>
              <p:cNvPr id="14397" name="Rectangle 65">
                <a:extLst>
                  <a:ext uri="{FF2B5EF4-FFF2-40B4-BE49-F238E27FC236}">
                    <a16:creationId xmlns:a16="http://schemas.microsoft.com/office/drawing/2014/main" xmlns="" id="{337EDF73-3A65-4A78-9EC4-AD1DE8BDA581}"/>
                  </a:ext>
                </a:extLst>
              </p:cNvPr>
              <p:cNvSpPr>
                <a:spLocks noChangeArrowheads="1"/>
              </p:cNvSpPr>
              <p:nvPr/>
            </p:nvSpPr>
            <p:spPr bwMode="auto">
              <a:xfrm>
                <a:off x="498" y="1300"/>
                <a:ext cx="140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Ketoprofen (59)</a:t>
                </a:r>
              </a:p>
            </p:txBody>
          </p:sp>
          <p:sp>
            <p:nvSpPr>
              <p:cNvPr id="14398" name="Rectangle 66">
                <a:extLst>
                  <a:ext uri="{FF2B5EF4-FFF2-40B4-BE49-F238E27FC236}">
                    <a16:creationId xmlns:a16="http://schemas.microsoft.com/office/drawing/2014/main" xmlns="" id="{A51671A7-AB3A-458E-ACD1-517634B77E57}"/>
                  </a:ext>
                </a:extLst>
              </p:cNvPr>
              <p:cNvSpPr>
                <a:spLocks noChangeArrowheads="1"/>
              </p:cNvSpPr>
              <p:nvPr/>
            </p:nvSpPr>
            <p:spPr bwMode="auto">
              <a:xfrm>
                <a:off x="827" y="1101"/>
                <a:ext cx="107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a:solidFill>
                      <a:schemeClr val="tx1"/>
                    </a:solidFill>
                  </a:rPr>
                  <a:t>Aspirin (57)</a:t>
                </a:r>
              </a:p>
            </p:txBody>
          </p:sp>
        </p:grpSp>
        <p:sp>
          <p:nvSpPr>
            <p:cNvPr id="14384" name="Rectangle 68">
              <a:extLst>
                <a:ext uri="{FF2B5EF4-FFF2-40B4-BE49-F238E27FC236}">
                  <a16:creationId xmlns:a16="http://schemas.microsoft.com/office/drawing/2014/main" xmlns="" id="{E4B75EC3-A784-44A2-ACB0-F04CA756AD65}"/>
                </a:ext>
              </a:extLst>
            </p:cNvPr>
            <p:cNvSpPr>
              <a:spLocks noChangeArrowheads="1"/>
            </p:cNvSpPr>
            <p:nvPr/>
          </p:nvSpPr>
          <p:spPr bwMode="auto">
            <a:xfrm>
              <a:off x="4856" y="3798"/>
              <a:ext cx="302"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11125" tIns="55562" rIns="111125" bIns="55562">
              <a:spAutoFit/>
            </a:bodyPr>
            <a:lstStyle>
              <a:lvl1pPr defTabSz="1316038">
                <a:defRPr sz="2000">
                  <a:solidFill>
                    <a:schemeClr val="tx2"/>
                  </a:solidFill>
                  <a:latin typeface="Arial" panose="020B0604020202020204" pitchFamily="34" charset="0"/>
                </a:defRPr>
              </a:lvl1pPr>
              <a:lvl2pPr marL="742950" indent="-285750" defTabSz="1316038">
                <a:defRPr sz="2000">
                  <a:solidFill>
                    <a:schemeClr val="tx2"/>
                  </a:solidFill>
                  <a:latin typeface="Arial" panose="020B0604020202020204" pitchFamily="34" charset="0"/>
                </a:defRPr>
              </a:lvl2pPr>
              <a:lvl3pPr marL="1143000" indent="-228600" defTabSz="1316038">
                <a:defRPr sz="2000">
                  <a:solidFill>
                    <a:schemeClr val="tx2"/>
                  </a:solidFill>
                  <a:latin typeface="Arial" panose="020B0604020202020204" pitchFamily="34" charset="0"/>
                </a:defRPr>
              </a:lvl3pPr>
              <a:lvl4pPr marL="1600200" indent="-228600" defTabSz="1316038">
                <a:defRPr sz="2000">
                  <a:solidFill>
                    <a:schemeClr val="tx2"/>
                  </a:solidFill>
                  <a:latin typeface="Arial" panose="020B0604020202020204" pitchFamily="34" charset="0"/>
                </a:defRPr>
              </a:lvl4pPr>
              <a:lvl5pPr marL="2057400" indent="-228600" defTabSz="1316038">
                <a:defRPr sz="2000">
                  <a:solidFill>
                    <a:schemeClr val="tx2"/>
                  </a:solidFill>
                  <a:latin typeface="Arial" panose="020B0604020202020204" pitchFamily="34" charset="0"/>
                </a:defRPr>
              </a:lvl5pPr>
              <a:lvl6pPr marL="2514600" indent="-228600" algn="ctr" defTabSz="1316038"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defTabSz="1316038"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defTabSz="1316038"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defTabSz="1316038" eaLnBrk="0" fontAlgn="base" hangingPunct="0">
                <a:spcBef>
                  <a:spcPct val="0"/>
                </a:spcBef>
                <a:spcAft>
                  <a:spcPct val="0"/>
                </a:spcAft>
                <a:defRPr sz="2000">
                  <a:solidFill>
                    <a:schemeClr val="tx2"/>
                  </a:solidFill>
                  <a:latin typeface="Arial" panose="020B0604020202020204" pitchFamily="34" charset="0"/>
                </a:defRPr>
              </a:lvl9pPr>
            </a:lstStyle>
            <a:p>
              <a:pPr algn="r"/>
              <a:r>
                <a:rPr lang="en-GB" altLang="en-US" sz="1800">
                  <a:solidFill>
                    <a:srgbClr val="FFFFFF"/>
                  </a:solidFill>
                </a:rPr>
                <a:t>%</a:t>
              </a:r>
              <a:br>
                <a:rPr lang="en-GB" altLang="en-US" sz="1800">
                  <a:solidFill>
                    <a:srgbClr val="FFFFFF"/>
                  </a:solidFill>
                </a:rPr>
              </a:br>
              <a:endParaRPr lang="en-GB" altLang="en-US" sz="1800">
                <a:solidFill>
                  <a:srgbClr val="FFFFFF"/>
                </a:solidFill>
              </a:endParaRPr>
            </a:p>
          </p:txBody>
        </p:sp>
        <p:sp>
          <p:nvSpPr>
            <p:cNvPr id="14385" name="Line 69">
              <a:extLst>
                <a:ext uri="{FF2B5EF4-FFF2-40B4-BE49-F238E27FC236}">
                  <a16:creationId xmlns:a16="http://schemas.microsoft.com/office/drawing/2014/main" xmlns="" id="{E0402ACB-E3F4-45D0-BB99-A2CDBF8A9A11}"/>
                </a:ext>
              </a:extLst>
            </p:cNvPr>
            <p:cNvSpPr>
              <a:spLocks noChangeShapeType="1"/>
            </p:cNvSpPr>
            <p:nvPr/>
          </p:nvSpPr>
          <p:spPr bwMode="auto">
            <a:xfrm>
              <a:off x="1915" y="1145"/>
              <a:ext cx="0" cy="2568"/>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xmlns="" id="{C3ED0D08-D4A7-4CDB-8413-EFFB8E55D6AF}"/>
              </a:ext>
            </a:extLst>
          </p:cNvPr>
          <p:cNvSpPr>
            <a:spLocks noGrp="1" noChangeArrowheads="1"/>
          </p:cNvSpPr>
          <p:nvPr>
            <p:ph type="title"/>
          </p:nvPr>
        </p:nvSpPr>
        <p:spPr>
          <a:xfrm>
            <a:off x="1524000" y="125488"/>
            <a:ext cx="9132888" cy="1311128"/>
          </a:xfrm>
        </p:spPr>
        <p:txBody>
          <a:bodyPr vert="horz" lIns="91440" tIns="45720" rIns="91440" bIns="45720" rtlCol="0" anchor="ctr">
            <a:spAutoFit/>
          </a:bodyPr>
          <a:lstStyle/>
          <a:p>
            <a:pPr>
              <a:defRPr/>
            </a:pPr>
            <a:r>
              <a:rPr lang="el-GR" dirty="0"/>
              <a:t>Μηχανισμός </a:t>
            </a:r>
            <a:r>
              <a:rPr lang="el-GR" dirty="0" err="1"/>
              <a:t>γαστροδωδεκαδακτυλικής</a:t>
            </a:r>
            <a:r>
              <a:rPr lang="el-GR" dirty="0"/>
              <a:t> βλάβης</a:t>
            </a:r>
            <a:endParaRPr lang="en-US" dirty="0"/>
          </a:p>
        </p:txBody>
      </p:sp>
      <p:sp>
        <p:nvSpPr>
          <p:cNvPr id="245763" name="Text Box 3">
            <a:extLst>
              <a:ext uri="{FF2B5EF4-FFF2-40B4-BE49-F238E27FC236}">
                <a16:creationId xmlns:a16="http://schemas.microsoft.com/office/drawing/2014/main" xmlns="" id="{824DB49B-A94E-49C3-942B-3442DD48CE96}"/>
              </a:ext>
            </a:extLst>
          </p:cNvPr>
          <p:cNvSpPr txBox="1">
            <a:spLocks noChangeArrowheads="1"/>
          </p:cNvSpPr>
          <p:nvPr/>
        </p:nvSpPr>
        <p:spPr bwMode="auto">
          <a:xfrm>
            <a:off x="4487863" y="1253509"/>
            <a:ext cx="3832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spcBef>
                <a:spcPct val="50000"/>
              </a:spcBef>
            </a:pPr>
            <a:r>
              <a:rPr lang="el-GR" altLang="en-US" sz="2400" b="1" dirty="0" err="1">
                <a:solidFill>
                  <a:schemeClr val="tx1"/>
                </a:solidFill>
              </a:rPr>
              <a:t>Αραχιδονικό</a:t>
            </a:r>
            <a:r>
              <a:rPr lang="el-GR" altLang="en-US" sz="2400" b="1" dirty="0">
                <a:solidFill>
                  <a:schemeClr val="tx1"/>
                </a:solidFill>
              </a:rPr>
              <a:t> οξύ</a:t>
            </a:r>
            <a:endParaRPr lang="en-US" altLang="en-US" sz="2400" b="1" dirty="0">
              <a:solidFill>
                <a:schemeClr val="tx1"/>
              </a:solidFill>
            </a:endParaRPr>
          </a:p>
        </p:txBody>
      </p:sp>
      <p:sp>
        <p:nvSpPr>
          <p:cNvPr id="245764" name="Rectangle 4">
            <a:extLst>
              <a:ext uri="{FF2B5EF4-FFF2-40B4-BE49-F238E27FC236}">
                <a16:creationId xmlns:a16="http://schemas.microsoft.com/office/drawing/2014/main" xmlns="" id="{E4502BB5-3455-40AD-9B31-1B5379A52FC4}"/>
              </a:ext>
            </a:extLst>
          </p:cNvPr>
          <p:cNvSpPr>
            <a:spLocks noChangeArrowheads="1"/>
          </p:cNvSpPr>
          <p:nvPr/>
        </p:nvSpPr>
        <p:spPr bwMode="auto">
          <a:xfrm>
            <a:off x="5457826" y="3289301"/>
            <a:ext cx="1025521" cy="459100"/>
          </a:xfrm>
          <a:prstGeom prst="rect">
            <a:avLst/>
          </a:prstGeom>
          <a:noFill/>
          <a:ln w="12700">
            <a:noFill/>
            <a:miter lim="800000"/>
            <a:headEnd/>
            <a:tailEnd/>
          </a:ln>
          <a:effectLst>
            <a:outerShdw dist="17961" dir="2700000" algn="ctr" rotWithShape="0">
              <a:srgbClr val="000000"/>
            </a:outerShdw>
          </a:effectLst>
        </p:spPr>
        <p:txBody>
          <a:bodyPr wrap="square" lIns="90488" tIns="44450" rIns="90488" bIns="44450">
            <a:spAutoFit/>
          </a:bodyPr>
          <a:lstStyle/>
          <a:p>
            <a:pPr>
              <a:defRPr/>
            </a:pPr>
            <a:r>
              <a:rPr lang="el-GR" sz="2400" b="1" dirty="0">
                <a:solidFill>
                  <a:srgbClr val="B30F41"/>
                </a:solidFill>
              </a:rPr>
              <a:t>ΜΣΑΦ</a:t>
            </a:r>
            <a:endParaRPr lang="en-US" sz="2400" b="1" dirty="0">
              <a:solidFill>
                <a:srgbClr val="B30F41"/>
              </a:solidFill>
            </a:endParaRPr>
          </a:p>
        </p:txBody>
      </p:sp>
      <p:cxnSp>
        <p:nvCxnSpPr>
          <p:cNvPr id="245765" name="AutoShape 5">
            <a:extLst>
              <a:ext uri="{FF2B5EF4-FFF2-40B4-BE49-F238E27FC236}">
                <a16:creationId xmlns:a16="http://schemas.microsoft.com/office/drawing/2014/main" xmlns="" id="{C66F2B55-FF5E-4AB3-98E5-C65136E95FF2}"/>
              </a:ext>
            </a:extLst>
          </p:cNvPr>
          <p:cNvCxnSpPr>
            <a:cxnSpLocks noChangeShapeType="1"/>
            <a:stCxn id="17419" idx="5"/>
            <a:endCxn id="245764" idx="1"/>
          </p:cNvCxnSpPr>
          <p:nvPr/>
        </p:nvCxnSpPr>
        <p:spPr bwMode="auto">
          <a:xfrm>
            <a:off x="4261889" y="3126596"/>
            <a:ext cx="1195937" cy="392255"/>
          </a:xfrm>
          <a:prstGeom prst="straightConnector1">
            <a:avLst/>
          </a:prstGeom>
          <a:noFill/>
          <a:ln w="38100">
            <a:solidFill>
              <a:srgbClr val="B30F41"/>
            </a:solidFill>
            <a:round/>
            <a:headEnd type="triangle" w="med" len="med"/>
            <a:tailEnd/>
          </a:ln>
          <a:effectLst>
            <a:outerShdw dist="28398" dir="1593903" algn="ctr" rotWithShape="0">
              <a:srgbClr val="000000"/>
            </a:outerShdw>
          </a:effectLst>
        </p:spPr>
      </p:cxnSp>
      <p:cxnSp>
        <p:nvCxnSpPr>
          <p:cNvPr id="245766" name="AutoShape 6">
            <a:extLst>
              <a:ext uri="{FF2B5EF4-FFF2-40B4-BE49-F238E27FC236}">
                <a16:creationId xmlns:a16="http://schemas.microsoft.com/office/drawing/2014/main" xmlns="" id="{E0584019-BFBC-4832-AA25-09E4C37DE47F}"/>
              </a:ext>
            </a:extLst>
          </p:cNvPr>
          <p:cNvCxnSpPr>
            <a:cxnSpLocks noChangeShapeType="1"/>
            <a:stCxn id="17421" idx="3"/>
            <a:endCxn id="245764" idx="3"/>
          </p:cNvCxnSpPr>
          <p:nvPr/>
        </p:nvCxnSpPr>
        <p:spPr bwMode="auto">
          <a:xfrm flipH="1">
            <a:off x="6483347" y="3126596"/>
            <a:ext cx="949646" cy="392255"/>
          </a:xfrm>
          <a:prstGeom prst="straightConnector1">
            <a:avLst/>
          </a:prstGeom>
          <a:noFill/>
          <a:ln w="38100">
            <a:solidFill>
              <a:srgbClr val="B30F41"/>
            </a:solidFill>
            <a:round/>
            <a:headEnd type="triangle" w="med" len="med"/>
            <a:tailEnd/>
          </a:ln>
          <a:effectLst>
            <a:outerShdw dist="28398" dir="1593903" algn="ctr" rotWithShape="0">
              <a:srgbClr val="000000"/>
            </a:outerShdw>
          </a:effectLst>
        </p:spPr>
      </p:cxnSp>
      <p:sp>
        <p:nvSpPr>
          <p:cNvPr id="17415" name="Text Box 7">
            <a:extLst>
              <a:ext uri="{FF2B5EF4-FFF2-40B4-BE49-F238E27FC236}">
                <a16:creationId xmlns:a16="http://schemas.microsoft.com/office/drawing/2014/main" xmlns="" id="{20CB0473-CF25-414D-AEFD-88D119739FC9}"/>
              </a:ext>
            </a:extLst>
          </p:cNvPr>
          <p:cNvSpPr txBox="1">
            <a:spLocks noChangeArrowheads="1"/>
          </p:cNvSpPr>
          <p:nvPr/>
        </p:nvSpPr>
        <p:spPr bwMode="invGray">
          <a:xfrm>
            <a:off x="2120901" y="1620839"/>
            <a:ext cx="20177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spcBef>
                <a:spcPct val="50000"/>
              </a:spcBef>
            </a:pPr>
            <a:r>
              <a:rPr lang="el-GR" altLang="en-US" b="1" dirty="0">
                <a:solidFill>
                  <a:schemeClr val="tx1"/>
                </a:solidFill>
              </a:rPr>
              <a:t>Δομική</a:t>
            </a:r>
            <a:endParaRPr lang="en-US" altLang="en-US" b="1" dirty="0">
              <a:solidFill>
                <a:schemeClr val="tx1"/>
              </a:solidFill>
            </a:endParaRPr>
          </a:p>
        </p:txBody>
      </p:sp>
      <p:sp>
        <p:nvSpPr>
          <p:cNvPr id="17416" name="Text Box 8">
            <a:extLst>
              <a:ext uri="{FF2B5EF4-FFF2-40B4-BE49-F238E27FC236}">
                <a16:creationId xmlns:a16="http://schemas.microsoft.com/office/drawing/2014/main" xmlns="" id="{52D0C595-4146-4691-9953-8B67C661AF71}"/>
              </a:ext>
            </a:extLst>
          </p:cNvPr>
          <p:cNvSpPr txBox="1">
            <a:spLocks noChangeArrowheads="1"/>
          </p:cNvSpPr>
          <p:nvPr/>
        </p:nvSpPr>
        <p:spPr bwMode="invGray">
          <a:xfrm>
            <a:off x="7392989" y="1603376"/>
            <a:ext cx="23463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pPr>
              <a:spcBef>
                <a:spcPct val="50000"/>
              </a:spcBef>
            </a:pPr>
            <a:r>
              <a:rPr lang="el-GR" altLang="en-US" b="1">
                <a:solidFill>
                  <a:schemeClr val="tx1"/>
                </a:solidFill>
              </a:rPr>
              <a:t>Φλεγμονώδης</a:t>
            </a:r>
            <a:endParaRPr lang="en-US" altLang="en-US" b="1">
              <a:solidFill>
                <a:schemeClr val="tx1"/>
              </a:solidFill>
            </a:endParaRPr>
          </a:p>
        </p:txBody>
      </p:sp>
      <p:cxnSp>
        <p:nvCxnSpPr>
          <p:cNvPr id="17417" name="AutoShape 9">
            <a:extLst>
              <a:ext uri="{FF2B5EF4-FFF2-40B4-BE49-F238E27FC236}">
                <a16:creationId xmlns:a16="http://schemas.microsoft.com/office/drawing/2014/main" xmlns="" id="{5676C87D-B8AD-4659-BA85-3F3D4E19CF1E}"/>
              </a:ext>
            </a:extLst>
          </p:cNvPr>
          <p:cNvCxnSpPr>
            <a:cxnSpLocks noChangeShapeType="1"/>
          </p:cNvCxnSpPr>
          <p:nvPr/>
        </p:nvCxnSpPr>
        <p:spPr bwMode="invGray">
          <a:xfrm flipH="1">
            <a:off x="4275139" y="1712914"/>
            <a:ext cx="1533525" cy="541337"/>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cxnSp>
      <p:cxnSp>
        <p:nvCxnSpPr>
          <p:cNvPr id="17418" name="AutoShape 10">
            <a:extLst>
              <a:ext uri="{FF2B5EF4-FFF2-40B4-BE49-F238E27FC236}">
                <a16:creationId xmlns:a16="http://schemas.microsoft.com/office/drawing/2014/main" xmlns="" id="{0C5B6EF5-3647-4721-BB11-12FA78027F8F}"/>
              </a:ext>
            </a:extLst>
          </p:cNvPr>
          <p:cNvCxnSpPr>
            <a:cxnSpLocks noChangeShapeType="1"/>
            <a:endCxn id="17421" idx="1"/>
          </p:cNvCxnSpPr>
          <p:nvPr/>
        </p:nvCxnSpPr>
        <p:spPr bwMode="invGray">
          <a:xfrm>
            <a:off x="5808663" y="1727201"/>
            <a:ext cx="1624012" cy="574675"/>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cxnSp>
      <p:sp>
        <p:nvSpPr>
          <p:cNvPr id="17419" name="Oval 11">
            <a:extLst>
              <a:ext uri="{FF2B5EF4-FFF2-40B4-BE49-F238E27FC236}">
                <a16:creationId xmlns:a16="http://schemas.microsoft.com/office/drawing/2014/main" xmlns="" id="{8686E676-5262-4A24-8C5B-173132A35F8B}"/>
              </a:ext>
            </a:extLst>
          </p:cNvPr>
          <p:cNvSpPr>
            <a:spLocks noChangeArrowheads="1"/>
          </p:cNvSpPr>
          <p:nvPr/>
        </p:nvSpPr>
        <p:spPr bwMode="invGray">
          <a:xfrm>
            <a:off x="2944813" y="2132014"/>
            <a:ext cx="1543050" cy="1165225"/>
          </a:xfrm>
          <a:prstGeom prst="ellipse">
            <a:avLst/>
          </a:prstGeom>
          <a:solidFill>
            <a:schemeClr val="accent6">
              <a:lumMod val="75000"/>
            </a:schemeClr>
          </a:solidFill>
          <a:ln w="28575">
            <a:solidFill>
              <a:schemeClr val="bg2"/>
            </a:solidFill>
            <a:round/>
            <a:headEnd/>
            <a:tailEnd/>
          </a:ln>
        </p:spPr>
        <p:txBody>
          <a:bodyPr wrap="none" lIns="90488" tIns="44450" rIns="90488" bIns="44450"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sz="2400" b="1">
                <a:solidFill>
                  <a:schemeClr val="bg1"/>
                </a:solidFill>
                <a:ea typeface="MS PGothic" panose="020B0600070205080204" pitchFamily="34" charset="-128"/>
              </a:rPr>
              <a:t> </a:t>
            </a:r>
          </a:p>
        </p:txBody>
      </p:sp>
      <p:sp>
        <p:nvSpPr>
          <p:cNvPr id="245772" name="Text Box 12">
            <a:extLst>
              <a:ext uri="{FF2B5EF4-FFF2-40B4-BE49-F238E27FC236}">
                <a16:creationId xmlns:a16="http://schemas.microsoft.com/office/drawing/2014/main" xmlns="" id="{8AFD3908-0FA5-43FE-BF45-3FF766612F57}"/>
              </a:ext>
            </a:extLst>
          </p:cNvPr>
          <p:cNvSpPr txBox="1">
            <a:spLocks noChangeArrowheads="1"/>
          </p:cNvSpPr>
          <p:nvPr/>
        </p:nvSpPr>
        <p:spPr bwMode="invGray">
          <a:xfrm>
            <a:off x="3300414" y="2532063"/>
            <a:ext cx="833437" cy="366712"/>
          </a:xfrm>
          <a:prstGeom prst="rect">
            <a:avLst/>
          </a:prstGeom>
          <a:noFill/>
          <a:ln w="28575" algn="ctr">
            <a:noFill/>
            <a:miter lim="800000"/>
            <a:headEnd/>
            <a:tailEnd/>
          </a:ln>
          <a:effectLst>
            <a:outerShdw dist="17961" dir="2700000" algn="ctr" rotWithShape="0">
              <a:srgbClr val="000000"/>
            </a:outerShdw>
          </a:effectLst>
        </p:spPr>
        <p:txBody>
          <a:bodyPr wrap="none" lIns="90488" tIns="44450" rIns="90488" bIns="44450" anchor="ctr"/>
          <a:lstStyle/>
          <a:p>
            <a:pPr>
              <a:defRPr/>
            </a:pPr>
            <a:r>
              <a:rPr lang="en-US" sz="2400" b="1" dirty="0">
                <a:solidFill>
                  <a:schemeClr val="bg1"/>
                </a:solidFill>
                <a:ea typeface="ＭＳ Ｐゴシック" pitchFamily="34" charset="-128"/>
              </a:rPr>
              <a:t>COX-1</a:t>
            </a:r>
            <a:endParaRPr lang="en-GB" sz="2400" b="1" dirty="0">
              <a:solidFill>
                <a:schemeClr val="bg1"/>
              </a:solidFill>
              <a:ea typeface="ＭＳ Ｐゴシック" pitchFamily="34" charset="-128"/>
            </a:endParaRPr>
          </a:p>
        </p:txBody>
      </p:sp>
      <p:sp>
        <p:nvSpPr>
          <p:cNvPr id="17421" name="Oval 14">
            <a:extLst>
              <a:ext uri="{FF2B5EF4-FFF2-40B4-BE49-F238E27FC236}">
                <a16:creationId xmlns:a16="http://schemas.microsoft.com/office/drawing/2014/main" xmlns="" id="{414DD252-3175-4A4C-9001-63FB99E04016}"/>
              </a:ext>
            </a:extLst>
          </p:cNvPr>
          <p:cNvSpPr>
            <a:spLocks noChangeArrowheads="1"/>
          </p:cNvSpPr>
          <p:nvPr/>
        </p:nvSpPr>
        <p:spPr bwMode="invGray">
          <a:xfrm>
            <a:off x="7207251" y="2132014"/>
            <a:ext cx="1541463" cy="1165225"/>
          </a:xfrm>
          <a:prstGeom prst="ellipse">
            <a:avLst/>
          </a:prstGeom>
          <a:solidFill>
            <a:srgbClr val="F781E1"/>
          </a:solidFill>
          <a:ln>
            <a:noFill/>
          </a:ln>
        </p:spPr>
        <p:txBody>
          <a:bodyPr wrap="none" lIns="90488" tIns="44450" rIns="90488" bIns="44450"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r>
              <a:rPr lang="en-US" altLang="en-US" sz="2400" b="1">
                <a:solidFill>
                  <a:schemeClr val="tx1"/>
                </a:solidFill>
                <a:ea typeface="MS PGothic" panose="020B0600070205080204" pitchFamily="34" charset="-128"/>
              </a:rPr>
              <a:t> </a:t>
            </a:r>
          </a:p>
        </p:txBody>
      </p:sp>
      <p:grpSp>
        <p:nvGrpSpPr>
          <p:cNvPr id="17422" name="Group 16">
            <a:extLst>
              <a:ext uri="{FF2B5EF4-FFF2-40B4-BE49-F238E27FC236}">
                <a16:creationId xmlns:a16="http://schemas.microsoft.com/office/drawing/2014/main" xmlns="" id="{29BF7DED-C271-486B-844C-44A877F4BFFB}"/>
              </a:ext>
            </a:extLst>
          </p:cNvPr>
          <p:cNvGrpSpPr>
            <a:grpSpLocks/>
          </p:cNvGrpSpPr>
          <p:nvPr/>
        </p:nvGrpSpPr>
        <p:grpSpPr bwMode="auto">
          <a:xfrm>
            <a:off x="3665539" y="3297239"/>
            <a:ext cx="52387" cy="998538"/>
            <a:chOff x="-50950" y="2077"/>
            <a:chExt cx="52387" cy="629"/>
          </a:xfrm>
        </p:grpSpPr>
        <p:cxnSp>
          <p:nvCxnSpPr>
            <p:cNvPr id="17431" name="AutoShape 17">
              <a:extLst>
                <a:ext uri="{FF2B5EF4-FFF2-40B4-BE49-F238E27FC236}">
                  <a16:creationId xmlns:a16="http://schemas.microsoft.com/office/drawing/2014/main" xmlns="" id="{41CB8F56-AE6E-431D-8208-334806FE23A0}"/>
                </a:ext>
              </a:extLst>
            </p:cNvPr>
            <p:cNvCxnSpPr>
              <a:cxnSpLocks noChangeShapeType="1"/>
              <a:stCxn id="17419" idx="4"/>
              <a:endCxn id="17424" idx="0"/>
            </p:cNvCxnSpPr>
            <p:nvPr/>
          </p:nvCxnSpPr>
          <p:spPr bwMode="invGray">
            <a:xfrm flipH="1">
              <a:off x="-50950" y="2077"/>
              <a:ext cx="50800" cy="11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432" name="AutoShape 18">
              <a:extLst>
                <a:ext uri="{FF2B5EF4-FFF2-40B4-BE49-F238E27FC236}">
                  <a16:creationId xmlns:a16="http://schemas.microsoft.com/office/drawing/2014/main" xmlns="" id="{2DB9FB0A-44D3-4985-BE09-2E5CD6C338E3}"/>
                </a:ext>
              </a:extLst>
            </p:cNvPr>
            <p:cNvCxnSpPr>
              <a:cxnSpLocks noChangeShapeType="1"/>
              <a:stCxn id="17424" idx="2"/>
            </p:cNvCxnSpPr>
            <p:nvPr/>
          </p:nvCxnSpPr>
          <p:spPr bwMode="invGray">
            <a:xfrm>
              <a:off x="-50950" y="2457"/>
              <a:ext cx="52387" cy="24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17423" name="Group 19">
            <a:extLst>
              <a:ext uri="{FF2B5EF4-FFF2-40B4-BE49-F238E27FC236}">
                <a16:creationId xmlns:a16="http://schemas.microsoft.com/office/drawing/2014/main" xmlns="" id="{E7A14CEE-0F41-4502-9784-C3B4740C592E}"/>
              </a:ext>
            </a:extLst>
          </p:cNvPr>
          <p:cNvGrpSpPr>
            <a:grpSpLocks/>
          </p:cNvGrpSpPr>
          <p:nvPr/>
        </p:nvGrpSpPr>
        <p:grpSpPr bwMode="auto">
          <a:xfrm>
            <a:off x="7980363" y="3311525"/>
            <a:ext cx="0" cy="984250"/>
            <a:chOff x="4380" y="2086"/>
            <a:chExt cx="0" cy="620"/>
          </a:xfrm>
        </p:grpSpPr>
        <p:cxnSp>
          <p:nvCxnSpPr>
            <p:cNvPr id="17429" name="AutoShape 20">
              <a:extLst>
                <a:ext uri="{FF2B5EF4-FFF2-40B4-BE49-F238E27FC236}">
                  <a16:creationId xmlns:a16="http://schemas.microsoft.com/office/drawing/2014/main" xmlns="" id="{D6990697-5B60-4F15-A24E-C6E3E336ABE0}"/>
                </a:ext>
              </a:extLst>
            </p:cNvPr>
            <p:cNvCxnSpPr>
              <a:cxnSpLocks noChangeShapeType="1"/>
            </p:cNvCxnSpPr>
            <p:nvPr/>
          </p:nvCxnSpPr>
          <p:spPr bwMode="invGray">
            <a:xfrm>
              <a:off x="4380" y="2086"/>
              <a:ext cx="0" cy="13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430" name="AutoShape 21">
              <a:extLst>
                <a:ext uri="{FF2B5EF4-FFF2-40B4-BE49-F238E27FC236}">
                  <a16:creationId xmlns:a16="http://schemas.microsoft.com/office/drawing/2014/main" xmlns="" id="{A1D12F8F-C8E4-4FD9-9223-79C1E8E0FD10}"/>
                </a:ext>
              </a:extLst>
            </p:cNvPr>
            <p:cNvCxnSpPr>
              <a:cxnSpLocks noChangeShapeType="1"/>
            </p:cNvCxnSpPr>
            <p:nvPr/>
          </p:nvCxnSpPr>
          <p:spPr bwMode="invGray">
            <a:xfrm>
              <a:off x="4380" y="2484"/>
              <a:ext cx="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17424" name="Rectangle 22">
            <a:extLst>
              <a:ext uri="{FF2B5EF4-FFF2-40B4-BE49-F238E27FC236}">
                <a16:creationId xmlns:a16="http://schemas.microsoft.com/office/drawing/2014/main" xmlns="" id="{E3848D39-7DE0-4CB2-B104-7F657701BE44}"/>
              </a:ext>
            </a:extLst>
          </p:cNvPr>
          <p:cNvSpPr>
            <a:spLocks noChangeArrowheads="1"/>
          </p:cNvSpPr>
          <p:nvPr/>
        </p:nvSpPr>
        <p:spPr bwMode="invGray">
          <a:xfrm>
            <a:off x="2293938" y="3471863"/>
            <a:ext cx="2743200"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r>
              <a:rPr lang="el-GR" altLang="en-US" sz="2200" b="1">
                <a:solidFill>
                  <a:schemeClr val="tx1"/>
                </a:solidFill>
              </a:rPr>
              <a:t>Προσταγλανδίνες</a:t>
            </a:r>
            <a:endParaRPr lang="en-US" altLang="en-US" sz="2200" b="1">
              <a:solidFill>
                <a:schemeClr val="tx1"/>
              </a:solidFill>
            </a:endParaRPr>
          </a:p>
        </p:txBody>
      </p:sp>
      <p:sp>
        <p:nvSpPr>
          <p:cNvPr id="17425" name="Rectangle 23">
            <a:extLst>
              <a:ext uri="{FF2B5EF4-FFF2-40B4-BE49-F238E27FC236}">
                <a16:creationId xmlns:a16="http://schemas.microsoft.com/office/drawing/2014/main" xmlns="" id="{54AC765B-C81A-43A7-B96F-69FF6D4D4049}"/>
              </a:ext>
            </a:extLst>
          </p:cNvPr>
          <p:cNvSpPr>
            <a:spLocks noChangeArrowheads="1"/>
          </p:cNvSpPr>
          <p:nvPr/>
        </p:nvSpPr>
        <p:spPr bwMode="invGray">
          <a:xfrm>
            <a:off x="6829425" y="3471863"/>
            <a:ext cx="2501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r>
              <a:rPr lang="el-GR" altLang="en-US" b="1">
                <a:solidFill>
                  <a:schemeClr val="tx1"/>
                </a:solidFill>
              </a:rPr>
              <a:t>Προσταγλανδίνες</a:t>
            </a:r>
            <a:endParaRPr lang="en-US" altLang="en-US" b="1">
              <a:solidFill>
                <a:schemeClr val="tx1"/>
              </a:solidFill>
            </a:endParaRPr>
          </a:p>
        </p:txBody>
      </p:sp>
      <p:sp>
        <p:nvSpPr>
          <p:cNvPr id="245785" name="Text Box 25">
            <a:extLst>
              <a:ext uri="{FF2B5EF4-FFF2-40B4-BE49-F238E27FC236}">
                <a16:creationId xmlns:a16="http://schemas.microsoft.com/office/drawing/2014/main" xmlns="" id="{A2E3E40F-E4D0-4146-9532-1AC457B71E2A}"/>
              </a:ext>
            </a:extLst>
          </p:cNvPr>
          <p:cNvSpPr txBox="1">
            <a:spLocks noChangeArrowheads="1"/>
          </p:cNvSpPr>
          <p:nvPr/>
        </p:nvSpPr>
        <p:spPr bwMode="invGray">
          <a:xfrm>
            <a:off x="2014539" y="4452939"/>
            <a:ext cx="3756025" cy="1512887"/>
          </a:xfrm>
          <a:prstGeom prst="rect">
            <a:avLst/>
          </a:prstGeom>
          <a:solidFill>
            <a:schemeClr val="accent6">
              <a:lumMod val="75000"/>
            </a:schemeClr>
          </a:solidFill>
          <a:ln w="28575" algn="ctr">
            <a:noFill/>
            <a:miter lim="800000"/>
            <a:headEnd/>
            <a:tailEnd/>
          </a:ln>
          <a:effectLst>
            <a:outerShdw dist="17961" dir="2700000" algn="ctr" rotWithShape="0">
              <a:srgbClr val="000000"/>
            </a:outerShdw>
          </a:effectLst>
        </p:spPr>
        <p:txBody>
          <a:bodyPr wrap="none" lIns="90488" tIns="44450" rIns="90488" bIns="44450" anchor="ctr"/>
          <a:lstStyle/>
          <a:p>
            <a:pPr marL="176213" indent="-176213">
              <a:buFontTx/>
              <a:buChar char="•"/>
              <a:defRPr/>
            </a:pPr>
            <a:r>
              <a:rPr lang="el-GR" b="1">
                <a:solidFill>
                  <a:schemeClr val="bg1"/>
                </a:solidFill>
              </a:rPr>
              <a:t>Γαστροπροστασία</a:t>
            </a:r>
            <a:endParaRPr lang="en-US" b="1">
              <a:solidFill>
                <a:schemeClr val="bg1"/>
              </a:solidFill>
            </a:endParaRPr>
          </a:p>
          <a:p>
            <a:pPr marL="176213" indent="-176213">
              <a:buFontTx/>
              <a:buChar char="•"/>
              <a:defRPr/>
            </a:pPr>
            <a:r>
              <a:rPr lang="el-GR" b="1">
                <a:solidFill>
                  <a:schemeClr val="bg1"/>
                </a:solidFill>
              </a:rPr>
              <a:t>Συσσώρευση αιμοπεταλίων</a:t>
            </a:r>
            <a:endParaRPr lang="en-US" b="1">
              <a:solidFill>
                <a:schemeClr val="bg1"/>
              </a:solidFill>
            </a:endParaRPr>
          </a:p>
          <a:p>
            <a:pPr marL="176213" indent="-176213">
              <a:buFontTx/>
              <a:buChar char="•"/>
              <a:defRPr/>
            </a:pPr>
            <a:r>
              <a:rPr lang="el-GR" b="1">
                <a:solidFill>
                  <a:schemeClr val="bg1"/>
                </a:solidFill>
              </a:rPr>
              <a:t>Ροή αίματος</a:t>
            </a:r>
            <a:endParaRPr lang="en-US" b="1">
              <a:solidFill>
                <a:schemeClr val="bg1"/>
              </a:solidFill>
            </a:endParaRPr>
          </a:p>
          <a:p>
            <a:pPr marL="176213" indent="-176213">
              <a:buFontTx/>
              <a:buChar char="•"/>
              <a:defRPr/>
            </a:pPr>
            <a:r>
              <a:rPr lang="el-GR" b="1">
                <a:solidFill>
                  <a:schemeClr val="bg1"/>
                </a:solidFill>
              </a:rPr>
              <a:t>Νεφρική λειτουργία</a:t>
            </a:r>
            <a:endParaRPr lang="en-US" b="1">
              <a:solidFill>
                <a:schemeClr val="bg1"/>
              </a:solidFill>
            </a:endParaRPr>
          </a:p>
          <a:p>
            <a:pPr marL="176213" indent="-176213">
              <a:buFontTx/>
              <a:buChar char="•"/>
              <a:defRPr/>
            </a:pPr>
            <a:r>
              <a:rPr lang="el-GR" b="1">
                <a:solidFill>
                  <a:schemeClr val="bg1"/>
                </a:solidFill>
              </a:rPr>
              <a:t>Επεξεργασία ερεθίσματος</a:t>
            </a:r>
            <a:endParaRPr lang="en-US" b="1">
              <a:solidFill>
                <a:schemeClr val="bg1"/>
              </a:solidFill>
            </a:endParaRPr>
          </a:p>
        </p:txBody>
      </p:sp>
      <p:sp>
        <p:nvSpPr>
          <p:cNvPr id="245787" name="Text Box 27">
            <a:extLst>
              <a:ext uri="{FF2B5EF4-FFF2-40B4-BE49-F238E27FC236}">
                <a16:creationId xmlns:a16="http://schemas.microsoft.com/office/drawing/2014/main" xmlns="" id="{5C1C8817-B69B-4C4E-A20C-B9729EC8918E}"/>
              </a:ext>
            </a:extLst>
          </p:cNvPr>
          <p:cNvSpPr txBox="1">
            <a:spLocks noChangeArrowheads="1"/>
          </p:cNvSpPr>
          <p:nvPr/>
        </p:nvSpPr>
        <p:spPr bwMode="invGray">
          <a:xfrm>
            <a:off x="6584951" y="4491038"/>
            <a:ext cx="2778125" cy="1465262"/>
          </a:xfrm>
          <a:prstGeom prst="rect">
            <a:avLst/>
          </a:prstGeom>
          <a:solidFill>
            <a:srgbClr val="F781E1"/>
          </a:solidFill>
          <a:ln w="28575" algn="ctr">
            <a:noFill/>
            <a:miter lim="800000"/>
            <a:headEnd/>
            <a:tailEnd/>
          </a:ln>
          <a:effectLst>
            <a:outerShdw dist="17961" dir="2700000" algn="ctr" rotWithShape="0">
              <a:srgbClr val="000000"/>
            </a:outerShdw>
          </a:effectLst>
        </p:spPr>
        <p:txBody>
          <a:bodyPr wrap="none" lIns="90488" tIns="44450" rIns="90488" bIns="44450" anchor="ctr"/>
          <a:lstStyle/>
          <a:p>
            <a:pPr marL="176213" indent="-176213">
              <a:buFontTx/>
              <a:buChar char="•"/>
              <a:defRPr/>
            </a:pPr>
            <a:r>
              <a:rPr lang="el-GR" b="1">
                <a:solidFill>
                  <a:schemeClr val="bg1"/>
                </a:solidFill>
              </a:rPr>
              <a:t>Φλεγμονή</a:t>
            </a:r>
            <a:endParaRPr lang="en-US" b="1">
              <a:solidFill>
                <a:schemeClr val="bg1"/>
              </a:solidFill>
            </a:endParaRPr>
          </a:p>
          <a:p>
            <a:pPr marL="176213" indent="-176213">
              <a:buFontTx/>
              <a:buChar char="•"/>
              <a:defRPr/>
            </a:pPr>
            <a:r>
              <a:rPr lang="el-GR" b="1">
                <a:solidFill>
                  <a:schemeClr val="bg1"/>
                </a:solidFill>
              </a:rPr>
              <a:t>Πόνος </a:t>
            </a:r>
            <a:endParaRPr lang="en-US" b="1">
              <a:solidFill>
                <a:schemeClr val="bg1"/>
              </a:solidFill>
            </a:endParaRPr>
          </a:p>
          <a:p>
            <a:pPr marL="176213" indent="-176213">
              <a:buFontTx/>
              <a:buChar char="•"/>
              <a:defRPr/>
            </a:pPr>
            <a:r>
              <a:rPr lang="el-GR" b="1">
                <a:solidFill>
                  <a:schemeClr val="bg1"/>
                </a:solidFill>
              </a:rPr>
              <a:t>Πυρετός</a:t>
            </a:r>
            <a:endParaRPr lang="en-GB" b="1">
              <a:solidFill>
                <a:schemeClr val="bg1"/>
              </a:solidFill>
            </a:endParaRPr>
          </a:p>
        </p:txBody>
      </p:sp>
      <p:sp>
        <p:nvSpPr>
          <p:cNvPr id="245788" name="Text Box 28">
            <a:extLst>
              <a:ext uri="{FF2B5EF4-FFF2-40B4-BE49-F238E27FC236}">
                <a16:creationId xmlns:a16="http://schemas.microsoft.com/office/drawing/2014/main" xmlns="" id="{D2E8F674-6B31-4CF1-AA63-893E104D093B}"/>
              </a:ext>
            </a:extLst>
          </p:cNvPr>
          <p:cNvSpPr txBox="1">
            <a:spLocks noChangeArrowheads="1"/>
          </p:cNvSpPr>
          <p:nvPr/>
        </p:nvSpPr>
        <p:spPr bwMode="invGray">
          <a:xfrm>
            <a:off x="7580314" y="2559051"/>
            <a:ext cx="833437" cy="366713"/>
          </a:xfrm>
          <a:prstGeom prst="rect">
            <a:avLst/>
          </a:prstGeom>
          <a:noFill/>
          <a:ln w="28575" algn="ctr">
            <a:noFill/>
            <a:miter lim="800000"/>
            <a:headEnd/>
            <a:tailEnd/>
          </a:ln>
          <a:effectLst>
            <a:outerShdw dist="17961" dir="2700000" algn="ctr" rotWithShape="0">
              <a:srgbClr val="000000"/>
            </a:outerShdw>
          </a:effectLst>
        </p:spPr>
        <p:txBody>
          <a:bodyPr wrap="none" lIns="90488" tIns="44450" rIns="90488" bIns="44450" anchor="ctr"/>
          <a:lstStyle/>
          <a:p>
            <a:pPr>
              <a:defRPr/>
            </a:pPr>
            <a:r>
              <a:rPr lang="en-US" sz="2400" b="1">
                <a:solidFill>
                  <a:schemeClr val="bg1"/>
                </a:solidFill>
                <a:ea typeface="ＭＳ Ｐゴシック" pitchFamily="34" charset="-128"/>
              </a:rPr>
              <a:t>COX-</a:t>
            </a:r>
            <a:r>
              <a:rPr lang="el-GR" sz="2400" b="1">
                <a:solidFill>
                  <a:schemeClr val="bg1"/>
                </a:solidFill>
              </a:rPr>
              <a:t>2</a:t>
            </a:r>
            <a:endParaRPr lang="en-GB" sz="2400" b="1">
              <a:solidFill>
                <a:schemeClr val="bg1"/>
              </a:solidFill>
            </a:endParaRPr>
          </a:p>
        </p:txBody>
      </p:sp>
    </p:spTree>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xmlns="" id="{780263A9-7B4B-4158-8182-5EC8B1CF65F5}"/>
              </a:ext>
            </a:extLst>
          </p:cNvPr>
          <p:cNvGrpSpPr>
            <a:grpSpLocks/>
          </p:cNvGrpSpPr>
          <p:nvPr/>
        </p:nvGrpSpPr>
        <p:grpSpPr bwMode="auto">
          <a:xfrm>
            <a:off x="4367214" y="5499100"/>
            <a:ext cx="3024187" cy="782638"/>
            <a:chOff x="1791" y="3464"/>
            <a:chExt cx="1905" cy="493"/>
          </a:xfrm>
        </p:grpSpPr>
        <p:grpSp>
          <p:nvGrpSpPr>
            <p:cNvPr id="12319" name="Group 3">
              <a:extLst>
                <a:ext uri="{FF2B5EF4-FFF2-40B4-BE49-F238E27FC236}">
                  <a16:creationId xmlns:a16="http://schemas.microsoft.com/office/drawing/2014/main" xmlns="" id="{3E06E8DF-C021-4FBD-8DAE-265D83E3D1FF}"/>
                </a:ext>
              </a:extLst>
            </p:cNvPr>
            <p:cNvGrpSpPr>
              <a:grpSpLocks/>
            </p:cNvGrpSpPr>
            <p:nvPr/>
          </p:nvGrpSpPr>
          <p:grpSpPr bwMode="auto">
            <a:xfrm>
              <a:off x="1791" y="3587"/>
              <a:ext cx="1905" cy="334"/>
              <a:chOff x="2154" y="3022"/>
              <a:chExt cx="1905" cy="389"/>
            </a:xfrm>
          </p:grpSpPr>
          <p:grpSp>
            <p:nvGrpSpPr>
              <p:cNvPr id="12321" name="Group 4">
                <a:extLst>
                  <a:ext uri="{FF2B5EF4-FFF2-40B4-BE49-F238E27FC236}">
                    <a16:creationId xmlns:a16="http://schemas.microsoft.com/office/drawing/2014/main" xmlns="" id="{472731A9-4565-40A2-ACDF-FA5D0DF2331B}"/>
                  </a:ext>
                </a:extLst>
              </p:cNvPr>
              <p:cNvGrpSpPr>
                <a:grpSpLocks/>
              </p:cNvGrpSpPr>
              <p:nvPr/>
            </p:nvGrpSpPr>
            <p:grpSpPr bwMode="auto">
              <a:xfrm>
                <a:off x="2154" y="3022"/>
                <a:ext cx="272" cy="389"/>
                <a:chOff x="2154" y="3022"/>
                <a:chExt cx="272" cy="389"/>
              </a:xfrm>
            </p:grpSpPr>
            <p:sp>
              <p:nvSpPr>
                <p:cNvPr id="12340" name="AutoShape 5">
                  <a:extLst>
                    <a:ext uri="{FF2B5EF4-FFF2-40B4-BE49-F238E27FC236}">
                      <a16:creationId xmlns:a16="http://schemas.microsoft.com/office/drawing/2014/main" xmlns="" id="{823F6211-EBB9-4310-A285-C551152B6321}"/>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41" name="Oval 6">
                  <a:extLst>
                    <a:ext uri="{FF2B5EF4-FFF2-40B4-BE49-F238E27FC236}">
                      <a16:creationId xmlns:a16="http://schemas.microsoft.com/office/drawing/2014/main" xmlns="" id="{58E34DE6-6CD4-4DC2-A58B-5DF15603A14C}"/>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nvGrpSpPr>
              <p:cNvPr id="12322" name="Group 7">
                <a:extLst>
                  <a:ext uri="{FF2B5EF4-FFF2-40B4-BE49-F238E27FC236}">
                    <a16:creationId xmlns:a16="http://schemas.microsoft.com/office/drawing/2014/main" xmlns="" id="{B144726B-1023-44DD-A1CC-5E07C2CBD3E0}"/>
                  </a:ext>
                </a:extLst>
              </p:cNvPr>
              <p:cNvGrpSpPr>
                <a:grpSpLocks/>
              </p:cNvGrpSpPr>
              <p:nvPr/>
            </p:nvGrpSpPr>
            <p:grpSpPr bwMode="auto">
              <a:xfrm>
                <a:off x="2426" y="3022"/>
                <a:ext cx="272" cy="389"/>
                <a:chOff x="2154" y="3022"/>
                <a:chExt cx="272" cy="389"/>
              </a:xfrm>
            </p:grpSpPr>
            <p:sp>
              <p:nvSpPr>
                <p:cNvPr id="12338" name="AutoShape 8">
                  <a:extLst>
                    <a:ext uri="{FF2B5EF4-FFF2-40B4-BE49-F238E27FC236}">
                      <a16:creationId xmlns:a16="http://schemas.microsoft.com/office/drawing/2014/main" xmlns="" id="{685F4A80-4130-4A56-B48F-F076EEAD1DFA}"/>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39" name="Oval 9">
                  <a:extLst>
                    <a:ext uri="{FF2B5EF4-FFF2-40B4-BE49-F238E27FC236}">
                      <a16:creationId xmlns:a16="http://schemas.microsoft.com/office/drawing/2014/main" xmlns="" id="{DCD698C4-5319-4C78-8918-A17A5ACF34F4}"/>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nvGrpSpPr>
              <p:cNvPr id="12323" name="Group 10">
                <a:extLst>
                  <a:ext uri="{FF2B5EF4-FFF2-40B4-BE49-F238E27FC236}">
                    <a16:creationId xmlns:a16="http://schemas.microsoft.com/office/drawing/2014/main" xmlns="" id="{FFC9212B-CC29-4F27-9542-9EA27D667459}"/>
                  </a:ext>
                </a:extLst>
              </p:cNvPr>
              <p:cNvGrpSpPr>
                <a:grpSpLocks/>
              </p:cNvGrpSpPr>
              <p:nvPr/>
            </p:nvGrpSpPr>
            <p:grpSpPr bwMode="auto">
              <a:xfrm>
                <a:off x="2971" y="3022"/>
                <a:ext cx="272" cy="389"/>
                <a:chOff x="2154" y="3022"/>
                <a:chExt cx="272" cy="389"/>
              </a:xfrm>
            </p:grpSpPr>
            <p:sp>
              <p:nvSpPr>
                <p:cNvPr id="12336" name="AutoShape 11">
                  <a:extLst>
                    <a:ext uri="{FF2B5EF4-FFF2-40B4-BE49-F238E27FC236}">
                      <a16:creationId xmlns:a16="http://schemas.microsoft.com/office/drawing/2014/main" xmlns="" id="{E6438EF5-7536-4FBA-B956-8CE436639596}"/>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37" name="Oval 12">
                  <a:extLst>
                    <a:ext uri="{FF2B5EF4-FFF2-40B4-BE49-F238E27FC236}">
                      <a16:creationId xmlns:a16="http://schemas.microsoft.com/office/drawing/2014/main" xmlns="" id="{8B3E3306-A295-43C7-9A21-85834D4F10CC}"/>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nvGrpSpPr>
              <p:cNvPr id="12324" name="Group 13">
                <a:extLst>
                  <a:ext uri="{FF2B5EF4-FFF2-40B4-BE49-F238E27FC236}">
                    <a16:creationId xmlns:a16="http://schemas.microsoft.com/office/drawing/2014/main" xmlns="" id="{C79B010A-97B5-4526-8349-B37775DD89DE}"/>
                  </a:ext>
                </a:extLst>
              </p:cNvPr>
              <p:cNvGrpSpPr>
                <a:grpSpLocks/>
              </p:cNvGrpSpPr>
              <p:nvPr/>
            </p:nvGrpSpPr>
            <p:grpSpPr bwMode="auto">
              <a:xfrm>
                <a:off x="2699" y="3022"/>
                <a:ext cx="272" cy="389"/>
                <a:chOff x="2154" y="3022"/>
                <a:chExt cx="272" cy="389"/>
              </a:xfrm>
            </p:grpSpPr>
            <p:sp>
              <p:nvSpPr>
                <p:cNvPr id="12334" name="AutoShape 14">
                  <a:extLst>
                    <a:ext uri="{FF2B5EF4-FFF2-40B4-BE49-F238E27FC236}">
                      <a16:creationId xmlns:a16="http://schemas.microsoft.com/office/drawing/2014/main" xmlns="" id="{16264E47-DDAA-4332-B1F0-D53C511FEE8C}"/>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35" name="Oval 15">
                  <a:extLst>
                    <a:ext uri="{FF2B5EF4-FFF2-40B4-BE49-F238E27FC236}">
                      <a16:creationId xmlns:a16="http://schemas.microsoft.com/office/drawing/2014/main" xmlns="" id="{68005B7C-77FA-45F6-980B-094750B342D8}"/>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nvGrpSpPr>
              <p:cNvPr id="12325" name="Group 16">
                <a:extLst>
                  <a:ext uri="{FF2B5EF4-FFF2-40B4-BE49-F238E27FC236}">
                    <a16:creationId xmlns:a16="http://schemas.microsoft.com/office/drawing/2014/main" xmlns="" id="{B7A957C7-3CA6-45D1-A8E5-01A56E14D185}"/>
                  </a:ext>
                </a:extLst>
              </p:cNvPr>
              <p:cNvGrpSpPr>
                <a:grpSpLocks/>
              </p:cNvGrpSpPr>
              <p:nvPr/>
            </p:nvGrpSpPr>
            <p:grpSpPr bwMode="auto">
              <a:xfrm>
                <a:off x="3243" y="3022"/>
                <a:ext cx="272" cy="389"/>
                <a:chOff x="2154" y="3022"/>
                <a:chExt cx="272" cy="389"/>
              </a:xfrm>
            </p:grpSpPr>
            <p:sp>
              <p:nvSpPr>
                <p:cNvPr id="12332" name="AutoShape 17">
                  <a:extLst>
                    <a:ext uri="{FF2B5EF4-FFF2-40B4-BE49-F238E27FC236}">
                      <a16:creationId xmlns:a16="http://schemas.microsoft.com/office/drawing/2014/main" xmlns="" id="{79205156-8DC9-49F1-AE94-EA92E5287606}"/>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33" name="Oval 18">
                  <a:extLst>
                    <a:ext uri="{FF2B5EF4-FFF2-40B4-BE49-F238E27FC236}">
                      <a16:creationId xmlns:a16="http://schemas.microsoft.com/office/drawing/2014/main" xmlns="" id="{F0536221-1BAA-4A03-981A-25A7CCD8F110}"/>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nvGrpSpPr>
              <p:cNvPr id="12326" name="Group 19">
                <a:extLst>
                  <a:ext uri="{FF2B5EF4-FFF2-40B4-BE49-F238E27FC236}">
                    <a16:creationId xmlns:a16="http://schemas.microsoft.com/office/drawing/2014/main" xmlns="" id="{64ADAA12-7EDD-4F47-90A9-29EB09F1E84C}"/>
                  </a:ext>
                </a:extLst>
              </p:cNvPr>
              <p:cNvGrpSpPr>
                <a:grpSpLocks/>
              </p:cNvGrpSpPr>
              <p:nvPr/>
            </p:nvGrpSpPr>
            <p:grpSpPr bwMode="auto">
              <a:xfrm>
                <a:off x="3787" y="3022"/>
                <a:ext cx="272" cy="389"/>
                <a:chOff x="2154" y="3022"/>
                <a:chExt cx="272" cy="389"/>
              </a:xfrm>
            </p:grpSpPr>
            <p:sp>
              <p:nvSpPr>
                <p:cNvPr id="12330" name="AutoShape 20">
                  <a:extLst>
                    <a:ext uri="{FF2B5EF4-FFF2-40B4-BE49-F238E27FC236}">
                      <a16:creationId xmlns:a16="http://schemas.microsoft.com/office/drawing/2014/main" xmlns="" id="{85ACF485-76BA-467B-9AC1-10297775A0BD}"/>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31" name="Oval 21">
                  <a:extLst>
                    <a:ext uri="{FF2B5EF4-FFF2-40B4-BE49-F238E27FC236}">
                      <a16:creationId xmlns:a16="http://schemas.microsoft.com/office/drawing/2014/main" xmlns="" id="{242FE60E-404E-4481-806E-B2B57AD50D0A}"/>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nvGrpSpPr>
              <p:cNvPr id="12327" name="Group 22">
                <a:extLst>
                  <a:ext uri="{FF2B5EF4-FFF2-40B4-BE49-F238E27FC236}">
                    <a16:creationId xmlns:a16="http://schemas.microsoft.com/office/drawing/2014/main" xmlns="" id="{03D6610B-2F80-4B14-B716-5F20B15B879B}"/>
                  </a:ext>
                </a:extLst>
              </p:cNvPr>
              <p:cNvGrpSpPr>
                <a:grpSpLocks/>
              </p:cNvGrpSpPr>
              <p:nvPr/>
            </p:nvGrpSpPr>
            <p:grpSpPr bwMode="auto">
              <a:xfrm>
                <a:off x="3515" y="3022"/>
                <a:ext cx="272" cy="389"/>
                <a:chOff x="2154" y="3022"/>
                <a:chExt cx="272" cy="389"/>
              </a:xfrm>
            </p:grpSpPr>
            <p:sp>
              <p:nvSpPr>
                <p:cNvPr id="12328" name="AutoShape 23">
                  <a:extLst>
                    <a:ext uri="{FF2B5EF4-FFF2-40B4-BE49-F238E27FC236}">
                      <a16:creationId xmlns:a16="http://schemas.microsoft.com/office/drawing/2014/main" xmlns="" id="{A18CAABA-FA13-4EE7-A771-9E5EAE38A728}"/>
                    </a:ext>
                  </a:extLst>
                </p:cNvPr>
                <p:cNvSpPr>
                  <a:spLocks noChangeArrowheads="1"/>
                </p:cNvSpPr>
                <p:nvPr/>
              </p:nvSpPr>
              <p:spPr bwMode="auto">
                <a:xfrm rot="5400000">
                  <a:off x="2095" y="3081"/>
                  <a:ext cx="389" cy="27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sp>
              <p:nvSpPr>
                <p:cNvPr id="12329" name="Oval 24">
                  <a:extLst>
                    <a:ext uri="{FF2B5EF4-FFF2-40B4-BE49-F238E27FC236}">
                      <a16:creationId xmlns:a16="http://schemas.microsoft.com/office/drawing/2014/main" xmlns="" id="{46D5E509-A6F9-494D-B553-35694F512771}"/>
                    </a:ext>
                  </a:extLst>
                </p:cNvPr>
                <p:cNvSpPr>
                  <a:spLocks noChangeArrowheads="1"/>
                </p:cNvSpPr>
                <p:nvPr/>
              </p:nvSpPr>
              <p:spPr bwMode="auto">
                <a:xfrm>
                  <a:off x="2200" y="3203"/>
                  <a:ext cx="136" cy="13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grpSp>
        <p:sp>
          <p:nvSpPr>
            <p:cNvPr id="12320" name="AutoShape 25">
              <a:extLst>
                <a:ext uri="{FF2B5EF4-FFF2-40B4-BE49-F238E27FC236}">
                  <a16:creationId xmlns:a16="http://schemas.microsoft.com/office/drawing/2014/main" xmlns="" id="{788CA969-D14C-41F7-B28F-1FF6ACF41D57}"/>
                </a:ext>
              </a:extLst>
            </p:cNvPr>
            <p:cNvSpPr>
              <a:spLocks noChangeArrowheads="1"/>
            </p:cNvSpPr>
            <p:nvPr/>
          </p:nvSpPr>
          <p:spPr bwMode="auto">
            <a:xfrm rot="1759514">
              <a:off x="2133" y="3464"/>
              <a:ext cx="1291" cy="493"/>
            </a:xfrm>
            <a:prstGeom prst="irregularSeal2">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Book Antiqua" panose="02040602050305030304" pitchFamily="18" charset="0"/>
              </a:endParaRPr>
            </a:p>
          </p:txBody>
        </p:sp>
      </p:grpSp>
      <p:sp>
        <p:nvSpPr>
          <p:cNvPr id="12291" name="Text Box 26">
            <a:extLst>
              <a:ext uri="{FF2B5EF4-FFF2-40B4-BE49-F238E27FC236}">
                <a16:creationId xmlns:a16="http://schemas.microsoft.com/office/drawing/2014/main" xmlns="" id="{AAB429FC-32B4-4491-B69D-E8F8E2F0B293}"/>
              </a:ext>
            </a:extLst>
          </p:cNvPr>
          <p:cNvSpPr txBox="1">
            <a:spLocks noChangeArrowheads="1"/>
          </p:cNvSpPr>
          <p:nvPr/>
        </p:nvSpPr>
        <p:spPr bwMode="auto">
          <a:xfrm>
            <a:off x="2566988" y="1247775"/>
            <a:ext cx="1041400" cy="376238"/>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H. pylori</a:t>
            </a:r>
            <a:endParaRPr lang="el-GR" altLang="en-US" i="1">
              <a:latin typeface="Tahoma" panose="020B0604030504040204" pitchFamily="34" charset="0"/>
            </a:endParaRPr>
          </a:p>
        </p:txBody>
      </p:sp>
      <p:sp>
        <p:nvSpPr>
          <p:cNvPr id="12292" name="Text Box 27">
            <a:extLst>
              <a:ext uri="{FF2B5EF4-FFF2-40B4-BE49-F238E27FC236}">
                <a16:creationId xmlns:a16="http://schemas.microsoft.com/office/drawing/2014/main" xmlns="" id="{21BB9CEF-7391-4A33-9634-E78931F2B971}"/>
              </a:ext>
            </a:extLst>
          </p:cNvPr>
          <p:cNvSpPr txBox="1">
            <a:spLocks noChangeArrowheads="1"/>
          </p:cNvSpPr>
          <p:nvPr/>
        </p:nvSpPr>
        <p:spPr bwMode="auto">
          <a:xfrm>
            <a:off x="1992313" y="2130426"/>
            <a:ext cx="2303462" cy="650875"/>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latin typeface="Tahoma" panose="020B0604030504040204" pitchFamily="34" charset="0"/>
              </a:rPr>
              <a:t>Τοξίνες, </a:t>
            </a:r>
            <a:r>
              <a:rPr lang="en-US" altLang="en-US">
                <a:latin typeface="Tahoma" panose="020B0604030504040204" pitchFamily="34" charset="0"/>
              </a:rPr>
              <a:t>LPS,</a:t>
            </a:r>
          </a:p>
          <a:p>
            <a:pPr algn="ctr" eaLnBrk="1" hangingPunct="1"/>
            <a:r>
              <a:rPr lang="el-GR" altLang="en-US">
                <a:latin typeface="Tahoma" panose="020B0604030504040204" pitchFamily="34" charset="0"/>
              </a:rPr>
              <a:t>ένζυμα, κλπ</a:t>
            </a:r>
          </a:p>
        </p:txBody>
      </p:sp>
      <p:sp>
        <p:nvSpPr>
          <p:cNvPr id="12293" name="Text Box 28">
            <a:extLst>
              <a:ext uri="{FF2B5EF4-FFF2-40B4-BE49-F238E27FC236}">
                <a16:creationId xmlns:a16="http://schemas.microsoft.com/office/drawing/2014/main" xmlns="" id="{7672E44B-BA9A-4877-9CAD-D22979E9D1B9}"/>
              </a:ext>
            </a:extLst>
          </p:cNvPr>
          <p:cNvSpPr txBox="1">
            <a:spLocks noChangeArrowheads="1"/>
          </p:cNvSpPr>
          <p:nvPr/>
        </p:nvSpPr>
        <p:spPr bwMode="auto">
          <a:xfrm>
            <a:off x="2098675" y="3303589"/>
            <a:ext cx="2127250" cy="1474787"/>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latin typeface="Tahoma" panose="020B0604030504040204" pitchFamily="34" charset="0"/>
              </a:rPr>
              <a:t>Φλεγμονώδης </a:t>
            </a:r>
          </a:p>
          <a:p>
            <a:pPr algn="ctr" eaLnBrk="1" hangingPunct="1"/>
            <a:r>
              <a:rPr lang="el-GR" altLang="en-US">
                <a:latin typeface="Tahoma" panose="020B0604030504040204" pitchFamily="34" charset="0"/>
              </a:rPr>
              <a:t>αντίδραση</a:t>
            </a:r>
          </a:p>
          <a:p>
            <a:pPr algn="ctr" eaLnBrk="1" hangingPunct="1"/>
            <a:r>
              <a:rPr lang="el-GR" altLang="en-US">
                <a:latin typeface="Tahoma" panose="020B0604030504040204" pitchFamily="34" charset="0"/>
              </a:rPr>
              <a:t>Πολυμορφοπύρηνα</a:t>
            </a:r>
          </a:p>
          <a:p>
            <a:pPr algn="ctr" eaLnBrk="1" hangingPunct="1"/>
            <a:r>
              <a:rPr lang="el-GR" altLang="en-US">
                <a:latin typeface="Tahoma" panose="020B0604030504040204" pitchFamily="34" charset="0"/>
              </a:rPr>
              <a:t>Λεμφοκύτταρα</a:t>
            </a:r>
          </a:p>
          <a:p>
            <a:pPr algn="ctr" eaLnBrk="1" hangingPunct="1"/>
            <a:r>
              <a:rPr lang="el-GR" altLang="en-US">
                <a:latin typeface="Tahoma" panose="020B0604030504040204" pitchFamily="34" charset="0"/>
              </a:rPr>
              <a:t>Κυτταροκίνες κλπ</a:t>
            </a:r>
          </a:p>
        </p:txBody>
      </p:sp>
      <p:sp>
        <p:nvSpPr>
          <p:cNvPr id="12294" name="Text Box 29">
            <a:extLst>
              <a:ext uri="{FF2B5EF4-FFF2-40B4-BE49-F238E27FC236}">
                <a16:creationId xmlns:a16="http://schemas.microsoft.com/office/drawing/2014/main" xmlns="" id="{911B4811-16E1-4E8B-B6D5-A6F2D4AF6515}"/>
              </a:ext>
            </a:extLst>
          </p:cNvPr>
          <p:cNvSpPr txBox="1">
            <a:spLocks noChangeArrowheads="1"/>
          </p:cNvSpPr>
          <p:nvPr/>
        </p:nvSpPr>
        <p:spPr bwMode="auto">
          <a:xfrm>
            <a:off x="8332789" y="1252539"/>
            <a:ext cx="1076325" cy="376237"/>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latin typeface="Tahoma" panose="020B0604030504040204" pitchFamily="34" charset="0"/>
              </a:rPr>
              <a:t>ΜΣΑΦ</a:t>
            </a:r>
          </a:p>
        </p:txBody>
      </p:sp>
      <p:sp>
        <p:nvSpPr>
          <p:cNvPr id="12295" name="Text Box 30">
            <a:extLst>
              <a:ext uri="{FF2B5EF4-FFF2-40B4-BE49-F238E27FC236}">
                <a16:creationId xmlns:a16="http://schemas.microsoft.com/office/drawing/2014/main" xmlns="" id="{D4796583-6035-44AA-B4C5-B9EA97C5A9C0}"/>
              </a:ext>
            </a:extLst>
          </p:cNvPr>
          <p:cNvSpPr txBox="1">
            <a:spLocks noChangeArrowheads="1"/>
          </p:cNvSpPr>
          <p:nvPr/>
        </p:nvSpPr>
        <p:spPr bwMode="auto">
          <a:xfrm>
            <a:off x="7678738" y="2133601"/>
            <a:ext cx="2520950" cy="650875"/>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latin typeface="Tahoma" panose="020B0604030504040204" pitchFamily="34" charset="0"/>
              </a:rPr>
              <a:t>Τοπική και συστηματική δράση</a:t>
            </a:r>
          </a:p>
        </p:txBody>
      </p:sp>
      <p:sp>
        <p:nvSpPr>
          <p:cNvPr id="12296" name="Text Box 31">
            <a:extLst>
              <a:ext uri="{FF2B5EF4-FFF2-40B4-BE49-F238E27FC236}">
                <a16:creationId xmlns:a16="http://schemas.microsoft.com/office/drawing/2014/main" xmlns="" id="{80B58743-BFFA-4EC4-9563-827E9F32B8A7}"/>
              </a:ext>
            </a:extLst>
          </p:cNvPr>
          <p:cNvSpPr txBox="1">
            <a:spLocks noChangeArrowheads="1"/>
          </p:cNvSpPr>
          <p:nvPr/>
        </p:nvSpPr>
        <p:spPr bwMode="auto">
          <a:xfrm>
            <a:off x="7847013" y="3319463"/>
            <a:ext cx="2241550" cy="150495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latin typeface="Tahoma" panose="020B0604030504040204" pitchFamily="34" charset="0"/>
              </a:rPr>
              <a:t>Βλέννη↓ </a:t>
            </a:r>
          </a:p>
          <a:p>
            <a:pPr algn="ctr" eaLnBrk="1" hangingPunct="1"/>
            <a:r>
              <a:rPr lang="el-GR" altLang="en-US">
                <a:latin typeface="Tahoma" panose="020B0604030504040204" pitchFamily="34" charset="0"/>
              </a:rPr>
              <a:t>Διττανθρακικά</a:t>
            </a:r>
            <a:r>
              <a:rPr lang="el-GR" altLang="en-US">
                <a:latin typeface="Times New Roman" panose="02020603050405020304" pitchFamily="18" charset="0"/>
              </a:rPr>
              <a:t>↓</a:t>
            </a:r>
            <a:endParaRPr lang="el-GR" altLang="en-US">
              <a:latin typeface="Tahoma" panose="020B0604030504040204" pitchFamily="34" charset="0"/>
            </a:endParaRPr>
          </a:p>
          <a:p>
            <a:pPr algn="ctr" eaLnBrk="1" hangingPunct="1"/>
            <a:r>
              <a:rPr lang="el-GR" altLang="en-US">
                <a:latin typeface="Tahoma" panose="020B0604030504040204" pitchFamily="34" charset="0"/>
              </a:rPr>
              <a:t>Αιματική ροή↓</a:t>
            </a:r>
          </a:p>
          <a:p>
            <a:pPr algn="ctr" eaLnBrk="1" hangingPunct="1"/>
            <a:r>
              <a:rPr lang="el-GR" altLang="en-US">
                <a:latin typeface="Tahoma" panose="020B0604030504040204" pitchFamily="34" charset="0"/>
              </a:rPr>
              <a:t>Κυτταρ. ανάπλαση↓</a:t>
            </a:r>
          </a:p>
          <a:p>
            <a:pPr algn="ctr" eaLnBrk="1" hangingPunct="1"/>
            <a:r>
              <a:rPr lang="el-GR" altLang="en-US">
                <a:latin typeface="Tahoma" panose="020B0604030504040204" pitchFamily="34" charset="0"/>
              </a:rPr>
              <a:t>Πολυμορφοπύρηνα↑</a:t>
            </a:r>
          </a:p>
        </p:txBody>
      </p:sp>
      <p:sp>
        <p:nvSpPr>
          <p:cNvPr id="12297" name="Oval 32">
            <a:extLst>
              <a:ext uri="{FF2B5EF4-FFF2-40B4-BE49-F238E27FC236}">
                <a16:creationId xmlns:a16="http://schemas.microsoft.com/office/drawing/2014/main" xmlns="" id="{DE0E3B05-DAFF-4FC8-803E-58BB48942230}"/>
              </a:ext>
            </a:extLst>
          </p:cNvPr>
          <p:cNvSpPr>
            <a:spLocks noChangeArrowheads="1"/>
          </p:cNvSpPr>
          <p:nvPr/>
        </p:nvSpPr>
        <p:spPr bwMode="auto">
          <a:xfrm>
            <a:off x="4656138" y="3068638"/>
            <a:ext cx="431800" cy="360362"/>
          </a:xfrm>
          <a:prstGeom prst="ellipse">
            <a:avLst/>
          </a:prstGeom>
          <a:solidFill>
            <a:srgbClr val="CC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Η</a:t>
            </a:r>
            <a:r>
              <a:rPr lang="el-GR" altLang="en-US" baseline="30000">
                <a:solidFill>
                  <a:schemeClr val="bg1"/>
                </a:solidFill>
                <a:latin typeface="Tahoma" panose="020B0604030504040204" pitchFamily="34" charset="0"/>
              </a:rPr>
              <a:t>+</a:t>
            </a:r>
          </a:p>
        </p:txBody>
      </p:sp>
      <p:sp>
        <p:nvSpPr>
          <p:cNvPr id="12298" name="Oval 33">
            <a:extLst>
              <a:ext uri="{FF2B5EF4-FFF2-40B4-BE49-F238E27FC236}">
                <a16:creationId xmlns:a16="http://schemas.microsoft.com/office/drawing/2014/main" xmlns="" id="{C7E2A8ED-3737-416E-A74A-BB13F5C7EAB5}"/>
              </a:ext>
            </a:extLst>
          </p:cNvPr>
          <p:cNvSpPr>
            <a:spLocks noChangeArrowheads="1"/>
          </p:cNvSpPr>
          <p:nvPr/>
        </p:nvSpPr>
        <p:spPr bwMode="auto">
          <a:xfrm>
            <a:off x="5159375" y="3141663"/>
            <a:ext cx="431800" cy="360362"/>
          </a:xfrm>
          <a:prstGeom prst="ellipse">
            <a:avLst/>
          </a:prstGeom>
          <a:solidFill>
            <a:srgbClr val="CC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Η</a:t>
            </a:r>
            <a:r>
              <a:rPr lang="el-GR" altLang="en-US" baseline="30000">
                <a:solidFill>
                  <a:schemeClr val="bg1"/>
                </a:solidFill>
                <a:latin typeface="Tahoma" panose="020B0604030504040204" pitchFamily="34" charset="0"/>
              </a:rPr>
              <a:t>+</a:t>
            </a:r>
          </a:p>
        </p:txBody>
      </p:sp>
      <p:sp>
        <p:nvSpPr>
          <p:cNvPr id="12299" name="Oval 34">
            <a:extLst>
              <a:ext uri="{FF2B5EF4-FFF2-40B4-BE49-F238E27FC236}">
                <a16:creationId xmlns:a16="http://schemas.microsoft.com/office/drawing/2014/main" xmlns="" id="{D3A42988-0ABF-4893-8473-FE03222244F0}"/>
              </a:ext>
            </a:extLst>
          </p:cNvPr>
          <p:cNvSpPr>
            <a:spLocks noChangeArrowheads="1"/>
          </p:cNvSpPr>
          <p:nvPr/>
        </p:nvSpPr>
        <p:spPr bwMode="auto">
          <a:xfrm>
            <a:off x="5376863" y="3573463"/>
            <a:ext cx="431800" cy="360362"/>
          </a:xfrm>
          <a:prstGeom prst="ellipse">
            <a:avLst/>
          </a:prstGeom>
          <a:solidFill>
            <a:srgbClr val="CC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Η</a:t>
            </a:r>
            <a:r>
              <a:rPr lang="el-GR" altLang="en-US" baseline="30000">
                <a:solidFill>
                  <a:schemeClr val="bg1"/>
                </a:solidFill>
                <a:latin typeface="Tahoma" panose="020B0604030504040204" pitchFamily="34" charset="0"/>
              </a:rPr>
              <a:t>+</a:t>
            </a:r>
          </a:p>
        </p:txBody>
      </p:sp>
      <p:sp>
        <p:nvSpPr>
          <p:cNvPr id="12300" name="Oval 35">
            <a:extLst>
              <a:ext uri="{FF2B5EF4-FFF2-40B4-BE49-F238E27FC236}">
                <a16:creationId xmlns:a16="http://schemas.microsoft.com/office/drawing/2014/main" xmlns="" id="{1DFFA920-CEE7-4A50-A2A6-0C3C48ED2EB5}"/>
              </a:ext>
            </a:extLst>
          </p:cNvPr>
          <p:cNvSpPr>
            <a:spLocks noChangeArrowheads="1"/>
          </p:cNvSpPr>
          <p:nvPr/>
        </p:nvSpPr>
        <p:spPr bwMode="auto">
          <a:xfrm>
            <a:off x="4800600" y="3573463"/>
            <a:ext cx="431800" cy="360362"/>
          </a:xfrm>
          <a:prstGeom prst="ellipse">
            <a:avLst/>
          </a:prstGeom>
          <a:solidFill>
            <a:srgbClr val="CC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Η</a:t>
            </a:r>
            <a:r>
              <a:rPr lang="el-GR" altLang="en-US" baseline="30000">
                <a:solidFill>
                  <a:schemeClr val="bg1"/>
                </a:solidFill>
                <a:latin typeface="Tahoma" panose="020B0604030504040204" pitchFamily="34" charset="0"/>
              </a:rPr>
              <a:t>+</a:t>
            </a:r>
          </a:p>
        </p:txBody>
      </p:sp>
      <p:sp>
        <p:nvSpPr>
          <p:cNvPr id="12301" name="Oval 36">
            <a:extLst>
              <a:ext uri="{FF2B5EF4-FFF2-40B4-BE49-F238E27FC236}">
                <a16:creationId xmlns:a16="http://schemas.microsoft.com/office/drawing/2014/main" xmlns="" id="{A879448B-7501-4AF4-AF20-737266322033}"/>
              </a:ext>
            </a:extLst>
          </p:cNvPr>
          <p:cNvSpPr>
            <a:spLocks noChangeArrowheads="1"/>
          </p:cNvSpPr>
          <p:nvPr/>
        </p:nvSpPr>
        <p:spPr bwMode="auto">
          <a:xfrm>
            <a:off x="6527800" y="2852738"/>
            <a:ext cx="863600" cy="431800"/>
          </a:xfrm>
          <a:prstGeom prst="ellipse">
            <a:avLst/>
          </a:prstGeom>
          <a:solidFill>
            <a:srgbClr val="6699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πεψίνη</a:t>
            </a:r>
          </a:p>
        </p:txBody>
      </p:sp>
      <p:sp>
        <p:nvSpPr>
          <p:cNvPr id="12302" name="Oval 37">
            <a:extLst>
              <a:ext uri="{FF2B5EF4-FFF2-40B4-BE49-F238E27FC236}">
                <a16:creationId xmlns:a16="http://schemas.microsoft.com/office/drawing/2014/main" xmlns="" id="{CBA05629-0DDD-4E53-9081-19E2512ED411}"/>
              </a:ext>
            </a:extLst>
          </p:cNvPr>
          <p:cNvSpPr>
            <a:spLocks noChangeArrowheads="1"/>
          </p:cNvSpPr>
          <p:nvPr/>
        </p:nvSpPr>
        <p:spPr bwMode="auto">
          <a:xfrm>
            <a:off x="6743700" y="3357563"/>
            <a:ext cx="863600" cy="431800"/>
          </a:xfrm>
          <a:prstGeom prst="ellipse">
            <a:avLst/>
          </a:prstGeom>
          <a:solidFill>
            <a:srgbClr val="6699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πεψίνη</a:t>
            </a:r>
          </a:p>
        </p:txBody>
      </p:sp>
      <p:sp>
        <p:nvSpPr>
          <p:cNvPr id="12303" name="Oval 38">
            <a:extLst>
              <a:ext uri="{FF2B5EF4-FFF2-40B4-BE49-F238E27FC236}">
                <a16:creationId xmlns:a16="http://schemas.microsoft.com/office/drawing/2014/main" xmlns="" id="{9393AB0C-7EEF-401C-8B99-A761601EC18A}"/>
              </a:ext>
            </a:extLst>
          </p:cNvPr>
          <p:cNvSpPr>
            <a:spLocks noChangeArrowheads="1"/>
          </p:cNvSpPr>
          <p:nvPr/>
        </p:nvSpPr>
        <p:spPr bwMode="auto">
          <a:xfrm>
            <a:off x="5951538" y="3644900"/>
            <a:ext cx="863600" cy="431800"/>
          </a:xfrm>
          <a:prstGeom prst="ellipse">
            <a:avLst/>
          </a:prstGeom>
          <a:solidFill>
            <a:srgbClr val="6699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solidFill>
                  <a:schemeClr val="bg1"/>
                </a:solidFill>
                <a:latin typeface="Tahoma" panose="020B0604030504040204" pitchFamily="34" charset="0"/>
              </a:rPr>
              <a:t>πεψίνη</a:t>
            </a:r>
          </a:p>
        </p:txBody>
      </p:sp>
      <p:sp>
        <p:nvSpPr>
          <p:cNvPr id="12304" name="Text Box 39">
            <a:extLst>
              <a:ext uri="{FF2B5EF4-FFF2-40B4-BE49-F238E27FC236}">
                <a16:creationId xmlns:a16="http://schemas.microsoft.com/office/drawing/2014/main" xmlns="" id="{612657D0-BEEA-4E5C-8DF0-D10941128CE3}"/>
              </a:ext>
            </a:extLst>
          </p:cNvPr>
          <p:cNvSpPr txBox="1">
            <a:spLocks noChangeArrowheads="1"/>
          </p:cNvSpPr>
          <p:nvPr/>
        </p:nvSpPr>
        <p:spPr bwMode="auto">
          <a:xfrm>
            <a:off x="5664201" y="2771775"/>
            <a:ext cx="6826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5400">
                <a:latin typeface="Tahoma" panose="020B0604030504040204" pitchFamily="34" charset="0"/>
              </a:rPr>
              <a:t>+</a:t>
            </a:r>
          </a:p>
        </p:txBody>
      </p:sp>
      <p:sp>
        <p:nvSpPr>
          <p:cNvPr id="12305" name="Line 40">
            <a:extLst>
              <a:ext uri="{FF2B5EF4-FFF2-40B4-BE49-F238E27FC236}">
                <a16:creationId xmlns:a16="http://schemas.microsoft.com/office/drawing/2014/main" xmlns="" id="{2845D7B8-F803-4D51-BBA1-375F97DC34DE}"/>
              </a:ext>
            </a:extLst>
          </p:cNvPr>
          <p:cNvSpPr>
            <a:spLocks noChangeShapeType="1"/>
          </p:cNvSpPr>
          <p:nvPr/>
        </p:nvSpPr>
        <p:spPr bwMode="auto">
          <a:xfrm>
            <a:off x="5880100" y="1773238"/>
            <a:ext cx="0" cy="863600"/>
          </a:xfrm>
          <a:prstGeom prst="line">
            <a:avLst/>
          </a:prstGeom>
          <a:noFill/>
          <a:ln w="1905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06" name="Line 41">
            <a:extLst>
              <a:ext uri="{FF2B5EF4-FFF2-40B4-BE49-F238E27FC236}">
                <a16:creationId xmlns:a16="http://schemas.microsoft.com/office/drawing/2014/main" xmlns="" id="{A39EAD79-B805-440B-870A-6A4BA84F92C6}"/>
              </a:ext>
            </a:extLst>
          </p:cNvPr>
          <p:cNvSpPr>
            <a:spLocks noChangeShapeType="1"/>
          </p:cNvSpPr>
          <p:nvPr/>
        </p:nvSpPr>
        <p:spPr bwMode="auto">
          <a:xfrm>
            <a:off x="5880100" y="4294188"/>
            <a:ext cx="0" cy="863600"/>
          </a:xfrm>
          <a:prstGeom prst="line">
            <a:avLst/>
          </a:prstGeom>
          <a:noFill/>
          <a:ln w="1905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07" name="Text Box 42">
            <a:extLst>
              <a:ext uri="{FF2B5EF4-FFF2-40B4-BE49-F238E27FC236}">
                <a16:creationId xmlns:a16="http://schemas.microsoft.com/office/drawing/2014/main" xmlns="" id="{B534965F-7BA6-4BF7-93FB-0F6A45675CE7}"/>
              </a:ext>
            </a:extLst>
          </p:cNvPr>
          <p:cNvSpPr txBox="1">
            <a:spLocks noChangeArrowheads="1"/>
          </p:cNvSpPr>
          <p:nvPr/>
        </p:nvSpPr>
        <p:spPr bwMode="auto">
          <a:xfrm>
            <a:off x="4106864" y="6297613"/>
            <a:ext cx="3502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a:latin typeface="Tahoma" panose="020B0604030504040204" pitchFamily="34" charset="0"/>
              </a:rPr>
              <a:t>διάσπαση βλεννογόνου και έλκος</a:t>
            </a:r>
          </a:p>
        </p:txBody>
      </p:sp>
      <p:sp>
        <p:nvSpPr>
          <p:cNvPr id="12308" name="Line 43">
            <a:extLst>
              <a:ext uri="{FF2B5EF4-FFF2-40B4-BE49-F238E27FC236}">
                <a16:creationId xmlns:a16="http://schemas.microsoft.com/office/drawing/2014/main" xmlns="" id="{ED44E5AF-77A6-4CE9-B61B-A70FE22A3811}"/>
              </a:ext>
            </a:extLst>
          </p:cNvPr>
          <p:cNvSpPr>
            <a:spLocks noChangeShapeType="1"/>
          </p:cNvSpPr>
          <p:nvPr/>
        </p:nvSpPr>
        <p:spPr bwMode="auto">
          <a:xfrm>
            <a:off x="3000375" y="4797426"/>
            <a:ext cx="0" cy="115252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2309" name="Line 44">
            <a:extLst>
              <a:ext uri="{FF2B5EF4-FFF2-40B4-BE49-F238E27FC236}">
                <a16:creationId xmlns:a16="http://schemas.microsoft.com/office/drawing/2014/main" xmlns="" id="{19742C15-7FDB-42C3-AEA0-7590750647C4}"/>
              </a:ext>
            </a:extLst>
          </p:cNvPr>
          <p:cNvSpPr>
            <a:spLocks noChangeShapeType="1"/>
          </p:cNvSpPr>
          <p:nvPr/>
        </p:nvSpPr>
        <p:spPr bwMode="auto">
          <a:xfrm>
            <a:off x="8904288" y="4797426"/>
            <a:ext cx="0" cy="115252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2310" name="Line 45">
            <a:extLst>
              <a:ext uri="{FF2B5EF4-FFF2-40B4-BE49-F238E27FC236}">
                <a16:creationId xmlns:a16="http://schemas.microsoft.com/office/drawing/2014/main" xmlns="" id="{18CE4D7E-CDFE-4F7B-B700-EDEFF2EC658E}"/>
              </a:ext>
            </a:extLst>
          </p:cNvPr>
          <p:cNvSpPr>
            <a:spLocks noChangeShapeType="1"/>
          </p:cNvSpPr>
          <p:nvPr/>
        </p:nvSpPr>
        <p:spPr bwMode="auto">
          <a:xfrm>
            <a:off x="3000376" y="5949950"/>
            <a:ext cx="1008063" cy="0"/>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11" name="Line 46">
            <a:extLst>
              <a:ext uri="{FF2B5EF4-FFF2-40B4-BE49-F238E27FC236}">
                <a16:creationId xmlns:a16="http://schemas.microsoft.com/office/drawing/2014/main" xmlns="" id="{5EEDFE9E-8581-4D15-98D1-339D3B8AB071}"/>
              </a:ext>
            </a:extLst>
          </p:cNvPr>
          <p:cNvSpPr>
            <a:spLocks noChangeShapeType="1"/>
          </p:cNvSpPr>
          <p:nvPr/>
        </p:nvSpPr>
        <p:spPr bwMode="auto">
          <a:xfrm flipH="1">
            <a:off x="7896226" y="5949950"/>
            <a:ext cx="1008063" cy="0"/>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12" name="Line 47">
            <a:extLst>
              <a:ext uri="{FF2B5EF4-FFF2-40B4-BE49-F238E27FC236}">
                <a16:creationId xmlns:a16="http://schemas.microsoft.com/office/drawing/2014/main" xmlns="" id="{09992DDB-86E0-4267-BE99-4D87AE498FFB}"/>
              </a:ext>
            </a:extLst>
          </p:cNvPr>
          <p:cNvSpPr>
            <a:spLocks noChangeShapeType="1"/>
          </p:cNvSpPr>
          <p:nvPr/>
        </p:nvSpPr>
        <p:spPr bwMode="auto">
          <a:xfrm>
            <a:off x="3071813" y="2852738"/>
            <a:ext cx="0" cy="360362"/>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13" name="Line 48">
            <a:extLst>
              <a:ext uri="{FF2B5EF4-FFF2-40B4-BE49-F238E27FC236}">
                <a16:creationId xmlns:a16="http://schemas.microsoft.com/office/drawing/2014/main" xmlns="" id="{4434A608-47DC-4F29-9963-E8A72A64D236}"/>
              </a:ext>
            </a:extLst>
          </p:cNvPr>
          <p:cNvSpPr>
            <a:spLocks noChangeShapeType="1"/>
          </p:cNvSpPr>
          <p:nvPr/>
        </p:nvSpPr>
        <p:spPr bwMode="auto">
          <a:xfrm>
            <a:off x="3071813" y="1700213"/>
            <a:ext cx="0" cy="360362"/>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14" name="Line 49">
            <a:extLst>
              <a:ext uri="{FF2B5EF4-FFF2-40B4-BE49-F238E27FC236}">
                <a16:creationId xmlns:a16="http://schemas.microsoft.com/office/drawing/2014/main" xmlns="" id="{AC3791F5-DBED-4E36-9E3E-6386AA35849F}"/>
              </a:ext>
            </a:extLst>
          </p:cNvPr>
          <p:cNvSpPr>
            <a:spLocks noChangeShapeType="1"/>
          </p:cNvSpPr>
          <p:nvPr/>
        </p:nvSpPr>
        <p:spPr bwMode="auto">
          <a:xfrm>
            <a:off x="8904288" y="1700213"/>
            <a:ext cx="0" cy="360362"/>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15" name="Line 50">
            <a:extLst>
              <a:ext uri="{FF2B5EF4-FFF2-40B4-BE49-F238E27FC236}">
                <a16:creationId xmlns:a16="http://schemas.microsoft.com/office/drawing/2014/main" xmlns="" id="{A09BF184-14E0-4124-A184-BF0B30527C3B}"/>
              </a:ext>
            </a:extLst>
          </p:cNvPr>
          <p:cNvSpPr>
            <a:spLocks noChangeShapeType="1"/>
          </p:cNvSpPr>
          <p:nvPr/>
        </p:nvSpPr>
        <p:spPr bwMode="auto">
          <a:xfrm>
            <a:off x="8904288" y="2852738"/>
            <a:ext cx="0" cy="360362"/>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2316" name="Line 51">
            <a:extLst>
              <a:ext uri="{FF2B5EF4-FFF2-40B4-BE49-F238E27FC236}">
                <a16:creationId xmlns:a16="http://schemas.microsoft.com/office/drawing/2014/main" xmlns="" id="{FA3769E0-1B86-4AE8-A5A4-705DB8584C8B}"/>
              </a:ext>
            </a:extLst>
          </p:cNvPr>
          <p:cNvSpPr>
            <a:spLocks noChangeShapeType="1"/>
          </p:cNvSpPr>
          <p:nvPr/>
        </p:nvSpPr>
        <p:spPr bwMode="auto">
          <a:xfrm>
            <a:off x="3792539" y="1412876"/>
            <a:ext cx="2016125" cy="360363"/>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2317" name="Line 52">
            <a:extLst>
              <a:ext uri="{FF2B5EF4-FFF2-40B4-BE49-F238E27FC236}">
                <a16:creationId xmlns:a16="http://schemas.microsoft.com/office/drawing/2014/main" xmlns="" id="{484A1F58-2917-40B3-89DC-0F012C0EBD09}"/>
              </a:ext>
            </a:extLst>
          </p:cNvPr>
          <p:cNvSpPr>
            <a:spLocks noChangeShapeType="1"/>
          </p:cNvSpPr>
          <p:nvPr/>
        </p:nvSpPr>
        <p:spPr bwMode="auto">
          <a:xfrm flipV="1">
            <a:off x="5951539" y="1412876"/>
            <a:ext cx="2232025" cy="360363"/>
          </a:xfrm>
          <a:prstGeom prst="line">
            <a:avLst/>
          </a:prstGeom>
          <a:noFill/>
          <a:ln w="952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98" name="Text Box 53">
            <a:extLst>
              <a:ext uri="{FF2B5EF4-FFF2-40B4-BE49-F238E27FC236}">
                <a16:creationId xmlns:a16="http://schemas.microsoft.com/office/drawing/2014/main" xmlns="" id="{CFCA0F7E-A73E-4A6E-84FD-8DC9D4555CD8}"/>
              </a:ext>
            </a:extLst>
          </p:cNvPr>
          <p:cNvSpPr txBox="1">
            <a:spLocks noChangeArrowheads="1"/>
          </p:cNvSpPr>
          <p:nvPr/>
        </p:nvSpPr>
        <p:spPr bwMode="auto">
          <a:xfrm>
            <a:off x="1524000" y="138114"/>
            <a:ext cx="9144000" cy="646331"/>
          </a:xfrm>
          <a:prstGeom prst="rect">
            <a:avLst/>
          </a:prstGeom>
          <a:noFill/>
          <a:ln w="9525">
            <a:noFill/>
            <a:miter lim="800000"/>
            <a:headEnd/>
            <a:tailEnd/>
          </a:ln>
        </p:spPr>
        <p:txBody>
          <a:bodyPr>
            <a:spAutoFit/>
          </a:bodyPr>
          <a:lstStyle/>
          <a:p>
            <a:pPr algn="ctr">
              <a:defRPr/>
            </a:pPr>
            <a:r>
              <a:rPr lang="en-US" sz="3600" i="1" dirty="0">
                <a:latin typeface="Book Antiqua" pitchFamily="18" charset="0"/>
                <a:cs typeface="Arial" charset="0"/>
              </a:rPr>
              <a:t>H. pylori</a:t>
            </a:r>
            <a:r>
              <a:rPr lang="el-GR" sz="3600" dirty="0">
                <a:latin typeface="Times New Roman" pitchFamily="18" charset="0"/>
                <a:cs typeface="Arial" charset="0"/>
              </a:rPr>
              <a:t> και ΜΣΑΦ στο γαστρικό βλεννογόνο</a:t>
            </a:r>
            <a:r>
              <a:rPr lang="en-US" sz="3600" dirty="0">
                <a:latin typeface="Book Antiqua" pitchFamily="18" charset="0"/>
                <a:cs typeface="Arial" charset="0"/>
              </a:rPr>
              <a:t> </a:t>
            </a:r>
            <a:endParaRPr lang="el-GR" sz="3600" dirty="0">
              <a:latin typeface="Times New Roman" pitchFamily="18" charset="0"/>
              <a:cs typeface="Arial" charset="0"/>
            </a:endParaRPr>
          </a:p>
        </p:txBody>
      </p:sp>
    </p:spTree>
  </p:cSld>
  <p:clrMapOvr>
    <a:masterClrMapping/>
  </p:clrMapOvr>
  <p:transition>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FE4D7-3769-4BA3-92D8-8EB52C11B942}"/>
              </a:ext>
            </a:extLst>
          </p:cNvPr>
          <p:cNvSpPr>
            <a:spLocks noGrp="1"/>
          </p:cNvSpPr>
          <p:nvPr>
            <p:ph type="title"/>
          </p:nvPr>
        </p:nvSpPr>
        <p:spPr/>
        <p:txBody>
          <a:bodyPr/>
          <a:lstStyle/>
          <a:p>
            <a:r>
              <a:rPr lang="el-GR" dirty="0"/>
              <a:t>Κλινική εικόνα</a:t>
            </a:r>
            <a:endParaRPr lang="en-GB" dirty="0"/>
          </a:p>
        </p:txBody>
      </p:sp>
      <p:sp>
        <p:nvSpPr>
          <p:cNvPr id="3" name="Content Placeholder 2">
            <a:extLst>
              <a:ext uri="{FF2B5EF4-FFF2-40B4-BE49-F238E27FC236}">
                <a16:creationId xmlns:a16="http://schemas.microsoft.com/office/drawing/2014/main" xmlns="" id="{1C2078C3-87E1-45BF-8DCF-B0BC902DD92D}"/>
              </a:ext>
            </a:extLst>
          </p:cNvPr>
          <p:cNvSpPr>
            <a:spLocks noGrp="1"/>
          </p:cNvSpPr>
          <p:nvPr>
            <p:ph idx="1"/>
          </p:nvPr>
        </p:nvSpPr>
        <p:spPr/>
        <p:txBody>
          <a:bodyPr>
            <a:normAutofit/>
          </a:bodyPr>
          <a:lstStyle/>
          <a:p>
            <a:pPr algn="just">
              <a:lnSpc>
                <a:spcPct val="100000"/>
              </a:lnSpc>
            </a:pPr>
            <a:r>
              <a:rPr lang="el-GR" sz="2400" kern="100" dirty="0">
                <a:effectLst/>
                <a:latin typeface="Arial" panose="020B0604020202020204" pitchFamily="34" charset="0"/>
                <a:ea typeface="Arial" panose="020B0604020202020204" pitchFamily="34" charset="0"/>
                <a:cs typeface="Times New Roman" panose="02020603050405020304" pitchFamily="18" charset="0"/>
              </a:rPr>
              <a:t>Το κυρίαρχο σύμπτωμα των </a:t>
            </a:r>
            <a:r>
              <a:rPr lang="el-GR" sz="2400" kern="100" dirty="0" err="1">
                <a:effectLst/>
                <a:latin typeface="Arial" panose="020B0604020202020204" pitchFamily="34" charset="0"/>
                <a:ea typeface="Arial" panose="020B0604020202020204" pitchFamily="34" charset="0"/>
                <a:cs typeface="Times New Roman" panose="02020603050405020304" pitchFamily="18" charset="0"/>
              </a:rPr>
              <a:t>ανεπίπλεκτων</a:t>
            </a:r>
            <a:r>
              <a:rPr lang="el-GR" sz="2400" kern="100" dirty="0">
                <a:effectLst/>
                <a:latin typeface="Arial" panose="020B0604020202020204" pitchFamily="34" charset="0"/>
                <a:ea typeface="Arial" panose="020B0604020202020204" pitchFamily="34" charset="0"/>
                <a:cs typeface="Times New Roman" panose="02020603050405020304" pitchFamily="18" charset="0"/>
              </a:rPr>
              <a:t> πεπτικών ελκών είναι το </a:t>
            </a:r>
            <a:r>
              <a:rPr lang="el-GR" sz="2400" kern="100" dirty="0" err="1">
                <a:effectLst/>
                <a:latin typeface="Arial" panose="020B0604020202020204" pitchFamily="34" charset="0"/>
                <a:ea typeface="Arial" panose="020B0604020202020204" pitchFamily="34" charset="0"/>
                <a:cs typeface="Times New Roman" panose="02020603050405020304" pitchFamily="18" charset="0"/>
              </a:rPr>
              <a:t>επιγαστρικό</a:t>
            </a:r>
            <a:r>
              <a:rPr lang="el-GR" sz="2400" kern="100" dirty="0">
                <a:effectLst/>
                <a:latin typeface="Arial" panose="020B0604020202020204" pitchFamily="34" charset="0"/>
                <a:ea typeface="Arial" panose="020B0604020202020204" pitchFamily="34" charset="0"/>
                <a:cs typeface="Times New Roman" panose="02020603050405020304" pitchFamily="18" charset="0"/>
              </a:rPr>
              <a:t> άλγος</a:t>
            </a:r>
          </a:p>
          <a:p>
            <a:pPr lvl="1" algn="just">
              <a:lnSpc>
                <a:spcPct val="100000"/>
              </a:lnSpc>
            </a:pPr>
            <a:r>
              <a:rPr lang="el-GR" sz="2000" kern="100" dirty="0">
                <a:effectLst/>
                <a:latin typeface="Arial" panose="020B0604020202020204" pitchFamily="34" charset="0"/>
                <a:ea typeface="Arial" panose="020B0604020202020204" pitchFamily="34" charset="0"/>
                <a:cs typeface="Times New Roman" panose="02020603050405020304" pitchFamily="18" charset="0"/>
              </a:rPr>
              <a:t>αίσθημα </a:t>
            </a:r>
            <a:r>
              <a:rPr lang="el-GR" sz="2000" kern="100" dirty="0" err="1">
                <a:effectLst/>
                <a:latin typeface="Arial" panose="020B0604020202020204" pitchFamily="34" charset="0"/>
                <a:ea typeface="Arial" panose="020B0604020202020204" pitchFamily="34" charset="0"/>
                <a:cs typeface="Times New Roman" panose="02020603050405020304" pitchFamily="18" charset="0"/>
              </a:rPr>
              <a:t>μεταγευματικής</a:t>
            </a:r>
            <a:r>
              <a:rPr lang="el-GR" sz="2000" kern="100" dirty="0">
                <a:effectLst/>
                <a:latin typeface="Arial" panose="020B0604020202020204" pitchFamily="34" charset="0"/>
                <a:ea typeface="Arial" panose="020B0604020202020204" pitchFamily="34" charset="0"/>
                <a:cs typeface="Times New Roman" panose="02020603050405020304" pitchFamily="18" charset="0"/>
              </a:rPr>
              <a:t> πληρότητας, μετεωρισμό, ναυτία, έμετο και αίσθημα πρώιμου κορεσμού. </a:t>
            </a:r>
          </a:p>
          <a:p>
            <a:pPr algn="just">
              <a:lnSpc>
                <a:spcPct val="100000"/>
              </a:lnSpc>
            </a:pPr>
            <a:r>
              <a:rPr lang="el-GR" sz="2400" kern="100" dirty="0">
                <a:effectLst/>
                <a:latin typeface="Arial" panose="020B0604020202020204" pitchFamily="34" charset="0"/>
                <a:ea typeface="Arial" panose="020B0604020202020204" pitchFamily="34" charset="0"/>
                <a:cs typeface="Times New Roman" panose="02020603050405020304" pitchFamily="18" charset="0"/>
              </a:rPr>
              <a:t>Η τυπική εικόνα ενός ασθενούς με γαστρικό έλκος είναι το </a:t>
            </a:r>
            <a:r>
              <a:rPr lang="el-GR" sz="2400" kern="100" dirty="0" err="1">
                <a:effectLst/>
                <a:latin typeface="Arial" panose="020B0604020202020204" pitchFamily="34" charset="0"/>
                <a:ea typeface="Arial" panose="020B0604020202020204" pitchFamily="34" charset="0"/>
                <a:cs typeface="Times New Roman" panose="02020603050405020304" pitchFamily="18" charset="0"/>
              </a:rPr>
              <a:t>επιγαστρικό</a:t>
            </a:r>
            <a:r>
              <a:rPr lang="el-GR" sz="2400" kern="100" dirty="0">
                <a:effectLst/>
                <a:latin typeface="Arial" panose="020B0604020202020204" pitchFamily="34" charset="0"/>
                <a:ea typeface="Arial" panose="020B0604020202020204" pitchFamily="34" charset="0"/>
                <a:cs typeface="Times New Roman" panose="02020603050405020304" pitchFamily="18" charset="0"/>
              </a:rPr>
              <a:t> άλγος που επιδεινώνεται με τη πρόσληψη τροφής ενώ αντίθετα στο έλκος δωδεκαδακτύλου, το άλγος εμφανίζεται συνήθως κατά τη νηστεία ή κατά τη διάρκεια της νύχτας και ανακουφίζεται από τη λήψη τροφής. </a:t>
            </a:r>
          </a:p>
          <a:p>
            <a:pPr algn="just">
              <a:lnSpc>
                <a:spcPct val="100000"/>
              </a:lnSpc>
            </a:pPr>
            <a:r>
              <a:rPr lang="el-GR" sz="2400" kern="100" dirty="0">
                <a:effectLst/>
                <a:latin typeface="Arial" panose="020B0604020202020204" pitchFamily="34" charset="0"/>
                <a:ea typeface="Arial" panose="020B0604020202020204" pitchFamily="34" charset="0"/>
                <a:cs typeface="Times New Roman" panose="02020603050405020304" pitchFamily="18" charset="0"/>
              </a:rPr>
              <a:t>Περίπου το ένα τρίτο των ασθενών έχουν επίσης οπισθοστερνικό καύσο, ενώ ορισμένοι ασθενείς ενδέχεται να είναι εντελώς </a:t>
            </a:r>
            <a:r>
              <a:rPr lang="el-GR" sz="2400" kern="100" dirty="0" err="1">
                <a:effectLst/>
                <a:latin typeface="Arial" panose="020B0604020202020204" pitchFamily="34" charset="0"/>
                <a:ea typeface="Arial" panose="020B0604020202020204" pitchFamily="34" charset="0"/>
                <a:cs typeface="Times New Roman" panose="02020603050405020304" pitchFamily="18" charset="0"/>
              </a:rPr>
              <a:t>ασυμπτωματικοί</a:t>
            </a:r>
            <a:r>
              <a:rPr lang="el-GR" sz="2400" kern="100" dirty="0">
                <a:effectLst/>
                <a:latin typeface="Arial" panose="020B0604020202020204" pitchFamily="34" charset="0"/>
                <a:ea typeface="Arial" panose="020B0604020202020204" pitchFamily="34" charset="0"/>
                <a:cs typeface="Times New Roman" panose="02020603050405020304" pitchFamily="18" charset="0"/>
              </a:rPr>
              <a:t>. </a:t>
            </a:r>
          </a:p>
          <a:p>
            <a:pPr lvl="1" algn="just">
              <a:lnSpc>
                <a:spcPct val="100000"/>
              </a:lnSpc>
            </a:pPr>
            <a:r>
              <a:rPr lang="el-GR" sz="2000" kern="100" dirty="0">
                <a:effectLst/>
                <a:latin typeface="Arial" panose="020B0604020202020204" pitchFamily="34" charset="0"/>
                <a:ea typeface="Arial" panose="020B0604020202020204" pitchFamily="34" charset="0"/>
                <a:cs typeface="Times New Roman" panose="02020603050405020304" pitchFamily="18" charset="0"/>
              </a:rPr>
              <a:t>έλκη από ΜΣΑΦ</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endParaRPr lang="en-GB" sz="2400" dirty="0"/>
          </a:p>
        </p:txBody>
      </p:sp>
    </p:spTree>
    <p:extLst>
      <p:ext uri="{BB962C8B-B14F-4D97-AF65-F5344CB8AC3E}">
        <p14:creationId xmlns:p14="http://schemas.microsoft.com/office/powerpoint/2010/main" xmlns="" val="42596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FE4D7-3769-4BA3-92D8-8EB52C11B942}"/>
              </a:ext>
            </a:extLst>
          </p:cNvPr>
          <p:cNvSpPr>
            <a:spLocks noGrp="1"/>
          </p:cNvSpPr>
          <p:nvPr>
            <p:ph type="title"/>
          </p:nvPr>
        </p:nvSpPr>
        <p:spPr/>
        <p:txBody>
          <a:bodyPr/>
          <a:lstStyle/>
          <a:p>
            <a:r>
              <a:rPr lang="el-GR" dirty="0"/>
              <a:t>Κλινική εικόνα</a:t>
            </a:r>
            <a:endParaRPr lang="en-GB" dirty="0"/>
          </a:p>
        </p:txBody>
      </p:sp>
      <p:sp>
        <p:nvSpPr>
          <p:cNvPr id="3" name="Content Placeholder 2">
            <a:extLst>
              <a:ext uri="{FF2B5EF4-FFF2-40B4-BE49-F238E27FC236}">
                <a16:creationId xmlns:a16="http://schemas.microsoft.com/office/drawing/2014/main" xmlns="" id="{1C2078C3-87E1-45BF-8DCF-B0BC902DD92D}"/>
              </a:ext>
            </a:extLst>
          </p:cNvPr>
          <p:cNvSpPr>
            <a:spLocks noGrp="1"/>
          </p:cNvSpPr>
          <p:nvPr>
            <p:ph idx="1"/>
          </p:nvPr>
        </p:nvSpPr>
        <p:spPr/>
        <p:txBody>
          <a:bodyPr>
            <a:normAutofit/>
          </a:bodyPr>
          <a:lstStyle/>
          <a:p>
            <a:pPr algn="just">
              <a:lnSpc>
                <a:spcPct val="100000"/>
              </a:lnSpc>
            </a:pPr>
            <a:r>
              <a:rPr lang="el-GR" kern="100" dirty="0" err="1">
                <a:effectLst/>
                <a:latin typeface="Arial" panose="020B0604020202020204" pitchFamily="34" charset="0"/>
                <a:ea typeface="Arial" panose="020B0604020202020204" pitchFamily="34" charset="0"/>
                <a:cs typeface="Times New Roman" panose="02020603050405020304" pitchFamily="18" charset="0"/>
              </a:rPr>
              <a:t>Επιπεπλεγμένο</a:t>
            </a:r>
            <a:r>
              <a:rPr lang="el-GR" kern="100" dirty="0">
                <a:effectLst/>
                <a:latin typeface="Arial" panose="020B0604020202020204" pitchFamily="34" charset="0"/>
                <a:ea typeface="Arial" panose="020B0604020202020204" pitchFamily="34" charset="0"/>
                <a:cs typeface="Times New Roman" panose="02020603050405020304" pitchFamily="18" charset="0"/>
              </a:rPr>
              <a:t> έλκος</a:t>
            </a:r>
          </a:p>
          <a:p>
            <a:pPr lvl="1" algn="just">
              <a:lnSpc>
                <a:spcPct val="150000"/>
              </a:lnSpc>
            </a:pPr>
            <a:r>
              <a:rPr lang="el-GR" kern="100" dirty="0">
                <a:latin typeface="Arial" panose="020B0604020202020204" pitchFamily="34" charset="0"/>
                <a:ea typeface="Calibri" panose="020F0502020204030204" pitchFamily="34" charset="0"/>
                <a:cs typeface="Times New Roman" panose="02020603050405020304" pitchFamily="18" charset="0"/>
              </a:rPr>
              <a:t>Αιμορραγία (</a:t>
            </a:r>
            <a:r>
              <a:rPr lang="el-GR" kern="100" dirty="0">
                <a:effectLst/>
                <a:latin typeface="Arial" panose="020B0604020202020204" pitchFamily="34" charset="0"/>
                <a:ea typeface="Arial" panose="020B0604020202020204" pitchFamily="34" charset="0"/>
              </a:rPr>
              <a:t>50–170 ανά 100.000 άτομα)</a:t>
            </a:r>
            <a:endParaRPr lang="el-GR" kern="100" dirty="0">
              <a:latin typeface="Arial" panose="020B0604020202020204" pitchFamily="34" charset="0"/>
              <a:ea typeface="Calibri" panose="020F0502020204030204" pitchFamily="34" charset="0"/>
              <a:cs typeface="Times New Roman" panose="02020603050405020304" pitchFamily="18" charset="0"/>
            </a:endParaRPr>
          </a:p>
          <a:p>
            <a:pPr lvl="1" algn="just">
              <a:lnSpc>
                <a:spcPct val="150000"/>
              </a:lnSpc>
            </a:pPr>
            <a:r>
              <a:rPr lang="el-GR" kern="100" dirty="0">
                <a:effectLst/>
                <a:latin typeface="Arial" panose="020B0604020202020204" pitchFamily="34" charset="0"/>
                <a:ea typeface="Calibri" panose="020F0502020204030204" pitchFamily="34" charset="0"/>
                <a:cs typeface="Times New Roman" panose="02020603050405020304" pitchFamily="18" charset="0"/>
              </a:rPr>
              <a:t>Διάτρηση (</a:t>
            </a:r>
            <a:r>
              <a:rPr lang="el-GR" kern="100" dirty="0">
                <a:latin typeface="Arial" panose="020B0604020202020204" pitchFamily="34" charset="0"/>
                <a:ea typeface="Calibri" panose="020F0502020204030204" pitchFamily="34" charset="0"/>
                <a:cs typeface="Times New Roman" panose="02020603050405020304" pitchFamily="18" charset="0"/>
              </a:rPr>
              <a:t>7-10</a:t>
            </a:r>
            <a:r>
              <a:rPr lang="el-GR" kern="100" dirty="0">
                <a:effectLst/>
                <a:latin typeface="Arial" panose="020B0604020202020204" pitchFamily="34" charset="0"/>
                <a:ea typeface="Arial" panose="020B0604020202020204" pitchFamily="34" charset="0"/>
              </a:rPr>
              <a:t> ανά 100.000 άτομα)</a:t>
            </a:r>
            <a:endParaRPr lang="el-GR" kern="100" dirty="0">
              <a:effectLst/>
              <a:latin typeface="Arial" panose="020B0604020202020204" pitchFamily="34" charset="0"/>
              <a:ea typeface="Calibri" panose="020F0502020204030204" pitchFamily="34" charset="0"/>
              <a:cs typeface="Times New Roman" panose="02020603050405020304" pitchFamily="18" charset="0"/>
            </a:endParaRPr>
          </a:p>
          <a:p>
            <a:pPr lvl="1" algn="just">
              <a:lnSpc>
                <a:spcPct val="150000"/>
              </a:lnSpc>
            </a:pPr>
            <a:r>
              <a:rPr lang="el-GR" kern="100" dirty="0">
                <a:latin typeface="Arial" panose="020B0604020202020204" pitchFamily="34" charset="0"/>
                <a:ea typeface="Calibri" panose="020F0502020204030204" pitchFamily="34" charset="0"/>
                <a:cs typeface="Times New Roman" panose="02020603050405020304" pitchFamily="18" charset="0"/>
              </a:rPr>
              <a:t>Απόφραξη της εξόδου –πυλωρική, </a:t>
            </a:r>
            <a:r>
              <a:rPr lang="el-GR" kern="100" dirty="0" err="1">
                <a:latin typeface="Arial" panose="020B0604020202020204" pitchFamily="34" charset="0"/>
                <a:ea typeface="Calibri" panose="020F0502020204030204" pitchFamily="34" charset="0"/>
                <a:cs typeface="Times New Roman" panose="02020603050405020304" pitchFamily="18" charset="0"/>
              </a:rPr>
              <a:t>μεταβολβική</a:t>
            </a:r>
            <a:r>
              <a:rPr lang="el-GR" kern="100" dirty="0">
                <a:latin typeface="Arial" panose="020B0604020202020204" pitchFamily="34" charset="0"/>
                <a:ea typeface="Calibri" panose="020F0502020204030204" pitchFamily="34" charset="0"/>
                <a:cs typeface="Times New Roman" panose="02020603050405020304" pitchFamily="18" charset="0"/>
              </a:rPr>
              <a:t> στένωση</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endParaRPr lang="en-GB" sz="3600" dirty="0"/>
          </a:p>
        </p:txBody>
      </p:sp>
    </p:spTree>
    <p:extLst>
      <p:ext uri="{BB962C8B-B14F-4D97-AF65-F5344CB8AC3E}">
        <p14:creationId xmlns:p14="http://schemas.microsoft.com/office/powerpoint/2010/main" xmlns="" val="413997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7A663-C72A-4A7A-AD0B-C20FF9A328EA}"/>
              </a:ext>
            </a:extLst>
          </p:cNvPr>
          <p:cNvSpPr>
            <a:spLocks noGrp="1"/>
          </p:cNvSpPr>
          <p:nvPr>
            <p:ph type="title"/>
          </p:nvPr>
        </p:nvSpPr>
        <p:spPr/>
        <p:txBody>
          <a:bodyPr/>
          <a:lstStyle/>
          <a:p>
            <a:r>
              <a:rPr lang="el-GR" dirty="0"/>
              <a:t>ΔΔ</a:t>
            </a:r>
            <a:endParaRPr lang="en-GB" dirty="0"/>
          </a:p>
        </p:txBody>
      </p:sp>
      <p:sp>
        <p:nvSpPr>
          <p:cNvPr id="3" name="Content Placeholder 2">
            <a:extLst>
              <a:ext uri="{FF2B5EF4-FFF2-40B4-BE49-F238E27FC236}">
                <a16:creationId xmlns:a16="http://schemas.microsoft.com/office/drawing/2014/main" xmlns="" id="{8FA14D12-C9FF-46A4-9D18-A72B7EE6A91A}"/>
              </a:ext>
            </a:extLst>
          </p:cNvPr>
          <p:cNvSpPr>
            <a:spLocks noGrp="1"/>
          </p:cNvSpPr>
          <p:nvPr>
            <p:ph idx="1"/>
          </p:nvPr>
        </p:nvSpPr>
        <p:spPr/>
        <p:txBody>
          <a:bodyPr/>
          <a:lstStyle/>
          <a:p>
            <a:r>
              <a:rPr lang="el-GR" dirty="0"/>
              <a:t>«Γαστρίτιδα»</a:t>
            </a:r>
          </a:p>
          <a:p>
            <a:r>
              <a:rPr lang="el-GR" dirty="0"/>
              <a:t>ΓΟΠΝ</a:t>
            </a:r>
          </a:p>
          <a:p>
            <a:r>
              <a:rPr lang="el-GR" dirty="0"/>
              <a:t>Γαστρικός καρκίνος</a:t>
            </a:r>
          </a:p>
          <a:p>
            <a:r>
              <a:rPr lang="el-GR" dirty="0"/>
              <a:t>Κολικός χοληφόρων, οξεία χολοκυστίτιδα</a:t>
            </a:r>
          </a:p>
          <a:p>
            <a:r>
              <a:rPr lang="el-GR" dirty="0"/>
              <a:t>Οξεία παγκρεατίτιδα</a:t>
            </a:r>
          </a:p>
          <a:p>
            <a:r>
              <a:rPr lang="el-GR" dirty="0" err="1"/>
              <a:t>Μεσεντέριος</a:t>
            </a:r>
            <a:r>
              <a:rPr lang="el-GR" dirty="0"/>
              <a:t> ισχαιμία</a:t>
            </a:r>
          </a:p>
          <a:p>
            <a:r>
              <a:rPr lang="el-GR" dirty="0"/>
              <a:t>Έμφραγμα μυοκαρδίου</a:t>
            </a:r>
          </a:p>
          <a:p>
            <a:endParaRPr lang="en-GB" dirty="0"/>
          </a:p>
        </p:txBody>
      </p:sp>
    </p:spTree>
    <p:extLst>
      <p:ext uri="{BB962C8B-B14F-4D97-AF65-F5344CB8AC3E}">
        <p14:creationId xmlns:p14="http://schemas.microsoft.com/office/powerpoint/2010/main" xmlns="" val="181488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3DFE0E-ADAC-4FD3-9708-FA9824B44967}"/>
              </a:ext>
            </a:extLst>
          </p:cNvPr>
          <p:cNvSpPr>
            <a:spLocks noGrp="1"/>
          </p:cNvSpPr>
          <p:nvPr>
            <p:ph type="title"/>
          </p:nvPr>
        </p:nvSpPr>
        <p:spPr/>
        <p:txBody>
          <a:bodyPr/>
          <a:lstStyle/>
          <a:p>
            <a:r>
              <a:rPr lang="el-GR" dirty="0"/>
              <a:t>Διάγνωση</a:t>
            </a:r>
            <a:endParaRPr lang="en-GB" dirty="0"/>
          </a:p>
        </p:txBody>
      </p:sp>
      <p:sp>
        <p:nvSpPr>
          <p:cNvPr id="3" name="Content Placeholder 2">
            <a:extLst>
              <a:ext uri="{FF2B5EF4-FFF2-40B4-BE49-F238E27FC236}">
                <a16:creationId xmlns:a16="http://schemas.microsoft.com/office/drawing/2014/main" xmlns="" id="{47C4BD13-2927-489C-93A7-45933611D8C3}"/>
              </a:ext>
            </a:extLst>
          </p:cNvPr>
          <p:cNvSpPr>
            <a:spLocks noGrp="1"/>
          </p:cNvSpPr>
          <p:nvPr>
            <p:ph idx="1"/>
          </p:nvPr>
        </p:nvSpPr>
        <p:spPr>
          <a:xfrm>
            <a:off x="838200" y="1690688"/>
            <a:ext cx="10515600" cy="4802187"/>
          </a:xfrm>
        </p:spPr>
        <p:txBody>
          <a:bodyPr>
            <a:normAutofit/>
          </a:bodyPr>
          <a:lstStyle/>
          <a:p>
            <a:r>
              <a:rPr lang="el-GR" kern="100" dirty="0">
                <a:latin typeface="Arial" panose="020B0604020202020204" pitchFamily="34" charset="0"/>
                <a:ea typeface="Arial" panose="020B0604020202020204" pitchFamily="34" charset="0"/>
              </a:rPr>
              <a:t>Λ</a:t>
            </a:r>
            <a:r>
              <a:rPr lang="el-GR" sz="2800" kern="100" dirty="0">
                <a:effectLst/>
                <a:latin typeface="Arial" panose="020B0604020202020204" pitchFamily="34" charset="0"/>
                <a:ea typeface="Arial" panose="020B0604020202020204" pitchFamily="34" charset="0"/>
              </a:rPr>
              <a:t>ήψη ιατρικού ιστορικού, φυσική εξέταση και επεμβατικές ή μη επεμβατικές ιατρικές διαγνωστικές δοκιμασίες</a:t>
            </a:r>
          </a:p>
          <a:p>
            <a:r>
              <a:rPr lang="el-GR" kern="100" dirty="0">
                <a:latin typeface="Arial" panose="020B0604020202020204" pitchFamily="34" charset="0"/>
              </a:rPr>
              <a:t>Γαστροσκόπηση</a:t>
            </a:r>
          </a:p>
          <a:p>
            <a:pPr lvl="1"/>
            <a:r>
              <a:rPr lang="el-GR" kern="100" dirty="0">
                <a:latin typeface="Arial" panose="020B0604020202020204" pitchFamily="34" charset="0"/>
              </a:rPr>
              <a:t>&gt;90 διαγνωστική ακρίβεια</a:t>
            </a:r>
          </a:p>
          <a:p>
            <a:r>
              <a:rPr lang="el-GR" sz="2800" kern="100" dirty="0">
                <a:effectLst/>
                <a:latin typeface="Arial" panose="020B0604020202020204" pitchFamily="34" charset="0"/>
                <a:ea typeface="Arial" panose="020B0604020202020204" pitchFamily="34" charset="0"/>
              </a:rPr>
              <a:t>Έλκος στα πιο απομακρυσμένα τμήματα του 12δακτύλου, τότε στη διαφορική διάγνωση εισέρχεται η νόσος Crohn, ισχαιμία ή το σύνδρομο </a:t>
            </a:r>
            <a:r>
              <a:rPr lang="el-GR" sz="2800" kern="100" dirty="0" err="1">
                <a:effectLst/>
                <a:latin typeface="Arial" panose="020B0604020202020204" pitchFamily="34" charset="0"/>
                <a:ea typeface="Arial" panose="020B0604020202020204" pitchFamily="34" charset="0"/>
              </a:rPr>
              <a:t>Zollinger-Ellison</a:t>
            </a:r>
            <a:r>
              <a:rPr lang="el-GR" sz="2800" kern="100" dirty="0">
                <a:effectLst/>
                <a:latin typeface="Arial" panose="020B0604020202020204" pitchFamily="34" charset="0"/>
                <a:ea typeface="Arial" panose="020B0604020202020204" pitchFamily="34" charset="0"/>
              </a:rPr>
              <a:t> </a:t>
            </a:r>
          </a:p>
          <a:p>
            <a:r>
              <a:rPr lang="el-GR" kern="100" dirty="0">
                <a:effectLst/>
                <a:latin typeface="Arial" panose="020B0604020202020204" pitchFamily="34" charset="0"/>
                <a:ea typeface="Arial" panose="020B0604020202020204" pitchFamily="34" charset="0"/>
              </a:rPr>
              <a:t>Με τη διάγνωση του έλκος, θα πρέπει να λαμβάνονται βιοψίε</a:t>
            </a:r>
            <a:r>
              <a:rPr lang="el-GR" kern="100" dirty="0">
                <a:latin typeface="Arial" panose="020B0604020202020204" pitchFamily="34" charset="0"/>
                <a:ea typeface="Arial" panose="020B0604020202020204" pitchFamily="34" charset="0"/>
              </a:rPr>
              <a:t>ς</a:t>
            </a:r>
            <a:r>
              <a:rPr lang="el-GR" kern="100" dirty="0">
                <a:effectLst/>
                <a:latin typeface="Arial" panose="020B0604020202020204" pitchFamily="34" charset="0"/>
                <a:ea typeface="Arial" panose="020B0604020202020204" pitchFamily="34" charset="0"/>
              </a:rPr>
              <a:t> από</a:t>
            </a:r>
            <a:r>
              <a:rPr lang="en-GB" kern="100" dirty="0">
                <a:latin typeface="Arial" panose="020B0604020202020204" pitchFamily="34" charset="0"/>
                <a:ea typeface="Arial" panose="020B0604020202020204" pitchFamily="34" charset="0"/>
              </a:rPr>
              <a:t>:</a:t>
            </a:r>
          </a:p>
          <a:p>
            <a:pPr lvl="1"/>
            <a:r>
              <a:rPr lang="el-GR" kern="100" dirty="0">
                <a:effectLst/>
                <a:latin typeface="Arial" panose="020B0604020202020204" pitchFamily="34" charset="0"/>
                <a:ea typeface="Arial" panose="020B0604020202020204" pitchFamily="34" charset="0"/>
              </a:rPr>
              <a:t>άντρο και σώμα στομάχου για ανίχνευση της </a:t>
            </a:r>
            <a:r>
              <a:rPr lang="en-GB" kern="100" dirty="0">
                <a:latin typeface="Arial" panose="020B0604020202020204" pitchFamily="34" charset="0"/>
                <a:ea typeface="Arial" panose="020B0604020202020204" pitchFamily="34" charset="0"/>
              </a:rPr>
              <a:t>H</a:t>
            </a:r>
            <a:r>
              <a:rPr lang="en-GB" kern="100" dirty="0">
                <a:effectLst/>
                <a:latin typeface="Arial" panose="020B0604020202020204" pitchFamily="34" charset="0"/>
                <a:ea typeface="Arial" panose="020B0604020202020204" pitchFamily="34" charset="0"/>
              </a:rPr>
              <a:t>p </a:t>
            </a:r>
            <a:r>
              <a:rPr lang="el-GR" kern="100" dirty="0">
                <a:effectLst/>
                <a:latin typeface="Arial" panose="020B0604020202020204" pitchFamily="34" charset="0"/>
                <a:ea typeface="Arial" panose="020B0604020202020204" pitchFamily="34" charset="0"/>
              </a:rPr>
              <a:t>λοίμωξης από και από τα χείλη του γαστρικού έλκους για αποκλεισμό κακοήθειας</a:t>
            </a:r>
            <a:endParaRPr lang="en-GB" dirty="0"/>
          </a:p>
        </p:txBody>
      </p:sp>
    </p:spTree>
    <p:extLst>
      <p:ext uri="{BB962C8B-B14F-4D97-AF65-F5344CB8AC3E}">
        <p14:creationId xmlns:p14="http://schemas.microsoft.com/office/powerpoint/2010/main" xmlns="" val="6061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86886E-A956-4B48-B0DB-AB4E06FE127E}"/>
              </a:ext>
            </a:extLst>
          </p:cNvPr>
          <p:cNvSpPr>
            <a:spLocks noGrp="1"/>
          </p:cNvSpPr>
          <p:nvPr>
            <p:ph type="title"/>
          </p:nvPr>
        </p:nvSpPr>
        <p:spPr/>
        <p:txBody>
          <a:bodyPr>
            <a:normAutofit/>
          </a:bodyPr>
          <a:lstStyle/>
          <a:p>
            <a:r>
              <a:rPr lang="el-GR" sz="4000" dirty="0"/>
              <a:t>Ενδοσκοπικές εικόνες έλκους</a:t>
            </a:r>
            <a:endParaRPr lang="en-GB" sz="4000" dirty="0"/>
          </a:p>
        </p:txBody>
      </p:sp>
      <p:pic>
        <p:nvPicPr>
          <p:cNvPr id="7" name="Content Placeholder 6">
            <a:extLst>
              <a:ext uri="{FF2B5EF4-FFF2-40B4-BE49-F238E27FC236}">
                <a16:creationId xmlns:a16="http://schemas.microsoft.com/office/drawing/2014/main" xmlns="" id="{DCB47AD5-D505-490C-A112-D6931B603B23}"/>
              </a:ext>
            </a:extLst>
          </p:cNvPr>
          <p:cNvPicPr>
            <a:picLocks noGrp="1" noChangeAspect="1"/>
          </p:cNvPicPr>
          <p:nvPr>
            <p:ph sz="half" idx="1"/>
          </p:nvPr>
        </p:nvPicPr>
        <p:blipFill>
          <a:blip r:embed="rId2"/>
          <a:stretch>
            <a:fillRect/>
          </a:stretch>
        </p:blipFill>
        <p:spPr>
          <a:xfrm>
            <a:off x="1225318" y="1825625"/>
            <a:ext cx="4407363" cy="4351338"/>
          </a:xfrm>
          <a:prstGeom prst="rect">
            <a:avLst/>
          </a:prstGeom>
        </p:spPr>
      </p:pic>
      <p:pic>
        <p:nvPicPr>
          <p:cNvPr id="10" name="Content Placeholder 9">
            <a:extLst>
              <a:ext uri="{FF2B5EF4-FFF2-40B4-BE49-F238E27FC236}">
                <a16:creationId xmlns:a16="http://schemas.microsoft.com/office/drawing/2014/main" xmlns="" id="{3CA52973-2EAB-449F-A55D-B5EF1D5681B6}"/>
              </a:ext>
            </a:extLst>
          </p:cNvPr>
          <p:cNvPicPr>
            <a:picLocks noGrp="1" noChangeAspect="1"/>
          </p:cNvPicPr>
          <p:nvPr>
            <p:ph sz="half" idx="2"/>
          </p:nvPr>
        </p:nvPicPr>
        <p:blipFill>
          <a:blip r:embed="rId3"/>
          <a:stretch>
            <a:fillRect/>
          </a:stretch>
        </p:blipFill>
        <p:spPr>
          <a:xfrm>
            <a:off x="6032653" y="2015442"/>
            <a:ext cx="5181600" cy="3829513"/>
          </a:xfrm>
          <a:prstGeom prst="rect">
            <a:avLst/>
          </a:prstGeom>
        </p:spPr>
      </p:pic>
      <p:sp>
        <p:nvSpPr>
          <p:cNvPr id="9" name="TextBox 8">
            <a:extLst>
              <a:ext uri="{FF2B5EF4-FFF2-40B4-BE49-F238E27FC236}">
                <a16:creationId xmlns:a16="http://schemas.microsoft.com/office/drawing/2014/main" xmlns="" id="{14786AF3-E1D0-4163-A50B-684249CEBF59}"/>
              </a:ext>
            </a:extLst>
          </p:cNvPr>
          <p:cNvSpPr txBox="1"/>
          <p:nvPr/>
        </p:nvSpPr>
        <p:spPr>
          <a:xfrm>
            <a:off x="74364" y="6169709"/>
            <a:ext cx="6097836" cy="646331"/>
          </a:xfrm>
          <a:prstGeom prst="rect">
            <a:avLst/>
          </a:prstGeom>
          <a:noFill/>
        </p:spPr>
        <p:txBody>
          <a:bodyPr wrap="square">
            <a:spAutoFit/>
          </a:bodyPr>
          <a:lstStyle/>
          <a:p>
            <a:r>
              <a:rPr lang="en-GB" dirty="0"/>
              <a:t>By </a:t>
            </a:r>
            <a:r>
              <a:rPr lang="en-GB" dirty="0" err="1"/>
              <a:t>Med_Chaos</a:t>
            </a:r>
            <a:r>
              <a:rPr lang="en-GB" dirty="0"/>
              <a:t> - </a:t>
            </a:r>
            <a:r>
              <a:rPr lang="en-GB" dirty="0" err="1"/>
              <a:t>Med_Chaos</a:t>
            </a:r>
            <a:r>
              <a:rPr lang="en-GB" dirty="0"/>
              <a:t>, Public Domain, https://commons.wikimedia.org/w/index.php?curid=10883256</a:t>
            </a:r>
          </a:p>
        </p:txBody>
      </p:sp>
      <p:sp>
        <p:nvSpPr>
          <p:cNvPr id="12" name="TextBox 11">
            <a:extLst>
              <a:ext uri="{FF2B5EF4-FFF2-40B4-BE49-F238E27FC236}">
                <a16:creationId xmlns:a16="http://schemas.microsoft.com/office/drawing/2014/main" xmlns="" id="{B062F4C1-1BE9-4874-BBD4-0DD04F2045C4}"/>
              </a:ext>
            </a:extLst>
          </p:cNvPr>
          <p:cNvSpPr txBox="1"/>
          <p:nvPr/>
        </p:nvSpPr>
        <p:spPr>
          <a:xfrm>
            <a:off x="6032653" y="6176963"/>
            <a:ext cx="6097836" cy="646331"/>
          </a:xfrm>
          <a:prstGeom prst="rect">
            <a:avLst/>
          </a:prstGeom>
          <a:noFill/>
        </p:spPr>
        <p:txBody>
          <a:bodyPr wrap="square">
            <a:spAutoFit/>
          </a:bodyPr>
          <a:lstStyle/>
          <a:p>
            <a:r>
              <a:rPr lang="en-GB" dirty="0"/>
              <a:t>By </a:t>
            </a:r>
            <a:r>
              <a:rPr lang="en-GB" dirty="0" err="1"/>
              <a:t>melvil</a:t>
            </a:r>
            <a:r>
              <a:rPr lang="en-GB" dirty="0"/>
              <a:t> - Own work, CC BY-SA 4.0, https://commons.wikimedia.org/w/index.php?curid=63733399</a:t>
            </a:r>
          </a:p>
        </p:txBody>
      </p:sp>
    </p:spTree>
    <p:extLst>
      <p:ext uri="{BB962C8B-B14F-4D97-AF65-F5344CB8AC3E}">
        <p14:creationId xmlns:p14="http://schemas.microsoft.com/office/powerpoint/2010/main" xmlns="" val="2523465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63228-9C86-489F-BE99-A53774B32957}"/>
              </a:ext>
            </a:extLst>
          </p:cNvPr>
          <p:cNvSpPr>
            <a:spLocks noGrp="1"/>
          </p:cNvSpPr>
          <p:nvPr>
            <p:ph type="title"/>
          </p:nvPr>
        </p:nvSpPr>
        <p:spPr/>
        <p:txBody>
          <a:bodyPr/>
          <a:lstStyle/>
          <a:p>
            <a:r>
              <a:rPr lang="el-GR" dirty="0"/>
              <a:t>Θεραπεία</a:t>
            </a:r>
            <a:endParaRPr lang="en-GB" dirty="0"/>
          </a:p>
        </p:txBody>
      </p:sp>
      <p:sp>
        <p:nvSpPr>
          <p:cNvPr id="3" name="Content Placeholder 2">
            <a:extLst>
              <a:ext uri="{FF2B5EF4-FFF2-40B4-BE49-F238E27FC236}">
                <a16:creationId xmlns:a16="http://schemas.microsoft.com/office/drawing/2014/main" xmlns="" id="{547DCEB4-BFE8-4160-BE2D-D9FA99106C8D}"/>
              </a:ext>
            </a:extLst>
          </p:cNvPr>
          <p:cNvSpPr>
            <a:spLocks noGrp="1"/>
          </p:cNvSpPr>
          <p:nvPr>
            <p:ph idx="1"/>
          </p:nvPr>
        </p:nvSpPr>
        <p:spPr/>
        <p:txBody>
          <a:bodyPr/>
          <a:lstStyle/>
          <a:p>
            <a:pPr>
              <a:lnSpc>
                <a:spcPct val="150000"/>
              </a:lnSpc>
            </a:pPr>
            <a:r>
              <a:rPr lang="el-GR" kern="100" dirty="0">
                <a:latin typeface="Arial" panose="020B0604020202020204" pitchFamily="34" charset="0"/>
                <a:ea typeface="Arial" panose="020B0604020202020204" pitchFamily="34" charset="0"/>
              </a:rPr>
              <a:t>Δ</a:t>
            </a:r>
            <a:r>
              <a:rPr lang="el-GR" sz="2800" kern="100" dirty="0">
                <a:effectLst/>
                <a:latin typeface="Arial" panose="020B0604020202020204" pitchFamily="34" charset="0"/>
                <a:ea typeface="Arial" panose="020B0604020202020204" pitchFamily="34" charset="0"/>
              </a:rPr>
              <a:t>ιαμορφώνεται αρχικά βάσει του σταδίου της νόσου που σημειώνεται κατά τη διάγνωση. </a:t>
            </a:r>
          </a:p>
          <a:p>
            <a:pPr>
              <a:lnSpc>
                <a:spcPct val="150000"/>
              </a:lnSpc>
            </a:pPr>
            <a:r>
              <a:rPr lang="el-GR" sz="2800" kern="100" dirty="0">
                <a:effectLst/>
                <a:latin typeface="Arial" panose="020B0604020202020204" pitchFamily="34" charset="0"/>
                <a:ea typeface="Arial" panose="020B0604020202020204" pitchFamily="34" charset="0"/>
              </a:rPr>
              <a:t>Πέρα από τους ασθενείς που παρουσιάζουν επιπλοκές και απαιτούν χειρουργική επέμβαση, η πλειονότητα των ασθενών, λαμβάνει θεραπεία με </a:t>
            </a:r>
            <a:r>
              <a:rPr lang="el-GR" sz="2800" kern="100" dirty="0" err="1">
                <a:effectLst/>
                <a:latin typeface="Arial" panose="020B0604020202020204" pitchFamily="34" charset="0"/>
                <a:ea typeface="Arial" panose="020B0604020202020204" pitchFamily="34" charset="0"/>
              </a:rPr>
              <a:t>αντιεκκριτικούς</a:t>
            </a:r>
            <a:r>
              <a:rPr lang="el-GR" sz="2800" kern="100" dirty="0">
                <a:effectLst/>
                <a:latin typeface="Arial" panose="020B0604020202020204" pitchFamily="34" charset="0"/>
                <a:ea typeface="Arial" panose="020B0604020202020204" pitchFamily="34" charset="0"/>
              </a:rPr>
              <a:t> παράγοντες</a:t>
            </a:r>
          </a:p>
          <a:p>
            <a:pPr lvl="1">
              <a:lnSpc>
                <a:spcPct val="150000"/>
              </a:lnSpc>
            </a:pPr>
            <a:r>
              <a:rPr lang="el-GR" kern="100" dirty="0">
                <a:latin typeface="Arial" panose="020B0604020202020204" pitchFamily="34" charset="0"/>
              </a:rPr>
              <a:t>Αναστολείς αντλίας πρωτονίων: ΟΜΕ, ΛΑΝΣΟ, ΠΑΝΤΟ, ΡΑΜΠΕ, ΕΣΟ </a:t>
            </a:r>
            <a:endParaRPr lang="en-GB" dirty="0"/>
          </a:p>
        </p:txBody>
      </p:sp>
    </p:spTree>
    <p:extLst>
      <p:ext uri="{BB962C8B-B14F-4D97-AF65-F5344CB8AC3E}">
        <p14:creationId xmlns:p14="http://schemas.microsoft.com/office/powerpoint/2010/main" xmlns="" val="96249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25E1E-EC21-43BD-8DD6-1BAA1D8B1A93}"/>
              </a:ext>
            </a:extLst>
          </p:cNvPr>
          <p:cNvSpPr>
            <a:spLocks noGrp="1"/>
          </p:cNvSpPr>
          <p:nvPr>
            <p:ph type="title"/>
          </p:nvPr>
        </p:nvSpPr>
        <p:spPr/>
        <p:txBody>
          <a:bodyPr>
            <a:normAutofit/>
          </a:bodyPr>
          <a:lstStyle/>
          <a:p>
            <a:r>
              <a:rPr lang="el-GR" sz="4000" dirty="0"/>
              <a:t>Διάγνωση</a:t>
            </a:r>
            <a:endParaRPr lang="en-GB" sz="4000" dirty="0"/>
          </a:p>
        </p:txBody>
      </p:sp>
      <p:sp>
        <p:nvSpPr>
          <p:cNvPr id="3" name="Content Placeholder 2">
            <a:extLst>
              <a:ext uri="{FF2B5EF4-FFF2-40B4-BE49-F238E27FC236}">
                <a16:creationId xmlns:a16="http://schemas.microsoft.com/office/drawing/2014/main" xmlns="" id="{0C98F03E-AD74-439F-8AD7-A71DBD196DB2}"/>
              </a:ext>
            </a:extLst>
          </p:cNvPr>
          <p:cNvSpPr>
            <a:spLocks noGrp="1"/>
          </p:cNvSpPr>
          <p:nvPr>
            <p:ph idx="1"/>
          </p:nvPr>
        </p:nvSpPr>
        <p:spPr/>
        <p:txBody>
          <a:bodyPr/>
          <a:lstStyle/>
          <a:p>
            <a:r>
              <a:rPr lang="el-GR" dirty="0"/>
              <a:t>Ιστορικό αναφορικά με παράγοντες έκθεσης</a:t>
            </a:r>
          </a:p>
          <a:p>
            <a:r>
              <a:rPr lang="el-GR" dirty="0"/>
              <a:t>Η κλινική εξέταση δεν προσφέρει πολλά</a:t>
            </a:r>
          </a:p>
          <a:p>
            <a:r>
              <a:rPr lang="el-GR" dirty="0"/>
              <a:t>Εργαστηριακές εξετάσεις ;;;;</a:t>
            </a:r>
          </a:p>
          <a:p>
            <a:r>
              <a:rPr lang="el-GR" dirty="0"/>
              <a:t>Ενδοσκόπηση ;;;</a:t>
            </a:r>
          </a:p>
          <a:p>
            <a:r>
              <a:rPr lang="el-GR" dirty="0"/>
              <a:t>Η ιστολογική εξέταση ενδέχεται να καταδείξει την αιτιολογία της οξείας γαστρίτιδας</a:t>
            </a:r>
            <a:endParaRPr lang="en-GB" dirty="0"/>
          </a:p>
        </p:txBody>
      </p:sp>
    </p:spTree>
    <p:extLst>
      <p:ext uri="{BB962C8B-B14F-4D97-AF65-F5344CB8AC3E}">
        <p14:creationId xmlns:p14="http://schemas.microsoft.com/office/powerpoint/2010/main" xmlns="" val="2257892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63228-9C86-489F-BE99-A53774B32957}"/>
              </a:ext>
            </a:extLst>
          </p:cNvPr>
          <p:cNvSpPr>
            <a:spLocks noGrp="1"/>
          </p:cNvSpPr>
          <p:nvPr>
            <p:ph type="title"/>
          </p:nvPr>
        </p:nvSpPr>
        <p:spPr/>
        <p:txBody>
          <a:bodyPr/>
          <a:lstStyle/>
          <a:p>
            <a:r>
              <a:rPr lang="el-GR" dirty="0"/>
              <a:t>Θεραπεία</a:t>
            </a:r>
            <a:endParaRPr lang="en-GB" dirty="0"/>
          </a:p>
        </p:txBody>
      </p:sp>
      <p:sp>
        <p:nvSpPr>
          <p:cNvPr id="3" name="Content Placeholder 2">
            <a:extLst>
              <a:ext uri="{FF2B5EF4-FFF2-40B4-BE49-F238E27FC236}">
                <a16:creationId xmlns:a16="http://schemas.microsoft.com/office/drawing/2014/main" xmlns="" id="{547DCEB4-BFE8-4160-BE2D-D9FA99106C8D}"/>
              </a:ext>
            </a:extLst>
          </p:cNvPr>
          <p:cNvSpPr>
            <a:spLocks noGrp="1"/>
          </p:cNvSpPr>
          <p:nvPr>
            <p:ph idx="1"/>
          </p:nvPr>
        </p:nvSpPr>
        <p:spPr/>
        <p:txBody>
          <a:bodyPr>
            <a:normAutofit fontScale="85000" lnSpcReduction="10000"/>
          </a:bodyPr>
          <a:lstStyle/>
          <a:p>
            <a:pPr>
              <a:lnSpc>
                <a:spcPct val="150000"/>
              </a:lnSpc>
            </a:pPr>
            <a:r>
              <a:rPr lang="el-GR" kern="100" dirty="0">
                <a:latin typeface="Arial" panose="020B0604020202020204" pitchFamily="34" charset="0"/>
                <a:ea typeface="Arial" panose="020B0604020202020204" pitchFamily="34" charset="0"/>
              </a:rPr>
              <a:t>4 </a:t>
            </a:r>
            <a:r>
              <a:rPr lang="el-GR" kern="100" dirty="0" err="1">
                <a:latin typeface="Arial" panose="020B0604020202020204" pitchFamily="34" charset="0"/>
                <a:ea typeface="Arial" panose="020B0604020202020204" pitchFamily="34" charset="0"/>
              </a:rPr>
              <a:t>εβδ</a:t>
            </a:r>
            <a:r>
              <a:rPr lang="el-GR" kern="100" dirty="0">
                <a:latin typeface="Arial" panose="020B0604020202020204" pitchFamily="34" charset="0"/>
                <a:ea typeface="Arial" panose="020B0604020202020204" pitchFamily="34" charset="0"/>
              </a:rPr>
              <a:t>. για 12δακτυλικά 8 </a:t>
            </a:r>
            <a:r>
              <a:rPr lang="el-GR" kern="100" dirty="0" err="1">
                <a:latin typeface="Arial" panose="020B0604020202020204" pitchFamily="34" charset="0"/>
                <a:ea typeface="Arial" panose="020B0604020202020204" pitchFamily="34" charset="0"/>
              </a:rPr>
              <a:t>εβδ</a:t>
            </a:r>
            <a:r>
              <a:rPr lang="el-GR" kern="100" dirty="0">
                <a:latin typeface="Arial" panose="020B0604020202020204" pitchFamily="34" charset="0"/>
                <a:ea typeface="Arial" panose="020B0604020202020204" pitchFamily="34" charset="0"/>
              </a:rPr>
              <a:t>. για τα γαστρικά έλκη, </a:t>
            </a:r>
            <a:r>
              <a:rPr lang="en-GB" kern="100" dirty="0">
                <a:latin typeface="Arial" panose="020B0604020202020204" pitchFamily="34" charset="0"/>
                <a:ea typeface="Arial" panose="020B0604020202020204" pitchFamily="34" charset="0"/>
              </a:rPr>
              <a:t>bid</a:t>
            </a:r>
            <a:r>
              <a:rPr lang="el-GR" kern="100" dirty="0">
                <a:latin typeface="Arial" panose="020B0604020202020204" pitchFamily="34" charset="0"/>
                <a:ea typeface="Arial" panose="020B0604020202020204" pitchFamily="34" charset="0"/>
              </a:rPr>
              <a:t>.</a:t>
            </a:r>
          </a:p>
          <a:p>
            <a:pPr>
              <a:lnSpc>
                <a:spcPct val="150000"/>
              </a:lnSpc>
            </a:pPr>
            <a:r>
              <a:rPr lang="el-GR" kern="100" dirty="0">
                <a:latin typeface="Arial" panose="020B0604020202020204" pitchFamily="34" charset="0"/>
                <a:ea typeface="Arial" panose="020B0604020202020204" pitchFamily="34" charset="0"/>
              </a:rPr>
              <a:t>Θεραπεία εκρίζωσης του </a:t>
            </a:r>
            <a:r>
              <a:rPr lang="en-GB" kern="100" dirty="0">
                <a:latin typeface="Arial" panose="020B0604020202020204" pitchFamily="34" charset="0"/>
                <a:ea typeface="Arial" panose="020B0604020202020204" pitchFamily="34" charset="0"/>
              </a:rPr>
              <a:t>Hp, </a:t>
            </a:r>
            <a:r>
              <a:rPr lang="el-GR" kern="100" dirty="0">
                <a:latin typeface="Arial" panose="020B0604020202020204" pitchFamily="34" charset="0"/>
                <a:ea typeface="Arial" panose="020B0604020202020204" pitchFamily="34" charset="0"/>
              </a:rPr>
              <a:t>εφόσον αυτό ανιχνεύεται</a:t>
            </a:r>
            <a:endParaRPr lang="en-GB" kern="100" dirty="0">
              <a:latin typeface="Arial" panose="020B0604020202020204" pitchFamily="34" charset="0"/>
              <a:ea typeface="Arial" panose="020B0604020202020204" pitchFamily="34" charset="0"/>
            </a:endParaRPr>
          </a:p>
          <a:p>
            <a:pPr lvl="1">
              <a:lnSpc>
                <a:spcPct val="150000"/>
              </a:lnSpc>
            </a:pPr>
            <a:r>
              <a:rPr lang="el-GR" kern="100" dirty="0">
                <a:latin typeface="Arial" panose="020B0604020202020204" pitchFamily="34" charset="0"/>
                <a:ea typeface="Arial" panose="020B0604020202020204" pitchFamily="34" charset="0"/>
              </a:rPr>
              <a:t>επιτυχής εκρίζωση συσχετίζεται με σημαντικά χαμηλότερο κίνδυνο υποτροπής των ελκών</a:t>
            </a:r>
            <a:endParaRPr lang="en-GB" kern="100" dirty="0">
              <a:latin typeface="Arial" panose="020B0604020202020204" pitchFamily="34" charset="0"/>
              <a:ea typeface="Arial" panose="020B0604020202020204" pitchFamily="34" charset="0"/>
            </a:endParaRPr>
          </a:p>
          <a:p>
            <a:pPr>
              <a:lnSpc>
                <a:spcPct val="150000"/>
              </a:lnSpc>
            </a:pPr>
            <a:r>
              <a:rPr lang="el-GR" kern="100" dirty="0">
                <a:latin typeface="Arial" panose="020B0604020202020204" pitchFamily="34" charset="0"/>
                <a:ea typeface="Arial" panose="020B0604020202020204" pitchFamily="34" charset="0"/>
              </a:rPr>
              <a:t>Σε έλκη από ΜΣΑΦ, εξετάζεται η δυνατότητα διακοπής τους</a:t>
            </a:r>
          </a:p>
          <a:p>
            <a:pPr>
              <a:lnSpc>
                <a:spcPct val="150000"/>
              </a:lnSpc>
            </a:pPr>
            <a:r>
              <a:rPr lang="el-GR" kern="100" dirty="0">
                <a:latin typeface="Arial" panose="020B0604020202020204" pitchFamily="34" charset="0"/>
                <a:ea typeface="Arial" panose="020B0604020202020204" pitchFamily="34" charset="0"/>
              </a:rPr>
              <a:t> Χειρουργική θεραπεία: σε ασθενείς που δεν ανταποκρίνονται στη συνήθη φαρμακευτική αγωγή, σε κακή συμμόρφωση ή σε επιπλοκές της νόσου. </a:t>
            </a:r>
            <a:endParaRPr lang="en-GB" dirty="0"/>
          </a:p>
        </p:txBody>
      </p:sp>
    </p:spTree>
    <p:extLst>
      <p:ext uri="{BB962C8B-B14F-4D97-AF65-F5344CB8AC3E}">
        <p14:creationId xmlns:p14="http://schemas.microsoft.com/office/powerpoint/2010/main" xmlns="" val="882419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dirty="0"/>
              <a:t>Οδηγός για ασφαλέστερη χρήση ΜΣΑΦ</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14931347"/>
              </p:ext>
            </p:extLst>
          </p:nvPr>
        </p:nvGraphicFramePr>
        <p:xfrm>
          <a:off x="533398" y="1825625"/>
          <a:ext cx="10894455" cy="4389120"/>
        </p:xfrm>
        <a:graphic>
          <a:graphicData uri="http://schemas.openxmlformats.org/drawingml/2006/table">
            <a:tbl>
              <a:tblPr firstRow="1" bandRow="1">
                <a:tableStyleId>{5C22544A-7EE6-4342-B048-85BDC9FD1C3A}</a:tableStyleId>
              </a:tblPr>
              <a:tblGrid>
                <a:gridCol w="3631485">
                  <a:extLst>
                    <a:ext uri="{9D8B030D-6E8A-4147-A177-3AD203B41FA5}">
                      <a16:colId xmlns:a16="http://schemas.microsoft.com/office/drawing/2014/main" xmlns="" val="20000"/>
                    </a:ext>
                  </a:extLst>
                </a:gridCol>
                <a:gridCol w="3502338">
                  <a:extLst>
                    <a:ext uri="{9D8B030D-6E8A-4147-A177-3AD203B41FA5}">
                      <a16:colId xmlns:a16="http://schemas.microsoft.com/office/drawing/2014/main" xmlns="" val="20001"/>
                    </a:ext>
                  </a:extLst>
                </a:gridCol>
                <a:gridCol w="3760632">
                  <a:extLst>
                    <a:ext uri="{9D8B030D-6E8A-4147-A177-3AD203B41FA5}">
                      <a16:colId xmlns:a16="http://schemas.microsoft.com/office/drawing/2014/main" xmlns="" val="20002"/>
                    </a:ext>
                  </a:extLst>
                </a:gridCol>
              </a:tblGrid>
              <a:tr h="370840">
                <a:tc>
                  <a:txBody>
                    <a:bodyPr/>
                    <a:lstStyle/>
                    <a:p>
                      <a:endParaRPr lang="el-GR" sz="2400" dirty="0">
                        <a:solidFill>
                          <a:schemeClr val="tx1"/>
                        </a:solidFill>
                      </a:endParaRPr>
                    </a:p>
                  </a:txBody>
                  <a:tcPr>
                    <a:noFill/>
                  </a:tcPr>
                </a:tc>
                <a:tc>
                  <a:txBody>
                    <a:bodyPr/>
                    <a:lstStyle/>
                    <a:p>
                      <a:r>
                        <a:rPr lang="el-GR" sz="2400" dirty="0">
                          <a:solidFill>
                            <a:schemeClr val="tx1"/>
                          </a:solidFill>
                        </a:rPr>
                        <a:t>Μέσος Καρδιαγγειακός Κίνδυνος</a:t>
                      </a:r>
                    </a:p>
                  </a:txBody>
                  <a:tcPr>
                    <a:solidFill>
                      <a:schemeClr val="accent6"/>
                    </a:solidFill>
                  </a:tcPr>
                </a:tc>
                <a:tc>
                  <a:txBody>
                    <a:bodyPr/>
                    <a:lstStyle/>
                    <a:p>
                      <a:r>
                        <a:rPr lang="el-GR" sz="2400" dirty="0">
                          <a:solidFill>
                            <a:schemeClr val="tx1"/>
                          </a:solidFill>
                        </a:rPr>
                        <a:t>Αυξημένος (υπό ασπιρίνη) Καρδιαγγειακός Κίνδυνος</a:t>
                      </a:r>
                    </a:p>
                  </a:txBody>
                  <a:tcPr>
                    <a:solidFill>
                      <a:srgbClr val="FF0066"/>
                    </a:solidFill>
                  </a:tcPr>
                </a:tc>
                <a:extLst>
                  <a:ext uri="{0D108BD9-81ED-4DB2-BD59-A6C34878D82A}">
                    <a16:rowId xmlns:a16="http://schemas.microsoft.com/office/drawing/2014/main" xmlns="" val="10000"/>
                  </a:ext>
                </a:extLst>
              </a:tr>
              <a:tr h="370840">
                <a:tc>
                  <a:txBody>
                    <a:bodyPr/>
                    <a:lstStyle/>
                    <a:p>
                      <a:r>
                        <a:rPr lang="el-GR" sz="2400" b="1" dirty="0">
                          <a:solidFill>
                            <a:schemeClr val="tx1"/>
                          </a:solidFill>
                        </a:rPr>
                        <a:t>Χαμηλός κίνδυνος ΑΑΠ</a:t>
                      </a:r>
                    </a:p>
                  </a:txBody>
                  <a:tcPr>
                    <a:solidFill>
                      <a:schemeClr val="accent1">
                        <a:lumMod val="60000"/>
                        <a:lumOff val="40000"/>
                      </a:schemeClr>
                    </a:solidFill>
                  </a:tcPr>
                </a:tc>
                <a:tc>
                  <a:txBody>
                    <a:bodyPr/>
                    <a:lstStyle/>
                    <a:p>
                      <a:r>
                        <a:rPr lang="el-GR" sz="2400" dirty="0" err="1"/>
                        <a:t>μεΜΣΑΦ</a:t>
                      </a:r>
                      <a:r>
                        <a:rPr lang="el-GR" sz="2400" dirty="0"/>
                        <a:t> </a:t>
                      </a:r>
                      <a:endParaRPr lang="en-US" sz="2400" dirty="0"/>
                    </a:p>
                    <a:p>
                      <a:r>
                        <a:rPr lang="el-GR" sz="2400" dirty="0"/>
                        <a:t>ή </a:t>
                      </a:r>
                      <a:endParaRPr lang="en-US" sz="2400" dirty="0"/>
                    </a:p>
                    <a:p>
                      <a:r>
                        <a:rPr lang="el-GR" sz="2400" dirty="0"/>
                        <a:t>ε</a:t>
                      </a:r>
                      <a:r>
                        <a:rPr lang="en-US" sz="2400" dirty="0"/>
                        <a:t>COX-2</a:t>
                      </a:r>
                      <a:endParaRPr lang="el-GR" sz="2400" dirty="0"/>
                    </a:p>
                  </a:txBody>
                  <a:tcPr>
                    <a:solidFill>
                      <a:schemeClr val="accent1">
                        <a:lumMod val="20000"/>
                        <a:lumOff val="80000"/>
                      </a:schemeClr>
                    </a:solidFill>
                  </a:tcPr>
                </a:tc>
                <a:tc>
                  <a:txBody>
                    <a:bodyPr/>
                    <a:lstStyle/>
                    <a:p>
                      <a:r>
                        <a:rPr lang="el-GR" sz="2400" dirty="0" err="1"/>
                        <a:t>Ναπροξένη</a:t>
                      </a:r>
                      <a:endParaRPr lang="el-GR" sz="2400" dirty="0"/>
                    </a:p>
                  </a:txBody>
                  <a:tcPr>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r>
                        <a:rPr lang="el-GR" sz="2400" b="1" dirty="0">
                          <a:solidFill>
                            <a:schemeClr val="tx1"/>
                          </a:solidFill>
                        </a:rPr>
                        <a:t>Μέτριος</a:t>
                      </a:r>
                      <a:r>
                        <a:rPr lang="el-GR" sz="2400" b="1" baseline="0" dirty="0">
                          <a:solidFill>
                            <a:schemeClr val="tx1"/>
                          </a:solidFill>
                        </a:rPr>
                        <a:t> κίνδυνος ΑΑΠ</a:t>
                      </a:r>
                      <a:endParaRPr lang="el-GR" sz="2400" b="1" dirty="0">
                        <a:solidFill>
                          <a:schemeClr val="tx1"/>
                        </a:solidFill>
                      </a:endParaRPr>
                    </a:p>
                  </a:txBody>
                  <a:tcPr>
                    <a:solidFill>
                      <a:schemeClr val="accent6"/>
                    </a:solidFill>
                  </a:tcPr>
                </a:tc>
                <a:tc>
                  <a:txBody>
                    <a:bodyPr/>
                    <a:lstStyle/>
                    <a:p>
                      <a:r>
                        <a:rPr lang="el-GR" sz="2400" dirty="0"/>
                        <a:t>ε</a:t>
                      </a:r>
                      <a:r>
                        <a:rPr lang="en-US" sz="2400" dirty="0"/>
                        <a:t>COX-2</a:t>
                      </a:r>
                    </a:p>
                    <a:p>
                      <a:r>
                        <a:rPr lang="el-GR" sz="2400" dirty="0"/>
                        <a:t>ή </a:t>
                      </a:r>
                      <a:endParaRPr lang="en-US" sz="2400" dirty="0"/>
                    </a:p>
                    <a:p>
                      <a:r>
                        <a:rPr lang="el-GR" sz="2400" dirty="0" err="1"/>
                        <a:t>μεΜΣΑΦ</a:t>
                      </a:r>
                      <a:r>
                        <a:rPr lang="el-GR" sz="2400" dirty="0"/>
                        <a:t> + </a:t>
                      </a:r>
                      <a:r>
                        <a:rPr lang="en-US" sz="2400" dirty="0"/>
                        <a:t>PPI</a:t>
                      </a:r>
                    </a:p>
                  </a:txBody>
                  <a:tcPr>
                    <a:solidFill>
                      <a:schemeClr val="accent6">
                        <a:lumMod val="40000"/>
                        <a:lumOff val="60000"/>
                      </a:schemeClr>
                    </a:solidFill>
                  </a:tcPr>
                </a:tc>
                <a:tc>
                  <a:txBody>
                    <a:bodyPr/>
                    <a:lstStyle/>
                    <a:p>
                      <a:r>
                        <a:rPr lang="el-GR" sz="2400" dirty="0" err="1"/>
                        <a:t>Ναπροξένη</a:t>
                      </a:r>
                      <a:r>
                        <a:rPr lang="el-GR" sz="2400" dirty="0"/>
                        <a:t> + ΡΡΙ</a:t>
                      </a:r>
                    </a:p>
                  </a:txBody>
                  <a:tcPr>
                    <a:solidFill>
                      <a:schemeClr val="accent6">
                        <a:lumMod val="40000"/>
                        <a:lumOff val="60000"/>
                      </a:schemeClr>
                    </a:solidFill>
                  </a:tcPr>
                </a:tc>
                <a:extLst>
                  <a:ext uri="{0D108BD9-81ED-4DB2-BD59-A6C34878D82A}">
                    <a16:rowId xmlns:a16="http://schemas.microsoft.com/office/drawing/2014/main" xmlns="" val="10002"/>
                  </a:ext>
                </a:extLst>
              </a:tr>
              <a:tr h="370840">
                <a:tc>
                  <a:txBody>
                    <a:bodyPr/>
                    <a:lstStyle/>
                    <a:p>
                      <a:r>
                        <a:rPr lang="el-GR" sz="2400" b="1" dirty="0">
                          <a:solidFill>
                            <a:schemeClr val="tx1"/>
                          </a:solidFill>
                        </a:rPr>
                        <a:t>Αυξημένος</a:t>
                      </a:r>
                      <a:r>
                        <a:rPr lang="el-GR" sz="2400" b="1" baseline="0" dirty="0">
                          <a:solidFill>
                            <a:schemeClr val="tx1"/>
                          </a:solidFill>
                        </a:rPr>
                        <a:t> κίνδυνος ΑΑΠ</a:t>
                      </a:r>
                      <a:endParaRPr lang="el-GR" sz="2400" b="1" dirty="0">
                        <a:solidFill>
                          <a:schemeClr val="tx1"/>
                        </a:solidFill>
                      </a:endParaRPr>
                    </a:p>
                  </a:txBody>
                  <a:tcPr>
                    <a:solidFill>
                      <a:srgbClr val="FF0066"/>
                    </a:solidFill>
                  </a:tcPr>
                </a:tc>
                <a:tc>
                  <a:txBody>
                    <a:bodyPr/>
                    <a:lstStyle/>
                    <a:p>
                      <a:r>
                        <a:rPr lang="el-GR" sz="2400" dirty="0"/>
                        <a:t>ε</a:t>
                      </a:r>
                      <a:r>
                        <a:rPr lang="en-US" sz="2400" dirty="0"/>
                        <a:t>COX-2 +PPI</a:t>
                      </a:r>
                      <a:endParaRPr lang="el-GR" sz="2400" dirty="0"/>
                    </a:p>
                  </a:txBody>
                  <a:tcPr>
                    <a:solidFill>
                      <a:srgbClr val="FAB0EC"/>
                    </a:solidFill>
                  </a:tcPr>
                </a:tc>
                <a:tc>
                  <a:txBody>
                    <a:bodyPr/>
                    <a:lstStyle/>
                    <a:p>
                      <a:r>
                        <a:rPr lang="el-GR" sz="2400" dirty="0"/>
                        <a:t>Αποφυγή όλων των ΜΣΑΦ</a:t>
                      </a:r>
                    </a:p>
                    <a:p>
                      <a:r>
                        <a:rPr lang="el-GR" sz="2400" dirty="0"/>
                        <a:t>Εκτίμηση ανάλογα με την περίπτωση</a:t>
                      </a:r>
                    </a:p>
                  </a:txBody>
                  <a:tcPr>
                    <a:solidFill>
                      <a:srgbClr val="FAB0EC"/>
                    </a:solidFill>
                  </a:tcPr>
                </a:tc>
                <a:extLst>
                  <a:ext uri="{0D108BD9-81ED-4DB2-BD59-A6C34878D82A}">
                    <a16:rowId xmlns:a16="http://schemas.microsoft.com/office/drawing/2014/main" xmlns="" val="10003"/>
                  </a:ext>
                </a:extLst>
              </a:tr>
            </a:tbl>
          </a:graphicData>
        </a:graphic>
      </p:graphicFrame>
      <p:grpSp>
        <p:nvGrpSpPr>
          <p:cNvPr id="6" name="Group 136"/>
          <p:cNvGrpSpPr>
            <a:grpSpLocks/>
          </p:cNvGrpSpPr>
          <p:nvPr/>
        </p:nvGrpSpPr>
        <p:grpSpPr bwMode="auto">
          <a:xfrm>
            <a:off x="6449785" y="4117749"/>
            <a:ext cx="1212850" cy="395287"/>
            <a:chOff x="1284" y="3124"/>
            <a:chExt cx="764" cy="249"/>
          </a:xfrm>
        </p:grpSpPr>
        <p:grpSp>
          <p:nvGrpSpPr>
            <p:cNvPr id="7" name="Group 137"/>
            <p:cNvGrpSpPr>
              <a:grpSpLocks/>
            </p:cNvGrpSpPr>
            <p:nvPr/>
          </p:nvGrpSpPr>
          <p:grpSpPr bwMode="auto">
            <a:xfrm rot="-2093864">
              <a:off x="1284" y="3124"/>
              <a:ext cx="764" cy="144"/>
              <a:chOff x="2510" y="720"/>
              <a:chExt cx="764" cy="144"/>
            </a:xfrm>
          </p:grpSpPr>
          <p:sp>
            <p:nvSpPr>
              <p:cNvPr id="10" name="Freeform 138"/>
              <p:cNvSpPr>
                <a:spLocks/>
              </p:cNvSpPr>
              <p:nvPr/>
            </p:nvSpPr>
            <p:spPr bwMode="auto">
              <a:xfrm>
                <a:off x="3004" y="720"/>
                <a:ext cx="238" cy="84"/>
              </a:xfrm>
              <a:custGeom>
                <a:avLst/>
                <a:gdLst>
                  <a:gd name="T0" fmla="*/ 0 w 238"/>
                  <a:gd name="T1" fmla="*/ 83 h 84"/>
                  <a:gd name="T2" fmla="*/ 0 w 238"/>
                  <a:gd name="T3" fmla="*/ 83 h 84"/>
                  <a:gd name="T4" fmla="*/ 9 w 238"/>
                  <a:gd name="T5" fmla="*/ 78 h 84"/>
                  <a:gd name="T6" fmla="*/ 18 w 238"/>
                  <a:gd name="T7" fmla="*/ 71 h 84"/>
                  <a:gd name="T8" fmla="*/ 28 w 238"/>
                  <a:gd name="T9" fmla="*/ 63 h 84"/>
                  <a:gd name="T10" fmla="*/ 38 w 238"/>
                  <a:gd name="T11" fmla="*/ 56 h 84"/>
                  <a:gd name="T12" fmla="*/ 49 w 238"/>
                  <a:gd name="T13" fmla="*/ 49 h 84"/>
                  <a:gd name="T14" fmla="*/ 59 w 238"/>
                  <a:gd name="T15" fmla="*/ 44 h 84"/>
                  <a:gd name="T16" fmla="*/ 69 w 238"/>
                  <a:gd name="T17" fmla="*/ 40 h 84"/>
                  <a:gd name="T18" fmla="*/ 80 w 238"/>
                  <a:gd name="T19" fmla="*/ 38 h 84"/>
                  <a:gd name="T20" fmla="*/ 90 w 238"/>
                  <a:gd name="T21" fmla="*/ 38 h 84"/>
                  <a:gd name="T22" fmla="*/ 102 w 238"/>
                  <a:gd name="T23" fmla="*/ 38 h 84"/>
                  <a:gd name="T24" fmla="*/ 113 w 238"/>
                  <a:gd name="T25" fmla="*/ 39 h 84"/>
                  <a:gd name="T26" fmla="*/ 123 w 238"/>
                  <a:gd name="T27" fmla="*/ 39 h 84"/>
                  <a:gd name="T28" fmla="*/ 133 w 238"/>
                  <a:gd name="T29" fmla="*/ 39 h 84"/>
                  <a:gd name="T30" fmla="*/ 143 w 238"/>
                  <a:gd name="T31" fmla="*/ 38 h 84"/>
                  <a:gd name="T32" fmla="*/ 152 w 238"/>
                  <a:gd name="T33" fmla="*/ 35 h 84"/>
                  <a:gd name="T34" fmla="*/ 159 w 238"/>
                  <a:gd name="T35" fmla="*/ 32 h 84"/>
                  <a:gd name="T36" fmla="*/ 167 w 238"/>
                  <a:gd name="T37" fmla="*/ 27 h 84"/>
                  <a:gd name="T38" fmla="*/ 177 w 238"/>
                  <a:gd name="T39" fmla="*/ 22 h 84"/>
                  <a:gd name="T40" fmla="*/ 188 w 238"/>
                  <a:gd name="T41" fmla="*/ 19 h 84"/>
                  <a:gd name="T42" fmla="*/ 200 w 238"/>
                  <a:gd name="T43" fmla="*/ 14 h 84"/>
                  <a:gd name="T44" fmla="*/ 211 w 238"/>
                  <a:gd name="T45" fmla="*/ 11 h 84"/>
                  <a:gd name="T46" fmla="*/ 221 w 238"/>
                  <a:gd name="T47" fmla="*/ 7 h 84"/>
                  <a:gd name="T48" fmla="*/ 230 w 238"/>
                  <a:gd name="T49" fmla="*/ 3 h 84"/>
                  <a:gd name="T50" fmla="*/ 237 w 238"/>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
                  <a:gd name="T79" fmla="*/ 0 h 84"/>
                  <a:gd name="T80" fmla="*/ 238 w 238"/>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 h="84">
                    <a:moveTo>
                      <a:pt x="0" y="83"/>
                    </a:moveTo>
                    <a:lnTo>
                      <a:pt x="0" y="83"/>
                    </a:lnTo>
                    <a:lnTo>
                      <a:pt x="9" y="78"/>
                    </a:lnTo>
                    <a:lnTo>
                      <a:pt x="18" y="71"/>
                    </a:lnTo>
                    <a:lnTo>
                      <a:pt x="28" y="63"/>
                    </a:lnTo>
                    <a:lnTo>
                      <a:pt x="38" y="56"/>
                    </a:lnTo>
                    <a:lnTo>
                      <a:pt x="49" y="49"/>
                    </a:lnTo>
                    <a:lnTo>
                      <a:pt x="59" y="44"/>
                    </a:lnTo>
                    <a:lnTo>
                      <a:pt x="69" y="40"/>
                    </a:lnTo>
                    <a:lnTo>
                      <a:pt x="80" y="38"/>
                    </a:lnTo>
                    <a:lnTo>
                      <a:pt x="90" y="38"/>
                    </a:lnTo>
                    <a:lnTo>
                      <a:pt x="102" y="38"/>
                    </a:lnTo>
                    <a:lnTo>
                      <a:pt x="113" y="39"/>
                    </a:lnTo>
                    <a:lnTo>
                      <a:pt x="123" y="39"/>
                    </a:lnTo>
                    <a:lnTo>
                      <a:pt x="133" y="39"/>
                    </a:lnTo>
                    <a:lnTo>
                      <a:pt x="143" y="38"/>
                    </a:lnTo>
                    <a:lnTo>
                      <a:pt x="152" y="35"/>
                    </a:lnTo>
                    <a:lnTo>
                      <a:pt x="159" y="32"/>
                    </a:lnTo>
                    <a:lnTo>
                      <a:pt x="167" y="27"/>
                    </a:lnTo>
                    <a:lnTo>
                      <a:pt x="177" y="22"/>
                    </a:lnTo>
                    <a:lnTo>
                      <a:pt x="188" y="19"/>
                    </a:lnTo>
                    <a:lnTo>
                      <a:pt x="200" y="14"/>
                    </a:lnTo>
                    <a:lnTo>
                      <a:pt x="211" y="11"/>
                    </a:lnTo>
                    <a:lnTo>
                      <a:pt x="221" y="7"/>
                    </a:lnTo>
                    <a:lnTo>
                      <a:pt x="230" y="3"/>
                    </a:lnTo>
                    <a:lnTo>
                      <a:pt x="237"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nvGrpSpPr>
              <p:cNvPr id="11" name="Group 139"/>
              <p:cNvGrpSpPr>
                <a:grpSpLocks/>
              </p:cNvGrpSpPr>
              <p:nvPr/>
            </p:nvGrpSpPr>
            <p:grpSpPr bwMode="auto">
              <a:xfrm>
                <a:off x="2510" y="768"/>
                <a:ext cx="764" cy="96"/>
                <a:chOff x="2510" y="768"/>
                <a:chExt cx="764" cy="96"/>
              </a:xfrm>
            </p:grpSpPr>
            <p:sp>
              <p:nvSpPr>
                <p:cNvPr id="12" name="Freeform 140"/>
                <p:cNvSpPr>
                  <a:spLocks/>
                </p:cNvSpPr>
                <p:nvPr/>
              </p:nvSpPr>
              <p:spPr bwMode="auto">
                <a:xfrm>
                  <a:off x="2510" y="768"/>
                  <a:ext cx="542" cy="74"/>
                </a:xfrm>
                <a:custGeom>
                  <a:avLst/>
                  <a:gdLst>
                    <a:gd name="T0" fmla="*/ 448 w 542"/>
                    <a:gd name="T1" fmla="*/ 16 h 74"/>
                    <a:gd name="T2" fmla="*/ 412 w 542"/>
                    <a:gd name="T3" fmla="*/ 12 h 74"/>
                    <a:gd name="T4" fmla="*/ 382 w 542"/>
                    <a:gd name="T5" fmla="*/ 8 h 74"/>
                    <a:gd name="T6" fmla="*/ 358 w 542"/>
                    <a:gd name="T7" fmla="*/ 6 h 74"/>
                    <a:gd name="T8" fmla="*/ 337 w 542"/>
                    <a:gd name="T9" fmla="*/ 6 h 74"/>
                    <a:gd name="T10" fmla="*/ 318 w 542"/>
                    <a:gd name="T11" fmla="*/ 6 h 74"/>
                    <a:gd name="T12" fmla="*/ 300 w 542"/>
                    <a:gd name="T13" fmla="*/ 6 h 74"/>
                    <a:gd name="T14" fmla="*/ 280 w 542"/>
                    <a:gd name="T15" fmla="*/ 7 h 74"/>
                    <a:gd name="T16" fmla="*/ 249 w 542"/>
                    <a:gd name="T17" fmla="*/ 9 h 74"/>
                    <a:gd name="T18" fmla="*/ 215 w 542"/>
                    <a:gd name="T19" fmla="*/ 10 h 74"/>
                    <a:gd name="T20" fmla="*/ 184 w 542"/>
                    <a:gd name="T21" fmla="*/ 10 h 74"/>
                    <a:gd name="T22" fmla="*/ 152 w 542"/>
                    <a:gd name="T23" fmla="*/ 6 h 74"/>
                    <a:gd name="T24" fmla="*/ 112 w 542"/>
                    <a:gd name="T25" fmla="*/ 2 h 74"/>
                    <a:gd name="T26" fmla="*/ 77 w 542"/>
                    <a:gd name="T27" fmla="*/ 0 h 74"/>
                    <a:gd name="T28" fmla="*/ 50 w 542"/>
                    <a:gd name="T29" fmla="*/ 0 h 74"/>
                    <a:gd name="T30" fmla="*/ 30 w 542"/>
                    <a:gd name="T31" fmla="*/ 3 h 74"/>
                    <a:gd name="T32" fmla="*/ 20 w 542"/>
                    <a:gd name="T33" fmla="*/ 6 h 74"/>
                    <a:gd name="T34" fmla="*/ 10 w 542"/>
                    <a:gd name="T35" fmla="*/ 14 h 74"/>
                    <a:gd name="T36" fmla="*/ 2 w 542"/>
                    <a:gd name="T37" fmla="*/ 24 h 74"/>
                    <a:gd name="T38" fmla="*/ 0 w 542"/>
                    <a:gd name="T39" fmla="*/ 34 h 74"/>
                    <a:gd name="T40" fmla="*/ 7 w 542"/>
                    <a:gd name="T41" fmla="*/ 42 h 74"/>
                    <a:gd name="T42" fmla="*/ 22 w 542"/>
                    <a:gd name="T43" fmla="*/ 51 h 74"/>
                    <a:gd name="T44" fmla="*/ 45 w 542"/>
                    <a:gd name="T45" fmla="*/ 59 h 74"/>
                    <a:gd name="T46" fmla="*/ 74 w 542"/>
                    <a:gd name="T47" fmla="*/ 65 h 74"/>
                    <a:gd name="T48" fmla="*/ 105 w 542"/>
                    <a:gd name="T49" fmla="*/ 65 h 74"/>
                    <a:gd name="T50" fmla="*/ 137 w 542"/>
                    <a:gd name="T51" fmla="*/ 59 h 74"/>
                    <a:gd name="T52" fmla="*/ 171 w 542"/>
                    <a:gd name="T53" fmla="*/ 54 h 74"/>
                    <a:gd name="T54" fmla="*/ 208 w 542"/>
                    <a:gd name="T55" fmla="*/ 53 h 74"/>
                    <a:gd name="T56" fmla="*/ 240 w 542"/>
                    <a:gd name="T57" fmla="*/ 58 h 74"/>
                    <a:gd name="T58" fmla="*/ 263 w 542"/>
                    <a:gd name="T59" fmla="*/ 61 h 74"/>
                    <a:gd name="T60" fmla="*/ 285 w 542"/>
                    <a:gd name="T61" fmla="*/ 63 h 74"/>
                    <a:gd name="T62" fmla="*/ 310 w 542"/>
                    <a:gd name="T63" fmla="*/ 66 h 74"/>
                    <a:gd name="T64" fmla="*/ 333 w 542"/>
                    <a:gd name="T65" fmla="*/ 68 h 74"/>
                    <a:gd name="T66" fmla="*/ 355 w 542"/>
                    <a:gd name="T67" fmla="*/ 68 h 74"/>
                    <a:gd name="T68" fmla="*/ 377 w 542"/>
                    <a:gd name="T69" fmla="*/ 69 h 74"/>
                    <a:gd name="T70" fmla="*/ 396 w 542"/>
                    <a:gd name="T71" fmla="*/ 71 h 74"/>
                    <a:gd name="T72" fmla="*/ 422 w 542"/>
                    <a:gd name="T73" fmla="*/ 73 h 74"/>
                    <a:gd name="T74" fmla="*/ 452 w 542"/>
                    <a:gd name="T75" fmla="*/ 71 h 74"/>
                    <a:gd name="T76" fmla="*/ 475 w 542"/>
                    <a:gd name="T77" fmla="*/ 68 h 74"/>
                    <a:gd name="T78" fmla="*/ 493 w 542"/>
                    <a:gd name="T79" fmla="*/ 63 h 74"/>
                    <a:gd name="T80" fmla="*/ 505 w 542"/>
                    <a:gd name="T81" fmla="*/ 59 h 74"/>
                    <a:gd name="T82" fmla="*/ 518 w 542"/>
                    <a:gd name="T83" fmla="*/ 58 h 74"/>
                    <a:gd name="T84" fmla="*/ 530 w 542"/>
                    <a:gd name="T85" fmla="*/ 55 h 74"/>
                    <a:gd name="T86" fmla="*/ 538 w 542"/>
                    <a:gd name="T87" fmla="*/ 53 h 74"/>
                    <a:gd name="T88" fmla="*/ 540 w 542"/>
                    <a:gd name="T89" fmla="*/ 51 h 74"/>
                    <a:gd name="T90" fmla="*/ 533 w 542"/>
                    <a:gd name="T91" fmla="*/ 45 h 74"/>
                    <a:gd name="T92" fmla="*/ 520 w 542"/>
                    <a:gd name="T93" fmla="*/ 41 h 74"/>
                    <a:gd name="T94" fmla="*/ 510 w 542"/>
                    <a:gd name="T95" fmla="*/ 38 h 74"/>
                    <a:gd name="T96" fmla="*/ 500 w 542"/>
                    <a:gd name="T97" fmla="*/ 35 h 74"/>
                    <a:gd name="T98" fmla="*/ 491 w 542"/>
                    <a:gd name="T99" fmla="*/ 32 h 74"/>
                    <a:gd name="T100" fmla="*/ 480 w 542"/>
                    <a:gd name="T101" fmla="*/ 25 h 74"/>
                    <a:gd name="T102" fmla="*/ 470 w 542"/>
                    <a:gd name="T103" fmla="*/ 2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74"/>
                    <a:gd name="T158" fmla="*/ 542 w 54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74">
                      <a:moveTo>
                        <a:pt x="469" y="19"/>
                      </a:moveTo>
                      <a:lnTo>
                        <a:pt x="448" y="16"/>
                      </a:lnTo>
                      <a:lnTo>
                        <a:pt x="429" y="14"/>
                      </a:lnTo>
                      <a:lnTo>
                        <a:pt x="412" y="12"/>
                      </a:lnTo>
                      <a:lnTo>
                        <a:pt x="397" y="10"/>
                      </a:lnTo>
                      <a:lnTo>
                        <a:pt x="382" y="8"/>
                      </a:lnTo>
                      <a:lnTo>
                        <a:pt x="370" y="7"/>
                      </a:lnTo>
                      <a:lnTo>
                        <a:pt x="358" y="6"/>
                      </a:lnTo>
                      <a:lnTo>
                        <a:pt x="347" y="6"/>
                      </a:lnTo>
                      <a:lnTo>
                        <a:pt x="337" y="6"/>
                      </a:lnTo>
                      <a:lnTo>
                        <a:pt x="327" y="6"/>
                      </a:lnTo>
                      <a:lnTo>
                        <a:pt x="318" y="6"/>
                      </a:lnTo>
                      <a:lnTo>
                        <a:pt x="310" y="6"/>
                      </a:lnTo>
                      <a:lnTo>
                        <a:pt x="300" y="6"/>
                      </a:lnTo>
                      <a:lnTo>
                        <a:pt x="291" y="7"/>
                      </a:lnTo>
                      <a:lnTo>
                        <a:pt x="280" y="7"/>
                      </a:lnTo>
                      <a:lnTo>
                        <a:pt x="270" y="8"/>
                      </a:lnTo>
                      <a:lnTo>
                        <a:pt x="249" y="9"/>
                      </a:lnTo>
                      <a:lnTo>
                        <a:pt x="230" y="10"/>
                      </a:lnTo>
                      <a:lnTo>
                        <a:pt x="215" y="10"/>
                      </a:lnTo>
                      <a:lnTo>
                        <a:pt x="198" y="10"/>
                      </a:lnTo>
                      <a:lnTo>
                        <a:pt x="184" y="10"/>
                      </a:lnTo>
                      <a:lnTo>
                        <a:pt x="167" y="8"/>
                      </a:lnTo>
                      <a:lnTo>
                        <a:pt x="152" y="6"/>
                      </a:lnTo>
                      <a:lnTo>
                        <a:pt x="132" y="5"/>
                      </a:lnTo>
                      <a:lnTo>
                        <a:pt x="112" y="2"/>
                      </a:lnTo>
                      <a:lnTo>
                        <a:pt x="95" y="0"/>
                      </a:lnTo>
                      <a:lnTo>
                        <a:pt x="77" y="0"/>
                      </a:lnTo>
                      <a:lnTo>
                        <a:pt x="63" y="0"/>
                      </a:lnTo>
                      <a:lnTo>
                        <a:pt x="50" y="0"/>
                      </a:lnTo>
                      <a:lnTo>
                        <a:pt x="39" y="1"/>
                      </a:lnTo>
                      <a:lnTo>
                        <a:pt x="30" y="3"/>
                      </a:lnTo>
                      <a:lnTo>
                        <a:pt x="24" y="5"/>
                      </a:lnTo>
                      <a:lnTo>
                        <a:pt x="20" y="6"/>
                      </a:lnTo>
                      <a:lnTo>
                        <a:pt x="14" y="11"/>
                      </a:lnTo>
                      <a:lnTo>
                        <a:pt x="10" y="14"/>
                      </a:lnTo>
                      <a:lnTo>
                        <a:pt x="6" y="19"/>
                      </a:lnTo>
                      <a:lnTo>
                        <a:pt x="2" y="24"/>
                      </a:lnTo>
                      <a:lnTo>
                        <a:pt x="0" y="29"/>
                      </a:lnTo>
                      <a:lnTo>
                        <a:pt x="0" y="34"/>
                      </a:lnTo>
                      <a:lnTo>
                        <a:pt x="2" y="39"/>
                      </a:lnTo>
                      <a:lnTo>
                        <a:pt x="7" y="42"/>
                      </a:lnTo>
                      <a:lnTo>
                        <a:pt x="13" y="47"/>
                      </a:lnTo>
                      <a:lnTo>
                        <a:pt x="22" y="51"/>
                      </a:lnTo>
                      <a:lnTo>
                        <a:pt x="33" y="56"/>
                      </a:lnTo>
                      <a:lnTo>
                        <a:pt x="45" y="59"/>
                      </a:lnTo>
                      <a:lnTo>
                        <a:pt x="58" y="63"/>
                      </a:lnTo>
                      <a:lnTo>
                        <a:pt x="74" y="65"/>
                      </a:lnTo>
                      <a:lnTo>
                        <a:pt x="89" y="66"/>
                      </a:lnTo>
                      <a:lnTo>
                        <a:pt x="105" y="65"/>
                      </a:lnTo>
                      <a:lnTo>
                        <a:pt x="120" y="63"/>
                      </a:lnTo>
                      <a:lnTo>
                        <a:pt x="137" y="59"/>
                      </a:lnTo>
                      <a:lnTo>
                        <a:pt x="153" y="57"/>
                      </a:lnTo>
                      <a:lnTo>
                        <a:pt x="171" y="54"/>
                      </a:lnTo>
                      <a:lnTo>
                        <a:pt x="190" y="52"/>
                      </a:lnTo>
                      <a:lnTo>
                        <a:pt x="208" y="53"/>
                      </a:lnTo>
                      <a:lnTo>
                        <a:pt x="229" y="56"/>
                      </a:lnTo>
                      <a:lnTo>
                        <a:pt x="240" y="58"/>
                      </a:lnTo>
                      <a:lnTo>
                        <a:pt x="251" y="59"/>
                      </a:lnTo>
                      <a:lnTo>
                        <a:pt x="263" y="61"/>
                      </a:lnTo>
                      <a:lnTo>
                        <a:pt x="274" y="62"/>
                      </a:lnTo>
                      <a:lnTo>
                        <a:pt x="285" y="63"/>
                      </a:lnTo>
                      <a:lnTo>
                        <a:pt x="297" y="64"/>
                      </a:lnTo>
                      <a:lnTo>
                        <a:pt x="310" y="66"/>
                      </a:lnTo>
                      <a:lnTo>
                        <a:pt x="321" y="67"/>
                      </a:lnTo>
                      <a:lnTo>
                        <a:pt x="333" y="68"/>
                      </a:lnTo>
                      <a:lnTo>
                        <a:pt x="344" y="68"/>
                      </a:lnTo>
                      <a:lnTo>
                        <a:pt x="355" y="68"/>
                      </a:lnTo>
                      <a:lnTo>
                        <a:pt x="366" y="69"/>
                      </a:lnTo>
                      <a:lnTo>
                        <a:pt x="377" y="69"/>
                      </a:lnTo>
                      <a:lnTo>
                        <a:pt x="386" y="70"/>
                      </a:lnTo>
                      <a:lnTo>
                        <a:pt x="396" y="71"/>
                      </a:lnTo>
                      <a:lnTo>
                        <a:pt x="404" y="72"/>
                      </a:lnTo>
                      <a:lnTo>
                        <a:pt x="422" y="73"/>
                      </a:lnTo>
                      <a:lnTo>
                        <a:pt x="437" y="72"/>
                      </a:lnTo>
                      <a:lnTo>
                        <a:pt x="452" y="71"/>
                      </a:lnTo>
                      <a:lnTo>
                        <a:pt x="464" y="68"/>
                      </a:lnTo>
                      <a:lnTo>
                        <a:pt x="475" y="68"/>
                      </a:lnTo>
                      <a:lnTo>
                        <a:pt x="485" y="65"/>
                      </a:lnTo>
                      <a:lnTo>
                        <a:pt x="493" y="63"/>
                      </a:lnTo>
                      <a:lnTo>
                        <a:pt x="499" y="61"/>
                      </a:lnTo>
                      <a:lnTo>
                        <a:pt x="505" y="59"/>
                      </a:lnTo>
                      <a:lnTo>
                        <a:pt x="511" y="58"/>
                      </a:lnTo>
                      <a:lnTo>
                        <a:pt x="518" y="58"/>
                      </a:lnTo>
                      <a:lnTo>
                        <a:pt x="523" y="56"/>
                      </a:lnTo>
                      <a:lnTo>
                        <a:pt x="530" y="55"/>
                      </a:lnTo>
                      <a:lnTo>
                        <a:pt x="534" y="53"/>
                      </a:lnTo>
                      <a:lnTo>
                        <a:pt x="538" y="53"/>
                      </a:lnTo>
                      <a:lnTo>
                        <a:pt x="541" y="52"/>
                      </a:lnTo>
                      <a:lnTo>
                        <a:pt x="540" y="51"/>
                      </a:lnTo>
                      <a:lnTo>
                        <a:pt x="538" y="48"/>
                      </a:lnTo>
                      <a:lnTo>
                        <a:pt x="533" y="45"/>
                      </a:lnTo>
                      <a:lnTo>
                        <a:pt x="524" y="41"/>
                      </a:lnTo>
                      <a:lnTo>
                        <a:pt x="520" y="41"/>
                      </a:lnTo>
                      <a:lnTo>
                        <a:pt x="516" y="40"/>
                      </a:lnTo>
                      <a:lnTo>
                        <a:pt x="510" y="38"/>
                      </a:lnTo>
                      <a:lnTo>
                        <a:pt x="505" y="37"/>
                      </a:lnTo>
                      <a:lnTo>
                        <a:pt x="500" y="35"/>
                      </a:lnTo>
                      <a:lnTo>
                        <a:pt x="496" y="34"/>
                      </a:lnTo>
                      <a:lnTo>
                        <a:pt x="491" y="32"/>
                      </a:lnTo>
                      <a:lnTo>
                        <a:pt x="488" y="30"/>
                      </a:lnTo>
                      <a:lnTo>
                        <a:pt x="480" y="25"/>
                      </a:lnTo>
                      <a:lnTo>
                        <a:pt x="475" y="23"/>
                      </a:lnTo>
                      <a:lnTo>
                        <a:pt x="470" y="20"/>
                      </a:lnTo>
                      <a:lnTo>
                        <a:pt x="469" y="19"/>
                      </a:lnTo>
                    </a:path>
                  </a:pathLst>
                </a:custGeom>
                <a:solidFill>
                  <a:srgbClr val="818182"/>
                </a:soli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13" name="Freeform 141"/>
                <p:cNvSpPr>
                  <a:spLocks/>
                </p:cNvSpPr>
                <p:nvPr/>
              </p:nvSpPr>
              <p:spPr bwMode="auto">
                <a:xfrm>
                  <a:off x="3009" y="811"/>
                  <a:ext cx="265" cy="53"/>
                </a:xfrm>
                <a:custGeom>
                  <a:avLst/>
                  <a:gdLst>
                    <a:gd name="T0" fmla="*/ 264 w 265"/>
                    <a:gd name="T1" fmla="*/ 52 h 53"/>
                    <a:gd name="T2" fmla="*/ 264 w 265"/>
                    <a:gd name="T3" fmla="*/ 52 h 53"/>
                    <a:gd name="T4" fmla="*/ 255 w 265"/>
                    <a:gd name="T5" fmla="*/ 49 h 53"/>
                    <a:gd name="T6" fmla="*/ 244 w 265"/>
                    <a:gd name="T7" fmla="*/ 45 h 53"/>
                    <a:gd name="T8" fmla="*/ 229 w 265"/>
                    <a:gd name="T9" fmla="*/ 40 h 53"/>
                    <a:gd name="T10" fmla="*/ 213 w 265"/>
                    <a:gd name="T11" fmla="*/ 36 h 53"/>
                    <a:gd name="T12" fmla="*/ 198 w 265"/>
                    <a:gd name="T13" fmla="*/ 31 h 53"/>
                    <a:gd name="T14" fmla="*/ 182 w 265"/>
                    <a:gd name="T15" fmla="*/ 27 h 53"/>
                    <a:gd name="T16" fmla="*/ 169 w 265"/>
                    <a:gd name="T17" fmla="*/ 24 h 53"/>
                    <a:gd name="T18" fmla="*/ 156 w 265"/>
                    <a:gd name="T19" fmla="*/ 22 h 53"/>
                    <a:gd name="T20" fmla="*/ 147 w 265"/>
                    <a:gd name="T21" fmla="*/ 21 h 53"/>
                    <a:gd name="T22" fmla="*/ 138 w 265"/>
                    <a:gd name="T23" fmla="*/ 22 h 53"/>
                    <a:gd name="T24" fmla="*/ 129 w 265"/>
                    <a:gd name="T25" fmla="*/ 23 h 53"/>
                    <a:gd name="T26" fmla="*/ 120 w 265"/>
                    <a:gd name="T27" fmla="*/ 24 h 53"/>
                    <a:gd name="T28" fmla="*/ 111 w 265"/>
                    <a:gd name="T29" fmla="*/ 25 h 53"/>
                    <a:gd name="T30" fmla="*/ 101 w 265"/>
                    <a:gd name="T31" fmla="*/ 25 h 53"/>
                    <a:gd name="T32" fmla="*/ 89 w 265"/>
                    <a:gd name="T33" fmla="*/ 25 h 53"/>
                    <a:gd name="T34" fmla="*/ 74 w 265"/>
                    <a:gd name="T35" fmla="*/ 25 h 53"/>
                    <a:gd name="T36" fmla="*/ 60 w 265"/>
                    <a:gd name="T37" fmla="*/ 23 h 53"/>
                    <a:gd name="T38" fmla="*/ 48 w 265"/>
                    <a:gd name="T39" fmla="*/ 21 h 53"/>
                    <a:gd name="T40" fmla="*/ 39 w 265"/>
                    <a:gd name="T41" fmla="*/ 19 h 53"/>
                    <a:gd name="T42" fmla="*/ 33 w 265"/>
                    <a:gd name="T43" fmla="*/ 17 h 53"/>
                    <a:gd name="T44" fmla="*/ 26 w 265"/>
                    <a:gd name="T45" fmla="*/ 14 h 53"/>
                    <a:gd name="T46" fmla="*/ 19 w 265"/>
                    <a:gd name="T47" fmla="*/ 11 h 53"/>
                    <a:gd name="T48" fmla="*/ 11 w 265"/>
                    <a:gd name="T49" fmla="*/ 6 h 53"/>
                    <a:gd name="T50" fmla="*/ 0 w 265"/>
                    <a:gd name="T51" fmla="*/ 0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53"/>
                    <a:gd name="T80" fmla="*/ 265 w 26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53">
                      <a:moveTo>
                        <a:pt x="264" y="52"/>
                      </a:moveTo>
                      <a:lnTo>
                        <a:pt x="264" y="52"/>
                      </a:lnTo>
                      <a:lnTo>
                        <a:pt x="255" y="49"/>
                      </a:lnTo>
                      <a:lnTo>
                        <a:pt x="244" y="45"/>
                      </a:lnTo>
                      <a:lnTo>
                        <a:pt x="229" y="40"/>
                      </a:lnTo>
                      <a:lnTo>
                        <a:pt x="213" y="36"/>
                      </a:lnTo>
                      <a:lnTo>
                        <a:pt x="198" y="31"/>
                      </a:lnTo>
                      <a:lnTo>
                        <a:pt x="182" y="27"/>
                      </a:lnTo>
                      <a:lnTo>
                        <a:pt x="169" y="24"/>
                      </a:lnTo>
                      <a:lnTo>
                        <a:pt x="156" y="22"/>
                      </a:lnTo>
                      <a:lnTo>
                        <a:pt x="147" y="21"/>
                      </a:lnTo>
                      <a:lnTo>
                        <a:pt x="138" y="22"/>
                      </a:lnTo>
                      <a:lnTo>
                        <a:pt x="129" y="23"/>
                      </a:lnTo>
                      <a:lnTo>
                        <a:pt x="120" y="24"/>
                      </a:lnTo>
                      <a:lnTo>
                        <a:pt x="111" y="25"/>
                      </a:lnTo>
                      <a:lnTo>
                        <a:pt x="101" y="25"/>
                      </a:lnTo>
                      <a:lnTo>
                        <a:pt x="89" y="25"/>
                      </a:lnTo>
                      <a:lnTo>
                        <a:pt x="74" y="25"/>
                      </a:lnTo>
                      <a:lnTo>
                        <a:pt x="60" y="23"/>
                      </a:lnTo>
                      <a:lnTo>
                        <a:pt x="48" y="21"/>
                      </a:lnTo>
                      <a:lnTo>
                        <a:pt x="39" y="19"/>
                      </a:lnTo>
                      <a:lnTo>
                        <a:pt x="33" y="17"/>
                      </a:lnTo>
                      <a:lnTo>
                        <a:pt x="26" y="14"/>
                      </a:lnTo>
                      <a:lnTo>
                        <a:pt x="19" y="11"/>
                      </a:lnTo>
                      <a:lnTo>
                        <a:pt x="11" y="6"/>
                      </a:lnTo>
                      <a:lnTo>
                        <a:pt x="0"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14" name="Freeform 142"/>
                <p:cNvSpPr>
                  <a:spLocks/>
                </p:cNvSpPr>
                <p:nvPr/>
              </p:nvSpPr>
              <p:spPr bwMode="auto">
                <a:xfrm>
                  <a:off x="3008" y="789"/>
                  <a:ext cx="244" cy="25"/>
                </a:xfrm>
                <a:custGeom>
                  <a:avLst/>
                  <a:gdLst>
                    <a:gd name="T0" fmla="*/ 0 w 244"/>
                    <a:gd name="T1" fmla="*/ 24 h 25"/>
                    <a:gd name="T2" fmla="*/ 0 w 244"/>
                    <a:gd name="T3" fmla="*/ 24 h 25"/>
                    <a:gd name="T4" fmla="*/ 10 w 244"/>
                    <a:gd name="T5" fmla="*/ 21 h 25"/>
                    <a:gd name="T6" fmla="*/ 19 w 244"/>
                    <a:gd name="T7" fmla="*/ 18 h 25"/>
                    <a:gd name="T8" fmla="*/ 28 w 244"/>
                    <a:gd name="T9" fmla="*/ 14 h 25"/>
                    <a:gd name="T10" fmla="*/ 38 w 244"/>
                    <a:gd name="T11" fmla="*/ 9 h 25"/>
                    <a:gd name="T12" fmla="*/ 47 w 244"/>
                    <a:gd name="T13" fmla="*/ 5 h 25"/>
                    <a:gd name="T14" fmla="*/ 55 w 244"/>
                    <a:gd name="T15" fmla="*/ 2 h 25"/>
                    <a:gd name="T16" fmla="*/ 64 w 244"/>
                    <a:gd name="T17" fmla="*/ 0 h 25"/>
                    <a:gd name="T18" fmla="*/ 73 w 244"/>
                    <a:gd name="T19" fmla="*/ 0 h 25"/>
                    <a:gd name="T20" fmla="*/ 80 w 244"/>
                    <a:gd name="T21" fmla="*/ 0 h 25"/>
                    <a:gd name="T22" fmla="*/ 88 w 244"/>
                    <a:gd name="T23" fmla="*/ 1 h 25"/>
                    <a:gd name="T24" fmla="*/ 98 w 244"/>
                    <a:gd name="T25" fmla="*/ 2 h 25"/>
                    <a:gd name="T26" fmla="*/ 108 w 244"/>
                    <a:gd name="T27" fmla="*/ 3 h 25"/>
                    <a:gd name="T28" fmla="*/ 119 w 244"/>
                    <a:gd name="T29" fmla="*/ 5 h 25"/>
                    <a:gd name="T30" fmla="*/ 132 w 244"/>
                    <a:gd name="T31" fmla="*/ 7 h 25"/>
                    <a:gd name="T32" fmla="*/ 144 w 244"/>
                    <a:gd name="T33" fmla="*/ 8 h 25"/>
                    <a:gd name="T34" fmla="*/ 156 w 244"/>
                    <a:gd name="T35" fmla="*/ 10 h 25"/>
                    <a:gd name="T36" fmla="*/ 170 w 244"/>
                    <a:gd name="T37" fmla="*/ 12 h 25"/>
                    <a:gd name="T38" fmla="*/ 182 w 244"/>
                    <a:gd name="T39" fmla="*/ 14 h 25"/>
                    <a:gd name="T40" fmla="*/ 195 w 244"/>
                    <a:gd name="T41" fmla="*/ 15 h 25"/>
                    <a:gd name="T42" fmla="*/ 206 w 244"/>
                    <a:gd name="T43" fmla="*/ 16 h 25"/>
                    <a:gd name="T44" fmla="*/ 218 w 244"/>
                    <a:gd name="T45" fmla="*/ 17 h 25"/>
                    <a:gd name="T46" fmla="*/ 227 w 244"/>
                    <a:gd name="T47" fmla="*/ 18 h 25"/>
                    <a:gd name="T48" fmla="*/ 236 w 244"/>
                    <a:gd name="T49" fmla="*/ 18 h 25"/>
                    <a:gd name="T50" fmla="*/ 243 w 244"/>
                    <a:gd name="T51" fmla="*/ 1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25"/>
                    <a:gd name="T80" fmla="*/ 244 w 244"/>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25">
                      <a:moveTo>
                        <a:pt x="0" y="24"/>
                      </a:moveTo>
                      <a:lnTo>
                        <a:pt x="0" y="24"/>
                      </a:lnTo>
                      <a:lnTo>
                        <a:pt x="10" y="21"/>
                      </a:lnTo>
                      <a:lnTo>
                        <a:pt x="19" y="18"/>
                      </a:lnTo>
                      <a:lnTo>
                        <a:pt x="28" y="14"/>
                      </a:lnTo>
                      <a:lnTo>
                        <a:pt x="38" y="9"/>
                      </a:lnTo>
                      <a:lnTo>
                        <a:pt x="47" y="5"/>
                      </a:lnTo>
                      <a:lnTo>
                        <a:pt x="55" y="2"/>
                      </a:lnTo>
                      <a:lnTo>
                        <a:pt x="64" y="0"/>
                      </a:lnTo>
                      <a:lnTo>
                        <a:pt x="73" y="0"/>
                      </a:lnTo>
                      <a:lnTo>
                        <a:pt x="80" y="0"/>
                      </a:lnTo>
                      <a:lnTo>
                        <a:pt x="88" y="1"/>
                      </a:lnTo>
                      <a:lnTo>
                        <a:pt x="98" y="2"/>
                      </a:lnTo>
                      <a:lnTo>
                        <a:pt x="108" y="3"/>
                      </a:lnTo>
                      <a:lnTo>
                        <a:pt x="119" y="5"/>
                      </a:lnTo>
                      <a:lnTo>
                        <a:pt x="132" y="7"/>
                      </a:lnTo>
                      <a:lnTo>
                        <a:pt x="144" y="8"/>
                      </a:lnTo>
                      <a:lnTo>
                        <a:pt x="156" y="10"/>
                      </a:lnTo>
                      <a:lnTo>
                        <a:pt x="170" y="12"/>
                      </a:lnTo>
                      <a:lnTo>
                        <a:pt x="182" y="14"/>
                      </a:lnTo>
                      <a:lnTo>
                        <a:pt x="195" y="15"/>
                      </a:lnTo>
                      <a:lnTo>
                        <a:pt x="206" y="16"/>
                      </a:lnTo>
                      <a:lnTo>
                        <a:pt x="218" y="17"/>
                      </a:lnTo>
                      <a:lnTo>
                        <a:pt x="227" y="18"/>
                      </a:lnTo>
                      <a:lnTo>
                        <a:pt x="236" y="18"/>
                      </a:lnTo>
                      <a:lnTo>
                        <a:pt x="243" y="17"/>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15" name="Freeform 143"/>
                <p:cNvSpPr>
                  <a:spLocks/>
                </p:cNvSpPr>
                <p:nvPr/>
              </p:nvSpPr>
              <p:spPr bwMode="auto">
                <a:xfrm>
                  <a:off x="3083" y="832"/>
                  <a:ext cx="83" cy="5"/>
                </a:xfrm>
                <a:custGeom>
                  <a:avLst/>
                  <a:gdLst>
                    <a:gd name="T0" fmla="*/ 82 w 83"/>
                    <a:gd name="T1" fmla="*/ 1 h 5"/>
                    <a:gd name="T2" fmla="*/ 82 w 83"/>
                    <a:gd name="T3" fmla="*/ 1 h 5"/>
                    <a:gd name="T4" fmla="*/ 73 w 83"/>
                    <a:gd name="T5" fmla="*/ 0 h 5"/>
                    <a:gd name="T6" fmla="*/ 64 w 83"/>
                    <a:gd name="T7" fmla="*/ 0 h 5"/>
                    <a:gd name="T8" fmla="*/ 56 w 83"/>
                    <a:gd name="T9" fmla="*/ 1 h 5"/>
                    <a:gd name="T10" fmla="*/ 48 w 83"/>
                    <a:gd name="T11" fmla="*/ 1 h 5"/>
                    <a:gd name="T12" fmla="*/ 38 w 83"/>
                    <a:gd name="T13" fmla="*/ 2 h 5"/>
                    <a:gd name="T14" fmla="*/ 28 w 83"/>
                    <a:gd name="T15" fmla="*/ 3 h 5"/>
                    <a:gd name="T16" fmla="*/ 16 w 83"/>
                    <a:gd name="T17" fmla="*/ 4 h 5"/>
                    <a:gd name="T18" fmla="*/ 0 w 83"/>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
                    <a:gd name="T32" fmla="*/ 83 w 8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
                      <a:moveTo>
                        <a:pt x="82" y="1"/>
                      </a:moveTo>
                      <a:lnTo>
                        <a:pt x="82" y="1"/>
                      </a:lnTo>
                      <a:lnTo>
                        <a:pt x="73" y="0"/>
                      </a:lnTo>
                      <a:lnTo>
                        <a:pt x="64" y="0"/>
                      </a:lnTo>
                      <a:lnTo>
                        <a:pt x="56" y="1"/>
                      </a:lnTo>
                      <a:lnTo>
                        <a:pt x="48" y="1"/>
                      </a:lnTo>
                      <a:lnTo>
                        <a:pt x="38" y="2"/>
                      </a:lnTo>
                      <a:lnTo>
                        <a:pt x="28" y="3"/>
                      </a:lnTo>
                      <a:lnTo>
                        <a:pt x="16" y="4"/>
                      </a:lnTo>
                      <a:lnTo>
                        <a:pt x="0" y="4"/>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grpSp>
        <p:sp>
          <p:nvSpPr>
            <p:cNvPr id="8" name="Line 144"/>
            <p:cNvSpPr>
              <a:spLocks noChangeShapeType="1"/>
            </p:cNvSpPr>
            <p:nvPr/>
          </p:nvSpPr>
          <p:spPr bwMode="auto">
            <a:xfrm>
              <a:off x="1481" y="3218"/>
              <a:ext cx="210" cy="128"/>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 name="Line 145"/>
            <p:cNvSpPr>
              <a:spLocks noChangeShapeType="1"/>
            </p:cNvSpPr>
            <p:nvPr/>
          </p:nvSpPr>
          <p:spPr bwMode="auto">
            <a:xfrm flipV="1">
              <a:off x="1554" y="3154"/>
              <a:ext cx="55" cy="219"/>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grpSp>
      <p:grpSp>
        <p:nvGrpSpPr>
          <p:cNvPr id="16" name="Group 136"/>
          <p:cNvGrpSpPr>
            <a:grpSpLocks/>
          </p:cNvGrpSpPr>
          <p:nvPr/>
        </p:nvGrpSpPr>
        <p:grpSpPr bwMode="auto">
          <a:xfrm>
            <a:off x="6322785" y="5271635"/>
            <a:ext cx="1212850" cy="395287"/>
            <a:chOff x="1284" y="3124"/>
            <a:chExt cx="764" cy="249"/>
          </a:xfrm>
        </p:grpSpPr>
        <p:grpSp>
          <p:nvGrpSpPr>
            <p:cNvPr id="17" name="Group 137"/>
            <p:cNvGrpSpPr>
              <a:grpSpLocks/>
            </p:cNvGrpSpPr>
            <p:nvPr/>
          </p:nvGrpSpPr>
          <p:grpSpPr bwMode="auto">
            <a:xfrm rot="-2093864">
              <a:off x="1284" y="3124"/>
              <a:ext cx="764" cy="144"/>
              <a:chOff x="2510" y="720"/>
              <a:chExt cx="764" cy="144"/>
            </a:xfrm>
          </p:grpSpPr>
          <p:sp>
            <p:nvSpPr>
              <p:cNvPr id="20" name="Freeform 138"/>
              <p:cNvSpPr>
                <a:spLocks/>
              </p:cNvSpPr>
              <p:nvPr/>
            </p:nvSpPr>
            <p:spPr bwMode="auto">
              <a:xfrm>
                <a:off x="3004" y="720"/>
                <a:ext cx="238" cy="84"/>
              </a:xfrm>
              <a:custGeom>
                <a:avLst/>
                <a:gdLst>
                  <a:gd name="T0" fmla="*/ 0 w 238"/>
                  <a:gd name="T1" fmla="*/ 83 h 84"/>
                  <a:gd name="T2" fmla="*/ 0 w 238"/>
                  <a:gd name="T3" fmla="*/ 83 h 84"/>
                  <a:gd name="T4" fmla="*/ 9 w 238"/>
                  <a:gd name="T5" fmla="*/ 78 h 84"/>
                  <a:gd name="T6" fmla="*/ 18 w 238"/>
                  <a:gd name="T7" fmla="*/ 71 h 84"/>
                  <a:gd name="T8" fmla="*/ 28 w 238"/>
                  <a:gd name="T9" fmla="*/ 63 h 84"/>
                  <a:gd name="T10" fmla="*/ 38 w 238"/>
                  <a:gd name="T11" fmla="*/ 56 h 84"/>
                  <a:gd name="T12" fmla="*/ 49 w 238"/>
                  <a:gd name="T13" fmla="*/ 49 h 84"/>
                  <a:gd name="T14" fmla="*/ 59 w 238"/>
                  <a:gd name="T15" fmla="*/ 44 h 84"/>
                  <a:gd name="T16" fmla="*/ 69 w 238"/>
                  <a:gd name="T17" fmla="*/ 40 h 84"/>
                  <a:gd name="T18" fmla="*/ 80 w 238"/>
                  <a:gd name="T19" fmla="*/ 38 h 84"/>
                  <a:gd name="T20" fmla="*/ 90 w 238"/>
                  <a:gd name="T21" fmla="*/ 38 h 84"/>
                  <a:gd name="T22" fmla="*/ 102 w 238"/>
                  <a:gd name="T23" fmla="*/ 38 h 84"/>
                  <a:gd name="T24" fmla="*/ 113 w 238"/>
                  <a:gd name="T25" fmla="*/ 39 h 84"/>
                  <a:gd name="T26" fmla="*/ 123 w 238"/>
                  <a:gd name="T27" fmla="*/ 39 h 84"/>
                  <a:gd name="T28" fmla="*/ 133 w 238"/>
                  <a:gd name="T29" fmla="*/ 39 h 84"/>
                  <a:gd name="T30" fmla="*/ 143 w 238"/>
                  <a:gd name="T31" fmla="*/ 38 h 84"/>
                  <a:gd name="T32" fmla="*/ 152 w 238"/>
                  <a:gd name="T33" fmla="*/ 35 h 84"/>
                  <a:gd name="T34" fmla="*/ 159 w 238"/>
                  <a:gd name="T35" fmla="*/ 32 h 84"/>
                  <a:gd name="T36" fmla="*/ 167 w 238"/>
                  <a:gd name="T37" fmla="*/ 27 h 84"/>
                  <a:gd name="T38" fmla="*/ 177 w 238"/>
                  <a:gd name="T39" fmla="*/ 22 h 84"/>
                  <a:gd name="T40" fmla="*/ 188 w 238"/>
                  <a:gd name="T41" fmla="*/ 19 h 84"/>
                  <a:gd name="T42" fmla="*/ 200 w 238"/>
                  <a:gd name="T43" fmla="*/ 14 h 84"/>
                  <a:gd name="T44" fmla="*/ 211 w 238"/>
                  <a:gd name="T45" fmla="*/ 11 h 84"/>
                  <a:gd name="T46" fmla="*/ 221 w 238"/>
                  <a:gd name="T47" fmla="*/ 7 h 84"/>
                  <a:gd name="T48" fmla="*/ 230 w 238"/>
                  <a:gd name="T49" fmla="*/ 3 h 84"/>
                  <a:gd name="T50" fmla="*/ 237 w 238"/>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
                  <a:gd name="T79" fmla="*/ 0 h 84"/>
                  <a:gd name="T80" fmla="*/ 238 w 238"/>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 h="84">
                    <a:moveTo>
                      <a:pt x="0" y="83"/>
                    </a:moveTo>
                    <a:lnTo>
                      <a:pt x="0" y="83"/>
                    </a:lnTo>
                    <a:lnTo>
                      <a:pt x="9" y="78"/>
                    </a:lnTo>
                    <a:lnTo>
                      <a:pt x="18" y="71"/>
                    </a:lnTo>
                    <a:lnTo>
                      <a:pt x="28" y="63"/>
                    </a:lnTo>
                    <a:lnTo>
                      <a:pt x="38" y="56"/>
                    </a:lnTo>
                    <a:lnTo>
                      <a:pt x="49" y="49"/>
                    </a:lnTo>
                    <a:lnTo>
                      <a:pt x="59" y="44"/>
                    </a:lnTo>
                    <a:lnTo>
                      <a:pt x="69" y="40"/>
                    </a:lnTo>
                    <a:lnTo>
                      <a:pt x="80" y="38"/>
                    </a:lnTo>
                    <a:lnTo>
                      <a:pt x="90" y="38"/>
                    </a:lnTo>
                    <a:lnTo>
                      <a:pt x="102" y="38"/>
                    </a:lnTo>
                    <a:lnTo>
                      <a:pt x="113" y="39"/>
                    </a:lnTo>
                    <a:lnTo>
                      <a:pt x="123" y="39"/>
                    </a:lnTo>
                    <a:lnTo>
                      <a:pt x="133" y="39"/>
                    </a:lnTo>
                    <a:lnTo>
                      <a:pt x="143" y="38"/>
                    </a:lnTo>
                    <a:lnTo>
                      <a:pt x="152" y="35"/>
                    </a:lnTo>
                    <a:lnTo>
                      <a:pt x="159" y="32"/>
                    </a:lnTo>
                    <a:lnTo>
                      <a:pt x="167" y="27"/>
                    </a:lnTo>
                    <a:lnTo>
                      <a:pt x="177" y="22"/>
                    </a:lnTo>
                    <a:lnTo>
                      <a:pt x="188" y="19"/>
                    </a:lnTo>
                    <a:lnTo>
                      <a:pt x="200" y="14"/>
                    </a:lnTo>
                    <a:lnTo>
                      <a:pt x="211" y="11"/>
                    </a:lnTo>
                    <a:lnTo>
                      <a:pt x="221" y="7"/>
                    </a:lnTo>
                    <a:lnTo>
                      <a:pt x="230" y="3"/>
                    </a:lnTo>
                    <a:lnTo>
                      <a:pt x="237"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nvGrpSpPr>
              <p:cNvPr id="21" name="Group 139"/>
              <p:cNvGrpSpPr>
                <a:grpSpLocks/>
              </p:cNvGrpSpPr>
              <p:nvPr/>
            </p:nvGrpSpPr>
            <p:grpSpPr bwMode="auto">
              <a:xfrm>
                <a:off x="2510" y="768"/>
                <a:ext cx="764" cy="96"/>
                <a:chOff x="2510" y="768"/>
                <a:chExt cx="764" cy="96"/>
              </a:xfrm>
            </p:grpSpPr>
            <p:sp>
              <p:nvSpPr>
                <p:cNvPr id="22" name="Freeform 140"/>
                <p:cNvSpPr>
                  <a:spLocks/>
                </p:cNvSpPr>
                <p:nvPr/>
              </p:nvSpPr>
              <p:spPr bwMode="auto">
                <a:xfrm>
                  <a:off x="2510" y="768"/>
                  <a:ext cx="542" cy="74"/>
                </a:xfrm>
                <a:custGeom>
                  <a:avLst/>
                  <a:gdLst>
                    <a:gd name="T0" fmla="*/ 448 w 542"/>
                    <a:gd name="T1" fmla="*/ 16 h 74"/>
                    <a:gd name="T2" fmla="*/ 412 w 542"/>
                    <a:gd name="T3" fmla="*/ 12 h 74"/>
                    <a:gd name="T4" fmla="*/ 382 w 542"/>
                    <a:gd name="T5" fmla="*/ 8 h 74"/>
                    <a:gd name="T6" fmla="*/ 358 w 542"/>
                    <a:gd name="T7" fmla="*/ 6 h 74"/>
                    <a:gd name="T8" fmla="*/ 337 w 542"/>
                    <a:gd name="T9" fmla="*/ 6 h 74"/>
                    <a:gd name="T10" fmla="*/ 318 w 542"/>
                    <a:gd name="T11" fmla="*/ 6 h 74"/>
                    <a:gd name="T12" fmla="*/ 300 w 542"/>
                    <a:gd name="T13" fmla="*/ 6 h 74"/>
                    <a:gd name="T14" fmla="*/ 280 w 542"/>
                    <a:gd name="T15" fmla="*/ 7 h 74"/>
                    <a:gd name="T16" fmla="*/ 249 w 542"/>
                    <a:gd name="T17" fmla="*/ 9 h 74"/>
                    <a:gd name="T18" fmla="*/ 215 w 542"/>
                    <a:gd name="T19" fmla="*/ 10 h 74"/>
                    <a:gd name="T20" fmla="*/ 184 w 542"/>
                    <a:gd name="T21" fmla="*/ 10 h 74"/>
                    <a:gd name="T22" fmla="*/ 152 w 542"/>
                    <a:gd name="T23" fmla="*/ 6 h 74"/>
                    <a:gd name="T24" fmla="*/ 112 w 542"/>
                    <a:gd name="T25" fmla="*/ 2 h 74"/>
                    <a:gd name="T26" fmla="*/ 77 w 542"/>
                    <a:gd name="T27" fmla="*/ 0 h 74"/>
                    <a:gd name="T28" fmla="*/ 50 w 542"/>
                    <a:gd name="T29" fmla="*/ 0 h 74"/>
                    <a:gd name="T30" fmla="*/ 30 w 542"/>
                    <a:gd name="T31" fmla="*/ 3 h 74"/>
                    <a:gd name="T32" fmla="*/ 20 w 542"/>
                    <a:gd name="T33" fmla="*/ 6 h 74"/>
                    <a:gd name="T34" fmla="*/ 10 w 542"/>
                    <a:gd name="T35" fmla="*/ 14 h 74"/>
                    <a:gd name="T36" fmla="*/ 2 w 542"/>
                    <a:gd name="T37" fmla="*/ 24 h 74"/>
                    <a:gd name="T38" fmla="*/ 0 w 542"/>
                    <a:gd name="T39" fmla="*/ 34 h 74"/>
                    <a:gd name="T40" fmla="*/ 7 w 542"/>
                    <a:gd name="T41" fmla="*/ 42 h 74"/>
                    <a:gd name="T42" fmla="*/ 22 w 542"/>
                    <a:gd name="T43" fmla="*/ 51 h 74"/>
                    <a:gd name="T44" fmla="*/ 45 w 542"/>
                    <a:gd name="T45" fmla="*/ 59 h 74"/>
                    <a:gd name="T46" fmla="*/ 74 w 542"/>
                    <a:gd name="T47" fmla="*/ 65 h 74"/>
                    <a:gd name="T48" fmla="*/ 105 w 542"/>
                    <a:gd name="T49" fmla="*/ 65 h 74"/>
                    <a:gd name="T50" fmla="*/ 137 w 542"/>
                    <a:gd name="T51" fmla="*/ 59 h 74"/>
                    <a:gd name="T52" fmla="*/ 171 w 542"/>
                    <a:gd name="T53" fmla="*/ 54 h 74"/>
                    <a:gd name="T54" fmla="*/ 208 w 542"/>
                    <a:gd name="T55" fmla="*/ 53 h 74"/>
                    <a:gd name="T56" fmla="*/ 240 w 542"/>
                    <a:gd name="T57" fmla="*/ 58 h 74"/>
                    <a:gd name="T58" fmla="*/ 263 w 542"/>
                    <a:gd name="T59" fmla="*/ 61 h 74"/>
                    <a:gd name="T60" fmla="*/ 285 w 542"/>
                    <a:gd name="T61" fmla="*/ 63 h 74"/>
                    <a:gd name="T62" fmla="*/ 310 w 542"/>
                    <a:gd name="T63" fmla="*/ 66 h 74"/>
                    <a:gd name="T64" fmla="*/ 333 w 542"/>
                    <a:gd name="T65" fmla="*/ 68 h 74"/>
                    <a:gd name="T66" fmla="*/ 355 w 542"/>
                    <a:gd name="T67" fmla="*/ 68 h 74"/>
                    <a:gd name="T68" fmla="*/ 377 w 542"/>
                    <a:gd name="T69" fmla="*/ 69 h 74"/>
                    <a:gd name="T70" fmla="*/ 396 w 542"/>
                    <a:gd name="T71" fmla="*/ 71 h 74"/>
                    <a:gd name="T72" fmla="*/ 422 w 542"/>
                    <a:gd name="T73" fmla="*/ 73 h 74"/>
                    <a:gd name="T74" fmla="*/ 452 w 542"/>
                    <a:gd name="T75" fmla="*/ 71 h 74"/>
                    <a:gd name="T76" fmla="*/ 475 w 542"/>
                    <a:gd name="T77" fmla="*/ 68 h 74"/>
                    <a:gd name="T78" fmla="*/ 493 w 542"/>
                    <a:gd name="T79" fmla="*/ 63 h 74"/>
                    <a:gd name="T80" fmla="*/ 505 w 542"/>
                    <a:gd name="T81" fmla="*/ 59 h 74"/>
                    <a:gd name="T82" fmla="*/ 518 w 542"/>
                    <a:gd name="T83" fmla="*/ 58 h 74"/>
                    <a:gd name="T84" fmla="*/ 530 w 542"/>
                    <a:gd name="T85" fmla="*/ 55 h 74"/>
                    <a:gd name="T86" fmla="*/ 538 w 542"/>
                    <a:gd name="T87" fmla="*/ 53 h 74"/>
                    <a:gd name="T88" fmla="*/ 540 w 542"/>
                    <a:gd name="T89" fmla="*/ 51 h 74"/>
                    <a:gd name="T90" fmla="*/ 533 w 542"/>
                    <a:gd name="T91" fmla="*/ 45 h 74"/>
                    <a:gd name="T92" fmla="*/ 520 w 542"/>
                    <a:gd name="T93" fmla="*/ 41 h 74"/>
                    <a:gd name="T94" fmla="*/ 510 w 542"/>
                    <a:gd name="T95" fmla="*/ 38 h 74"/>
                    <a:gd name="T96" fmla="*/ 500 w 542"/>
                    <a:gd name="T97" fmla="*/ 35 h 74"/>
                    <a:gd name="T98" fmla="*/ 491 w 542"/>
                    <a:gd name="T99" fmla="*/ 32 h 74"/>
                    <a:gd name="T100" fmla="*/ 480 w 542"/>
                    <a:gd name="T101" fmla="*/ 25 h 74"/>
                    <a:gd name="T102" fmla="*/ 470 w 542"/>
                    <a:gd name="T103" fmla="*/ 2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74"/>
                    <a:gd name="T158" fmla="*/ 542 w 54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74">
                      <a:moveTo>
                        <a:pt x="469" y="19"/>
                      </a:moveTo>
                      <a:lnTo>
                        <a:pt x="448" y="16"/>
                      </a:lnTo>
                      <a:lnTo>
                        <a:pt x="429" y="14"/>
                      </a:lnTo>
                      <a:lnTo>
                        <a:pt x="412" y="12"/>
                      </a:lnTo>
                      <a:lnTo>
                        <a:pt x="397" y="10"/>
                      </a:lnTo>
                      <a:lnTo>
                        <a:pt x="382" y="8"/>
                      </a:lnTo>
                      <a:lnTo>
                        <a:pt x="370" y="7"/>
                      </a:lnTo>
                      <a:lnTo>
                        <a:pt x="358" y="6"/>
                      </a:lnTo>
                      <a:lnTo>
                        <a:pt x="347" y="6"/>
                      </a:lnTo>
                      <a:lnTo>
                        <a:pt x="337" y="6"/>
                      </a:lnTo>
                      <a:lnTo>
                        <a:pt x="327" y="6"/>
                      </a:lnTo>
                      <a:lnTo>
                        <a:pt x="318" y="6"/>
                      </a:lnTo>
                      <a:lnTo>
                        <a:pt x="310" y="6"/>
                      </a:lnTo>
                      <a:lnTo>
                        <a:pt x="300" y="6"/>
                      </a:lnTo>
                      <a:lnTo>
                        <a:pt x="291" y="7"/>
                      </a:lnTo>
                      <a:lnTo>
                        <a:pt x="280" y="7"/>
                      </a:lnTo>
                      <a:lnTo>
                        <a:pt x="270" y="8"/>
                      </a:lnTo>
                      <a:lnTo>
                        <a:pt x="249" y="9"/>
                      </a:lnTo>
                      <a:lnTo>
                        <a:pt x="230" y="10"/>
                      </a:lnTo>
                      <a:lnTo>
                        <a:pt x="215" y="10"/>
                      </a:lnTo>
                      <a:lnTo>
                        <a:pt x="198" y="10"/>
                      </a:lnTo>
                      <a:lnTo>
                        <a:pt x="184" y="10"/>
                      </a:lnTo>
                      <a:lnTo>
                        <a:pt x="167" y="8"/>
                      </a:lnTo>
                      <a:lnTo>
                        <a:pt x="152" y="6"/>
                      </a:lnTo>
                      <a:lnTo>
                        <a:pt x="132" y="5"/>
                      </a:lnTo>
                      <a:lnTo>
                        <a:pt x="112" y="2"/>
                      </a:lnTo>
                      <a:lnTo>
                        <a:pt x="95" y="0"/>
                      </a:lnTo>
                      <a:lnTo>
                        <a:pt x="77" y="0"/>
                      </a:lnTo>
                      <a:lnTo>
                        <a:pt x="63" y="0"/>
                      </a:lnTo>
                      <a:lnTo>
                        <a:pt x="50" y="0"/>
                      </a:lnTo>
                      <a:lnTo>
                        <a:pt x="39" y="1"/>
                      </a:lnTo>
                      <a:lnTo>
                        <a:pt x="30" y="3"/>
                      </a:lnTo>
                      <a:lnTo>
                        <a:pt x="24" y="5"/>
                      </a:lnTo>
                      <a:lnTo>
                        <a:pt x="20" y="6"/>
                      </a:lnTo>
                      <a:lnTo>
                        <a:pt x="14" y="11"/>
                      </a:lnTo>
                      <a:lnTo>
                        <a:pt x="10" y="14"/>
                      </a:lnTo>
                      <a:lnTo>
                        <a:pt x="6" y="19"/>
                      </a:lnTo>
                      <a:lnTo>
                        <a:pt x="2" y="24"/>
                      </a:lnTo>
                      <a:lnTo>
                        <a:pt x="0" y="29"/>
                      </a:lnTo>
                      <a:lnTo>
                        <a:pt x="0" y="34"/>
                      </a:lnTo>
                      <a:lnTo>
                        <a:pt x="2" y="39"/>
                      </a:lnTo>
                      <a:lnTo>
                        <a:pt x="7" y="42"/>
                      </a:lnTo>
                      <a:lnTo>
                        <a:pt x="13" y="47"/>
                      </a:lnTo>
                      <a:lnTo>
                        <a:pt x="22" y="51"/>
                      </a:lnTo>
                      <a:lnTo>
                        <a:pt x="33" y="56"/>
                      </a:lnTo>
                      <a:lnTo>
                        <a:pt x="45" y="59"/>
                      </a:lnTo>
                      <a:lnTo>
                        <a:pt x="58" y="63"/>
                      </a:lnTo>
                      <a:lnTo>
                        <a:pt x="74" y="65"/>
                      </a:lnTo>
                      <a:lnTo>
                        <a:pt x="89" y="66"/>
                      </a:lnTo>
                      <a:lnTo>
                        <a:pt x="105" y="65"/>
                      </a:lnTo>
                      <a:lnTo>
                        <a:pt x="120" y="63"/>
                      </a:lnTo>
                      <a:lnTo>
                        <a:pt x="137" y="59"/>
                      </a:lnTo>
                      <a:lnTo>
                        <a:pt x="153" y="57"/>
                      </a:lnTo>
                      <a:lnTo>
                        <a:pt x="171" y="54"/>
                      </a:lnTo>
                      <a:lnTo>
                        <a:pt x="190" y="52"/>
                      </a:lnTo>
                      <a:lnTo>
                        <a:pt x="208" y="53"/>
                      </a:lnTo>
                      <a:lnTo>
                        <a:pt x="229" y="56"/>
                      </a:lnTo>
                      <a:lnTo>
                        <a:pt x="240" y="58"/>
                      </a:lnTo>
                      <a:lnTo>
                        <a:pt x="251" y="59"/>
                      </a:lnTo>
                      <a:lnTo>
                        <a:pt x="263" y="61"/>
                      </a:lnTo>
                      <a:lnTo>
                        <a:pt x="274" y="62"/>
                      </a:lnTo>
                      <a:lnTo>
                        <a:pt x="285" y="63"/>
                      </a:lnTo>
                      <a:lnTo>
                        <a:pt x="297" y="64"/>
                      </a:lnTo>
                      <a:lnTo>
                        <a:pt x="310" y="66"/>
                      </a:lnTo>
                      <a:lnTo>
                        <a:pt x="321" y="67"/>
                      </a:lnTo>
                      <a:lnTo>
                        <a:pt x="333" y="68"/>
                      </a:lnTo>
                      <a:lnTo>
                        <a:pt x="344" y="68"/>
                      </a:lnTo>
                      <a:lnTo>
                        <a:pt x="355" y="68"/>
                      </a:lnTo>
                      <a:lnTo>
                        <a:pt x="366" y="69"/>
                      </a:lnTo>
                      <a:lnTo>
                        <a:pt x="377" y="69"/>
                      </a:lnTo>
                      <a:lnTo>
                        <a:pt x="386" y="70"/>
                      </a:lnTo>
                      <a:lnTo>
                        <a:pt x="396" y="71"/>
                      </a:lnTo>
                      <a:lnTo>
                        <a:pt x="404" y="72"/>
                      </a:lnTo>
                      <a:lnTo>
                        <a:pt x="422" y="73"/>
                      </a:lnTo>
                      <a:lnTo>
                        <a:pt x="437" y="72"/>
                      </a:lnTo>
                      <a:lnTo>
                        <a:pt x="452" y="71"/>
                      </a:lnTo>
                      <a:lnTo>
                        <a:pt x="464" y="68"/>
                      </a:lnTo>
                      <a:lnTo>
                        <a:pt x="475" y="68"/>
                      </a:lnTo>
                      <a:lnTo>
                        <a:pt x="485" y="65"/>
                      </a:lnTo>
                      <a:lnTo>
                        <a:pt x="493" y="63"/>
                      </a:lnTo>
                      <a:lnTo>
                        <a:pt x="499" y="61"/>
                      </a:lnTo>
                      <a:lnTo>
                        <a:pt x="505" y="59"/>
                      </a:lnTo>
                      <a:lnTo>
                        <a:pt x="511" y="58"/>
                      </a:lnTo>
                      <a:lnTo>
                        <a:pt x="518" y="58"/>
                      </a:lnTo>
                      <a:lnTo>
                        <a:pt x="523" y="56"/>
                      </a:lnTo>
                      <a:lnTo>
                        <a:pt x="530" y="55"/>
                      </a:lnTo>
                      <a:lnTo>
                        <a:pt x="534" y="53"/>
                      </a:lnTo>
                      <a:lnTo>
                        <a:pt x="538" y="53"/>
                      </a:lnTo>
                      <a:lnTo>
                        <a:pt x="541" y="52"/>
                      </a:lnTo>
                      <a:lnTo>
                        <a:pt x="540" y="51"/>
                      </a:lnTo>
                      <a:lnTo>
                        <a:pt x="538" y="48"/>
                      </a:lnTo>
                      <a:lnTo>
                        <a:pt x="533" y="45"/>
                      </a:lnTo>
                      <a:lnTo>
                        <a:pt x="524" y="41"/>
                      </a:lnTo>
                      <a:lnTo>
                        <a:pt x="520" y="41"/>
                      </a:lnTo>
                      <a:lnTo>
                        <a:pt x="516" y="40"/>
                      </a:lnTo>
                      <a:lnTo>
                        <a:pt x="510" y="38"/>
                      </a:lnTo>
                      <a:lnTo>
                        <a:pt x="505" y="37"/>
                      </a:lnTo>
                      <a:lnTo>
                        <a:pt x="500" y="35"/>
                      </a:lnTo>
                      <a:lnTo>
                        <a:pt x="496" y="34"/>
                      </a:lnTo>
                      <a:lnTo>
                        <a:pt x="491" y="32"/>
                      </a:lnTo>
                      <a:lnTo>
                        <a:pt x="488" y="30"/>
                      </a:lnTo>
                      <a:lnTo>
                        <a:pt x="480" y="25"/>
                      </a:lnTo>
                      <a:lnTo>
                        <a:pt x="475" y="23"/>
                      </a:lnTo>
                      <a:lnTo>
                        <a:pt x="470" y="20"/>
                      </a:lnTo>
                      <a:lnTo>
                        <a:pt x="469" y="19"/>
                      </a:lnTo>
                    </a:path>
                  </a:pathLst>
                </a:custGeom>
                <a:solidFill>
                  <a:srgbClr val="818182"/>
                </a:soli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23" name="Freeform 141"/>
                <p:cNvSpPr>
                  <a:spLocks/>
                </p:cNvSpPr>
                <p:nvPr/>
              </p:nvSpPr>
              <p:spPr bwMode="auto">
                <a:xfrm>
                  <a:off x="3009" y="811"/>
                  <a:ext cx="265" cy="53"/>
                </a:xfrm>
                <a:custGeom>
                  <a:avLst/>
                  <a:gdLst>
                    <a:gd name="T0" fmla="*/ 264 w 265"/>
                    <a:gd name="T1" fmla="*/ 52 h 53"/>
                    <a:gd name="T2" fmla="*/ 264 w 265"/>
                    <a:gd name="T3" fmla="*/ 52 h 53"/>
                    <a:gd name="T4" fmla="*/ 255 w 265"/>
                    <a:gd name="T5" fmla="*/ 49 h 53"/>
                    <a:gd name="T6" fmla="*/ 244 w 265"/>
                    <a:gd name="T7" fmla="*/ 45 h 53"/>
                    <a:gd name="T8" fmla="*/ 229 w 265"/>
                    <a:gd name="T9" fmla="*/ 40 h 53"/>
                    <a:gd name="T10" fmla="*/ 213 w 265"/>
                    <a:gd name="T11" fmla="*/ 36 h 53"/>
                    <a:gd name="T12" fmla="*/ 198 w 265"/>
                    <a:gd name="T13" fmla="*/ 31 h 53"/>
                    <a:gd name="T14" fmla="*/ 182 w 265"/>
                    <a:gd name="T15" fmla="*/ 27 h 53"/>
                    <a:gd name="T16" fmla="*/ 169 w 265"/>
                    <a:gd name="T17" fmla="*/ 24 h 53"/>
                    <a:gd name="T18" fmla="*/ 156 w 265"/>
                    <a:gd name="T19" fmla="*/ 22 h 53"/>
                    <a:gd name="T20" fmla="*/ 147 w 265"/>
                    <a:gd name="T21" fmla="*/ 21 h 53"/>
                    <a:gd name="T22" fmla="*/ 138 w 265"/>
                    <a:gd name="T23" fmla="*/ 22 h 53"/>
                    <a:gd name="T24" fmla="*/ 129 w 265"/>
                    <a:gd name="T25" fmla="*/ 23 h 53"/>
                    <a:gd name="T26" fmla="*/ 120 w 265"/>
                    <a:gd name="T27" fmla="*/ 24 h 53"/>
                    <a:gd name="T28" fmla="*/ 111 w 265"/>
                    <a:gd name="T29" fmla="*/ 25 h 53"/>
                    <a:gd name="T30" fmla="*/ 101 w 265"/>
                    <a:gd name="T31" fmla="*/ 25 h 53"/>
                    <a:gd name="T32" fmla="*/ 89 w 265"/>
                    <a:gd name="T33" fmla="*/ 25 h 53"/>
                    <a:gd name="T34" fmla="*/ 74 w 265"/>
                    <a:gd name="T35" fmla="*/ 25 h 53"/>
                    <a:gd name="T36" fmla="*/ 60 w 265"/>
                    <a:gd name="T37" fmla="*/ 23 h 53"/>
                    <a:gd name="T38" fmla="*/ 48 w 265"/>
                    <a:gd name="T39" fmla="*/ 21 h 53"/>
                    <a:gd name="T40" fmla="*/ 39 w 265"/>
                    <a:gd name="T41" fmla="*/ 19 h 53"/>
                    <a:gd name="T42" fmla="*/ 33 w 265"/>
                    <a:gd name="T43" fmla="*/ 17 h 53"/>
                    <a:gd name="T44" fmla="*/ 26 w 265"/>
                    <a:gd name="T45" fmla="*/ 14 h 53"/>
                    <a:gd name="T46" fmla="*/ 19 w 265"/>
                    <a:gd name="T47" fmla="*/ 11 h 53"/>
                    <a:gd name="T48" fmla="*/ 11 w 265"/>
                    <a:gd name="T49" fmla="*/ 6 h 53"/>
                    <a:gd name="T50" fmla="*/ 0 w 265"/>
                    <a:gd name="T51" fmla="*/ 0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53"/>
                    <a:gd name="T80" fmla="*/ 265 w 26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53">
                      <a:moveTo>
                        <a:pt x="264" y="52"/>
                      </a:moveTo>
                      <a:lnTo>
                        <a:pt x="264" y="52"/>
                      </a:lnTo>
                      <a:lnTo>
                        <a:pt x="255" y="49"/>
                      </a:lnTo>
                      <a:lnTo>
                        <a:pt x="244" y="45"/>
                      </a:lnTo>
                      <a:lnTo>
                        <a:pt x="229" y="40"/>
                      </a:lnTo>
                      <a:lnTo>
                        <a:pt x="213" y="36"/>
                      </a:lnTo>
                      <a:lnTo>
                        <a:pt x="198" y="31"/>
                      </a:lnTo>
                      <a:lnTo>
                        <a:pt x="182" y="27"/>
                      </a:lnTo>
                      <a:lnTo>
                        <a:pt x="169" y="24"/>
                      </a:lnTo>
                      <a:lnTo>
                        <a:pt x="156" y="22"/>
                      </a:lnTo>
                      <a:lnTo>
                        <a:pt x="147" y="21"/>
                      </a:lnTo>
                      <a:lnTo>
                        <a:pt x="138" y="22"/>
                      </a:lnTo>
                      <a:lnTo>
                        <a:pt x="129" y="23"/>
                      </a:lnTo>
                      <a:lnTo>
                        <a:pt x="120" y="24"/>
                      </a:lnTo>
                      <a:lnTo>
                        <a:pt x="111" y="25"/>
                      </a:lnTo>
                      <a:lnTo>
                        <a:pt x="101" y="25"/>
                      </a:lnTo>
                      <a:lnTo>
                        <a:pt x="89" y="25"/>
                      </a:lnTo>
                      <a:lnTo>
                        <a:pt x="74" y="25"/>
                      </a:lnTo>
                      <a:lnTo>
                        <a:pt x="60" y="23"/>
                      </a:lnTo>
                      <a:lnTo>
                        <a:pt x="48" y="21"/>
                      </a:lnTo>
                      <a:lnTo>
                        <a:pt x="39" y="19"/>
                      </a:lnTo>
                      <a:lnTo>
                        <a:pt x="33" y="17"/>
                      </a:lnTo>
                      <a:lnTo>
                        <a:pt x="26" y="14"/>
                      </a:lnTo>
                      <a:lnTo>
                        <a:pt x="19" y="11"/>
                      </a:lnTo>
                      <a:lnTo>
                        <a:pt x="11" y="6"/>
                      </a:lnTo>
                      <a:lnTo>
                        <a:pt x="0"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24" name="Freeform 142"/>
                <p:cNvSpPr>
                  <a:spLocks/>
                </p:cNvSpPr>
                <p:nvPr/>
              </p:nvSpPr>
              <p:spPr bwMode="auto">
                <a:xfrm>
                  <a:off x="3008" y="789"/>
                  <a:ext cx="244" cy="25"/>
                </a:xfrm>
                <a:custGeom>
                  <a:avLst/>
                  <a:gdLst>
                    <a:gd name="T0" fmla="*/ 0 w 244"/>
                    <a:gd name="T1" fmla="*/ 24 h 25"/>
                    <a:gd name="T2" fmla="*/ 0 w 244"/>
                    <a:gd name="T3" fmla="*/ 24 h 25"/>
                    <a:gd name="T4" fmla="*/ 10 w 244"/>
                    <a:gd name="T5" fmla="*/ 21 h 25"/>
                    <a:gd name="T6" fmla="*/ 19 w 244"/>
                    <a:gd name="T7" fmla="*/ 18 h 25"/>
                    <a:gd name="T8" fmla="*/ 28 w 244"/>
                    <a:gd name="T9" fmla="*/ 14 h 25"/>
                    <a:gd name="T10" fmla="*/ 38 w 244"/>
                    <a:gd name="T11" fmla="*/ 9 h 25"/>
                    <a:gd name="T12" fmla="*/ 47 w 244"/>
                    <a:gd name="T13" fmla="*/ 5 h 25"/>
                    <a:gd name="T14" fmla="*/ 55 w 244"/>
                    <a:gd name="T15" fmla="*/ 2 h 25"/>
                    <a:gd name="T16" fmla="*/ 64 w 244"/>
                    <a:gd name="T17" fmla="*/ 0 h 25"/>
                    <a:gd name="T18" fmla="*/ 73 w 244"/>
                    <a:gd name="T19" fmla="*/ 0 h 25"/>
                    <a:gd name="T20" fmla="*/ 80 w 244"/>
                    <a:gd name="T21" fmla="*/ 0 h 25"/>
                    <a:gd name="T22" fmla="*/ 88 w 244"/>
                    <a:gd name="T23" fmla="*/ 1 h 25"/>
                    <a:gd name="T24" fmla="*/ 98 w 244"/>
                    <a:gd name="T25" fmla="*/ 2 h 25"/>
                    <a:gd name="T26" fmla="*/ 108 w 244"/>
                    <a:gd name="T27" fmla="*/ 3 h 25"/>
                    <a:gd name="T28" fmla="*/ 119 w 244"/>
                    <a:gd name="T29" fmla="*/ 5 h 25"/>
                    <a:gd name="T30" fmla="*/ 132 w 244"/>
                    <a:gd name="T31" fmla="*/ 7 h 25"/>
                    <a:gd name="T32" fmla="*/ 144 w 244"/>
                    <a:gd name="T33" fmla="*/ 8 h 25"/>
                    <a:gd name="T34" fmla="*/ 156 w 244"/>
                    <a:gd name="T35" fmla="*/ 10 h 25"/>
                    <a:gd name="T36" fmla="*/ 170 w 244"/>
                    <a:gd name="T37" fmla="*/ 12 h 25"/>
                    <a:gd name="T38" fmla="*/ 182 w 244"/>
                    <a:gd name="T39" fmla="*/ 14 h 25"/>
                    <a:gd name="T40" fmla="*/ 195 w 244"/>
                    <a:gd name="T41" fmla="*/ 15 h 25"/>
                    <a:gd name="T42" fmla="*/ 206 w 244"/>
                    <a:gd name="T43" fmla="*/ 16 h 25"/>
                    <a:gd name="T44" fmla="*/ 218 w 244"/>
                    <a:gd name="T45" fmla="*/ 17 h 25"/>
                    <a:gd name="T46" fmla="*/ 227 w 244"/>
                    <a:gd name="T47" fmla="*/ 18 h 25"/>
                    <a:gd name="T48" fmla="*/ 236 w 244"/>
                    <a:gd name="T49" fmla="*/ 18 h 25"/>
                    <a:gd name="T50" fmla="*/ 243 w 244"/>
                    <a:gd name="T51" fmla="*/ 1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25"/>
                    <a:gd name="T80" fmla="*/ 244 w 244"/>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25">
                      <a:moveTo>
                        <a:pt x="0" y="24"/>
                      </a:moveTo>
                      <a:lnTo>
                        <a:pt x="0" y="24"/>
                      </a:lnTo>
                      <a:lnTo>
                        <a:pt x="10" y="21"/>
                      </a:lnTo>
                      <a:lnTo>
                        <a:pt x="19" y="18"/>
                      </a:lnTo>
                      <a:lnTo>
                        <a:pt x="28" y="14"/>
                      </a:lnTo>
                      <a:lnTo>
                        <a:pt x="38" y="9"/>
                      </a:lnTo>
                      <a:lnTo>
                        <a:pt x="47" y="5"/>
                      </a:lnTo>
                      <a:lnTo>
                        <a:pt x="55" y="2"/>
                      </a:lnTo>
                      <a:lnTo>
                        <a:pt x="64" y="0"/>
                      </a:lnTo>
                      <a:lnTo>
                        <a:pt x="73" y="0"/>
                      </a:lnTo>
                      <a:lnTo>
                        <a:pt x="80" y="0"/>
                      </a:lnTo>
                      <a:lnTo>
                        <a:pt x="88" y="1"/>
                      </a:lnTo>
                      <a:lnTo>
                        <a:pt x="98" y="2"/>
                      </a:lnTo>
                      <a:lnTo>
                        <a:pt x="108" y="3"/>
                      </a:lnTo>
                      <a:lnTo>
                        <a:pt x="119" y="5"/>
                      </a:lnTo>
                      <a:lnTo>
                        <a:pt x="132" y="7"/>
                      </a:lnTo>
                      <a:lnTo>
                        <a:pt x="144" y="8"/>
                      </a:lnTo>
                      <a:lnTo>
                        <a:pt x="156" y="10"/>
                      </a:lnTo>
                      <a:lnTo>
                        <a:pt x="170" y="12"/>
                      </a:lnTo>
                      <a:lnTo>
                        <a:pt x="182" y="14"/>
                      </a:lnTo>
                      <a:lnTo>
                        <a:pt x="195" y="15"/>
                      </a:lnTo>
                      <a:lnTo>
                        <a:pt x="206" y="16"/>
                      </a:lnTo>
                      <a:lnTo>
                        <a:pt x="218" y="17"/>
                      </a:lnTo>
                      <a:lnTo>
                        <a:pt x="227" y="18"/>
                      </a:lnTo>
                      <a:lnTo>
                        <a:pt x="236" y="18"/>
                      </a:lnTo>
                      <a:lnTo>
                        <a:pt x="243" y="17"/>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25" name="Freeform 143"/>
                <p:cNvSpPr>
                  <a:spLocks/>
                </p:cNvSpPr>
                <p:nvPr/>
              </p:nvSpPr>
              <p:spPr bwMode="auto">
                <a:xfrm>
                  <a:off x="3083" y="832"/>
                  <a:ext cx="83" cy="5"/>
                </a:xfrm>
                <a:custGeom>
                  <a:avLst/>
                  <a:gdLst>
                    <a:gd name="T0" fmla="*/ 82 w 83"/>
                    <a:gd name="T1" fmla="*/ 1 h 5"/>
                    <a:gd name="T2" fmla="*/ 82 w 83"/>
                    <a:gd name="T3" fmla="*/ 1 h 5"/>
                    <a:gd name="T4" fmla="*/ 73 w 83"/>
                    <a:gd name="T5" fmla="*/ 0 h 5"/>
                    <a:gd name="T6" fmla="*/ 64 w 83"/>
                    <a:gd name="T7" fmla="*/ 0 h 5"/>
                    <a:gd name="T8" fmla="*/ 56 w 83"/>
                    <a:gd name="T9" fmla="*/ 1 h 5"/>
                    <a:gd name="T10" fmla="*/ 48 w 83"/>
                    <a:gd name="T11" fmla="*/ 1 h 5"/>
                    <a:gd name="T12" fmla="*/ 38 w 83"/>
                    <a:gd name="T13" fmla="*/ 2 h 5"/>
                    <a:gd name="T14" fmla="*/ 28 w 83"/>
                    <a:gd name="T15" fmla="*/ 3 h 5"/>
                    <a:gd name="T16" fmla="*/ 16 w 83"/>
                    <a:gd name="T17" fmla="*/ 4 h 5"/>
                    <a:gd name="T18" fmla="*/ 0 w 83"/>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
                    <a:gd name="T32" fmla="*/ 83 w 8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
                      <a:moveTo>
                        <a:pt x="82" y="1"/>
                      </a:moveTo>
                      <a:lnTo>
                        <a:pt x="82" y="1"/>
                      </a:lnTo>
                      <a:lnTo>
                        <a:pt x="73" y="0"/>
                      </a:lnTo>
                      <a:lnTo>
                        <a:pt x="64" y="0"/>
                      </a:lnTo>
                      <a:lnTo>
                        <a:pt x="56" y="1"/>
                      </a:lnTo>
                      <a:lnTo>
                        <a:pt x="48" y="1"/>
                      </a:lnTo>
                      <a:lnTo>
                        <a:pt x="38" y="2"/>
                      </a:lnTo>
                      <a:lnTo>
                        <a:pt x="28" y="3"/>
                      </a:lnTo>
                      <a:lnTo>
                        <a:pt x="16" y="4"/>
                      </a:lnTo>
                      <a:lnTo>
                        <a:pt x="0" y="4"/>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grpSp>
        <p:sp>
          <p:nvSpPr>
            <p:cNvPr id="18" name="Line 144"/>
            <p:cNvSpPr>
              <a:spLocks noChangeShapeType="1"/>
            </p:cNvSpPr>
            <p:nvPr/>
          </p:nvSpPr>
          <p:spPr bwMode="auto">
            <a:xfrm>
              <a:off x="1481" y="3218"/>
              <a:ext cx="210" cy="128"/>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19" name="Line 145"/>
            <p:cNvSpPr>
              <a:spLocks noChangeShapeType="1"/>
            </p:cNvSpPr>
            <p:nvPr/>
          </p:nvSpPr>
          <p:spPr bwMode="auto">
            <a:xfrm flipV="1">
              <a:off x="1554" y="3154"/>
              <a:ext cx="55" cy="219"/>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grpSp>
      <p:grpSp>
        <p:nvGrpSpPr>
          <p:cNvPr id="26" name="Group 136"/>
          <p:cNvGrpSpPr>
            <a:grpSpLocks/>
          </p:cNvGrpSpPr>
          <p:nvPr/>
        </p:nvGrpSpPr>
        <p:grpSpPr bwMode="auto">
          <a:xfrm>
            <a:off x="10013043" y="4170930"/>
            <a:ext cx="1212850" cy="395287"/>
            <a:chOff x="1284" y="3124"/>
            <a:chExt cx="764" cy="249"/>
          </a:xfrm>
        </p:grpSpPr>
        <p:grpSp>
          <p:nvGrpSpPr>
            <p:cNvPr id="27" name="Group 137"/>
            <p:cNvGrpSpPr>
              <a:grpSpLocks/>
            </p:cNvGrpSpPr>
            <p:nvPr/>
          </p:nvGrpSpPr>
          <p:grpSpPr bwMode="auto">
            <a:xfrm rot="-2093864">
              <a:off x="1284" y="3124"/>
              <a:ext cx="764" cy="144"/>
              <a:chOff x="2510" y="720"/>
              <a:chExt cx="764" cy="144"/>
            </a:xfrm>
          </p:grpSpPr>
          <p:sp>
            <p:nvSpPr>
              <p:cNvPr id="30" name="Freeform 138"/>
              <p:cNvSpPr>
                <a:spLocks/>
              </p:cNvSpPr>
              <p:nvPr/>
            </p:nvSpPr>
            <p:spPr bwMode="auto">
              <a:xfrm>
                <a:off x="3004" y="720"/>
                <a:ext cx="238" cy="84"/>
              </a:xfrm>
              <a:custGeom>
                <a:avLst/>
                <a:gdLst>
                  <a:gd name="T0" fmla="*/ 0 w 238"/>
                  <a:gd name="T1" fmla="*/ 83 h 84"/>
                  <a:gd name="T2" fmla="*/ 0 w 238"/>
                  <a:gd name="T3" fmla="*/ 83 h 84"/>
                  <a:gd name="T4" fmla="*/ 9 w 238"/>
                  <a:gd name="T5" fmla="*/ 78 h 84"/>
                  <a:gd name="T6" fmla="*/ 18 w 238"/>
                  <a:gd name="T7" fmla="*/ 71 h 84"/>
                  <a:gd name="T8" fmla="*/ 28 w 238"/>
                  <a:gd name="T9" fmla="*/ 63 h 84"/>
                  <a:gd name="T10" fmla="*/ 38 w 238"/>
                  <a:gd name="T11" fmla="*/ 56 h 84"/>
                  <a:gd name="T12" fmla="*/ 49 w 238"/>
                  <a:gd name="T13" fmla="*/ 49 h 84"/>
                  <a:gd name="T14" fmla="*/ 59 w 238"/>
                  <a:gd name="T15" fmla="*/ 44 h 84"/>
                  <a:gd name="T16" fmla="*/ 69 w 238"/>
                  <a:gd name="T17" fmla="*/ 40 h 84"/>
                  <a:gd name="T18" fmla="*/ 80 w 238"/>
                  <a:gd name="T19" fmla="*/ 38 h 84"/>
                  <a:gd name="T20" fmla="*/ 90 w 238"/>
                  <a:gd name="T21" fmla="*/ 38 h 84"/>
                  <a:gd name="T22" fmla="*/ 102 w 238"/>
                  <a:gd name="T23" fmla="*/ 38 h 84"/>
                  <a:gd name="T24" fmla="*/ 113 w 238"/>
                  <a:gd name="T25" fmla="*/ 39 h 84"/>
                  <a:gd name="T26" fmla="*/ 123 w 238"/>
                  <a:gd name="T27" fmla="*/ 39 h 84"/>
                  <a:gd name="T28" fmla="*/ 133 w 238"/>
                  <a:gd name="T29" fmla="*/ 39 h 84"/>
                  <a:gd name="T30" fmla="*/ 143 w 238"/>
                  <a:gd name="T31" fmla="*/ 38 h 84"/>
                  <a:gd name="T32" fmla="*/ 152 w 238"/>
                  <a:gd name="T33" fmla="*/ 35 h 84"/>
                  <a:gd name="T34" fmla="*/ 159 w 238"/>
                  <a:gd name="T35" fmla="*/ 32 h 84"/>
                  <a:gd name="T36" fmla="*/ 167 w 238"/>
                  <a:gd name="T37" fmla="*/ 27 h 84"/>
                  <a:gd name="T38" fmla="*/ 177 w 238"/>
                  <a:gd name="T39" fmla="*/ 22 h 84"/>
                  <a:gd name="T40" fmla="*/ 188 w 238"/>
                  <a:gd name="T41" fmla="*/ 19 h 84"/>
                  <a:gd name="T42" fmla="*/ 200 w 238"/>
                  <a:gd name="T43" fmla="*/ 14 h 84"/>
                  <a:gd name="T44" fmla="*/ 211 w 238"/>
                  <a:gd name="T45" fmla="*/ 11 h 84"/>
                  <a:gd name="T46" fmla="*/ 221 w 238"/>
                  <a:gd name="T47" fmla="*/ 7 h 84"/>
                  <a:gd name="T48" fmla="*/ 230 w 238"/>
                  <a:gd name="T49" fmla="*/ 3 h 84"/>
                  <a:gd name="T50" fmla="*/ 237 w 238"/>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
                  <a:gd name="T79" fmla="*/ 0 h 84"/>
                  <a:gd name="T80" fmla="*/ 238 w 238"/>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 h="84">
                    <a:moveTo>
                      <a:pt x="0" y="83"/>
                    </a:moveTo>
                    <a:lnTo>
                      <a:pt x="0" y="83"/>
                    </a:lnTo>
                    <a:lnTo>
                      <a:pt x="9" y="78"/>
                    </a:lnTo>
                    <a:lnTo>
                      <a:pt x="18" y="71"/>
                    </a:lnTo>
                    <a:lnTo>
                      <a:pt x="28" y="63"/>
                    </a:lnTo>
                    <a:lnTo>
                      <a:pt x="38" y="56"/>
                    </a:lnTo>
                    <a:lnTo>
                      <a:pt x="49" y="49"/>
                    </a:lnTo>
                    <a:lnTo>
                      <a:pt x="59" y="44"/>
                    </a:lnTo>
                    <a:lnTo>
                      <a:pt x="69" y="40"/>
                    </a:lnTo>
                    <a:lnTo>
                      <a:pt x="80" y="38"/>
                    </a:lnTo>
                    <a:lnTo>
                      <a:pt x="90" y="38"/>
                    </a:lnTo>
                    <a:lnTo>
                      <a:pt x="102" y="38"/>
                    </a:lnTo>
                    <a:lnTo>
                      <a:pt x="113" y="39"/>
                    </a:lnTo>
                    <a:lnTo>
                      <a:pt x="123" y="39"/>
                    </a:lnTo>
                    <a:lnTo>
                      <a:pt x="133" y="39"/>
                    </a:lnTo>
                    <a:lnTo>
                      <a:pt x="143" y="38"/>
                    </a:lnTo>
                    <a:lnTo>
                      <a:pt x="152" y="35"/>
                    </a:lnTo>
                    <a:lnTo>
                      <a:pt x="159" y="32"/>
                    </a:lnTo>
                    <a:lnTo>
                      <a:pt x="167" y="27"/>
                    </a:lnTo>
                    <a:lnTo>
                      <a:pt x="177" y="22"/>
                    </a:lnTo>
                    <a:lnTo>
                      <a:pt x="188" y="19"/>
                    </a:lnTo>
                    <a:lnTo>
                      <a:pt x="200" y="14"/>
                    </a:lnTo>
                    <a:lnTo>
                      <a:pt x="211" y="11"/>
                    </a:lnTo>
                    <a:lnTo>
                      <a:pt x="221" y="7"/>
                    </a:lnTo>
                    <a:lnTo>
                      <a:pt x="230" y="3"/>
                    </a:lnTo>
                    <a:lnTo>
                      <a:pt x="237"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nvGrpSpPr>
              <p:cNvPr id="31" name="Group 139"/>
              <p:cNvGrpSpPr>
                <a:grpSpLocks/>
              </p:cNvGrpSpPr>
              <p:nvPr/>
            </p:nvGrpSpPr>
            <p:grpSpPr bwMode="auto">
              <a:xfrm>
                <a:off x="2510" y="768"/>
                <a:ext cx="764" cy="96"/>
                <a:chOff x="2510" y="768"/>
                <a:chExt cx="764" cy="96"/>
              </a:xfrm>
            </p:grpSpPr>
            <p:sp>
              <p:nvSpPr>
                <p:cNvPr id="32" name="Freeform 140"/>
                <p:cNvSpPr>
                  <a:spLocks/>
                </p:cNvSpPr>
                <p:nvPr/>
              </p:nvSpPr>
              <p:spPr bwMode="auto">
                <a:xfrm>
                  <a:off x="2510" y="768"/>
                  <a:ext cx="542" cy="74"/>
                </a:xfrm>
                <a:custGeom>
                  <a:avLst/>
                  <a:gdLst>
                    <a:gd name="T0" fmla="*/ 448 w 542"/>
                    <a:gd name="T1" fmla="*/ 16 h 74"/>
                    <a:gd name="T2" fmla="*/ 412 w 542"/>
                    <a:gd name="T3" fmla="*/ 12 h 74"/>
                    <a:gd name="T4" fmla="*/ 382 w 542"/>
                    <a:gd name="T5" fmla="*/ 8 h 74"/>
                    <a:gd name="T6" fmla="*/ 358 w 542"/>
                    <a:gd name="T7" fmla="*/ 6 h 74"/>
                    <a:gd name="T8" fmla="*/ 337 w 542"/>
                    <a:gd name="T9" fmla="*/ 6 h 74"/>
                    <a:gd name="T10" fmla="*/ 318 w 542"/>
                    <a:gd name="T11" fmla="*/ 6 h 74"/>
                    <a:gd name="T12" fmla="*/ 300 w 542"/>
                    <a:gd name="T13" fmla="*/ 6 h 74"/>
                    <a:gd name="T14" fmla="*/ 280 w 542"/>
                    <a:gd name="T15" fmla="*/ 7 h 74"/>
                    <a:gd name="T16" fmla="*/ 249 w 542"/>
                    <a:gd name="T17" fmla="*/ 9 h 74"/>
                    <a:gd name="T18" fmla="*/ 215 w 542"/>
                    <a:gd name="T19" fmla="*/ 10 h 74"/>
                    <a:gd name="T20" fmla="*/ 184 w 542"/>
                    <a:gd name="T21" fmla="*/ 10 h 74"/>
                    <a:gd name="T22" fmla="*/ 152 w 542"/>
                    <a:gd name="T23" fmla="*/ 6 h 74"/>
                    <a:gd name="T24" fmla="*/ 112 w 542"/>
                    <a:gd name="T25" fmla="*/ 2 h 74"/>
                    <a:gd name="T26" fmla="*/ 77 w 542"/>
                    <a:gd name="T27" fmla="*/ 0 h 74"/>
                    <a:gd name="T28" fmla="*/ 50 w 542"/>
                    <a:gd name="T29" fmla="*/ 0 h 74"/>
                    <a:gd name="T30" fmla="*/ 30 w 542"/>
                    <a:gd name="T31" fmla="*/ 3 h 74"/>
                    <a:gd name="T32" fmla="*/ 20 w 542"/>
                    <a:gd name="T33" fmla="*/ 6 h 74"/>
                    <a:gd name="T34" fmla="*/ 10 w 542"/>
                    <a:gd name="T35" fmla="*/ 14 h 74"/>
                    <a:gd name="T36" fmla="*/ 2 w 542"/>
                    <a:gd name="T37" fmla="*/ 24 h 74"/>
                    <a:gd name="T38" fmla="*/ 0 w 542"/>
                    <a:gd name="T39" fmla="*/ 34 h 74"/>
                    <a:gd name="T40" fmla="*/ 7 w 542"/>
                    <a:gd name="T41" fmla="*/ 42 h 74"/>
                    <a:gd name="T42" fmla="*/ 22 w 542"/>
                    <a:gd name="T43" fmla="*/ 51 h 74"/>
                    <a:gd name="T44" fmla="*/ 45 w 542"/>
                    <a:gd name="T45" fmla="*/ 59 h 74"/>
                    <a:gd name="T46" fmla="*/ 74 w 542"/>
                    <a:gd name="T47" fmla="*/ 65 h 74"/>
                    <a:gd name="T48" fmla="*/ 105 w 542"/>
                    <a:gd name="T49" fmla="*/ 65 h 74"/>
                    <a:gd name="T50" fmla="*/ 137 w 542"/>
                    <a:gd name="T51" fmla="*/ 59 h 74"/>
                    <a:gd name="T52" fmla="*/ 171 w 542"/>
                    <a:gd name="T53" fmla="*/ 54 h 74"/>
                    <a:gd name="T54" fmla="*/ 208 w 542"/>
                    <a:gd name="T55" fmla="*/ 53 h 74"/>
                    <a:gd name="T56" fmla="*/ 240 w 542"/>
                    <a:gd name="T57" fmla="*/ 58 h 74"/>
                    <a:gd name="T58" fmla="*/ 263 w 542"/>
                    <a:gd name="T59" fmla="*/ 61 h 74"/>
                    <a:gd name="T60" fmla="*/ 285 w 542"/>
                    <a:gd name="T61" fmla="*/ 63 h 74"/>
                    <a:gd name="T62" fmla="*/ 310 w 542"/>
                    <a:gd name="T63" fmla="*/ 66 h 74"/>
                    <a:gd name="T64" fmla="*/ 333 w 542"/>
                    <a:gd name="T65" fmla="*/ 68 h 74"/>
                    <a:gd name="T66" fmla="*/ 355 w 542"/>
                    <a:gd name="T67" fmla="*/ 68 h 74"/>
                    <a:gd name="T68" fmla="*/ 377 w 542"/>
                    <a:gd name="T69" fmla="*/ 69 h 74"/>
                    <a:gd name="T70" fmla="*/ 396 w 542"/>
                    <a:gd name="T71" fmla="*/ 71 h 74"/>
                    <a:gd name="T72" fmla="*/ 422 w 542"/>
                    <a:gd name="T73" fmla="*/ 73 h 74"/>
                    <a:gd name="T74" fmla="*/ 452 w 542"/>
                    <a:gd name="T75" fmla="*/ 71 h 74"/>
                    <a:gd name="T76" fmla="*/ 475 w 542"/>
                    <a:gd name="T77" fmla="*/ 68 h 74"/>
                    <a:gd name="T78" fmla="*/ 493 w 542"/>
                    <a:gd name="T79" fmla="*/ 63 h 74"/>
                    <a:gd name="T80" fmla="*/ 505 w 542"/>
                    <a:gd name="T81" fmla="*/ 59 h 74"/>
                    <a:gd name="T82" fmla="*/ 518 w 542"/>
                    <a:gd name="T83" fmla="*/ 58 h 74"/>
                    <a:gd name="T84" fmla="*/ 530 w 542"/>
                    <a:gd name="T85" fmla="*/ 55 h 74"/>
                    <a:gd name="T86" fmla="*/ 538 w 542"/>
                    <a:gd name="T87" fmla="*/ 53 h 74"/>
                    <a:gd name="T88" fmla="*/ 540 w 542"/>
                    <a:gd name="T89" fmla="*/ 51 h 74"/>
                    <a:gd name="T90" fmla="*/ 533 w 542"/>
                    <a:gd name="T91" fmla="*/ 45 h 74"/>
                    <a:gd name="T92" fmla="*/ 520 w 542"/>
                    <a:gd name="T93" fmla="*/ 41 h 74"/>
                    <a:gd name="T94" fmla="*/ 510 w 542"/>
                    <a:gd name="T95" fmla="*/ 38 h 74"/>
                    <a:gd name="T96" fmla="*/ 500 w 542"/>
                    <a:gd name="T97" fmla="*/ 35 h 74"/>
                    <a:gd name="T98" fmla="*/ 491 w 542"/>
                    <a:gd name="T99" fmla="*/ 32 h 74"/>
                    <a:gd name="T100" fmla="*/ 480 w 542"/>
                    <a:gd name="T101" fmla="*/ 25 h 74"/>
                    <a:gd name="T102" fmla="*/ 470 w 542"/>
                    <a:gd name="T103" fmla="*/ 2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74"/>
                    <a:gd name="T158" fmla="*/ 542 w 54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74">
                      <a:moveTo>
                        <a:pt x="469" y="19"/>
                      </a:moveTo>
                      <a:lnTo>
                        <a:pt x="448" y="16"/>
                      </a:lnTo>
                      <a:lnTo>
                        <a:pt x="429" y="14"/>
                      </a:lnTo>
                      <a:lnTo>
                        <a:pt x="412" y="12"/>
                      </a:lnTo>
                      <a:lnTo>
                        <a:pt x="397" y="10"/>
                      </a:lnTo>
                      <a:lnTo>
                        <a:pt x="382" y="8"/>
                      </a:lnTo>
                      <a:lnTo>
                        <a:pt x="370" y="7"/>
                      </a:lnTo>
                      <a:lnTo>
                        <a:pt x="358" y="6"/>
                      </a:lnTo>
                      <a:lnTo>
                        <a:pt x="347" y="6"/>
                      </a:lnTo>
                      <a:lnTo>
                        <a:pt x="337" y="6"/>
                      </a:lnTo>
                      <a:lnTo>
                        <a:pt x="327" y="6"/>
                      </a:lnTo>
                      <a:lnTo>
                        <a:pt x="318" y="6"/>
                      </a:lnTo>
                      <a:lnTo>
                        <a:pt x="310" y="6"/>
                      </a:lnTo>
                      <a:lnTo>
                        <a:pt x="300" y="6"/>
                      </a:lnTo>
                      <a:lnTo>
                        <a:pt x="291" y="7"/>
                      </a:lnTo>
                      <a:lnTo>
                        <a:pt x="280" y="7"/>
                      </a:lnTo>
                      <a:lnTo>
                        <a:pt x="270" y="8"/>
                      </a:lnTo>
                      <a:lnTo>
                        <a:pt x="249" y="9"/>
                      </a:lnTo>
                      <a:lnTo>
                        <a:pt x="230" y="10"/>
                      </a:lnTo>
                      <a:lnTo>
                        <a:pt x="215" y="10"/>
                      </a:lnTo>
                      <a:lnTo>
                        <a:pt x="198" y="10"/>
                      </a:lnTo>
                      <a:lnTo>
                        <a:pt x="184" y="10"/>
                      </a:lnTo>
                      <a:lnTo>
                        <a:pt x="167" y="8"/>
                      </a:lnTo>
                      <a:lnTo>
                        <a:pt x="152" y="6"/>
                      </a:lnTo>
                      <a:lnTo>
                        <a:pt x="132" y="5"/>
                      </a:lnTo>
                      <a:lnTo>
                        <a:pt x="112" y="2"/>
                      </a:lnTo>
                      <a:lnTo>
                        <a:pt x="95" y="0"/>
                      </a:lnTo>
                      <a:lnTo>
                        <a:pt x="77" y="0"/>
                      </a:lnTo>
                      <a:lnTo>
                        <a:pt x="63" y="0"/>
                      </a:lnTo>
                      <a:lnTo>
                        <a:pt x="50" y="0"/>
                      </a:lnTo>
                      <a:lnTo>
                        <a:pt x="39" y="1"/>
                      </a:lnTo>
                      <a:lnTo>
                        <a:pt x="30" y="3"/>
                      </a:lnTo>
                      <a:lnTo>
                        <a:pt x="24" y="5"/>
                      </a:lnTo>
                      <a:lnTo>
                        <a:pt x="20" y="6"/>
                      </a:lnTo>
                      <a:lnTo>
                        <a:pt x="14" y="11"/>
                      </a:lnTo>
                      <a:lnTo>
                        <a:pt x="10" y="14"/>
                      </a:lnTo>
                      <a:lnTo>
                        <a:pt x="6" y="19"/>
                      </a:lnTo>
                      <a:lnTo>
                        <a:pt x="2" y="24"/>
                      </a:lnTo>
                      <a:lnTo>
                        <a:pt x="0" y="29"/>
                      </a:lnTo>
                      <a:lnTo>
                        <a:pt x="0" y="34"/>
                      </a:lnTo>
                      <a:lnTo>
                        <a:pt x="2" y="39"/>
                      </a:lnTo>
                      <a:lnTo>
                        <a:pt x="7" y="42"/>
                      </a:lnTo>
                      <a:lnTo>
                        <a:pt x="13" y="47"/>
                      </a:lnTo>
                      <a:lnTo>
                        <a:pt x="22" y="51"/>
                      </a:lnTo>
                      <a:lnTo>
                        <a:pt x="33" y="56"/>
                      </a:lnTo>
                      <a:lnTo>
                        <a:pt x="45" y="59"/>
                      </a:lnTo>
                      <a:lnTo>
                        <a:pt x="58" y="63"/>
                      </a:lnTo>
                      <a:lnTo>
                        <a:pt x="74" y="65"/>
                      </a:lnTo>
                      <a:lnTo>
                        <a:pt x="89" y="66"/>
                      </a:lnTo>
                      <a:lnTo>
                        <a:pt x="105" y="65"/>
                      </a:lnTo>
                      <a:lnTo>
                        <a:pt x="120" y="63"/>
                      </a:lnTo>
                      <a:lnTo>
                        <a:pt x="137" y="59"/>
                      </a:lnTo>
                      <a:lnTo>
                        <a:pt x="153" y="57"/>
                      </a:lnTo>
                      <a:lnTo>
                        <a:pt x="171" y="54"/>
                      </a:lnTo>
                      <a:lnTo>
                        <a:pt x="190" y="52"/>
                      </a:lnTo>
                      <a:lnTo>
                        <a:pt x="208" y="53"/>
                      </a:lnTo>
                      <a:lnTo>
                        <a:pt x="229" y="56"/>
                      </a:lnTo>
                      <a:lnTo>
                        <a:pt x="240" y="58"/>
                      </a:lnTo>
                      <a:lnTo>
                        <a:pt x="251" y="59"/>
                      </a:lnTo>
                      <a:lnTo>
                        <a:pt x="263" y="61"/>
                      </a:lnTo>
                      <a:lnTo>
                        <a:pt x="274" y="62"/>
                      </a:lnTo>
                      <a:lnTo>
                        <a:pt x="285" y="63"/>
                      </a:lnTo>
                      <a:lnTo>
                        <a:pt x="297" y="64"/>
                      </a:lnTo>
                      <a:lnTo>
                        <a:pt x="310" y="66"/>
                      </a:lnTo>
                      <a:lnTo>
                        <a:pt x="321" y="67"/>
                      </a:lnTo>
                      <a:lnTo>
                        <a:pt x="333" y="68"/>
                      </a:lnTo>
                      <a:lnTo>
                        <a:pt x="344" y="68"/>
                      </a:lnTo>
                      <a:lnTo>
                        <a:pt x="355" y="68"/>
                      </a:lnTo>
                      <a:lnTo>
                        <a:pt x="366" y="69"/>
                      </a:lnTo>
                      <a:lnTo>
                        <a:pt x="377" y="69"/>
                      </a:lnTo>
                      <a:lnTo>
                        <a:pt x="386" y="70"/>
                      </a:lnTo>
                      <a:lnTo>
                        <a:pt x="396" y="71"/>
                      </a:lnTo>
                      <a:lnTo>
                        <a:pt x="404" y="72"/>
                      </a:lnTo>
                      <a:lnTo>
                        <a:pt x="422" y="73"/>
                      </a:lnTo>
                      <a:lnTo>
                        <a:pt x="437" y="72"/>
                      </a:lnTo>
                      <a:lnTo>
                        <a:pt x="452" y="71"/>
                      </a:lnTo>
                      <a:lnTo>
                        <a:pt x="464" y="68"/>
                      </a:lnTo>
                      <a:lnTo>
                        <a:pt x="475" y="68"/>
                      </a:lnTo>
                      <a:lnTo>
                        <a:pt x="485" y="65"/>
                      </a:lnTo>
                      <a:lnTo>
                        <a:pt x="493" y="63"/>
                      </a:lnTo>
                      <a:lnTo>
                        <a:pt x="499" y="61"/>
                      </a:lnTo>
                      <a:lnTo>
                        <a:pt x="505" y="59"/>
                      </a:lnTo>
                      <a:lnTo>
                        <a:pt x="511" y="58"/>
                      </a:lnTo>
                      <a:lnTo>
                        <a:pt x="518" y="58"/>
                      </a:lnTo>
                      <a:lnTo>
                        <a:pt x="523" y="56"/>
                      </a:lnTo>
                      <a:lnTo>
                        <a:pt x="530" y="55"/>
                      </a:lnTo>
                      <a:lnTo>
                        <a:pt x="534" y="53"/>
                      </a:lnTo>
                      <a:lnTo>
                        <a:pt x="538" y="53"/>
                      </a:lnTo>
                      <a:lnTo>
                        <a:pt x="541" y="52"/>
                      </a:lnTo>
                      <a:lnTo>
                        <a:pt x="540" y="51"/>
                      </a:lnTo>
                      <a:lnTo>
                        <a:pt x="538" y="48"/>
                      </a:lnTo>
                      <a:lnTo>
                        <a:pt x="533" y="45"/>
                      </a:lnTo>
                      <a:lnTo>
                        <a:pt x="524" y="41"/>
                      </a:lnTo>
                      <a:lnTo>
                        <a:pt x="520" y="41"/>
                      </a:lnTo>
                      <a:lnTo>
                        <a:pt x="516" y="40"/>
                      </a:lnTo>
                      <a:lnTo>
                        <a:pt x="510" y="38"/>
                      </a:lnTo>
                      <a:lnTo>
                        <a:pt x="505" y="37"/>
                      </a:lnTo>
                      <a:lnTo>
                        <a:pt x="500" y="35"/>
                      </a:lnTo>
                      <a:lnTo>
                        <a:pt x="496" y="34"/>
                      </a:lnTo>
                      <a:lnTo>
                        <a:pt x="491" y="32"/>
                      </a:lnTo>
                      <a:lnTo>
                        <a:pt x="488" y="30"/>
                      </a:lnTo>
                      <a:lnTo>
                        <a:pt x="480" y="25"/>
                      </a:lnTo>
                      <a:lnTo>
                        <a:pt x="475" y="23"/>
                      </a:lnTo>
                      <a:lnTo>
                        <a:pt x="470" y="20"/>
                      </a:lnTo>
                      <a:lnTo>
                        <a:pt x="469" y="19"/>
                      </a:lnTo>
                    </a:path>
                  </a:pathLst>
                </a:custGeom>
                <a:solidFill>
                  <a:srgbClr val="818182"/>
                </a:soli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33" name="Freeform 141"/>
                <p:cNvSpPr>
                  <a:spLocks/>
                </p:cNvSpPr>
                <p:nvPr/>
              </p:nvSpPr>
              <p:spPr bwMode="auto">
                <a:xfrm>
                  <a:off x="3009" y="811"/>
                  <a:ext cx="265" cy="53"/>
                </a:xfrm>
                <a:custGeom>
                  <a:avLst/>
                  <a:gdLst>
                    <a:gd name="T0" fmla="*/ 264 w 265"/>
                    <a:gd name="T1" fmla="*/ 52 h 53"/>
                    <a:gd name="T2" fmla="*/ 264 w 265"/>
                    <a:gd name="T3" fmla="*/ 52 h 53"/>
                    <a:gd name="T4" fmla="*/ 255 w 265"/>
                    <a:gd name="T5" fmla="*/ 49 h 53"/>
                    <a:gd name="T6" fmla="*/ 244 w 265"/>
                    <a:gd name="T7" fmla="*/ 45 h 53"/>
                    <a:gd name="T8" fmla="*/ 229 w 265"/>
                    <a:gd name="T9" fmla="*/ 40 h 53"/>
                    <a:gd name="T10" fmla="*/ 213 w 265"/>
                    <a:gd name="T11" fmla="*/ 36 h 53"/>
                    <a:gd name="T12" fmla="*/ 198 w 265"/>
                    <a:gd name="T13" fmla="*/ 31 h 53"/>
                    <a:gd name="T14" fmla="*/ 182 w 265"/>
                    <a:gd name="T15" fmla="*/ 27 h 53"/>
                    <a:gd name="T16" fmla="*/ 169 w 265"/>
                    <a:gd name="T17" fmla="*/ 24 h 53"/>
                    <a:gd name="T18" fmla="*/ 156 w 265"/>
                    <a:gd name="T19" fmla="*/ 22 h 53"/>
                    <a:gd name="T20" fmla="*/ 147 w 265"/>
                    <a:gd name="T21" fmla="*/ 21 h 53"/>
                    <a:gd name="T22" fmla="*/ 138 w 265"/>
                    <a:gd name="T23" fmla="*/ 22 h 53"/>
                    <a:gd name="T24" fmla="*/ 129 w 265"/>
                    <a:gd name="T25" fmla="*/ 23 h 53"/>
                    <a:gd name="T26" fmla="*/ 120 w 265"/>
                    <a:gd name="T27" fmla="*/ 24 h 53"/>
                    <a:gd name="T28" fmla="*/ 111 w 265"/>
                    <a:gd name="T29" fmla="*/ 25 h 53"/>
                    <a:gd name="T30" fmla="*/ 101 w 265"/>
                    <a:gd name="T31" fmla="*/ 25 h 53"/>
                    <a:gd name="T32" fmla="*/ 89 w 265"/>
                    <a:gd name="T33" fmla="*/ 25 h 53"/>
                    <a:gd name="T34" fmla="*/ 74 w 265"/>
                    <a:gd name="T35" fmla="*/ 25 h 53"/>
                    <a:gd name="T36" fmla="*/ 60 w 265"/>
                    <a:gd name="T37" fmla="*/ 23 h 53"/>
                    <a:gd name="T38" fmla="*/ 48 w 265"/>
                    <a:gd name="T39" fmla="*/ 21 h 53"/>
                    <a:gd name="T40" fmla="*/ 39 w 265"/>
                    <a:gd name="T41" fmla="*/ 19 h 53"/>
                    <a:gd name="T42" fmla="*/ 33 w 265"/>
                    <a:gd name="T43" fmla="*/ 17 h 53"/>
                    <a:gd name="T44" fmla="*/ 26 w 265"/>
                    <a:gd name="T45" fmla="*/ 14 h 53"/>
                    <a:gd name="T46" fmla="*/ 19 w 265"/>
                    <a:gd name="T47" fmla="*/ 11 h 53"/>
                    <a:gd name="T48" fmla="*/ 11 w 265"/>
                    <a:gd name="T49" fmla="*/ 6 h 53"/>
                    <a:gd name="T50" fmla="*/ 0 w 265"/>
                    <a:gd name="T51" fmla="*/ 0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53"/>
                    <a:gd name="T80" fmla="*/ 265 w 26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53">
                      <a:moveTo>
                        <a:pt x="264" y="52"/>
                      </a:moveTo>
                      <a:lnTo>
                        <a:pt x="264" y="52"/>
                      </a:lnTo>
                      <a:lnTo>
                        <a:pt x="255" y="49"/>
                      </a:lnTo>
                      <a:lnTo>
                        <a:pt x="244" y="45"/>
                      </a:lnTo>
                      <a:lnTo>
                        <a:pt x="229" y="40"/>
                      </a:lnTo>
                      <a:lnTo>
                        <a:pt x="213" y="36"/>
                      </a:lnTo>
                      <a:lnTo>
                        <a:pt x="198" y="31"/>
                      </a:lnTo>
                      <a:lnTo>
                        <a:pt x="182" y="27"/>
                      </a:lnTo>
                      <a:lnTo>
                        <a:pt x="169" y="24"/>
                      </a:lnTo>
                      <a:lnTo>
                        <a:pt x="156" y="22"/>
                      </a:lnTo>
                      <a:lnTo>
                        <a:pt x="147" y="21"/>
                      </a:lnTo>
                      <a:lnTo>
                        <a:pt x="138" y="22"/>
                      </a:lnTo>
                      <a:lnTo>
                        <a:pt x="129" y="23"/>
                      </a:lnTo>
                      <a:lnTo>
                        <a:pt x="120" y="24"/>
                      </a:lnTo>
                      <a:lnTo>
                        <a:pt x="111" y="25"/>
                      </a:lnTo>
                      <a:lnTo>
                        <a:pt x="101" y="25"/>
                      </a:lnTo>
                      <a:lnTo>
                        <a:pt x="89" y="25"/>
                      </a:lnTo>
                      <a:lnTo>
                        <a:pt x="74" y="25"/>
                      </a:lnTo>
                      <a:lnTo>
                        <a:pt x="60" y="23"/>
                      </a:lnTo>
                      <a:lnTo>
                        <a:pt x="48" y="21"/>
                      </a:lnTo>
                      <a:lnTo>
                        <a:pt x="39" y="19"/>
                      </a:lnTo>
                      <a:lnTo>
                        <a:pt x="33" y="17"/>
                      </a:lnTo>
                      <a:lnTo>
                        <a:pt x="26" y="14"/>
                      </a:lnTo>
                      <a:lnTo>
                        <a:pt x="19" y="11"/>
                      </a:lnTo>
                      <a:lnTo>
                        <a:pt x="11" y="6"/>
                      </a:lnTo>
                      <a:lnTo>
                        <a:pt x="0"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34" name="Freeform 142"/>
                <p:cNvSpPr>
                  <a:spLocks/>
                </p:cNvSpPr>
                <p:nvPr/>
              </p:nvSpPr>
              <p:spPr bwMode="auto">
                <a:xfrm>
                  <a:off x="3008" y="789"/>
                  <a:ext cx="244" cy="25"/>
                </a:xfrm>
                <a:custGeom>
                  <a:avLst/>
                  <a:gdLst>
                    <a:gd name="T0" fmla="*/ 0 w 244"/>
                    <a:gd name="T1" fmla="*/ 24 h 25"/>
                    <a:gd name="T2" fmla="*/ 0 w 244"/>
                    <a:gd name="T3" fmla="*/ 24 h 25"/>
                    <a:gd name="T4" fmla="*/ 10 w 244"/>
                    <a:gd name="T5" fmla="*/ 21 h 25"/>
                    <a:gd name="T6" fmla="*/ 19 w 244"/>
                    <a:gd name="T7" fmla="*/ 18 h 25"/>
                    <a:gd name="T8" fmla="*/ 28 w 244"/>
                    <a:gd name="T9" fmla="*/ 14 h 25"/>
                    <a:gd name="T10" fmla="*/ 38 w 244"/>
                    <a:gd name="T11" fmla="*/ 9 h 25"/>
                    <a:gd name="T12" fmla="*/ 47 w 244"/>
                    <a:gd name="T13" fmla="*/ 5 h 25"/>
                    <a:gd name="T14" fmla="*/ 55 w 244"/>
                    <a:gd name="T15" fmla="*/ 2 h 25"/>
                    <a:gd name="T16" fmla="*/ 64 w 244"/>
                    <a:gd name="T17" fmla="*/ 0 h 25"/>
                    <a:gd name="T18" fmla="*/ 73 w 244"/>
                    <a:gd name="T19" fmla="*/ 0 h 25"/>
                    <a:gd name="T20" fmla="*/ 80 w 244"/>
                    <a:gd name="T21" fmla="*/ 0 h 25"/>
                    <a:gd name="T22" fmla="*/ 88 w 244"/>
                    <a:gd name="T23" fmla="*/ 1 h 25"/>
                    <a:gd name="T24" fmla="*/ 98 w 244"/>
                    <a:gd name="T25" fmla="*/ 2 h 25"/>
                    <a:gd name="T26" fmla="*/ 108 w 244"/>
                    <a:gd name="T27" fmla="*/ 3 h 25"/>
                    <a:gd name="T28" fmla="*/ 119 w 244"/>
                    <a:gd name="T29" fmla="*/ 5 h 25"/>
                    <a:gd name="T30" fmla="*/ 132 w 244"/>
                    <a:gd name="T31" fmla="*/ 7 h 25"/>
                    <a:gd name="T32" fmla="*/ 144 w 244"/>
                    <a:gd name="T33" fmla="*/ 8 h 25"/>
                    <a:gd name="T34" fmla="*/ 156 w 244"/>
                    <a:gd name="T35" fmla="*/ 10 h 25"/>
                    <a:gd name="T36" fmla="*/ 170 w 244"/>
                    <a:gd name="T37" fmla="*/ 12 h 25"/>
                    <a:gd name="T38" fmla="*/ 182 w 244"/>
                    <a:gd name="T39" fmla="*/ 14 h 25"/>
                    <a:gd name="T40" fmla="*/ 195 w 244"/>
                    <a:gd name="T41" fmla="*/ 15 h 25"/>
                    <a:gd name="T42" fmla="*/ 206 w 244"/>
                    <a:gd name="T43" fmla="*/ 16 h 25"/>
                    <a:gd name="T44" fmla="*/ 218 w 244"/>
                    <a:gd name="T45" fmla="*/ 17 h 25"/>
                    <a:gd name="T46" fmla="*/ 227 w 244"/>
                    <a:gd name="T47" fmla="*/ 18 h 25"/>
                    <a:gd name="T48" fmla="*/ 236 w 244"/>
                    <a:gd name="T49" fmla="*/ 18 h 25"/>
                    <a:gd name="T50" fmla="*/ 243 w 244"/>
                    <a:gd name="T51" fmla="*/ 1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25"/>
                    <a:gd name="T80" fmla="*/ 244 w 244"/>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25">
                      <a:moveTo>
                        <a:pt x="0" y="24"/>
                      </a:moveTo>
                      <a:lnTo>
                        <a:pt x="0" y="24"/>
                      </a:lnTo>
                      <a:lnTo>
                        <a:pt x="10" y="21"/>
                      </a:lnTo>
                      <a:lnTo>
                        <a:pt x="19" y="18"/>
                      </a:lnTo>
                      <a:lnTo>
                        <a:pt x="28" y="14"/>
                      </a:lnTo>
                      <a:lnTo>
                        <a:pt x="38" y="9"/>
                      </a:lnTo>
                      <a:lnTo>
                        <a:pt x="47" y="5"/>
                      </a:lnTo>
                      <a:lnTo>
                        <a:pt x="55" y="2"/>
                      </a:lnTo>
                      <a:lnTo>
                        <a:pt x="64" y="0"/>
                      </a:lnTo>
                      <a:lnTo>
                        <a:pt x="73" y="0"/>
                      </a:lnTo>
                      <a:lnTo>
                        <a:pt x="80" y="0"/>
                      </a:lnTo>
                      <a:lnTo>
                        <a:pt x="88" y="1"/>
                      </a:lnTo>
                      <a:lnTo>
                        <a:pt x="98" y="2"/>
                      </a:lnTo>
                      <a:lnTo>
                        <a:pt x="108" y="3"/>
                      </a:lnTo>
                      <a:lnTo>
                        <a:pt x="119" y="5"/>
                      </a:lnTo>
                      <a:lnTo>
                        <a:pt x="132" y="7"/>
                      </a:lnTo>
                      <a:lnTo>
                        <a:pt x="144" y="8"/>
                      </a:lnTo>
                      <a:lnTo>
                        <a:pt x="156" y="10"/>
                      </a:lnTo>
                      <a:lnTo>
                        <a:pt x="170" y="12"/>
                      </a:lnTo>
                      <a:lnTo>
                        <a:pt x="182" y="14"/>
                      </a:lnTo>
                      <a:lnTo>
                        <a:pt x="195" y="15"/>
                      </a:lnTo>
                      <a:lnTo>
                        <a:pt x="206" y="16"/>
                      </a:lnTo>
                      <a:lnTo>
                        <a:pt x="218" y="17"/>
                      </a:lnTo>
                      <a:lnTo>
                        <a:pt x="227" y="18"/>
                      </a:lnTo>
                      <a:lnTo>
                        <a:pt x="236" y="18"/>
                      </a:lnTo>
                      <a:lnTo>
                        <a:pt x="243" y="17"/>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35" name="Freeform 143"/>
                <p:cNvSpPr>
                  <a:spLocks/>
                </p:cNvSpPr>
                <p:nvPr/>
              </p:nvSpPr>
              <p:spPr bwMode="auto">
                <a:xfrm>
                  <a:off x="3083" y="832"/>
                  <a:ext cx="83" cy="5"/>
                </a:xfrm>
                <a:custGeom>
                  <a:avLst/>
                  <a:gdLst>
                    <a:gd name="T0" fmla="*/ 82 w 83"/>
                    <a:gd name="T1" fmla="*/ 1 h 5"/>
                    <a:gd name="T2" fmla="*/ 82 w 83"/>
                    <a:gd name="T3" fmla="*/ 1 h 5"/>
                    <a:gd name="T4" fmla="*/ 73 w 83"/>
                    <a:gd name="T5" fmla="*/ 0 h 5"/>
                    <a:gd name="T6" fmla="*/ 64 w 83"/>
                    <a:gd name="T7" fmla="*/ 0 h 5"/>
                    <a:gd name="T8" fmla="*/ 56 w 83"/>
                    <a:gd name="T9" fmla="*/ 1 h 5"/>
                    <a:gd name="T10" fmla="*/ 48 w 83"/>
                    <a:gd name="T11" fmla="*/ 1 h 5"/>
                    <a:gd name="T12" fmla="*/ 38 w 83"/>
                    <a:gd name="T13" fmla="*/ 2 h 5"/>
                    <a:gd name="T14" fmla="*/ 28 w 83"/>
                    <a:gd name="T15" fmla="*/ 3 h 5"/>
                    <a:gd name="T16" fmla="*/ 16 w 83"/>
                    <a:gd name="T17" fmla="*/ 4 h 5"/>
                    <a:gd name="T18" fmla="*/ 0 w 83"/>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
                    <a:gd name="T32" fmla="*/ 83 w 8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
                      <a:moveTo>
                        <a:pt x="82" y="1"/>
                      </a:moveTo>
                      <a:lnTo>
                        <a:pt x="82" y="1"/>
                      </a:lnTo>
                      <a:lnTo>
                        <a:pt x="73" y="0"/>
                      </a:lnTo>
                      <a:lnTo>
                        <a:pt x="64" y="0"/>
                      </a:lnTo>
                      <a:lnTo>
                        <a:pt x="56" y="1"/>
                      </a:lnTo>
                      <a:lnTo>
                        <a:pt x="48" y="1"/>
                      </a:lnTo>
                      <a:lnTo>
                        <a:pt x="38" y="2"/>
                      </a:lnTo>
                      <a:lnTo>
                        <a:pt x="28" y="3"/>
                      </a:lnTo>
                      <a:lnTo>
                        <a:pt x="16" y="4"/>
                      </a:lnTo>
                      <a:lnTo>
                        <a:pt x="0" y="4"/>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grpSp>
        <p:sp>
          <p:nvSpPr>
            <p:cNvPr id="28" name="Line 144"/>
            <p:cNvSpPr>
              <a:spLocks noChangeShapeType="1"/>
            </p:cNvSpPr>
            <p:nvPr/>
          </p:nvSpPr>
          <p:spPr bwMode="auto">
            <a:xfrm>
              <a:off x="1481" y="3218"/>
              <a:ext cx="210" cy="128"/>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9" name="Line 145"/>
            <p:cNvSpPr>
              <a:spLocks noChangeShapeType="1"/>
            </p:cNvSpPr>
            <p:nvPr/>
          </p:nvSpPr>
          <p:spPr bwMode="auto">
            <a:xfrm flipV="1">
              <a:off x="1554" y="3154"/>
              <a:ext cx="55" cy="219"/>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grpSp>
      <p:grpSp>
        <p:nvGrpSpPr>
          <p:cNvPr id="36" name="Group 136"/>
          <p:cNvGrpSpPr>
            <a:grpSpLocks/>
          </p:cNvGrpSpPr>
          <p:nvPr/>
        </p:nvGrpSpPr>
        <p:grpSpPr bwMode="auto">
          <a:xfrm>
            <a:off x="10182636" y="5522460"/>
            <a:ext cx="1212850" cy="397191"/>
            <a:chOff x="1284" y="3124"/>
            <a:chExt cx="764" cy="249"/>
          </a:xfrm>
        </p:grpSpPr>
        <p:grpSp>
          <p:nvGrpSpPr>
            <p:cNvPr id="37" name="Group 137"/>
            <p:cNvGrpSpPr>
              <a:grpSpLocks/>
            </p:cNvGrpSpPr>
            <p:nvPr/>
          </p:nvGrpSpPr>
          <p:grpSpPr bwMode="auto">
            <a:xfrm rot="-2093864">
              <a:off x="1284" y="3124"/>
              <a:ext cx="764" cy="144"/>
              <a:chOff x="2510" y="720"/>
              <a:chExt cx="764" cy="144"/>
            </a:xfrm>
          </p:grpSpPr>
          <p:sp>
            <p:nvSpPr>
              <p:cNvPr id="40" name="Freeform 138"/>
              <p:cNvSpPr>
                <a:spLocks/>
              </p:cNvSpPr>
              <p:nvPr/>
            </p:nvSpPr>
            <p:spPr bwMode="auto">
              <a:xfrm>
                <a:off x="3004" y="720"/>
                <a:ext cx="238" cy="84"/>
              </a:xfrm>
              <a:custGeom>
                <a:avLst/>
                <a:gdLst>
                  <a:gd name="T0" fmla="*/ 0 w 238"/>
                  <a:gd name="T1" fmla="*/ 83 h 84"/>
                  <a:gd name="T2" fmla="*/ 0 w 238"/>
                  <a:gd name="T3" fmla="*/ 83 h 84"/>
                  <a:gd name="T4" fmla="*/ 9 w 238"/>
                  <a:gd name="T5" fmla="*/ 78 h 84"/>
                  <a:gd name="T6" fmla="*/ 18 w 238"/>
                  <a:gd name="T7" fmla="*/ 71 h 84"/>
                  <a:gd name="T8" fmla="*/ 28 w 238"/>
                  <a:gd name="T9" fmla="*/ 63 h 84"/>
                  <a:gd name="T10" fmla="*/ 38 w 238"/>
                  <a:gd name="T11" fmla="*/ 56 h 84"/>
                  <a:gd name="T12" fmla="*/ 49 w 238"/>
                  <a:gd name="T13" fmla="*/ 49 h 84"/>
                  <a:gd name="T14" fmla="*/ 59 w 238"/>
                  <a:gd name="T15" fmla="*/ 44 h 84"/>
                  <a:gd name="T16" fmla="*/ 69 w 238"/>
                  <a:gd name="T17" fmla="*/ 40 h 84"/>
                  <a:gd name="T18" fmla="*/ 80 w 238"/>
                  <a:gd name="T19" fmla="*/ 38 h 84"/>
                  <a:gd name="T20" fmla="*/ 90 w 238"/>
                  <a:gd name="T21" fmla="*/ 38 h 84"/>
                  <a:gd name="T22" fmla="*/ 102 w 238"/>
                  <a:gd name="T23" fmla="*/ 38 h 84"/>
                  <a:gd name="T24" fmla="*/ 113 w 238"/>
                  <a:gd name="T25" fmla="*/ 39 h 84"/>
                  <a:gd name="T26" fmla="*/ 123 w 238"/>
                  <a:gd name="T27" fmla="*/ 39 h 84"/>
                  <a:gd name="T28" fmla="*/ 133 w 238"/>
                  <a:gd name="T29" fmla="*/ 39 h 84"/>
                  <a:gd name="T30" fmla="*/ 143 w 238"/>
                  <a:gd name="T31" fmla="*/ 38 h 84"/>
                  <a:gd name="T32" fmla="*/ 152 w 238"/>
                  <a:gd name="T33" fmla="*/ 35 h 84"/>
                  <a:gd name="T34" fmla="*/ 159 w 238"/>
                  <a:gd name="T35" fmla="*/ 32 h 84"/>
                  <a:gd name="T36" fmla="*/ 167 w 238"/>
                  <a:gd name="T37" fmla="*/ 27 h 84"/>
                  <a:gd name="T38" fmla="*/ 177 w 238"/>
                  <a:gd name="T39" fmla="*/ 22 h 84"/>
                  <a:gd name="T40" fmla="*/ 188 w 238"/>
                  <a:gd name="T41" fmla="*/ 19 h 84"/>
                  <a:gd name="T42" fmla="*/ 200 w 238"/>
                  <a:gd name="T43" fmla="*/ 14 h 84"/>
                  <a:gd name="T44" fmla="*/ 211 w 238"/>
                  <a:gd name="T45" fmla="*/ 11 h 84"/>
                  <a:gd name="T46" fmla="*/ 221 w 238"/>
                  <a:gd name="T47" fmla="*/ 7 h 84"/>
                  <a:gd name="T48" fmla="*/ 230 w 238"/>
                  <a:gd name="T49" fmla="*/ 3 h 84"/>
                  <a:gd name="T50" fmla="*/ 237 w 238"/>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
                  <a:gd name="T79" fmla="*/ 0 h 84"/>
                  <a:gd name="T80" fmla="*/ 238 w 238"/>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 h="84">
                    <a:moveTo>
                      <a:pt x="0" y="83"/>
                    </a:moveTo>
                    <a:lnTo>
                      <a:pt x="0" y="83"/>
                    </a:lnTo>
                    <a:lnTo>
                      <a:pt x="9" y="78"/>
                    </a:lnTo>
                    <a:lnTo>
                      <a:pt x="18" y="71"/>
                    </a:lnTo>
                    <a:lnTo>
                      <a:pt x="28" y="63"/>
                    </a:lnTo>
                    <a:lnTo>
                      <a:pt x="38" y="56"/>
                    </a:lnTo>
                    <a:lnTo>
                      <a:pt x="49" y="49"/>
                    </a:lnTo>
                    <a:lnTo>
                      <a:pt x="59" y="44"/>
                    </a:lnTo>
                    <a:lnTo>
                      <a:pt x="69" y="40"/>
                    </a:lnTo>
                    <a:lnTo>
                      <a:pt x="80" y="38"/>
                    </a:lnTo>
                    <a:lnTo>
                      <a:pt x="90" y="38"/>
                    </a:lnTo>
                    <a:lnTo>
                      <a:pt x="102" y="38"/>
                    </a:lnTo>
                    <a:lnTo>
                      <a:pt x="113" y="39"/>
                    </a:lnTo>
                    <a:lnTo>
                      <a:pt x="123" y="39"/>
                    </a:lnTo>
                    <a:lnTo>
                      <a:pt x="133" y="39"/>
                    </a:lnTo>
                    <a:lnTo>
                      <a:pt x="143" y="38"/>
                    </a:lnTo>
                    <a:lnTo>
                      <a:pt x="152" y="35"/>
                    </a:lnTo>
                    <a:lnTo>
                      <a:pt x="159" y="32"/>
                    </a:lnTo>
                    <a:lnTo>
                      <a:pt x="167" y="27"/>
                    </a:lnTo>
                    <a:lnTo>
                      <a:pt x="177" y="22"/>
                    </a:lnTo>
                    <a:lnTo>
                      <a:pt x="188" y="19"/>
                    </a:lnTo>
                    <a:lnTo>
                      <a:pt x="200" y="14"/>
                    </a:lnTo>
                    <a:lnTo>
                      <a:pt x="211" y="11"/>
                    </a:lnTo>
                    <a:lnTo>
                      <a:pt x="221" y="7"/>
                    </a:lnTo>
                    <a:lnTo>
                      <a:pt x="230" y="3"/>
                    </a:lnTo>
                    <a:lnTo>
                      <a:pt x="237"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nvGrpSpPr>
              <p:cNvPr id="41" name="Group 139"/>
              <p:cNvGrpSpPr>
                <a:grpSpLocks/>
              </p:cNvGrpSpPr>
              <p:nvPr/>
            </p:nvGrpSpPr>
            <p:grpSpPr bwMode="auto">
              <a:xfrm>
                <a:off x="2510" y="768"/>
                <a:ext cx="764" cy="96"/>
                <a:chOff x="2510" y="768"/>
                <a:chExt cx="764" cy="96"/>
              </a:xfrm>
            </p:grpSpPr>
            <p:sp>
              <p:nvSpPr>
                <p:cNvPr id="42" name="Freeform 140"/>
                <p:cNvSpPr>
                  <a:spLocks/>
                </p:cNvSpPr>
                <p:nvPr/>
              </p:nvSpPr>
              <p:spPr bwMode="auto">
                <a:xfrm>
                  <a:off x="2510" y="768"/>
                  <a:ext cx="542" cy="74"/>
                </a:xfrm>
                <a:custGeom>
                  <a:avLst/>
                  <a:gdLst>
                    <a:gd name="T0" fmla="*/ 448 w 542"/>
                    <a:gd name="T1" fmla="*/ 16 h 74"/>
                    <a:gd name="T2" fmla="*/ 412 w 542"/>
                    <a:gd name="T3" fmla="*/ 12 h 74"/>
                    <a:gd name="T4" fmla="*/ 382 w 542"/>
                    <a:gd name="T5" fmla="*/ 8 h 74"/>
                    <a:gd name="T6" fmla="*/ 358 w 542"/>
                    <a:gd name="T7" fmla="*/ 6 h 74"/>
                    <a:gd name="T8" fmla="*/ 337 w 542"/>
                    <a:gd name="T9" fmla="*/ 6 h 74"/>
                    <a:gd name="T10" fmla="*/ 318 w 542"/>
                    <a:gd name="T11" fmla="*/ 6 h 74"/>
                    <a:gd name="T12" fmla="*/ 300 w 542"/>
                    <a:gd name="T13" fmla="*/ 6 h 74"/>
                    <a:gd name="T14" fmla="*/ 280 w 542"/>
                    <a:gd name="T15" fmla="*/ 7 h 74"/>
                    <a:gd name="T16" fmla="*/ 249 w 542"/>
                    <a:gd name="T17" fmla="*/ 9 h 74"/>
                    <a:gd name="T18" fmla="*/ 215 w 542"/>
                    <a:gd name="T19" fmla="*/ 10 h 74"/>
                    <a:gd name="T20" fmla="*/ 184 w 542"/>
                    <a:gd name="T21" fmla="*/ 10 h 74"/>
                    <a:gd name="T22" fmla="*/ 152 w 542"/>
                    <a:gd name="T23" fmla="*/ 6 h 74"/>
                    <a:gd name="T24" fmla="*/ 112 w 542"/>
                    <a:gd name="T25" fmla="*/ 2 h 74"/>
                    <a:gd name="T26" fmla="*/ 77 w 542"/>
                    <a:gd name="T27" fmla="*/ 0 h 74"/>
                    <a:gd name="T28" fmla="*/ 50 w 542"/>
                    <a:gd name="T29" fmla="*/ 0 h 74"/>
                    <a:gd name="T30" fmla="*/ 30 w 542"/>
                    <a:gd name="T31" fmla="*/ 3 h 74"/>
                    <a:gd name="T32" fmla="*/ 20 w 542"/>
                    <a:gd name="T33" fmla="*/ 6 h 74"/>
                    <a:gd name="T34" fmla="*/ 10 w 542"/>
                    <a:gd name="T35" fmla="*/ 14 h 74"/>
                    <a:gd name="T36" fmla="*/ 2 w 542"/>
                    <a:gd name="T37" fmla="*/ 24 h 74"/>
                    <a:gd name="T38" fmla="*/ 0 w 542"/>
                    <a:gd name="T39" fmla="*/ 34 h 74"/>
                    <a:gd name="T40" fmla="*/ 7 w 542"/>
                    <a:gd name="T41" fmla="*/ 42 h 74"/>
                    <a:gd name="T42" fmla="*/ 22 w 542"/>
                    <a:gd name="T43" fmla="*/ 51 h 74"/>
                    <a:gd name="T44" fmla="*/ 45 w 542"/>
                    <a:gd name="T45" fmla="*/ 59 h 74"/>
                    <a:gd name="T46" fmla="*/ 74 w 542"/>
                    <a:gd name="T47" fmla="*/ 65 h 74"/>
                    <a:gd name="T48" fmla="*/ 105 w 542"/>
                    <a:gd name="T49" fmla="*/ 65 h 74"/>
                    <a:gd name="T50" fmla="*/ 137 w 542"/>
                    <a:gd name="T51" fmla="*/ 59 h 74"/>
                    <a:gd name="T52" fmla="*/ 171 w 542"/>
                    <a:gd name="T53" fmla="*/ 54 h 74"/>
                    <a:gd name="T54" fmla="*/ 208 w 542"/>
                    <a:gd name="T55" fmla="*/ 53 h 74"/>
                    <a:gd name="T56" fmla="*/ 240 w 542"/>
                    <a:gd name="T57" fmla="*/ 58 h 74"/>
                    <a:gd name="T58" fmla="*/ 263 w 542"/>
                    <a:gd name="T59" fmla="*/ 61 h 74"/>
                    <a:gd name="T60" fmla="*/ 285 w 542"/>
                    <a:gd name="T61" fmla="*/ 63 h 74"/>
                    <a:gd name="T62" fmla="*/ 310 w 542"/>
                    <a:gd name="T63" fmla="*/ 66 h 74"/>
                    <a:gd name="T64" fmla="*/ 333 w 542"/>
                    <a:gd name="T65" fmla="*/ 68 h 74"/>
                    <a:gd name="T66" fmla="*/ 355 w 542"/>
                    <a:gd name="T67" fmla="*/ 68 h 74"/>
                    <a:gd name="T68" fmla="*/ 377 w 542"/>
                    <a:gd name="T69" fmla="*/ 69 h 74"/>
                    <a:gd name="T70" fmla="*/ 396 w 542"/>
                    <a:gd name="T71" fmla="*/ 71 h 74"/>
                    <a:gd name="T72" fmla="*/ 422 w 542"/>
                    <a:gd name="T73" fmla="*/ 73 h 74"/>
                    <a:gd name="T74" fmla="*/ 452 w 542"/>
                    <a:gd name="T75" fmla="*/ 71 h 74"/>
                    <a:gd name="T76" fmla="*/ 475 w 542"/>
                    <a:gd name="T77" fmla="*/ 68 h 74"/>
                    <a:gd name="T78" fmla="*/ 493 w 542"/>
                    <a:gd name="T79" fmla="*/ 63 h 74"/>
                    <a:gd name="T80" fmla="*/ 505 w 542"/>
                    <a:gd name="T81" fmla="*/ 59 h 74"/>
                    <a:gd name="T82" fmla="*/ 518 w 542"/>
                    <a:gd name="T83" fmla="*/ 58 h 74"/>
                    <a:gd name="T84" fmla="*/ 530 w 542"/>
                    <a:gd name="T85" fmla="*/ 55 h 74"/>
                    <a:gd name="T86" fmla="*/ 538 w 542"/>
                    <a:gd name="T87" fmla="*/ 53 h 74"/>
                    <a:gd name="T88" fmla="*/ 540 w 542"/>
                    <a:gd name="T89" fmla="*/ 51 h 74"/>
                    <a:gd name="T90" fmla="*/ 533 w 542"/>
                    <a:gd name="T91" fmla="*/ 45 h 74"/>
                    <a:gd name="T92" fmla="*/ 520 w 542"/>
                    <a:gd name="T93" fmla="*/ 41 h 74"/>
                    <a:gd name="T94" fmla="*/ 510 w 542"/>
                    <a:gd name="T95" fmla="*/ 38 h 74"/>
                    <a:gd name="T96" fmla="*/ 500 w 542"/>
                    <a:gd name="T97" fmla="*/ 35 h 74"/>
                    <a:gd name="T98" fmla="*/ 491 w 542"/>
                    <a:gd name="T99" fmla="*/ 32 h 74"/>
                    <a:gd name="T100" fmla="*/ 480 w 542"/>
                    <a:gd name="T101" fmla="*/ 25 h 74"/>
                    <a:gd name="T102" fmla="*/ 470 w 542"/>
                    <a:gd name="T103" fmla="*/ 2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74"/>
                    <a:gd name="T158" fmla="*/ 542 w 54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74">
                      <a:moveTo>
                        <a:pt x="469" y="19"/>
                      </a:moveTo>
                      <a:lnTo>
                        <a:pt x="448" y="16"/>
                      </a:lnTo>
                      <a:lnTo>
                        <a:pt x="429" y="14"/>
                      </a:lnTo>
                      <a:lnTo>
                        <a:pt x="412" y="12"/>
                      </a:lnTo>
                      <a:lnTo>
                        <a:pt x="397" y="10"/>
                      </a:lnTo>
                      <a:lnTo>
                        <a:pt x="382" y="8"/>
                      </a:lnTo>
                      <a:lnTo>
                        <a:pt x="370" y="7"/>
                      </a:lnTo>
                      <a:lnTo>
                        <a:pt x="358" y="6"/>
                      </a:lnTo>
                      <a:lnTo>
                        <a:pt x="347" y="6"/>
                      </a:lnTo>
                      <a:lnTo>
                        <a:pt x="337" y="6"/>
                      </a:lnTo>
                      <a:lnTo>
                        <a:pt x="327" y="6"/>
                      </a:lnTo>
                      <a:lnTo>
                        <a:pt x="318" y="6"/>
                      </a:lnTo>
                      <a:lnTo>
                        <a:pt x="310" y="6"/>
                      </a:lnTo>
                      <a:lnTo>
                        <a:pt x="300" y="6"/>
                      </a:lnTo>
                      <a:lnTo>
                        <a:pt x="291" y="7"/>
                      </a:lnTo>
                      <a:lnTo>
                        <a:pt x="280" y="7"/>
                      </a:lnTo>
                      <a:lnTo>
                        <a:pt x="270" y="8"/>
                      </a:lnTo>
                      <a:lnTo>
                        <a:pt x="249" y="9"/>
                      </a:lnTo>
                      <a:lnTo>
                        <a:pt x="230" y="10"/>
                      </a:lnTo>
                      <a:lnTo>
                        <a:pt x="215" y="10"/>
                      </a:lnTo>
                      <a:lnTo>
                        <a:pt x="198" y="10"/>
                      </a:lnTo>
                      <a:lnTo>
                        <a:pt x="184" y="10"/>
                      </a:lnTo>
                      <a:lnTo>
                        <a:pt x="167" y="8"/>
                      </a:lnTo>
                      <a:lnTo>
                        <a:pt x="152" y="6"/>
                      </a:lnTo>
                      <a:lnTo>
                        <a:pt x="132" y="5"/>
                      </a:lnTo>
                      <a:lnTo>
                        <a:pt x="112" y="2"/>
                      </a:lnTo>
                      <a:lnTo>
                        <a:pt x="95" y="0"/>
                      </a:lnTo>
                      <a:lnTo>
                        <a:pt x="77" y="0"/>
                      </a:lnTo>
                      <a:lnTo>
                        <a:pt x="63" y="0"/>
                      </a:lnTo>
                      <a:lnTo>
                        <a:pt x="50" y="0"/>
                      </a:lnTo>
                      <a:lnTo>
                        <a:pt x="39" y="1"/>
                      </a:lnTo>
                      <a:lnTo>
                        <a:pt x="30" y="3"/>
                      </a:lnTo>
                      <a:lnTo>
                        <a:pt x="24" y="5"/>
                      </a:lnTo>
                      <a:lnTo>
                        <a:pt x="20" y="6"/>
                      </a:lnTo>
                      <a:lnTo>
                        <a:pt x="14" y="11"/>
                      </a:lnTo>
                      <a:lnTo>
                        <a:pt x="10" y="14"/>
                      </a:lnTo>
                      <a:lnTo>
                        <a:pt x="6" y="19"/>
                      </a:lnTo>
                      <a:lnTo>
                        <a:pt x="2" y="24"/>
                      </a:lnTo>
                      <a:lnTo>
                        <a:pt x="0" y="29"/>
                      </a:lnTo>
                      <a:lnTo>
                        <a:pt x="0" y="34"/>
                      </a:lnTo>
                      <a:lnTo>
                        <a:pt x="2" y="39"/>
                      </a:lnTo>
                      <a:lnTo>
                        <a:pt x="7" y="42"/>
                      </a:lnTo>
                      <a:lnTo>
                        <a:pt x="13" y="47"/>
                      </a:lnTo>
                      <a:lnTo>
                        <a:pt x="22" y="51"/>
                      </a:lnTo>
                      <a:lnTo>
                        <a:pt x="33" y="56"/>
                      </a:lnTo>
                      <a:lnTo>
                        <a:pt x="45" y="59"/>
                      </a:lnTo>
                      <a:lnTo>
                        <a:pt x="58" y="63"/>
                      </a:lnTo>
                      <a:lnTo>
                        <a:pt x="74" y="65"/>
                      </a:lnTo>
                      <a:lnTo>
                        <a:pt x="89" y="66"/>
                      </a:lnTo>
                      <a:lnTo>
                        <a:pt x="105" y="65"/>
                      </a:lnTo>
                      <a:lnTo>
                        <a:pt x="120" y="63"/>
                      </a:lnTo>
                      <a:lnTo>
                        <a:pt x="137" y="59"/>
                      </a:lnTo>
                      <a:lnTo>
                        <a:pt x="153" y="57"/>
                      </a:lnTo>
                      <a:lnTo>
                        <a:pt x="171" y="54"/>
                      </a:lnTo>
                      <a:lnTo>
                        <a:pt x="190" y="52"/>
                      </a:lnTo>
                      <a:lnTo>
                        <a:pt x="208" y="53"/>
                      </a:lnTo>
                      <a:lnTo>
                        <a:pt x="229" y="56"/>
                      </a:lnTo>
                      <a:lnTo>
                        <a:pt x="240" y="58"/>
                      </a:lnTo>
                      <a:lnTo>
                        <a:pt x="251" y="59"/>
                      </a:lnTo>
                      <a:lnTo>
                        <a:pt x="263" y="61"/>
                      </a:lnTo>
                      <a:lnTo>
                        <a:pt x="274" y="62"/>
                      </a:lnTo>
                      <a:lnTo>
                        <a:pt x="285" y="63"/>
                      </a:lnTo>
                      <a:lnTo>
                        <a:pt x="297" y="64"/>
                      </a:lnTo>
                      <a:lnTo>
                        <a:pt x="310" y="66"/>
                      </a:lnTo>
                      <a:lnTo>
                        <a:pt x="321" y="67"/>
                      </a:lnTo>
                      <a:lnTo>
                        <a:pt x="333" y="68"/>
                      </a:lnTo>
                      <a:lnTo>
                        <a:pt x="344" y="68"/>
                      </a:lnTo>
                      <a:lnTo>
                        <a:pt x="355" y="68"/>
                      </a:lnTo>
                      <a:lnTo>
                        <a:pt x="366" y="69"/>
                      </a:lnTo>
                      <a:lnTo>
                        <a:pt x="377" y="69"/>
                      </a:lnTo>
                      <a:lnTo>
                        <a:pt x="386" y="70"/>
                      </a:lnTo>
                      <a:lnTo>
                        <a:pt x="396" y="71"/>
                      </a:lnTo>
                      <a:lnTo>
                        <a:pt x="404" y="72"/>
                      </a:lnTo>
                      <a:lnTo>
                        <a:pt x="422" y="73"/>
                      </a:lnTo>
                      <a:lnTo>
                        <a:pt x="437" y="72"/>
                      </a:lnTo>
                      <a:lnTo>
                        <a:pt x="452" y="71"/>
                      </a:lnTo>
                      <a:lnTo>
                        <a:pt x="464" y="68"/>
                      </a:lnTo>
                      <a:lnTo>
                        <a:pt x="475" y="68"/>
                      </a:lnTo>
                      <a:lnTo>
                        <a:pt x="485" y="65"/>
                      </a:lnTo>
                      <a:lnTo>
                        <a:pt x="493" y="63"/>
                      </a:lnTo>
                      <a:lnTo>
                        <a:pt x="499" y="61"/>
                      </a:lnTo>
                      <a:lnTo>
                        <a:pt x="505" y="59"/>
                      </a:lnTo>
                      <a:lnTo>
                        <a:pt x="511" y="58"/>
                      </a:lnTo>
                      <a:lnTo>
                        <a:pt x="518" y="58"/>
                      </a:lnTo>
                      <a:lnTo>
                        <a:pt x="523" y="56"/>
                      </a:lnTo>
                      <a:lnTo>
                        <a:pt x="530" y="55"/>
                      </a:lnTo>
                      <a:lnTo>
                        <a:pt x="534" y="53"/>
                      </a:lnTo>
                      <a:lnTo>
                        <a:pt x="538" y="53"/>
                      </a:lnTo>
                      <a:lnTo>
                        <a:pt x="541" y="52"/>
                      </a:lnTo>
                      <a:lnTo>
                        <a:pt x="540" y="51"/>
                      </a:lnTo>
                      <a:lnTo>
                        <a:pt x="538" y="48"/>
                      </a:lnTo>
                      <a:lnTo>
                        <a:pt x="533" y="45"/>
                      </a:lnTo>
                      <a:lnTo>
                        <a:pt x="524" y="41"/>
                      </a:lnTo>
                      <a:lnTo>
                        <a:pt x="520" y="41"/>
                      </a:lnTo>
                      <a:lnTo>
                        <a:pt x="516" y="40"/>
                      </a:lnTo>
                      <a:lnTo>
                        <a:pt x="510" y="38"/>
                      </a:lnTo>
                      <a:lnTo>
                        <a:pt x="505" y="37"/>
                      </a:lnTo>
                      <a:lnTo>
                        <a:pt x="500" y="35"/>
                      </a:lnTo>
                      <a:lnTo>
                        <a:pt x="496" y="34"/>
                      </a:lnTo>
                      <a:lnTo>
                        <a:pt x="491" y="32"/>
                      </a:lnTo>
                      <a:lnTo>
                        <a:pt x="488" y="30"/>
                      </a:lnTo>
                      <a:lnTo>
                        <a:pt x="480" y="25"/>
                      </a:lnTo>
                      <a:lnTo>
                        <a:pt x="475" y="23"/>
                      </a:lnTo>
                      <a:lnTo>
                        <a:pt x="470" y="20"/>
                      </a:lnTo>
                      <a:lnTo>
                        <a:pt x="469" y="19"/>
                      </a:lnTo>
                    </a:path>
                  </a:pathLst>
                </a:custGeom>
                <a:solidFill>
                  <a:srgbClr val="818182"/>
                </a:solidFill>
                <a:ln w="12700" cap="rnd">
                  <a:solidFill>
                    <a:schemeClr val="tx1"/>
                  </a:solidFill>
                  <a:round/>
                  <a:headEnd/>
                  <a:tailEnd/>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43" name="Freeform 141"/>
                <p:cNvSpPr>
                  <a:spLocks/>
                </p:cNvSpPr>
                <p:nvPr/>
              </p:nvSpPr>
              <p:spPr bwMode="auto">
                <a:xfrm>
                  <a:off x="3009" y="811"/>
                  <a:ext cx="265" cy="53"/>
                </a:xfrm>
                <a:custGeom>
                  <a:avLst/>
                  <a:gdLst>
                    <a:gd name="T0" fmla="*/ 264 w 265"/>
                    <a:gd name="T1" fmla="*/ 52 h 53"/>
                    <a:gd name="T2" fmla="*/ 264 w 265"/>
                    <a:gd name="T3" fmla="*/ 52 h 53"/>
                    <a:gd name="T4" fmla="*/ 255 w 265"/>
                    <a:gd name="T5" fmla="*/ 49 h 53"/>
                    <a:gd name="T6" fmla="*/ 244 w 265"/>
                    <a:gd name="T7" fmla="*/ 45 h 53"/>
                    <a:gd name="T8" fmla="*/ 229 w 265"/>
                    <a:gd name="T9" fmla="*/ 40 h 53"/>
                    <a:gd name="T10" fmla="*/ 213 w 265"/>
                    <a:gd name="T11" fmla="*/ 36 h 53"/>
                    <a:gd name="T12" fmla="*/ 198 w 265"/>
                    <a:gd name="T13" fmla="*/ 31 h 53"/>
                    <a:gd name="T14" fmla="*/ 182 w 265"/>
                    <a:gd name="T15" fmla="*/ 27 h 53"/>
                    <a:gd name="T16" fmla="*/ 169 w 265"/>
                    <a:gd name="T17" fmla="*/ 24 h 53"/>
                    <a:gd name="T18" fmla="*/ 156 w 265"/>
                    <a:gd name="T19" fmla="*/ 22 h 53"/>
                    <a:gd name="T20" fmla="*/ 147 w 265"/>
                    <a:gd name="T21" fmla="*/ 21 h 53"/>
                    <a:gd name="T22" fmla="*/ 138 w 265"/>
                    <a:gd name="T23" fmla="*/ 22 h 53"/>
                    <a:gd name="T24" fmla="*/ 129 w 265"/>
                    <a:gd name="T25" fmla="*/ 23 h 53"/>
                    <a:gd name="T26" fmla="*/ 120 w 265"/>
                    <a:gd name="T27" fmla="*/ 24 h 53"/>
                    <a:gd name="T28" fmla="*/ 111 w 265"/>
                    <a:gd name="T29" fmla="*/ 25 h 53"/>
                    <a:gd name="T30" fmla="*/ 101 w 265"/>
                    <a:gd name="T31" fmla="*/ 25 h 53"/>
                    <a:gd name="T32" fmla="*/ 89 w 265"/>
                    <a:gd name="T33" fmla="*/ 25 h 53"/>
                    <a:gd name="T34" fmla="*/ 74 w 265"/>
                    <a:gd name="T35" fmla="*/ 25 h 53"/>
                    <a:gd name="T36" fmla="*/ 60 w 265"/>
                    <a:gd name="T37" fmla="*/ 23 h 53"/>
                    <a:gd name="T38" fmla="*/ 48 w 265"/>
                    <a:gd name="T39" fmla="*/ 21 h 53"/>
                    <a:gd name="T40" fmla="*/ 39 w 265"/>
                    <a:gd name="T41" fmla="*/ 19 h 53"/>
                    <a:gd name="T42" fmla="*/ 33 w 265"/>
                    <a:gd name="T43" fmla="*/ 17 h 53"/>
                    <a:gd name="T44" fmla="*/ 26 w 265"/>
                    <a:gd name="T45" fmla="*/ 14 h 53"/>
                    <a:gd name="T46" fmla="*/ 19 w 265"/>
                    <a:gd name="T47" fmla="*/ 11 h 53"/>
                    <a:gd name="T48" fmla="*/ 11 w 265"/>
                    <a:gd name="T49" fmla="*/ 6 h 53"/>
                    <a:gd name="T50" fmla="*/ 0 w 265"/>
                    <a:gd name="T51" fmla="*/ 0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53"/>
                    <a:gd name="T80" fmla="*/ 265 w 26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53">
                      <a:moveTo>
                        <a:pt x="264" y="52"/>
                      </a:moveTo>
                      <a:lnTo>
                        <a:pt x="264" y="52"/>
                      </a:lnTo>
                      <a:lnTo>
                        <a:pt x="255" y="49"/>
                      </a:lnTo>
                      <a:lnTo>
                        <a:pt x="244" y="45"/>
                      </a:lnTo>
                      <a:lnTo>
                        <a:pt x="229" y="40"/>
                      </a:lnTo>
                      <a:lnTo>
                        <a:pt x="213" y="36"/>
                      </a:lnTo>
                      <a:lnTo>
                        <a:pt x="198" y="31"/>
                      </a:lnTo>
                      <a:lnTo>
                        <a:pt x="182" y="27"/>
                      </a:lnTo>
                      <a:lnTo>
                        <a:pt x="169" y="24"/>
                      </a:lnTo>
                      <a:lnTo>
                        <a:pt x="156" y="22"/>
                      </a:lnTo>
                      <a:lnTo>
                        <a:pt x="147" y="21"/>
                      </a:lnTo>
                      <a:lnTo>
                        <a:pt x="138" y="22"/>
                      </a:lnTo>
                      <a:lnTo>
                        <a:pt x="129" y="23"/>
                      </a:lnTo>
                      <a:lnTo>
                        <a:pt x="120" y="24"/>
                      </a:lnTo>
                      <a:lnTo>
                        <a:pt x="111" y="25"/>
                      </a:lnTo>
                      <a:lnTo>
                        <a:pt x="101" y="25"/>
                      </a:lnTo>
                      <a:lnTo>
                        <a:pt x="89" y="25"/>
                      </a:lnTo>
                      <a:lnTo>
                        <a:pt x="74" y="25"/>
                      </a:lnTo>
                      <a:lnTo>
                        <a:pt x="60" y="23"/>
                      </a:lnTo>
                      <a:lnTo>
                        <a:pt x="48" y="21"/>
                      </a:lnTo>
                      <a:lnTo>
                        <a:pt x="39" y="19"/>
                      </a:lnTo>
                      <a:lnTo>
                        <a:pt x="33" y="17"/>
                      </a:lnTo>
                      <a:lnTo>
                        <a:pt x="26" y="14"/>
                      </a:lnTo>
                      <a:lnTo>
                        <a:pt x="19" y="11"/>
                      </a:lnTo>
                      <a:lnTo>
                        <a:pt x="11" y="6"/>
                      </a:lnTo>
                      <a:lnTo>
                        <a:pt x="0"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44" name="Freeform 142"/>
                <p:cNvSpPr>
                  <a:spLocks/>
                </p:cNvSpPr>
                <p:nvPr/>
              </p:nvSpPr>
              <p:spPr bwMode="auto">
                <a:xfrm>
                  <a:off x="3008" y="789"/>
                  <a:ext cx="244" cy="25"/>
                </a:xfrm>
                <a:custGeom>
                  <a:avLst/>
                  <a:gdLst>
                    <a:gd name="T0" fmla="*/ 0 w 244"/>
                    <a:gd name="T1" fmla="*/ 24 h 25"/>
                    <a:gd name="T2" fmla="*/ 0 w 244"/>
                    <a:gd name="T3" fmla="*/ 24 h 25"/>
                    <a:gd name="T4" fmla="*/ 10 w 244"/>
                    <a:gd name="T5" fmla="*/ 21 h 25"/>
                    <a:gd name="T6" fmla="*/ 19 w 244"/>
                    <a:gd name="T7" fmla="*/ 18 h 25"/>
                    <a:gd name="T8" fmla="*/ 28 w 244"/>
                    <a:gd name="T9" fmla="*/ 14 h 25"/>
                    <a:gd name="T10" fmla="*/ 38 w 244"/>
                    <a:gd name="T11" fmla="*/ 9 h 25"/>
                    <a:gd name="T12" fmla="*/ 47 w 244"/>
                    <a:gd name="T13" fmla="*/ 5 h 25"/>
                    <a:gd name="T14" fmla="*/ 55 w 244"/>
                    <a:gd name="T15" fmla="*/ 2 h 25"/>
                    <a:gd name="T16" fmla="*/ 64 w 244"/>
                    <a:gd name="T17" fmla="*/ 0 h 25"/>
                    <a:gd name="T18" fmla="*/ 73 w 244"/>
                    <a:gd name="T19" fmla="*/ 0 h 25"/>
                    <a:gd name="T20" fmla="*/ 80 w 244"/>
                    <a:gd name="T21" fmla="*/ 0 h 25"/>
                    <a:gd name="T22" fmla="*/ 88 w 244"/>
                    <a:gd name="T23" fmla="*/ 1 h 25"/>
                    <a:gd name="T24" fmla="*/ 98 w 244"/>
                    <a:gd name="T25" fmla="*/ 2 h 25"/>
                    <a:gd name="T26" fmla="*/ 108 w 244"/>
                    <a:gd name="T27" fmla="*/ 3 h 25"/>
                    <a:gd name="T28" fmla="*/ 119 w 244"/>
                    <a:gd name="T29" fmla="*/ 5 h 25"/>
                    <a:gd name="T30" fmla="*/ 132 w 244"/>
                    <a:gd name="T31" fmla="*/ 7 h 25"/>
                    <a:gd name="T32" fmla="*/ 144 w 244"/>
                    <a:gd name="T33" fmla="*/ 8 h 25"/>
                    <a:gd name="T34" fmla="*/ 156 w 244"/>
                    <a:gd name="T35" fmla="*/ 10 h 25"/>
                    <a:gd name="T36" fmla="*/ 170 w 244"/>
                    <a:gd name="T37" fmla="*/ 12 h 25"/>
                    <a:gd name="T38" fmla="*/ 182 w 244"/>
                    <a:gd name="T39" fmla="*/ 14 h 25"/>
                    <a:gd name="T40" fmla="*/ 195 w 244"/>
                    <a:gd name="T41" fmla="*/ 15 h 25"/>
                    <a:gd name="T42" fmla="*/ 206 w 244"/>
                    <a:gd name="T43" fmla="*/ 16 h 25"/>
                    <a:gd name="T44" fmla="*/ 218 w 244"/>
                    <a:gd name="T45" fmla="*/ 17 h 25"/>
                    <a:gd name="T46" fmla="*/ 227 w 244"/>
                    <a:gd name="T47" fmla="*/ 18 h 25"/>
                    <a:gd name="T48" fmla="*/ 236 w 244"/>
                    <a:gd name="T49" fmla="*/ 18 h 25"/>
                    <a:gd name="T50" fmla="*/ 243 w 244"/>
                    <a:gd name="T51" fmla="*/ 1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25"/>
                    <a:gd name="T80" fmla="*/ 244 w 244"/>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25">
                      <a:moveTo>
                        <a:pt x="0" y="24"/>
                      </a:moveTo>
                      <a:lnTo>
                        <a:pt x="0" y="24"/>
                      </a:lnTo>
                      <a:lnTo>
                        <a:pt x="10" y="21"/>
                      </a:lnTo>
                      <a:lnTo>
                        <a:pt x="19" y="18"/>
                      </a:lnTo>
                      <a:lnTo>
                        <a:pt x="28" y="14"/>
                      </a:lnTo>
                      <a:lnTo>
                        <a:pt x="38" y="9"/>
                      </a:lnTo>
                      <a:lnTo>
                        <a:pt x="47" y="5"/>
                      </a:lnTo>
                      <a:lnTo>
                        <a:pt x="55" y="2"/>
                      </a:lnTo>
                      <a:lnTo>
                        <a:pt x="64" y="0"/>
                      </a:lnTo>
                      <a:lnTo>
                        <a:pt x="73" y="0"/>
                      </a:lnTo>
                      <a:lnTo>
                        <a:pt x="80" y="0"/>
                      </a:lnTo>
                      <a:lnTo>
                        <a:pt x="88" y="1"/>
                      </a:lnTo>
                      <a:lnTo>
                        <a:pt x="98" y="2"/>
                      </a:lnTo>
                      <a:lnTo>
                        <a:pt x="108" y="3"/>
                      </a:lnTo>
                      <a:lnTo>
                        <a:pt x="119" y="5"/>
                      </a:lnTo>
                      <a:lnTo>
                        <a:pt x="132" y="7"/>
                      </a:lnTo>
                      <a:lnTo>
                        <a:pt x="144" y="8"/>
                      </a:lnTo>
                      <a:lnTo>
                        <a:pt x="156" y="10"/>
                      </a:lnTo>
                      <a:lnTo>
                        <a:pt x="170" y="12"/>
                      </a:lnTo>
                      <a:lnTo>
                        <a:pt x="182" y="14"/>
                      </a:lnTo>
                      <a:lnTo>
                        <a:pt x="195" y="15"/>
                      </a:lnTo>
                      <a:lnTo>
                        <a:pt x="206" y="16"/>
                      </a:lnTo>
                      <a:lnTo>
                        <a:pt x="218" y="17"/>
                      </a:lnTo>
                      <a:lnTo>
                        <a:pt x="227" y="18"/>
                      </a:lnTo>
                      <a:lnTo>
                        <a:pt x="236" y="18"/>
                      </a:lnTo>
                      <a:lnTo>
                        <a:pt x="243" y="17"/>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sp>
              <p:nvSpPr>
                <p:cNvPr id="45" name="Freeform 143"/>
                <p:cNvSpPr>
                  <a:spLocks/>
                </p:cNvSpPr>
                <p:nvPr/>
              </p:nvSpPr>
              <p:spPr bwMode="auto">
                <a:xfrm>
                  <a:off x="3083" y="832"/>
                  <a:ext cx="83" cy="5"/>
                </a:xfrm>
                <a:custGeom>
                  <a:avLst/>
                  <a:gdLst>
                    <a:gd name="T0" fmla="*/ 82 w 83"/>
                    <a:gd name="T1" fmla="*/ 1 h 5"/>
                    <a:gd name="T2" fmla="*/ 82 w 83"/>
                    <a:gd name="T3" fmla="*/ 1 h 5"/>
                    <a:gd name="T4" fmla="*/ 73 w 83"/>
                    <a:gd name="T5" fmla="*/ 0 h 5"/>
                    <a:gd name="T6" fmla="*/ 64 w 83"/>
                    <a:gd name="T7" fmla="*/ 0 h 5"/>
                    <a:gd name="T8" fmla="*/ 56 w 83"/>
                    <a:gd name="T9" fmla="*/ 1 h 5"/>
                    <a:gd name="T10" fmla="*/ 48 w 83"/>
                    <a:gd name="T11" fmla="*/ 1 h 5"/>
                    <a:gd name="T12" fmla="*/ 38 w 83"/>
                    <a:gd name="T13" fmla="*/ 2 h 5"/>
                    <a:gd name="T14" fmla="*/ 28 w 83"/>
                    <a:gd name="T15" fmla="*/ 3 h 5"/>
                    <a:gd name="T16" fmla="*/ 16 w 83"/>
                    <a:gd name="T17" fmla="*/ 4 h 5"/>
                    <a:gd name="T18" fmla="*/ 0 w 83"/>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
                    <a:gd name="T32" fmla="*/ 83 w 8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
                      <a:moveTo>
                        <a:pt x="82" y="1"/>
                      </a:moveTo>
                      <a:lnTo>
                        <a:pt x="82" y="1"/>
                      </a:lnTo>
                      <a:lnTo>
                        <a:pt x="73" y="0"/>
                      </a:lnTo>
                      <a:lnTo>
                        <a:pt x="64" y="0"/>
                      </a:lnTo>
                      <a:lnTo>
                        <a:pt x="56" y="1"/>
                      </a:lnTo>
                      <a:lnTo>
                        <a:pt x="48" y="1"/>
                      </a:lnTo>
                      <a:lnTo>
                        <a:pt x="38" y="2"/>
                      </a:lnTo>
                      <a:lnTo>
                        <a:pt x="28" y="3"/>
                      </a:lnTo>
                      <a:lnTo>
                        <a:pt x="16" y="4"/>
                      </a:lnTo>
                      <a:lnTo>
                        <a:pt x="0" y="4"/>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algn="ctr" eaLnBrk="0" fontAlgn="base" hangingPunct="0">
                    <a:spcBef>
                      <a:spcPct val="0"/>
                    </a:spcBef>
                    <a:spcAft>
                      <a:spcPct val="0"/>
                    </a:spcAft>
                    <a:defRPr sz="2000">
                      <a:solidFill>
                        <a:schemeClr val="tx2"/>
                      </a:solidFill>
                      <a:latin typeface="Arial" panose="020B0604020202020204" pitchFamily="34" charset="0"/>
                    </a:defRPr>
                  </a:lvl6pPr>
                  <a:lvl7pPr marL="2971800" indent="-228600" algn="ctr" eaLnBrk="0" fontAlgn="base" hangingPunct="0">
                    <a:spcBef>
                      <a:spcPct val="0"/>
                    </a:spcBef>
                    <a:spcAft>
                      <a:spcPct val="0"/>
                    </a:spcAft>
                    <a:defRPr sz="2000">
                      <a:solidFill>
                        <a:schemeClr val="tx2"/>
                      </a:solidFill>
                      <a:latin typeface="Arial" panose="020B0604020202020204" pitchFamily="34" charset="0"/>
                    </a:defRPr>
                  </a:lvl7pPr>
                  <a:lvl8pPr marL="3429000" indent="-228600" algn="ctr" eaLnBrk="0" fontAlgn="base" hangingPunct="0">
                    <a:spcBef>
                      <a:spcPct val="0"/>
                    </a:spcBef>
                    <a:spcAft>
                      <a:spcPct val="0"/>
                    </a:spcAft>
                    <a:defRPr sz="2000">
                      <a:solidFill>
                        <a:schemeClr val="tx2"/>
                      </a:solidFill>
                      <a:latin typeface="Arial" panose="020B0604020202020204" pitchFamily="34" charset="0"/>
                    </a:defRPr>
                  </a:lvl8pPr>
                  <a:lvl9pPr marL="3886200" indent="-228600" algn="ctr" eaLnBrk="0" fontAlgn="base" hangingPunct="0">
                    <a:spcBef>
                      <a:spcPct val="0"/>
                    </a:spcBef>
                    <a:spcAft>
                      <a:spcPct val="0"/>
                    </a:spcAft>
                    <a:defRPr sz="2000">
                      <a:solidFill>
                        <a:schemeClr val="tx2"/>
                      </a:solidFill>
                      <a:latin typeface="Arial" panose="020B0604020202020204" pitchFamily="34" charset="0"/>
                    </a:defRPr>
                  </a:lvl9pPr>
                </a:lstStyle>
                <a:p>
                  <a:endParaRPr lang="en-US" altLang="el-GR"/>
                </a:p>
              </p:txBody>
            </p:sp>
          </p:grpSp>
        </p:grpSp>
        <p:sp>
          <p:nvSpPr>
            <p:cNvPr id="38" name="Line 144"/>
            <p:cNvSpPr>
              <a:spLocks noChangeShapeType="1"/>
            </p:cNvSpPr>
            <p:nvPr/>
          </p:nvSpPr>
          <p:spPr bwMode="auto">
            <a:xfrm>
              <a:off x="1481" y="3218"/>
              <a:ext cx="210" cy="128"/>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39" name="Line 145"/>
            <p:cNvSpPr>
              <a:spLocks noChangeShapeType="1"/>
            </p:cNvSpPr>
            <p:nvPr/>
          </p:nvSpPr>
          <p:spPr bwMode="auto">
            <a:xfrm flipV="1">
              <a:off x="1554" y="3154"/>
              <a:ext cx="55" cy="219"/>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l-GR"/>
            </a:p>
          </p:txBody>
        </p:sp>
      </p:grpSp>
    </p:spTree>
    <p:extLst>
      <p:ext uri="{BB962C8B-B14F-4D97-AF65-F5344CB8AC3E}">
        <p14:creationId xmlns:p14="http://schemas.microsoft.com/office/powerpoint/2010/main" xmlns="" val="403238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8E243-CED8-4DB5-9057-1310E2388789}"/>
              </a:ext>
            </a:extLst>
          </p:cNvPr>
          <p:cNvSpPr>
            <a:spLocks noGrp="1"/>
          </p:cNvSpPr>
          <p:nvPr>
            <p:ph type="title"/>
          </p:nvPr>
        </p:nvSpPr>
        <p:spPr>
          <a:xfrm>
            <a:off x="838200" y="365126"/>
            <a:ext cx="10515600" cy="846730"/>
          </a:xfrm>
        </p:spPr>
        <p:txBody>
          <a:bodyPr>
            <a:normAutofit/>
          </a:bodyPr>
          <a:lstStyle/>
          <a:p>
            <a:r>
              <a:rPr lang="el-GR" sz="4000" dirty="0"/>
              <a:t>Παρακολούθηση</a:t>
            </a:r>
            <a:endParaRPr lang="en-GB" sz="4000" dirty="0"/>
          </a:p>
        </p:txBody>
      </p:sp>
      <p:sp>
        <p:nvSpPr>
          <p:cNvPr id="3" name="Content Placeholder 2">
            <a:extLst>
              <a:ext uri="{FF2B5EF4-FFF2-40B4-BE49-F238E27FC236}">
                <a16:creationId xmlns:a16="http://schemas.microsoft.com/office/drawing/2014/main" xmlns="" id="{3A6E4EA5-F5D9-4298-9C26-E3CAAD2EA0A2}"/>
              </a:ext>
            </a:extLst>
          </p:cNvPr>
          <p:cNvSpPr>
            <a:spLocks noGrp="1"/>
          </p:cNvSpPr>
          <p:nvPr>
            <p:ph idx="1"/>
          </p:nvPr>
        </p:nvSpPr>
        <p:spPr>
          <a:xfrm>
            <a:off x="838200" y="1211856"/>
            <a:ext cx="10515600" cy="5281019"/>
          </a:xfrm>
        </p:spPr>
        <p:txBody>
          <a:bodyPr>
            <a:normAutofit/>
          </a:bodyPr>
          <a:lstStyle/>
          <a:p>
            <a:pPr>
              <a:lnSpc>
                <a:spcPct val="100000"/>
              </a:lnSpc>
              <a:spcAft>
                <a:spcPts val="600"/>
              </a:spcAft>
            </a:pPr>
            <a:r>
              <a:rPr lang="el-GR" b="1" kern="100" dirty="0">
                <a:effectLst/>
                <a:latin typeface="Arial" panose="020B0604020202020204" pitchFamily="34" charset="0"/>
                <a:ea typeface="Arial" panose="020B0604020202020204" pitchFamily="34" charset="0"/>
              </a:rPr>
              <a:t>Δεν συστήνεται επανάληψη </a:t>
            </a:r>
            <a:r>
              <a:rPr lang="el-GR" kern="100" dirty="0" err="1">
                <a:effectLst/>
                <a:latin typeface="Arial" panose="020B0604020202020204" pitchFamily="34" charset="0"/>
                <a:ea typeface="Arial" panose="020B0604020202020204" pitchFamily="34" charset="0"/>
              </a:rPr>
              <a:t>ενδοσκόπισης</a:t>
            </a:r>
            <a:r>
              <a:rPr lang="el-GR" kern="100" dirty="0">
                <a:effectLst/>
                <a:latin typeface="Arial" panose="020B0604020202020204" pitchFamily="34" charset="0"/>
                <a:ea typeface="Arial" panose="020B0604020202020204" pitchFamily="34" charset="0"/>
              </a:rPr>
              <a:t> για επιβεβαίωση της επούλωσης του έλκους </a:t>
            </a:r>
            <a:r>
              <a:rPr lang="el-GR" b="1" kern="100" dirty="0">
                <a:effectLst/>
                <a:latin typeface="Arial" panose="020B0604020202020204" pitchFamily="34" charset="0"/>
                <a:ea typeface="Arial" panose="020B0604020202020204" pitchFamily="34" charset="0"/>
              </a:rPr>
              <a:t>σε περιπτώσεις </a:t>
            </a:r>
            <a:r>
              <a:rPr lang="el-GR" b="1" kern="100" dirty="0" err="1">
                <a:effectLst/>
                <a:latin typeface="Arial" panose="020B0604020202020204" pitchFamily="34" charset="0"/>
                <a:ea typeface="Arial" panose="020B0604020202020204" pitchFamily="34" charset="0"/>
              </a:rPr>
              <a:t>ανεπίπλεκτων</a:t>
            </a:r>
            <a:r>
              <a:rPr lang="el-GR" b="1" kern="100" dirty="0">
                <a:effectLst/>
                <a:latin typeface="Arial" panose="020B0604020202020204" pitchFamily="34" charset="0"/>
                <a:ea typeface="Arial" panose="020B0604020202020204" pitchFamily="34" charset="0"/>
              </a:rPr>
              <a:t> δωδεκαδακτυλικών ελκών</a:t>
            </a:r>
            <a:r>
              <a:rPr lang="el-GR" kern="100" dirty="0">
                <a:effectLst/>
                <a:latin typeface="Arial" panose="020B0604020202020204" pitchFamily="34" charset="0"/>
                <a:ea typeface="Arial" panose="020B0604020202020204" pitchFamily="34" charset="0"/>
              </a:rPr>
              <a:t>, εφόσον δεν υπάρχουν συμπτώματα μετά την ολοκλήρωση της θεραπεία </a:t>
            </a:r>
          </a:p>
          <a:p>
            <a:pPr>
              <a:lnSpc>
                <a:spcPct val="100000"/>
              </a:lnSpc>
              <a:spcAft>
                <a:spcPts val="600"/>
              </a:spcAft>
            </a:pPr>
            <a:r>
              <a:rPr lang="el-GR" b="1" kern="100" dirty="0">
                <a:latin typeface="Arial" panose="020B0604020202020204" pitchFamily="34" charset="0"/>
                <a:ea typeface="Arial" panose="020B0604020202020204" pitchFamily="34" charset="0"/>
              </a:rPr>
              <a:t>Συστήνεται </a:t>
            </a:r>
            <a:r>
              <a:rPr lang="el-GR" b="1" kern="100" dirty="0">
                <a:effectLst/>
                <a:latin typeface="Arial" panose="020B0604020202020204" pitchFamily="34" charset="0"/>
                <a:ea typeface="Arial" panose="020B0604020202020204" pitchFamily="34" charset="0"/>
              </a:rPr>
              <a:t>επανάληψη </a:t>
            </a:r>
            <a:r>
              <a:rPr lang="el-GR" kern="100" dirty="0">
                <a:effectLst/>
                <a:latin typeface="Arial" panose="020B0604020202020204" pitchFamily="34" charset="0"/>
                <a:ea typeface="Arial" panose="020B0604020202020204" pitchFamily="34" charset="0"/>
              </a:rPr>
              <a:t>της ενδοσκόπησης </a:t>
            </a:r>
            <a:r>
              <a:rPr lang="el-GR" b="1" kern="100" dirty="0">
                <a:effectLst/>
                <a:latin typeface="Arial" panose="020B0604020202020204" pitchFamily="34" charset="0"/>
                <a:ea typeface="Arial" panose="020B0604020202020204" pitchFamily="34" charset="0"/>
              </a:rPr>
              <a:t>σε όλους τους ασθενείς με γαστρικό έλκος </a:t>
            </a:r>
            <a:r>
              <a:rPr lang="el-GR" kern="100" dirty="0">
                <a:effectLst/>
                <a:latin typeface="Arial" panose="020B0604020202020204" pitchFamily="34" charset="0"/>
                <a:ea typeface="Arial" panose="020B0604020202020204" pitchFamily="34" charset="0"/>
              </a:rPr>
              <a:t>συνήθως 8 εβδομάδες μετά την αρχική διάγνωση</a:t>
            </a:r>
          </a:p>
          <a:p>
            <a:pPr lvl="1">
              <a:lnSpc>
                <a:spcPct val="100000"/>
              </a:lnSpc>
              <a:spcAft>
                <a:spcPts val="600"/>
              </a:spcAft>
            </a:pPr>
            <a:r>
              <a:rPr lang="el-GR" kern="100" dirty="0">
                <a:effectLst/>
                <a:latin typeface="Arial" panose="020B0604020202020204" pitchFamily="34" charset="0"/>
                <a:ea typeface="Arial" panose="020B0604020202020204" pitchFamily="34" charset="0"/>
              </a:rPr>
              <a:t>τεκμηρίωση πλήρους επούλωση του έλκους και για να αποκλειστεί η κακοήθεια </a:t>
            </a:r>
          </a:p>
          <a:p>
            <a:pPr lvl="1">
              <a:lnSpc>
                <a:spcPct val="100000"/>
              </a:lnSpc>
              <a:spcAft>
                <a:spcPts val="600"/>
              </a:spcAft>
            </a:pPr>
            <a:r>
              <a:rPr lang="el-GR" kern="100" dirty="0">
                <a:effectLst/>
                <a:latin typeface="Arial" panose="020B0604020202020204" pitchFamily="34" charset="0"/>
                <a:ea typeface="Arial" panose="020B0604020202020204" pitchFamily="34" charset="0"/>
              </a:rPr>
              <a:t>έως 4% των γαστρικών ελκών υποκρύπτουν κακοήθεια</a:t>
            </a:r>
            <a:endParaRPr lang="el-GR" sz="2000" kern="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xmlns="" val="23317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A3168-FF48-4CAD-9974-934CE9EE1724}"/>
              </a:ext>
            </a:extLst>
          </p:cNvPr>
          <p:cNvSpPr>
            <a:spLocks noGrp="1"/>
          </p:cNvSpPr>
          <p:nvPr>
            <p:ph type="title"/>
          </p:nvPr>
        </p:nvSpPr>
        <p:spPr/>
        <p:txBody>
          <a:bodyPr/>
          <a:lstStyle/>
          <a:p>
            <a:r>
              <a:rPr lang="el-GR" dirty="0"/>
              <a:t>Σύνοψη</a:t>
            </a:r>
            <a:endParaRPr lang="en-GB" dirty="0"/>
          </a:p>
        </p:txBody>
      </p:sp>
      <p:sp>
        <p:nvSpPr>
          <p:cNvPr id="3" name="Content Placeholder 2">
            <a:extLst>
              <a:ext uri="{FF2B5EF4-FFF2-40B4-BE49-F238E27FC236}">
                <a16:creationId xmlns:a16="http://schemas.microsoft.com/office/drawing/2014/main" xmlns="" id="{27B8FED7-C297-446A-873E-478059609820}"/>
              </a:ext>
            </a:extLst>
          </p:cNvPr>
          <p:cNvSpPr>
            <a:spLocks noGrp="1"/>
          </p:cNvSpPr>
          <p:nvPr>
            <p:ph idx="1"/>
          </p:nvPr>
        </p:nvSpPr>
        <p:spPr/>
        <p:txBody>
          <a:bodyPr>
            <a:normAutofit fontScale="92500"/>
          </a:bodyPr>
          <a:lstStyle/>
          <a:p>
            <a:pPr marL="0" indent="0">
              <a:buNone/>
            </a:pPr>
            <a:r>
              <a:rPr lang="el-GR" dirty="0"/>
              <a:t>•	</a:t>
            </a:r>
            <a:r>
              <a:rPr lang="el-GR" dirty="0" err="1"/>
              <a:t>To</a:t>
            </a:r>
            <a:r>
              <a:rPr lang="el-GR" dirty="0"/>
              <a:t> πεπτικό έλκος είναι η διάβρωση της </a:t>
            </a:r>
            <a:r>
              <a:rPr lang="el-GR" dirty="0" err="1"/>
              <a:t>βλεννογόνιας</a:t>
            </a:r>
            <a:r>
              <a:rPr lang="el-GR" dirty="0"/>
              <a:t> στοιβάδας του στομάχου ή του δωδεκαδακτύλου μεγέθους μεγαλύτερου από 5 </a:t>
            </a:r>
            <a:r>
              <a:rPr lang="el-GR" dirty="0" err="1"/>
              <a:t>mm</a:t>
            </a:r>
            <a:endParaRPr lang="el-GR" dirty="0"/>
          </a:p>
          <a:p>
            <a:pPr marL="0" indent="0">
              <a:buNone/>
            </a:pPr>
            <a:r>
              <a:rPr lang="el-GR" dirty="0"/>
              <a:t>•	Η λοίμωξη από </a:t>
            </a:r>
            <a:r>
              <a:rPr lang="el-GR" dirty="0" err="1"/>
              <a:t>ελικοβακτηρίδιο</a:t>
            </a:r>
            <a:r>
              <a:rPr lang="el-GR" dirty="0"/>
              <a:t> του πυλωρού και τα ΜΣΑΦ είναι τα κύρια αίτια του </a:t>
            </a:r>
          </a:p>
          <a:p>
            <a:pPr marL="0" indent="0">
              <a:buNone/>
            </a:pPr>
            <a:r>
              <a:rPr lang="el-GR" dirty="0"/>
              <a:t>•	Η διάγνωση γίνεται με την ενδοσκόπηση του ανώτερου πεπτικού</a:t>
            </a:r>
          </a:p>
          <a:p>
            <a:pPr marL="0" indent="0">
              <a:buNone/>
            </a:pPr>
            <a:r>
              <a:rPr lang="el-GR" dirty="0"/>
              <a:t>•	Οι αναστολείς αντλίας πρωτονίων αποτελούν τη πρώτη γραμμή θεραπείας </a:t>
            </a:r>
          </a:p>
          <a:p>
            <a:pPr marL="0" indent="0">
              <a:buNone/>
            </a:pPr>
            <a:r>
              <a:rPr lang="el-GR" dirty="0"/>
              <a:t>•	Η αιμορραγία από το έλκος είναι το συχνότερο αίτιο αιμορραγίας από το ανώτερο πεπτικό</a:t>
            </a:r>
          </a:p>
          <a:p>
            <a:pPr marL="0" indent="0">
              <a:buNone/>
            </a:pPr>
            <a:endParaRPr lang="en-GB" dirty="0"/>
          </a:p>
        </p:txBody>
      </p:sp>
    </p:spTree>
    <p:extLst>
      <p:ext uri="{BB962C8B-B14F-4D97-AF65-F5344CB8AC3E}">
        <p14:creationId xmlns:p14="http://schemas.microsoft.com/office/powerpoint/2010/main" xmlns="" val="202028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59587-C8AE-40CD-92AC-B044E21F2C29}"/>
              </a:ext>
            </a:extLst>
          </p:cNvPr>
          <p:cNvSpPr>
            <a:spLocks noGrp="1"/>
          </p:cNvSpPr>
          <p:nvPr>
            <p:ph type="title"/>
          </p:nvPr>
        </p:nvSpPr>
        <p:spPr/>
        <p:txBody>
          <a:bodyPr/>
          <a:lstStyle/>
          <a:p>
            <a:r>
              <a:rPr lang="el-GR" dirty="0"/>
              <a:t>Θεραπεία</a:t>
            </a:r>
            <a:endParaRPr lang="en-GB" dirty="0"/>
          </a:p>
        </p:txBody>
      </p:sp>
      <p:sp>
        <p:nvSpPr>
          <p:cNvPr id="3" name="Content Placeholder 2">
            <a:extLst>
              <a:ext uri="{FF2B5EF4-FFF2-40B4-BE49-F238E27FC236}">
                <a16:creationId xmlns:a16="http://schemas.microsoft.com/office/drawing/2014/main" xmlns="" id="{C0FAED21-259D-42F6-981C-553275FA59A2}"/>
              </a:ext>
            </a:extLst>
          </p:cNvPr>
          <p:cNvSpPr>
            <a:spLocks noGrp="1"/>
          </p:cNvSpPr>
          <p:nvPr>
            <p:ph idx="1"/>
          </p:nvPr>
        </p:nvSpPr>
        <p:spPr/>
        <p:txBody>
          <a:bodyPr/>
          <a:lstStyle/>
          <a:p>
            <a:r>
              <a:rPr lang="el-GR" dirty="0"/>
              <a:t>Ανάλογα με το αίτιο, αν ευρεθεί</a:t>
            </a:r>
          </a:p>
          <a:p>
            <a:r>
              <a:rPr lang="el-GR" dirty="0"/>
              <a:t>Συμπτωματική με </a:t>
            </a:r>
            <a:r>
              <a:rPr lang="el-GR" dirty="0" err="1"/>
              <a:t>αντιεκκριτικά</a:t>
            </a:r>
            <a:endParaRPr lang="en-GB" dirty="0"/>
          </a:p>
        </p:txBody>
      </p:sp>
    </p:spTree>
    <p:extLst>
      <p:ext uri="{BB962C8B-B14F-4D97-AF65-F5344CB8AC3E}">
        <p14:creationId xmlns:p14="http://schemas.microsoft.com/office/powerpoint/2010/main" xmlns="" val="138668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C8553-CE1C-4618-BEFD-495B7318A90B}"/>
              </a:ext>
            </a:extLst>
          </p:cNvPr>
          <p:cNvSpPr>
            <a:spLocks noGrp="1"/>
          </p:cNvSpPr>
          <p:nvPr>
            <p:ph type="title"/>
          </p:nvPr>
        </p:nvSpPr>
        <p:spPr>
          <a:xfrm>
            <a:off x="838200" y="365126"/>
            <a:ext cx="10515600" cy="714528"/>
          </a:xfrm>
        </p:spPr>
        <p:txBody>
          <a:bodyPr>
            <a:normAutofit/>
          </a:bodyPr>
          <a:lstStyle/>
          <a:p>
            <a:r>
              <a:rPr lang="el-GR" sz="4000" dirty="0"/>
              <a:t>Πρόγνωση</a:t>
            </a:r>
            <a:endParaRPr lang="en-GB" sz="4000" dirty="0"/>
          </a:p>
        </p:txBody>
      </p:sp>
      <p:sp>
        <p:nvSpPr>
          <p:cNvPr id="3" name="Content Placeholder 2">
            <a:extLst>
              <a:ext uri="{FF2B5EF4-FFF2-40B4-BE49-F238E27FC236}">
                <a16:creationId xmlns:a16="http://schemas.microsoft.com/office/drawing/2014/main" xmlns="" id="{BB5EB2BC-E765-4211-B230-C7C8DE6925A8}"/>
              </a:ext>
            </a:extLst>
          </p:cNvPr>
          <p:cNvSpPr>
            <a:spLocks noGrp="1"/>
          </p:cNvSpPr>
          <p:nvPr>
            <p:ph idx="1"/>
          </p:nvPr>
        </p:nvSpPr>
        <p:spPr>
          <a:xfrm>
            <a:off x="838200" y="1355074"/>
            <a:ext cx="10515600" cy="5137799"/>
          </a:xfrm>
        </p:spPr>
        <p:txBody>
          <a:bodyPr>
            <a:normAutofit/>
          </a:bodyPr>
          <a:lstStyle/>
          <a:p>
            <a:r>
              <a:rPr lang="el-GR" dirty="0"/>
              <a:t>Συνήθως </a:t>
            </a:r>
            <a:r>
              <a:rPr lang="el-GR" dirty="0" err="1"/>
              <a:t>υφίεται</a:t>
            </a:r>
            <a:r>
              <a:rPr lang="el-GR" dirty="0"/>
              <a:t> αυτόματα</a:t>
            </a:r>
          </a:p>
          <a:p>
            <a:r>
              <a:rPr lang="el-GR" dirty="0"/>
              <a:t>Η νοσηρότητα εξαρτάται από την αιτιολογία </a:t>
            </a:r>
          </a:p>
          <a:p>
            <a:r>
              <a:rPr lang="el-GR" dirty="0"/>
              <a:t>Οι περισσότερες περιπτώσεις είναι αντιμετωπίσιμες όταν αποκαλυφθεί η αιτιολογία</a:t>
            </a:r>
            <a:endParaRPr lang="en-GB" dirty="0"/>
          </a:p>
          <a:p>
            <a:r>
              <a:rPr lang="el-GR" dirty="0"/>
              <a:t>Επιπλοκές οξείας γαστρίτιδας</a:t>
            </a:r>
            <a:endParaRPr lang="en-GB" dirty="0"/>
          </a:p>
          <a:p>
            <a:pPr lvl="1"/>
            <a:r>
              <a:rPr lang="el-GR" dirty="0"/>
              <a:t>Αιμορραγία</a:t>
            </a:r>
            <a:endParaRPr lang="en-GB" dirty="0"/>
          </a:p>
          <a:p>
            <a:pPr lvl="1"/>
            <a:r>
              <a:rPr lang="el-GR" dirty="0"/>
              <a:t>Απόφραξη της εξόδου λόγω οιδήματος</a:t>
            </a:r>
            <a:endParaRPr lang="en-GB" dirty="0"/>
          </a:p>
          <a:p>
            <a:pPr lvl="1"/>
            <a:r>
              <a:rPr lang="el-GR" dirty="0"/>
              <a:t>Αφυδάτωση λόγω εμέτων</a:t>
            </a:r>
            <a:endParaRPr lang="en-GB" dirty="0"/>
          </a:p>
          <a:p>
            <a:pPr lvl="1"/>
            <a:r>
              <a:rPr lang="el-GR" dirty="0"/>
              <a:t>Νεφρική βλάβη λόγω αφυδάτωσης</a:t>
            </a:r>
            <a:endParaRPr lang="en-GB" dirty="0"/>
          </a:p>
        </p:txBody>
      </p:sp>
    </p:spTree>
    <p:extLst>
      <p:ext uri="{BB962C8B-B14F-4D97-AF65-F5344CB8AC3E}">
        <p14:creationId xmlns:p14="http://schemas.microsoft.com/office/powerpoint/2010/main" xmlns="" val="338377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05355-A7C5-4AFB-BB69-D172A7008327}"/>
              </a:ext>
            </a:extLst>
          </p:cNvPr>
          <p:cNvSpPr>
            <a:spLocks noGrp="1"/>
          </p:cNvSpPr>
          <p:nvPr>
            <p:ph type="title"/>
          </p:nvPr>
        </p:nvSpPr>
        <p:spPr/>
        <p:txBody>
          <a:bodyPr>
            <a:normAutofit/>
          </a:bodyPr>
          <a:lstStyle/>
          <a:p>
            <a:r>
              <a:rPr lang="el-GR" sz="4000" dirty="0"/>
              <a:t>Χρόνια Γαστρίτιδα</a:t>
            </a:r>
            <a:endParaRPr lang="en-GB" sz="4000" dirty="0"/>
          </a:p>
        </p:txBody>
      </p:sp>
      <p:sp>
        <p:nvSpPr>
          <p:cNvPr id="3" name="Content Placeholder 2">
            <a:extLst>
              <a:ext uri="{FF2B5EF4-FFF2-40B4-BE49-F238E27FC236}">
                <a16:creationId xmlns:a16="http://schemas.microsoft.com/office/drawing/2014/main" xmlns="" id="{DFB1AA6E-F1BF-4D78-8D57-02452598D764}"/>
              </a:ext>
            </a:extLst>
          </p:cNvPr>
          <p:cNvSpPr>
            <a:spLocks noGrp="1"/>
          </p:cNvSpPr>
          <p:nvPr>
            <p:ph idx="1"/>
          </p:nvPr>
        </p:nvSpPr>
        <p:spPr>
          <a:xfrm>
            <a:off x="838200" y="1825625"/>
            <a:ext cx="6906658" cy="4351338"/>
          </a:xfrm>
        </p:spPr>
        <p:txBody>
          <a:bodyPr/>
          <a:lstStyle/>
          <a:p>
            <a:r>
              <a:rPr lang="el-GR" dirty="0"/>
              <a:t>Οι χρόνιες γαστρίτιδες ταξινομούνται αιτιολογικά </a:t>
            </a:r>
          </a:p>
          <a:p>
            <a:r>
              <a:rPr lang="el-GR" dirty="0"/>
              <a:t>ΔΔ από </a:t>
            </a:r>
            <a:r>
              <a:rPr lang="el-GR" dirty="0" err="1"/>
              <a:t>γαστροπάθεια</a:t>
            </a:r>
            <a:r>
              <a:rPr lang="el-GR" dirty="0"/>
              <a:t> (καταστροφή του επιθηλίου με ελάχιστη παρουσία φλεγμονωδών κυττάρων) </a:t>
            </a:r>
          </a:p>
          <a:p>
            <a:r>
              <a:rPr lang="el-GR" dirty="0"/>
              <a:t>Το συχνότερο αίτιο: η </a:t>
            </a:r>
            <a:r>
              <a:rPr lang="en-GB" dirty="0"/>
              <a:t>Hp </a:t>
            </a:r>
            <a:r>
              <a:rPr lang="el-GR" dirty="0"/>
              <a:t>λοίμωξη</a:t>
            </a:r>
            <a:endParaRPr lang="en-GB" dirty="0"/>
          </a:p>
        </p:txBody>
      </p:sp>
      <p:pic>
        <p:nvPicPr>
          <p:cNvPr id="5" name="Picture 4" descr="A picture containing text&#10;&#10;Description automatically generated">
            <a:extLst>
              <a:ext uri="{FF2B5EF4-FFF2-40B4-BE49-F238E27FC236}">
                <a16:creationId xmlns:a16="http://schemas.microsoft.com/office/drawing/2014/main" xmlns="" id="{F4D4CBD7-6453-4674-AA79-F4ABBF5B0D2B}"/>
              </a:ext>
            </a:extLst>
          </p:cNvPr>
          <p:cNvPicPr>
            <a:picLocks noChangeAspect="1"/>
          </p:cNvPicPr>
          <p:nvPr/>
        </p:nvPicPr>
        <p:blipFill>
          <a:blip r:embed="rId2"/>
          <a:stretch>
            <a:fillRect/>
          </a:stretch>
        </p:blipFill>
        <p:spPr>
          <a:xfrm>
            <a:off x="7864494" y="509587"/>
            <a:ext cx="3695700" cy="5838825"/>
          </a:xfrm>
          <a:prstGeom prst="rect">
            <a:avLst/>
          </a:prstGeom>
        </p:spPr>
      </p:pic>
    </p:spTree>
    <p:extLst>
      <p:ext uri="{BB962C8B-B14F-4D97-AF65-F5344CB8AC3E}">
        <p14:creationId xmlns:p14="http://schemas.microsoft.com/office/powerpoint/2010/main" xmlns="" val="28336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11BD496-0CF9-4DAD-A808-2EB62AD33419}"/>
              </a:ext>
            </a:extLst>
          </p:cNvPr>
          <p:cNvSpPr>
            <a:spLocks noGrp="1"/>
          </p:cNvSpPr>
          <p:nvPr>
            <p:ph type="title"/>
          </p:nvPr>
        </p:nvSpPr>
        <p:spPr/>
        <p:txBody>
          <a:bodyPr/>
          <a:lstStyle/>
          <a:p>
            <a:r>
              <a:rPr lang="el-GR" dirty="0"/>
              <a:t>Αιτιολογία χρόνιας γαστρίτιδας</a:t>
            </a:r>
            <a:endParaRPr lang="en-GB" dirty="0"/>
          </a:p>
        </p:txBody>
      </p:sp>
      <p:sp>
        <p:nvSpPr>
          <p:cNvPr id="5" name="Content Placeholder 4">
            <a:extLst>
              <a:ext uri="{FF2B5EF4-FFF2-40B4-BE49-F238E27FC236}">
                <a16:creationId xmlns:a16="http://schemas.microsoft.com/office/drawing/2014/main" xmlns="" id="{7CF650E7-106C-40E3-9359-E2474E4CFE86}"/>
              </a:ext>
            </a:extLst>
          </p:cNvPr>
          <p:cNvSpPr>
            <a:spLocks noGrp="1"/>
          </p:cNvSpPr>
          <p:nvPr>
            <p:ph sz="half" idx="1"/>
          </p:nvPr>
        </p:nvSpPr>
        <p:spPr/>
        <p:txBody>
          <a:bodyPr>
            <a:normAutofit fontScale="85000" lnSpcReduction="20000"/>
          </a:bodyPr>
          <a:lstStyle/>
          <a:p>
            <a:pPr marL="0" indent="0">
              <a:buNone/>
            </a:pPr>
            <a:r>
              <a:rPr lang="el-GR" b="1" dirty="0"/>
              <a:t>Λοιμώδης</a:t>
            </a:r>
            <a:endParaRPr lang="en-GB" b="1" dirty="0"/>
          </a:p>
          <a:p>
            <a:r>
              <a:rPr lang="en-GB" i="1" dirty="0">
                <a:solidFill>
                  <a:srgbClr val="FF0000"/>
                </a:solidFill>
              </a:rPr>
              <a:t>H pylori</a:t>
            </a:r>
          </a:p>
          <a:p>
            <a:r>
              <a:rPr lang="en-GB" i="1" dirty="0"/>
              <a:t>H </a:t>
            </a:r>
            <a:r>
              <a:rPr lang="en-GB" i="1" dirty="0" err="1"/>
              <a:t>heilmannii</a:t>
            </a:r>
            <a:r>
              <a:rPr lang="en-GB" i="1" dirty="0"/>
              <a:t> </a:t>
            </a:r>
          </a:p>
          <a:p>
            <a:r>
              <a:rPr lang="el-GR" dirty="0" err="1"/>
              <a:t>Κοκκιωματώδης</a:t>
            </a:r>
            <a:r>
              <a:rPr lang="el-GR" dirty="0"/>
              <a:t>, σχετιζόμενη με φυματίωση, σύφιλη</a:t>
            </a:r>
            <a:r>
              <a:rPr lang="en-GB" dirty="0"/>
              <a:t>, </a:t>
            </a:r>
            <a:r>
              <a:rPr lang="el-GR" dirty="0" err="1"/>
              <a:t>ιστοπλάσμωση</a:t>
            </a:r>
            <a:r>
              <a:rPr lang="en-GB" dirty="0"/>
              <a:t>,</a:t>
            </a:r>
            <a:r>
              <a:rPr lang="el-GR" dirty="0"/>
              <a:t> </a:t>
            </a:r>
            <a:r>
              <a:rPr lang="el-GR" dirty="0" err="1"/>
              <a:t>μουκορμύκωση</a:t>
            </a:r>
            <a:r>
              <a:rPr lang="el-GR" dirty="0"/>
              <a:t>, </a:t>
            </a:r>
            <a:r>
              <a:rPr lang="el-GR" dirty="0" err="1"/>
              <a:t>βλαστομύκωση</a:t>
            </a:r>
            <a:r>
              <a:rPr lang="en-GB" dirty="0"/>
              <a:t>,</a:t>
            </a:r>
            <a:r>
              <a:rPr lang="el-GR" dirty="0"/>
              <a:t> </a:t>
            </a:r>
            <a:r>
              <a:rPr lang="el-GR" dirty="0" err="1"/>
              <a:t>ανισακίαση</a:t>
            </a:r>
            <a:endParaRPr lang="en-GB" dirty="0"/>
          </a:p>
          <a:p>
            <a:r>
              <a:rPr lang="el-GR" dirty="0"/>
              <a:t>Σχετιζόμενη με παρασιτικές λοιμώξεις </a:t>
            </a:r>
            <a:r>
              <a:rPr lang="el-GR" i="1" dirty="0"/>
              <a:t>από</a:t>
            </a:r>
            <a:r>
              <a:rPr lang="en-GB" i="1" dirty="0"/>
              <a:t> </a:t>
            </a:r>
            <a:r>
              <a:rPr lang="en-GB" i="1" dirty="0" err="1"/>
              <a:t>Strongyloides</a:t>
            </a:r>
            <a:r>
              <a:rPr lang="el-GR" i="1" dirty="0"/>
              <a:t> </a:t>
            </a:r>
            <a:r>
              <a:rPr lang="en-GB" i="1" dirty="0"/>
              <a:t>species, Schistosomiasis, Diphyllobothrium</a:t>
            </a:r>
            <a:r>
              <a:rPr lang="el-GR" i="1" dirty="0"/>
              <a:t> </a:t>
            </a:r>
            <a:r>
              <a:rPr lang="en-GB" i="1" dirty="0"/>
              <a:t>latum</a:t>
            </a:r>
          </a:p>
          <a:p>
            <a:r>
              <a:rPr lang="el-GR" dirty="0"/>
              <a:t>Ιογενείς </a:t>
            </a:r>
            <a:r>
              <a:rPr lang="en-GB" dirty="0"/>
              <a:t>(</a:t>
            </a:r>
            <a:r>
              <a:rPr lang="el-GR" dirty="0"/>
              <a:t>πχ</a:t>
            </a:r>
            <a:r>
              <a:rPr lang="en-GB" dirty="0"/>
              <a:t>, CMV or </a:t>
            </a:r>
            <a:r>
              <a:rPr lang="el-GR" dirty="0"/>
              <a:t>έρπητας</a:t>
            </a:r>
            <a:r>
              <a:rPr lang="en-GB" dirty="0"/>
              <a:t>) </a:t>
            </a:r>
            <a:r>
              <a:rPr lang="el-GR" dirty="0"/>
              <a:t> </a:t>
            </a:r>
            <a:endParaRPr lang="en-GB" dirty="0"/>
          </a:p>
        </p:txBody>
      </p:sp>
      <p:sp>
        <p:nvSpPr>
          <p:cNvPr id="6" name="Content Placeholder 5">
            <a:extLst>
              <a:ext uri="{FF2B5EF4-FFF2-40B4-BE49-F238E27FC236}">
                <a16:creationId xmlns:a16="http://schemas.microsoft.com/office/drawing/2014/main" xmlns="" id="{12623D96-3DE1-4CBC-9DCD-A22991967163}"/>
              </a:ext>
            </a:extLst>
          </p:cNvPr>
          <p:cNvSpPr>
            <a:spLocks noGrp="1"/>
          </p:cNvSpPr>
          <p:nvPr>
            <p:ph sz="half" idx="2"/>
          </p:nvPr>
        </p:nvSpPr>
        <p:spPr>
          <a:xfrm>
            <a:off x="6172200" y="1825625"/>
            <a:ext cx="5181600" cy="4667250"/>
          </a:xfrm>
        </p:spPr>
        <p:txBody>
          <a:bodyPr>
            <a:normAutofit fontScale="85000" lnSpcReduction="20000"/>
          </a:bodyPr>
          <a:lstStyle/>
          <a:p>
            <a:pPr marL="0" indent="0">
              <a:buNone/>
            </a:pPr>
            <a:r>
              <a:rPr lang="el-GR" b="1" dirty="0"/>
              <a:t>Μη λοιμώδης</a:t>
            </a:r>
          </a:p>
          <a:p>
            <a:r>
              <a:rPr lang="el-GR" dirty="0" err="1">
                <a:solidFill>
                  <a:srgbClr val="FF0000"/>
                </a:solidFill>
              </a:rPr>
              <a:t>Αυτοάνοση</a:t>
            </a:r>
            <a:endParaRPr lang="en-GB" dirty="0">
              <a:solidFill>
                <a:srgbClr val="FF0000"/>
              </a:solidFill>
            </a:endParaRPr>
          </a:p>
          <a:p>
            <a:r>
              <a:rPr lang="el-GR" dirty="0"/>
              <a:t>Χρόνια μη λοιμώδης </a:t>
            </a:r>
            <a:r>
              <a:rPr lang="el-GR" dirty="0" err="1"/>
              <a:t>κοκκιωματώδης</a:t>
            </a:r>
            <a:r>
              <a:rPr lang="el-GR" dirty="0"/>
              <a:t>: </a:t>
            </a:r>
            <a:r>
              <a:rPr lang="en-GB" dirty="0"/>
              <a:t>Crohn, </a:t>
            </a:r>
            <a:r>
              <a:rPr lang="el-GR" dirty="0" err="1"/>
              <a:t>σαρκοείδωση</a:t>
            </a:r>
            <a:r>
              <a:rPr lang="el-GR" dirty="0"/>
              <a:t>, </a:t>
            </a:r>
            <a:r>
              <a:rPr lang="en-GB" dirty="0"/>
              <a:t>Wegener, </a:t>
            </a:r>
            <a:r>
              <a:rPr lang="el-GR" dirty="0" err="1"/>
              <a:t>κλπ</a:t>
            </a:r>
            <a:endParaRPr lang="el-GR" dirty="0"/>
          </a:p>
          <a:p>
            <a:r>
              <a:rPr lang="el-GR" dirty="0"/>
              <a:t>Λεμφοκυτταρική</a:t>
            </a:r>
          </a:p>
          <a:p>
            <a:r>
              <a:rPr lang="el-GR" dirty="0" err="1"/>
              <a:t>Ηωσινοφιλική</a:t>
            </a:r>
            <a:endParaRPr lang="el-GR" dirty="0"/>
          </a:p>
          <a:p>
            <a:r>
              <a:rPr lang="en-GB" dirty="0"/>
              <a:t>Eosinophilic gastritis</a:t>
            </a:r>
          </a:p>
          <a:p>
            <a:r>
              <a:rPr lang="el-GR" dirty="0"/>
              <a:t>Ακτινοβολία</a:t>
            </a:r>
            <a:endParaRPr lang="en-GB" dirty="0"/>
          </a:p>
          <a:p>
            <a:r>
              <a:rPr lang="en-GB" dirty="0"/>
              <a:t>GVHD</a:t>
            </a:r>
          </a:p>
          <a:p>
            <a:r>
              <a:rPr lang="el-GR" dirty="0"/>
              <a:t>Ισχαιμική</a:t>
            </a:r>
          </a:p>
          <a:p>
            <a:r>
              <a:rPr lang="el-GR" dirty="0"/>
              <a:t>Από φάρμακα </a:t>
            </a:r>
            <a:r>
              <a:rPr lang="en-GB" dirty="0"/>
              <a:t>(</a:t>
            </a:r>
            <a:r>
              <a:rPr lang="el-GR" dirty="0"/>
              <a:t>ΜΣΑΦ και ασπιρίνη</a:t>
            </a:r>
            <a:r>
              <a:rPr lang="en-GB" dirty="0"/>
              <a:t>)</a:t>
            </a:r>
            <a:endParaRPr lang="el-GR" dirty="0"/>
          </a:p>
          <a:p>
            <a:r>
              <a:rPr lang="el-GR" dirty="0"/>
              <a:t>Αδιευκρίνιστη</a:t>
            </a:r>
            <a:endParaRPr lang="en-GB" dirty="0"/>
          </a:p>
        </p:txBody>
      </p:sp>
    </p:spTree>
    <p:extLst>
      <p:ext uri="{BB962C8B-B14F-4D97-AF65-F5344CB8AC3E}">
        <p14:creationId xmlns:p14="http://schemas.microsoft.com/office/powerpoint/2010/main" xmlns="" val="2108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3499</Words>
  <Application>Microsoft Office PowerPoint</Application>
  <PresentationFormat>Προσαρμογή</PresentationFormat>
  <Paragraphs>577</Paragraphs>
  <Slides>53</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Διαφάνεια 1</vt:lpstr>
      <vt:lpstr>Γαστρίτιδα</vt:lpstr>
      <vt:lpstr>Αιτιολογία οξείας γαστρίτιδας</vt:lpstr>
      <vt:lpstr>Διαφάνεια 4</vt:lpstr>
      <vt:lpstr>Διάγνωση</vt:lpstr>
      <vt:lpstr>Θεραπεία</vt:lpstr>
      <vt:lpstr>Πρόγνωση</vt:lpstr>
      <vt:lpstr>Χρόνια Γαστρίτιδα</vt:lpstr>
      <vt:lpstr>Αιτιολογία χρόνιας γαστρίτιδας</vt:lpstr>
      <vt:lpstr>Χρόνια γαστρίτιδα – ατροφική γαστρίτιδα – εντερική μετάπλαση </vt:lpstr>
      <vt:lpstr>Χρόνια Hp λοίμωξη</vt:lpstr>
      <vt:lpstr>Eξωγαστρικές συσχετίσεις Η.pylori λοίμωξης</vt:lpstr>
      <vt:lpstr>Eξωγαστρικές συσχετίσεις Η.pylori λοίμωξης </vt:lpstr>
      <vt:lpstr>Επιδημιολογία της Hp λοίμωξης</vt:lpstr>
      <vt:lpstr>Παθογένεια της χρόνιας Hp λοίμωξης</vt:lpstr>
      <vt:lpstr>Παθογένεια της χρόνιας Hp λοίμωξης</vt:lpstr>
      <vt:lpstr>Παθογένεια της χρόνιας Hp λοίμωξης</vt:lpstr>
      <vt:lpstr>Διαφάνεια 18</vt:lpstr>
      <vt:lpstr>Ταξινόμηση του κινδύνου ανάπτυξης καρκίνου σύμφωνα με το ιστολογικό σύστημα OLGA</vt:lpstr>
      <vt:lpstr>Δοκιμασίες διάγνωσης Hp λοίμωξης</vt:lpstr>
      <vt:lpstr>Δοκιμασίες διάγνωσης Hp λοίμωξης μετά από θεραπεία</vt:lpstr>
      <vt:lpstr>Ενδείξεις θεραπείας εκρίζωσης</vt:lpstr>
      <vt:lpstr>Τετραπλά σχήματα 1ης γραμμής χωρίς βισμούθιο</vt:lpstr>
      <vt:lpstr>Αποτυχία θεραπεία</vt:lpstr>
      <vt:lpstr>2ης γραμμής Θεραπευτικά σχήματα εκριζώσεως του H. pylori</vt:lpstr>
      <vt:lpstr>3ης γραμμής Θεραπευτικά σχήματα εκριζώσεως του H. pylori</vt:lpstr>
      <vt:lpstr>Θεραπευτικός αλγόριθμος Hp λοίμωξης</vt:lpstr>
      <vt:lpstr>Αυτοάνοση γαστρίτιδα</vt:lpstr>
      <vt:lpstr>Αυτοάνοση γαστρίτιδα</vt:lpstr>
      <vt:lpstr>Εργαστηριακά ευρήματα </vt:lpstr>
      <vt:lpstr>Διάγνωση χρόνιας γαστρίτιδας</vt:lpstr>
      <vt:lpstr>Θεραπεία χρόνιας γαστρίτιδας</vt:lpstr>
      <vt:lpstr>Σύνοψη</vt:lpstr>
      <vt:lpstr>Πεπτικό έλκος</vt:lpstr>
      <vt:lpstr>Επιδημιολογία του πεπτικού έλκους</vt:lpstr>
      <vt:lpstr>Αιτιολογία πεπτικού έλκους</vt:lpstr>
      <vt:lpstr>Παθογένεια ελκοπάθειας</vt:lpstr>
      <vt:lpstr>Διαφάνεια 38</vt:lpstr>
      <vt:lpstr>Παράγοντες κινδύνου για ανάπτυξη επιπλοκών από το ανώτερο πεπτικό στους χρήστες ΜΣΑΦ</vt:lpstr>
      <vt:lpstr>Παράγοντες κινδύνου: Ο ασθενής</vt:lpstr>
      <vt:lpstr>ΜΣΑΦ και γαστροδωδεκαδακτυλικές βλάβες</vt:lpstr>
      <vt:lpstr>Μηχανισμός γαστροδωδεκαδακτυλικής βλάβης</vt:lpstr>
      <vt:lpstr>Διαφάνεια 43</vt:lpstr>
      <vt:lpstr>Κλινική εικόνα</vt:lpstr>
      <vt:lpstr>Κλινική εικόνα</vt:lpstr>
      <vt:lpstr>ΔΔ</vt:lpstr>
      <vt:lpstr>Διάγνωση</vt:lpstr>
      <vt:lpstr>Ενδοσκοπικές εικόνες έλκους</vt:lpstr>
      <vt:lpstr>Θεραπεία</vt:lpstr>
      <vt:lpstr>Θεραπεία</vt:lpstr>
      <vt:lpstr>Οδηγός για ασφαλέστερη χρήση ΜΣΑΦ</vt:lpstr>
      <vt:lpstr>Παρακολούθηση</vt:lpstr>
      <vt:lpstr>Σύνοψη</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Γιώργος</dc:creator>
  <cp:lastModifiedBy>l3gastr_ab</cp:lastModifiedBy>
  <cp:revision>584</cp:revision>
  <dcterms:created xsi:type="dcterms:W3CDTF">2019-12-29T10:22:55Z</dcterms:created>
  <dcterms:modified xsi:type="dcterms:W3CDTF">2022-01-31T08:20:40Z</dcterms:modified>
</cp:coreProperties>
</file>