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1" r:id="rId6"/>
    <p:sldId id="264" r:id="rId7"/>
    <p:sldId id="288" r:id="rId8"/>
    <p:sldId id="289" r:id="rId9"/>
    <p:sldId id="290" r:id="rId10"/>
    <p:sldId id="295" r:id="rId11"/>
    <p:sldId id="299" r:id="rId12"/>
    <p:sldId id="285" r:id="rId13"/>
    <p:sldId id="287" r:id="rId14"/>
    <p:sldId id="28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6" r:id="rId34"/>
    <p:sldId id="301" r:id="rId35"/>
    <p:sldId id="337" r:id="rId36"/>
    <p:sldId id="338" r:id="rId37"/>
    <p:sldId id="339" r:id="rId38"/>
    <p:sldId id="340" r:id="rId39"/>
    <p:sldId id="341" r:id="rId40"/>
    <p:sldId id="343" r:id="rId41"/>
    <p:sldId id="344" r:id="rId42"/>
    <p:sldId id="346" r:id="rId43"/>
    <p:sldId id="347" r:id="rId44"/>
    <p:sldId id="349" r:id="rId45"/>
    <p:sldId id="350" r:id="rId46"/>
    <p:sldId id="351" r:id="rId47"/>
    <p:sldId id="352" r:id="rId48"/>
    <p:sldId id="353" r:id="rId49"/>
    <p:sldId id="355" r:id="rId50"/>
    <p:sldId id="356" r:id="rId51"/>
    <p:sldId id="370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02" r:id="rId65"/>
    <p:sldId id="369" r:id="rId66"/>
    <p:sldId id="31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EFA91-333B-42D1-9298-AA3B2D05C1FC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664B1-D2D9-4C51-B296-BAAF29496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490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1AD268-1797-49DE-90EF-4E3E63A4DE1B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30250"/>
            <a:ext cx="4460875" cy="3346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4341813"/>
            <a:ext cx="5591175" cy="41179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smtClean="0"/>
              <a:t>Δεν έχει θέση σε αποφρακτικού τύπου δυσκοιλιότητα, ίσως επιφαινόμενο</a:t>
            </a: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D0EC297-893D-459A-9180-477898DE92E9}" type="slidenum">
              <a:rPr lang="el-GR" smtClean="0"/>
              <a:pPr eaLnBrk="1" hangingPunct="1"/>
              <a:t>51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281FAA2-8B0C-4430-AAAF-1740F3535F99}" type="slidenum">
              <a:rPr lang="en-US" sz="1200"/>
              <a:pPr algn="r" eaLnBrk="1" hangingPunct="1"/>
              <a:t>52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FE6181-1D14-45A3-BCBE-04867E8FCD93}" type="slidenum">
              <a:rPr lang="el-GR" smtClean="0"/>
              <a:pPr eaLnBrk="1" hangingPunct="1"/>
              <a:t>53</a:t>
            </a:fld>
            <a:endParaRPr lang="el-G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Treatment normally </a:t>
            </a:r>
            <a:r>
              <a:rPr lang="en-US" i="1" smtClean="0">
                <a:latin typeface="Arial Narrow" pitchFamily="34" charset="0"/>
              </a:rPr>
              <a:t>starts</a:t>
            </a:r>
            <a:r>
              <a:rPr lang="en-US" smtClean="0">
                <a:latin typeface="Arial Narrow" pitchFamily="34" charset="0"/>
              </a:rPr>
              <a:t> with diet and lifestyle changes.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The graded use of pharmacological treatments is discussed in module 3b.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NEXT SLIDE – Diet and lifestyle changes.</a:t>
            </a:r>
            <a:endParaRPr lang="en-US" smtClean="0">
              <a:solidFill>
                <a:srgbClr val="221E1F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E9B159-63F5-4F37-AD4A-36D02C25CE22}" type="slidenum">
              <a:rPr lang="el-GR" smtClean="0"/>
              <a:pPr eaLnBrk="1" hangingPunct="1"/>
              <a:t>54</a:t>
            </a:fld>
            <a:endParaRPr lang="el-G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Treatment normally </a:t>
            </a:r>
            <a:r>
              <a:rPr lang="en-US" i="1" smtClean="0">
                <a:latin typeface="Arial Narrow" pitchFamily="34" charset="0"/>
              </a:rPr>
              <a:t>starts</a:t>
            </a:r>
            <a:r>
              <a:rPr lang="en-US" smtClean="0">
                <a:latin typeface="Arial Narrow" pitchFamily="34" charset="0"/>
              </a:rPr>
              <a:t> with diet and lifestyle changes.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The graded use of pharmacological treatments is discussed in module 3b.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NEXT SLIDE – Diet and lifestyle changes.</a:t>
            </a:r>
            <a:endParaRPr lang="en-US" smtClean="0">
              <a:solidFill>
                <a:srgbClr val="221E1F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2" tIns="45871" rIns="91742" bIns="45871" anchor="b"/>
          <a:lstStyle>
            <a:lvl1pPr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B0E04B6-833D-4BE2-A128-40C61094C7A6}" type="slidenum">
              <a:rPr lang="el-GR" sz="1200"/>
              <a:pPr algn="r" eaLnBrk="1" hangingPunct="1"/>
              <a:t>55</a:t>
            </a:fld>
            <a:endParaRPr lang="el-GR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1483D1-F020-4C1E-9409-3256BC90F3E3}" type="slidenum">
              <a:rPr lang="el-GR" smtClean="0"/>
              <a:pPr eaLnBrk="1" hangingPunct="1"/>
              <a:t>56</a:t>
            </a:fld>
            <a:endParaRPr lang="el-G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We will discuss these groups in more detail in this module. </a:t>
            </a:r>
          </a:p>
          <a:p>
            <a:pPr eaLnBrk="1" hangingPunct="1"/>
            <a:r>
              <a:rPr lang="en-US" smtClean="0">
                <a:latin typeface="Arial Narrow" pitchFamily="34" charset="0"/>
              </a:rPr>
              <a:t>NEXT SLIDE – Laxatives.</a:t>
            </a:r>
          </a:p>
          <a:p>
            <a:pPr eaLnBrk="1" hangingPunct="1"/>
            <a:endParaRPr lang="en-US" sz="600" smtClean="0">
              <a:solidFill>
                <a:srgbClr val="000000"/>
              </a:solidFill>
              <a:latin typeface="Helvetica" pitchFamily="34" charset="0"/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smtClean="0"/>
              <a:t>Βισακοδύλη: </a:t>
            </a:r>
            <a:r>
              <a:rPr lang="en-US" smtClean="0"/>
              <a:t>dulcolax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7F8B72-7F9D-4B26-B693-439F4567F61C}" type="slidenum">
              <a:rPr lang="el-GR" smtClean="0"/>
              <a:pPr eaLnBrk="1" hangingPunct="1"/>
              <a:t>58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B30876-52B6-495E-84C0-A63224992E02}" type="slidenum">
              <a:rPr lang="el-GR" smtClean="0"/>
              <a:pPr eaLnBrk="1" hangingPunct="1"/>
              <a:t>64</a:t>
            </a:fld>
            <a:endParaRPr lang="el-GR" smtClean="0"/>
          </a:p>
        </p:txBody>
      </p:sp>
      <p:sp>
        <p:nvSpPr>
          <p:cNvPr id="67587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sz="1200">
                <a:ea typeface="Geneva"/>
                <a:cs typeface="Geneva"/>
              </a:rPr>
              <a:t>15/02/2010</a:t>
            </a:r>
            <a:endParaRPr lang="en-US" sz="1200">
              <a:ea typeface="Geneva"/>
              <a:cs typeface="Geneva"/>
            </a:endParaRPr>
          </a:p>
        </p:txBody>
      </p:sp>
      <p:sp>
        <p:nvSpPr>
          <p:cNvPr id="67588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ea typeface="Geneva"/>
                <a:cs typeface="Geneva"/>
              </a:rPr>
              <a:t>RES0062</a:t>
            </a:r>
          </a:p>
        </p:txBody>
      </p:sp>
      <p:sp>
        <p:nvSpPr>
          <p:cNvPr id="675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9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759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B1753B7-6350-4960-84CB-6A170F557A7B}" type="slidenum">
              <a:rPr lang="en-US" sz="1200">
                <a:ea typeface="Geneva"/>
                <a:cs typeface="Geneva"/>
              </a:rPr>
              <a:pPr algn="r"/>
              <a:t>64</a:t>
            </a:fld>
            <a:endParaRPr lang="en-US" sz="1200">
              <a:ea typeface="Geneva"/>
              <a:cs typeface="Geneva"/>
            </a:endParaRPr>
          </a:p>
        </p:txBody>
      </p:sp>
      <p:sp>
        <p:nvSpPr>
          <p:cNvPr id="67592" name="Footer Placeholder 4"/>
          <p:cNvSpPr txBox="1">
            <a:spLocks noGrp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120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1CAA97-859E-40A8-825F-F5D760987409}" type="slidenum">
              <a:rPr lang="el-GR" smtClean="0"/>
              <a:pPr eaLnBrk="1" hangingPunct="1"/>
              <a:t>65</a:t>
            </a:fld>
            <a:endParaRPr lang="el-GR" smtClean="0"/>
          </a:p>
        </p:txBody>
      </p:sp>
      <p:sp>
        <p:nvSpPr>
          <p:cNvPr id="72707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sz="1200">
                <a:ea typeface="Geneva"/>
                <a:cs typeface="Geneva"/>
              </a:rPr>
              <a:t>15/02/2010</a:t>
            </a:r>
            <a:endParaRPr lang="en-US" sz="1200">
              <a:ea typeface="Geneva"/>
              <a:cs typeface="Geneva"/>
            </a:endParaRPr>
          </a:p>
        </p:txBody>
      </p:sp>
      <p:sp>
        <p:nvSpPr>
          <p:cNvPr id="72708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ea typeface="Geneva"/>
                <a:cs typeface="Geneva"/>
              </a:rPr>
              <a:t>RES0062</a:t>
            </a:r>
          </a:p>
        </p:txBody>
      </p:sp>
      <p:sp>
        <p:nvSpPr>
          <p:cNvPr id="727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1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7271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1385586-1B10-4D22-AB3A-A7D3B96AA9B1}" type="slidenum">
              <a:rPr lang="en-US" sz="1200">
                <a:ea typeface="Geneva"/>
                <a:cs typeface="Geneva"/>
              </a:rPr>
              <a:pPr algn="r"/>
              <a:t>65</a:t>
            </a:fld>
            <a:endParaRPr lang="en-US" sz="1200">
              <a:ea typeface="Geneva"/>
              <a:cs typeface="Geneva"/>
            </a:endParaRPr>
          </a:p>
        </p:txBody>
      </p:sp>
      <p:sp>
        <p:nvSpPr>
          <p:cNvPr id="72712" name="Footer Placeholder 4"/>
          <p:cNvSpPr txBox="1">
            <a:spLocks noGrp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120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76E97F-1376-468A-A4FB-9E1BDF199BF1}" type="slidenum">
              <a:rPr lang="el-GR" smtClean="0"/>
              <a:pPr eaLnBrk="1" hangingPunct="1"/>
              <a:t>20</a:t>
            </a:fld>
            <a:endParaRPr lang="el-G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504825"/>
            <a:ext cx="4618038" cy="3463925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149725"/>
            <a:ext cx="5080000" cy="4494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587519-FACF-4169-88F8-75B27DACA587}" type="slidenum">
              <a:rPr lang="el-GR" smtClean="0"/>
              <a:pPr eaLnBrk="1" hangingPunct="1"/>
              <a:t>21</a:t>
            </a:fld>
            <a:endParaRPr lang="el-G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504825"/>
            <a:ext cx="4618038" cy="3463925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149725"/>
            <a:ext cx="5080000" cy="4494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662B27-6D00-4AFD-8D6A-626FF8D68F03}" type="slidenum">
              <a:rPr lang="el-GR" smtClean="0"/>
              <a:pPr eaLnBrk="1" hangingPunct="1"/>
              <a:t>22</a:t>
            </a:fld>
            <a:endParaRPr lang="el-G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smtClean="0"/>
              <a:t>Αν εξαιρεθούν οι μελέτες χαμηλής ποιότητας. Τριμεβουτίνη οπιοπεπτιδικός αγωνιστής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D7B82C-638A-4CF1-B8BC-719E4E37A0FC}" type="slidenum">
              <a:rPr lang="el-GR" smtClean="0"/>
              <a:pPr eaLnBrk="1" hangingPunct="1"/>
              <a:t>29</a:t>
            </a:fld>
            <a:endParaRPr lang="el-G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smtClean="0"/>
              <a:t>Χαμηλές δόσεις </a:t>
            </a:r>
            <a:r>
              <a:rPr lang="en-US" smtClean="0"/>
              <a:t>TCA, </a:t>
            </a:r>
            <a:r>
              <a:rPr lang="el-GR" smtClean="0"/>
              <a:t>κανονικές δόσεις </a:t>
            </a:r>
            <a:r>
              <a:rPr lang="en-US" smtClean="0"/>
              <a:t>SSRI</a:t>
            </a:r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82BF6E-DBE0-40AC-9346-061CDA4E5B97}" type="slidenum">
              <a:rPr lang="el-GR" smtClean="0"/>
              <a:pPr eaLnBrk="1" hangingPunct="1"/>
              <a:t>31</a:t>
            </a:fld>
            <a:endParaRPr lang="el-G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smtClean="0"/>
              <a:t>Χαμηλές δόσεις </a:t>
            </a:r>
            <a:r>
              <a:rPr lang="en-US" smtClean="0"/>
              <a:t>TCA, </a:t>
            </a:r>
            <a:r>
              <a:rPr lang="el-GR" smtClean="0"/>
              <a:t>κανονικές δόσεις </a:t>
            </a:r>
            <a:r>
              <a:rPr lang="en-US" smtClean="0"/>
              <a:t>SSRI</a:t>
            </a:r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3D9469-0ABC-439D-8FDD-09980DC65582}" type="slidenum">
              <a:rPr lang="el-GR" smtClean="0"/>
              <a:pPr eaLnBrk="1" hangingPunct="1"/>
              <a:t>32</a:t>
            </a:fld>
            <a:endParaRPr lang="el-G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smtClean="0"/>
              <a:t>Χαμηλές δόσεις </a:t>
            </a:r>
            <a:r>
              <a:rPr lang="en-US" smtClean="0"/>
              <a:t>TCA, </a:t>
            </a:r>
            <a:r>
              <a:rPr lang="el-GR" smtClean="0"/>
              <a:t>κανονικές δόσεις </a:t>
            </a:r>
            <a:r>
              <a:rPr lang="en-US" smtClean="0"/>
              <a:t>SSRI</a:t>
            </a:r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B30876-52B6-495E-84C0-A63224992E02}" type="slidenum">
              <a:rPr lang="el-GR" smtClean="0"/>
              <a:pPr eaLnBrk="1" hangingPunct="1"/>
              <a:t>34</a:t>
            </a:fld>
            <a:endParaRPr lang="el-GR" smtClean="0"/>
          </a:p>
        </p:txBody>
      </p:sp>
      <p:sp>
        <p:nvSpPr>
          <p:cNvPr id="67587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sz="1200">
                <a:ea typeface="Geneva"/>
                <a:cs typeface="Geneva"/>
              </a:rPr>
              <a:t>15/02/2010</a:t>
            </a:r>
            <a:endParaRPr lang="en-US" sz="1200">
              <a:ea typeface="Geneva"/>
              <a:cs typeface="Geneva"/>
            </a:endParaRPr>
          </a:p>
        </p:txBody>
      </p:sp>
      <p:sp>
        <p:nvSpPr>
          <p:cNvPr id="67588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ea typeface="Geneva"/>
                <a:cs typeface="Geneva"/>
              </a:rPr>
              <a:t>RES0062</a:t>
            </a:r>
          </a:p>
        </p:txBody>
      </p:sp>
      <p:sp>
        <p:nvSpPr>
          <p:cNvPr id="675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9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759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B1753B7-6350-4960-84CB-6A170F557A7B}" type="slidenum">
              <a:rPr lang="en-US" sz="1200">
                <a:ea typeface="Geneva"/>
                <a:cs typeface="Geneva"/>
              </a:rPr>
              <a:pPr algn="r"/>
              <a:t>34</a:t>
            </a:fld>
            <a:endParaRPr lang="en-US" sz="1200">
              <a:ea typeface="Geneva"/>
              <a:cs typeface="Geneva"/>
            </a:endParaRPr>
          </a:p>
        </p:txBody>
      </p:sp>
      <p:sp>
        <p:nvSpPr>
          <p:cNvPr id="67592" name="Footer Placeholder 4"/>
          <p:cNvSpPr txBox="1">
            <a:spLocks noGrp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120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F88610-4FD4-4786-99C0-FEE29E8469FA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30250"/>
            <a:ext cx="4460875" cy="3344863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4343400"/>
            <a:ext cx="5591175" cy="41163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smtClean="0"/>
              <a:t>Δακτυλική εξέταση: σκληρά κόπρανα, αίσθημα σύσπασης του πρωκτού κατά την προσπάθεια αφόδευσης.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239-131B-4586-9121-1855FD43E30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E3F-5076-449C-B3EE-8622764F0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89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239-131B-4586-9121-1855FD43E30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E3F-5076-449C-B3EE-8622764F0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25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239-131B-4586-9121-1855FD43E30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E3F-5076-449C-B3EE-8622764F0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365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1E3E7-DBDD-4F65-8D2A-4F12CBAA0D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8827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239-131B-4586-9121-1855FD43E30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E3F-5076-449C-B3EE-8622764F0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54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239-131B-4586-9121-1855FD43E30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E3F-5076-449C-B3EE-8622764F0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59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239-131B-4586-9121-1855FD43E30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E3F-5076-449C-B3EE-8622764F0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80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239-131B-4586-9121-1855FD43E30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E3F-5076-449C-B3EE-8622764F0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78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239-131B-4586-9121-1855FD43E30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E3F-5076-449C-B3EE-8622764F0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78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239-131B-4586-9121-1855FD43E30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E3F-5076-449C-B3EE-8622764F0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72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239-131B-4586-9121-1855FD43E30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E3F-5076-449C-B3EE-8622764F0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20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239-131B-4586-9121-1855FD43E30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E3F-5076-449C-B3EE-8622764F0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75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44239-131B-4586-9121-1855FD43E301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61E3F-5076-449C-B3EE-8622764F0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53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Λειτουργικές παθήσεις </a:t>
            </a:r>
            <a:br>
              <a:rPr lang="el-GR" sz="4000" b="1" dirty="0" smtClean="0"/>
            </a:br>
            <a:r>
              <a:rPr lang="el-GR" sz="4000" b="1" dirty="0" smtClean="0"/>
              <a:t>κατωτέρου πεπτικού</a:t>
            </a:r>
            <a:br>
              <a:rPr lang="el-GR" sz="4000" b="1" dirty="0" smtClean="0"/>
            </a:b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152128"/>
          </a:xfrm>
        </p:spPr>
        <p:txBody>
          <a:bodyPr>
            <a:normAutofit fontScale="92500"/>
          </a:bodyPr>
          <a:lstStyle/>
          <a:p>
            <a:r>
              <a:rPr lang="el-GR" sz="2800" dirty="0" smtClean="0"/>
              <a:t>Γεώργιος Π. Καραμανώλης</a:t>
            </a:r>
          </a:p>
          <a:p>
            <a:r>
              <a:rPr lang="el-GR" sz="2400" dirty="0" smtClean="0"/>
              <a:t>Αναπληρωτής Καθηγητής Γαστρεντερολογίας ΕΚΠΑ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9292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984775" cy="504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b</a:t>
            </a:r>
            <a:r>
              <a:rPr lang="en-US" sz="4000" b="1" dirty="0" smtClean="0"/>
              <a:t>rain – gut axis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6532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700808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800" dirty="0"/>
              <a:t>Ι</a:t>
            </a:r>
            <a:r>
              <a:rPr lang="en-US" sz="2800" dirty="0" err="1" smtClean="0"/>
              <a:t>rritable</a:t>
            </a:r>
            <a:r>
              <a:rPr lang="en-US" sz="2800" dirty="0" smtClean="0"/>
              <a:t> </a:t>
            </a:r>
            <a:r>
              <a:rPr lang="en-US" sz="2800" dirty="0"/>
              <a:t>bowel syndrome (IBS)</a:t>
            </a:r>
          </a:p>
          <a:p>
            <a:r>
              <a:rPr lang="en-US" sz="2800" dirty="0"/>
              <a:t> </a:t>
            </a:r>
            <a:r>
              <a:rPr lang="el-GR" sz="2800" dirty="0" smtClean="0"/>
              <a:t>      </a:t>
            </a:r>
            <a:r>
              <a:rPr lang="en-US" sz="2800" dirty="0" err="1" smtClean="0"/>
              <a:t>a.IBS</a:t>
            </a:r>
            <a:r>
              <a:rPr lang="en-US" sz="2800" dirty="0" smtClean="0"/>
              <a:t> </a:t>
            </a:r>
            <a:r>
              <a:rPr lang="en-US" sz="2800" dirty="0"/>
              <a:t>with predominant constipation (IBS-C)</a:t>
            </a:r>
          </a:p>
          <a:p>
            <a:r>
              <a:rPr lang="en-US" sz="2800" dirty="0"/>
              <a:t> </a:t>
            </a:r>
            <a:r>
              <a:rPr lang="el-GR" sz="2800" dirty="0" smtClean="0"/>
              <a:t>      </a:t>
            </a:r>
            <a:r>
              <a:rPr lang="en-US" sz="2800" dirty="0" err="1" smtClean="0"/>
              <a:t>b.IBS</a:t>
            </a:r>
            <a:r>
              <a:rPr lang="en-US" sz="2800" dirty="0" smtClean="0"/>
              <a:t> </a:t>
            </a:r>
            <a:r>
              <a:rPr lang="en-US" sz="2800" dirty="0"/>
              <a:t>with predominant diarrhea (IBS-D)</a:t>
            </a:r>
          </a:p>
          <a:p>
            <a:r>
              <a:rPr lang="en-US" sz="2800" dirty="0"/>
              <a:t> </a:t>
            </a:r>
            <a:r>
              <a:rPr lang="el-GR" sz="2800" dirty="0" smtClean="0"/>
              <a:t>      </a:t>
            </a:r>
            <a:r>
              <a:rPr lang="en-US" sz="2800" dirty="0" err="1" smtClean="0"/>
              <a:t>c.IBS</a:t>
            </a:r>
            <a:r>
              <a:rPr lang="en-US" sz="2800" dirty="0" smtClean="0"/>
              <a:t> </a:t>
            </a:r>
            <a:r>
              <a:rPr lang="en-US" sz="2800" dirty="0"/>
              <a:t>with mixed bowel habits (IBS-M)</a:t>
            </a:r>
          </a:p>
          <a:p>
            <a:r>
              <a:rPr lang="en-US" sz="2800" dirty="0"/>
              <a:t> </a:t>
            </a:r>
            <a:r>
              <a:rPr lang="el-GR" sz="2800" dirty="0" smtClean="0"/>
              <a:t>      </a:t>
            </a:r>
            <a:r>
              <a:rPr lang="en-US" sz="2800" dirty="0" err="1" smtClean="0"/>
              <a:t>d.IBS</a:t>
            </a:r>
            <a:r>
              <a:rPr lang="en-US" sz="2800" dirty="0" smtClean="0"/>
              <a:t> </a:t>
            </a:r>
            <a:r>
              <a:rPr lang="en-US" sz="2800" dirty="0"/>
              <a:t>unclassified (IBS-U)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Functional constipation</a:t>
            </a:r>
            <a:endParaRPr lang="el-G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Functional </a:t>
            </a:r>
            <a:r>
              <a:rPr lang="en-US" sz="2800" dirty="0"/>
              <a:t>diarrhea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Functional </a:t>
            </a:r>
            <a:r>
              <a:rPr lang="en-US" sz="2800" dirty="0"/>
              <a:t>abdominal bloating/distension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Unspecified </a:t>
            </a:r>
            <a:r>
              <a:rPr lang="en-US" sz="2800" dirty="0"/>
              <a:t>functional bowel disorder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Opioid-induced </a:t>
            </a:r>
            <a:r>
              <a:rPr lang="en-US" sz="2800" dirty="0"/>
              <a:t>constipation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smtClean="0"/>
              <a:t>παθήσεις παχέος εντέρου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8712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82296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smtClean="0"/>
              <a:t>παθήσεις παχέος εντέρου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4884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1450" y="3308350"/>
            <a:ext cx="2447925" cy="266382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528" tIns="45453" rIns="92528" bIns="45453"/>
          <a:lstStyle/>
          <a:p>
            <a:pPr marL="65088" indent="-65088" algn="ctr" defTabSz="915988">
              <a:lnSpc>
                <a:spcPct val="85000"/>
              </a:lnSpc>
              <a:spcBef>
                <a:spcPct val="20000"/>
              </a:spcBef>
            </a:pPr>
            <a:endParaRPr lang="el-GR" sz="2400" b="1" dirty="0">
              <a:solidFill>
                <a:schemeClr val="bg1"/>
              </a:solidFill>
            </a:endParaRPr>
          </a:p>
          <a:p>
            <a:pPr marL="65088" indent="-65088" algn="ctr" defTabSz="915988">
              <a:lnSpc>
                <a:spcPct val="125000"/>
              </a:lnSpc>
              <a:spcBef>
                <a:spcPct val="20000"/>
              </a:spcBef>
            </a:pPr>
            <a:r>
              <a:rPr lang="el-GR" sz="2400" b="1" dirty="0" smtClean="0">
                <a:solidFill>
                  <a:srgbClr val="FF0000"/>
                </a:solidFill>
              </a:rPr>
              <a:t>συσχέτιση </a:t>
            </a:r>
            <a:r>
              <a:rPr lang="el-GR" sz="2400" b="1" dirty="0">
                <a:solidFill>
                  <a:srgbClr val="0070C0"/>
                </a:solidFill>
              </a:rPr>
              <a:t>πόνου με κένωση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388" y="1268413"/>
            <a:ext cx="8964612" cy="19573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8" tIns="45453" rIns="92528" bIns="45453">
            <a:spAutoFit/>
          </a:bodyPr>
          <a:lstStyle/>
          <a:p>
            <a:pPr algn="ctr" defTabSz="915988">
              <a:lnSpc>
                <a:spcPct val="85000"/>
              </a:lnSpc>
              <a:spcBef>
                <a:spcPct val="20000"/>
              </a:spcBef>
            </a:pPr>
            <a:r>
              <a:rPr lang="el-GR" sz="2400" b="1" dirty="0">
                <a:cs typeface="Arial" pitchFamily="34" charset="0"/>
              </a:rPr>
              <a:t>υποτροπιάζον </a:t>
            </a:r>
            <a:r>
              <a:rPr lang="el-GR" sz="2400" b="1" dirty="0">
                <a:solidFill>
                  <a:srgbClr val="FF0000"/>
                </a:solidFill>
                <a:cs typeface="Arial" pitchFamily="34" charset="0"/>
              </a:rPr>
              <a:t>κοιλιακό άλγος ≥ </a:t>
            </a:r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1</a:t>
            </a:r>
            <a:r>
              <a:rPr lang="el-GR" sz="2400" b="1" dirty="0">
                <a:solidFill>
                  <a:srgbClr val="FF0000"/>
                </a:solidFill>
                <a:cs typeface="Arial" pitchFamily="34" charset="0"/>
              </a:rPr>
              <a:t> ημέρες</a:t>
            </a:r>
            <a:r>
              <a:rPr lang="en-US" sz="2400" b="1" dirty="0">
                <a:cs typeface="Arial" pitchFamily="34" charset="0"/>
              </a:rPr>
              <a:t>/</a:t>
            </a:r>
            <a:r>
              <a:rPr lang="el-GR" sz="2400" b="1" dirty="0">
                <a:cs typeface="Arial" pitchFamily="34" charset="0"/>
              </a:rPr>
              <a:t>μήνα</a:t>
            </a:r>
          </a:p>
          <a:p>
            <a:pPr algn="ctr" defTabSz="915988">
              <a:lnSpc>
                <a:spcPct val="85000"/>
              </a:lnSpc>
              <a:spcBef>
                <a:spcPct val="20000"/>
              </a:spcBef>
            </a:pPr>
            <a:r>
              <a:rPr lang="el-GR" sz="2400" b="1" dirty="0">
                <a:cs typeface="Arial" pitchFamily="34" charset="0"/>
              </a:rPr>
              <a:t>διάρκεια επεισοδίων: ≥ 3 μήνες</a:t>
            </a:r>
          </a:p>
          <a:p>
            <a:pPr algn="ctr" defTabSz="915988">
              <a:lnSpc>
                <a:spcPct val="85000"/>
              </a:lnSpc>
              <a:spcBef>
                <a:spcPct val="20000"/>
              </a:spcBef>
            </a:pPr>
            <a:r>
              <a:rPr lang="el-GR" sz="2400" b="1" dirty="0">
                <a:cs typeface="Arial" pitchFamily="34" charset="0"/>
              </a:rPr>
              <a:t>έναρξη: ≥ 6 μήνες πριν τη διάγνωση</a:t>
            </a:r>
          </a:p>
          <a:p>
            <a:pPr algn="ctr" defTabSz="915988">
              <a:lnSpc>
                <a:spcPct val="85000"/>
              </a:lnSpc>
              <a:spcBef>
                <a:spcPct val="20000"/>
              </a:spcBef>
            </a:pPr>
            <a:endParaRPr lang="en-US" sz="2400" b="1" dirty="0">
              <a:solidFill>
                <a:srgbClr val="002060"/>
              </a:solidFill>
              <a:cs typeface="Arial" pitchFamily="34" charset="0"/>
            </a:endParaRPr>
          </a:p>
          <a:p>
            <a:pPr algn="ctr" defTabSz="915988">
              <a:lnSpc>
                <a:spcPct val="85000"/>
              </a:lnSpc>
              <a:spcBef>
                <a:spcPct val="20000"/>
              </a:spcBef>
            </a:pPr>
            <a:r>
              <a:rPr lang="el-GR" sz="2400" b="1" dirty="0">
                <a:cs typeface="Arial" pitchFamily="34" charset="0"/>
              </a:rPr>
              <a:t>+</a:t>
            </a:r>
            <a:r>
              <a:rPr lang="en-US" sz="2400" b="1" dirty="0">
                <a:cs typeface="Arial" pitchFamily="34" charset="0"/>
              </a:rPr>
              <a:t> 2 </a:t>
            </a:r>
            <a:r>
              <a:rPr lang="el-GR" sz="2400" b="1" dirty="0">
                <a:cs typeface="Arial" pitchFamily="34" charset="0"/>
              </a:rPr>
              <a:t>ή περισσότερα</a:t>
            </a:r>
            <a:r>
              <a:rPr lang="en-US" sz="2400" b="1" dirty="0">
                <a:cs typeface="Arial" pitchFamily="34" charset="0"/>
              </a:rPr>
              <a:t>:</a:t>
            </a:r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8027988" y="2636838"/>
            <a:ext cx="601662" cy="471487"/>
          </a:xfrm>
          <a:custGeom>
            <a:avLst/>
            <a:gdLst>
              <a:gd name="T0" fmla="*/ 2147483647 w 417"/>
              <a:gd name="T1" fmla="*/ 2147483647 h 290"/>
              <a:gd name="T2" fmla="*/ 2147483647 w 417"/>
              <a:gd name="T3" fmla="*/ 2147483647 h 290"/>
              <a:gd name="T4" fmla="*/ 2147483647 w 417"/>
              <a:gd name="T5" fmla="*/ 2147483647 h 290"/>
              <a:gd name="T6" fmla="*/ 2147483647 w 417"/>
              <a:gd name="T7" fmla="*/ 2147483647 h 290"/>
              <a:gd name="T8" fmla="*/ 2147483647 w 417"/>
              <a:gd name="T9" fmla="*/ 2147483647 h 290"/>
              <a:gd name="T10" fmla="*/ 2147483647 w 417"/>
              <a:gd name="T11" fmla="*/ 2147483647 h 290"/>
              <a:gd name="T12" fmla="*/ 2147483647 w 417"/>
              <a:gd name="T13" fmla="*/ 2147483647 h 290"/>
              <a:gd name="T14" fmla="*/ 2147483647 w 417"/>
              <a:gd name="T15" fmla="*/ 2147483647 h 290"/>
              <a:gd name="T16" fmla="*/ 2147483647 w 417"/>
              <a:gd name="T17" fmla="*/ 2147483647 h 290"/>
              <a:gd name="T18" fmla="*/ 0 w 417"/>
              <a:gd name="T19" fmla="*/ 2147483647 h 290"/>
              <a:gd name="T20" fmla="*/ 0 w 417"/>
              <a:gd name="T21" fmla="*/ 0 h 290"/>
              <a:gd name="T22" fmla="*/ 2147483647 w 417"/>
              <a:gd name="T23" fmla="*/ 0 h 290"/>
              <a:gd name="T24" fmla="*/ 2147483647 w 417"/>
              <a:gd name="T25" fmla="*/ 2147483647 h 290"/>
              <a:gd name="T26" fmla="*/ 2147483647 w 417"/>
              <a:gd name="T27" fmla="*/ 2147483647 h 290"/>
              <a:gd name="T28" fmla="*/ 2147483647 w 417"/>
              <a:gd name="T29" fmla="*/ 2147483647 h 290"/>
              <a:gd name="T30" fmla="*/ 2147483647 w 417"/>
              <a:gd name="T31" fmla="*/ 2147483647 h 290"/>
              <a:gd name="T32" fmla="*/ 2147483647 w 417"/>
              <a:gd name="T33" fmla="*/ 2147483647 h 290"/>
              <a:gd name="T34" fmla="*/ 2147483647 w 417"/>
              <a:gd name="T35" fmla="*/ 2147483647 h 290"/>
              <a:gd name="T36" fmla="*/ 2147483647 w 417"/>
              <a:gd name="T37" fmla="*/ 2147483647 h 290"/>
              <a:gd name="T38" fmla="*/ 2147483647 w 417"/>
              <a:gd name="T39" fmla="*/ 2147483647 h 290"/>
              <a:gd name="T40" fmla="*/ 2147483647 w 417"/>
              <a:gd name="T41" fmla="*/ 2147483647 h 290"/>
              <a:gd name="T42" fmla="*/ 2147483647 w 417"/>
              <a:gd name="T43" fmla="*/ 2147483647 h 290"/>
              <a:gd name="T44" fmla="*/ 2147483647 w 417"/>
              <a:gd name="T45" fmla="*/ 2147483647 h 290"/>
              <a:gd name="T46" fmla="*/ 2147483647 w 417"/>
              <a:gd name="T47" fmla="*/ 2147483647 h 290"/>
              <a:gd name="T48" fmla="*/ 2147483647 w 417"/>
              <a:gd name="T49" fmla="*/ 2147483647 h 2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17"/>
              <a:gd name="T76" fmla="*/ 0 h 290"/>
              <a:gd name="T77" fmla="*/ 417 w 417"/>
              <a:gd name="T78" fmla="*/ 290 h 29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17" h="290">
                <a:moveTo>
                  <a:pt x="416" y="217"/>
                </a:moveTo>
                <a:lnTo>
                  <a:pt x="249" y="289"/>
                </a:lnTo>
                <a:lnTo>
                  <a:pt x="83" y="217"/>
                </a:lnTo>
                <a:lnTo>
                  <a:pt x="166" y="217"/>
                </a:lnTo>
                <a:lnTo>
                  <a:pt x="166" y="72"/>
                </a:lnTo>
                <a:lnTo>
                  <a:pt x="154" y="62"/>
                </a:lnTo>
                <a:lnTo>
                  <a:pt x="131" y="54"/>
                </a:lnTo>
                <a:lnTo>
                  <a:pt x="100" y="50"/>
                </a:lnTo>
                <a:lnTo>
                  <a:pt x="52" y="48"/>
                </a:lnTo>
                <a:lnTo>
                  <a:pt x="0" y="48"/>
                </a:lnTo>
                <a:lnTo>
                  <a:pt x="0" y="0"/>
                </a:lnTo>
                <a:lnTo>
                  <a:pt x="80" y="0"/>
                </a:lnTo>
                <a:lnTo>
                  <a:pt x="116" y="2"/>
                </a:lnTo>
                <a:lnTo>
                  <a:pt x="154" y="4"/>
                </a:lnTo>
                <a:lnTo>
                  <a:pt x="182" y="7"/>
                </a:lnTo>
                <a:lnTo>
                  <a:pt x="211" y="11"/>
                </a:lnTo>
                <a:lnTo>
                  <a:pt x="235" y="16"/>
                </a:lnTo>
                <a:lnTo>
                  <a:pt x="264" y="23"/>
                </a:lnTo>
                <a:lnTo>
                  <a:pt x="288" y="31"/>
                </a:lnTo>
                <a:lnTo>
                  <a:pt x="305" y="40"/>
                </a:lnTo>
                <a:lnTo>
                  <a:pt x="321" y="49"/>
                </a:lnTo>
                <a:lnTo>
                  <a:pt x="331" y="61"/>
                </a:lnTo>
                <a:lnTo>
                  <a:pt x="333" y="72"/>
                </a:lnTo>
                <a:lnTo>
                  <a:pt x="333" y="217"/>
                </a:lnTo>
                <a:lnTo>
                  <a:pt x="416" y="217"/>
                </a:lnTo>
              </a:path>
            </a:pathLst>
          </a:custGeom>
          <a:solidFill>
            <a:srgbClr val="FAFD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827088" y="2636838"/>
            <a:ext cx="601662" cy="471487"/>
          </a:xfrm>
          <a:custGeom>
            <a:avLst/>
            <a:gdLst>
              <a:gd name="T0" fmla="*/ 0 w 417"/>
              <a:gd name="T1" fmla="*/ 2147483647 h 290"/>
              <a:gd name="T2" fmla="*/ 2147483647 w 417"/>
              <a:gd name="T3" fmla="*/ 2147483647 h 290"/>
              <a:gd name="T4" fmla="*/ 2147483647 w 417"/>
              <a:gd name="T5" fmla="*/ 2147483647 h 290"/>
              <a:gd name="T6" fmla="*/ 2147483647 w 417"/>
              <a:gd name="T7" fmla="*/ 2147483647 h 290"/>
              <a:gd name="T8" fmla="*/ 2147483647 w 417"/>
              <a:gd name="T9" fmla="*/ 2147483647 h 290"/>
              <a:gd name="T10" fmla="*/ 2147483647 w 417"/>
              <a:gd name="T11" fmla="*/ 2147483647 h 290"/>
              <a:gd name="T12" fmla="*/ 2147483647 w 417"/>
              <a:gd name="T13" fmla="*/ 2147483647 h 290"/>
              <a:gd name="T14" fmla="*/ 2147483647 w 417"/>
              <a:gd name="T15" fmla="*/ 2147483647 h 290"/>
              <a:gd name="T16" fmla="*/ 2147483647 w 417"/>
              <a:gd name="T17" fmla="*/ 2147483647 h 290"/>
              <a:gd name="T18" fmla="*/ 2147483647 w 417"/>
              <a:gd name="T19" fmla="*/ 2147483647 h 290"/>
              <a:gd name="T20" fmla="*/ 2147483647 w 417"/>
              <a:gd name="T21" fmla="*/ 0 h 290"/>
              <a:gd name="T22" fmla="*/ 2147483647 w 417"/>
              <a:gd name="T23" fmla="*/ 0 h 290"/>
              <a:gd name="T24" fmla="*/ 2147483647 w 417"/>
              <a:gd name="T25" fmla="*/ 2147483647 h 290"/>
              <a:gd name="T26" fmla="*/ 2147483647 w 417"/>
              <a:gd name="T27" fmla="*/ 2147483647 h 290"/>
              <a:gd name="T28" fmla="*/ 2147483647 w 417"/>
              <a:gd name="T29" fmla="*/ 2147483647 h 290"/>
              <a:gd name="T30" fmla="*/ 2147483647 w 417"/>
              <a:gd name="T31" fmla="*/ 2147483647 h 290"/>
              <a:gd name="T32" fmla="*/ 2147483647 w 417"/>
              <a:gd name="T33" fmla="*/ 2147483647 h 290"/>
              <a:gd name="T34" fmla="*/ 2147483647 w 417"/>
              <a:gd name="T35" fmla="*/ 2147483647 h 290"/>
              <a:gd name="T36" fmla="*/ 2147483647 w 417"/>
              <a:gd name="T37" fmla="*/ 2147483647 h 290"/>
              <a:gd name="T38" fmla="*/ 2147483647 w 417"/>
              <a:gd name="T39" fmla="*/ 2147483647 h 290"/>
              <a:gd name="T40" fmla="*/ 2147483647 w 417"/>
              <a:gd name="T41" fmla="*/ 2147483647 h 290"/>
              <a:gd name="T42" fmla="*/ 2147483647 w 417"/>
              <a:gd name="T43" fmla="*/ 2147483647 h 290"/>
              <a:gd name="T44" fmla="*/ 2147483647 w 417"/>
              <a:gd name="T45" fmla="*/ 2147483647 h 290"/>
              <a:gd name="T46" fmla="*/ 2147483647 w 417"/>
              <a:gd name="T47" fmla="*/ 2147483647 h 290"/>
              <a:gd name="T48" fmla="*/ 0 w 417"/>
              <a:gd name="T49" fmla="*/ 2147483647 h 2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17"/>
              <a:gd name="T76" fmla="*/ 0 h 290"/>
              <a:gd name="T77" fmla="*/ 417 w 417"/>
              <a:gd name="T78" fmla="*/ 290 h 29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17" h="290">
                <a:moveTo>
                  <a:pt x="0" y="217"/>
                </a:moveTo>
                <a:lnTo>
                  <a:pt x="167" y="289"/>
                </a:lnTo>
                <a:lnTo>
                  <a:pt x="333" y="217"/>
                </a:lnTo>
                <a:lnTo>
                  <a:pt x="250" y="217"/>
                </a:lnTo>
                <a:lnTo>
                  <a:pt x="250" y="72"/>
                </a:lnTo>
                <a:lnTo>
                  <a:pt x="262" y="62"/>
                </a:lnTo>
                <a:lnTo>
                  <a:pt x="285" y="54"/>
                </a:lnTo>
                <a:lnTo>
                  <a:pt x="316" y="50"/>
                </a:lnTo>
                <a:lnTo>
                  <a:pt x="364" y="48"/>
                </a:lnTo>
                <a:lnTo>
                  <a:pt x="416" y="48"/>
                </a:lnTo>
                <a:lnTo>
                  <a:pt x="416" y="0"/>
                </a:lnTo>
                <a:lnTo>
                  <a:pt x="336" y="0"/>
                </a:lnTo>
                <a:lnTo>
                  <a:pt x="300" y="2"/>
                </a:lnTo>
                <a:lnTo>
                  <a:pt x="262" y="4"/>
                </a:lnTo>
                <a:lnTo>
                  <a:pt x="234" y="7"/>
                </a:lnTo>
                <a:lnTo>
                  <a:pt x="205" y="11"/>
                </a:lnTo>
                <a:lnTo>
                  <a:pt x="181" y="16"/>
                </a:lnTo>
                <a:lnTo>
                  <a:pt x="152" y="23"/>
                </a:lnTo>
                <a:lnTo>
                  <a:pt x="128" y="31"/>
                </a:lnTo>
                <a:lnTo>
                  <a:pt x="111" y="40"/>
                </a:lnTo>
                <a:lnTo>
                  <a:pt x="95" y="49"/>
                </a:lnTo>
                <a:lnTo>
                  <a:pt x="85" y="61"/>
                </a:lnTo>
                <a:lnTo>
                  <a:pt x="83" y="72"/>
                </a:lnTo>
                <a:lnTo>
                  <a:pt x="83" y="217"/>
                </a:lnTo>
                <a:lnTo>
                  <a:pt x="0" y="217"/>
                </a:lnTo>
              </a:path>
            </a:pathLst>
          </a:custGeom>
          <a:solidFill>
            <a:srgbClr val="FAFD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352800" y="3351213"/>
            <a:ext cx="2438400" cy="259238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lIns="92528" tIns="45453" rIns="92528" bIns="45453"/>
          <a:lstStyle/>
          <a:p>
            <a:pPr marL="65088" indent="-65088" algn="ctr" defTabSz="915988">
              <a:lnSpc>
                <a:spcPct val="105000"/>
              </a:lnSpc>
              <a:spcBef>
                <a:spcPct val="20000"/>
              </a:spcBef>
            </a:pPr>
            <a:r>
              <a:rPr lang="el-GR" sz="2400" b="1" dirty="0">
                <a:solidFill>
                  <a:srgbClr val="0070C0"/>
                </a:solidFill>
              </a:rPr>
              <a:t>έναρξη πόνου </a:t>
            </a:r>
            <a:r>
              <a:rPr lang="el-GR" sz="2400" b="1" dirty="0" smtClean="0">
                <a:solidFill>
                  <a:srgbClr val="FF0000"/>
                </a:solidFill>
              </a:rPr>
              <a:t>σχετίζεται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r>
              <a:rPr lang="el-GR" sz="2400" b="1" dirty="0">
                <a:solidFill>
                  <a:srgbClr val="0070C0"/>
                </a:solidFill>
              </a:rPr>
              <a:t>με αλλαγή της συχνότητας των κενώσεων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443663" y="3357563"/>
            <a:ext cx="2524125" cy="269398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99"/>
              </a:gs>
            </a:gsLst>
            <a:lin ang="5400000" scaled="1"/>
          </a:gra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lIns="92528" tIns="45453" rIns="92528" bIns="45453"/>
          <a:lstStyle/>
          <a:p>
            <a:pPr marL="65088" indent="-65088" algn="ctr" defTabSz="915988">
              <a:lnSpc>
                <a:spcPct val="105000"/>
              </a:lnSpc>
              <a:spcBef>
                <a:spcPct val="20000"/>
              </a:spcBef>
            </a:pPr>
            <a:r>
              <a:rPr lang="el-GR" sz="2400" b="1" dirty="0">
                <a:solidFill>
                  <a:srgbClr val="0070C0"/>
                </a:solidFill>
              </a:rPr>
              <a:t>έναρξη πόνου</a:t>
            </a:r>
          </a:p>
          <a:p>
            <a:pPr marL="65088" indent="-65088" algn="ctr" defTabSz="915988">
              <a:lnSpc>
                <a:spcPct val="105000"/>
              </a:lnSpc>
              <a:spcBef>
                <a:spcPct val="20000"/>
              </a:spcBef>
            </a:pPr>
            <a:r>
              <a:rPr lang="el-GR" sz="2400" b="1" dirty="0" smtClean="0">
                <a:solidFill>
                  <a:srgbClr val="FF0000"/>
                </a:solidFill>
              </a:rPr>
              <a:t>σχετίζεατι</a:t>
            </a:r>
            <a:endParaRPr lang="el-GR" sz="2400" b="1" dirty="0">
              <a:solidFill>
                <a:srgbClr val="FF0000"/>
              </a:solidFill>
            </a:endParaRPr>
          </a:p>
          <a:p>
            <a:pPr marL="65088" indent="-65088" algn="ctr" defTabSz="915988">
              <a:lnSpc>
                <a:spcPct val="105000"/>
              </a:lnSpc>
              <a:spcBef>
                <a:spcPct val="20000"/>
              </a:spcBef>
            </a:pPr>
            <a:r>
              <a:rPr lang="el-GR" sz="2400" b="1" dirty="0">
                <a:solidFill>
                  <a:srgbClr val="0070C0"/>
                </a:solidFill>
              </a:rPr>
              <a:t>με αλλαγή της σύστασης των κοπράνων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643188" y="4214813"/>
            <a:ext cx="784225" cy="3683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28" tIns="45453" rIns="92528" bIns="45453">
            <a:spAutoFit/>
          </a:bodyPr>
          <a:lstStyle/>
          <a:p>
            <a:pPr algn="ctr" defTabSz="915988"/>
            <a:r>
              <a:rPr lang="el-GR" b="1">
                <a:solidFill>
                  <a:srgbClr val="0070C0"/>
                </a:solidFill>
              </a:rPr>
              <a:t>και/ ή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5786438" y="4286250"/>
            <a:ext cx="719137" cy="3683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28" tIns="45453" rIns="92528" bIns="45453">
            <a:spAutoFit/>
          </a:bodyPr>
          <a:lstStyle/>
          <a:p>
            <a:pPr algn="ctr" defTabSz="915988"/>
            <a:r>
              <a:rPr lang="el-GR" b="1">
                <a:solidFill>
                  <a:srgbClr val="0070C0"/>
                </a:solidFill>
              </a:rPr>
              <a:t>και/ή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/>
              <a:t>σ</a:t>
            </a:r>
            <a:r>
              <a:rPr lang="el-GR" sz="4000" b="1" dirty="0" smtClean="0"/>
              <a:t>ύνδρομο ευερέθιστου εντέρου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7919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615617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9" y="1340768"/>
            <a:ext cx="2933650" cy="502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/>
              <a:t>σ</a:t>
            </a:r>
            <a:r>
              <a:rPr lang="el-GR" sz="4000" b="1" dirty="0" smtClean="0"/>
              <a:t>ύνδρομο ευερέθιστου εντέρου - υποομάδες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6274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75"/>
            <a:ext cx="9144000" cy="4906963"/>
          </a:xfrm>
        </p:spPr>
        <p:txBody>
          <a:bodyPr/>
          <a:lstStyle/>
          <a:p>
            <a:pPr>
              <a:defRPr/>
            </a:pPr>
            <a:r>
              <a:rPr lang="el-GR" sz="2400" dirty="0" smtClean="0">
                <a:solidFill>
                  <a:schemeClr val="accent2"/>
                </a:solidFill>
                <a:latin typeface="+mj-lt"/>
              </a:rPr>
              <a:t>η συχνότερη </a:t>
            </a:r>
            <a:r>
              <a:rPr lang="el-GR" sz="2400" dirty="0">
                <a:solidFill>
                  <a:schemeClr val="accent2"/>
                </a:solidFill>
                <a:latin typeface="+mj-lt"/>
              </a:rPr>
              <a:t>γαστρεντερολογική </a:t>
            </a:r>
            <a:r>
              <a:rPr lang="el-GR" sz="2400" dirty="0" smtClean="0">
                <a:solidFill>
                  <a:schemeClr val="accent2"/>
                </a:solidFill>
                <a:latin typeface="+mj-lt"/>
              </a:rPr>
              <a:t>διαταραχή</a:t>
            </a:r>
          </a:p>
          <a:p>
            <a:pPr>
              <a:buFontTx/>
              <a:buNone/>
              <a:defRPr/>
            </a:pPr>
            <a:endParaRPr lang="el-GR" sz="2400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r>
              <a:rPr lang="el-GR" sz="2400" dirty="0" smtClean="0">
                <a:solidFill>
                  <a:schemeClr val="accent2"/>
                </a:solidFill>
                <a:latin typeface="+mj-lt"/>
              </a:rPr>
              <a:t>συχνότητα: 2.5-37% (περίπου στο 10%)</a:t>
            </a:r>
            <a:endParaRPr lang="el-GR" sz="2400" dirty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el-GR" sz="2400" dirty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r>
              <a:rPr lang="el-GR" sz="2400" dirty="0" smtClean="0">
                <a:solidFill>
                  <a:schemeClr val="accent2"/>
                </a:solidFill>
                <a:latin typeface="+mj-lt"/>
              </a:rPr>
              <a:t>συνυπάρχει με άλλες λειτουργικές παθήσεις</a:t>
            </a:r>
          </a:p>
          <a:p>
            <a:pPr>
              <a:buFontTx/>
              <a:buNone/>
              <a:defRPr/>
            </a:pPr>
            <a:endParaRPr lang="el-GR" sz="2400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r>
              <a:rPr lang="el-GR" sz="2400" dirty="0" smtClean="0">
                <a:solidFill>
                  <a:schemeClr val="accent2"/>
                </a:solidFill>
                <a:latin typeface="+mj-lt"/>
              </a:rPr>
              <a:t>ηλικία </a:t>
            </a:r>
            <a:r>
              <a:rPr lang="el-GR" sz="2400" dirty="0">
                <a:solidFill>
                  <a:schemeClr val="accent2"/>
                </a:solidFill>
                <a:latin typeface="+mj-lt"/>
              </a:rPr>
              <a:t>ιατρικής συμβουλής: 30-50</a:t>
            </a:r>
          </a:p>
          <a:p>
            <a:pPr>
              <a:defRPr/>
            </a:pPr>
            <a:endParaRPr lang="el-GR" sz="2400" dirty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r>
              <a:rPr lang="el-GR" sz="2400" dirty="0" smtClean="0">
                <a:solidFill>
                  <a:schemeClr val="accent2"/>
                </a:solidFill>
                <a:latin typeface="+mj-lt"/>
              </a:rPr>
              <a:t>αφορά συνήθως γυναίκες</a:t>
            </a:r>
          </a:p>
          <a:p>
            <a:pPr>
              <a:buFontTx/>
              <a:buNone/>
              <a:defRPr/>
            </a:pPr>
            <a:endParaRPr lang="el-GR" sz="2400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r>
              <a:rPr lang="el-GR" sz="2400" dirty="0" smtClean="0">
                <a:solidFill>
                  <a:schemeClr val="accent2"/>
                </a:solidFill>
                <a:latin typeface="+mj-lt"/>
              </a:rPr>
              <a:t>περίοδοι </a:t>
            </a:r>
            <a:r>
              <a:rPr lang="el-GR" sz="2400" dirty="0">
                <a:solidFill>
                  <a:schemeClr val="accent2"/>
                </a:solidFill>
                <a:latin typeface="+mj-lt"/>
              </a:rPr>
              <a:t>υφέσεων και εξάρσεων</a:t>
            </a:r>
          </a:p>
        </p:txBody>
      </p:sp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ctr"/>
            <a:r>
              <a:rPr lang="el-GR" sz="3200" b="1" smtClean="0">
                <a:solidFill>
                  <a:srgbClr val="FFC000"/>
                </a:solidFill>
              </a:rPr>
              <a:t>επιδημιολογία ΣΕΕ</a:t>
            </a:r>
            <a:endParaRPr lang="en-GB" sz="3600" b="1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2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3729038" y="1773238"/>
            <a:ext cx="4443412" cy="3217862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3708400" y="3573463"/>
            <a:ext cx="2808288" cy="2232025"/>
          </a:xfrm>
          <a:prstGeom prst="ellipse">
            <a:avLst/>
          </a:prstGeom>
          <a:noFill/>
          <a:ln w="762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755650" y="2349500"/>
            <a:ext cx="4679950" cy="27178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87450" y="3414713"/>
            <a:ext cx="2636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ΓΟΠ: 38%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292725" y="2338388"/>
            <a:ext cx="28082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λειτουργική δυσπεψία: 48%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995738" y="5013325"/>
            <a:ext cx="2406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chemeClr val="folHlink"/>
                </a:solidFill>
              </a:rPr>
              <a:t>ΣΕΕ</a:t>
            </a:r>
            <a:r>
              <a:rPr lang="en-US" sz="2800" b="1">
                <a:solidFill>
                  <a:schemeClr val="folHlink"/>
                </a:solidFill>
              </a:rPr>
              <a:t>: 21%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3924300" y="2924175"/>
            <a:ext cx="89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10%</a:t>
            </a:r>
            <a:endParaRPr lang="el-GR" sz="28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5386388" y="42211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8%</a:t>
            </a:r>
            <a:endParaRPr lang="el-GR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3875088" y="4430713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1%</a:t>
            </a:r>
            <a:endParaRPr lang="el-GR" sz="20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4451350" y="386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6%</a:t>
            </a:r>
            <a:endParaRPr lang="el-GR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684213" y="6440488"/>
            <a:ext cx="8224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342900" indent="-342900" algn="r" eaLnBrk="0" hangingPunct="0">
              <a:spcBef>
                <a:spcPct val="50000"/>
              </a:spcBef>
            </a:pPr>
            <a:r>
              <a:rPr lang="en-US" sz="1600" i="1">
                <a:solidFill>
                  <a:schemeClr val="hlink"/>
                </a:solidFill>
              </a:rPr>
              <a:t>Papatheodoridis GV, Karamanolis DG</a:t>
            </a:r>
            <a:r>
              <a:rPr lang="en-GB" sz="1600" i="1">
                <a:solidFill>
                  <a:schemeClr val="hlink"/>
                </a:solidFill>
              </a:rPr>
              <a:t>. SJG 2005</a:t>
            </a:r>
            <a:endParaRPr lang="en-US" sz="1600" i="1">
              <a:solidFill>
                <a:schemeClr val="hlink"/>
              </a:solidFill>
            </a:endParaRP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7072313" y="5413375"/>
            <a:ext cx="1439862" cy="557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 = 700</a:t>
            </a:r>
            <a:endParaRPr lang="el-GR" sz="28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l-GR" sz="32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συχνότητα ΣΕΕ στην Ελλάδα</a:t>
            </a:r>
            <a:endParaRPr lang="en-GB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90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j029504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643063" y="857250"/>
            <a:ext cx="14049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l-GR" sz="4800" b="1">
                <a:solidFill>
                  <a:srgbClr val="7030A0"/>
                </a:solidFill>
              </a:rPr>
              <a:t>10%</a:t>
            </a:r>
          </a:p>
          <a:p>
            <a:pPr algn="ctr" eaLnBrk="1" hangingPunct="1"/>
            <a:r>
              <a:rPr lang="en-US" sz="4800" b="1">
                <a:solidFill>
                  <a:srgbClr val="7030A0"/>
                </a:solidFill>
              </a:rPr>
              <a:t>IBS</a:t>
            </a:r>
            <a:endParaRPr lang="el-GR" sz="4800" b="1">
              <a:solidFill>
                <a:srgbClr val="7030A0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810000" y="2895600"/>
            <a:ext cx="2362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l-GR" sz="3200" b="1">
                <a:solidFill>
                  <a:schemeClr val="accent2"/>
                </a:solidFill>
              </a:rPr>
              <a:t>50%</a:t>
            </a:r>
          </a:p>
          <a:p>
            <a:pPr algn="ctr" eaLnBrk="1" hangingPunct="1"/>
            <a:r>
              <a:rPr lang="el-GR" sz="2400" b="1">
                <a:solidFill>
                  <a:schemeClr val="accent2"/>
                </a:solidFill>
              </a:rPr>
              <a:t>ιατρική συμβουλή</a:t>
            </a:r>
          </a:p>
        </p:txBody>
      </p:sp>
      <p:sp>
        <p:nvSpPr>
          <p:cNvPr id="15365" name="Oval 8"/>
          <p:cNvSpPr>
            <a:spLocks noChangeArrowheads="1"/>
          </p:cNvSpPr>
          <p:nvPr/>
        </p:nvSpPr>
        <p:spPr bwMode="auto">
          <a:xfrm>
            <a:off x="3581400" y="2743200"/>
            <a:ext cx="2743200" cy="1600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5953125" y="4973638"/>
            <a:ext cx="2320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6</a:t>
            </a:r>
            <a:r>
              <a:rPr lang="el-GR" b="1">
                <a:solidFill>
                  <a:schemeClr val="accent2"/>
                </a:solidFill>
              </a:rPr>
              <a:t>%</a:t>
            </a:r>
          </a:p>
          <a:p>
            <a:pPr algn="ctr" eaLnBrk="1" hangingPunct="1"/>
            <a:r>
              <a:rPr lang="el-GR" b="1">
                <a:solidFill>
                  <a:schemeClr val="accent2"/>
                </a:solidFill>
              </a:rPr>
              <a:t>γαστρεντερολογική</a:t>
            </a:r>
          </a:p>
          <a:p>
            <a:pPr algn="ctr" eaLnBrk="1" hangingPunct="1"/>
            <a:r>
              <a:rPr lang="el-GR" b="1">
                <a:solidFill>
                  <a:schemeClr val="accent2"/>
                </a:solidFill>
              </a:rPr>
              <a:t> συμβουλή</a:t>
            </a:r>
          </a:p>
        </p:txBody>
      </p:sp>
      <p:sp>
        <p:nvSpPr>
          <p:cNvPr id="15367" name="Oval 10"/>
          <p:cNvSpPr>
            <a:spLocks noChangeArrowheads="1"/>
          </p:cNvSpPr>
          <p:nvPr/>
        </p:nvSpPr>
        <p:spPr bwMode="auto">
          <a:xfrm>
            <a:off x="5943600" y="4800600"/>
            <a:ext cx="2438400" cy="1524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71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43000" y="571500"/>
            <a:ext cx="6943725" cy="1143000"/>
          </a:xfrm>
        </p:spPr>
        <p:txBody>
          <a:bodyPr/>
          <a:lstStyle/>
          <a:p>
            <a:r>
              <a:rPr lang="el-GR" sz="3200" b="1" smtClean="0">
                <a:solidFill>
                  <a:srgbClr val="FFC000"/>
                </a:solidFill>
              </a:rPr>
              <a:t>ΣΕΕ: θεραπευτικές επιλογές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424862" cy="37449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smtClean="0">
                <a:solidFill>
                  <a:srgbClr val="3333FF"/>
                </a:solidFill>
              </a:rPr>
              <a:t>φάρμακα</a:t>
            </a:r>
          </a:p>
          <a:p>
            <a:endParaRPr lang="el-GR" smtClean="0">
              <a:solidFill>
                <a:srgbClr val="3333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l-GR" smtClean="0">
                <a:solidFill>
                  <a:srgbClr val="3333FF"/>
                </a:solidFill>
              </a:rPr>
              <a:t>ψυχολογικές θεραπείες</a:t>
            </a:r>
          </a:p>
          <a:p>
            <a:endParaRPr lang="el-GR" smtClean="0">
              <a:solidFill>
                <a:srgbClr val="3333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l-GR" smtClean="0">
                <a:solidFill>
                  <a:srgbClr val="3333FF"/>
                </a:solidFill>
              </a:rPr>
              <a:t>εναλλακτικές θεραπείες</a:t>
            </a:r>
          </a:p>
        </p:txBody>
      </p:sp>
    </p:spTree>
    <p:extLst>
      <p:ext uri="{BB962C8B-B14F-4D97-AF65-F5344CB8AC3E}">
        <p14:creationId xmlns:p14="http://schemas.microsoft.com/office/powerpoint/2010/main" xmlns="" val="2438028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2362200"/>
            <a:ext cx="8991600" cy="3217863"/>
          </a:xfrm>
        </p:spPr>
        <p:txBody>
          <a:bodyPr/>
          <a:lstStyle/>
          <a:p>
            <a:pPr>
              <a:defRPr/>
            </a:pPr>
            <a:r>
              <a:rPr lang="el-GR" sz="2800" dirty="0" smtClean="0"/>
              <a:t>ο χρόνος </a:t>
            </a:r>
            <a:r>
              <a:rPr lang="el-GR" sz="2800" dirty="0"/>
              <a:t>που αφιερώνει ο γιατρός </a:t>
            </a:r>
            <a:r>
              <a:rPr lang="el-GR" sz="2800" dirty="0" smtClean="0"/>
              <a:t>πολύτιμος</a:t>
            </a:r>
          </a:p>
          <a:p>
            <a:pPr>
              <a:buFontTx/>
              <a:buNone/>
              <a:defRPr/>
            </a:pPr>
            <a:endParaRPr lang="el-GR" sz="2800" dirty="0"/>
          </a:p>
          <a:p>
            <a:pPr>
              <a:defRPr/>
            </a:pPr>
            <a:r>
              <a:rPr lang="el-GR" sz="2800" dirty="0" smtClean="0"/>
              <a:t>ενθάρρυνση</a:t>
            </a:r>
            <a:r>
              <a:rPr lang="en-US" sz="2800" dirty="0" smtClean="0"/>
              <a:t>,</a:t>
            </a:r>
            <a:r>
              <a:rPr lang="el-GR" sz="2800" dirty="0" smtClean="0"/>
              <a:t> καθησυχασμός </a:t>
            </a:r>
            <a:r>
              <a:rPr lang="el-GR" sz="2800" dirty="0"/>
              <a:t>του </a:t>
            </a:r>
            <a:r>
              <a:rPr lang="el-GR" sz="2800" dirty="0" smtClean="0"/>
              <a:t>ασθενούς</a:t>
            </a:r>
          </a:p>
          <a:p>
            <a:pPr>
              <a:buFontTx/>
              <a:buNone/>
              <a:defRPr/>
            </a:pPr>
            <a:endParaRPr lang="el-GR" sz="2800" dirty="0"/>
          </a:p>
          <a:p>
            <a:pPr>
              <a:defRPr/>
            </a:pPr>
            <a:r>
              <a:rPr lang="el-GR" sz="2800" dirty="0" smtClean="0"/>
              <a:t>επεξήγηση  </a:t>
            </a:r>
            <a:r>
              <a:rPr lang="el-GR" sz="2800" dirty="0"/>
              <a:t>της ασθένειας και διάλυση των φόβων (συνήθως καρκίνου)</a:t>
            </a:r>
          </a:p>
          <a:p>
            <a:pPr>
              <a:defRPr/>
            </a:pPr>
            <a:endParaRPr lang="el-GR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714375" y="928688"/>
            <a:ext cx="76962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b="1" kern="0" dirty="0">
                <a:solidFill>
                  <a:srgbClr val="FF9933"/>
                </a:solidFill>
                <a:latin typeface="Tahoma" pitchFamily="34" charset="0"/>
                <a:ea typeface="+mj-ea"/>
                <a:cs typeface="+mj-cs"/>
              </a:rPr>
              <a:t>σχέση ασθενούς - ιατρού</a:t>
            </a:r>
          </a:p>
        </p:txBody>
      </p:sp>
    </p:spTree>
    <p:extLst>
      <p:ext uri="{BB962C8B-B14F-4D97-AF65-F5344CB8AC3E}">
        <p14:creationId xmlns:p14="http://schemas.microsoft.com/office/powerpoint/2010/main" xmlns="" val="6526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εισαγωγή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2689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3000" b="1" dirty="0"/>
              <a:t>συμπτώματα χωρίς να συνυπάρχει οργανική </a:t>
            </a:r>
            <a:r>
              <a:rPr lang="el-GR" sz="3000" b="1" dirty="0" smtClean="0"/>
              <a:t>αιτία </a:t>
            </a:r>
            <a:r>
              <a:rPr lang="el-GR" sz="3000" b="1" dirty="0"/>
              <a:t>ή υποκείμενη μεταβολική ή φλεγμονώδης πάθηση</a:t>
            </a:r>
          </a:p>
          <a:p>
            <a:pPr marL="0" indent="0">
              <a:buNone/>
            </a:pPr>
            <a:endParaRPr lang="en-US" sz="2800" dirty="0" smtClean="0"/>
          </a:p>
          <a:p>
            <a:pPr algn="just"/>
            <a:r>
              <a:rPr lang="el-GR" sz="2800" dirty="0" smtClean="0"/>
              <a:t>οι συχνότερες παθήσεις στην Γαστρεντερολογία</a:t>
            </a:r>
          </a:p>
          <a:p>
            <a:pPr algn="just"/>
            <a:r>
              <a:rPr lang="el-GR" sz="2800" dirty="0" smtClean="0"/>
              <a:t>&gt;40% των επισκέψεων </a:t>
            </a:r>
          </a:p>
          <a:p>
            <a:pPr algn="just"/>
            <a:r>
              <a:rPr lang="el-GR" sz="2800" dirty="0" smtClean="0"/>
              <a:t>κατηγοροποίηση ανάλογα με το τμήμα του ΓΕΣ που πάσχει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793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785938" y="357188"/>
            <a:ext cx="5357812" cy="1143000"/>
          </a:xfrm>
          <a:noFill/>
        </p:spPr>
        <p:txBody>
          <a:bodyPr lIns="0" tIns="0" rIns="0" bIns="0"/>
          <a:lstStyle/>
          <a:p>
            <a:r>
              <a:rPr lang="el-GR" sz="3200" b="1" smtClean="0">
                <a:solidFill>
                  <a:srgbClr val="FFC000"/>
                </a:solidFill>
              </a:rPr>
              <a:t>ΣΕΕ</a:t>
            </a:r>
            <a:r>
              <a:rPr lang="en-GB" sz="3200" b="1" smtClean="0">
                <a:solidFill>
                  <a:srgbClr val="FFC000"/>
                </a:solidFill>
              </a:rPr>
              <a:t>: </a:t>
            </a:r>
            <a:r>
              <a:rPr lang="el-GR" sz="3200" b="1" smtClean="0">
                <a:solidFill>
                  <a:srgbClr val="FFC000"/>
                </a:solidFill>
              </a:rPr>
              <a:t>κλασικές θεραπείες</a:t>
            </a:r>
            <a:endParaRPr lang="en-GB" sz="3200" b="1" smtClean="0">
              <a:solidFill>
                <a:srgbClr val="FFC000"/>
              </a:solidFill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4695825" y="6394450"/>
            <a:ext cx="6350" cy="4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633788" y="6270625"/>
            <a:ext cx="4767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defTabSz="895350" eaLnBrk="0" hangingPunct="0"/>
            <a:r>
              <a:rPr lang="en-GB" sz="1600" i="1">
                <a:solidFill>
                  <a:schemeClr val="accent2"/>
                </a:solidFill>
                <a:cs typeface="Arial" pitchFamily="34" charset="0"/>
              </a:rPr>
              <a:t>Camilleri M et al. Annals Int Med 1992;116:1001–8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4416425" y="5634038"/>
            <a:ext cx="3175" cy="79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5292725" y="2565400"/>
            <a:ext cx="989013" cy="227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5926138" y="3200400"/>
            <a:ext cx="549275" cy="815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280150" y="2544763"/>
            <a:ext cx="2251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b="1">
                <a:cs typeface="Arial" pitchFamily="34" charset="0"/>
              </a:rPr>
              <a:t>A</a:t>
            </a:r>
            <a:r>
              <a:rPr lang="el-GR" b="1">
                <a:cs typeface="Arial" pitchFamily="34" charset="0"/>
              </a:rPr>
              <a:t>γχολυτικά, </a:t>
            </a:r>
            <a:r>
              <a:rPr lang="en-GB" b="1">
                <a:cs typeface="Arial" pitchFamily="34" charset="0"/>
              </a:rPr>
              <a:t> </a:t>
            </a:r>
            <a:endParaRPr lang="el-GR" b="1">
              <a:cs typeface="Arial" pitchFamily="34" charset="0"/>
            </a:endParaRPr>
          </a:p>
          <a:p>
            <a:pPr eaLnBrk="0" hangingPunct="0"/>
            <a:r>
              <a:rPr lang="el-GR" b="1">
                <a:cs typeface="Arial" pitchFamily="34" charset="0"/>
              </a:rPr>
              <a:t>αντικαταθλιπτικά</a:t>
            </a:r>
            <a:endParaRPr lang="en-GB" b="1">
              <a:cs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208588" y="5699125"/>
            <a:ext cx="167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b="1">
                <a:cs typeface="Arial" pitchFamily="34" charset="0"/>
              </a:rPr>
              <a:t>Λοπεραμίδη</a:t>
            </a:r>
            <a:endParaRPr lang="en-GB" b="1">
              <a:cs typeface="Arial" pitchFamily="34" charset="0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6011863" y="4941888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766888" y="5699125"/>
            <a:ext cx="69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b="1">
                <a:cs typeface="Arial" pitchFamily="34" charset="0"/>
              </a:rPr>
              <a:t>Ίνες</a:t>
            </a:r>
            <a:endParaRPr lang="en-GB" b="1">
              <a:cs typeface="Arial" pitchFamily="34" charset="0"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124075" y="4941888"/>
            <a:ext cx="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66713" y="2786063"/>
            <a:ext cx="2009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b="1">
                <a:cs typeface="Arial" pitchFamily="34" charset="0"/>
              </a:rPr>
              <a:t> </a:t>
            </a:r>
            <a:r>
              <a:rPr lang="el-GR" b="1">
                <a:cs typeface="Arial" pitchFamily="34" charset="0"/>
              </a:rPr>
              <a:t>Σπασμολυτικά</a:t>
            </a:r>
            <a:endParaRPr lang="en-GB" b="1">
              <a:cs typeface="Arial" pitchFamily="34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>
            <a:off x="1692275" y="2565400"/>
            <a:ext cx="1065213" cy="227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755650" y="3860800"/>
            <a:ext cx="2520950" cy="1081088"/>
            <a:chOff x="569" y="2416"/>
            <a:chExt cx="1577" cy="718"/>
          </a:xfrm>
        </p:grpSpPr>
        <p:sp>
          <p:nvSpPr>
            <p:cNvPr id="26646" name="Oval 16"/>
            <p:cNvSpPr>
              <a:spLocks noChangeArrowheads="1"/>
            </p:cNvSpPr>
            <p:nvPr/>
          </p:nvSpPr>
          <p:spPr bwMode="auto">
            <a:xfrm>
              <a:off x="569" y="2416"/>
              <a:ext cx="1527" cy="718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17"/>
            <p:cNvSpPr>
              <a:spLocks noChangeArrowheads="1"/>
            </p:cNvSpPr>
            <p:nvPr/>
          </p:nvSpPr>
          <p:spPr bwMode="auto">
            <a:xfrm>
              <a:off x="688" y="2637"/>
              <a:ext cx="1458" cy="292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95000"/>
                </a:lnSpc>
              </a:pPr>
              <a:r>
                <a:rPr lang="el-GR" sz="2400" b="1">
                  <a:solidFill>
                    <a:schemeClr val="bg1"/>
                  </a:solidFill>
                  <a:cs typeface="Arial" pitchFamily="34" charset="0"/>
                </a:rPr>
                <a:t>Δυσκοιλιότητα</a:t>
              </a:r>
              <a:endParaRPr lang="en-GB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640" name="Group 18"/>
          <p:cNvGrpSpPr>
            <a:grpSpLocks/>
          </p:cNvGrpSpPr>
          <p:nvPr/>
        </p:nvGrpSpPr>
        <p:grpSpPr bwMode="auto">
          <a:xfrm>
            <a:off x="4827588" y="3835400"/>
            <a:ext cx="2424112" cy="1139825"/>
            <a:chOff x="3041" y="2416"/>
            <a:chExt cx="1527" cy="718"/>
          </a:xfrm>
        </p:grpSpPr>
        <p:sp>
          <p:nvSpPr>
            <p:cNvPr id="26644" name="Oval 19"/>
            <p:cNvSpPr>
              <a:spLocks noChangeArrowheads="1"/>
            </p:cNvSpPr>
            <p:nvPr/>
          </p:nvSpPr>
          <p:spPr bwMode="auto">
            <a:xfrm>
              <a:off x="3041" y="2416"/>
              <a:ext cx="1527" cy="718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Rectangle 20"/>
            <p:cNvSpPr>
              <a:spLocks noChangeArrowheads="1"/>
            </p:cNvSpPr>
            <p:nvPr/>
          </p:nvSpPr>
          <p:spPr bwMode="auto">
            <a:xfrm>
              <a:off x="3357" y="2637"/>
              <a:ext cx="95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95000"/>
                </a:lnSpc>
                <a:spcAft>
                  <a:spcPct val="67000"/>
                </a:spcAft>
              </a:pPr>
              <a:r>
                <a:rPr lang="el-GR" sz="2400" b="1">
                  <a:solidFill>
                    <a:schemeClr val="bg1"/>
                  </a:solidFill>
                  <a:cs typeface="Arial" pitchFamily="34" charset="0"/>
                </a:rPr>
                <a:t>Διάρροια</a:t>
              </a:r>
              <a:endParaRPr lang="en-GB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641" name="Group 21"/>
          <p:cNvGrpSpPr>
            <a:grpSpLocks/>
          </p:cNvGrpSpPr>
          <p:nvPr/>
        </p:nvGrpSpPr>
        <p:grpSpPr bwMode="auto">
          <a:xfrm>
            <a:off x="2771775" y="1844675"/>
            <a:ext cx="2535238" cy="1139825"/>
            <a:chOff x="1781" y="1208"/>
            <a:chExt cx="1573" cy="718"/>
          </a:xfrm>
        </p:grpSpPr>
        <p:sp>
          <p:nvSpPr>
            <p:cNvPr id="26642" name="Oval 22"/>
            <p:cNvSpPr>
              <a:spLocks noChangeArrowheads="1"/>
            </p:cNvSpPr>
            <p:nvPr/>
          </p:nvSpPr>
          <p:spPr bwMode="auto">
            <a:xfrm>
              <a:off x="1781" y="1208"/>
              <a:ext cx="1527" cy="71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23"/>
            <p:cNvSpPr>
              <a:spLocks noChangeArrowheads="1"/>
            </p:cNvSpPr>
            <p:nvPr/>
          </p:nvSpPr>
          <p:spPr bwMode="auto">
            <a:xfrm>
              <a:off x="1929" y="1336"/>
              <a:ext cx="142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sz="2100" b="1">
                  <a:solidFill>
                    <a:srgbClr val="000080"/>
                  </a:solidFill>
                  <a:cs typeface="Arial" pitchFamily="34" charset="0"/>
                </a:rPr>
                <a:t>Κοιλιακό άλγος </a:t>
              </a:r>
              <a:r>
                <a:rPr lang="en-GB" sz="2100" b="1">
                  <a:solidFill>
                    <a:srgbClr val="000080"/>
                  </a:solidFill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14828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71600" y="214313"/>
            <a:ext cx="6629400" cy="1143000"/>
          </a:xfrm>
          <a:noFill/>
        </p:spPr>
        <p:txBody>
          <a:bodyPr lIns="0" tIns="0" rIns="0" bIns="0"/>
          <a:lstStyle/>
          <a:p>
            <a:r>
              <a:rPr lang="el-GR" sz="3200" b="1" smtClean="0">
                <a:solidFill>
                  <a:srgbClr val="FFC000"/>
                </a:solidFill>
              </a:rPr>
              <a:t>ΣΕΕ: νεότερες θεραπείες</a:t>
            </a:r>
            <a:endParaRPr lang="en-GB" sz="3200" b="1" smtClean="0">
              <a:solidFill>
                <a:srgbClr val="FFC0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873750" y="2565400"/>
            <a:ext cx="34274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b="1">
                <a:solidFill>
                  <a:srgbClr val="3333FF"/>
                </a:solidFill>
                <a:cs typeface="Arial" pitchFamily="34" charset="0"/>
              </a:rPr>
              <a:t>αντικαταθλιπτικά</a:t>
            </a:r>
            <a:r>
              <a:rPr lang="en-GB" sz="1600" b="1">
                <a:solidFill>
                  <a:srgbClr val="3333FF"/>
                </a:solidFill>
                <a:cs typeface="Arial" pitchFamily="34" charset="0"/>
              </a:rPr>
              <a:t>, SSRIs</a:t>
            </a:r>
            <a:br>
              <a:rPr lang="en-GB" sz="1600" b="1">
                <a:solidFill>
                  <a:srgbClr val="3333FF"/>
                </a:solidFill>
                <a:cs typeface="Arial" pitchFamily="34" charset="0"/>
              </a:rPr>
            </a:br>
            <a:r>
              <a:rPr lang="en-GB" sz="1600" b="1">
                <a:solidFill>
                  <a:srgbClr val="3333FF"/>
                </a:solidFill>
                <a:cs typeface="Arial" pitchFamily="34" charset="0"/>
              </a:rPr>
              <a:t>   </a:t>
            </a:r>
            <a:r>
              <a:rPr lang="el-GR" sz="1600" b="1">
                <a:solidFill>
                  <a:srgbClr val="3333FF"/>
                </a:solidFill>
                <a:cs typeface="Arial" pitchFamily="34" charset="0"/>
              </a:rPr>
              <a:t>σεροτονίνηςανταγωνιστές</a:t>
            </a:r>
            <a:r>
              <a:rPr lang="en-GB" sz="1600" b="1">
                <a:solidFill>
                  <a:srgbClr val="3333FF"/>
                </a:solidFill>
                <a:cs typeface="Arial" pitchFamily="34" charset="0"/>
              </a:rPr>
              <a:t>: 3, 4 </a:t>
            </a:r>
            <a:br>
              <a:rPr lang="en-GB" sz="1600" b="1">
                <a:solidFill>
                  <a:srgbClr val="3333FF"/>
                </a:solidFill>
                <a:cs typeface="Arial" pitchFamily="34" charset="0"/>
              </a:rPr>
            </a:br>
            <a:r>
              <a:rPr lang="en-GB" sz="1600" b="1">
                <a:solidFill>
                  <a:srgbClr val="3333FF"/>
                </a:solidFill>
                <a:cs typeface="Arial" pitchFamily="34" charset="0"/>
              </a:rPr>
              <a:t>     K</a:t>
            </a:r>
            <a:r>
              <a:rPr lang="el-GR" sz="1600" b="1">
                <a:solidFill>
                  <a:srgbClr val="3333FF"/>
                </a:solidFill>
                <a:cs typeface="Arial" pitchFamily="34" charset="0"/>
              </a:rPr>
              <a:t>-</a:t>
            </a:r>
            <a:r>
              <a:rPr lang="en-GB" sz="1600" b="1">
                <a:solidFill>
                  <a:srgbClr val="3333FF"/>
                </a:solidFill>
                <a:cs typeface="Arial" pitchFamily="34" charset="0"/>
              </a:rPr>
              <a:t> </a:t>
            </a:r>
            <a:r>
              <a:rPr lang="el-GR" sz="1600" b="1">
                <a:solidFill>
                  <a:srgbClr val="3333FF"/>
                </a:solidFill>
                <a:cs typeface="Arial" pitchFamily="34" charset="0"/>
              </a:rPr>
              <a:t>αγωνιστές</a:t>
            </a:r>
            <a:r>
              <a:rPr lang="en-GB" sz="1600" b="1">
                <a:solidFill>
                  <a:srgbClr val="3333FF"/>
                </a:solidFill>
                <a:cs typeface="Arial" pitchFamily="34" charset="0"/>
              </a:rPr>
              <a:t>        </a:t>
            </a:r>
            <a:endParaRPr lang="el-GR" sz="1600" b="1">
              <a:solidFill>
                <a:srgbClr val="3333FF"/>
              </a:solidFill>
              <a:cs typeface="Arial" pitchFamily="34" charset="0"/>
            </a:endParaRPr>
          </a:p>
          <a:p>
            <a:pPr eaLnBrk="0" hangingPunct="0"/>
            <a:r>
              <a:rPr lang="el-GR" sz="1600" b="1">
                <a:solidFill>
                  <a:srgbClr val="3333FF"/>
                </a:solidFill>
                <a:cs typeface="Arial" pitchFamily="34" charset="0"/>
              </a:rPr>
              <a:t>      α</a:t>
            </a:r>
            <a:r>
              <a:rPr lang="en-GB" sz="1600" b="1">
                <a:solidFill>
                  <a:srgbClr val="3333FF"/>
                </a:solidFill>
                <a:cs typeface="Arial" pitchFamily="34" charset="0"/>
              </a:rPr>
              <a:t>2 </a:t>
            </a:r>
            <a:r>
              <a:rPr lang="el-GR" sz="1600" b="1">
                <a:solidFill>
                  <a:srgbClr val="3333FF"/>
                </a:solidFill>
                <a:cs typeface="Arial" pitchFamily="34" charset="0"/>
              </a:rPr>
              <a:t>αδρενεργικοί</a:t>
            </a:r>
            <a:r>
              <a:rPr lang="en-GB" sz="1600" b="1">
                <a:solidFill>
                  <a:srgbClr val="3333FF"/>
                </a:solidFill>
                <a:cs typeface="Arial" pitchFamily="34" charset="0"/>
              </a:rPr>
              <a:t> </a:t>
            </a:r>
            <a:r>
              <a:rPr lang="el-GR" sz="1600" b="1">
                <a:solidFill>
                  <a:srgbClr val="3333FF"/>
                </a:solidFill>
                <a:cs typeface="Arial" pitchFamily="34" charset="0"/>
              </a:rPr>
              <a:t>παράγοντες</a:t>
            </a:r>
          </a:p>
          <a:p>
            <a:pPr eaLnBrk="0" hangingPunct="0"/>
            <a:r>
              <a:rPr lang="en-GB" sz="1600" b="1">
                <a:solidFill>
                  <a:srgbClr val="3333FF"/>
                </a:solidFill>
                <a:cs typeface="Arial" pitchFamily="34" charset="0"/>
              </a:rPr>
              <a:t>          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4211638" y="4652963"/>
            <a:ext cx="1093787" cy="1731962"/>
            <a:chOff x="2585" y="2932"/>
            <a:chExt cx="689" cy="1091"/>
          </a:xfrm>
        </p:grpSpPr>
        <p:sp>
          <p:nvSpPr>
            <p:cNvPr id="27682" name="Line 5"/>
            <p:cNvSpPr>
              <a:spLocks noChangeShapeType="1"/>
            </p:cNvSpPr>
            <p:nvPr/>
          </p:nvSpPr>
          <p:spPr bwMode="invGray">
            <a:xfrm flipH="1">
              <a:off x="2942" y="4020"/>
              <a:ext cx="4" cy="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Freeform 6"/>
            <p:cNvSpPr>
              <a:spLocks/>
            </p:cNvSpPr>
            <p:nvPr/>
          </p:nvSpPr>
          <p:spPr bwMode="invGray">
            <a:xfrm>
              <a:off x="2776" y="3459"/>
              <a:ext cx="103" cy="69"/>
            </a:xfrm>
            <a:custGeom>
              <a:avLst/>
              <a:gdLst>
                <a:gd name="T0" fmla="*/ 6 w 103"/>
                <a:gd name="T1" fmla="*/ 16 h 69"/>
                <a:gd name="T2" fmla="*/ 25 w 103"/>
                <a:gd name="T3" fmla="*/ 6 h 69"/>
                <a:gd name="T4" fmla="*/ 39 w 103"/>
                <a:gd name="T5" fmla="*/ 1 h 69"/>
                <a:gd name="T6" fmla="*/ 59 w 103"/>
                <a:gd name="T7" fmla="*/ 0 h 69"/>
                <a:gd name="T8" fmla="*/ 73 w 103"/>
                <a:gd name="T9" fmla="*/ 3 h 69"/>
                <a:gd name="T10" fmla="*/ 86 w 103"/>
                <a:gd name="T11" fmla="*/ 9 h 69"/>
                <a:gd name="T12" fmla="*/ 102 w 103"/>
                <a:gd name="T13" fmla="*/ 17 h 69"/>
                <a:gd name="T14" fmla="*/ 75 w 103"/>
                <a:gd name="T15" fmla="*/ 68 h 69"/>
                <a:gd name="T16" fmla="*/ 58 w 103"/>
                <a:gd name="T17" fmla="*/ 63 h 69"/>
                <a:gd name="T18" fmla="*/ 35 w 103"/>
                <a:gd name="T19" fmla="*/ 68 h 69"/>
                <a:gd name="T20" fmla="*/ 0 w 103"/>
                <a:gd name="T21" fmla="*/ 51 h 69"/>
                <a:gd name="T22" fmla="*/ 6 w 103"/>
                <a:gd name="T23" fmla="*/ 16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69"/>
                <a:gd name="T38" fmla="*/ 103 w 103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69">
                  <a:moveTo>
                    <a:pt x="6" y="16"/>
                  </a:moveTo>
                  <a:lnTo>
                    <a:pt x="25" y="6"/>
                  </a:lnTo>
                  <a:lnTo>
                    <a:pt x="39" y="1"/>
                  </a:lnTo>
                  <a:lnTo>
                    <a:pt x="59" y="0"/>
                  </a:lnTo>
                  <a:lnTo>
                    <a:pt x="73" y="3"/>
                  </a:lnTo>
                  <a:lnTo>
                    <a:pt x="86" y="9"/>
                  </a:lnTo>
                  <a:lnTo>
                    <a:pt x="102" y="17"/>
                  </a:lnTo>
                  <a:lnTo>
                    <a:pt x="75" y="68"/>
                  </a:lnTo>
                  <a:lnTo>
                    <a:pt x="58" y="63"/>
                  </a:lnTo>
                  <a:lnTo>
                    <a:pt x="35" y="68"/>
                  </a:lnTo>
                  <a:lnTo>
                    <a:pt x="0" y="51"/>
                  </a:lnTo>
                  <a:lnTo>
                    <a:pt x="6" y="16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7"/>
            <p:cNvSpPr>
              <a:spLocks/>
            </p:cNvSpPr>
            <p:nvPr/>
          </p:nvSpPr>
          <p:spPr bwMode="invGray">
            <a:xfrm>
              <a:off x="2776" y="3458"/>
              <a:ext cx="103" cy="79"/>
            </a:xfrm>
            <a:custGeom>
              <a:avLst/>
              <a:gdLst>
                <a:gd name="T0" fmla="*/ 6 w 103"/>
                <a:gd name="T1" fmla="*/ 17 h 79"/>
                <a:gd name="T2" fmla="*/ 13 w 103"/>
                <a:gd name="T3" fmla="*/ 11 h 79"/>
                <a:gd name="T4" fmla="*/ 25 w 103"/>
                <a:gd name="T5" fmla="*/ 7 h 79"/>
                <a:gd name="T6" fmla="*/ 30 w 103"/>
                <a:gd name="T7" fmla="*/ 4 h 79"/>
                <a:gd name="T8" fmla="*/ 39 w 103"/>
                <a:gd name="T9" fmla="*/ 2 h 79"/>
                <a:gd name="T10" fmla="*/ 46 w 103"/>
                <a:gd name="T11" fmla="*/ 1 h 79"/>
                <a:gd name="T12" fmla="*/ 52 w 103"/>
                <a:gd name="T13" fmla="*/ 0 h 79"/>
                <a:gd name="T14" fmla="*/ 59 w 103"/>
                <a:gd name="T15" fmla="*/ 1 h 79"/>
                <a:gd name="T16" fmla="*/ 66 w 103"/>
                <a:gd name="T17" fmla="*/ 4 h 79"/>
                <a:gd name="T18" fmla="*/ 73 w 103"/>
                <a:gd name="T19" fmla="*/ 4 h 79"/>
                <a:gd name="T20" fmla="*/ 79 w 103"/>
                <a:gd name="T21" fmla="*/ 6 h 79"/>
                <a:gd name="T22" fmla="*/ 86 w 103"/>
                <a:gd name="T23" fmla="*/ 10 h 79"/>
                <a:gd name="T24" fmla="*/ 96 w 103"/>
                <a:gd name="T25" fmla="*/ 14 h 79"/>
                <a:gd name="T26" fmla="*/ 102 w 103"/>
                <a:gd name="T27" fmla="*/ 18 h 79"/>
                <a:gd name="T28" fmla="*/ 75 w 103"/>
                <a:gd name="T29" fmla="*/ 69 h 79"/>
                <a:gd name="T30" fmla="*/ 65 w 103"/>
                <a:gd name="T31" fmla="*/ 64 h 79"/>
                <a:gd name="T32" fmla="*/ 58 w 103"/>
                <a:gd name="T33" fmla="*/ 64 h 79"/>
                <a:gd name="T34" fmla="*/ 45 w 103"/>
                <a:gd name="T35" fmla="*/ 68 h 79"/>
                <a:gd name="T36" fmla="*/ 37 w 103"/>
                <a:gd name="T37" fmla="*/ 68 h 79"/>
                <a:gd name="T38" fmla="*/ 30 w 103"/>
                <a:gd name="T39" fmla="*/ 74 h 79"/>
                <a:gd name="T40" fmla="*/ 26 w 103"/>
                <a:gd name="T41" fmla="*/ 78 h 79"/>
                <a:gd name="T42" fmla="*/ 0 w 103"/>
                <a:gd name="T43" fmla="*/ 52 h 79"/>
                <a:gd name="T44" fmla="*/ 6 w 103"/>
                <a:gd name="T45" fmla="*/ 1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3"/>
                <a:gd name="T70" fmla="*/ 0 h 79"/>
                <a:gd name="T71" fmla="*/ 103 w 103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3" h="79">
                  <a:moveTo>
                    <a:pt x="6" y="17"/>
                  </a:moveTo>
                  <a:lnTo>
                    <a:pt x="13" y="11"/>
                  </a:lnTo>
                  <a:lnTo>
                    <a:pt x="25" y="7"/>
                  </a:lnTo>
                  <a:lnTo>
                    <a:pt x="30" y="4"/>
                  </a:lnTo>
                  <a:lnTo>
                    <a:pt x="39" y="2"/>
                  </a:lnTo>
                  <a:lnTo>
                    <a:pt x="46" y="1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4"/>
                  </a:lnTo>
                  <a:lnTo>
                    <a:pt x="73" y="4"/>
                  </a:lnTo>
                  <a:lnTo>
                    <a:pt x="79" y="6"/>
                  </a:lnTo>
                  <a:lnTo>
                    <a:pt x="86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75" y="69"/>
                  </a:lnTo>
                  <a:lnTo>
                    <a:pt x="65" y="64"/>
                  </a:lnTo>
                  <a:lnTo>
                    <a:pt x="58" y="64"/>
                  </a:lnTo>
                  <a:lnTo>
                    <a:pt x="45" y="68"/>
                  </a:lnTo>
                  <a:lnTo>
                    <a:pt x="37" y="68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0" y="52"/>
                  </a:lnTo>
                  <a:lnTo>
                    <a:pt x="6" y="17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8"/>
            <p:cNvSpPr>
              <a:spLocks/>
            </p:cNvSpPr>
            <p:nvPr/>
          </p:nvSpPr>
          <p:spPr bwMode="invGray">
            <a:xfrm>
              <a:off x="2585" y="3436"/>
              <a:ext cx="233" cy="220"/>
            </a:xfrm>
            <a:custGeom>
              <a:avLst/>
              <a:gdLst>
                <a:gd name="T0" fmla="*/ 21 w 233"/>
                <a:gd name="T1" fmla="*/ 0 h 220"/>
                <a:gd name="T2" fmla="*/ 26 w 233"/>
                <a:gd name="T3" fmla="*/ 12 h 220"/>
                <a:gd name="T4" fmla="*/ 15 w 233"/>
                <a:gd name="T5" fmla="*/ 26 h 220"/>
                <a:gd name="T6" fmla="*/ 6 w 233"/>
                <a:gd name="T7" fmla="*/ 46 h 220"/>
                <a:gd name="T8" fmla="*/ 0 w 233"/>
                <a:gd name="T9" fmla="*/ 76 h 220"/>
                <a:gd name="T10" fmla="*/ 0 w 233"/>
                <a:gd name="T11" fmla="*/ 96 h 220"/>
                <a:gd name="T12" fmla="*/ 1 w 233"/>
                <a:gd name="T13" fmla="*/ 111 h 220"/>
                <a:gd name="T14" fmla="*/ 6 w 233"/>
                <a:gd name="T15" fmla="*/ 131 h 220"/>
                <a:gd name="T16" fmla="*/ 14 w 233"/>
                <a:gd name="T17" fmla="*/ 145 h 220"/>
                <a:gd name="T18" fmla="*/ 32 w 233"/>
                <a:gd name="T19" fmla="*/ 164 h 220"/>
                <a:gd name="T20" fmla="*/ 49 w 233"/>
                <a:gd name="T21" fmla="*/ 178 h 220"/>
                <a:gd name="T22" fmla="*/ 57 w 233"/>
                <a:gd name="T23" fmla="*/ 193 h 220"/>
                <a:gd name="T24" fmla="*/ 68 w 233"/>
                <a:gd name="T25" fmla="*/ 209 h 220"/>
                <a:gd name="T26" fmla="*/ 88 w 233"/>
                <a:gd name="T27" fmla="*/ 216 h 220"/>
                <a:gd name="T28" fmla="*/ 102 w 233"/>
                <a:gd name="T29" fmla="*/ 219 h 220"/>
                <a:gd name="T30" fmla="*/ 122 w 233"/>
                <a:gd name="T31" fmla="*/ 216 h 220"/>
                <a:gd name="T32" fmla="*/ 145 w 233"/>
                <a:gd name="T33" fmla="*/ 210 h 220"/>
                <a:gd name="T34" fmla="*/ 158 w 233"/>
                <a:gd name="T35" fmla="*/ 205 h 220"/>
                <a:gd name="T36" fmla="*/ 172 w 233"/>
                <a:gd name="T37" fmla="*/ 194 h 220"/>
                <a:gd name="T38" fmla="*/ 199 w 233"/>
                <a:gd name="T39" fmla="*/ 191 h 220"/>
                <a:gd name="T40" fmla="*/ 216 w 233"/>
                <a:gd name="T41" fmla="*/ 182 h 220"/>
                <a:gd name="T42" fmla="*/ 225 w 233"/>
                <a:gd name="T43" fmla="*/ 168 h 220"/>
                <a:gd name="T44" fmla="*/ 228 w 233"/>
                <a:gd name="T45" fmla="*/ 154 h 220"/>
                <a:gd name="T46" fmla="*/ 232 w 233"/>
                <a:gd name="T47" fmla="*/ 138 h 220"/>
                <a:gd name="T48" fmla="*/ 232 w 233"/>
                <a:gd name="T49" fmla="*/ 122 h 220"/>
                <a:gd name="T50" fmla="*/ 228 w 233"/>
                <a:gd name="T51" fmla="*/ 108 h 220"/>
                <a:gd name="T52" fmla="*/ 221 w 233"/>
                <a:gd name="T53" fmla="*/ 94 h 220"/>
                <a:gd name="T54" fmla="*/ 195 w 233"/>
                <a:gd name="T55" fmla="*/ 67 h 220"/>
                <a:gd name="T56" fmla="*/ 203 w 233"/>
                <a:gd name="T57" fmla="*/ 51 h 220"/>
                <a:gd name="T58" fmla="*/ 200 w 233"/>
                <a:gd name="T59" fmla="*/ 36 h 220"/>
                <a:gd name="T60" fmla="*/ 198 w 233"/>
                <a:gd name="T61" fmla="*/ 21 h 220"/>
                <a:gd name="T62" fmla="*/ 187 w 233"/>
                <a:gd name="T63" fmla="*/ 7 h 220"/>
                <a:gd name="T64" fmla="*/ 21 w 233"/>
                <a:gd name="T65" fmla="*/ 0 h 2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3"/>
                <a:gd name="T100" fmla="*/ 0 h 220"/>
                <a:gd name="T101" fmla="*/ 233 w 233"/>
                <a:gd name="T102" fmla="*/ 220 h 2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3" h="220">
                  <a:moveTo>
                    <a:pt x="21" y="0"/>
                  </a:moveTo>
                  <a:lnTo>
                    <a:pt x="26" y="12"/>
                  </a:lnTo>
                  <a:lnTo>
                    <a:pt x="15" y="26"/>
                  </a:lnTo>
                  <a:lnTo>
                    <a:pt x="6" y="46"/>
                  </a:lnTo>
                  <a:lnTo>
                    <a:pt x="0" y="76"/>
                  </a:lnTo>
                  <a:lnTo>
                    <a:pt x="0" y="96"/>
                  </a:lnTo>
                  <a:lnTo>
                    <a:pt x="1" y="111"/>
                  </a:lnTo>
                  <a:lnTo>
                    <a:pt x="6" y="131"/>
                  </a:lnTo>
                  <a:lnTo>
                    <a:pt x="14" y="145"/>
                  </a:lnTo>
                  <a:lnTo>
                    <a:pt x="32" y="164"/>
                  </a:lnTo>
                  <a:lnTo>
                    <a:pt x="49" y="178"/>
                  </a:lnTo>
                  <a:lnTo>
                    <a:pt x="57" y="193"/>
                  </a:lnTo>
                  <a:lnTo>
                    <a:pt x="68" y="209"/>
                  </a:lnTo>
                  <a:lnTo>
                    <a:pt x="88" y="216"/>
                  </a:lnTo>
                  <a:lnTo>
                    <a:pt x="102" y="219"/>
                  </a:lnTo>
                  <a:lnTo>
                    <a:pt x="122" y="216"/>
                  </a:lnTo>
                  <a:lnTo>
                    <a:pt x="145" y="210"/>
                  </a:lnTo>
                  <a:lnTo>
                    <a:pt x="158" y="205"/>
                  </a:lnTo>
                  <a:lnTo>
                    <a:pt x="172" y="194"/>
                  </a:lnTo>
                  <a:lnTo>
                    <a:pt x="199" y="191"/>
                  </a:lnTo>
                  <a:lnTo>
                    <a:pt x="216" y="182"/>
                  </a:lnTo>
                  <a:lnTo>
                    <a:pt x="225" y="168"/>
                  </a:lnTo>
                  <a:lnTo>
                    <a:pt x="228" y="154"/>
                  </a:lnTo>
                  <a:lnTo>
                    <a:pt x="232" y="138"/>
                  </a:lnTo>
                  <a:lnTo>
                    <a:pt x="232" y="122"/>
                  </a:lnTo>
                  <a:lnTo>
                    <a:pt x="228" y="108"/>
                  </a:lnTo>
                  <a:lnTo>
                    <a:pt x="221" y="94"/>
                  </a:lnTo>
                  <a:lnTo>
                    <a:pt x="195" y="67"/>
                  </a:lnTo>
                  <a:lnTo>
                    <a:pt x="203" y="51"/>
                  </a:lnTo>
                  <a:lnTo>
                    <a:pt x="200" y="36"/>
                  </a:lnTo>
                  <a:lnTo>
                    <a:pt x="198" y="21"/>
                  </a:lnTo>
                  <a:lnTo>
                    <a:pt x="187" y="7"/>
                  </a:lnTo>
                  <a:lnTo>
                    <a:pt x="21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9"/>
            <p:cNvSpPr>
              <a:spLocks/>
            </p:cNvSpPr>
            <p:nvPr/>
          </p:nvSpPr>
          <p:spPr bwMode="invGray">
            <a:xfrm>
              <a:off x="2585" y="3436"/>
              <a:ext cx="233" cy="220"/>
            </a:xfrm>
            <a:custGeom>
              <a:avLst/>
              <a:gdLst>
                <a:gd name="T0" fmla="*/ 23 w 233"/>
                <a:gd name="T1" fmla="*/ 6 h 220"/>
                <a:gd name="T2" fmla="*/ 36 w 233"/>
                <a:gd name="T3" fmla="*/ 9 h 220"/>
                <a:gd name="T4" fmla="*/ 20 w 233"/>
                <a:gd name="T5" fmla="*/ 19 h 220"/>
                <a:gd name="T6" fmla="*/ 8 w 233"/>
                <a:gd name="T7" fmla="*/ 39 h 220"/>
                <a:gd name="T8" fmla="*/ 5 w 233"/>
                <a:gd name="T9" fmla="*/ 57 h 220"/>
                <a:gd name="T10" fmla="*/ 0 w 233"/>
                <a:gd name="T11" fmla="*/ 76 h 220"/>
                <a:gd name="T12" fmla="*/ 0 w 233"/>
                <a:gd name="T13" fmla="*/ 87 h 220"/>
                <a:gd name="T14" fmla="*/ 0 w 233"/>
                <a:gd name="T15" fmla="*/ 101 h 220"/>
                <a:gd name="T16" fmla="*/ 2 w 233"/>
                <a:gd name="T17" fmla="*/ 117 h 220"/>
                <a:gd name="T18" fmla="*/ 6 w 233"/>
                <a:gd name="T19" fmla="*/ 131 h 220"/>
                <a:gd name="T20" fmla="*/ 14 w 233"/>
                <a:gd name="T21" fmla="*/ 145 h 220"/>
                <a:gd name="T22" fmla="*/ 25 w 233"/>
                <a:gd name="T23" fmla="*/ 158 h 220"/>
                <a:gd name="T24" fmla="*/ 43 w 233"/>
                <a:gd name="T25" fmla="*/ 175 h 220"/>
                <a:gd name="T26" fmla="*/ 57 w 233"/>
                <a:gd name="T27" fmla="*/ 180 h 220"/>
                <a:gd name="T28" fmla="*/ 52 w 233"/>
                <a:gd name="T29" fmla="*/ 188 h 220"/>
                <a:gd name="T30" fmla="*/ 63 w 233"/>
                <a:gd name="T31" fmla="*/ 203 h 220"/>
                <a:gd name="T32" fmla="*/ 75 w 233"/>
                <a:gd name="T33" fmla="*/ 212 h 220"/>
                <a:gd name="T34" fmla="*/ 88 w 233"/>
                <a:gd name="T35" fmla="*/ 216 h 220"/>
                <a:gd name="T36" fmla="*/ 102 w 233"/>
                <a:gd name="T37" fmla="*/ 219 h 220"/>
                <a:gd name="T38" fmla="*/ 116 w 233"/>
                <a:gd name="T39" fmla="*/ 216 h 220"/>
                <a:gd name="T40" fmla="*/ 128 w 233"/>
                <a:gd name="T41" fmla="*/ 216 h 220"/>
                <a:gd name="T42" fmla="*/ 151 w 233"/>
                <a:gd name="T43" fmla="*/ 208 h 220"/>
                <a:gd name="T44" fmla="*/ 167 w 233"/>
                <a:gd name="T45" fmla="*/ 199 h 220"/>
                <a:gd name="T46" fmla="*/ 177 w 233"/>
                <a:gd name="T47" fmla="*/ 189 h 220"/>
                <a:gd name="T48" fmla="*/ 204 w 233"/>
                <a:gd name="T49" fmla="*/ 191 h 220"/>
                <a:gd name="T50" fmla="*/ 216 w 233"/>
                <a:gd name="T51" fmla="*/ 182 h 220"/>
                <a:gd name="T52" fmla="*/ 225 w 233"/>
                <a:gd name="T53" fmla="*/ 168 h 220"/>
                <a:gd name="T54" fmla="*/ 228 w 233"/>
                <a:gd name="T55" fmla="*/ 154 h 220"/>
                <a:gd name="T56" fmla="*/ 232 w 233"/>
                <a:gd name="T57" fmla="*/ 138 h 220"/>
                <a:gd name="T58" fmla="*/ 232 w 233"/>
                <a:gd name="T59" fmla="*/ 122 h 220"/>
                <a:gd name="T60" fmla="*/ 228 w 233"/>
                <a:gd name="T61" fmla="*/ 108 h 220"/>
                <a:gd name="T62" fmla="*/ 221 w 233"/>
                <a:gd name="T63" fmla="*/ 94 h 220"/>
                <a:gd name="T64" fmla="*/ 210 w 233"/>
                <a:gd name="T65" fmla="*/ 80 h 220"/>
                <a:gd name="T66" fmla="*/ 195 w 233"/>
                <a:gd name="T67" fmla="*/ 67 h 220"/>
                <a:gd name="T68" fmla="*/ 203 w 233"/>
                <a:gd name="T69" fmla="*/ 51 h 220"/>
                <a:gd name="T70" fmla="*/ 198 w 233"/>
                <a:gd name="T71" fmla="*/ 29 h 220"/>
                <a:gd name="T72" fmla="*/ 194 w 233"/>
                <a:gd name="T73" fmla="*/ 15 h 220"/>
                <a:gd name="T74" fmla="*/ 180 w 233"/>
                <a:gd name="T75" fmla="*/ 16 h 220"/>
                <a:gd name="T76" fmla="*/ 21 w 233"/>
                <a:gd name="T77" fmla="*/ 0 h 2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3"/>
                <a:gd name="T118" fmla="*/ 0 h 220"/>
                <a:gd name="T119" fmla="*/ 233 w 233"/>
                <a:gd name="T120" fmla="*/ 220 h 2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3" h="220">
                  <a:moveTo>
                    <a:pt x="21" y="0"/>
                  </a:moveTo>
                  <a:lnTo>
                    <a:pt x="23" y="6"/>
                  </a:lnTo>
                  <a:lnTo>
                    <a:pt x="25" y="11"/>
                  </a:lnTo>
                  <a:lnTo>
                    <a:pt x="36" y="9"/>
                  </a:lnTo>
                  <a:lnTo>
                    <a:pt x="26" y="12"/>
                  </a:lnTo>
                  <a:lnTo>
                    <a:pt x="20" y="19"/>
                  </a:lnTo>
                  <a:lnTo>
                    <a:pt x="15" y="26"/>
                  </a:lnTo>
                  <a:lnTo>
                    <a:pt x="8" y="39"/>
                  </a:lnTo>
                  <a:lnTo>
                    <a:pt x="6" y="46"/>
                  </a:lnTo>
                  <a:lnTo>
                    <a:pt x="5" y="57"/>
                  </a:lnTo>
                  <a:lnTo>
                    <a:pt x="1" y="64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1" y="111"/>
                  </a:lnTo>
                  <a:lnTo>
                    <a:pt x="2" y="117"/>
                  </a:lnTo>
                  <a:lnTo>
                    <a:pt x="5" y="122"/>
                  </a:lnTo>
                  <a:lnTo>
                    <a:pt x="6" y="131"/>
                  </a:lnTo>
                  <a:lnTo>
                    <a:pt x="10" y="138"/>
                  </a:lnTo>
                  <a:lnTo>
                    <a:pt x="14" y="145"/>
                  </a:lnTo>
                  <a:lnTo>
                    <a:pt x="19" y="151"/>
                  </a:lnTo>
                  <a:lnTo>
                    <a:pt x="25" y="158"/>
                  </a:lnTo>
                  <a:lnTo>
                    <a:pt x="32" y="164"/>
                  </a:lnTo>
                  <a:lnTo>
                    <a:pt x="43" y="175"/>
                  </a:lnTo>
                  <a:lnTo>
                    <a:pt x="49" y="178"/>
                  </a:lnTo>
                  <a:lnTo>
                    <a:pt x="57" y="180"/>
                  </a:lnTo>
                  <a:lnTo>
                    <a:pt x="49" y="178"/>
                  </a:lnTo>
                  <a:lnTo>
                    <a:pt x="52" y="188"/>
                  </a:lnTo>
                  <a:lnTo>
                    <a:pt x="57" y="193"/>
                  </a:lnTo>
                  <a:lnTo>
                    <a:pt x="63" y="203"/>
                  </a:lnTo>
                  <a:lnTo>
                    <a:pt x="68" y="209"/>
                  </a:lnTo>
                  <a:lnTo>
                    <a:pt x="75" y="212"/>
                  </a:lnTo>
                  <a:lnTo>
                    <a:pt x="81" y="214"/>
                  </a:lnTo>
                  <a:lnTo>
                    <a:pt x="88" y="216"/>
                  </a:lnTo>
                  <a:lnTo>
                    <a:pt x="96" y="216"/>
                  </a:lnTo>
                  <a:lnTo>
                    <a:pt x="102" y="219"/>
                  </a:lnTo>
                  <a:lnTo>
                    <a:pt x="108" y="218"/>
                  </a:lnTo>
                  <a:lnTo>
                    <a:pt x="116" y="216"/>
                  </a:lnTo>
                  <a:lnTo>
                    <a:pt x="122" y="216"/>
                  </a:lnTo>
                  <a:lnTo>
                    <a:pt x="128" y="216"/>
                  </a:lnTo>
                  <a:lnTo>
                    <a:pt x="145" y="210"/>
                  </a:lnTo>
                  <a:lnTo>
                    <a:pt x="151" y="208"/>
                  </a:lnTo>
                  <a:lnTo>
                    <a:pt x="158" y="205"/>
                  </a:lnTo>
                  <a:lnTo>
                    <a:pt x="167" y="199"/>
                  </a:lnTo>
                  <a:lnTo>
                    <a:pt x="172" y="194"/>
                  </a:lnTo>
                  <a:lnTo>
                    <a:pt x="177" y="189"/>
                  </a:lnTo>
                  <a:lnTo>
                    <a:pt x="199" y="191"/>
                  </a:lnTo>
                  <a:lnTo>
                    <a:pt x="204" y="191"/>
                  </a:lnTo>
                  <a:lnTo>
                    <a:pt x="210" y="188"/>
                  </a:lnTo>
                  <a:lnTo>
                    <a:pt x="216" y="182"/>
                  </a:lnTo>
                  <a:lnTo>
                    <a:pt x="220" y="175"/>
                  </a:lnTo>
                  <a:lnTo>
                    <a:pt x="225" y="168"/>
                  </a:lnTo>
                  <a:lnTo>
                    <a:pt x="228" y="158"/>
                  </a:lnTo>
                  <a:lnTo>
                    <a:pt x="228" y="154"/>
                  </a:lnTo>
                  <a:lnTo>
                    <a:pt x="231" y="144"/>
                  </a:lnTo>
                  <a:lnTo>
                    <a:pt x="232" y="138"/>
                  </a:lnTo>
                  <a:lnTo>
                    <a:pt x="232" y="131"/>
                  </a:lnTo>
                  <a:lnTo>
                    <a:pt x="232" y="122"/>
                  </a:lnTo>
                  <a:lnTo>
                    <a:pt x="231" y="115"/>
                  </a:lnTo>
                  <a:lnTo>
                    <a:pt x="228" y="108"/>
                  </a:lnTo>
                  <a:lnTo>
                    <a:pt x="224" y="100"/>
                  </a:lnTo>
                  <a:lnTo>
                    <a:pt x="221" y="94"/>
                  </a:lnTo>
                  <a:lnTo>
                    <a:pt x="217" y="89"/>
                  </a:lnTo>
                  <a:lnTo>
                    <a:pt x="210" y="80"/>
                  </a:lnTo>
                  <a:lnTo>
                    <a:pt x="198" y="71"/>
                  </a:lnTo>
                  <a:lnTo>
                    <a:pt x="195" y="67"/>
                  </a:lnTo>
                  <a:lnTo>
                    <a:pt x="201" y="57"/>
                  </a:lnTo>
                  <a:lnTo>
                    <a:pt x="203" y="51"/>
                  </a:lnTo>
                  <a:lnTo>
                    <a:pt x="203" y="44"/>
                  </a:lnTo>
                  <a:lnTo>
                    <a:pt x="198" y="29"/>
                  </a:lnTo>
                  <a:lnTo>
                    <a:pt x="198" y="21"/>
                  </a:lnTo>
                  <a:lnTo>
                    <a:pt x="194" y="15"/>
                  </a:lnTo>
                  <a:lnTo>
                    <a:pt x="187" y="9"/>
                  </a:lnTo>
                  <a:lnTo>
                    <a:pt x="180" y="16"/>
                  </a:lnTo>
                  <a:lnTo>
                    <a:pt x="187" y="7"/>
                  </a:lnTo>
                  <a:lnTo>
                    <a:pt x="21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10"/>
            <p:cNvSpPr>
              <a:spLocks/>
            </p:cNvSpPr>
            <p:nvPr/>
          </p:nvSpPr>
          <p:spPr bwMode="invGray">
            <a:xfrm>
              <a:off x="2751" y="3601"/>
              <a:ext cx="71" cy="102"/>
            </a:xfrm>
            <a:custGeom>
              <a:avLst/>
              <a:gdLst>
                <a:gd name="T0" fmla="*/ 25 w 71"/>
                <a:gd name="T1" fmla="*/ 14 h 102"/>
                <a:gd name="T2" fmla="*/ 9 w 71"/>
                <a:gd name="T3" fmla="*/ 0 h 102"/>
                <a:gd name="T4" fmla="*/ 0 w 71"/>
                <a:gd name="T5" fmla="*/ 17 h 102"/>
                <a:gd name="T6" fmla="*/ 8 w 71"/>
                <a:gd name="T7" fmla="*/ 30 h 102"/>
                <a:gd name="T8" fmla="*/ 21 w 71"/>
                <a:gd name="T9" fmla="*/ 41 h 102"/>
                <a:gd name="T10" fmla="*/ 37 w 71"/>
                <a:gd name="T11" fmla="*/ 44 h 102"/>
                <a:gd name="T12" fmla="*/ 44 w 71"/>
                <a:gd name="T13" fmla="*/ 59 h 102"/>
                <a:gd name="T14" fmla="*/ 41 w 71"/>
                <a:gd name="T15" fmla="*/ 71 h 102"/>
                <a:gd name="T16" fmla="*/ 42 w 71"/>
                <a:gd name="T17" fmla="*/ 86 h 102"/>
                <a:gd name="T18" fmla="*/ 57 w 71"/>
                <a:gd name="T19" fmla="*/ 101 h 102"/>
                <a:gd name="T20" fmla="*/ 70 w 71"/>
                <a:gd name="T21" fmla="*/ 93 h 102"/>
                <a:gd name="T22" fmla="*/ 59 w 71"/>
                <a:gd name="T23" fmla="*/ 74 h 102"/>
                <a:gd name="T24" fmla="*/ 61 w 71"/>
                <a:gd name="T25" fmla="*/ 62 h 102"/>
                <a:gd name="T26" fmla="*/ 63 w 71"/>
                <a:gd name="T27" fmla="*/ 44 h 102"/>
                <a:gd name="T28" fmla="*/ 51 w 71"/>
                <a:gd name="T29" fmla="*/ 29 h 102"/>
                <a:gd name="T30" fmla="*/ 37 w 71"/>
                <a:gd name="T31" fmla="*/ 24 h 102"/>
                <a:gd name="T32" fmla="*/ 19 w 71"/>
                <a:gd name="T33" fmla="*/ 16 h 102"/>
                <a:gd name="T34" fmla="*/ 25 w 71"/>
                <a:gd name="T35" fmla="*/ 17 h 102"/>
                <a:gd name="T36" fmla="*/ 25 w 71"/>
                <a:gd name="T37" fmla="*/ 14 h 1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102"/>
                <a:gd name="T59" fmla="*/ 71 w 71"/>
                <a:gd name="T60" fmla="*/ 102 h 1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102">
                  <a:moveTo>
                    <a:pt x="25" y="14"/>
                  </a:moveTo>
                  <a:lnTo>
                    <a:pt x="9" y="0"/>
                  </a:lnTo>
                  <a:lnTo>
                    <a:pt x="0" y="17"/>
                  </a:lnTo>
                  <a:lnTo>
                    <a:pt x="8" y="30"/>
                  </a:lnTo>
                  <a:lnTo>
                    <a:pt x="21" y="41"/>
                  </a:lnTo>
                  <a:lnTo>
                    <a:pt x="37" y="44"/>
                  </a:lnTo>
                  <a:lnTo>
                    <a:pt x="44" y="59"/>
                  </a:lnTo>
                  <a:lnTo>
                    <a:pt x="41" y="71"/>
                  </a:lnTo>
                  <a:lnTo>
                    <a:pt x="42" y="86"/>
                  </a:lnTo>
                  <a:lnTo>
                    <a:pt x="57" y="101"/>
                  </a:lnTo>
                  <a:lnTo>
                    <a:pt x="70" y="93"/>
                  </a:lnTo>
                  <a:lnTo>
                    <a:pt x="59" y="74"/>
                  </a:lnTo>
                  <a:lnTo>
                    <a:pt x="61" y="62"/>
                  </a:lnTo>
                  <a:lnTo>
                    <a:pt x="63" y="44"/>
                  </a:lnTo>
                  <a:lnTo>
                    <a:pt x="51" y="29"/>
                  </a:lnTo>
                  <a:lnTo>
                    <a:pt x="37" y="24"/>
                  </a:lnTo>
                  <a:lnTo>
                    <a:pt x="19" y="16"/>
                  </a:lnTo>
                  <a:lnTo>
                    <a:pt x="25" y="17"/>
                  </a:lnTo>
                  <a:lnTo>
                    <a:pt x="25" y="14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11"/>
            <p:cNvSpPr>
              <a:spLocks/>
            </p:cNvSpPr>
            <p:nvPr/>
          </p:nvSpPr>
          <p:spPr bwMode="invGray">
            <a:xfrm>
              <a:off x="2751" y="3601"/>
              <a:ext cx="71" cy="104"/>
            </a:xfrm>
            <a:custGeom>
              <a:avLst/>
              <a:gdLst>
                <a:gd name="T0" fmla="*/ 25 w 71"/>
                <a:gd name="T1" fmla="*/ 14 h 104"/>
                <a:gd name="T2" fmla="*/ 21 w 71"/>
                <a:gd name="T3" fmla="*/ 7 h 104"/>
                <a:gd name="T4" fmla="*/ 15 w 71"/>
                <a:gd name="T5" fmla="*/ 3 h 104"/>
                <a:gd name="T6" fmla="*/ 9 w 71"/>
                <a:gd name="T7" fmla="*/ 0 h 104"/>
                <a:gd name="T8" fmla="*/ 2 w 71"/>
                <a:gd name="T9" fmla="*/ 3 h 104"/>
                <a:gd name="T10" fmla="*/ 0 w 71"/>
                <a:gd name="T11" fmla="*/ 10 h 104"/>
                <a:gd name="T12" fmla="*/ 0 w 71"/>
                <a:gd name="T13" fmla="*/ 17 h 104"/>
                <a:gd name="T14" fmla="*/ 3 w 71"/>
                <a:gd name="T15" fmla="*/ 24 h 104"/>
                <a:gd name="T16" fmla="*/ 8 w 71"/>
                <a:gd name="T17" fmla="*/ 30 h 104"/>
                <a:gd name="T18" fmla="*/ 15 w 71"/>
                <a:gd name="T19" fmla="*/ 37 h 104"/>
                <a:gd name="T20" fmla="*/ 21 w 71"/>
                <a:gd name="T21" fmla="*/ 41 h 104"/>
                <a:gd name="T22" fmla="*/ 29 w 71"/>
                <a:gd name="T23" fmla="*/ 43 h 104"/>
                <a:gd name="T24" fmla="*/ 36 w 71"/>
                <a:gd name="T25" fmla="*/ 44 h 104"/>
                <a:gd name="T26" fmla="*/ 44 w 71"/>
                <a:gd name="T27" fmla="*/ 41 h 104"/>
                <a:gd name="T28" fmla="*/ 41 w 71"/>
                <a:gd name="T29" fmla="*/ 45 h 104"/>
                <a:gd name="T30" fmla="*/ 44 w 71"/>
                <a:gd name="T31" fmla="*/ 53 h 104"/>
                <a:gd name="T32" fmla="*/ 44 w 71"/>
                <a:gd name="T33" fmla="*/ 59 h 104"/>
                <a:gd name="T34" fmla="*/ 44 w 71"/>
                <a:gd name="T35" fmla="*/ 66 h 104"/>
                <a:gd name="T36" fmla="*/ 41 w 71"/>
                <a:gd name="T37" fmla="*/ 72 h 104"/>
                <a:gd name="T38" fmla="*/ 41 w 71"/>
                <a:gd name="T39" fmla="*/ 80 h 104"/>
                <a:gd name="T40" fmla="*/ 42 w 71"/>
                <a:gd name="T41" fmla="*/ 87 h 104"/>
                <a:gd name="T42" fmla="*/ 46 w 71"/>
                <a:gd name="T43" fmla="*/ 92 h 104"/>
                <a:gd name="T44" fmla="*/ 50 w 71"/>
                <a:gd name="T45" fmla="*/ 98 h 104"/>
                <a:gd name="T46" fmla="*/ 57 w 71"/>
                <a:gd name="T47" fmla="*/ 101 h 104"/>
                <a:gd name="T48" fmla="*/ 62 w 71"/>
                <a:gd name="T49" fmla="*/ 103 h 104"/>
                <a:gd name="T50" fmla="*/ 69 w 71"/>
                <a:gd name="T51" fmla="*/ 100 h 104"/>
                <a:gd name="T52" fmla="*/ 70 w 71"/>
                <a:gd name="T53" fmla="*/ 94 h 104"/>
                <a:gd name="T54" fmla="*/ 65 w 71"/>
                <a:gd name="T55" fmla="*/ 88 h 104"/>
                <a:gd name="T56" fmla="*/ 61 w 71"/>
                <a:gd name="T57" fmla="*/ 81 h 104"/>
                <a:gd name="T58" fmla="*/ 59 w 71"/>
                <a:gd name="T59" fmla="*/ 74 h 104"/>
                <a:gd name="T60" fmla="*/ 58 w 71"/>
                <a:gd name="T61" fmla="*/ 69 h 104"/>
                <a:gd name="T62" fmla="*/ 61 w 71"/>
                <a:gd name="T63" fmla="*/ 62 h 104"/>
                <a:gd name="T64" fmla="*/ 61 w 71"/>
                <a:gd name="T65" fmla="*/ 56 h 104"/>
                <a:gd name="T66" fmla="*/ 62 w 71"/>
                <a:gd name="T67" fmla="*/ 51 h 104"/>
                <a:gd name="T68" fmla="*/ 63 w 71"/>
                <a:gd name="T69" fmla="*/ 44 h 104"/>
                <a:gd name="T70" fmla="*/ 62 w 71"/>
                <a:gd name="T71" fmla="*/ 38 h 104"/>
                <a:gd name="T72" fmla="*/ 58 w 71"/>
                <a:gd name="T73" fmla="*/ 32 h 104"/>
                <a:gd name="T74" fmla="*/ 51 w 71"/>
                <a:gd name="T75" fmla="*/ 29 h 104"/>
                <a:gd name="T76" fmla="*/ 44 w 71"/>
                <a:gd name="T77" fmla="*/ 26 h 104"/>
                <a:gd name="T78" fmla="*/ 37 w 71"/>
                <a:gd name="T79" fmla="*/ 24 h 104"/>
                <a:gd name="T80" fmla="*/ 31 w 71"/>
                <a:gd name="T81" fmla="*/ 24 h 104"/>
                <a:gd name="T82" fmla="*/ 26 w 71"/>
                <a:gd name="T83" fmla="*/ 19 h 104"/>
                <a:gd name="T84" fmla="*/ 19 w 71"/>
                <a:gd name="T85" fmla="*/ 16 h 104"/>
                <a:gd name="T86" fmla="*/ 25 w 71"/>
                <a:gd name="T87" fmla="*/ 17 h 104"/>
                <a:gd name="T88" fmla="*/ 25 w 71"/>
                <a:gd name="T89" fmla="*/ 14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104"/>
                <a:gd name="T137" fmla="*/ 71 w 71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104">
                  <a:moveTo>
                    <a:pt x="25" y="14"/>
                  </a:moveTo>
                  <a:lnTo>
                    <a:pt x="21" y="7"/>
                  </a:lnTo>
                  <a:lnTo>
                    <a:pt x="15" y="3"/>
                  </a:lnTo>
                  <a:lnTo>
                    <a:pt x="9" y="0"/>
                  </a:lnTo>
                  <a:lnTo>
                    <a:pt x="2" y="3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3" y="24"/>
                  </a:lnTo>
                  <a:lnTo>
                    <a:pt x="8" y="30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9" y="43"/>
                  </a:lnTo>
                  <a:lnTo>
                    <a:pt x="36" y="44"/>
                  </a:lnTo>
                  <a:lnTo>
                    <a:pt x="44" y="41"/>
                  </a:lnTo>
                  <a:lnTo>
                    <a:pt x="41" y="45"/>
                  </a:lnTo>
                  <a:lnTo>
                    <a:pt x="44" y="53"/>
                  </a:lnTo>
                  <a:lnTo>
                    <a:pt x="44" y="59"/>
                  </a:lnTo>
                  <a:lnTo>
                    <a:pt x="44" y="66"/>
                  </a:lnTo>
                  <a:lnTo>
                    <a:pt x="41" y="72"/>
                  </a:lnTo>
                  <a:lnTo>
                    <a:pt x="41" y="80"/>
                  </a:lnTo>
                  <a:lnTo>
                    <a:pt x="42" y="87"/>
                  </a:lnTo>
                  <a:lnTo>
                    <a:pt x="46" y="92"/>
                  </a:lnTo>
                  <a:lnTo>
                    <a:pt x="50" y="98"/>
                  </a:lnTo>
                  <a:lnTo>
                    <a:pt x="57" y="101"/>
                  </a:lnTo>
                  <a:lnTo>
                    <a:pt x="62" y="103"/>
                  </a:lnTo>
                  <a:lnTo>
                    <a:pt x="69" y="100"/>
                  </a:lnTo>
                  <a:lnTo>
                    <a:pt x="70" y="94"/>
                  </a:lnTo>
                  <a:lnTo>
                    <a:pt x="65" y="88"/>
                  </a:lnTo>
                  <a:lnTo>
                    <a:pt x="61" y="81"/>
                  </a:lnTo>
                  <a:lnTo>
                    <a:pt x="59" y="74"/>
                  </a:lnTo>
                  <a:lnTo>
                    <a:pt x="58" y="69"/>
                  </a:lnTo>
                  <a:lnTo>
                    <a:pt x="61" y="62"/>
                  </a:lnTo>
                  <a:lnTo>
                    <a:pt x="61" y="56"/>
                  </a:lnTo>
                  <a:lnTo>
                    <a:pt x="62" y="51"/>
                  </a:lnTo>
                  <a:lnTo>
                    <a:pt x="63" y="44"/>
                  </a:lnTo>
                  <a:lnTo>
                    <a:pt x="62" y="38"/>
                  </a:lnTo>
                  <a:lnTo>
                    <a:pt x="58" y="32"/>
                  </a:lnTo>
                  <a:lnTo>
                    <a:pt x="51" y="29"/>
                  </a:lnTo>
                  <a:lnTo>
                    <a:pt x="44" y="26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25" y="17"/>
                  </a:lnTo>
                  <a:lnTo>
                    <a:pt x="25" y="14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12"/>
            <p:cNvSpPr>
              <a:spLocks/>
            </p:cNvSpPr>
            <p:nvPr/>
          </p:nvSpPr>
          <p:spPr bwMode="invGray">
            <a:xfrm>
              <a:off x="2585" y="3148"/>
              <a:ext cx="194" cy="298"/>
            </a:xfrm>
            <a:custGeom>
              <a:avLst/>
              <a:gdLst>
                <a:gd name="T0" fmla="*/ 0 w 194"/>
                <a:gd name="T1" fmla="*/ 0 h 298"/>
                <a:gd name="T2" fmla="*/ 0 w 194"/>
                <a:gd name="T3" fmla="*/ 20 h 298"/>
                <a:gd name="T4" fmla="*/ 5 w 194"/>
                <a:gd name="T5" fmla="*/ 33 h 298"/>
                <a:gd name="T6" fmla="*/ 13 w 194"/>
                <a:gd name="T7" fmla="*/ 45 h 298"/>
                <a:gd name="T8" fmla="*/ 2 w 194"/>
                <a:gd name="T9" fmla="*/ 59 h 298"/>
                <a:gd name="T10" fmla="*/ 3 w 194"/>
                <a:gd name="T11" fmla="*/ 72 h 298"/>
                <a:gd name="T12" fmla="*/ 5 w 194"/>
                <a:gd name="T13" fmla="*/ 88 h 298"/>
                <a:gd name="T14" fmla="*/ 12 w 194"/>
                <a:gd name="T15" fmla="*/ 101 h 298"/>
                <a:gd name="T16" fmla="*/ 19 w 194"/>
                <a:gd name="T17" fmla="*/ 113 h 298"/>
                <a:gd name="T18" fmla="*/ 9 w 194"/>
                <a:gd name="T19" fmla="*/ 133 h 298"/>
                <a:gd name="T20" fmla="*/ 11 w 194"/>
                <a:gd name="T21" fmla="*/ 149 h 298"/>
                <a:gd name="T22" fmla="*/ 15 w 194"/>
                <a:gd name="T23" fmla="*/ 161 h 298"/>
                <a:gd name="T24" fmla="*/ 23 w 194"/>
                <a:gd name="T25" fmla="*/ 170 h 298"/>
                <a:gd name="T26" fmla="*/ 21 w 194"/>
                <a:gd name="T27" fmla="*/ 181 h 298"/>
                <a:gd name="T28" fmla="*/ 21 w 194"/>
                <a:gd name="T29" fmla="*/ 195 h 298"/>
                <a:gd name="T30" fmla="*/ 24 w 194"/>
                <a:gd name="T31" fmla="*/ 210 h 298"/>
                <a:gd name="T32" fmla="*/ 36 w 194"/>
                <a:gd name="T33" fmla="*/ 217 h 298"/>
                <a:gd name="T34" fmla="*/ 26 w 194"/>
                <a:gd name="T35" fmla="*/ 229 h 298"/>
                <a:gd name="T36" fmla="*/ 21 w 194"/>
                <a:gd name="T37" fmla="*/ 244 h 298"/>
                <a:gd name="T38" fmla="*/ 19 w 194"/>
                <a:gd name="T39" fmla="*/ 258 h 298"/>
                <a:gd name="T40" fmla="*/ 21 w 194"/>
                <a:gd name="T41" fmla="*/ 289 h 298"/>
                <a:gd name="T42" fmla="*/ 188 w 194"/>
                <a:gd name="T43" fmla="*/ 297 h 298"/>
                <a:gd name="T44" fmla="*/ 191 w 194"/>
                <a:gd name="T45" fmla="*/ 281 h 298"/>
                <a:gd name="T46" fmla="*/ 193 w 194"/>
                <a:gd name="T47" fmla="*/ 267 h 298"/>
                <a:gd name="T48" fmla="*/ 190 w 194"/>
                <a:gd name="T49" fmla="*/ 250 h 298"/>
                <a:gd name="T50" fmla="*/ 186 w 194"/>
                <a:gd name="T51" fmla="*/ 231 h 298"/>
                <a:gd name="T52" fmla="*/ 179 w 194"/>
                <a:gd name="T53" fmla="*/ 218 h 298"/>
                <a:gd name="T54" fmla="*/ 162 w 194"/>
                <a:gd name="T55" fmla="*/ 206 h 298"/>
                <a:gd name="T56" fmla="*/ 172 w 194"/>
                <a:gd name="T57" fmla="*/ 192 h 298"/>
                <a:gd name="T58" fmla="*/ 172 w 194"/>
                <a:gd name="T59" fmla="*/ 176 h 298"/>
                <a:gd name="T60" fmla="*/ 168 w 194"/>
                <a:gd name="T61" fmla="*/ 163 h 298"/>
                <a:gd name="T62" fmla="*/ 161 w 194"/>
                <a:gd name="T63" fmla="*/ 149 h 298"/>
                <a:gd name="T64" fmla="*/ 145 w 194"/>
                <a:gd name="T65" fmla="*/ 142 h 298"/>
                <a:gd name="T66" fmla="*/ 145 w 194"/>
                <a:gd name="T67" fmla="*/ 123 h 298"/>
                <a:gd name="T68" fmla="*/ 136 w 194"/>
                <a:gd name="T69" fmla="*/ 113 h 298"/>
                <a:gd name="T70" fmla="*/ 143 w 194"/>
                <a:gd name="T71" fmla="*/ 101 h 298"/>
                <a:gd name="T72" fmla="*/ 145 w 194"/>
                <a:gd name="T73" fmla="*/ 82 h 298"/>
                <a:gd name="T74" fmla="*/ 141 w 194"/>
                <a:gd name="T75" fmla="*/ 68 h 298"/>
                <a:gd name="T76" fmla="*/ 132 w 194"/>
                <a:gd name="T77" fmla="*/ 49 h 298"/>
                <a:gd name="T78" fmla="*/ 134 w 194"/>
                <a:gd name="T79" fmla="*/ 37 h 298"/>
                <a:gd name="T80" fmla="*/ 0 w 194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4"/>
                <a:gd name="T124" fmla="*/ 0 h 298"/>
                <a:gd name="T125" fmla="*/ 194 w 194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4" h="298">
                  <a:moveTo>
                    <a:pt x="0" y="0"/>
                  </a:moveTo>
                  <a:lnTo>
                    <a:pt x="0" y="20"/>
                  </a:lnTo>
                  <a:lnTo>
                    <a:pt x="5" y="33"/>
                  </a:lnTo>
                  <a:lnTo>
                    <a:pt x="13" y="45"/>
                  </a:lnTo>
                  <a:lnTo>
                    <a:pt x="2" y="59"/>
                  </a:lnTo>
                  <a:lnTo>
                    <a:pt x="3" y="72"/>
                  </a:lnTo>
                  <a:lnTo>
                    <a:pt x="5" y="88"/>
                  </a:lnTo>
                  <a:lnTo>
                    <a:pt x="12" y="101"/>
                  </a:lnTo>
                  <a:lnTo>
                    <a:pt x="19" y="113"/>
                  </a:lnTo>
                  <a:lnTo>
                    <a:pt x="9" y="133"/>
                  </a:lnTo>
                  <a:lnTo>
                    <a:pt x="11" y="149"/>
                  </a:lnTo>
                  <a:lnTo>
                    <a:pt x="15" y="161"/>
                  </a:lnTo>
                  <a:lnTo>
                    <a:pt x="23" y="170"/>
                  </a:lnTo>
                  <a:lnTo>
                    <a:pt x="21" y="181"/>
                  </a:lnTo>
                  <a:lnTo>
                    <a:pt x="21" y="195"/>
                  </a:lnTo>
                  <a:lnTo>
                    <a:pt x="24" y="210"/>
                  </a:lnTo>
                  <a:lnTo>
                    <a:pt x="36" y="217"/>
                  </a:lnTo>
                  <a:lnTo>
                    <a:pt x="26" y="229"/>
                  </a:lnTo>
                  <a:lnTo>
                    <a:pt x="21" y="244"/>
                  </a:lnTo>
                  <a:lnTo>
                    <a:pt x="19" y="258"/>
                  </a:lnTo>
                  <a:lnTo>
                    <a:pt x="21" y="289"/>
                  </a:lnTo>
                  <a:lnTo>
                    <a:pt x="188" y="297"/>
                  </a:lnTo>
                  <a:lnTo>
                    <a:pt x="191" y="281"/>
                  </a:lnTo>
                  <a:lnTo>
                    <a:pt x="193" y="267"/>
                  </a:lnTo>
                  <a:lnTo>
                    <a:pt x="190" y="250"/>
                  </a:lnTo>
                  <a:lnTo>
                    <a:pt x="186" y="231"/>
                  </a:lnTo>
                  <a:lnTo>
                    <a:pt x="179" y="218"/>
                  </a:lnTo>
                  <a:lnTo>
                    <a:pt x="162" y="206"/>
                  </a:lnTo>
                  <a:lnTo>
                    <a:pt x="172" y="192"/>
                  </a:lnTo>
                  <a:lnTo>
                    <a:pt x="172" y="176"/>
                  </a:lnTo>
                  <a:lnTo>
                    <a:pt x="168" y="163"/>
                  </a:lnTo>
                  <a:lnTo>
                    <a:pt x="161" y="149"/>
                  </a:lnTo>
                  <a:lnTo>
                    <a:pt x="145" y="142"/>
                  </a:lnTo>
                  <a:lnTo>
                    <a:pt x="145" y="123"/>
                  </a:lnTo>
                  <a:lnTo>
                    <a:pt x="136" y="113"/>
                  </a:lnTo>
                  <a:lnTo>
                    <a:pt x="143" y="101"/>
                  </a:lnTo>
                  <a:lnTo>
                    <a:pt x="145" y="82"/>
                  </a:lnTo>
                  <a:lnTo>
                    <a:pt x="141" y="68"/>
                  </a:lnTo>
                  <a:lnTo>
                    <a:pt x="132" y="49"/>
                  </a:lnTo>
                  <a:lnTo>
                    <a:pt x="134" y="37"/>
                  </a:lnTo>
                  <a:lnTo>
                    <a:pt x="0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13"/>
            <p:cNvSpPr>
              <a:spLocks/>
            </p:cNvSpPr>
            <p:nvPr/>
          </p:nvSpPr>
          <p:spPr bwMode="invGray">
            <a:xfrm>
              <a:off x="2587" y="3037"/>
              <a:ext cx="182" cy="148"/>
            </a:xfrm>
            <a:custGeom>
              <a:avLst/>
              <a:gdLst>
                <a:gd name="T0" fmla="*/ 181 w 182"/>
                <a:gd name="T1" fmla="*/ 17 h 148"/>
                <a:gd name="T2" fmla="*/ 164 w 182"/>
                <a:gd name="T3" fmla="*/ 10 h 148"/>
                <a:gd name="T4" fmla="*/ 149 w 182"/>
                <a:gd name="T5" fmla="*/ 10 h 148"/>
                <a:gd name="T6" fmla="*/ 132 w 182"/>
                <a:gd name="T7" fmla="*/ 2 h 148"/>
                <a:gd name="T8" fmla="*/ 117 w 182"/>
                <a:gd name="T9" fmla="*/ 0 h 148"/>
                <a:gd name="T10" fmla="*/ 102 w 182"/>
                <a:gd name="T11" fmla="*/ 1 h 148"/>
                <a:gd name="T12" fmla="*/ 80 w 182"/>
                <a:gd name="T13" fmla="*/ 0 h 148"/>
                <a:gd name="T14" fmla="*/ 61 w 182"/>
                <a:gd name="T15" fmla="*/ 1 h 148"/>
                <a:gd name="T16" fmla="*/ 45 w 182"/>
                <a:gd name="T17" fmla="*/ 4 h 148"/>
                <a:gd name="T18" fmla="*/ 30 w 182"/>
                <a:gd name="T19" fmla="*/ 13 h 148"/>
                <a:gd name="T20" fmla="*/ 20 w 182"/>
                <a:gd name="T21" fmla="*/ 28 h 148"/>
                <a:gd name="T22" fmla="*/ 12 w 182"/>
                <a:gd name="T23" fmla="*/ 47 h 148"/>
                <a:gd name="T24" fmla="*/ 8 w 182"/>
                <a:gd name="T25" fmla="*/ 60 h 148"/>
                <a:gd name="T26" fmla="*/ 7 w 182"/>
                <a:gd name="T27" fmla="*/ 79 h 148"/>
                <a:gd name="T28" fmla="*/ 6 w 182"/>
                <a:gd name="T29" fmla="*/ 94 h 148"/>
                <a:gd name="T30" fmla="*/ 0 w 182"/>
                <a:gd name="T31" fmla="*/ 109 h 148"/>
                <a:gd name="T32" fmla="*/ 132 w 182"/>
                <a:gd name="T33" fmla="*/ 147 h 148"/>
                <a:gd name="T34" fmla="*/ 133 w 182"/>
                <a:gd name="T35" fmla="*/ 127 h 148"/>
                <a:gd name="T36" fmla="*/ 137 w 182"/>
                <a:gd name="T37" fmla="*/ 121 h 148"/>
                <a:gd name="T38" fmla="*/ 181 w 182"/>
                <a:gd name="T39" fmla="*/ 17 h 1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2"/>
                <a:gd name="T61" fmla="*/ 0 h 148"/>
                <a:gd name="T62" fmla="*/ 182 w 182"/>
                <a:gd name="T63" fmla="*/ 148 h 1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2" h="148">
                  <a:moveTo>
                    <a:pt x="181" y="17"/>
                  </a:moveTo>
                  <a:lnTo>
                    <a:pt x="164" y="10"/>
                  </a:lnTo>
                  <a:lnTo>
                    <a:pt x="149" y="10"/>
                  </a:lnTo>
                  <a:lnTo>
                    <a:pt x="132" y="2"/>
                  </a:lnTo>
                  <a:lnTo>
                    <a:pt x="117" y="0"/>
                  </a:lnTo>
                  <a:lnTo>
                    <a:pt x="102" y="1"/>
                  </a:lnTo>
                  <a:lnTo>
                    <a:pt x="80" y="0"/>
                  </a:lnTo>
                  <a:lnTo>
                    <a:pt x="61" y="1"/>
                  </a:lnTo>
                  <a:lnTo>
                    <a:pt x="45" y="4"/>
                  </a:lnTo>
                  <a:lnTo>
                    <a:pt x="30" y="13"/>
                  </a:lnTo>
                  <a:lnTo>
                    <a:pt x="20" y="28"/>
                  </a:lnTo>
                  <a:lnTo>
                    <a:pt x="12" y="47"/>
                  </a:lnTo>
                  <a:lnTo>
                    <a:pt x="8" y="60"/>
                  </a:lnTo>
                  <a:lnTo>
                    <a:pt x="7" y="79"/>
                  </a:lnTo>
                  <a:lnTo>
                    <a:pt x="6" y="94"/>
                  </a:lnTo>
                  <a:lnTo>
                    <a:pt x="0" y="109"/>
                  </a:lnTo>
                  <a:lnTo>
                    <a:pt x="132" y="147"/>
                  </a:lnTo>
                  <a:lnTo>
                    <a:pt x="133" y="127"/>
                  </a:lnTo>
                  <a:lnTo>
                    <a:pt x="137" y="121"/>
                  </a:lnTo>
                  <a:lnTo>
                    <a:pt x="181" y="17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14"/>
            <p:cNvSpPr>
              <a:spLocks/>
            </p:cNvSpPr>
            <p:nvPr/>
          </p:nvSpPr>
          <p:spPr bwMode="invGray">
            <a:xfrm>
              <a:off x="2724" y="2944"/>
              <a:ext cx="438" cy="235"/>
            </a:xfrm>
            <a:custGeom>
              <a:avLst/>
              <a:gdLst>
                <a:gd name="T0" fmla="*/ 45 w 438"/>
                <a:gd name="T1" fmla="*/ 108 h 235"/>
                <a:gd name="T2" fmla="*/ 61 w 438"/>
                <a:gd name="T3" fmla="*/ 113 h 235"/>
                <a:gd name="T4" fmla="*/ 77 w 438"/>
                <a:gd name="T5" fmla="*/ 121 h 235"/>
                <a:gd name="T6" fmla="*/ 93 w 438"/>
                <a:gd name="T7" fmla="*/ 127 h 235"/>
                <a:gd name="T8" fmla="*/ 110 w 438"/>
                <a:gd name="T9" fmla="*/ 128 h 235"/>
                <a:gd name="T10" fmla="*/ 124 w 438"/>
                <a:gd name="T11" fmla="*/ 133 h 235"/>
                <a:gd name="T12" fmla="*/ 138 w 438"/>
                <a:gd name="T13" fmla="*/ 133 h 235"/>
                <a:gd name="T14" fmla="*/ 158 w 438"/>
                <a:gd name="T15" fmla="*/ 119 h 235"/>
                <a:gd name="T16" fmla="*/ 173 w 438"/>
                <a:gd name="T17" fmla="*/ 114 h 235"/>
                <a:gd name="T18" fmla="*/ 190 w 438"/>
                <a:gd name="T19" fmla="*/ 114 h 235"/>
                <a:gd name="T20" fmla="*/ 211 w 438"/>
                <a:gd name="T21" fmla="*/ 98 h 235"/>
                <a:gd name="T22" fmla="*/ 224 w 438"/>
                <a:gd name="T23" fmla="*/ 93 h 235"/>
                <a:gd name="T24" fmla="*/ 239 w 438"/>
                <a:gd name="T25" fmla="*/ 93 h 235"/>
                <a:gd name="T26" fmla="*/ 253 w 438"/>
                <a:gd name="T27" fmla="*/ 87 h 235"/>
                <a:gd name="T28" fmla="*/ 267 w 438"/>
                <a:gd name="T29" fmla="*/ 78 h 235"/>
                <a:gd name="T30" fmla="*/ 284 w 438"/>
                <a:gd name="T31" fmla="*/ 70 h 235"/>
                <a:gd name="T32" fmla="*/ 313 w 438"/>
                <a:gd name="T33" fmla="*/ 48 h 235"/>
                <a:gd name="T34" fmla="*/ 326 w 438"/>
                <a:gd name="T35" fmla="*/ 44 h 235"/>
                <a:gd name="T36" fmla="*/ 339 w 438"/>
                <a:gd name="T37" fmla="*/ 30 h 235"/>
                <a:gd name="T38" fmla="*/ 351 w 438"/>
                <a:gd name="T39" fmla="*/ 16 h 235"/>
                <a:gd name="T40" fmla="*/ 372 w 438"/>
                <a:gd name="T41" fmla="*/ 0 h 235"/>
                <a:gd name="T42" fmla="*/ 437 w 438"/>
                <a:gd name="T43" fmla="*/ 90 h 235"/>
                <a:gd name="T44" fmla="*/ 396 w 438"/>
                <a:gd name="T45" fmla="*/ 127 h 235"/>
                <a:gd name="T46" fmla="*/ 381 w 438"/>
                <a:gd name="T47" fmla="*/ 133 h 235"/>
                <a:gd name="T48" fmla="*/ 364 w 438"/>
                <a:gd name="T49" fmla="*/ 151 h 235"/>
                <a:gd name="T50" fmla="*/ 351 w 438"/>
                <a:gd name="T51" fmla="*/ 160 h 235"/>
                <a:gd name="T52" fmla="*/ 328 w 438"/>
                <a:gd name="T53" fmla="*/ 170 h 235"/>
                <a:gd name="T54" fmla="*/ 314 w 438"/>
                <a:gd name="T55" fmla="*/ 176 h 235"/>
                <a:gd name="T56" fmla="*/ 300 w 438"/>
                <a:gd name="T57" fmla="*/ 185 h 235"/>
                <a:gd name="T58" fmla="*/ 287 w 438"/>
                <a:gd name="T59" fmla="*/ 191 h 235"/>
                <a:gd name="T60" fmla="*/ 274 w 438"/>
                <a:gd name="T61" fmla="*/ 193 h 235"/>
                <a:gd name="T62" fmla="*/ 230 w 438"/>
                <a:gd name="T63" fmla="*/ 210 h 235"/>
                <a:gd name="T64" fmla="*/ 211 w 438"/>
                <a:gd name="T65" fmla="*/ 213 h 235"/>
                <a:gd name="T66" fmla="*/ 186 w 438"/>
                <a:gd name="T67" fmla="*/ 224 h 235"/>
                <a:gd name="T68" fmla="*/ 172 w 438"/>
                <a:gd name="T69" fmla="*/ 226 h 235"/>
                <a:gd name="T70" fmla="*/ 158 w 438"/>
                <a:gd name="T71" fmla="*/ 227 h 235"/>
                <a:gd name="T72" fmla="*/ 142 w 438"/>
                <a:gd name="T73" fmla="*/ 226 h 235"/>
                <a:gd name="T74" fmla="*/ 124 w 438"/>
                <a:gd name="T75" fmla="*/ 234 h 235"/>
                <a:gd name="T76" fmla="*/ 110 w 438"/>
                <a:gd name="T77" fmla="*/ 231 h 235"/>
                <a:gd name="T78" fmla="*/ 92 w 438"/>
                <a:gd name="T79" fmla="*/ 234 h 235"/>
                <a:gd name="T80" fmla="*/ 75 w 438"/>
                <a:gd name="T81" fmla="*/ 234 h 235"/>
                <a:gd name="T82" fmla="*/ 55 w 438"/>
                <a:gd name="T83" fmla="*/ 231 h 235"/>
                <a:gd name="T84" fmla="*/ 41 w 438"/>
                <a:gd name="T85" fmla="*/ 220 h 235"/>
                <a:gd name="T86" fmla="*/ 25 w 438"/>
                <a:gd name="T87" fmla="*/ 216 h 235"/>
                <a:gd name="T88" fmla="*/ 12 w 438"/>
                <a:gd name="T89" fmla="*/ 214 h 235"/>
                <a:gd name="T90" fmla="*/ 0 w 438"/>
                <a:gd name="T91" fmla="*/ 209 h 235"/>
                <a:gd name="T92" fmla="*/ 45 w 438"/>
                <a:gd name="T93" fmla="*/ 108 h 2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8"/>
                <a:gd name="T142" fmla="*/ 0 h 235"/>
                <a:gd name="T143" fmla="*/ 438 w 438"/>
                <a:gd name="T144" fmla="*/ 235 h 2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8" h="235">
                  <a:moveTo>
                    <a:pt x="45" y="108"/>
                  </a:moveTo>
                  <a:lnTo>
                    <a:pt x="61" y="113"/>
                  </a:lnTo>
                  <a:lnTo>
                    <a:pt x="77" y="121"/>
                  </a:lnTo>
                  <a:lnTo>
                    <a:pt x="93" y="127"/>
                  </a:lnTo>
                  <a:lnTo>
                    <a:pt x="110" y="128"/>
                  </a:lnTo>
                  <a:lnTo>
                    <a:pt x="124" y="133"/>
                  </a:lnTo>
                  <a:lnTo>
                    <a:pt x="138" y="133"/>
                  </a:lnTo>
                  <a:lnTo>
                    <a:pt x="158" y="119"/>
                  </a:lnTo>
                  <a:lnTo>
                    <a:pt x="173" y="114"/>
                  </a:lnTo>
                  <a:lnTo>
                    <a:pt x="190" y="114"/>
                  </a:lnTo>
                  <a:lnTo>
                    <a:pt x="211" y="98"/>
                  </a:lnTo>
                  <a:lnTo>
                    <a:pt x="224" y="93"/>
                  </a:lnTo>
                  <a:lnTo>
                    <a:pt x="239" y="93"/>
                  </a:lnTo>
                  <a:lnTo>
                    <a:pt x="253" y="87"/>
                  </a:lnTo>
                  <a:lnTo>
                    <a:pt x="267" y="78"/>
                  </a:lnTo>
                  <a:lnTo>
                    <a:pt x="284" y="70"/>
                  </a:lnTo>
                  <a:lnTo>
                    <a:pt x="313" y="48"/>
                  </a:lnTo>
                  <a:lnTo>
                    <a:pt x="326" y="44"/>
                  </a:lnTo>
                  <a:lnTo>
                    <a:pt x="339" y="30"/>
                  </a:lnTo>
                  <a:lnTo>
                    <a:pt x="351" y="16"/>
                  </a:lnTo>
                  <a:lnTo>
                    <a:pt x="372" y="0"/>
                  </a:lnTo>
                  <a:lnTo>
                    <a:pt x="437" y="90"/>
                  </a:lnTo>
                  <a:lnTo>
                    <a:pt x="396" y="127"/>
                  </a:lnTo>
                  <a:lnTo>
                    <a:pt x="381" y="133"/>
                  </a:lnTo>
                  <a:lnTo>
                    <a:pt x="364" y="151"/>
                  </a:lnTo>
                  <a:lnTo>
                    <a:pt x="351" y="160"/>
                  </a:lnTo>
                  <a:lnTo>
                    <a:pt x="328" y="170"/>
                  </a:lnTo>
                  <a:lnTo>
                    <a:pt x="314" y="176"/>
                  </a:lnTo>
                  <a:lnTo>
                    <a:pt x="300" y="185"/>
                  </a:lnTo>
                  <a:lnTo>
                    <a:pt x="287" y="191"/>
                  </a:lnTo>
                  <a:lnTo>
                    <a:pt x="274" y="193"/>
                  </a:lnTo>
                  <a:lnTo>
                    <a:pt x="230" y="210"/>
                  </a:lnTo>
                  <a:lnTo>
                    <a:pt x="211" y="213"/>
                  </a:lnTo>
                  <a:lnTo>
                    <a:pt x="186" y="224"/>
                  </a:lnTo>
                  <a:lnTo>
                    <a:pt x="172" y="226"/>
                  </a:lnTo>
                  <a:lnTo>
                    <a:pt x="158" y="227"/>
                  </a:lnTo>
                  <a:lnTo>
                    <a:pt x="142" y="226"/>
                  </a:lnTo>
                  <a:lnTo>
                    <a:pt x="124" y="234"/>
                  </a:lnTo>
                  <a:lnTo>
                    <a:pt x="110" y="231"/>
                  </a:lnTo>
                  <a:lnTo>
                    <a:pt x="92" y="234"/>
                  </a:lnTo>
                  <a:lnTo>
                    <a:pt x="75" y="234"/>
                  </a:lnTo>
                  <a:lnTo>
                    <a:pt x="55" y="231"/>
                  </a:lnTo>
                  <a:lnTo>
                    <a:pt x="41" y="220"/>
                  </a:lnTo>
                  <a:lnTo>
                    <a:pt x="25" y="216"/>
                  </a:lnTo>
                  <a:lnTo>
                    <a:pt x="12" y="214"/>
                  </a:lnTo>
                  <a:lnTo>
                    <a:pt x="0" y="209"/>
                  </a:lnTo>
                  <a:lnTo>
                    <a:pt x="45" y="108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15"/>
            <p:cNvSpPr>
              <a:spLocks/>
            </p:cNvSpPr>
            <p:nvPr/>
          </p:nvSpPr>
          <p:spPr bwMode="invGray">
            <a:xfrm>
              <a:off x="3097" y="2932"/>
              <a:ext cx="172" cy="130"/>
            </a:xfrm>
            <a:custGeom>
              <a:avLst/>
              <a:gdLst>
                <a:gd name="T0" fmla="*/ 0 w 172"/>
                <a:gd name="T1" fmla="*/ 11 h 130"/>
                <a:gd name="T2" fmla="*/ 13 w 172"/>
                <a:gd name="T3" fmla="*/ 7 h 130"/>
                <a:gd name="T4" fmla="*/ 25 w 172"/>
                <a:gd name="T5" fmla="*/ 4 h 130"/>
                <a:gd name="T6" fmla="*/ 40 w 172"/>
                <a:gd name="T7" fmla="*/ 6 h 130"/>
                <a:gd name="T8" fmla="*/ 61 w 172"/>
                <a:gd name="T9" fmla="*/ 4 h 130"/>
                <a:gd name="T10" fmla="*/ 76 w 172"/>
                <a:gd name="T11" fmla="*/ 0 h 130"/>
                <a:gd name="T12" fmla="*/ 92 w 172"/>
                <a:gd name="T13" fmla="*/ 0 h 130"/>
                <a:gd name="T14" fmla="*/ 108 w 172"/>
                <a:gd name="T15" fmla="*/ 3 h 130"/>
                <a:gd name="T16" fmla="*/ 122 w 172"/>
                <a:gd name="T17" fmla="*/ 11 h 130"/>
                <a:gd name="T18" fmla="*/ 135 w 172"/>
                <a:gd name="T19" fmla="*/ 28 h 130"/>
                <a:gd name="T20" fmla="*/ 147 w 172"/>
                <a:gd name="T21" fmla="*/ 44 h 130"/>
                <a:gd name="T22" fmla="*/ 155 w 172"/>
                <a:gd name="T23" fmla="*/ 58 h 130"/>
                <a:gd name="T24" fmla="*/ 158 w 172"/>
                <a:gd name="T25" fmla="*/ 71 h 130"/>
                <a:gd name="T26" fmla="*/ 163 w 172"/>
                <a:gd name="T27" fmla="*/ 89 h 130"/>
                <a:gd name="T28" fmla="*/ 166 w 172"/>
                <a:gd name="T29" fmla="*/ 106 h 130"/>
                <a:gd name="T30" fmla="*/ 171 w 172"/>
                <a:gd name="T31" fmla="*/ 129 h 130"/>
                <a:gd name="T32" fmla="*/ 74 w 172"/>
                <a:gd name="T33" fmla="*/ 126 h 130"/>
                <a:gd name="T34" fmla="*/ 71 w 172"/>
                <a:gd name="T35" fmla="*/ 106 h 130"/>
                <a:gd name="T36" fmla="*/ 65 w 172"/>
                <a:gd name="T37" fmla="*/ 103 h 130"/>
                <a:gd name="T38" fmla="*/ 0 w 172"/>
                <a:gd name="T39" fmla="*/ 11 h 1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30"/>
                <a:gd name="T62" fmla="*/ 172 w 172"/>
                <a:gd name="T63" fmla="*/ 130 h 1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30">
                  <a:moveTo>
                    <a:pt x="0" y="11"/>
                  </a:moveTo>
                  <a:lnTo>
                    <a:pt x="13" y="7"/>
                  </a:lnTo>
                  <a:lnTo>
                    <a:pt x="25" y="4"/>
                  </a:lnTo>
                  <a:lnTo>
                    <a:pt x="40" y="6"/>
                  </a:lnTo>
                  <a:lnTo>
                    <a:pt x="61" y="4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8" y="3"/>
                  </a:lnTo>
                  <a:lnTo>
                    <a:pt x="122" y="11"/>
                  </a:lnTo>
                  <a:lnTo>
                    <a:pt x="135" y="28"/>
                  </a:lnTo>
                  <a:lnTo>
                    <a:pt x="147" y="44"/>
                  </a:lnTo>
                  <a:lnTo>
                    <a:pt x="155" y="58"/>
                  </a:lnTo>
                  <a:lnTo>
                    <a:pt x="158" y="71"/>
                  </a:lnTo>
                  <a:lnTo>
                    <a:pt x="163" y="89"/>
                  </a:lnTo>
                  <a:lnTo>
                    <a:pt x="166" y="106"/>
                  </a:lnTo>
                  <a:lnTo>
                    <a:pt x="171" y="129"/>
                  </a:lnTo>
                  <a:lnTo>
                    <a:pt x="74" y="126"/>
                  </a:lnTo>
                  <a:lnTo>
                    <a:pt x="71" y="106"/>
                  </a:lnTo>
                  <a:lnTo>
                    <a:pt x="65" y="103"/>
                  </a:lnTo>
                  <a:lnTo>
                    <a:pt x="0" y="11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16"/>
            <p:cNvSpPr>
              <a:spLocks/>
            </p:cNvSpPr>
            <p:nvPr/>
          </p:nvSpPr>
          <p:spPr bwMode="invGray">
            <a:xfrm>
              <a:off x="3133" y="3057"/>
              <a:ext cx="140" cy="513"/>
            </a:xfrm>
            <a:custGeom>
              <a:avLst/>
              <a:gdLst>
                <a:gd name="T0" fmla="*/ 40 w 140"/>
                <a:gd name="T1" fmla="*/ 0 h 513"/>
                <a:gd name="T2" fmla="*/ 42 w 140"/>
                <a:gd name="T3" fmla="*/ 12 h 513"/>
                <a:gd name="T4" fmla="*/ 35 w 140"/>
                <a:gd name="T5" fmla="*/ 33 h 513"/>
                <a:gd name="T6" fmla="*/ 31 w 140"/>
                <a:gd name="T7" fmla="*/ 61 h 513"/>
                <a:gd name="T8" fmla="*/ 23 w 140"/>
                <a:gd name="T9" fmla="*/ 76 h 513"/>
                <a:gd name="T10" fmla="*/ 17 w 140"/>
                <a:gd name="T11" fmla="*/ 98 h 513"/>
                <a:gd name="T12" fmla="*/ 15 w 140"/>
                <a:gd name="T13" fmla="*/ 112 h 513"/>
                <a:gd name="T14" fmla="*/ 15 w 140"/>
                <a:gd name="T15" fmla="*/ 126 h 513"/>
                <a:gd name="T16" fmla="*/ 9 w 140"/>
                <a:gd name="T17" fmla="*/ 148 h 513"/>
                <a:gd name="T18" fmla="*/ 10 w 140"/>
                <a:gd name="T19" fmla="*/ 162 h 513"/>
                <a:gd name="T20" fmla="*/ 5 w 140"/>
                <a:gd name="T21" fmla="*/ 190 h 513"/>
                <a:gd name="T22" fmla="*/ 8 w 140"/>
                <a:gd name="T23" fmla="*/ 209 h 513"/>
                <a:gd name="T24" fmla="*/ 2 w 140"/>
                <a:gd name="T25" fmla="*/ 222 h 513"/>
                <a:gd name="T26" fmla="*/ 0 w 140"/>
                <a:gd name="T27" fmla="*/ 259 h 513"/>
                <a:gd name="T28" fmla="*/ 5 w 140"/>
                <a:gd name="T29" fmla="*/ 277 h 513"/>
                <a:gd name="T30" fmla="*/ 2 w 140"/>
                <a:gd name="T31" fmla="*/ 301 h 513"/>
                <a:gd name="T32" fmla="*/ 2 w 140"/>
                <a:gd name="T33" fmla="*/ 318 h 513"/>
                <a:gd name="T34" fmla="*/ 7 w 140"/>
                <a:gd name="T35" fmla="*/ 336 h 513"/>
                <a:gd name="T36" fmla="*/ 8 w 140"/>
                <a:gd name="T37" fmla="*/ 355 h 513"/>
                <a:gd name="T38" fmla="*/ 9 w 140"/>
                <a:gd name="T39" fmla="*/ 368 h 513"/>
                <a:gd name="T40" fmla="*/ 28 w 140"/>
                <a:gd name="T41" fmla="*/ 437 h 513"/>
                <a:gd name="T42" fmla="*/ 36 w 140"/>
                <a:gd name="T43" fmla="*/ 452 h 513"/>
                <a:gd name="T44" fmla="*/ 36 w 140"/>
                <a:gd name="T45" fmla="*/ 466 h 513"/>
                <a:gd name="T46" fmla="*/ 38 w 140"/>
                <a:gd name="T47" fmla="*/ 482 h 513"/>
                <a:gd name="T48" fmla="*/ 134 w 140"/>
                <a:gd name="T49" fmla="*/ 512 h 513"/>
                <a:gd name="T50" fmla="*/ 134 w 140"/>
                <a:gd name="T51" fmla="*/ 497 h 513"/>
                <a:gd name="T52" fmla="*/ 139 w 140"/>
                <a:gd name="T53" fmla="*/ 478 h 513"/>
                <a:gd name="T54" fmla="*/ 138 w 140"/>
                <a:gd name="T55" fmla="*/ 464 h 513"/>
                <a:gd name="T56" fmla="*/ 130 w 140"/>
                <a:gd name="T57" fmla="*/ 427 h 513"/>
                <a:gd name="T58" fmla="*/ 124 w 140"/>
                <a:gd name="T59" fmla="*/ 413 h 513"/>
                <a:gd name="T60" fmla="*/ 121 w 140"/>
                <a:gd name="T61" fmla="*/ 399 h 513"/>
                <a:gd name="T62" fmla="*/ 114 w 140"/>
                <a:gd name="T63" fmla="*/ 379 h 513"/>
                <a:gd name="T64" fmla="*/ 105 w 140"/>
                <a:gd name="T65" fmla="*/ 361 h 513"/>
                <a:gd name="T66" fmla="*/ 105 w 140"/>
                <a:gd name="T67" fmla="*/ 344 h 513"/>
                <a:gd name="T68" fmla="*/ 99 w 140"/>
                <a:gd name="T69" fmla="*/ 331 h 513"/>
                <a:gd name="T70" fmla="*/ 91 w 140"/>
                <a:gd name="T71" fmla="*/ 319 h 513"/>
                <a:gd name="T72" fmla="*/ 88 w 140"/>
                <a:gd name="T73" fmla="*/ 290 h 513"/>
                <a:gd name="T74" fmla="*/ 88 w 140"/>
                <a:gd name="T75" fmla="*/ 266 h 513"/>
                <a:gd name="T76" fmla="*/ 91 w 140"/>
                <a:gd name="T77" fmla="*/ 244 h 513"/>
                <a:gd name="T78" fmla="*/ 91 w 140"/>
                <a:gd name="T79" fmla="*/ 227 h 513"/>
                <a:gd name="T80" fmla="*/ 98 w 140"/>
                <a:gd name="T81" fmla="*/ 201 h 513"/>
                <a:gd name="T82" fmla="*/ 100 w 140"/>
                <a:gd name="T83" fmla="*/ 183 h 513"/>
                <a:gd name="T84" fmla="*/ 100 w 140"/>
                <a:gd name="T85" fmla="*/ 170 h 513"/>
                <a:gd name="T86" fmla="*/ 107 w 140"/>
                <a:gd name="T87" fmla="*/ 144 h 513"/>
                <a:gd name="T88" fmla="*/ 110 w 140"/>
                <a:gd name="T89" fmla="*/ 128 h 513"/>
                <a:gd name="T90" fmla="*/ 122 w 140"/>
                <a:gd name="T91" fmla="*/ 92 h 513"/>
                <a:gd name="T92" fmla="*/ 124 w 140"/>
                <a:gd name="T93" fmla="*/ 69 h 513"/>
                <a:gd name="T94" fmla="*/ 127 w 140"/>
                <a:gd name="T95" fmla="*/ 51 h 513"/>
                <a:gd name="T96" fmla="*/ 133 w 140"/>
                <a:gd name="T97" fmla="*/ 37 h 513"/>
                <a:gd name="T98" fmla="*/ 134 w 140"/>
                <a:gd name="T99" fmla="*/ 23 h 513"/>
                <a:gd name="T100" fmla="*/ 135 w 140"/>
                <a:gd name="T101" fmla="*/ 4 h 513"/>
                <a:gd name="T102" fmla="*/ 40 w 140"/>
                <a:gd name="T103" fmla="*/ 0 h 5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0"/>
                <a:gd name="T157" fmla="*/ 0 h 513"/>
                <a:gd name="T158" fmla="*/ 140 w 140"/>
                <a:gd name="T159" fmla="*/ 513 h 5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0" h="513">
                  <a:moveTo>
                    <a:pt x="40" y="0"/>
                  </a:moveTo>
                  <a:lnTo>
                    <a:pt x="42" y="12"/>
                  </a:lnTo>
                  <a:lnTo>
                    <a:pt x="35" y="33"/>
                  </a:lnTo>
                  <a:lnTo>
                    <a:pt x="31" y="61"/>
                  </a:lnTo>
                  <a:lnTo>
                    <a:pt x="23" y="76"/>
                  </a:lnTo>
                  <a:lnTo>
                    <a:pt x="17" y="98"/>
                  </a:lnTo>
                  <a:lnTo>
                    <a:pt x="15" y="112"/>
                  </a:lnTo>
                  <a:lnTo>
                    <a:pt x="15" y="126"/>
                  </a:lnTo>
                  <a:lnTo>
                    <a:pt x="9" y="148"/>
                  </a:lnTo>
                  <a:lnTo>
                    <a:pt x="10" y="162"/>
                  </a:lnTo>
                  <a:lnTo>
                    <a:pt x="5" y="190"/>
                  </a:lnTo>
                  <a:lnTo>
                    <a:pt x="8" y="209"/>
                  </a:lnTo>
                  <a:lnTo>
                    <a:pt x="2" y="222"/>
                  </a:lnTo>
                  <a:lnTo>
                    <a:pt x="0" y="259"/>
                  </a:lnTo>
                  <a:lnTo>
                    <a:pt x="5" y="277"/>
                  </a:lnTo>
                  <a:lnTo>
                    <a:pt x="2" y="301"/>
                  </a:lnTo>
                  <a:lnTo>
                    <a:pt x="2" y="318"/>
                  </a:lnTo>
                  <a:lnTo>
                    <a:pt x="7" y="336"/>
                  </a:lnTo>
                  <a:lnTo>
                    <a:pt x="8" y="355"/>
                  </a:lnTo>
                  <a:lnTo>
                    <a:pt x="9" y="368"/>
                  </a:lnTo>
                  <a:lnTo>
                    <a:pt x="28" y="437"/>
                  </a:lnTo>
                  <a:lnTo>
                    <a:pt x="36" y="452"/>
                  </a:lnTo>
                  <a:lnTo>
                    <a:pt x="36" y="466"/>
                  </a:lnTo>
                  <a:lnTo>
                    <a:pt x="38" y="482"/>
                  </a:lnTo>
                  <a:lnTo>
                    <a:pt x="134" y="512"/>
                  </a:lnTo>
                  <a:lnTo>
                    <a:pt x="134" y="497"/>
                  </a:lnTo>
                  <a:lnTo>
                    <a:pt x="139" y="478"/>
                  </a:lnTo>
                  <a:lnTo>
                    <a:pt x="138" y="464"/>
                  </a:lnTo>
                  <a:lnTo>
                    <a:pt x="130" y="427"/>
                  </a:lnTo>
                  <a:lnTo>
                    <a:pt x="124" y="413"/>
                  </a:lnTo>
                  <a:lnTo>
                    <a:pt x="121" y="399"/>
                  </a:lnTo>
                  <a:lnTo>
                    <a:pt x="114" y="379"/>
                  </a:lnTo>
                  <a:lnTo>
                    <a:pt x="105" y="361"/>
                  </a:lnTo>
                  <a:lnTo>
                    <a:pt x="105" y="344"/>
                  </a:lnTo>
                  <a:lnTo>
                    <a:pt x="99" y="331"/>
                  </a:lnTo>
                  <a:lnTo>
                    <a:pt x="91" y="319"/>
                  </a:lnTo>
                  <a:lnTo>
                    <a:pt x="88" y="290"/>
                  </a:lnTo>
                  <a:lnTo>
                    <a:pt x="88" y="266"/>
                  </a:lnTo>
                  <a:lnTo>
                    <a:pt x="91" y="244"/>
                  </a:lnTo>
                  <a:lnTo>
                    <a:pt x="91" y="227"/>
                  </a:lnTo>
                  <a:lnTo>
                    <a:pt x="98" y="201"/>
                  </a:lnTo>
                  <a:lnTo>
                    <a:pt x="100" y="183"/>
                  </a:lnTo>
                  <a:lnTo>
                    <a:pt x="100" y="170"/>
                  </a:lnTo>
                  <a:lnTo>
                    <a:pt x="107" y="144"/>
                  </a:lnTo>
                  <a:lnTo>
                    <a:pt x="110" y="128"/>
                  </a:lnTo>
                  <a:lnTo>
                    <a:pt x="122" y="92"/>
                  </a:lnTo>
                  <a:lnTo>
                    <a:pt x="124" y="69"/>
                  </a:lnTo>
                  <a:lnTo>
                    <a:pt x="127" y="51"/>
                  </a:lnTo>
                  <a:lnTo>
                    <a:pt x="133" y="37"/>
                  </a:lnTo>
                  <a:lnTo>
                    <a:pt x="134" y="23"/>
                  </a:lnTo>
                  <a:lnTo>
                    <a:pt x="135" y="4"/>
                  </a:lnTo>
                  <a:lnTo>
                    <a:pt x="40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Freeform 17"/>
            <p:cNvSpPr>
              <a:spLocks/>
            </p:cNvSpPr>
            <p:nvPr/>
          </p:nvSpPr>
          <p:spPr bwMode="invGray">
            <a:xfrm>
              <a:off x="2861" y="3539"/>
              <a:ext cx="408" cy="193"/>
            </a:xfrm>
            <a:custGeom>
              <a:avLst/>
              <a:gdLst>
                <a:gd name="T0" fmla="*/ 310 w 408"/>
                <a:gd name="T1" fmla="*/ 0 h 193"/>
                <a:gd name="T2" fmla="*/ 299 w 408"/>
                <a:gd name="T3" fmla="*/ 22 h 193"/>
                <a:gd name="T4" fmla="*/ 286 w 408"/>
                <a:gd name="T5" fmla="*/ 41 h 193"/>
                <a:gd name="T6" fmla="*/ 271 w 408"/>
                <a:gd name="T7" fmla="*/ 58 h 193"/>
                <a:gd name="T8" fmla="*/ 261 w 408"/>
                <a:gd name="T9" fmla="*/ 71 h 193"/>
                <a:gd name="T10" fmla="*/ 244 w 408"/>
                <a:gd name="T11" fmla="*/ 88 h 193"/>
                <a:gd name="T12" fmla="*/ 215 w 408"/>
                <a:gd name="T13" fmla="*/ 112 h 193"/>
                <a:gd name="T14" fmla="*/ 206 w 408"/>
                <a:gd name="T15" fmla="*/ 118 h 193"/>
                <a:gd name="T16" fmla="*/ 202 w 408"/>
                <a:gd name="T17" fmla="*/ 113 h 193"/>
                <a:gd name="T18" fmla="*/ 188 w 408"/>
                <a:gd name="T19" fmla="*/ 109 h 193"/>
                <a:gd name="T20" fmla="*/ 184 w 408"/>
                <a:gd name="T21" fmla="*/ 91 h 193"/>
                <a:gd name="T22" fmla="*/ 172 w 408"/>
                <a:gd name="T23" fmla="*/ 63 h 193"/>
                <a:gd name="T24" fmla="*/ 162 w 408"/>
                <a:gd name="T25" fmla="*/ 50 h 193"/>
                <a:gd name="T26" fmla="*/ 148 w 408"/>
                <a:gd name="T27" fmla="*/ 31 h 193"/>
                <a:gd name="T28" fmla="*/ 134 w 408"/>
                <a:gd name="T29" fmla="*/ 19 h 193"/>
                <a:gd name="T30" fmla="*/ 119 w 408"/>
                <a:gd name="T31" fmla="*/ 12 h 193"/>
                <a:gd name="T32" fmla="*/ 97 w 408"/>
                <a:gd name="T33" fmla="*/ 8 h 193"/>
                <a:gd name="T34" fmla="*/ 79 w 408"/>
                <a:gd name="T35" fmla="*/ 8 h 193"/>
                <a:gd name="T36" fmla="*/ 65 w 408"/>
                <a:gd name="T37" fmla="*/ 8 h 193"/>
                <a:gd name="T38" fmla="*/ 50 w 408"/>
                <a:gd name="T39" fmla="*/ 12 h 193"/>
                <a:gd name="T40" fmla="*/ 30 w 408"/>
                <a:gd name="T41" fmla="*/ 25 h 193"/>
                <a:gd name="T42" fmla="*/ 13 w 408"/>
                <a:gd name="T43" fmla="*/ 44 h 193"/>
                <a:gd name="T44" fmla="*/ 6 w 408"/>
                <a:gd name="T45" fmla="*/ 58 h 193"/>
                <a:gd name="T46" fmla="*/ 3 w 408"/>
                <a:gd name="T47" fmla="*/ 73 h 193"/>
                <a:gd name="T48" fmla="*/ 0 w 408"/>
                <a:gd name="T49" fmla="*/ 85 h 193"/>
                <a:gd name="T50" fmla="*/ 1 w 408"/>
                <a:gd name="T51" fmla="*/ 100 h 193"/>
                <a:gd name="T52" fmla="*/ 4 w 408"/>
                <a:gd name="T53" fmla="*/ 116 h 193"/>
                <a:gd name="T54" fmla="*/ 0 w 408"/>
                <a:gd name="T55" fmla="*/ 140 h 193"/>
                <a:gd name="T56" fmla="*/ 95 w 408"/>
                <a:gd name="T57" fmla="*/ 138 h 193"/>
                <a:gd name="T58" fmla="*/ 91 w 408"/>
                <a:gd name="T59" fmla="*/ 104 h 193"/>
                <a:gd name="T60" fmla="*/ 91 w 408"/>
                <a:gd name="T61" fmla="*/ 90 h 193"/>
                <a:gd name="T62" fmla="*/ 104 w 408"/>
                <a:gd name="T63" fmla="*/ 100 h 193"/>
                <a:gd name="T64" fmla="*/ 112 w 408"/>
                <a:gd name="T65" fmla="*/ 125 h 193"/>
                <a:gd name="T66" fmla="*/ 114 w 408"/>
                <a:gd name="T67" fmla="*/ 138 h 193"/>
                <a:gd name="T68" fmla="*/ 122 w 408"/>
                <a:gd name="T69" fmla="*/ 153 h 193"/>
                <a:gd name="T70" fmla="*/ 141 w 408"/>
                <a:gd name="T71" fmla="*/ 174 h 193"/>
                <a:gd name="T72" fmla="*/ 154 w 408"/>
                <a:gd name="T73" fmla="*/ 183 h 193"/>
                <a:gd name="T74" fmla="*/ 174 w 408"/>
                <a:gd name="T75" fmla="*/ 190 h 193"/>
                <a:gd name="T76" fmla="*/ 187 w 408"/>
                <a:gd name="T77" fmla="*/ 192 h 193"/>
                <a:gd name="T78" fmla="*/ 204 w 408"/>
                <a:gd name="T79" fmla="*/ 190 h 193"/>
                <a:gd name="T80" fmla="*/ 216 w 408"/>
                <a:gd name="T81" fmla="*/ 189 h 193"/>
                <a:gd name="T82" fmla="*/ 231 w 408"/>
                <a:gd name="T83" fmla="*/ 190 h 193"/>
                <a:gd name="T84" fmla="*/ 246 w 408"/>
                <a:gd name="T85" fmla="*/ 189 h 193"/>
                <a:gd name="T86" fmla="*/ 261 w 408"/>
                <a:gd name="T87" fmla="*/ 186 h 193"/>
                <a:gd name="T88" fmla="*/ 276 w 408"/>
                <a:gd name="T89" fmla="*/ 179 h 193"/>
                <a:gd name="T90" fmla="*/ 294 w 408"/>
                <a:gd name="T91" fmla="*/ 164 h 193"/>
                <a:gd name="T92" fmla="*/ 315 w 408"/>
                <a:gd name="T93" fmla="*/ 144 h 193"/>
                <a:gd name="T94" fmla="*/ 327 w 408"/>
                <a:gd name="T95" fmla="*/ 127 h 193"/>
                <a:gd name="T96" fmla="*/ 341 w 408"/>
                <a:gd name="T97" fmla="*/ 116 h 193"/>
                <a:gd name="T98" fmla="*/ 346 w 408"/>
                <a:gd name="T99" fmla="*/ 85 h 193"/>
                <a:gd name="T100" fmla="*/ 346 w 408"/>
                <a:gd name="T101" fmla="*/ 104 h 193"/>
                <a:gd name="T102" fmla="*/ 363 w 408"/>
                <a:gd name="T103" fmla="*/ 90 h 193"/>
                <a:gd name="T104" fmla="*/ 372 w 408"/>
                <a:gd name="T105" fmla="*/ 78 h 193"/>
                <a:gd name="T106" fmla="*/ 386 w 408"/>
                <a:gd name="T107" fmla="*/ 65 h 193"/>
                <a:gd name="T108" fmla="*/ 392 w 408"/>
                <a:gd name="T109" fmla="*/ 51 h 193"/>
                <a:gd name="T110" fmla="*/ 403 w 408"/>
                <a:gd name="T111" fmla="*/ 40 h 193"/>
                <a:gd name="T112" fmla="*/ 407 w 408"/>
                <a:gd name="T113" fmla="*/ 27 h 193"/>
                <a:gd name="T114" fmla="*/ 310 w 408"/>
                <a:gd name="T115" fmla="*/ 0 h 1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8"/>
                <a:gd name="T175" fmla="*/ 0 h 193"/>
                <a:gd name="T176" fmla="*/ 408 w 408"/>
                <a:gd name="T177" fmla="*/ 193 h 1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8" h="193">
                  <a:moveTo>
                    <a:pt x="310" y="0"/>
                  </a:moveTo>
                  <a:lnTo>
                    <a:pt x="299" y="22"/>
                  </a:lnTo>
                  <a:lnTo>
                    <a:pt x="286" y="41"/>
                  </a:lnTo>
                  <a:lnTo>
                    <a:pt x="271" y="58"/>
                  </a:lnTo>
                  <a:lnTo>
                    <a:pt x="261" y="71"/>
                  </a:lnTo>
                  <a:lnTo>
                    <a:pt x="244" y="88"/>
                  </a:lnTo>
                  <a:lnTo>
                    <a:pt x="215" y="112"/>
                  </a:lnTo>
                  <a:lnTo>
                    <a:pt x="206" y="118"/>
                  </a:lnTo>
                  <a:lnTo>
                    <a:pt x="202" y="113"/>
                  </a:lnTo>
                  <a:lnTo>
                    <a:pt x="188" y="109"/>
                  </a:lnTo>
                  <a:lnTo>
                    <a:pt x="184" y="91"/>
                  </a:lnTo>
                  <a:lnTo>
                    <a:pt x="172" y="63"/>
                  </a:lnTo>
                  <a:lnTo>
                    <a:pt x="162" y="50"/>
                  </a:lnTo>
                  <a:lnTo>
                    <a:pt x="148" y="31"/>
                  </a:lnTo>
                  <a:lnTo>
                    <a:pt x="134" y="19"/>
                  </a:lnTo>
                  <a:lnTo>
                    <a:pt x="119" y="12"/>
                  </a:lnTo>
                  <a:lnTo>
                    <a:pt x="97" y="8"/>
                  </a:lnTo>
                  <a:lnTo>
                    <a:pt x="79" y="8"/>
                  </a:lnTo>
                  <a:lnTo>
                    <a:pt x="65" y="8"/>
                  </a:lnTo>
                  <a:lnTo>
                    <a:pt x="50" y="12"/>
                  </a:lnTo>
                  <a:lnTo>
                    <a:pt x="30" y="25"/>
                  </a:lnTo>
                  <a:lnTo>
                    <a:pt x="13" y="44"/>
                  </a:lnTo>
                  <a:lnTo>
                    <a:pt x="6" y="58"/>
                  </a:lnTo>
                  <a:lnTo>
                    <a:pt x="3" y="73"/>
                  </a:lnTo>
                  <a:lnTo>
                    <a:pt x="0" y="85"/>
                  </a:lnTo>
                  <a:lnTo>
                    <a:pt x="1" y="100"/>
                  </a:lnTo>
                  <a:lnTo>
                    <a:pt x="4" y="116"/>
                  </a:lnTo>
                  <a:lnTo>
                    <a:pt x="0" y="140"/>
                  </a:lnTo>
                  <a:lnTo>
                    <a:pt x="95" y="138"/>
                  </a:lnTo>
                  <a:lnTo>
                    <a:pt x="91" y="104"/>
                  </a:lnTo>
                  <a:lnTo>
                    <a:pt x="91" y="90"/>
                  </a:lnTo>
                  <a:lnTo>
                    <a:pt x="104" y="100"/>
                  </a:lnTo>
                  <a:lnTo>
                    <a:pt x="112" y="125"/>
                  </a:lnTo>
                  <a:lnTo>
                    <a:pt x="114" y="138"/>
                  </a:lnTo>
                  <a:lnTo>
                    <a:pt x="122" y="153"/>
                  </a:lnTo>
                  <a:lnTo>
                    <a:pt x="141" y="174"/>
                  </a:lnTo>
                  <a:lnTo>
                    <a:pt x="154" y="183"/>
                  </a:lnTo>
                  <a:lnTo>
                    <a:pt x="174" y="190"/>
                  </a:lnTo>
                  <a:lnTo>
                    <a:pt x="187" y="192"/>
                  </a:lnTo>
                  <a:lnTo>
                    <a:pt x="204" y="190"/>
                  </a:lnTo>
                  <a:lnTo>
                    <a:pt x="216" y="189"/>
                  </a:lnTo>
                  <a:lnTo>
                    <a:pt x="231" y="190"/>
                  </a:lnTo>
                  <a:lnTo>
                    <a:pt x="246" y="189"/>
                  </a:lnTo>
                  <a:lnTo>
                    <a:pt x="261" y="186"/>
                  </a:lnTo>
                  <a:lnTo>
                    <a:pt x="276" y="179"/>
                  </a:lnTo>
                  <a:lnTo>
                    <a:pt x="294" y="164"/>
                  </a:lnTo>
                  <a:lnTo>
                    <a:pt x="315" y="144"/>
                  </a:lnTo>
                  <a:lnTo>
                    <a:pt x="327" y="127"/>
                  </a:lnTo>
                  <a:lnTo>
                    <a:pt x="341" y="116"/>
                  </a:lnTo>
                  <a:lnTo>
                    <a:pt x="346" y="85"/>
                  </a:lnTo>
                  <a:lnTo>
                    <a:pt x="346" y="104"/>
                  </a:lnTo>
                  <a:lnTo>
                    <a:pt x="363" y="90"/>
                  </a:lnTo>
                  <a:lnTo>
                    <a:pt x="372" y="78"/>
                  </a:lnTo>
                  <a:lnTo>
                    <a:pt x="386" y="65"/>
                  </a:lnTo>
                  <a:lnTo>
                    <a:pt x="392" y="51"/>
                  </a:lnTo>
                  <a:lnTo>
                    <a:pt x="403" y="40"/>
                  </a:lnTo>
                  <a:lnTo>
                    <a:pt x="407" y="27"/>
                  </a:lnTo>
                  <a:lnTo>
                    <a:pt x="310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18"/>
            <p:cNvSpPr>
              <a:spLocks/>
            </p:cNvSpPr>
            <p:nvPr/>
          </p:nvSpPr>
          <p:spPr bwMode="invGray">
            <a:xfrm>
              <a:off x="2861" y="3676"/>
              <a:ext cx="104" cy="165"/>
            </a:xfrm>
            <a:custGeom>
              <a:avLst/>
              <a:gdLst>
                <a:gd name="T0" fmla="*/ 0 w 104"/>
                <a:gd name="T1" fmla="*/ 3 h 165"/>
                <a:gd name="T2" fmla="*/ 0 w 104"/>
                <a:gd name="T3" fmla="*/ 22 h 165"/>
                <a:gd name="T4" fmla="*/ 21 w 104"/>
                <a:gd name="T5" fmla="*/ 107 h 165"/>
                <a:gd name="T6" fmla="*/ 23 w 104"/>
                <a:gd name="T7" fmla="*/ 125 h 165"/>
                <a:gd name="T8" fmla="*/ 13 w 104"/>
                <a:gd name="T9" fmla="*/ 141 h 165"/>
                <a:gd name="T10" fmla="*/ 21 w 104"/>
                <a:gd name="T11" fmla="*/ 159 h 165"/>
                <a:gd name="T12" fmla="*/ 40 w 104"/>
                <a:gd name="T13" fmla="*/ 164 h 165"/>
                <a:gd name="T14" fmla="*/ 81 w 104"/>
                <a:gd name="T15" fmla="*/ 159 h 165"/>
                <a:gd name="T16" fmla="*/ 101 w 104"/>
                <a:gd name="T17" fmla="*/ 148 h 165"/>
                <a:gd name="T18" fmla="*/ 103 w 104"/>
                <a:gd name="T19" fmla="*/ 135 h 165"/>
                <a:gd name="T20" fmla="*/ 88 w 104"/>
                <a:gd name="T21" fmla="*/ 124 h 165"/>
                <a:gd name="T22" fmla="*/ 88 w 104"/>
                <a:gd name="T23" fmla="*/ 105 h 165"/>
                <a:gd name="T24" fmla="*/ 101 w 104"/>
                <a:gd name="T25" fmla="*/ 24 h 165"/>
                <a:gd name="T26" fmla="*/ 98 w 104"/>
                <a:gd name="T27" fmla="*/ 6 h 165"/>
                <a:gd name="T28" fmla="*/ 96 w 104"/>
                <a:gd name="T29" fmla="*/ 0 h 165"/>
                <a:gd name="T30" fmla="*/ 0 w 104"/>
                <a:gd name="T31" fmla="*/ 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165"/>
                <a:gd name="T50" fmla="*/ 104 w 104"/>
                <a:gd name="T51" fmla="*/ 165 h 1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165">
                  <a:moveTo>
                    <a:pt x="0" y="3"/>
                  </a:moveTo>
                  <a:lnTo>
                    <a:pt x="0" y="22"/>
                  </a:lnTo>
                  <a:lnTo>
                    <a:pt x="21" y="107"/>
                  </a:lnTo>
                  <a:lnTo>
                    <a:pt x="23" y="125"/>
                  </a:lnTo>
                  <a:lnTo>
                    <a:pt x="13" y="141"/>
                  </a:lnTo>
                  <a:lnTo>
                    <a:pt x="21" y="159"/>
                  </a:lnTo>
                  <a:lnTo>
                    <a:pt x="40" y="164"/>
                  </a:lnTo>
                  <a:lnTo>
                    <a:pt x="81" y="159"/>
                  </a:lnTo>
                  <a:lnTo>
                    <a:pt x="101" y="148"/>
                  </a:lnTo>
                  <a:lnTo>
                    <a:pt x="103" y="135"/>
                  </a:lnTo>
                  <a:lnTo>
                    <a:pt x="88" y="124"/>
                  </a:lnTo>
                  <a:lnTo>
                    <a:pt x="88" y="105"/>
                  </a:lnTo>
                  <a:lnTo>
                    <a:pt x="101" y="24"/>
                  </a:lnTo>
                  <a:lnTo>
                    <a:pt x="98" y="6"/>
                  </a:lnTo>
                  <a:lnTo>
                    <a:pt x="96" y="0"/>
                  </a:lnTo>
                  <a:lnTo>
                    <a:pt x="0" y="3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19"/>
            <p:cNvSpPr>
              <a:spLocks/>
            </p:cNvSpPr>
            <p:nvPr/>
          </p:nvSpPr>
          <p:spPr bwMode="invGray">
            <a:xfrm>
              <a:off x="2585" y="3148"/>
              <a:ext cx="194" cy="298"/>
            </a:xfrm>
            <a:custGeom>
              <a:avLst/>
              <a:gdLst>
                <a:gd name="T0" fmla="*/ 0 w 194"/>
                <a:gd name="T1" fmla="*/ 10 h 298"/>
                <a:gd name="T2" fmla="*/ 1 w 194"/>
                <a:gd name="T3" fmla="*/ 25 h 298"/>
                <a:gd name="T4" fmla="*/ 6 w 194"/>
                <a:gd name="T5" fmla="*/ 39 h 298"/>
                <a:gd name="T6" fmla="*/ 6 w 194"/>
                <a:gd name="T7" fmla="*/ 47 h 298"/>
                <a:gd name="T8" fmla="*/ 2 w 194"/>
                <a:gd name="T9" fmla="*/ 59 h 298"/>
                <a:gd name="T10" fmla="*/ 5 w 194"/>
                <a:gd name="T11" fmla="*/ 80 h 298"/>
                <a:gd name="T12" fmla="*/ 8 w 194"/>
                <a:gd name="T13" fmla="*/ 95 h 298"/>
                <a:gd name="T14" fmla="*/ 17 w 194"/>
                <a:gd name="T15" fmla="*/ 111 h 298"/>
                <a:gd name="T16" fmla="*/ 14 w 194"/>
                <a:gd name="T17" fmla="*/ 113 h 298"/>
                <a:gd name="T18" fmla="*/ 9 w 194"/>
                <a:gd name="T19" fmla="*/ 127 h 298"/>
                <a:gd name="T20" fmla="*/ 11 w 194"/>
                <a:gd name="T21" fmla="*/ 149 h 298"/>
                <a:gd name="T22" fmla="*/ 15 w 194"/>
                <a:gd name="T23" fmla="*/ 161 h 298"/>
                <a:gd name="T24" fmla="*/ 28 w 194"/>
                <a:gd name="T25" fmla="*/ 167 h 298"/>
                <a:gd name="T26" fmla="*/ 21 w 194"/>
                <a:gd name="T27" fmla="*/ 181 h 298"/>
                <a:gd name="T28" fmla="*/ 21 w 194"/>
                <a:gd name="T29" fmla="*/ 195 h 298"/>
                <a:gd name="T30" fmla="*/ 24 w 194"/>
                <a:gd name="T31" fmla="*/ 210 h 298"/>
                <a:gd name="T32" fmla="*/ 40 w 194"/>
                <a:gd name="T33" fmla="*/ 215 h 298"/>
                <a:gd name="T34" fmla="*/ 26 w 194"/>
                <a:gd name="T35" fmla="*/ 229 h 298"/>
                <a:gd name="T36" fmla="*/ 21 w 194"/>
                <a:gd name="T37" fmla="*/ 244 h 298"/>
                <a:gd name="T38" fmla="*/ 19 w 194"/>
                <a:gd name="T39" fmla="*/ 258 h 298"/>
                <a:gd name="T40" fmla="*/ 19 w 194"/>
                <a:gd name="T41" fmla="*/ 270 h 298"/>
                <a:gd name="T42" fmla="*/ 19 w 194"/>
                <a:gd name="T43" fmla="*/ 285 h 298"/>
                <a:gd name="T44" fmla="*/ 188 w 194"/>
                <a:gd name="T45" fmla="*/ 297 h 298"/>
                <a:gd name="T46" fmla="*/ 191 w 194"/>
                <a:gd name="T47" fmla="*/ 281 h 298"/>
                <a:gd name="T48" fmla="*/ 193 w 194"/>
                <a:gd name="T49" fmla="*/ 267 h 298"/>
                <a:gd name="T50" fmla="*/ 192 w 194"/>
                <a:gd name="T51" fmla="*/ 256 h 298"/>
                <a:gd name="T52" fmla="*/ 189 w 194"/>
                <a:gd name="T53" fmla="*/ 242 h 298"/>
                <a:gd name="T54" fmla="*/ 186 w 194"/>
                <a:gd name="T55" fmla="*/ 231 h 298"/>
                <a:gd name="T56" fmla="*/ 179 w 194"/>
                <a:gd name="T57" fmla="*/ 218 h 298"/>
                <a:gd name="T58" fmla="*/ 167 w 194"/>
                <a:gd name="T59" fmla="*/ 206 h 298"/>
                <a:gd name="T60" fmla="*/ 166 w 194"/>
                <a:gd name="T61" fmla="*/ 206 h 298"/>
                <a:gd name="T62" fmla="*/ 172 w 194"/>
                <a:gd name="T63" fmla="*/ 192 h 298"/>
                <a:gd name="T64" fmla="*/ 172 w 194"/>
                <a:gd name="T65" fmla="*/ 176 h 298"/>
                <a:gd name="T66" fmla="*/ 168 w 194"/>
                <a:gd name="T67" fmla="*/ 163 h 298"/>
                <a:gd name="T68" fmla="*/ 161 w 194"/>
                <a:gd name="T69" fmla="*/ 149 h 298"/>
                <a:gd name="T70" fmla="*/ 148 w 194"/>
                <a:gd name="T71" fmla="*/ 141 h 298"/>
                <a:gd name="T72" fmla="*/ 145 w 194"/>
                <a:gd name="T73" fmla="*/ 123 h 298"/>
                <a:gd name="T74" fmla="*/ 137 w 194"/>
                <a:gd name="T75" fmla="*/ 113 h 298"/>
                <a:gd name="T76" fmla="*/ 140 w 194"/>
                <a:gd name="T77" fmla="*/ 107 h 298"/>
                <a:gd name="T78" fmla="*/ 145 w 194"/>
                <a:gd name="T79" fmla="*/ 95 h 298"/>
                <a:gd name="T80" fmla="*/ 145 w 194"/>
                <a:gd name="T81" fmla="*/ 82 h 298"/>
                <a:gd name="T82" fmla="*/ 141 w 194"/>
                <a:gd name="T83" fmla="*/ 68 h 298"/>
                <a:gd name="T84" fmla="*/ 132 w 194"/>
                <a:gd name="T85" fmla="*/ 49 h 298"/>
                <a:gd name="T86" fmla="*/ 123 w 194"/>
                <a:gd name="T87" fmla="*/ 47 h 298"/>
                <a:gd name="T88" fmla="*/ 134 w 194"/>
                <a:gd name="T89" fmla="*/ 37 h 2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4"/>
                <a:gd name="T136" fmla="*/ 0 h 298"/>
                <a:gd name="T137" fmla="*/ 194 w 194"/>
                <a:gd name="T138" fmla="*/ 298 h 2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4" h="298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5" y="33"/>
                  </a:lnTo>
                  <a:lnTo>
                    <a:pt x="6" y="39"/>
                  </a:lnTo>
                  <a:lnTo>
                    <a:pt x="13" y="44"/>
                  </a:lnTo>
                  <a:lnTo>
                    <a:pt x="6" y="47"/>
                  </a:lnTo>
                  <a:lnTo>
                    <a:pt x="4" y="53"/>
                  </a:lnTo>
                  <a:lnTo>
                    <a:pt x="2" y="59"/>
                  </a:lnTo>
                  <a:lnTo>
                    <a:pt x="3" y="72"/>
                  </a:lnTo>
                  <a:lnTo>
                    <a:pt x="5" y="80"/>
                  </a:lnTo>
                  <a:lnTo>
                    <a:pt x="5" y="88"/>
                  </a:lnTo>
                  <a:lnTo>
                    <a:pt x="8" y="95"/>
                  </a:lnTo>
                  <a:lnTo>
                    <a:pt x="12" y="101"/>
                  </a:lnTo>
                  <a:lnTo>
                    <a:pt x="17" y="111"/>
                  </a:lnTo>
                  <a:lnTo>
                    <a:pt x="21" y="117"/>
                  </a:lnTo>
                  <a:lnTo>
                    <a:pt x="14" y="113"/>
                  </a:lnTo>
                  <a:lnTo>
                    <a:pt x="11" y="120"/>
                  </a:lnTo>
                  <a:lnTo>
                    <a:pt x="9" y="127"/>
                  </a:lnTo>
                  <a:lnTo>
                    <a:pt x="10" y="142"/>
                  </a:lnTo>
                  <a:lnTo>
                    <a:pt x="11" y="149"/>
                  </a:lnTo>
                  <a:lnTo>
                    <a:pt x="13" y="155"/>
                  </a:lnTo>
                  <a:lnTo>
                    <a:pt x="15" y="161"/>
                  </a:lnTo>
                  <a:lnTo>
                    <a:pt x="19" y="173"/>
                  </a:lnTo>
                  <a:lnTo>
                    <a:pt x="28" y="167"/>
                  </a:lnTo>
                  <a:lnTo>
                    <a:pt x="23" y="173"/>
                  </a:lnTo>
                  <a:lnTo>
                    <a:pt x="21" y="181"/>
                  </a:lnTo>
                  <a:lnTo>
                    <a:pt x="21" y="189"/>
                  </a:lnTo>
                  <a:lnTo>
                    <a:pt x="21" y="195"/>
                  </a:lnTo>
                  <a:lnTo>
                    <a:pt x="21" y="202"/>
                  </a:lnTo>
                  <a:lnTo>
                    <a:pt x="24" y="210"/>
                  </a:lnTo>
                  <a:lnTo>
                    <a:pt x="26" y="216"/>
                  </a:lnTo>
                  <a:lnTo>
                    <a:pt x="40" y="215"/>
                  </a:lnTo>
                  <a:lnTo>
                    <a:pt x="28" y="223"/>
                  </a:lnTo>
                  <a:lnTo>
                    <a:pt x="26" y="229"/>
                  </a:lnTo>
                  <a:lnTo>
                    <a:pt x="23" y="237"/>
                  </a:lnTo>
                  <a:lnTo>
                    <a:pt x="21" y="244"/>
                  </a:lnTo>
                  <a:lnTo>
                    <a:pt x="19" y="250"/>
                  </a:lnTo>
                  <a:lnTo>
                    <a:pt x="19" y="258"/>
                  </a:lnTo>
                  <a:lnTo>
                    <a:pt x="19" y="264"/>
                  </a:lnTo>
                  <a:lnTo>
                    <a:pt x="19" y="270"/>
                  </a:lnTo>
                  <a:lnTo>
                    <a:pt x="19" y="278"/>
                  </a:lnTo>
                  <a:lnTo>
                    <a:pt x="19" y="285"/>
                  </a:lnTo>
                  <a:lnTo>
                    <a:pt x="21" y="289"/>
                  </a:lnTo>
                  <a:lnTo>
                    <a:pt x="188" y="297"/>
                  </a:lnTo>
                  <a:lnTo>
                    <a:pt x="191" y="290"/>
                  </a:lnTo>
                  <a:lnTo>
                    <a:pt x="191" y="281"/>
                  </a:lnTo>
                  <a:lnTo>
                    <a:pt x="193" y="273"/>
                  </a:lnTo>
                  <a:lnTo>
                    <a:pt x="193" y="267"/>
                  </a:lnTo>
                  <a:lnTo>
                    <a:pt x="193" y="262"/>
                  </a:lnTo>
                  <a:lnTo>
                    <a:pt x="192" y="256"/>
                  </a:lnTo>
                  <a:lnTo>
                    <a:pt x="190" y="250"/>
                  </a:lnTo>
                  <a:lnTo>
                    <a:pt x="189" y="242"/>
                  </a:lnTo>
                  <a:lnTo>
                    <a:pt x="188" y="237"/>
                  </a:lnTo>
                  <a:lnTo>
                    <a:pt x="186" y="231"/>
                  </a:lnTo>
                  <a:lnTo>
                    <a:pt x="183" y="224"/>
                  </a:lnTo>
                  <a:lnTo>
                    <a:pt x="179" y="218"/>
                  </a:lnTo>
                  <a:lnTo>
                    <a:pt x="172" y="211"/>
                  </a:lnTo>
                  <a:lnTo>
                    <a:pt x="167" y="206"/>
                  </a:lnTo>
                  <a:lnTo>
                    <a:pt x="162" y="206"/>
                  </a:lnTo>
                  <a:lnTo>
                    <a:pt x="166" y="206"/>
                  </a:lnTo>
                  <a:lnTo>
                    <a:pt x="170" y="198"/>
                  </a:lnTo>
                  <a:lnTo>
                    <a:pt x="172" y="192"/>
                  </a:lnTo>
                  <a:lnTo>
                    <a:pt x="172" y="184"/>
                  </a:lnTo>
                  <a:lnTo>
                    <a:pt x="172" y="176"/>
                  </a:lnTo>
                  <a:lnTo>
                    <a:pt x="169" y="169"/>
                  </a:lnTo>
                  <a:lnTo>
                    <a:pt x="168" y="163"/>
                  </a:lnTo>
                  <a:lnTo>
                    <a:pt x="166" y="155"/>
                  </a:lnTo>
                  <a:lnTo>
                    <a:pt x="161" y="149"/>
                  </a:lnTo>
                  <a:lnTo>
                    <a:pt x="155" y="144"/>
                  </a:lnTo>
                  <a:lnTo>
                    <a:pt x="148" y="141"/>
                  </a:lnTo>
                  <a:lnTo>
                    <a:pt x="147" y="131"/>
                  </a:lnTo>
                  <a:lnTo>
                    <a:pt x="145" y="123"/>
                  </a:lnTo>
                  <a:lnTo>
                    <a:pt x="142" y="117"/>
                  </a:lnTo>
                  <a:lnTo>
                    <a:pt x="137" y="113"/>
                  </a:lnTo>
                  <a:lnTo>
                    <a:pt x="131" y="117"/>
                  </a:lnTo>
                  <a:lnTo>
                    <a:pt x="140" y="107"/>
                  </a:lnTo>
                  <a:lnTo>
                    <a:pt x="143" y="101"/>
                  </a:lnTo>
                  <a:lnTo>
                    <a:pt x="145" y="95"/>
                  </a:lnTo>
                  <a:lnTo>
                    <a:pt x="145" y="88"/>
                  </a:lnTo>
                  <a:lnTo>
                    <a:pt x="145" y="82"/>
                  </a:lnTo>
                  <a:lnTo>
                    <a:pt x="143" y="75"/>
                  </a:lnTo>
                  <a:lnTo>
                    <a:pt x="141" y="68"/>
                  </a:lnTo>
                  <a:lnTo>
                    <a:pt x="138" y="62"/>
                  </a:lnTo>
                  <a:lnTo>
                    <a:pt x="132" y="49"/>
                  </a:lnTo>
                  <a:lnTo>
                    <a:pt x="130" y="44"/>
                  </a:lnTo>
                  <a:lnTo>
                    <a:pt x="123" y="47"/>
                  </a:lnTo>
                  <a:lnTo>
                    <a:pt x="130" y="41"/>
                  </a:lnTo>
                  <a:lnTo>
                    <a:pt x="134" y="37"/>
                  </a:lnTo>
                  <a:lnTo>
                    <a:pt x="0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20"/>
            <p:cNvSpPr>
              <a:spLocks/>
            </p:cNvSpPr>
            <p:nvPr/>
          </p:nvSpPr>
          <p:spPr bwMode="invGray">
            <a:xfrm>
              <a:off x="2585" y="3037"/>
              <a:ext cx="184" cy="148"/>
            </a:xfrm>
            <a:custGeom>
              <a:avLst/>
              <a:gdLst>
                <a:gd name="T0" fmla="*/ 183 w 184"/>
                <a:gd name="T1" fmla="*/ 17 h 148"/>
                <a:gd name="T2" fmla="*/ 172 w 184"/>
                <a:gd name="T3" fmla="*/ 11 h 148"/>
                <a:gd name="T4" fmla="*/ 166 w 184"/>
                <a:gd name="T5" fmla="*/ 10 h 148"/>
                <a:gd name="T6" fmla="*/ 159 w 184"/>
                <a:gd name="T7" fmla="*/ 10 h 148"/>
                <a:gd name="T8" fmla="*/ 151 w 184"/>
                <a:gd name="T9" fmla="*/ 10 h 148"/>
                <a:gd name="T10" fmla="*/ 147 w 184"/>
                <a:gd name="T11" fmla="*/ 12 h 148"/>
                <a:gd name="T12" fmla="*/ 153 w 184"/>
                <a:gd name="T13" fmla="*/ 9 h 148"/>
                <a:gd name="T14" fmla="*/ 145 w 184"/>
                <a:gd name="T15" fmla="*/ 4 h 148"/>
                <a:gd name="T16" fmla="*/ 134 w 184"/>
                <a:gd name="T17" fmla="*/ 2 h 148"/>
                <a:gd name="T18" fmla="*/ 127 w 184"/>
                <a:gd name="T19" fmla="*/ 0 h 148"/>
                <a:gd name="T20" fmla="*/ 119 w 184"/>
                <a:gd name="T21" fmla="*/ 0 h 148"/>
                <a:gd name="T22" fmla="*/ 111 w 184"/>
                <a:gd name="T23" fmla="*/ 0 h 148"/>
                <a:gd name="T24" fmla="*/ 104 w 184"/>
                <a:gd name="T25" fmla="*/ 1 h 148"/>
                <a:gd name="T26" fmla="*/ 90 w 184"/>
                <a:gd name="T27" fmla="*/ 0 h 148"/>
                <a:gd name="T28" fmla="*/ 82 w 184"/>
                <a:gd name="T29" fmla="*/ 0 h 148"/>
                <a:gd name="T30" fmla="*/ 75 w 184"/>
                <a:gd name="T31" fmla="*/ 0 h 148"/>
                <a:gd name="T32" fmla="*/ 63 w 184"/>
                <a:gd name="T33" fmla="*/ 1 h 148"/>
                <a:gd name="T34" fmla="*/ 56 w 184"/>
                <a:gd name="T35" fmla="*/ 3 h 148"/>
                <a:gd name="T36" fmla="*/ 47 w 184"/>
                <a:gd name="T37" fmla="*/ 4 h 148"/>
                <a:gd name="T38" fmla="*/ 39 w 184"/>
                <a:gd name="T39" fmla="*/ 9 h 148"/>
                <a:gd name="T40" fmla="*/ 32 w 184"/>
                <a:gd name="T41" fmla="*/ 13 h 148"/>
                <a:gd name="T42" fmla="*/ 26 w 184"/>
                <a:gd name="T43" fmla="*/ 20 h 148"/>
                <a:gd name="T44" fmla="*/ 22 w 184"/>
                <a:gd name="T45" fmla="*/ 28 h 148"/>
                <a:gd name="T46" fmla="*/ 19 w 184"/>
                <a:gd name="T47" fmla="*/ 34 h 148"/>
                <a:gd name="T48" fmla="*/ 17 w 184"/>
                <a:gd name="T49" fmla="*/ 40 h 148"/>
                <a:gd name="T50" fmla="*/ 14 w 184"/>
                <a:gd name="T51" fmla="*/ 47 h 148"/>
                <a:gd name="T52" fmla="*/ 12 w 184"/>
                <a:gd name="T53" fmla="*/ 53 h 148"/>
                <a:gd name="T54" fmla="*/ 10 w 184"/>
                <a:gd name="T55" fmla="*/ 60 h 148"/>
                <a:gd name="T56" fmla="*/ 9 w 184"/>
                <a:gd name="T57" fmla="*/ 67 h 148"/>
                <a:gd name="T58" fmla="*/ 9 w 184"/>
                <a:gd name="T59" fmla="*/ 71 h 148"/>
                <a:gd name="T60" fmla="*/ 8 w 184"/>
                <a:gd name="T61" fmla="*/ 86 h 148"/>
                <a:gd name="T62" fmla="*/ 8 w 184"/>
                <a:gd name="T63" fmla="*/ 94 h 148"/>
                <a:gd name="T64" fmla="*/ 15 w 184"/>
                <a:gd name="T65" fmla="*/ 100 h 148"/>
                <a:gd name="T66" fmla="*/ 9 w 184"/>
                <a:gd name="T67" fmla="*/ 94 h 148"/>
                <a:gd name="T68" fmla="*/ 5 w 184"/>
                <a:gd name="T69" fmla="*/ 102 h 148"/>
                <a:gd name="T70" fmla="*/ 0 w 184"/>
                <a:gd name="T71" fmla="*/ 110 h 148"/>
                <a:gd name="T72" fmla="*/ 134 w 184"/>
                <a:gd name="T73" fmla="*/ 147 h 148"/>
                <a:gd name="T74" fmla="*/ 136 w 184"/>
                <a:gd name="T75" fmla="*/ 138 h 148"/>
                <a:gd name="T76" fmla="*/ 135 w 184"/>
                <a:gd name="T77" fmla="*/ 133 h 148"/>
                <a:gd name="T78" fmla="*/ 135 w 184"/>
                <a:gd name="T79" fmla="*/ 127 h 148"/>
                <a:gd name="T80" fmla="*/ 137 w 184"/>
                <a:gd name="T81" fmla="*/ 121 h 148"/>
                <a:gd name="T82" fmla="*/ 134 w 184"/>
                <a:gd name="T83" fmla="*/ 115 h 148"/>
                <a:gd name="T84" fmla="*/ 139 w 184"/>
                <a:gd name="T85" fmla="*/ 117 h 148"/>
                <a:gd name="T86" fmla="*/ 183 w 184"/>
                <a:gd name="T87" fmla="*/ 17 h 1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4"/>
                <a:gd name="T133" fmla="*/ 0 h 148"/>
                <a:gd name="T134" fmla="*/ 184 w 184"/>
                <a:gd name="T135" fmla="*/ 148 h 1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4" h="148">
                  <a:moveTo>
                    <a:pt x="183" y="17"/>
                  </a:moveTo>
                  <a:lnTo>
                    <a:pt x="172" y="11"/>
                  </a:lnTo>
                  <a:lnTo>
                    <a:pt x="166" y="10"/>
                  </a:lnTo>
                  <a:lnTo>
                    <a:pt x="159" y="10"/>
                  </a:lnTo>
                  <a:lnTo>
                    <a:pt x="151" y="10"/>
                  </a:lnTo>
                  <a:lnTo>
                    <a:pt x="147" y="12"/>
                  </a:lnTo>
                  <a:lnTo>
                    <a:pt x="153" y="9"/>
                  </a:lnTo>
                  <a:lnTo>
                    <a:pt x="145" y="4"/>
                  </a:lnTo>
                  <a:lnTo>
                    <a:pt x="134" y="2"/>
                  </a:lnTo>
                  <a:lnTo>
                    <a:pt x="127" y="0"/>
                  </a:lnTo>
                  <a:lnTo>
                    <a:pt x="119" y="0"/>
                  </a:lnTo>
                  <a:lnTo>
                    <a:pt x="111" y="0"/>
                  </a:lnTo>
                  <a:lnTo>
                    <a:pt x="104" y="1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63" y="1"/>
                  </a:lnTo>
                  <a:lnTo>
                    <a:pt x="56" y="3"/>
                  </a:lnTo>
                  <a:lnTo>
                    <a:pt x="47" y="4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6" y="20"/>
                  </a:lnTo>
                  <a:lnTo>
                    <a:pt x="22" y="28"/>
                  </a:lnTo>
                  <a:lnTo>
                    <a:pt x="19" y="34"/>
                  </a:lnTo>
                  <a:lnTo>
                    <a:pt x="17" y="40"/>
                  </a:lnTo>
                  <a:lnTo>
                    <a:pt x="14" y="47"/>
                  </a:lnTo>
                  <a:lnTo>
                    <a:pt x="12" y="53"/>
                  </a:lnTo>
                  <a:lnTo>
                    <a:pt x="10" y="60"/>
                  </a:lnTo>
                  <a:lnTo>
                    <a:pt x="9" y="67"/>
                  </a:lnTo>
                  <a:lnTo>
                    <a:pt x="9" y="71"/>
                  </a:lnTo>
                  <a:lnTo>
                    <a:pt x="8" y="86"/>
                  </a:lnTo>
                  <a:lnTo>
                    <a:pt x="8" y="94"/>
                  </a:lnTo>
                  <a:lnTo>
                    <a:pt x="15" y="100"/>
                  </a:lnTo>
                  <a:lnTo>
                    <a:pt x="9" y="94"/>
                  </a:lnTo>
                  <a:lnTo>
                    <a:pt x="5" y="102"/>
                  </a:lnTo>
                  <a:lnTo>
                    <a:pt x="0" y="110"/>
                  </a:lnTo>
                  <a:lnTo>
                    <a:pt x="134" y="147"/>
                  </a:lnTo>
                  <a:lnTo>
                    <a:pt x="136" y="138"/>
                  </a:lnTo>
                  <a:lnTo>
                    <a:pt x="135" y="133"/>
                  </a:lnTo>
                  <a:lnTo>
                    <a:pt x="135" y="127"/>
                  </a:lnTo>
                  <a:lnTo>
                    <a:pt x="137" y="121"/>
                  </a:lnTo>
                  <a:lnTo>
                    <a:pt x="134" y="115"/>
                  </a:lnTo>
                  <a:lnTo>
                    <a:pt x="139" y="117"/>
                  </a:lnTo>
                  <a:lnTo>
                    <a:pt x="183" y="17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21"/>
            <p:cNvSpPr>
              <a:spLocks/>
            </p:cNvSpPr>
            <p:nvPr/>
          </p:nvSpPr>
          <p:spPr bwMode="invGray">
            <a:xfrm>
              <a:off x="2724" y="2944"/>
              <a:ext cx="438" cy="235"/>
            </a:xfrm>
            <a:custGeom>
              <a:avLst/>
              <a:gdLst>
                <a:gd name="T0" fmla="*/ 52 w 438"/>
                <a:gd name="T1" fmla="*/ 108 h 235"/>
                <a:gd name="T2" fmla="*/ 68 w 438"/>
                <a:gd name="T3" fmla="*/ 115 h 235"/>
                <a:gd name="T4" fmla="*/ 88 w 438"/>
                <a:gd name="T5" fmla="*/ 126 h 235"/>
                <a:gd name="T6" fmla="*/ 101 w 438"/>
                <a:gd name="T7" fmla="*/ 126 h 235"/>
                <a:gd name="T8" fmla="*/ 114 w 438"/>
                <a:gd name="T9" fmla="*/ 130 h 235"/>
                <a:gd name="T10" fmla="*/ 134 w 438"/>
                <a:gd name="T11" fmla="*/ 131 h 235"/>
                <a:gd name="T12" fmla="*/ 145 w 438"/>
                <a:gd name="T13" fmla="*/ 126 h 235"/>
                <a:gd name="T14" fmla="*/ 165 w 438"/>
                <a:gd name="T15" fmla="*/ 116 h 235"/>
                <a:gd name="T16" fmla="*/ 179 w 438"/>
                <a:gd name="T17" fmla="*/ 114 h 235"/>
                <a:gd name="T18" fmla="*/ 194 w 438"/>
                <a:gd name="T19" fmla="*/ 108 h 235"/>
                <a:gd name="T20" fmla="*/ 211 w 438"/>
                <a:gd name="T21" fmla="*/ 98 h 235"/>
                <a:gd name="T22" fmla="*/ 224 w 438"/>
                <a:gd name="T23" fmla="*/ 93 h 235"/>
                <a:gd name="T24" fmla="*/ 239 w 438"/>
                <a:gd name="T25" fmla="*/ 93 h 235"/>
                <a:gd name="T26" fmla="*/ 260 w 438"/>
                <a:gd name="T27" fmla="*/ 83 h 235"/>
                <a:gd name="T28" fmla="*/ 274 w 438"/>
                <a:gd name="T29" fmla="*/ 77 h 235"/>
                <a:gd name="T30" fmla="*/ 284 w 438"/>
                <a:gd name="T31" fmla="*/ 70 h 235"/>
                <a:gd name="T32" fmla="*/ 295 w 438"/>
                <a:gd name="T33" fmla="*/ 62 h 235"/>
                <a:gd name="T34" fmla="*/ 313 w 438"/>
                <a:gd name="T35" fmla="*/ 48 h 235"/>
                <a:gd name="T36" fmla="*/ 326 w 438"/>
                <a:gd name="T37" fmla="*/ 44 h 235"/>
                <a:gd name="T38" fmla="*/ 334 w 438"/>
                <a:gd name="T39" fmla="*/ 37 h 235"/>
                <a:gd name="T40" fmla="*/ 343 w 438"/>
                <a:gd name="T41" fmla="*/ 23 h 235"/>
                <a:gd name="T42" fmla="*/ 355 w 438"/>
                <a:gd name="T43" fmla="*/ 9 h 235"/>
                <a:gd name="T44" fmla="*/ 372 w 438"/>
                <a:gd name="T45" fmla="*/ 0 h 235"/>
                <a:gd name="T46" fmla="*/ 431 w 438"/>
                <a:gd name="T47" fmla="*/ 93 h 235"/>
                <a:gd name="T48" fmla="*/ 419 w 438"/>
                <a:gd name="T49" fmla="*/ 106 h 235"/>
                <a:gd name="T50" fmla="*/ 389 w 438"/>
                <a:gd name="T51" fmla="*/ 131 h 235"/>
                <a:gd name="T52" fmla="*/ 376 w 438"/>
                <a:gd name="T53" fmla="*/ 140 h 235"/>
                <a:gd name="T54" fmla="*/ 355 w 438"/>
                <a:gd name="T55" fmla="*/ 156 h 235"/>
                <a:gd name="T56" fmla="*/ 344 w 438"/>
                <a:gd name="T57" fmla="*/ 164 h 235"/>
                <a:gd name="T58" fmla="*/ 328 w 438"/>
                <a:gd name="T59" fmla="*/ 170 h 235"/>
                <a:gd name="T60" fmla="*/ 314 w 438"/>
                <a:gd name="T61" fmla="*/ 176 h 235"/>
                <a:gd name="T62" fmla="*/ 300 w 438"/>
                <a:gd name="T63" fmla="*/ 185 h 235"/>
                <a:gd name="T64" fmla="*/ 287 w 438"/>
                <a:gd name="T65" fmla="*/ 191 h 235"/>
                <a:gd name="T66" fmla="*/ 274 w 438"/>
                <a:gd name="T67" fmla="*/ 193 h 235"/>
                <a:gd name="T68" fmla="*/ 263 w 438"/>
                <a:gd name="T69" fmla="*/ 195 h 235"/>
                <a:gd name="T70" fmla="*/ 239 w 438"/>
                <a:gd name="T71" fmla="*/ 207 h 235"/>
                <a:gd name="T72" fmla="*/ 224 w 438"/>
                <a:gd name="T73" fmla="*/ 210 h 235"/>
                <a:gd name="T74" fmla="*/ 211 w 438"/>
                <a:gd name="T75" fmla="*/ 213 h 235"/>
                <a:gd name="T76" fmla="*/ 196 w 438"/>
                <a:gd name="T77" fmla="*/ 217 h 235"/>
                <a:gd name="T78" fmla="*/ 179 w 438"/>
                <a:gd name="T79" fmla="*/ 224 h 235"/>
                <a:gd name="T80" fmla="*/ 165 w 438"/>
                <a:gd name="T81" fmla="*/ 227 h 235"/>
                <a:gd name="T82" fmla="*/ 147 w 438"/>
                <a:gd name="T83" fmla="*/ 227 h 235"/>
                <a:gd name="T84" fmla="*/ 137 w 438"/>
                <a:gd name="T85" fmla="*/ 231 h 235"/>
                <a:gd name="T86" fmla="*/ 124 w 438"/>
                <a:gd name="T87" fmla="*/ 234 h 235"/>
                <a:gd name="T88" fmla="*/ 110 w 438"/>
                <a:gd name="T89" fmla="*/ 231 h 235"/>
                <a:gd name="T90" fmla="*/ 97 w 438"/>
                <a:gd name="T91" fmla="*/ 234 h 235"/>
                <a:gd name="T92" fmla="*/ 84 w 438"/>
                <a:gd name="T93" fmla="*/ 234 h 235"/>
                <a:gd name="T94" fmla="*/ 71 w 438"/>
                <a:gd name="T95" fmla="*/ 231 h 235"/>
                <a:gd name="T96" fmla="*/ 55 w 438"/>
                <a:gd name="T97" fmla="*/ 231 h 235"/>
                <a:gd name="T98" fmla="*/ 41 w 438"/>
                <a:gd name="T99" fmla="*/ 220 h 235"/>
                <a:gd name="T100" fmla="*/ 25 w 438"/>
                <a:gd name="T101" fmla="*/ 216 h 235"/>
                <a:gd name="T102" fmla="*/ 6 w 438"/>
                <a:gd name="T103" fmla="*/ 213 h 235"/>
                <a:gd name="T104" fmla="*/ 44 w 438"/>
                <a:gd name="T105" fmla="*/ 109 h 2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8"/>
                <a:gd name="T160" fmla="*/ 0 h 235"/>
                <a:gd name="T161" fmla="*/ 438 w 438"/>
                <a:gd name="T162" fmla="*/ 235 h 2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8" h="235">
                  <a:moveTo>
                    <a:pt x="44" y="109"/>
                  </a:moveTo>
                  <a:lnTo>
                    <a:pt x="52" y="108"/>
                  </a:lnTo>
                  <a:lnTo>
                    <a:pt x="61" y="113"/>
                  </a:lnTo>
                  <a:lnTo>
                    <a:pt x="68" y="115"/>
                  </a:lnTo>
                  <a:lnTo>
                    <a:pt x="77" y="121"/>
                  </a:lnTo>
                  <a:lnTo>
                    <a:pt x="88" y="126"/>
                  </a:lnTo>
                  <a:lnTo>
                    <a:pt x="93" y="127"/>
                  </a:lnTo>
                  <a:lnTo>
                    <a:pt x="101" y="126"/>
                  </a:lnTo>
                  <a:lnTo>
                    <a:pt x="110" y="128"/>
                  </a:lnTo>
                  <a:lnTo>
                    <a:pt x="114" y="130"/>
                  </a:lnTo>
                  <a:lnTo>
                    <a:pt x="122" y="131"/>
                  </a:lnTo>
                  <a:lnTo>
                    <a:pt x="134" y="131"/>
                  </a:lnTo>
                  <a:lnTo>
                    <a:pt x="138" y="133"/>
                  </a:lnTo>
                  <a:lnTo>
                    <a:pt x="145" y="126"/>
                  </a:lnTo>
                  <a:lnTo>
                    <a:pt x="158" y="119"/>
                  </a:lnTo>
                  <a:lnTo>
                    <a:pt x="165" y="116"/>
                  </a:lnTo>
                  <a:lnTo>
                    <a:pt x="173" y="114"/>
                  </a:lnTo>
                  <a:lnTo>
                    <a:pt x="179" y="114"/>
                  </a:lnTo>
                  <a:lnTo>
                    <a:pt x="184" y="113"/>
                  </a:lnTo>
                  <a:lnTo>
                    <a:pt x="194" y="108"/>
                  </a:lnTo>
                  <a:lnTo>
                    <a:pt x="201" y="102"/>
                  </a:lnTo>
                  <a:lnTo>
                    <a:pt x="211" y="98"/>
                  </a:lnTo>
                  <a:lnTo>
                    <a:pt x="217" y="96"/>
                  </a:lnTo>
                  <a:lnTo>
                    <a:pt x="224" y="93"/>
                  </a:lnTo>
                  <a:lnTo>
                    <a:pt x="232" y="93"/>
                  </a:lnTo>
                  <a:lnTo>
                    <a:pt x="239" y="93"/>
                  </a:lnTo>
                  <a:lnTo>
                    <a:pt x="245" y="94"/>
                  </a:lnTo>
                  <a:lnTo>
                    <a:pt x="260" y="83"/>
                  </a:lnTo>
                  <a:lnTo>
                    <a:pt x="267" y="78"/>
                  </a:lnTo>
                  <a:lnTo>
                    <a:pt x="274" y="77"/>
                  </a:lnTo>
                  <a:lnTo>
                    <a:pt x="279" y="75"/>
                  </a:lnTo>
                  <a:lnTo>
                    <a:pt x="284" y="70"/>
                  </a:lnTo>
                  <a:lnTo>
                    <a:pt x="290" y="71"/>
                  </a:lnTo>
                  <a:lnTo>
                    <a:pt x="295" y="62"/>
                  </a:lnTo>
                  <a:lnTo>
                    <a:pt x="305" y="55"/>
                  </a:lnTo>
                  <a:lnTo>
                    <a:pt x="313" y="48"/>
                  </a:lnTo>
                  <a:lnTo>
                    <a:pt x="319" y="46"/>
                  </a:lnTo>
                  <a:lnTo>
                    <a:pt x="326" y="44"/>
                  </a:lnTo>
                  <a:lnTo>
                    <a:pt x="332" y="43"/>
                  </a:lnTo>
                  <a:lnTo>
                    <a:pt x="334" y="37"/>
                  </a:lnTo>
                  <a:lnTo>
                    <a:pt x="339" y="30"/>
                  </a:lnTo>
                  <a:lnTo>
                    <a:pt x="343" y="23"/>
                  </a:lnTo>
                  <a:lnTo>
                    <a:pt x="351" y="16"/>
                  </a:lnTo>
                  <a:lnTo>
                    <a:pt x="355" y="9"/>
                  </a:lnTo>
                  <a:lnTo>
                    <a:pt x="363" y="4"/>
                  </a:lnTo>
                  <a:lnTo>
                    <a:pt x="372" y="0"/>
                  </a:lnTo>
                  <a:lnTo>
                    <a:pt x="437" y="90"/>
                  </a:lnTo>
                  <a:lnTo>
                    <a:pt x="431" y="93"/>
                  </a:lnTo>
                  <a:lnTo>
                    <a:pt x="423" y="99"/>
                  </a:lnTo>
                  <a:lnTo>
                    <a:pt x="419" y="106"/>
                  </a:lnTo>
                  <a:lnTo>
                    <a:pt x="396" y="127"/>
                  </a:lnTo>
                  <a:lnTo>
                    <a:pt x="389" y="131"/>
                  </a:lnTo>
                  <a:lnTo>
                    <a:pt x="383" y="133"/>
                  </a:lnTo>
                  <a:lnTo>
                    <a:pt x="376" y="140"/>
                  </a:lnTo>
                  <a:lnTo>
                    <a:pt x="371" y="145"/>
                  </a:lnTo>
                  <a:lnTo>
                    <a:pt x="355" y="156"/>
                  </a:lnTo>
                  <a:lnTo>
                    <a:pt x="351" y="160"/>
                  </a:lnTo>
                  <a:lnTo>
                    <a:pt x="344" y="164"/>
                  </a:lnTo>
                  <a:lnTo>
                    <a:pt x="338" y="166"/>
                  </a:lnTo>
                  <a:lnTo>
                    <a:pt x="328" y="170"/>
                  </a:lnTo>
                  <a:lnTo>
                    <a:pt x="322" y="170"/>
                  </a:lnTo>
                  <a:lnTo>
                    <a:pt x="314" y="176"/>
                  </a:lnTo>
                  <a:lnTo>
                    <a:pt x="307" y="182"/>
                  </a:lnTo>
                  <a:lnTo>
                    <a:pt x="300" y="185"/>
                  </a:lnTo>
                  <a:lnTo>
                    <a:pt x="294" y="187"/>
                  </a:lnTo>
                  <a:lnTo>
                    <a:pt x="287" y="191"/>
                  </a:lnTo>
                  <a:lnTo>
                    <a:pt x="281" y="193"/>
                  </a:lnTo>
                  <a:lnTo>
                    <a:pt x="274" y="193"/>
                  </a:lnTo>
                  <a:lnTo>
                    <a:pt x="268" y="193"/>
                  </a:lnTo>
                  <a:lnTo>
                    <a:pt x="263" y="195"/>
                  </a:lnTo>
                  <a:lnTo>
                    <a:pt x="255" y="200"/>
                  </a:lnTo>
                  <a:lnTo>
                    <a:pt x="239" y="207"/>
                  </a:lnTo>
                  <a:lnTo>
                    <a:pt x="230" y="210"/>
                  </a:lnTo>
                  <a:lnTo>
                    <a:pt x="224" y="210"/>
                  </a:lnTo>
                  <a:lnTo>
                    <a:pt x="217" y="213"/>
                  </a:lnTo>
                  <a:lnTo>
                    <a:pt x="211" y="213"/>
                  </a:lnTo>
                  <a:lnTo>
                    <a:pt x="203" y="214"/>
                  </a:lnTo>
                  <a:lnTo>
                    <a:pt x="196" y="217"/>
                  </a:lnTo>
                  <a:lnTo>
                    <a:pt x="186" y="224"/>
                  </a:lnTo>
                  <a:lnTo>
                    <a:pt x="179" y="224"/>
                  </a:lnTo>
                  <a:lnTo>
                    <a:pt x="172" y="226"/>
                  </a:lnTo>
                  <a:lnTo>
                    <a:pt x="165" y="227"/>
                  </a:lnTo>
                  <a:lnTo>
                    <a:pt x="158" y="227"/>
                  </a:lnTo>
                  <a:lnTo>
                    <a:pt x="147" y="227"/>
                  </a:lnTo>
                  <a:lnTo>
                    <a:pt x="142" y="226"/>
                  </a:lnTo>
                  <a:lnTo>
                    <a:pt x="137" y="231"/>
                  </a:lnTo>
                  <a:lnTo>
                    <a:pt x="130" y="232"/>
                  </a:lnTo>
                  <a:lnTo>
                    <a:pt x="124" y="234"/>
                  </a:lnTo>
                  <a:lnTo>
                    <a:pt x="116" y="232"/>
                  </a:lnTo>
                  <a:lnTo>
                    <a:pt x="110" y="231"/>
                  </a:lnTo>
                  <a:lnTo>
                    <a:pt x="105" y="231"/>
                  </a:lnTo>
                  <a:lnTo>
                    <a:pt x="97" y="234"/>
                  </a:lnTo>
                  <a:lnTo>
                    <a:pt x="92" y="234"/>
                  </a:lnTo>
                  <a:lnTo>
                    <a:pt x="84" y="234"/>
                  </a:lnTo>
                  <a:lnTo>
                    <a:pt x="75" y="234"/>
                  </a:lnTo>
                  <a:lnTo>
                    <a:pt x="71" y="231"/>
                  </a:lnTo>
                  <a:lnTo>
                    <a:pt x="63" y="232"/>
                  </a:lnTo>
                  <a:lnTo>
                    <a:pt x="55" y="231"/>
                  </a:lnTo>
                  <a:lnTo>
                    <a:pt x="47" y="225"/>
                  </a:lnTo>
                  <a:lnTo>
                    <a:pt x="41" y="220"/>
                  </a:lnTo>
                  <a:lnTo>
                    <a:pt x="35" y="216"/>
                  </a:lnTo>
                  <a:lnTo>
                    <a:pt x="25" y="216"/>
                  </a:lnTo>
                  <a:lnTo>
                    <a:pt x="18" y="216"/>
                  </a:lnTo>
                  <a:lnTo>
                    <a:pt x="6" y="213"/>
                  </a:lnTo>
                  <a:lnTo>
                    <a:pt x="0" y="210"/>
                  </a:lnTo>
                  <a:lnTo>
                    <a:pt x="44" y="109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Freeform 22"/>
            <p:cNvSpPr>
              <a:spLocks/>
            </p:cNvSpPr>
            <p:nvPr/>
          </p:nvSpPr>
          <p:spPr bwMode="invGray">
            <a:xfrm>
              <a:off x="3096" y="2932"/>
              <a:ext cx="173" cy="130"/>
            </a:xfrm>
            <a:custGeom>
              <a:avLst/>
              <a:gdLst>
                <a:gd name="T0" fmla="*/ 0 w 173"/>
                <a:gd name="T1" fmla="*/ 12 h 130"/>
                <a:gd name="T2" fmla="*/ 7 w 173"/>
                <a:gd name="T3" fmla="*/ 8 h 130"/>
                <a:gd name="T4" fmla="*/ 14 w 173"/>
                <a:gd name="T5" fmla="*/ 7 h 130"/>
                <a:gd name="T6" fmla="*/ 22 w 173"/>
                <a:gd name="T7" fmla="*/ 6 h 130"/>
                <a:gd name="T8" fmla="*/ 26 w 173"/>
                <a:gd name="T9" fmla="*/ 4 h 130"/>
                <a:gd name="T10" fmla="*/ 34 w 173"/>
                <a:gd name="T11" fmla="*/ 4 h 130"/>
                <a:gd name="T12" fmla="*/ 41 w 173"/>
                <a:gd name="T13" fmla="*/ 6 h 130"/>
                <a:gd name="T14" fmla="*/ 46 w 173"/>
                <a:gd name="T15" fmla="*/ 6 h 130"/>
                <a:gd name="T16" fmla="*/ 52 w 173"/>
                <a:gd name="T17" fmla="*/ 8 h 130"/>
                <a:gd name="T18" fmla="*/ 62 w 173"/>
                <a:gd name="T19" fmla="*/ 4 h 130"/>
                <a:gd name="T20" fmla="*/ 68 w 173"/>
                <a:gd name="T21" fmla="*/ 3 h 130"/>
                <a:gd name="T22" fmla="*/ 77 w 173"/>
                <a:gd name="T23" fmla="*/ 0 h 130"/>
                <a:gd name="T24" fmla="*/ 86 w 173"/>
                <a:gd name="T25" fmla="*/ 0 h 130"/>
                <a:gd name="T26" fmla="*/ 93 w 173"/>
                <a:gd name="T27" fmla="*/ 0 h 130"/>
                <a:gd name="T28" fmla="*/ 101 w 173"/>
                <a:gd name="T29" fmla="*/ 0 h 130"/>
                <a:gd name="T30" fmla="*/ 109 w 173"/>
                <a:gd name="T31" fmla="*/ 3 h 130"/>
                <a:gd name="T32" fmla="*/ 115 w 173"/>
                <a:gd name="T33" fmla="*/ 4 h 130"/>
                <a:gd name="T34" fmla="*/ 123 w 173"/>
                <a:gd name="T35" fmla="*/ 11 h 130"/>
                <a:gd name="T36" fmla="*/ 128 w 173"/>
                <a:gd name="T37" fmla="*/ 17 h 130"/>
                <a:gd name="T38" fmla="*/ 133 w 173"/>
                <a:gd name="T39" fmla="*/ 23 h 130"/>
                <a:gd name="T40" fmla="*/ 136 w 173"/>
                <a:gd name="T41" fmla="*/ 28 h 130"/>
                <a:gd name="T42" fmla="*/ 136 w 173"/>
                <a:gd name="T43" fmla="*/ 34 h 130"/>
                <a:gd name="T44" fmla="*/ 143 w 173"/>
                <a:gd name="T45" fmla="*/ 39 h 130"/>
                <a:gd name="T46" fmla="*/ 148 w 173"/>
                <a:gd name="T47" fmla="*/ 44 h 130"/>
                <a:gd name="T48" fmla="*/ 154 w 173"/>
                <a:gd name="T49" fmla="*/ 50 h 130"/>
                <a:gd name="T50" fmla="*/ 156 w 173"/>
                <a:gd name="T51" fmla="*/ 58 h 130"/>
                <a:gd name="T52" fmla="*/ 159 w 173"/>
                <a:gd name="T53" fmla="*/ 65 h 130"/>
                <a:gd name="T54" fmla="*/ 159 w 173"/>
                <a:gd name="T55" fmla="*/ 71 h 130"/>
                <a:gd name="T56" fmla="*/ 159 w 173"/>
                <a:gd name="T57" fmla="*/ 79 h 130"/>
                <a:gd name="T58" fmla="*/ 160 w 173"/>
                <a:gd name="T59" fmla="*/ 83 h 130"/>
                <a:gd name="T60" fmla="*/ 164 w 173"/>
                <a:gd name="T61" fmla="*/ 89 h 130"/>
                <a:gd name="T62" fmla="*/ 164 w 173"/>
                <a:gd name="T63" fmla="*/ 96 h 130"/>
                <a:gd name="T64" fmla="*/ 163 w 173"/>
                <a:gd name="T65" fmla="*/ 100 h 130"/>
                <a:gd name="T66" fmla="*/ 167 w 173"/>
                <a:gd name="T67" fmla="*/ 106 h 130"/>
                <a:gd name="T68" fmla="*/ 168 w 173"/>
                <a:gd name="T69" fmla="*/ 115 h 130"/>
                <a:gd name="T70" fmla="*/ 170 w 173"/>
                <a:gd name="T71" fmla="*/ 122 h 130"/>
                <a:gd name="T72" fmla="*/ 172 w 173"/>
                <a:gd name="T73" fmla="*/ 129 h 130"/>
                <a:gd name="T74" fmla="*/ 77 w 173"/>
                <a:gd name="T75" fmla="*/ 126 h 130"/>
                <a:gd name="T76" fmla="*/ 74 w 173"/>
                <a:gd name="T77" fmla="*/ 119 h 130"/>
                <a:gd name="T78" fmla="*/ 73 w 173"/>
                <a:gd name="T79" fmla="*/ 112 h 130"/>
                <a:gd name="T80" fmla="*/ 72 w 173"/>
                <a:gd name="T81" fmla="*/ 106 h 130"/>
                <a:gd name="T82" fmla="*/ 72 w 173"/>
                <a:gd name="T83" fmla="*/ 102 h 130"/>
                <a:gd name="T84" fmla="*/ 66 w 173"/>
                <a:gd name="T85" fmla="*/ 103 h 130"/>
                <a:gd name="T86" fmla="*/ 0 w 173"/>
                <a:gd name="T87" fmla="*/ 12 h 1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3"/>
                <a:gd name="T133" fmla="*/ 0 h 130"/>
                <a:gd name="T134" fmla="*/ 173 w 173"/>
                <a:gd name="T135" fmla="*/ 130 h 1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3" h="130">
                  <a:moveTo>
                    <a:pt x="0" y="12"/>
                  </a:moveTo>
                  <a:lnTo>
                    <a:pt x="7" y="8"/>
                  </a:lnTo>
                  <a:lnTo>
                    <a:pt x="14" y="7"/>
                  </a:lnTo>
                  <a:lnTo>
                    <a:pt x="22" y="6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41" y="6"/>
                  </a:lnTo>
                  <a:lnTo>
                    <a:pt x="46" y="6"/>
                  </a:lnTo>
                  <a:lnTo>
                    <a:pt x="52" y="8"/>
                  </a:lnTo>
                  <a:lnTo>
                    <a:pt x="62" y="4"/>
                  </a:lnTo>
                  <a:lnTo>
                    <a:pt x="68" y="3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9" y="3"/>
                  </a:lnTo>
                  <a:lnTo>
                    <a:pt x="115" y="4"/>
                  </a:lnTo>
                  <a:lnTo>
                    <a:pt x="123" y="11"/>
                  </a:lnTo>
                  <a:lnTo>
                    <a:pt x="128" y="17"/>
                  </a:lnTo>
                  <a:lnTo>
                    <a:pt x="133" y="23"/>
                  </a:lnTo>
                  <a:lnTo>
                    <a:pt x="136" y="28"/>
                  </a:lnTo>
                  <a:lnTo>
                    <a:pt x="136" y="34"/>
                  </a:lnTo>
                  <a:lnTo>
                    <a:pt x="143" y="39"/>
                  </a:lnTo>
                  <a:lnTo>
                    <a:pt x="148" y="44"/>
                  </a:lnTo>
                  <a:lnTo>
                    <a:pt x="154" y="50"/>
                  </a:lnTo>
                  <a:lnTo>
                    <a:pt x="156" y="58"/>
                  </a:lnTo>
                  <a:lnTo>
                    <a:pt x="159" y="65"/>
                  </a:lnTo>
                  <a:lnTo>
                    <a:pt x="159" y="71"/>
                  </a:lnTo>
                  <a:lnTo>
                    <a:pt x="159" y="79"/>
                  </a:lnTo>
                  <a:lnTo>
                    <a:pt x="160" y="83"/>
                  </a:lnTo>
                  <a:lnTo>
                    <a:pt x="164" y="89"/>
                  </a:lnTo>
                  <a:lnTo>
                    <a:pt x="164" y="96"/>
                  </a:lnTo>
                  <a:lnTo>
                    <a:pt x="163" y="100"/>
                  </a:lnTo>
                  <a:lnTo>
                    <a:pt x="167" y="106"/>
                  </a:lnTo>
                  <a:lnTo>
                    <a:pt x="168" y="115"/>
                  </a:lnTo>
                  <a:lnTo>
                    <a:pt x="170" y="122"/>
                  </a:lnTo>
                  <a:lnTo>
                    <a:pt x="172" y="129"/>
                  </a:lnTo>
                  <a:lnTo>
                    <a:pt x="77" y="126"/>
                  </a:lnTo>
                  <a:lnTo>
                    <a:pt x="74" y="119"/>
                  </a:lnTo>
                  <a:lnTo>
                    <a:pt x="73" y="112"/>
                  </a:lnTo>
                  <a:lnTo>
                    <a:pt x="72" y="106"/>
                  </a:lnTo>
                  <a:lnTo>
                    <a:pt x="72" y="102"/>
                  </a:lnTo>
                  <a:lnTo>
                    <a:pt x="66" y="103"/>
                  </a:lnTo>
                  <a:lnTo>
                    <a:pt x="0" y="12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Freeform 23"/>
            <p:cNvSpPr>
              <a:spLocks/>
            </p:cNvSpPr>
            <p:nvPr/>
          </p:nvSpPr>
          <p:spPr bwMode="invGray">
            <a:xfrm>
              <a:off x="3133" y="3057"/>
              <a:ext cx="141" cy="513"/>
            </a:xfrm>
            <a:custGeom>
              <a:avLst/>
              <a:gdLst>
                <a:gd name="T0" fmla="*/ 42 w 141"/>
                <a:gd name="T1" fmla="*/ 10 h 513"/>
                <a:gd name="T2" fmla="*/ 31 w 141"/>
                <a:gd name="T3" fmla="*/ 61 h 513"/>
                <a:gd name="T4" fmla="*/ 19 w 141"/>
                <a:gd name="T5" fmla="*/ 89 h 513"/>
                <a:gd name="T6" fmla="*/ 15 w 141"/>
                <a:gd name="T7" fmla="*/ 111 h 513"/>
                <a:gd name="T8" fmla="*/ 11 w 141"/>
                <a:gd name="T9" fmla="*/ 141 h 513"/>
                <a:gd name="T10" fmla="*/ 10 w 141"/>
                <a:gd name="T11" fmla="*/ 161 h 513"/>
                <a:gd name="T12" fmla="*/ 5 w 141"/>
                <a:gd name="T13" fmla="*/ 196 h 513"/>
                <a:gd name="T14" fmla="*/ 4 w 141"/>
                <a:gd name="T15" fmla="*/ 215 h 513"/>
                <a:gd name="T16" fmla="*/ 0 w 141"/>
                <a:gd name="T17" fmla="*/ 259 h 513"/>
                <a:gd name="T18" fmla="*/ 5 w 141"/>
                <a:gd name="T19" fmla="*/ 276 h 513"/>
                <a:gd name="T20" fmla="*/ 2 w 141"/>
                <a:gd name="T21" fmla="*/ 301 h 513"/>
                <a:gd name="T22" fmla="*/ 0 w 141"/>
                <a:gd name="T23" fmla="*/ 325 h 513"/>
                <a:gd name="T24" fmla="*/ 7 w 141"/>
                <a:gd name="T25" fmla="*/ 341 h 513"/>
                <a:gd name="T26" fmla="*/ 9 w 141"/>
                <a:gd name="T27" fmla="*/ 368 h 513"/>
                <a:gd name="T28" fmla="*/ 17 w 141"/>
                <a:gd name="T29" fmla="*/ 391 h 513"/>
                <a:gd name="T30" fmla="*/ 27 w 141"/>
                <a:gd name="T31" fmla="*/ 430 h 513"/>
                <a:gd name="T32" fmla="*/ 35 w 141"/>
                <a:gd name="T33" fmla="*/ 451 h 513"/>
                <a:gd name="T34" fmla="*/ 36 w 141"/>
                <a:gd name="T35" fmla="*/ 459 h 513"/>
                <a:gd name="T36" fmla="*/ 46 w 141"/>
                <a:gd name="T37" fmla="*/ 473 h 513"/>
                <a:gd name="T38" fmla="*/ 134 w 141"/>
                <a:gd name="T39" fmla="*/ 512 h 513"/>
                <a:gd name="T40" fmla="*/ 134 w 141"/>
                <a:gd name="T41" fmla="*/ 495 h 513"/>
                <a:gd name="T42" fmla="*/ 140 w 141"/>
                <a:gd name="T43" fmla="*/ 470 h 513"/>
                <a:gd name="T44" fmla="*/ 132 w 141"/>
                <a:gd name="T45" fmla="*/ 433 h 513"/>
                <a:gd name="T46" fmla="*/ 126 w 141"/>
                <a:gd name="T47" fmla="*/ 415 h 513"/>
                <a:gd name="T48" fmla="*/ 118 w 141"/>
                <a:gd name="T49" fmla="*/ 392 h 513"/>
                <a:gd name="T50" fmla="*/ 109 w 141"/>
                <a:gd name="T51" fmla="*/ 373 h 513"/>
                <a:gd name="T52" fmla="*/ 106 w 141"/>
                <a:gd name="T53" fmla="*/ 351 h 513"/>
                <a:gd name="T54" fmla="*/ 99 w 141"/>
                <a:gd name="T55" fmla="*/ 331 h 513"/>
                <a:gd name="T56" fmla="*/ 85 w 141"/>
                <a:gd name="T57" fmla="*/ 316 h 513"/>
                <a:gd name="T58" fmla="*/ 89 w 141"/>
                <a:gd name="T59" fmla="*/ 302 h 513"/>
                <a:gd name="T60" fmla="*/ 88 w 141"/>
                <a:gd name="T61" fmla="*/ 284 h 513"/>
                <a:gd name="T62" fmla="*/ 85 w 141"/>
                <a:gd name="T63" fmla="*/ 278 h 513"/>
                <a:gd name="T64" fmla="*/ 91 w 141"/>
                <a:gd name="T65" fmla="*/ 244 h 513"/>
                <a:gd name="T66" fmla="*/ 85 w 141"/>
                <a:gd name="T67" fmla="*/ 224 h 513"/>
                <a:gd name="T68" fmla="*/ 98 w 141"/>
                <a:gd name="T69" fmla="*/ 201 h 513"/>
                <a:gd name="T70" fmla="*/ 100 w 141"/>
                <a:gd name="T71" fmla="*/ 175 h 513"/>
                <a:gd name="T72" fmla="*/ 103 w 141"/>
                <a:gd name="T73" fmla="*/ 158 h 513"/>
                <a:gd name="T74" fmla="*/ 109 w 141"/>
                <a:gd name="T75" fmla="*/ 135 h 513"/>
                <a:gd name="T76" fmla="*/ 109 w 141"/>
                <a:gd name="T77" fmla="*/ 125 h 513"/>
                <a:gd name="T78" fmla="*/ 119 w 141"/>
                <a:gd name="T79" fmla="*/ 98 h 513"/>
                <a:gd name="T80" fmla="*/ 123 w 141"/>
                <a:gd name="T81" fmla="*/ 80 h 513"/>
                <a:gd name="T82" fmla="*/ 113 w 141"/>
                <a:gd name="T83" fmla="*/ 64 h 513"/>
                <a:gd name="T84" fmla="*/ 130 w 141"/>
                <a:gd name="T85" fmla="*/ 43 h 513"/>
                <a:gd name="T86" fmla="*/ 134 w 141"/>
                <a:gd name="T87" fmla="*/ 22 h 513"/>
                <a:gd name="T88" fmla="*/ 135 w 141"/>
                <a:gd name="T89" fmla="*/ 4 h 5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1"/>
                <a:gd name="T136" fmla="*/ 0 h 513"/>
                <a:gd name="T137" fmla="*/ 141 w 141"/>
                <a:gd name="T138" fmla="*/ 513 h 5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1" h="513">
                  <a:moveTo>
                    <a:pt x="40" y="0"/>
                  </a:moveTo>
                  <a:lnTo>
                    <a:pt x="40" y="5"/>
                  </a:lnTo>
                  <a:lnTo>
                    <a:pt x="42" y="10"/>
                  </a:lnTo>
                  <a:lnTo>
                    <a:pt x="38" y="17"/>
                  </a:lnTo>
                  <a:lnTo>
                    <a:pt x="35" y="33"/>
                  </a:lnTo>
                  <a:lnTo>
                    <a:pt x="31" y="61"/>
                  </a:lnTo>
                  <a:lnTo>
                    <a:pt x="25" y="68"/>
                  </a:lnTo>
                  <a:lnTo>
                    <a:pt x="23" y="75"/>
                  </a:lnTo>
                  <a:lnTo>
                    <a:pt x="19" y="89"/>
                  </a:lnTo>
                  <a:lnTo>
                    <a:pt x="17" y="97"/>
                  </a:lnTo>
                  <a:lnTo>
                    <a:pt x="15" y="103"/>
                  </a:lnTo>
                  <a:lnTo>
                    <a:pt x="15" y="111"/>
                  </a:lnTo>
                  <a:lnTo>
                    <a:pt x="17" y="115"/>
                  </a:lnTo>
                  <a:lnTo>
                    <a:pt x="15" y="126"/>
                  </a:lnTo>
                  <a:lnTo>
                    <a:pt x="11" y="141"/>
                  </a:lnTo>
                  <a:lnTo>
                    <a:pt x="9" y="147"/>
                  </a:lnTo>
                  <a:lnTo>
                    <a:pt x="10" y="155"/>
                  </a:lnTo>
                  <a:lnTo>
                    <a:pt x="10" y="161"/>
                  </a:lnTo>
                  <a:lnTo>
                    <a:pt x="6" y="182"/>
                  </a:lnTo>
                  <a:lnTo>
                    <a:pt x="5" y="189"/>
                  </a:lnTo>
                  <a:lnTo>
                    <a:pt x="5" y="196"/>
                  </a:lnTo>
                  <a:lnTo>
                    <a:pt x="5" y="202"/>
                  </a:lnTo>
                  <a:lnTo>
                    <a:pt x="8" y="209"/>
                  </a:lnTo>
                  <a:lnTo>
                    <a:pt x="4" y="215"/>
                  </a:lnTo>
                  <a:lnTo>
                    <a:pt x="2" y="222"/>
                  </a:lnTo>
                  <a:lnTo>
                    <a:pt x="2" y="247"/>
                  </a:lnTo>
                  <a:lnTo>
                    <a:pt x="0" y="259"/>
                  </a:lnTo>
                  <a:lnTo>
                    <a:pt x="2" y="266"/>
                  </a:lnTo>
                  <a:lnTo>
                    <a:pt x="3" y="272"/>
                  </a:lnTo>
                  <a:lnTo>
                    <a:pt x="5" y="276"/>
                  </a:lnTo>
                  <a:lnTo>
                    <a:pt x="4" y="282"/>
                  </a:lnTo>
                  <a:lnTo>
                    <a:pt x="0" y="287"/>
                  </a:lnTo>
                  <a:lnTo>
                    <a:pt x="2" y="301"/>
                  </a:lnTo>
                  <a:lnTo>
                    <a:pt x="2" y="311"/>
                  </a:lnTo>
                  <a:lnTo>
                    <a:pt x="2" y="318"/>
                  </a:lnTo>
                  <a:lnTo>
                    <a:pt x="0" y="325"/>
                  </a:lnTo>
                  <a:lnTo>
                    <a:pt x="3" y="329"/>
                  </a:lnTo>
                  <a:lnTo>
                    <a:pt x="7" y="335"/>
                  </a:lnTo>
                  <a:lnTo>
                    <a:pt x="7" y="341"/>
                  </a:lnTo>
                  <a:lnTo>
                    <a:pt x="5" y="347"/>
                  </a:lnTo>
                  <a:lnTo>
                    <a:pt x="8" y="361"/>
                  </a:lnTo>
                  <a:lnTo>
                    <a:pt x="9" y="368"/>
                  </a:lnTo>
                  <a:lnTo>
                    <a:pt x="12" y="377"/>
                  </a:lnTo>
                  <a:lnTo>
                    <a:pt x="15" y="385"/>
                  </a:lnTo>
                  <a:lnTo>
                    <a:pt x="17" y="391"/>
                  </a:lnTo>
                  <a:lnTo>
                    <a:pt x="19" y="398"/>
                  </a:lnTo>
                  <a:lnTo>
                    <a:pt x="25" y="421"/>
                  </a:lnTo>
                  <a:lnTo>
                    <a:pt x="27" y="430"/>
                  </a:lnTo>
                  <a:lnTo>
                    <a:pt x="28" y="437"/>
                  </a:lnTo>
                  <a:lnTo>
                    <a:pt x="31" y="445"/>
                  </a:lnTo>
                  <a:lnTo>
                    <a:pt x="35" y="451"/>
                  </a:lnTo>
                  <a:lnTo>
                    <a:pt x="40" y="450"/>
                  </a:lnTo>
                  <a:lnTo>
                    <a:pt x="36" y="454"/>
                  </a:lnTo>
                  <a:lnTo>
                    <a:pt x="36" y="459"/>
                  </a:lnTo>
                  <a:lnTo>
                    <a:pt x="36" y="465"/>
                  </a:lnTo>
                  <a:lnTo>
                    <a:pt x="40" y="473"/>
                  </a:lnTo>
                  <a:lnTo>
                    <a:pt x="46" y="473"/>
                  </a:lnTo>
                  <a:lnTo>
                    <a:pt x="42" y="475"/>
                  </a:lnTo>
                  <a:lnTo>
                    <a:pt x="38" y="482"/>
                  </a:lnTo>
                  <a:lnTo>
                    <a:pt x="134" y="512"/>
                  </a:lnTo>
                  <a:lnTo>
                    <a:pt x="134" y="497"/>
                  </a:lnTo>
                  <a:lnTo>
                    <a:pt x="126" y="490"/>
                  </a:lnTo>
                  <a:lnTo>
                    <a:pt x="134" y="495"/>
                  </a:lnTo>
                  <a:lnTo>
                    <a:pt x="138" y="487"/>
                  </a:lnTo>
                  <a:lnTo>
                    <a:pt x="139" y="478"/>
                  </a:lnTo>
                  <a:lnTo>
                    <a:pt x="140" y="470"/>
                  </a:lnTo>
                  <a:lnTo>
                    <a:pt x="138" y="464"/>
                  </a:lnTo>
                  <a:lnTo>
                    <a:pt x="137" y="457"/>
                  </a:lnTo>
                  <a:lnTo>
                    <a:pt x="132" y="433"/>
                  </a:lnTo>
                  <a:lnTo>
                    <a:pt x="130" y="427"/>
                  </a:lnTo>
                  <a:lnTo>
                    <a:pt x="127" y="420"/>
                  </a:lnTo>
                  <a:lnTo>
                    <a:pt x="126" y="415"/>
                  </a:lnTo>
                  <a:lnTo>
                    <a:pt x="123" y="410"/>
                  </a:lnTo>
                  <a:lnTo>
                    <a:pt x="121" y="399"/>
                  </a:lnTo>
                  <a:lnTo>
                    <a:pt x="118" y="392"/>
                  </a:lnTo>
                  <a:lnTo>
                    <a:pt x="117" y="386"/>
                  </a:lnTo>
                  <a:lnTo>
                    <a:pt x="114" y="379"/>
                  </a:lnTo>
                  <a:lnTo>
                    <a:pt x="109" y="373"/>
                  </a:lnTo>
                  <a:lnTo>
                    <a:pt x="105" y="370"/>
                  </a:lnTo>
                  <a:lnTo>
                    <a:pt x="106" y="361"/>
                  </a:lnTo>
                  <a:lnTo>
                    <a:pt x="106" y="351"/>
                  </a:lnTo>
                  <a:lnTo>
                    <a:pt x="106" y="344"/>
                  </a:lnTo>
                  <a:lnTo>
                    <a:pt x="104" y="338"/>
                  </a:lnTo>
                  <a:lnTo>
                    <a:pt x="99" y="331"/>
                  </a:lnTo>
                  <a:lnTo>
                    <a:pt x="96" y="326"/>
                  </a:lnTo>
                  <a:lnTo>
                    <a:pt x="92" y="319"/>
                  </a:lnTo>
                  <a:lnTo>
                    <a:pt x="85" y="316"/>
                  </a:lnTo>
                  <a:lnTo>
                    <a:pt x="91" y="318"/>
                  </a:lnTo>
                  <a:lnTo>
                    <a:pt x="89" y="309"/>
                  </a:lnTo>
                  <a:lnTo>
                    <a:pt x="89" y="302"/>
                  </a:lnTo>
                  <a:lnTo>
                    <a:pt x="88" y="295"/>
                  </a:lnTo>
                  <a:lnTo>
                    <a:pt x="88" y="289"/>
                  </a:lnTo>
                  <a:lnTo>
                    <a:pt x="88" y="284"/>
                  </a:lnTo>
                  <a:lnTo>
                    <a:pt x="78" y="278"/>
                  </a:lnTo>
                  <a:lnTo>
                    <a:pt x="86" y="282"/>
                  </a:lnTo>
                  <a:lnTo>
                    <a:pt x="85" y="278"/>
                  </a:lnTo>
                  <a:lnTo>
                    <a:pt x="88" y="266"/>
                  </a:lnTo>
                  <a:lnTo>
                    <a:pt x="88" y="253"/>
                  </a:lnTo>
                  <a:lnTo>
                    <a:pt x="91" y="244"/>
                  </a:lnTo>
                  <a:lnTo>
                    <a:pt x="91" y="238"/>
                  </a:lnTo>
                  <a:lnTo>
                    <a:pt x="91" y="226"/>
                  </a:lnTo>
                  <a:lnTo>
                    <a:pt x="85" y="224"/>
                  </a:lnTo>
                  <a:lnTo>
                    <a:pt x="91" y="221"/>
                  </a:lnTo>
                  <a:lnTo>
                    <a:pt x="95" y="216"/>
                  </a:lnTo>
                  <a:lnTo>
                    <a:pt x="98" y="201"/>
                  </a:lnTo>
                  <a:lnTo>
                    <a:pt x="100" y="189"/>
                  </a:lnTo>
                  <a:lnTo>
                    <a:pt x="100" y="182"/>
                  </a:lnTo>
                  <a:lnTo>
                    <a:pt x="100" y="175"/>
                  </a:lnTo>
                  <a:lnTo>
                    <a:pt x="100" y="169"/>
                  </a:lnTo>
                  <a:lnTo>
                    <a:pt x="98" y="163"/>
                  </a:lnTo>
                  <a:lnTo>
                    <a:pt x="103" y="158"/>
                  </a:lnTo>
                  <a:lnTo>
                    <a:pt x="106" y="150"/>
                  </a:lnTo>
                  <a:lnTo>
                    <a:pt x="107" y="143"/>
                  </a:lnTo>
                  <a:lnTo>
                    <a:pt x="109" y="135"/>
                  </a:lnTo>
                  <a:lnTo>
                    <a:pt x="110" y="128"/>
                  </a:lnTo>
                  <a:lnTo>
                    <a:pt x="101" y="128"/>
                  </a:lnTo>
                  <a:lnTo>
                    <a:pt x="109" y="125"/>
                  </a:lnTo>
                  <a:lnTo>
                    <a:pt x="114" y="117"/>
                  </a:lnTo>
                  <a:lnTo>
                    <a:pt x="115" y="111"/>
                  </a:lnTo>
                  <a:lnTo>
                    <a:pt x="119" y="98"/>
                  </a:lnTo>
                  <a:lnTo>
                    <a:pt x="122" y="92"/>
                  </a:lnTo>
                  <a:lnTo>
                    <a:pt x="123" y="85"/>
                  </a:lnTo>
                  <a:lnTo>
                    <a:pt x="123" y="80"/>
                  </a:lnTo>
                  <a:lnTo>
                    <a:pt x="124" y="68"/>
                  </a:lnTo>
                  <a:lnTo>
                    <a:pt x="123" y="59"/>
                  </a:lnTo>
                  <a:lnTo>
                    <a:pt x="113" y="64"/>
                  </a:lnTo>
                  <a:lnTo>
                    <a:pt x="123" y="55"/>
                  </a:lnTo>
                  <a:lnTo>
                    <a:pt x="127" y="50"/>
                  </a:lnTo>
                  <a:lnTo>
                    <a:pt x="130" y="43"/>
                  </a:lnTo>
                  <a:lnTo>
                    <a:pt x="133" y="36"/>
                  </a:lnTo>
                  <a:lnTo>
                    <a:pt x="133" y="29"/>
                  </a:lnTo>
                  <a:lnTo>
                    <a:pt x="134" y="22"/>
                  </a:lnTo>
                  <a:lnTo>
                    <a:pt x="136" y="11"/>
                  </a:lnTo>
                  <a:lnTo>
                    <a:pt x="136" y="6"/>
                  </a:lnTo>
                  <a:lnTo>
                    <a:pt x="135" y="4"/>
                  </a:lnTo>
                  <a:lnTo>
                    <a:pt x="40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Freeform 24"/>
            <p:cNvSpPr>
              <a:spLocks/>
            </p:cNvSpPr>
            <p:nvPr/>
          </p:nvSpPr>
          <p:spPr bwMode="invGray">
            <a:xfrm>
              <a:off x="2861" y="3539"/>
              <a:ext cx="408" cy="193"/>
            </a:xfrm>
            <a:custGeom>
              <a:avLst/>
              <a:gdLst>
                <a:gd name="T0" fmla="*/ 299 w 408"/>
                <a:gd name="T1" fmla="*/ 22 h 193"/>
                <a:gd name="T2" fmla="*/ 312 w 408"/>
                <a:gd name="T3" fmla="*/ 22 h 193"/>
                <a:gd name="T4" fmla="*/ 290 w 408"/>
                <a:gd name="T5" fmla="*/ 35 h 193"/>
                <a:gd name="T6" fmla="*/ 276 w 408"/>
                <a:gd name="T7" fmla="*/ 51 h 193"/>
                <a:gd name="T8" fmla="*/ 261 w 408"/>
                <a:gd name="T9" fmla="*/ 71 h 193"/>
                <a:gd name="T10" fmla="*/ 244 w 408"/>
                <a:gd name="T11" fmla="*/ 88 h 193"/>
                <a:gd name="T12" fmla="*/ 243 w 408"/>
                <a:gd name="T13" fmla="*/ 95 h 193"/>
                <a:gd name="T14" fmla="*/ 215 w 408"/>
                <a:gd name="T15" fmla="*/ 112 h 193"/>
                <a:gd name="T16" fmla="*/ 195 w 408"/>
                <a:gd name="T17" fmla="*/ 111 h 193"/>
                <a:gd name="T18" fmla="*/ 189 w 408"/>
                <a:gd name="T19" fmla="*/ 109 h 193"/>
                <a:gd name="T20" fmla="*/ 180 w 408"/>
                <a:gd name="T21" fmla="*/ 85 h 193"/>
                <a:gd name="T22" fmla="*/ 175 w 408"/>
                <a:gd name="T23" fmla="*/ 73 h 193"/>
                <a:gd name="T24" fmla="*/ 162 w 408"/>
                <a:gd name="T25" fmla="*/ 50 h 193"/>
                <a:gd name="T26" fmla="*/ 148 w 408"/>
                <a:gd name="T27" fmla="*/ 31 h 193"/>
                <a:gd name="T28" fmla="*/ 126 w 408"/>
                <a:gd name="T29" fmla="*/ 15 h 193"/>
                <a:gd name="T30" fmla="*/ 104 w 408"/>
                <a:gd name="T31" fmla="*/ 8 h 193"/>
                <a:gd name="T32" fmla="*/ 85 w 408"/>
                <a:gd name="T33" fmla="*/ 8 h 193"/>
                <a:gd name="T34" fmla="*/ 65 w 408"/>
                <a:gd name="T35" fmla="*/ 8 h 193"/>
                <a:gd name="T36" fmla="*/ 45 w 408"/>
                <a:gd name="T37" fmla="*/ 15 h 193"/>
                <a:gd name="T38" fmla="*/ 25 w 408"/>
                <a:gd name="T39" fmla="*/ 30 h 193"/>
                <a:gd name="T40" fmla="*/ 11 w 408"/>
                <a:gd name="T41" fmla="*/ 51 h 193"/>
                <a:gd name="T42" fmla="*/ 3 w 408"/>
                <a:gd name="T43" fmla="*/ 73 h 193"/>
                <a:gd name="T44" fmla="*/ 0 w 408"/>
                <a:gd name="T45" fmla="*/ 93 h 193"/>
                <a:gd name="T46" fmla="*/ 4 w 408"/>
                <a:gd name="T47" fmla="*/ 116 h 193"/>
                <a:gd name="T48" fmla="*/ 0 w 408"/>
                <a:gd name="T49" fmla="*/ 140 h 193"/>
                <a:gd name="T50" fmla="*/ 93 w 408"/>
                <a:gd name="T51" fmla="*/ 112 h 193"/>
                <a:gd name="T52" fmla="*/ 83 w 408"/>
                <a:gd name="T53" fmla="*/ 103 h 193"/>
                <a:gd name="T54" fmla="*/ 85 w 408"/>
                <a:gd name="T55" fmla="*/ 81 h 193"/>
                <a:gd name="T56" fmla="*/ 102 w 408"/>
                <a:gd name="T57" fmla="*/ 91 h 193"/>
                <a:gd name="T58" fmla="*/ 104 w 408"/>
                <a:gd name="T59" fmla="*/ 101 h 193"/>
                <a:gd name="T60" fmla="*/ 110 w 408"/>
                <a:gd name="T61" fmla="*/ 109 h 193"/>
                <a:gd name="T62" fmla="*/ 112 w 408"/>
                <a:gd name="T63" fmla="*/ 131 h 193"/>
                <a:gd name="T64" fmla="*/ 122 w 408"/>
                <a:gd name="T65" fmla="*/ 153 h 193"/>
                <a:gd name="T66" fmla="*/ 141 w 408"/>
                <a:gd name="T67" fmla="*/ 174 h 193"/>
                <a:gd name="T68" fmla="*/ 159 w 408"/>
                <a:gd name="T69" fmla="*/ 187 h 193"/>
                <a:gd name="T70" fmla="*/ 179 w 408"/>
                <a:gd name="T71" fmla="*/ 192 h 193"/>
                <a:gd name="T72" fmla="*/ 204 w 408"/>
                <a:gd name="T73" fmla="*/ 190 h 193"/>
                <a:gd name="T74" fmla="*/ 221 w 408"/>
                <a:gd name="T75" fmla="*/ 183 h 193"/>
                <a:gd name="T76" fmla="*/ 231 w 408"/>
                <a:gd name="T77" fmla="*/ 190 h 193"/>
                <a:gd name="T78" fmla="*/ 254 w 408"/>
                <a:gd name="T79" fmla="*/ 189 h 193"/>
                <a:gd name="T80" fmla="*/ 276 w 408"/>
                <a:gd name="T81" fmla="*/ 179 h 193"/>
                <a:gd name="T82" fmla="*/ 294 w 408"/>
                <a:gd name="T83" fmla="*/ 164 h 193"/>
                <a:gd name="T84" fmla="*/ 299 w 408"/>
                <a:gd name="T85" fmla="*/ 158 h 193"/>
                <a:gd name="T86" fmla="*/ 321 w 408"/>
                <a:gd name="T87" fmla="*/ 138 h 193"/>
                <a:gd name="T88" fmla="*/ 324 w 408"/>
                <a:gd name="T89" fmla="*/ 118 h 193"/>
                <a:gd name="T90" fmla="*/ 341 w 408"/>
                <a:gd name="T91" fmla="*/ 116 h 193"/>
                <a:gd name="T92" fmla="*/ 346 w 408"/>
                <a:gd name="T93" fmla="*/ 85 h 193"/>
                <a:gd name="T94" fmla="*/ 363 w 408"/>
                <a:gd name="T95" fmla="*/ 90 h 193"/>
                <a:gd name="T96" fmla="*/ 371 w 408"/>
                <a:gd name="T97" fmla="*/ 65 h 193"/>
                <a:gd name="T98" fmla="*/ 386 w 408"/>
                <a:gd name="T99" fmla="*/ 65 h 193"/>
                <a:gd name="T100" fmla="*/ 399 w 408"/>
                <a:gd name="T101" fmla="*/ 46 h 193"/>
                <a:gd name="T102" fmla="*/ 407 w 408"/>
                <a:gd name="T103" fmla="*/ 27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8"/>
                <a:gd name="T157" fmla="*/ 0 h 193"/>
                <a:gd name="T158" fmla="*/ 408 w 408"/>
                <a:gd name="T159" fmla="*/ 193 h 1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8" h="193">
                  <a:moveTo>
                    <a:pt x="310" y="0"/>
                  </a:moveTo>
                  <a:lnTo>
                    <a:pt x="305" y="12"/>
                  </a:lnTo>
                  <a:lnTo>
                    <a:pt x="299" y="22"/>
                  </a:lnTo>
                  <a:lnTo>
                    <a:pt x="297" y="27"/>
                  </a:lnTo>
                  <a:lnTo>
                    <a:pt x="305" y="25"/>
                  </a:lnTo>
                  <a:lnTo>
                    <a:pt x="312" y="22"/>
                  </a:lnTo>
                  <a:lnTo>
                    <a:pt x="305" y="23"/>
                  </a:lnTo>
                  <a:lnTo>
                    <a:pt x="297" y="28"/>
                  </a:lnTo>
                  <a:lnTo>
                    <a:pt x="290" y="35"/>
                  </a:lnTo>
                  <a:lnTo>
                    <a:pt x="286" y="41"/>
                  </a:lnTo>
                  <a:lnTo>
                    <a:pt x="286" y="46"/>
                  </a:lnTo>
                  <a:lnTo>
                    <a:pt x="276" y="51"/>
                  </a:lnTo>
                  <a:lnTo>
                    <a:pt x="271" y="58"/>
                  </a:lnTo>
                  <a:lnTo>
                    <a:pt x="267" y="65"/>
                  </a:lnTo>
                  <a:lnTo>
                    <a:pt x="261" y="71"/>
                  </a:lnTo>
                  <a:lnTo>
                    <a:pt x="254" y="78"/>
                  </a:lnTo>
                  <a:lnTo>
                    <a:pt x="247" y="82"/>
                  </a:lnTo>
                  <a:lnTo>
                    <a:pt x="244" y="88"/>
                  </a:lnTo>
                  <a:lnTo>
                    <a:pt x="241" y="95"/>
                  </a:lnTo>
                  <a:lnTo>
                    <a:pt x="250" y="95"/>
                  </a:lnTo>
                  <a:lnTo>
                    <a:pt x="243" y="95"/>
                  </a:lnTo>
                  <a:lnTo>
                    <a:pt x="231" y="100"/>
                  </a:lnTo>
                  <a:lnTo>
                    <a:pt x="224" y="104"/>
                  </a:lnTo>
                  <a:lnTo>
                    <a:pt x="215" y="112"/>
                  </a:lnTo>
                  <a:lnTo>
                    <a:pt x="210" y="116"/>
                  </a:lnTo>
                  <a:lnTo>
                    <a:pt x="202" y="113"/>
                  </a:lnTo>
                  <a:lnTo>
                    <a:pt x="195" y="111"/>
                  </a:lnTo>
                  <a:lnTo>
                    <a:pt x="189" y="109"/>
                  </a:lnTo>
                  <a:lnTo>
                    <a:pt x="177" y="112"/>
                  </a:lnTo>
                  <a:lnTo>
                    <a:pt x="189" y="109"/>
                  </a:lnTo>
                  <a:lnTo>
                    <a:pt x="186" y="98"/>
                  </a:lnTo>
                  <a:lnTo>
                    <a:pt x="184" y="91"/>
                  </a:lnTo>
                  <a:lnTo>
                    <a:pt x="180" y="85"/>
                  </a:lnTo>
                  <a:lnTo>
                    <a:pt x="172" y="81"/>
                  </a:lnTo>
                  <a:lnTo>
                    <a:pt x="177" y="82"/>
                  </a:lnTo>
                  <a:lnTo>
                    <a:pt x="175" y="73"/>
                  </a:lnTo>
                  <a:lnTo>
                    <a:pt x="172" y="63"/>
                  </a:lnTo>
                  <a:lnTo>
                    <a:pt x="168" y="58"/>
                  </a:lnTo>
                  <a:lnTo>
                    <a:pt x="162" y="50"/>
                  </a:lnTo>
                  <a:lnTo>
                    <a:pt x="156" y="47"/>
                  </a:lnTo>
                  <a:lnTo>
                    <a:pt x="154" y="38"/>
                  </a:lnTo>
                  <a:lnTo>
                    <a:pt x="148" y="31"/>
                  </a:lnTo>
                  <a:lnTo>
                    <a:pt x="141" y="24"/>
                  </a:lnTo>
                  <a:lnTo>
                    <a:pt x="134" y="19"/>
                  </a:lnTo>
                  <a:lnTo>
                    <a:pt x="126" y="15"/>
                  </a:lnTo>
                  <a:lnTo>
                    <a:pt x="119" y="12"/>
                  </a:lnTo>
                  <a:lnTo>
                    <a:pt x="112" y="12"/>
                  </a:lnTo>
                  <a:lnTo>
                    <a:pt x="104" y="8"/>
                  </a:lnTo>
                  <a:lnTo>
                    <a:pt x="97" y="8"/>
                  </a:lnTo>
                  <a:lnTo>
                    <a:pt x="93" y="8"/>
                  </a:lnTo>
                  <a:lnTo>
                    <a:pt x="85" y="8"/>
                  </a:lnTo>
                  <a:lnTo>
                    <a:pt x="79" y="8"/>
                  </a:lnTo>
                  <a:lnTo>
                    <a:pt x="72" y="8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50" y="12"/>
                  </a:lnTo>
                  <a:lnTo>
                    <a:pt x="45" y="15"/>
                  </a:lnTo>
                  <a:lnTo>
                    <a:pt x="37" y="19"/>
                  </a:lnTo>
                  <a:lnTo>
                    <a:pt x="30" y="25"/>
                  </a:lnTo>
                  <a:lnTo>
                    <a:pt x="25" y="30"/>
                  </a:lnTo>
                  <a:lnTo>
                    <a:pt x="18" y="38"/>
                  </a:lnTo>
                  <a:lnTo>
                    <a:pt x="13" y="44"/>
                  </a:lnTo>
                  <a:lnTo>
                    <a:pt x="11" y="51"/>
                  </a:lnTo>
                  <a:lnTo>
                    <a:pt x="6" y="58"/>
                  </a:lnTo>
                  <a:lnTo>
                    <a:pt x="5" y="66"/>
                  </a:lnTo>
                  <a:lnTo>
                    <a:pt x="3" y="73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93"/>
                  </a:lnTo>
                  <a:lnTo>
                    <a:pt x="1" y="100"/>
                  </a:lnTo>
                  <a:lnTo>
                    <a:pt x="3" y="111"/>
                  </a:lnTo>
                  <a:lnTo>
                    <a:pt x="4" y="116"/>
                  </a:lnTo>
                  <a:lnTo>
                    <a:pt x="4" y="123"/>
                  </a:lnTo>
                  <a:lnTo>
                    <a:pt x="4" y="128"/>
                  </a:lnTo>
                  <a:lnTo>
                    <a:pt x="0" y="140"/>
                  </a:lnTo>
                  <a:lnTo>
                    <a:pt x="95" y="138"/>
                  </a:lnTo>
                  <a:lnTo>
                    <a:pt x="94" y="127"/>
                  </a:lnTo>
                  <a:lnTo>
                    <a:pt x="93" y="112"/>
                  </a:lnTo>
                  <a:lnTo>
                    <a:pt x="91" y="104"/>
                  </a:lnTo>
                  <a:lnTo>
                    <a:pt x="89" y="99"/>
                  </a:lnTo>
                  <a:lnTo>
                    <a:pt x="83" y="103"/>
                  </a:lnTo>
                  <a:lnTo>
                    <a:pt x="87" y="95"/>
                  </a:lnTo>
                  <a:lnTo>
                    <a:pt x="91" y="90"/>
                  </a:lnTo>
                  <a:lnTo>
                    <a:pt x="85" y="81"/>
                  </a:lnTo>
                  <a:lnTo>
                    <a:pt x="88" y="85"/>
                  </a:lnTo>
                  <a:lnTo>
                    <a:pt x="95" y="90"/>
                  </a:lnTo>
                  <a:lnTo>
                    <a:pt x="102" y="91"/>
                  </a:lnTo>
                  <a:lnTo>
                    <a:pt x="102" y="86"/>
                  </a:lnTo>
                  <a:lnTo>
                    <a:pt x="103" y="91"/>
                  </a:lnTo>
                  <a:lnTo>
                    <a:pt x="104" y="101"/>
                  </a:lnTo>
                  <a:lnTo>
                    <a:pt x="108" y="106"/>
                  </a:lnTo>
                  <a:lnTo>
                    <a:pt x="114" y="104"/>
                  </a:lnTo>
                  <a:lnTo>
                    <a:pt x="110" y="109"/>
                  </a:lnTo>
                  <a:lnTo>
                    <a:pt x="110" y="115"/>
                  </a:lnTo>
                  <a:lnTo>
                    <a:pt x="112" y="125"/>
                  </a:lnTo>
                  <a:lnTo>
                    <a:pt x="112" y="131"/>
                  </a:lnTo>
                  <a:lnTo>
                    <a:pt x="114" y="138"/>
                  </a:lnTo>
                  <a:lnTo>
                    <a:pt x="118" y="146"/>
                  </a:lnTo>
                  <a:lnTo>
                    <a:pt x="122" y="153"/>
                  </a:lnTo>
                  <a:lnTo>
                    <a:pt x="126" y="158"/>
                  </a:lnTo>
                  <a:lnTo>
                    <a:pt x="133" y="166"/>
                  </a:lnTo>
                  <a:lnTo>
                    <a:pt x="141" y="174"/>
                  </a:lnTo>
                  <a:lnTo>
                    <a:pt x="146" y="180"/>
                  </a:lnTo>
                  <a:lnTo>
                    <a:pt x="154" y="183"/>
                  </a:lnTo>
                  <a:lnTo>
                    <a:pt x="159" y="187"/>
                  </a:lnTo>
                  <a:lnTo>
                    <a:pt x="166" y="189"/>
                  </a:lnTo>
                  <a:lnTo>
                    <a:pt x="174" y="190"/>
                  </a:lnTo>
                  <a:lnTo>
                    <a:pt x="179" y="192"/>
                  </a:lnTo>
                  <a:lnTo>
                    <a:pt x="187" y="192"/>
                  </a:lnTo>
                  <a:lnTo>
                    <a:pt x="194" y="192"/>
                  </a:lnTo>
                  <a:lnTo>
                    <a:pt x="204" y="190"/>
                  </a:lnTo>
                  <a:lnTo>
                    <a:pt x="210" y="190"/>
                  </a:lnTo>
                  <a:lnTo>
                    <a:pt x="215" y="189"/>
                  </a:lnTo>
                  <a:lnTo>
                    <a:pt x="221" y="183"/>
                  </a:lnTo>
                  <a:lnTo>
                    <a:pt x="214" y="188"/>
                  </a:lnTo>
                  <a:lnTo>
                    <a:pt x="223" y="190"/>
                  </a:lnTo>
                  <a:lnTo>
                    <a:pt x="231" y="190"/>
                  </a:lnTo>
                  <a:lnTo>
                    <a:pt x="239" y="190"/>
                  </a:lnTo>
                  <a:lnTo>
                    <a:pt x="246" y="189"/>
                  </a:lnTo>
                  <a:lnTo>
                    <a:pt x="254" y="189"/>
                  </a:lnTo>
                  <a:lnTo>
                    <a:pt x="261" y="186"/>
                  </a:lnTo>
                  <a:lnTo>
                    <a:pt x="268" y="182"/>
                  </a:lnTo>
                  <a:lnTo>
                    <a:pt x="276" y="179"/>
                  </a:lnTo>
                  <a:lnTo>
                    <a:pt x="282" y="174"/>
                  </a:lnTo>
                  <a:lnTo>
                    <a:pt x="287" y="170"/>
                  </a:lnTo>
                  <a:lnTo>
                    <a:pt x="294" y="164"/>
                  </a:lnTo>
                  <a:lnTo>
                    <a:pt x="294" y="155"/>
                  </a:lnTo>
                  <a:lnTo>
                    <a:pt x="294" y="160"/>
                  </a:lnTo>
                  <a:lnTo>
                    <a:pt x="299" y="158"/>
                  </a:lnTo>
                  <a:lnTo>
                    <a:pt x="309" y="150"/>
                  </a:lnTo>
                  <a:lnTo>
                    <a:pt x="315" y="144"/>
                  </a:lnTo>
                  <a:lnTo>
                    <a:pt x="321" y="138"/>
                  </a:lnTo>
                  <a:lnTo>
                    <a:pt x="325" y="131"/>
                  </a:lnTo>
                  <a:lnTo>
                    <a:pt x="327" y="127"/>
                  </a:lnTo>
                  <a:lnTo>
                    <a:pt x="324" y="118"/>
                  </a:lnTo>
                  <a:lnTo>
                    <a:pt x="326" y="126"/>
                  </a:lnTo>
                  <a:lnTo>
                    <a:pt x="335" y="123"/>
                  </a:lnTo>
                  <a:lnTo>
                    <a:pt x="341" y="116"/>
                  </a:lnTo>
                  <a:lnTo>
                    <a:pt x="344" y="111"/>
                  </a:lnTo>
                  <a:lnTo>
                    <a:pt x="346" y="104"/>
                  </a:lnTo>
                  <a:lnTo>
                    <a:pt x="346" y="85"/>
                  </a:lnTo>
                  <a:lnTo>
                    <a:pt x="346" y="104"/>
                  </a:lnTo>
                  <a:lnTo>
                    <a:pt x="353" y="100"/>
                  </a:lnTo>
                  <a:lnTo>
                    <a:pt x="363" y="90"/>
                  </a:lnTo>
                  <a:lnTo>
                    <a:pt x="368" y="85"/>
                  </a:lnTo>
                  <a:lnTo>
                    <a:pt x="371" y="79"/>
                  </a:lnTo>
                  <a:lnTo>
                    <a:pt x="371" y="65"/>
                  </a:lnTo>
                  <a:lnTo>
                    <a:pt x="372" y="78"/>
                  </a:lnTo>
                  <a:lnTo>
                    <a:pt x="382" y="72"/>
                  </a:lnTo>
                  <a:lnTo>
                    <a:pt x="386" y="65"/>
                  </a:lnTo>
                  <a:lnTo>
                    <a:pt x="390" y="58"/>
                  </a:lnTo>
                  <a:lnTo>
                    <a:pt x="392" y="51"/>
                  </a:lnTo>
                  <a:lnTo>
                    <a:pt x="399" y="46"/>
                  </a:lnTo>
                  <a:lnTo>
                    <a:pt x="403" y="40"/>
                  </a:lnTo>
                  <a:lnTo>
                    <a:pt x="405" y="34"/>
                  </a:lnTo>
                  <a:lnTo>
                    <a:pt x="407" y="27"/>
                  </a:lnTo>
                  <a:lnTo>
                    <a:pt x="406" y="27"/>
                  </a:lnTo>
                  <a:lnTo>
                    <a:pt x="310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25"/>
            <p:cNvSpPr>
              <a:spLocks/>
            </p:cNvSpPr>
            <p:nvPr/>
          </p:nvSpPr>
          <p:spPr bwMode="invGray">
            <a:xfrm>
              <a:off x="2861" y="3676"/>
              <a:ext cx="106" cy="165"/>
            </a:xfrm>
            <a:custGeom>
              <a:avLst/>
              <a:gdLst>
                <a:gd name="T0" fmla="*/ 0 w 106"/>
                <a:gd name="T1" fmla="*/ 3 h 165"/>
                <a:gd name="T2" fmla="*/ 0 w 106"/>
                <a:gd name="T3" fmla="*/ 10 h 165"/>
                <a:gd name="T4" fmla="*/ 0 w 106"/>
                <a:gd name="T5" fmla="*/ 22 h 165"/>
                <a:gd name="T6" fmla="*/ 4 w 106"/>
                <a:gd name="T7" fmla="*/ 29 h 165"/>
                <a:gd name="T8" fmla="*/ 5 w 106"/>
                <a:gd name="T9" fmla="*/ 37 h 165"/>
                <a:gd name="T10" fmla="*/ 10 w 106"/>
                <a:gd name="T11" fmla="*/ 55 h 165"/>
                <a:gd name="T12" fmla="*/ 13 w 106"/>
                <a:gd name="T13" fmla="*/ 67 h 165"/>
                <a:gd name="T14" fmla="*/ 17 w 106"/>
                <a:gd name="T15" fmla="*/ 86 h 165"/>
                <a:gd name="T16" fmla="*/ 21 w 106"/>
                <a:gd name="T17" fmla="*/ 107 h 165"/>
                <a:gd name="T18" fmla="*/ 23 w 106"/>
                <a:gd name="T19" fmla="*/ 114 h 165"/>
                <a:gd name="T20" fmla="*/ 23 w 106"/>
                <a:gd name="T21" fmla="*/ 125 h 165"/>
                <a:gd name="T22" fmla="*/ 23 w 106"/>
                <a:gd name="T23" fmla="*/ 129 h 165"/>
                <a:gd name="T24" fmla="*/ 16 w 106"/>
                <a:gd name="T25" fmla="*/ 134 h 165"/>
                <a:gd name="T26" fmla="*/ 13 w 106"/>
                <a:gd name="T27" fmla="*/ 141 h 165"/>
                <a:gd name="T28" fmla="*/ 13 w 106"/>
                <a:gd name="T29" fmla="*/ 147 h 165"/>
                <a:gd name="T30" fmla="*/ 16 w 106"/>
                <a:gd name="T31" fmla="*/ 152 h 165"/>
                <a:gd name="T32" fmla="*/ 21 w 106"/>
                <a:gd name="T33" fmla="*/ 159 h 165"/>
                <a:gd name="T34" fmla="*/ 26 w 106"/>
                <a:gd name="T35" fmla="*/ 162 h 165"/>
                <a:gd name="T36" fmla="*/ 33 w 106"/>
                <a:gd name="T37" fmla="*/ 163 h 165"/>
                <a:gd name="T38" fmla="*/ 40 w 106"/>
                <a:gd name="T39" fmla="*/ 164 h 165"/>
                <a:gd name="T40" fmla="*/ 47 w 106"/>
                <a:gd name="T41" fmla="*/ 163 h 165"/>
                <a:gd name="T42" fmla="*/ 64 w 106"/>
                <a:gd name="T43" fmla="*/ 162 h 165"/>
                <a:gd name="T44" fmla="*/ 75 w 106"/>
                <a:gd name="T45" fmla="*/ 160 h 165"/>
                <a:gd name="T46" fmla="*/ 81 w 106"/>
                <a:gd name="T47" fmla="*/ 159 h 165"/>
                <a:gd name="T48" fmla="*/ 88 w 106"/>
                <a:gd name="T49" fmla="*/ 157 h 165"/>
                <a:gd name="T50" fmla="*/ 95 w 106"/>
                <a:gd name="T51" fmla="*/ 155 h 165"/>
                <a:gd name="T52" fmla="*/ 101 w 106"/>
                <a:gd name="T53" fmla="*/ 148 h 165"/>
                <a:gd name="T54" fmla="*/ 105 w 106"/>
                <a:gd name="T55" fmla="*/ 141 h 165"/>
                <a:gd name="T56" fmla="*/ 103 w 106"/>
                <a:gd name="T57" fmla="*/ 135 h 165"/>
                <a:gd name="T58" fmla="*/ 98 w 106"/>
                <a:gd name="T59" fmla="*/ 129 h 165"/>
                <a:gd name="T60" fmla="*/ 93 w 106"/>
                <a:gd name="T61" fmla="*/ 127 h 165"/>
                <a:gd name="T62" fmla="*/ 91 w 106"/>
                <a:gd name="T63" fmla="*/ 134 h 165"/>
                <a:gd name="T64" fmla="*/ 88 w 106"/>
                <a:gd name="T65" fmla="*/ 124 h 165"/>
                <a:gd name="T66" fmla="*/ 89 w 106"/>
                <a:gd name="T67" fmla="*/ 105 h 165"/>
                <a:gd name="T68" fmla="*/ 91 w 106"/>
                <a:gd name="T69" fmla="*/ 81 h 165"/>
                <a:gd name="T70" fmla="*/ 94 w 106"/>
                <a:gd name="T71" fmla="*/ 65 h 165"/>
                <a:gd name="T72" fmla="*/ 101 w 106"/>
                <a:gd name="T73" fmla="*/ 31 h 165"/>
                <a:gd name="T74" fmla="*/ 101 w 106"/>
                <a:gd name="T75" fmla="*/ 24 h 165"/>
                <a:gd name="T76" fmla="*/ 101 w 106"/>
                <a:gd name="T77" fmla="*/ 17 h 165"/>
                <a:gd name="T78" fmla="*/ 101 w 106"/>
                <a:gd name="T79" fmla="*/ 10 h 165"/>
                <a:gd name="T80" fmla="*/ 98 w 106"/>
                <a:gd name="T81" fmla="*/ 6 h 165"/>
                <a:gd name="T82" fmla="*/ 96 w 106"/>
                <a:gd name="T83" fmla="*/ 0 h 165"/>
                <a:gd name="T84" fmla="*/ 0 w 106"/>
                <a:gd name="T85" fmla="*/ 3 h 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165"/>
                <a:gd name="T131" fmla="*/ 106 w 106"/>
                <a:gd name="T132" fmla="*/ 165 h 1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165">
                  <a:moveTo>
                    <a:pt x="0" y="3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5" y="37"/>
                  </a:lnTo>
                  <a:lnTo>
                    <a:pt x="10" y="55"/>
                  </a:lnTo>
                  <a:lnTo>
                    <a:pt x="13" y="67"/>
                  </a:lnTo>
                  <a:lnTo>
                    <a:pt x="17" y="86"/>
                  </a:lnTo>
                  <a:lnTo>
                    <a:pt x="21" y="107"/>
                  </a:lnTo>
                  <a:lnTo>
                    <a:pt x="23" y="114"/>
                  </a:lnTo>
                  <a:lnTo>
                    <a:pt x="23" y="125"/>
                  </a:lnTo>
                  <a:lnTo>
                    <a:pt x="23" y="129"/>
                  </a:lnTo>
                  <a:lnTo>
                    <a:pt x="16" y="134"/>
                  </a:lnTo>
                  <a:lnTo>
                    <a:pt x="13" y="141"/>
                  </a:lnTo>
                  <a:lnTo>
                    <a:pt x="13" y="147"/>
                  </a:lnTo>
                  <a:lnTo>
                    <a:pt x="16" y="152"/>
                  </a:lnTo>
                  <a:lnTo>
                    <a:pt x="21" y="159"/>
                  </a:lnTo>
                  <a:lnTo>
                    <a:pt x="26" y="162"/>
                  </a:lnTo>
                  <a:lnTo>
                    <a:pt x="33" y="163"/>
                  </a:lnTo>
                  <a:lnTo>
                    <a:pt x="40" y="164"/>
                  </a:lnTo>
                  <a:lnTo>
                    <a:pt x="47" y="163"/>
                  </a:lnTo>
                  <a:lnTo>
                    <a:pt x="64" y="162"/>
                  </a:lnTo>
                  <a:lnTo>
                    <a:pt x="75" y="160"/>
                  </a:lnTo>
                  <a:lnTo>
                    <a:pt x="81" y="159"/>
                  </a:lnTo>
                  <a:lnTo>
                    <a:pt x="88" y="157"/>
                  </a:lnTo>
                  <a:lnTo>
                    <a:pt x="95" y="155"/>
                  </a:lnTo>
                  <a:lnTo>
                    <a:pt x="101" y="148"/>
                  </a:lnTo>
                  <a:lnTo>
                    <a:pt x="105" y="141"/>
                  </a:lnTo>
                  <a:lnTo>
                    <a:pt x="103" y="135"/>
                  </a:lnTo>
                  <a:lnTo>
                    <a:pt x="98" y="129"/>
                  </a:lnTo>
                  <a:lnTo>
                    <a:pt x="93" y="127"/>
                  </a:lnTo>
                  <a:lnTo>
                    <a:pt x="91" y="134"/>
                  </a:lnTo>
                  <a:lnTo>
                    <a:pt x="88" y="124"/>
                  </a:lnTo>
                  <a:lnTo>
                    <a:pt x="89" y="105"/>
                  </a:lnTo>
                  <a:lnTo>
                    <a:pt x="91" y="81"/>
                  </a:lnTo>
                  <a:lnTo>
                    <a:pt x="94" y="65"/>
                  </a:lnTo>
                  <a:lnTo>
                    <a:pt x="101" y="31"/>
                  </a:lnTo>
                  <a:lnTo>
                    <a:pt x="101" y="24"/>
                  </a:lnTo>
                  <a:lnTo>
                    <a:pt x="101" y="17"/>
                  </a:lnTo>
                  <a:lnTo>
                    <a:pt x="101" y="10"/>
                  </a:lnTo>
                  <a:lnTo>
                    <a:pt x="98" y="6"/>
                  </a:lnTo>
                  <a:lnTo>
                    <a:pt x="96" y="0"/>
                  </a:lnTo>
                  <a:lnTo>
                    <a:pt x="0" y="3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26"/>
            <p:cNvSpPr>
              <a:spLocks/>
            </p:cNvSpPr>
            <p:nvPr/>
          </p:nvSpPr>
          <p:spPr bwMode="invGray">
            <a:xfrm>
              <a:off x="3133" y="3057"/>
              <a:ext cx="141" cy="513"/>
            </a:xfrm>
            <a:custGeom>
              <a:avLst/>
              <a:gdLst>
                <a:gd name="T0" fmla="*/ 40 w 141"/>
                <a:gd name="T1" fmla="*/ 6 h 513"/>
                <a:gd name="T2" fmla="*/ 38 w 141"/>
                <a:gd name="T3" fmla="*/ 18 h 513"/>
                <a:gd name="T4" fmla="*/ 31 w 141"/>
                <a:gd name="T5" fmla="*/ 61 h 513"/>
                <a:gd name="T6" fmla="*/ 19 w 141"/>
                <a:gd name="T7" fmla="*/ 90 h 513"/>
                <a:gd name="T8" fmla="*/ 15 w 141"/>
                <a:gd name="T9" fmla="*/ 112 h 513"/>
                <a:gd name="T10" fmla="*/ 16 w 141"/>
                <a:gd name="T11" fmla="*/ 121 h 513"/>
                <a:gd name="T12" fmla="*/ 11 w 141"/>
                <a:gd name="T13" fmla="*/ 141 h 513"/>
                <a:gd name="T14" fmla="*/ 10 w 141"/>
                <a:gd name="T15" fmla="*/ 162 h 513"/>
                <a:gd name="T16" fmla="*/ 7 w 141"/>
                <a:gd name="T17" fmla="*/ 176 h 513"/>
                <a:gd name="T18" fmla="*/ 5 w 141"/>
                <a:gd name="T19" fmla="*/ 197 h 513"/>
                <a:gd name="T20" fmla="*/ 4 w 141"/>
                <a:gd name="T21" fmla="*/ 215 h 513"/>
                <a:gd name="T22" fmla="*/ 0 w 141"/>
                <a:gd name="T23" fmla="*/ 259 h 513"/>
                <a:gd name="T24" fmla="*/ 5 w 141"/>
                <a:gd name="T25" fmla="*/ 277 h 513"/>
                <a:gd name="T26" fmla="*/ 2 w 141"/>
                <a:gd name="T27" fmla="*/ 301 h 513"/>
                <a:gd name="T28" fmla="*/ 0 w 141"/>
                <a:gd name="T29" fmla="*/ 325 h 513"/>
                <a:gd name="T30" fmla="*/ 7 w 141"/>
                <a:gd name="T31" fmla="*/ 341 h 513"/>
                <a:gd name="T32" fmla="*/ 8 w 141"/>
                <a:gd name="T33" fmla="*/ 361 h 513"/>
                <a:gd name="T34" fmla="*/ 15 w 141"/>
                <a:gd name="T35" fmla="*/ 385 h 513"/>
                <a:gd name="T36" fmla="*/ 25 w 141"/>
                <a:gd name="T37" fmla="*/ 422 h 513"/>
                <a:gd name="T38" fmla="*/ 31 w 141"/>
                <a:gd name="T39" fmla="*/ 445 h 513"/>
                <a:gd name="T40" fmla="*/ 40 w 141"/>
                <a:gd name="T41" fmla="*/ 450 h 513"/>
                <a:gd name="T42" fmla="*/ 36 w 141"/>
                <a:gd name="T43" fmla="*/ 459 h 513"/>
                <a:gd name="T44" fmla="*/ 42 w 141"/>
                <a:gd name="T45" fmla="*/ 476 h 513"/>
                <a:gd name="T46" fmla="*/ 42 w 141"/>
                <a:gd name="T47" fmla="*/ 479 h 513"/>
                <a:gd name="T48" fmla="*/ 135 w 141"/>
                <a:gd name="T49" fmla="*/ 508 h 513"/>
                <a:gd name="T50" fmla="*/ 126 w 141"/>
                <a:gd name="T51" fmla="*/ 490 h 513"/>
                <a:gd name="T52" fmla="*/ 138 w 141"/>
                <a:gd name="T53" fmla="*/ 487 h 513"/>
                <a:gd name="T54" fmla="*/ 138 w 141"/>
                <a:gd name="T55" fmla="*/ 464 h 513"/>
                <a:gd name="T56" fmla="*/ 130 w 141"/>
                <a:gd name="T57" fmla="*/ 427 h 513"/>
                <a:gd name="T58" fmla="*/ 113 w 141"/>
                <a:gd name="T59" fmla="*/ 417 h 513"/>
                <a:gd name="T60" fmla="*/ 121 w 141"/>
                <a:gd name="T61" fmla="*/ 399 h 513"/>
                <a:gd name="T62" fmla="*/ 114 w 141"/>
                <a:gd name="T63" fmla="*/ 379 h 513"/>
                <a:gd name="T64" fmla="*/ 104 w 141"/>
                <a:gd name="T65" fmla="*/ 369 h 513"/>
                <a:gd name="T66" fmla="*/ 106 w 141"/>
                <a:gd name="T67" fmla="*/ 344 h 513"/>
                <a:gd name="T68" fmla="*/ 96 w 141"/>
                <a:gd name="T69" fmla="*/ 327 h 513"/>
                <a:gd name="T70" fmla="*/ 85 w 141"/>
                <a:gd name="T71" fmla="*/ 316 h 513"/>
                <a:gd name="T72" fmla="*/ 89 w 141"/>
                <a:gd name="T73" fmla="*/ 309 h 513"/>
                <a:gd name="T74" fmla="*/ 88 w 141"/>
                <a:gd name="T75" fmla="*/ 290 h 513"/>
                <a:gd name="T76" fmla="*/ 78 w 141"/>
                <a:gd name="T77" fmla="*/ 278 h 513"/>
                <a:gd name="T78" fmla="*/ 88 w 141"/>
                <a:gd name="T79" fmla="*/ 266 h 513"/>
                <a:gd name="T80" fmla="*/ 91 w 141"/>
                <a:gd name="T81" fmla="*/ 239 h 513"/>
                <a:gd name="T82" fmla="*/ 85 w 141"/>
                <a:gd name="T83" fmla="*/ 225 h 513"/>
                <a:gd name="T84" fmla="*/ 95 w 141"/>
                <a:gd name="T85" fmla="*/ 216 h 513"/>
                <a:gd name="T86" fmla="*/ 100 w 141"/>
                <a:gd name="T87" fmla="*/ 183 h 513"/>
                <a:gd name="T88" fmla="*/ 98 w 141"/>
                <a:gd name="T89" fmla="*/ 163 h 513"/>
                <a:gd name="T90" fmla="*/ 103 w 141"/>
                <a:gd name="T91" fmla="*/ 158 h 513"/>
                <a:gd name="T92" fmla="*/ 109 w 141"/>
                <a:gd name="T93" fmla="*/ 135 h 513"/>
                <a:gd name="T94" fmla="*/ 101 w 141"/>
                <a:gd name="T95" fmla="*/ 128 h 513"/>
                <a:gd name="T96" fmla="*/ 115 w 141"/>
                <a:gd name="T97" fmla="*/ 112 h 513"/>
                <a:gd name="T98" fmla="*/ 122 w 141"/>
                <a:gd name="T99" fmla="*/ 92 h 513"/>
                <a:gd name="T100" fmla="*/ 124 w 141"/>
                <a:gd name="T101" fmla="*/ 69 h 513"/>
                <a:gd name="T102" fmla="*/ 113 w 141"/>
                <a:gd name="T103" fmla="*/ 65 h 513"/>
                <a:gd name="T104" fmla="*/ 130 w 141"/>
                <a:gd name="T105" fmla="*/ 44 h 513"/>
                <a:gd name="T106" fmla="*/ 134 w 141"/>
                <a:gd name="T107" fmla="*/ 23 h 513"/>
                <a:gd name="T108" fmla="*/ 135 w 141"/>
                <a:gd name="T109" fmla="*/ 5 h 5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1"/>
                <a:gd name="T166" fmla="*/ 0 h 513"/>
                <a:gd name="T167" fmla="*/ 141 w 141"/>
                <a:gd name="T168" fmla="*/ 513 h 5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1" h="513">
                  <a:moveTo>
                    <a:pt x="40" y="0"/>
                  </a:moveTo>
                  <a:lnTo>
                    <a:pt x="40" y="1"/>
                  </a:lnTo>
                  <a:lnTo>
                    <a:pt x="40" y="6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38" y="18"/>
                  </a:lnTo>
                  <a:lnTo>
                    <a:pt x="35" y="33"/>
                  </a:lnTo>
                  <a:lnTo>
                    <a:pt x="32" y="52"/>
                  </a:lnTo>
                  <a:lnTo>
                    <a:pt x="31" y="61"/>
                  </a:lnTo>
                  <a:lnTo>
                    <a:pt x="25" y="69"/>
                  </a:lnTo>
                  <a:lnTo>
                    <a:pt x="23" y="76"/>
                  </a:lnTo>
                  <a:lnTo>
                    <a:pt x="19" y="90"/>
                  </a:lnTo>
                  <a:lnTo>
                    <a:pt x="17" y="98"/>
                  </a:lnTo>
                  <a:lnTo>
                    <a:pt x="15" y="104"/>
                  </a:lnTo>
                  <a:lnTo>
                    <a:pt x="15" y="112"/>
                  </a:lnTo>
                  <a:lnTo>
                    <a:pt x="17" y="116"/>
                  </a:lnTo>
                  <a:lnTo>
                    <a:pt x="19" y="119"/>
                  </a:lnTo>
                  <a:lnTo>
                    <a:pt x="16" y="121"/>
                  </a:lnTo>
                  <a:lnTo>
                    <a:pt x="15" y="126"/>
                  </a:lnTo>
                  <a:lnTo>
                    <a:pt x="13" y="133"/>
                  </a:lnTo>
                  <a:lnTo>
                    <a:pt x="11" y="141"/>
                  </a:lnTo>
                  <a:lnTo>
                    <a:pt x="9" y="148"/>
                  </a:lnTo>
                  <a:lnTo>
                    <a:pt x="10" y="155"/>
                  </a:lnTo>
                  <a:lnTo>
                    <a:pt x="10" y="162"/>
                  </a:lnTo>
                  <a:lnTo>
                    <a:pt x="11" y="163"/>
                  </a:lnTo>
                  <a:lnTo>
                    <a:pt x="10" y="166"/>
                  </a:lnTo>
                  <a:lnTo>
                    <a:pt x="7" y="176"/>
                  </a:lnTo>
                  <a:lnTo>
                    <a:pt x="6" y="183"/>
                  </a:lnTo>
                  <a:lnTo>
                    <a:pt x="5" y="190"/>
                  </a:lnTo>
                  <a:lnTo>
                    <a:pt x="5" y="197"/>
                  </a:lnTo>
                  <a:lnTo>
                    <a:pt x="5" y="202"/>
                  </a:lnTo>
                  <a:lnTo>
                    <a:pt x="8" y="209"/>
                  </a:lnTo>
                  <a:lnTo>
                    <a:pt x="4" y="215"/>
                  </a:lnTo>
                  <a:lnTo>
                    <a:pt x="2" y="222"/>
                  </a:lnTo>
                  <a:lnTo>
                    <a:pt x="2" y="248"/>
                  </a:lnTo>
                  <a:lnTo>
                    <a:pt x="0" y="259"/>
                  </a:lnTo>
                  <a:lnTo>
                    <a:pt x="2" y="266"/>
                  </a:lnTo>
                  <a:lnTo>
                    <a:pt x="3" y="272"/>
                  </a:lnTo>
                  <a:lnTo>
                    <a:pt x="5" y="277"/>
                  </a:lnTo>
                  <a:lnTo>
                    <a:pt x="4" y="283"/>
                  </a:lnTo>
                  <a:lnTo>
                    <a:pt x="0" y="287"/>
                  </a:lnTo>
                  <a:lnTo>
                    <a:pt x="2" y="301"/>
                  </a:lnTo>
                  <a:lnTo>
                    <a:pt x="2" y="311"/>
                  </a:lnTo>
                  <a:lnTo>
                    <a:pt x="2" y="318"/>
                  </a:lnTo>
                  <a:lnTo>
                    <a:pt x="0" y="325"/>
                  </a:lnTo>
                  <a:lnTo>
                    <a:pt x="3" y="329"/>
                  </a:lnTo>
                  <a:lnTo>
                    <a:pt x="7" y="336"/>
                  </a:lnTo>
                  <a:lnTo>
                    <a:pt x="7" y="341"/>
                  </a:lnTo>
                  <a:lnTo>
                    <a:pt x="5" y="347"/>
                  </a:lnTo>
                  <a:lnTo>
                    <a:pt x="8" y="355"/>
                  </a:lnTo>
                  <a:lnTo>
                    <a:pt x="8" y="361"/>
                  </a:lnTo>
                  <a:lnTo>
                    <a:pt x="9" y="368"/>
                  </a:lnTo>
                  <a:lnTo>
                    <a:pt x="12" y="378"/>
                  </a:lnTo>
                  <a:lnTo>
                    <a:pt x="15" y="385"/>
                  </a:lnTo>
                  <a:lnTo>
                    <a:pt x="17" y="391"/>
                  </a:lnTo>
                  <a:lnTo>
                    <a:pt x="19" y="398"/>
                  </a:lnTo>
                  <a:lnTo>
                    <a:pt x="25" y="422"/>
                  </a:lnTo>
                  <a:lnTo>
                    <a:pt x="27" y="430"/>
                  </a:lnTo>
                  <a:lnTo>
                    <a:pt x="28" y="437"/>
                  </a:lnTo>
                  <a:lnTo>
                    <a:pt x="31" y="445"/>
                  </a:lnTo>
                  <a:lnTo>
                    <a:pt x="35" y="450"/>
                  </a:lnTo>
                  <a:lnTo>
                    <a:pt x="36" y="452"/>
                  </a:lnTo>
                  <a:lnTo>
                    <a:pt x="40" y="450"/>
                  </a:lnTo>
                  <a:lnTo>
                    <a:pt x="36" y="452"/>
                  </a:lnTo>
                  <a:lnTo>
                    <a:pt x="36" y="455"/>
                  </a:lnTo>
                  <a:lnTo>
                    <a:pt x="36" y="459"/>
                  </a:lnTo>
                  <a:lnTo>
                    <a:pt x="36" y="466"/>
                  </a:lnTo>
                  <a:lnTo>
                    <a:pt x="40" y="473"/>
                  </a:lnTo>
                  <a:lnTo>
                    <a:pt x="42" y="476"/>
                  </a:lnTo>
                  <a:lnTo>
                    <a:pt x="46" y="473"/>
                  </a:lnTo>
                  <a:lnTo>
                    <a:pt x="42" y="476"/>
                  </a:lnTo>
                  <a:lnTo>
                    <a:pt x="42" y="479"/>
                  </a:lnTo>
                  <a:lnTo>
                    <a:pt x="38" y="485"/>
                  </a:lnTo>
                  <a:lnTo>
                    <a:pt x="134" y="512"/>
                  </a:lnTo>
                  <a:lnTo>
                    <a:pt x="135" y="508"/>
                  </a:lnTo>
                  <a:lnTo>
                    <a:pt x="134" y="497"/>
                  </a:lnTo>
                  <a:lnTo>
                    <a:pt x="134" y="495"/>
                  </a:lnTo>
                  <a:lnTo>
                    <a:pt x="126" y="490"/>
                  </a:lnTo>
                  <a:lnTo>
                    <a:pt x="134" y="495"/>
                  </a:lnTo>
                  <a:lnTo>
                    <a:pt x="136" y="494"/>
                  </a:lnTo>
                  <a:lnTo>
                    <a:pt x="138" y="487"/>
                  </a:lnTo>
                  <a:lnTo>
                    <a:pt x="139" y="478"/>
                  </a:lnTo>
                  <a:lnTo>
                    <a:pt x="140" y="470"/>
                  </a:lnTo>
                  <a:lnTo>
                    <a:pt x="138" y="464"/>
                  </a:lnTo>
                  <a:lnTo>
                    <a:pt x="137" y="457"/>
                  </a:lnTo>
                  <a:lnTo>
                    <a:pt x="132" y="433"/>
                  </a:lnTo>
                  <a:lnTo>
                    <a:pt x="130" y="427"/>
                  </a:lnTo>
                  <a:lnTo>
                    <a:pt x="127" y="420"/>
                  </a:lnTo>
                  <a:lnTo>
                    <a:pt x="124" y="415"/>
                  </a:lnTo>
                  <a:lnTo>
                    <a:pt x="113" y="417"/>
                  </a:lnTo>
                  <a:lnTo>
                    <a:pt x="123" y="415"/>
                  </a:lnTo>
                  <a:lnTo>
                    <a:pt x="123" y="410"/>
                  </a:lnTo>
                  <a:lnTo>
                    <a:pt x="121" y="399"/>
                  </a:lnTo>
                  <a:lnTo>
                    <a:pt x="118" y="393"/>
                  </a:lnTo>
                  <a:lnTo>
                    <a:pt x="117" y="387"/>
                  </a:lnTo>
                  <a:lnTo>
                    <a:pt x="114" y="379"/>
                  </a:lnTo>
                  <a:lnTo>
                    <a:pt x="109" y="373"/>
                  </a:lnTo>
                  <a:lnTo>
                    <a:pt x="105" y="370"/>
                  </a:lnTo>
                  <a:lnTo>
                    <a:pt x="104" y="369"/>
                  </a:lnTo>
                  <a:lnTo>
                    <a:pt x="106" y="361"/>
                  </a:lnTo>
                  <a:lnTo>
                    <a:pt x="106" y="351"/>
                  </a:lnTo>
                  <a:lnTo>
                    <a:pt x="106" y="344"/>
                  </a:lnTo>
                  <a:lnTo>
                    <a:pt x="104" y="338"/>
                  </a:lnTo>
                  <a:lnTo>
                    <a:pt x="99" y="331"/>
                  </a:lnTo>
                  <a:lnTo>
                    <a:pt x="96" y="327"/>
                  </a:lnTo>
                  <a:lnTo>
                    <a:pt x="92" y="320"/>
                  </a:lnTo>
                  <a:lnTo>
                    <a:pt x="91" y="319"/>
                  </a:lnTo>
                  <a:lnTo>
                    <a:pt x="85" y="316"/>
                  </a:lnTo>
                  <a:lnTo>
                    <a:pt x="91" y="318"/>
                  </a:lnTo>
                  <a:lnTo>
                    <a:pt x="90" y="315"/>
                  </a:lnTo>
                  <a:lnTo>
                    <a:pt x="89" y="309"/>
                  </a:lnTo>
                  <a:lnTo>
                    <a:pt x="89" y="302"/>
                  </a:lnTo>
                  <a:lnTo>
                    <a:pt x="88" y="295"/>
                  </a:lnTo>
                  <a:lnTo>
                    <a:pt x="88" y="290"/>
                  </a:lnTo>
                  <a:lnTo>
                    <a:pt x="88" y="285"/>
                  </a:lnTo>
                  <a:lnTo>
                    <a:pt x="86" y="283"/>
                  </a:lnTo>
                  <a:lnTo>
                    <a:pt x="78" y="278"/>
                  </a:lnTo>
                  <a:lnTo>
                    <a:pt x="86" y="283"/>
                  </a:lnTo>
                  <a:lnTo>
                    <a:pt x="85" y="278"/>
                  </a:lnTo>
                  <a:lnTo>
                    <a:pt x="88" y="266"/>
                  </a:lnTo>
                  <a:lnTo>
                    <a:pt x="88" y="253"/>
                  </a:lnTo>
                  <a:lnTo>
                    <a:pt x="91" y="244"/>
                  </a:lnTo>
                  <a:lnTo>
                    <a:pt x="91" y="239"/>
                  </a:lnTo>
                  <a:lnTo>
                    <a:pt x="91" y="227"/>
                  </a:lnTo>
                  <a:lnTo>
                    <a:pt x="89" y="224"/>
                  </a:lnTo>
                  <a:lnTo>
                    <a:pt x="85" y="225"/>
                  </a:lnTo>
                  <a:lnTo>
                    <a:pt x="88" y="224"/>
                  </a:lnTo>
                  <a:lnTo>
                    <a:pt x="91" y="221"/>
                  </a:lnTo>
                  <a:lnTo>
                    <a:pt x="95" y="216"/>
                  </a:lnTo>
                  <a:lnTo>
                    <a:pt x="98" y="201"/>
                  </a:lnTo>
                  <a:lnTo>
                    <a:pt x="100" y="190"/>
                  </a:lnTo>
                  <a:lnTo>
                    <a:pt x="100" y="183"/>
                  </a:lnTo>
                  <a:lnTo>
                    <a:pt x="100" y="176"/>
                  </a:lnTo>
                  <a:lnTo>
                    <a:pt x="100" y="170"/>
                  </a:lnTo>
                  <a:lnTo>
                    <a:pt x="98" y="163"/>
                  </a:lnTo>
                  <a:lnTo>
                    <a:pt x="92" y="169"/>
                  </a:lnTo>
                  <a:lnTo>
                    <a:pt x="98" y="163"/>
                  </a:lnTo>
                  <a:lnTo>
                    <a:pt x="103" y="158"/>
                  </a:lnTo>
                  <a:lnTo>
                    <a:pt x="106" y="151"/>
                  </a:lnTo>
                  <a:lnTo>
                    <a:pt x="107" y="144"/>
                  </a:lnTo>
                  <a:lnTo>
                    <a:pt x="109" y="135"/>
                  </a:lnTo>
                  <a:lnTo>
                    <a:pt x="110" y="128"/>
                  </a:lnTo>
                  <a:lnTo>
                    <a:pt x="109" y="126"/>
                  </a:lnTo>
                  <a:lnTo>
                    <a:pt x="101" y="128"/>
                  </a:lnTo>
                  <a:lnTo>
                    <a:pt x="109" y="126"/>
                  </a:lnTo>
                  <a:lnTo>
                    <a:pt x="114" y="118"/>
                  </a:lnTo>
                  <a:lnTo>
                    <a:pt x="115" y="112"/>
                  </a:lnTo>
                  <a:lnTo>
                    <a:pt x="117" y="105"/>
                  </a:lnTo>
                  <a:lnTo>
                    <a:pt x="119" y="98"/>
                  </a:lnTo>
                  <a:lnTo>
                    <a:pt x="122" y="92"/>
                  </a:lnTo>
                  <a:lnTo>
                    <a:pt x="123" y="86"/>
                  </a:lnTo>
                  <a:lnTo>
                    <a:pt x="123" y="81"/>
                  </a:lnTo>
                  <a:lnTo>
                    <a:pt x="124" y="69"/>
                  </a:lnTo>
                  <a:lnTo>
                    <a:pt x="123" y="60"/>
                  </a:lnTo>
                  <a:lnTo>
                    <a:pt x="124" y="58"/>
                  </a:lnTo>
                  <a:lnTo>
                    <a:pt x="113" y="65"/>
                  </a:lnTo>
                  <a:lnTo>
                    <a:pt x="123" y="56"/>
                  </a:lnTo>
                  <a:lnTo>
                    <a:pt x="127" y="51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3" y="30"/>
                  </a:lnTo>
                  <a:lnTo>
                    <a:pt x="134" y="23"/>
                  </a:lnTo>
                  <a:lnTo>
                    <a:pt x="136" y="12"/>
                  </a:lnTo>
                  <a:lnTo>
                    <a:pt x="136" y="7"/>
                  </a:lnTo>
                  <a:lnTo>
                    <a:pt x="135" y="5"/>
                  </a:lnTo>
                  <a:lnTo>
                    <a:pt x="40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27"/>
            <p:cNvSpPr>
              <a:spLocks/>
            </p:cNvSpPr>
            <p:nvPr/>
          </p:nvSpPr>
          <p:spPr bwMode="invGray">
            <a:xfrm>
              <a:off x="3133" y="3057"/>
              <a:ext cx="141" cy="513"/>
            </a:xfrm>
            <a:custGeom>
              <a:avLst/>
              <a:gdLst>
                <a:gd name="T0" fmla="*/ 40 w 141"/>
                <a:gd name="T1" fmla="*/ 6 h 513"/>
                <a:gd name="T2" fmla="*/ 38 w 141"/>
                <a:gd name="T3" fmla="*/ 18 h 513"/>
                <a:gd name="T4" fmla="*/ 31 w 141"/>
                <a:gd name="T5" fmla="*/ 61 h 513"/>
                <a:gd name="T6" fmla="*/ 19 w 141"/>
                <a:gd name="T7" fmla="*/ 90 h 513"/>
                <a:gd name="T8" fmla="*/ 15 w 141"/>
                <a:gd name="T9" fmla="*/ 112 h 513"/>
                <a:gd name="T10" fmla="*/ 16 w 141"/>
                <a:gd name="T11" fmla="*/ 121 h 513"/>
                <a:gd name="T12" fmla="*/ 11 w 141"/>
                <a:gd name="T13" fmla="*/ 141 h 513"/>
                <a:gd name="T14" fmla="*/ 10 w 141"/>
                <a:gd name="T15" fmla="*/ 162 h 513"/>
                <a:gd name="T16" fmla="*/ 7 w 141"/>
                <a:gd name="T17" fmla="*/ 176 h 513"/>
                <a:gd name="T18" fmla="*/ 5 w 141"/>
                <a:gd name="T19" fmla="*/ 197 h 513"/>
                <a:gd name="T20" fmla="*/ 4 w 141"/>
                <a:gd name="T21" fmla="*/ 215 h 513"/>
                <a:gd name="T22" fmla="*/ 0 w 141"/>
                <a:gd name="T23" fmla="*/ 259 h 513"/>
                <a:gd name="T24" fmla="*/ 5 w 141"/>
                <a:gd name="T25" fmla="*/ 277 h 513"/>
                <a:gd name="T26" fmla="*/ 2 w 141"/>
                <a:gd name="T27" fmla="*/ 301 h 513"/>
                <a:gd name="T28" fmla="*/ 0 w 141"/>
                <a:gd name="T29" fmla="*/ 325 h 513"/>
                <a:gd name="T30" fmla="*/ 7 w 141"/>
                <a:gd name="T31" fmla="*/ 341 h 513"/>
                <a:gd name="T32" fmla="*/ 8 w 141"/>
                <a:gd name="T33" fmla="*/ 361 h 513"/>
                <a:gd name="T34" fmla="*/ 15 w 141"/>
                <a:gd name="T35" fmla="*/ 385 h 513"/>
                <a:gd name="T36" fmla="*/ 25 w 141"/>
                <a:gd name="T37" fmla="*/ 422 h 513"/>
                <a:gd name="T38" fmla="*/ 31 w 141"/>
                <a:gd name="T39" fmla="*/ 445 h 513"/>
                <a:gd name="T40" fmla="*/ 40 w 141"/>
                <a:gd name="T41" fmla="*/ 450 h 513"/>
                <a:gd name="T42" fmla="*/ 36 w 141"/>
                <a:gd name="T43" fmla="*/ 459 h 513"/>
                <a:gd name="T44" fmla="*/ 42 w 141"/>
                <a:gd name="T45" fmla="*/ 476 h 513"/>
                <a:gd name="T46" fmla="*/ 42 w 141"/>
                <a:gd name="T47" fmla="*/ 479 h 513"/>
                <a:gd name="T48" fmla="*/ 135 w 141"/>
                <a:gd name="T49" fmla="*/ 508 h 513"/>
                <a:gd name="T50" fmla="*/ 126 w 141"/>
                <a:gd name="T51" fmla="*/ 490 h 513"/>
                <a:gd name="T52" fmla="*/ 138 w 141"/>
                <a:gd name="T53" fmla="*/ 487 h 513"/>
                <a:gd name="T54" fmla="*/ 138 w 141"/>
                <a:gd name="T55" fmla="*/ 464 h 513"/>
                <a:gd name="T56" fmla="*/ 130 w 141"/>
                <a:gd name="T57" fmla="*/ 427 h 513"/>
                <a:gd name="T58" fmla="*/ 113 w 141"/>
                <a:gd name="T59" fmla="*/ 417 h 513"/>
                <a:gd name="T60" fmla="*/ 121 w 141"/>
                <a:gd name="T61" fmla="*/ 399 h 513"/>
                <a:gd name="T62" fmla="*/ 114 w 141"/>
                <a:gd name="T63" fmla="*/ 379 h 513"/>
                <a:gd name="T64" fmla="*/ 104 w 141"/>
                <a:gd name="T65" fmla="*/ 369 h 513"/>
                <a:gd name="T66" fmla="*/ 106 w 141"/>
                <a:gd name="T67" fmla="*/ 344 h 513"/>
                <a:gd name="T68" fmla="*/ 96 w 141"/>
                <a:gd name="T69" fmla="*/ 327 h 513"/>
                <a:gd name="T70" fmla="*/ 85 w 141"/>
                <a:gd name="T71" fmla="*/ 316 h 513"/>
                <a:gd name="T72" fmla="*/ 89 w 141"/>
                <a:gd name="T73" fmla="*/ 309 h 513"/>
                <a:gd name="T74" fmla="*/ 88 w 141"/>
                <a:gd name="T75" fmla="*/ 290 h 513"/>
                <a:gd name="T76" fmla="*/ 78 w 141"/>
                <a:gd name="T77" fmla="*/ 278 h 513"/>
                <a:gd name="T78" fmla="*/ 88 w 141"/>
                <a:gd name="T79" fmla="*/ 266 h 513"/>
                <a:gd name="T80" fmla="*/ 91 w 141"/>
                <a:gd name="T81" fmla="*/ 239 h 513"/>
                <a:gd name="T82" fmla="*/ 85 w 141"/>
                <a:gd name="T83" fmla="*/ 225 h 513"/>
                <a:gd name="T84" fmla="*/ 95 w 141"/>
                <a:gd name="T85" fmla="*/ 216 h 513"/>
                <a:gd name="T86" fmla="*/ 100 w 141"/>
                <a:gd name="T87" fmla="*/ 183 h 513"/>
                <a:gd name="T88" fmla="*/ 98 w 141"/>
                <a:gd name="T89" fmla="*/ 163 h 513"/>
                <a:gd name="T90" fmla="*/ 103 w 141"/>
                <a:gd name="T91" fmla="*/ 158 h 513"/>
                <a:gd name="T92" fmla="*/ 109 w 141"/>
                <a:gd name="T93" fmla="*/ 135 h 513"/>
                <a:gd name="T94" fmla="*/ 101 w 141"/>
                <a:gd name="T95" fmla="*/ 128 h 513"/>
                <a:gd name="T96" fmla="*/ 115 w 141"/>
                <a:gd name="T97" fmla="*/ 112 h 513"/>
                <a:gd name="T98" fmla="*/ 122 w 141"/>
                <a:gd name="T99" fmla="*/ 92 h 513"/>
                <a:gd name="T100" fmla="*/ 124 w 141"/>
                <a:gd name="T101" fmla="*/ 69 h 513"/>
                <a:gd name="T102" fmla="*/ 113 w 141"/>
                <a:gd name="T103" fmla="*/ 65 h 513"/>
                <a:gd name="T104" fmla="*/ 130 w 141"/>
                <a:gd name="T105" fmla="*/ 44 h 513"/>
                <a:gd name="T106" fmla="*/ 134 w 141"/>
                <a:gd name="T107" fmla="*/ 23 h 513"/>
                <a:gd name="T108" fmla="*/ 135 w 141"/>
                <a:gd name="T109" fmla="*/ 5 h 5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1"/>
                <a:gd name="T166" fmla="*/ 0 h 513"/>
                <a:gd name="T167" fmla="*/ 141 w 141"/>
                <a:gd name="T168" fmla="*/ 513 h 5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1" h="513">
                  <a:moveTo>
                    <a:pt x="40" y="0"/>
                  </a:moveTo>
                  <a:lnTo>
                    <a:pt x="40" y="1"/>
                  </a:lnTo>
                  <a:lnTo>
                    <a:pt x="40" y="6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38" y="18"/>
                  </a:lnTo>
                  <a:lnTo>
                    <a:pt x="35" y="33"/>
                  </a:lnTo>
                  <a:lnTo>
                    <a:pt x="32" y="52"/>
                  </a:lnTo>
                  <a:lnTo>
                    <a:pt x="31" y="61"/>
                  </a:lnTo>
                  <a:lnTo>
                    <a:pt x="25" y="69"/>
                  </a:lnTo>
                  <a:lnTo>
                    <a:pt x="23" y="76"/>
                  </a:lnTo>
                  <a:lnTo>
                    <a:pt x="19" y="90"/>
                  </a:lnTo>
                  <a:lnTo>
                    <a:pt x="17" y="98"/>
                  </a:lnTo>
                  <a:lnTo>
                    <a:pt x="15" y="104"/>
                  </a:lnTo>
                  <a:lnTo>
                    <a:pt x="15" y="112"/>
                  </a:lnTo>
                  <a:lnTo>
                    <a:pt x="17" y="116"/>
                  </a:lnTo>
                  <a:lnTo>
                    <a:pt x="19" y="119"/>
                  </a:lnTo>
                  <a:lnTo>
                    <a:pt x="16" y="121"/>
                  </a:lnTo>
                  <a:lnTo>
                    <a:pt x="15" y="126"/>
                  </a:lnTo>
                  <a:lnTo>
                    <a:pt x="13" y="133"/>
                  </a:lnTo>
                  <a:lnTo>
                    <a:pt x="11" y="141"/>
                  </a:lnTo>
                  <a:lnTo>
                    <a:pt x="9" y="148"/>
                  </a:lnTo>
                  <a:lnTo>
                    <a:pt x="10" y="155"/>
                  </a:lnTo>
                  <a:lnTo>
                    <a:pt x="10" y="162"/>
                  </a:lnTo>
                  <a:lnTo>
                    <a:pt x="11" y="163"/>
                  </a:lnTo>
                  <a:lnTo>
                    <a:pt x="10" y="166"/>
                  </a:lnTo>
                  <a:lnTo>
                    <a:pt x="7" y="176"/>
                  </a:lnTo>
                  <a:lnTo>
                    <a:pt x="6" y="183"/>
                  </a:lnTo>
                  <a:lnTo>
                    <a:pt x="5" y="190"/>
                  </a:lnTo>
                  <a:lnTo>
                    <a:pt x="5" y="197"/>
                  </a:lnTo>
                  <a:lnTo>
                    <a:pt x="5" y="202"/>
                  </a:lnTo>
                  <a:lnTo>
                    <a:pt x="8" y="209"/>
                  </a:lnTo>
                  <a:lnTo>
                    <a:pt x="4" y="215"/>
                  </a:lnTo>
                  <a:lnTo>
                    <a:pt x="2" y="222"/>
                  </a:lnTo>
                  <a:lnTo>
                    <a:pt x="2" y="248"/>
                  </a:lnTo>
                  <a:lnTo>
                    <a:pt x="0" y="259"/>
                  </a:lnTo>
                  <a:lnTo>
                    <a:pt x="2" y="266"/>
                  </a:lnTo>
                  <a:lnTo>
                    <a:pt x="3" y="272"/>
                  </a:lnTo>
                  <a:lnTo>
                    <a:pt x="5" y="277"/>
                  </a:lnTo>
                  <a:lnTo>
                    <a:pt x="4" y="283"/>
                  </a:lnTo>
                  <a:lnTo>
                    <a:pt x="0" y="287"/>
                  </a:lnTo>
                  <a:lnTo>
                    <a:pt x="2" y="301"/>
                  </a:lnTo>
                  <a:lnTo>
                    <a:pt x="2" y="311"/>
                  </a:lnTo>
                  <a:lnTo>
                    <a:pt x="2" y="318"/>
                  </a:lnTo>
                  <a:lnTo>
                    <a:pt x="0" y="325"/>
                  </a:lnTo>
                  <a:lnTo>
                    <a:pt x="3" y="329"/>
                  </a:lnTo>
                  <a:lnTo>
                    <a:pt x="7" y="336"/>
                  </a:lnTo>
                  <a:lnTo>
                    <a:pt x="7" y="341"/>
                  </a:lnTo>
                  <a:lnTo>
                    <a:pt x="5" y="347"/>
                  </a:lnTo>
                  <a:lnTo>
                    <a:pt x="8" y="355"/>
                  </a:lnTo>
                  <a:lnTo>
                    <a:pt x="8" y="361"/>
                  </a:lnTo>
                  <a:lnTo>
                    <a:pt x="9" y="368"/>
                  </a:lnTo>
                  <a:lnTo>
                    <a:pt x="12" y="378"/>
                  </a:lnTo>
                  <a:lnTo>
                    <a:pt x="15" y="385"/>
                  </a:lnTo>
                  <a:lnTo>
                    <a:pt x="17" y="391"/>
                  </a:lnTo>
                  <a:lnTo>
                    <a:pt x="19" y="398"/>
                  </a:lnTo>
                  <a:lnTo>
                    <a:pt x="25" y="422"/>
                  </a:lnTo>
                  <a:lnTo>
                    <a:pt x="27" y="430"/>
                  </a:lnTo>
                  <a:lnTo>
                    <a:pt x="28" y="437"/>
                  </a:lnTo>
                  <a:lnTo>
                    <a:pt x="31" y="445"/>
                  </a:lnTo>
                  <a:lnTo>
                    <a:pt x="35" y="450"/>
                  </a:lnTo>
                  <a:lnTo>
                    <a:pt x="36" y="452"/>
                  </a:lnTo>
                  <a:lnTo>
                    <a:pt x="40" y="450"/>
                  </a:lnTo>
                  <a:lnTo>
                    <a:pt x="36" y="452"/>
                  </a:lnTo>
                  <a:lnTo>
                    <a:pt x="36" y="455"/>
                  </a:lnTo>
                  <a:lnTo>
                    <a:pt x="36" y="459"/>
                  </a:lnTo>
                  <a:lnTo>
                    <a:pt x="36" y="466"/>
                  </a:lnTo>
                  <a:lnTo>
                    <a:pt x="40" y="473"/>
                  </a:lnTo>
                  <a:lnTo>
                    <a:pt x="42" y="476"/>
                  </a:lnTo>
                  <a:lnTo>
                    <a:pt x="46" y="473"/>
                  </a:lnTo>
                  <a:lnTo>
                    <a:pt x="42" y="476"/>
                  </a:lnTo>
                  <a:lnTo>
                    <a:pt x="42" y="479"/>
                  </a:lnTo>
                  <a:lnTo>
                    <a:pt x="38" y="485"/>
                  </a:lnTo>
                  <a:lnTo>
                    <a:pt x="134" y="512"/>
                  </a:lnTo>
                  <a:lnTo>
                    <a:pt x="135" y="508"/>
                  </a:lnTo>
                  <a:lnTo>
                    <a:pt x="134" y="497"/>
                  </a:lnTo>
                  <a:lnTo>
                    <a:pt x="134" y="495"/>
                  </a:lnTo>
                  <a:lnTo>
                    <a:pt x="126" y="490"/>
                  </a:lnTo>
                  <a:lnTo>
                    <a:pt x="134" y="495"/>
                  </a:lnTo>
                  <a:lnTo>
                    <a:pt x="136" y="494"/>
                  </a:lnTo>
                  <a:lnTo>
                    <a:pt x="138" y="487"/>
                  </a:lnTo>
                  <a:lnTo>
                    <a:pt x="139" y="478"/>
                  </a:lnTo>
                  <a:lnTo>
                    <a:pt x="140" y="470"/>
                  </a:lnTo>
                  <a:lnTo>
                    <a:pt x="138" y="464"/>
                  </a:lnTo>
                  <a:lnTo>
                    <a:pt x="137" y="457"/>
                  </a:lnTo>
                  <a:lnTo>
                    <a:pt x="132" y="433"/>
                  </a:lnTo>
                  <a:lnTo>
                    <a:pt x="130" y="427"/>
                  </a:lnTo>
                  <a:lnTo>
                    <a:pt x="127" y="420"/>
                  </a:lnTo>
                  <a:lnTo>
                    <a:pt x="124" y="415"/>
                  </a:lnTo>
                  <a:lnTo>
                    <a:pt x="113" y="417"/>
                  </a:lnTo>
                  <a:lnTo>
                    <a:pt x="123" y="415"/>
                  </a:lnTo>
                  <a:lnTo>
                    <a:pt x="123" y="410"/>
                  </a:lnTo>
                  <a:lnTo>
                    <a:pt x="121" y="399"/>
                  </a:lnTo>
                  <a:lnTo>
                    <a:pt x="118" y="393"/>
                  </a:lnTo>
                  <a:lnTo>
                    <a:pt x="117" y="387"/>
                  </a:lnTo>
                  <a:lnTo>
                    <a:pt x="114" y="379"/>
                  </a:lnTo>
                  <a:lnTo>
                    <a:pt x="109" y="373"/>
                  </a:lnTo>
                  <a:lnTo>
                    <a:pt x="105" y="370"/>
                  </a:lnTo>
                  <a:lnTo>
                    <a:pt x="104" y="369"/>
                  </a:lnTo>
                  <a:lnTo>
                    <a:pt x="106" y="361"/>
                  </a:lnTo>
                  <a:lnTo>
                    <a:pt x="106" y="351"/>
                  </a:lnTo>
                  <a:lnTo>
                    <a:pt x="106" y="344"/>
                  </a:lnTo>
                  <a:lnTo>
                    <a:pt x="104" y="338"/>
                  </a:lnTo>
                  <a:lnTo>
                    <a:pt x="99" y="331"/>
                  </a:lnTo>
                  <a:lnTo>
                    <a:pt x="96" y="327"/>
                  </a:lnTo>
                  <a:lnTo>
                    <a:pt x="92" y="320"/>
                  </a:lnTo>
                  <a:lnTo>
                    <a:pt x="91" y="319"/>
                  </a:lnTo>
                  <a:lnTo>
                    <a:pt x="85" y="316"/>
                  </a:lnTo>
                  <a:lnTo>
                    <a:pt x="91" y="318"/>
                  </a:lnTo>
                  <a:lnTo>
                    <a:pt x="90" y="315"/>
                  </a:lnTo>
                  <a:lnTo>
                    <a:pt x="89" y="309"/>
                  </a:lnTo>
                  <a:lnTo>
                    <a:pt x="89" y="302"/>
                  </a:lnTo>
                  <a:lnTo>
                    <a:pt x="88" y="295"/>
                  </a:lnTo>
                  <a:lnTo>
                    <a:pt x="88" y="290"/>
                  </a:lnTo>
                  <a:lnTo>
                    <a:pt x="88" y="285"/>
                  </a:lnTo>
                  <a:lnTo>
                    <a:pt x="86" y="283"/>
                  </a:lnTo>
                  <a:lnTo>
                    <a:pt x="78" y="278"/>
                  </a:lnTo>
                  <a:lnTo>
                    <a:pt x="86" y="283"/>
                  </a:lnTo>
                  <a:lnTo>
                    <a:pt x="85" y="278"/>
                  </a:lnTo>
                  <a:lnTo>
                    <a:pt x="88" y="266"/>
                  </a:lnTo>
                  <a:lnTo>
                    <a:pt x="88" y="253"/>
                  </a:lnTo>
                  <a:lnTo>
                    <a:pt x="91" y="244"/>
                  </a:lnTo>
                  <a:lnTo>
                    <a:pt x="91" y="239"/>
                  </a:lnTo>
                  <a:lnTo>
                    <a:pt x="91" y="227"/>
                  </a:lnTo>
                  <a:lnTo>
                    <a:pt x="89" y="224"/>
                  </a:lnTo>
                  <a:lnTo>
                    <a:pt x="85" y="225"/>
                  </a:lnTo>
                  <a:lnTo>
                    <a:pt x="88" y="224"/>
                  </a:lnTo>
                  <a:lnTo>
                    <a:pt x="91" y="221"/>
                  </a:lnTo>
                  <a:lnTo>
                    <a:pt x="95" y="216"/>
                  </a:lnTo>
                  <a:lnTo>
                    <a:pt x="98" y="201"/>
                  </a:lnTo>
                  <a:lnTo>
                    <a:pt x="100" y="190"/>
                  </a:lnTo>
                  <a:lnTo>
                    <a:pt x="100" y="183"/>
                  </a:lnTo>
                  <a:lnTo>
                    <a:pt x="100" y="176"/>
                  </a:lnTo>
                  <a:lnTo>
                    <a:pt x="100" y="170"/>
                  </a:lnTo>
                  <a:lnTo>
                    <a:pt x="98" y="163"/>
                  </a:lnTo>
                  <a:lnTo>
                    <a:pt x="92" y="169"/>
                  </a:lnTo>
                  <a:lnTo>
                    <a:pt x="98" y="163"/>
                  </a:lnTo>
                  <a:lnTo>
                    <a:pt x="103" y="158"/>
                  </a:lnTo>
                  <a:lnTo>
                    <a:pt x="106" y="151"/>
                  </a:lnTo>
                  <a:lnTo>
                    <a:pt x="107" y="144"/>
                  </a:lnTo>
                  <a:lnTo>
                    <a:pt x="109" y="135"/>
                  </a:lnTo>
                  <a:lnTo>
                    <a:pt x="110" y="128"/>
                  </a:lnTo>
                  <a:lnTo>
                    <a:pt x="109" y="126"/>
                  </a:lnTo>
                  <a:lnTo>
                    <a:pt x="101" y="128"/>
                  </a:lnTo>
                  <a:lnTo>
                    <a:pt x="109" y="126"/>
                  </a:lnTo>
                  <a:lnTo>
                    <a:pt x="114" y="118"/>
                  </a:lnTo>
                  <a:lnTo>
                    <a:pt x="115" y="112"/>
                  </a:lnTo>
                  <a:lnTo>
                    <a:pt x="117" y="105"/>
                  </a:lnTo>
                  <a:lnTo>
                    <a:pt x="119" y="98"/>
                  </a:lnTo>
                  <a:lnTo>
                    <a:pt x="122" y="92"/>
                  </a:lnTo>
                  <a:lnTo>
                    <a:pt x="123" y="86"/>
                  </a:lnTo>
                  <a:lnTo>
                    <a:pt x="123" y="81"/>
                  </a:lnTo>
                  <a:lnTo>
                    <a:pt x="124" y="69"/>
                  </a:lnTo>
                  <a:lnTo>
                    <a:pt x="123" y="60"/>
                  </a:lnTo>
                  <a:lnTo>
                    <a:pt x="124" y="58"/>
                  </a:lnTo>
                  <a:lnTo>
                    <a:pt x="113" y="65"/>
                  </a:lnTo>
                  <a:lnTo>
                    <a:pt x="123" y="56"/>
                  </a:lnTo>
                  <a:lnTo>
                    <a:pt x="127" y="51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3" y="30"/>
                  </a:lnTo>
                  <a:lnTo>
                    <a:pt x="134" y="23"/>
                  </a:lnTo>
                  <a:lnTo>
                    <a:pt x="136" y="12"/>
                  </a:lnTo>
                  <a:lnTo>
                    <a:pt x="136" y="7"/>
                  </a:lnTo>
                  <a:lnTo>
                    <a:pt x="135" y="5"/>
                  </a:lnTo>
                  <a:lnTo>
                    <a:pt x="40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28"/>
            <p:cNvSpPr>
              <a:spLocks noChangeShapeType="1"/>
            </p:cNvSpPr>
            <p:nvPr/>
          </p:nvSpPr>
          <p:spPr bwMode="invGray">
            <a:xfrm>
              <a:off x="3150" y="3541"/>
              <a:ext cx="2" cy="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Freeform 29"/>
            <p:cNvSpPr>
              <a:spLocks/>
            </p:cNvSpPr>
            <p:nvPr/>
          </p:nvSpPr>
          <p:spPr bwMode="invGray">
            <a:xfrm>
              <a:off x="3138" y="3257"/>
              <a:ext cx="15" cy="15"/>
            </a:xfrm>
            <a:custGeom>
              <a:avLst/>
              <a:gdLst>
                <a:gd name="T0" fmla="*/ 0 w 15"/>
                <a:gd name="T1" fmla="*/ 0 h 15"/>
                <a:gd name="T2" fmla="*/ 7 w 15"/>
                <a:gd name="T3" fmla="*/ 10 h 15"/>
                <a:gd name="T4" fmla="*/ 14 w 15"/>
                <a:gd name="T5" fmla="*/ 14 h 15"/>
                <a:gd name="T6" fmla="*/ 0 60000 65536"/>
                <a:gd name="T7" fmla="*/ 0 60000 65536"/>
                <a:gd name="T8" fmla="*/ 0 60000 65536"/>
                <a:gd name="T9" fmla="*/ 0 w 15"/>
                <a:gd name="T10" fmla="*/ 0 h 15"/>
                <a:gd name="T11" fmla="*/ 15 w 1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5">
                  <a:moveTo>
                    <a:pt x="0" y="0"/>
                  </a:moveTo>
                  <a:lnTo>
                    <a:pt x="7" y="10"/>
                  </a:lnTo>
                  <a:lnTo>
                    <a:pt x="14" y="14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30"/>
            <p:cNvSpPr>
              <a:spLocks/>
            </p:cNvSpPr>
            <p:nvPr/>
          </p:nvSpPr>
          <p:spPr bwMode="invGray">
            <a:xfrm>
              <a:off x="3139" y="3377"/>
              <a:ext cx="15" cy="13"/>
            </a:xfrm>
            <a:custGeom>
              <a:avLst/>
              <a:gdLst>
                <a:gd name="T0" fmla="*/ 0 w 15"/>
                <a:gd name="T1" fmla="*/ 12 h 13"/>
                <a:gd name="T2" fmla="*/ 9 w 15"/>
                <a:gd name="T3" fmla="*/ 0 h 13"/>
                <a:gd name="T4" fmla="*/ 14 w 15"/>
                <a:gd name="T5" fmla="*/ 0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12"/>
                  </a:moveTo>
                  <a:lnTo>
                    <a:pt x="9" y="0"/>
                  </a:lnTo>
                  <a:lnTo>
                    <a:pt x="14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31"/>
            <p:cNvSpPr>
              <a:spLocks/>
            </p:cNvSpPr>
            <p:nvPr/>
          </p:nvSpPr>
          <p:spPr bwMode="invGray">
            <a:xfrm>
              <a:off x="2724" y="2943"/>
              <a:ext cx="438" cy="236"/>
            </a:xfrm>
            <a:custGeom>
              <a:avLst/>
              <a:gdLst>
                <a:gd name="T0" fmla="*/ 61 w 438"/>
                <a:gd name="T1" fmla="*/ 114 h 236"/>
                <a:gd name="T2" fmla="*/ 88 w 438"/>
                <a:gd name="T3" fmla="*/ 127 h 236"/>
                <a:gd name="T4" fmla="*/ 101 w 438"/>
                <a:gd name="T5" fmla="*/ 127 h 236"/>
                <a:gd name="T6" fmla="*/ 122 w 438"/>
                <a:gd name="T7" fmla="*/ 132 h 236"/>
                <a:gd name="T8" fmla="*/ 134 w 438"/>
                <a:gd name="T9" fmla="*/ 132 h 236"/>
                <a:gd name="T10" fmla="*/ 145 w 438"/>
                <a:gd name="T11" fmla="*/ 127 h 236"/>
                <a:gd name="T12" fmla="*/ 165 w 438"/>
                <a:gd name="T13" fmla="*/ 117 h 236"/>
                <a:gd name="T14" fmla="*/ 184 w 438"/>
                <a:gd name="T15" fmla="*/ 114 h 236"/>
                <a:gd name="T16" fmla="*/ 201 w 438"/>
                <a:gd name="T17" fmla="*/ 103 h 236"/>
                <a:gd name="T18" fmla="*/ 224 w 438"/>
                <a:gd name="T19" fmla="*/ 94 h 236"/>
                <a:gd name="T20" fmla="*/ 245 w 438"/>
                <a:gd name="T21" fmla="*/ 95 h 236"/>
                <a:gd name="T22" fmla="*/ 260 w 438"/>
                <a:gd name="T23" fmla="*/ 84 h 236"/>
                <a:gd name="T24" fmla="*/ 276 w 438"/>
                <a:gd name="T25" fmla="*/ 79 h 236"/>
                <a:gd name="T26" fmla="*/ 290 w 438"/>
                <a:gd name="T27" fmla="*/ 72 h 236"/>
                <a:gd name="T28" fmla="*/ 305 w 438"/>
                <a:gd name="T29" fmla="*/ 56 h 236"/>
                <a:gd name="T30" fmla="*/ 326 w 438"/>
                <a:gd name="T31" fmla="*/ 45 h 236"/>
                <a:gd name="T32" fmla="*/ 334 w 438"/>
                <a:gd name="T33" fmla="*/ 38 h 236"/>
                <a:gd name="T34" fmla="*/ 351 w 438"/>
                <a:gd name="T35" fmla="*/ 17 h 236"/>
                <a:gd name="T36" fmla="*/ 368 w 438"/>
                <a:gd name="T37" fmla="*/ 2 h 236"/>
                <a:gd name="T38" fmla="*/ 431 w 438"/>
                <a:gd name="T39" fmla="*/ 94 h 236"/>
                <a:gd name="T40" fmla="*/ 419 w 438"/>
                <a:gd name="T41" fmla="*/ 107 h 236"/>
                <a:gd name="T42" fmla="*/ 389 w 438"/>
                <a:gd name="T43" fmla="*/ 132 h 236"/>
                <a:gd name="T44" fmla="*/ 376 w 438"/>
                <a:gd name="T45" fmla="*/ 141 h 236"/>
                <a:gd name="T46" fmla="*/ 355 w 438"/>
                <a:gd name="T47" fmla="*/ 157 h 236"/>
                <a:gd name="T48" fmla="*/ 338 w 438"/>
                <a:gd name="T49" fmla="*/ 167 h 236"/>
                <a:gd name="T50" fmla="*/ 320 w 438"/>
                <a:gd name="T51" fmla="*/ 171 h 236"/>
                <a:gd name="T52" fmla="*/ 300 w 438"/>
                <a:gd name="T53" fmla="*/ 186 h 236"/>
                <a:gd name="T54" fmla="*/ 281 w 438"/>
                <a:gd name="T55" fmla="*/ 194 h 236"/>
                <a:gd name="T56" fmla="*/ 266 w 438"/>
                <a:gd name="T57" fmla="*/ 194 h 236"/>
                <a:gd name="T58" fmla="*/ 247 w 438"/>
                <a:gd name="T59" fmla="*/ 204 h 236"/>
                <a:gd name="T60" fmla="*/ 224 w 438"/>
                <a:gd name="T61" fmla="*/ 211 h 236"/>
                <a:gd name="T62" fmla="*/ 207 w 438"/>
                <a:gd name="T63" fmla="*/ 213 h 236"/>
                <a:gd name="T64" fmla="*/ 186 w 438"/>
                <a:gd name="T65" fmla="*/ 225 h 236"/>
                <a:gd name="T66" fmla="*/ 165 w 438"/>
                <a:gd name="T67" fmla="*/ 228 h 236"/>
                <a:gd name="T68" fmla="*/ 142 w 438"/>
                <a:gd name="T69" fmla="*/ 227 h 236"/>
                <a:gd name="T70" fmla="*/ 124 w 438"/>
                <a:gd name="T71" fmla="*/ 235 h 236"/>
                <a:gd name="T72" fmla="*/ 107 w 438"/>
                <a:gd name="T73" fmla="*/ 232 h 236"/>
                <a:gd name="T74" fmla="*/ 92 w 438"/>
                <a:gd name="T75" fmla="*/ 235 h 236"/>
                <a:gd name="T76" fmla="*/ 71 w 438"/>
                <a:gd name="T77" fmla="*/ 232 h 236"/>
                <a:gd name="T78" fmla="*/ 47 w 438"/>
                <a:gd name="T79" fmla="*/ 226 h 236"/>
                <a:gd name="T80" fmla="*/ 25 w 438"/>
                <a:gd name="T81" fmla="*/ 217 h 236"/>
                <a:gd name="T82" fmla="*/ 6 w 438"/>
                <a:gd name="T83" fmla="*/ 214 h 236"/>
                <a:gd name="T84" fmla="*/ 44 w 438"/>
                <a:gd name="T85" fmla="*/ 109 h 2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8"/>
                <a:gd name="T130" fmla="*/ 0 h 236"/>
                <a:gd name="T131" fmla="*/ 438 w 438"/>
                <a:gd name="T132" fmla="*/ 236 h 2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8" h="236">
                  <a:moveTo>
                    <a:pt x="44" y="109"/>
                  </a:moveTo>
                  <a:lnTo>
                    <a:pt x="52" y="109"/>
                  </a:lnTo>
                  <a:lnTo>
                    <a:pt x="61" y="114"/>
                  </a:lnTo>
                  <a:lnTo>
                    <a:pt x="68" y="116"/>
                  </a:lnTo>
                  <a:lnTo>
                    <a:pt x="77" y="122"/>
                  </a:lnTo>
                  <a:lnTo>
                    <a:pt x="88" y="127"/>
                  </a:lnTo>
                  <a:lnTo>
                    <a:pt x="89" y="128"/>
                  </a:lnTo>
                  <a:lnTo>
                    <a:pt x="93" y="128"/>
                  </a:lnTo>
                  <a:lnTo>
                    <a:pt x="101" y="127"/>
                  </a:lnTo>
                  <a:lnTo>
                    <a:pt x="110" y="129"/>
                  </a:lnTo>
                  <a:lnTo>
                    <a:pt x="114" y="131"/>
                  </a:lnTo>
                  <a:lnTo>
                    <a:pt x="122" y="132"/>
                  </a:lnTo>
                  <a:lnTo>
                    <a:pt x="124" y="134"/>
                  </a:lnTo>
                  <a:lnTo>
                    <a:pt x="126" y="132"/>
                  </a:lnTo>
                  <a:lnTo>
                    <a:pt x="134" y="132"/>
                  </a:lnTo>
                  <a:lnTo>
                    <a:pt x="138" y="134"/>
                  </a:lnTo>
                  <a:lnTo>
                    <a:pt x="138" y="132"/>
                  </a:lnTo>
                  <a:lnTo>
                    <a:pt x="145" y="127"/>
                  </a:lnTo>
                  <a:lnTo>
                    <a:pt x="152" y="125"/>
                  </a:lnTo>
                  <a:lnTo>
                    <a:pt x="158" y="120"/>
                  </a:lnTo>
                  <a:lnTo>
                    <a:pt x="165" y="117"/>
                  </a:lnTo>
                  <a:lnTo>
                    <a:pt x="173" y="114"/>
                  </a:lnTo>
                  <a:lnTo>
                    <a:pt x="179" y="114"/>
                  </a:lnTo>
                  <a:lnTo>
                    <a:pt x="184" y="114"/>
                  </a:lnTo>
                  <a:lnTo>
                    <a:pt x="190" y="114"/>
                  </a:lnTo>
                  <a:lnTo>
                    <a:pt x="194" y="109"/>
                  </a:lnTo>
                  <a:lnTo>
                    <a:pt x="201" y="103"/>
                  </a:lnTo>
                  <a:lnTo>
                    <a:pt x="211" y="99"/>
                  </a:lnTo>
                  <a:lnTo>
                    <a:pt x="217" y="97"/>
                  </a:lnTo>
                  <a:lnTo>
                    <a:pt x="224" y="94"/>
                  </a:lnTo>
                  <a:lnTo>
                    <a:pt x="232" y="94"/>
                  </a:lnTo>
                  <a:lnTo>
                    <a:pt x="239" y="94"/>
                  </a:lnTo>
                  <a:lnTo>
                    <a:pt x="245" y="95"/>
                  </a:lnTo>
                  <a:lnTo>
                    <a:pt x="247" y="97"/>
                  </a:lnTo>
                  <a:lnTo>
                    <a:pt x="253" y="88"/>
                  </a:lnTo>
                  <a:lnTo>
                    <a:pt x="260" y="84"/>
                  </a:lnTo>
                  <a:lnTo>
                    <a:pt x="267" y="79"/>
                  </a:lnTo>
                  <a:lnTo>
                    <a:pt x="274" y="78"/>
                  </a:lnTo>
                  <a:lnTo>
                    <a:pt x="276" y="79"/>
                  </a:lnTo>
                  <a:lnTo>
                    <a:pt x="279" y="76"/>
                  </a:lnTo>
                  <a:lnTo>
                    <a:pt x="284" y="71"/>
                  </a:lnTo>
                  <a:lnTo>
                    <a:pt x="290" y="72"/>
                  </a:lnTo>
                  <a:lnTo>
                    <a:pt x="291" y="70"/>
                  </a:lnTo>
                  <a:lnTo>
                    <a:pt x="295" y="63"/>
                  </a:lnTo>
                  <a:lnTo>
                    <a:pt x="305" y="56"/>
                  </a:lnTo>
                  <a:lnTo>
                    <a:pt x="313" y="49"/>
                  </a:lnTo>
                  <a:lnTo>
                    <a:pt x="319" y="47"/>
                  </a:lnTo>
                  <a:lnTo>
                    <a:pt x="326" y="45"/>
                  </a:lnTo>
                  <a:lnTo>
                    <a:pt x="332" y="44"/>
                  </a:lnTo>
                  <a:lnTo>
                    <a:pt x="333" y="43"/>
                  </a:lnTo>
                  <a:lnTo>
                    <a:pt x="334" y="38"/>
                  </a:lnTo>
                  <a:lnTo>
                    <a:pt x="339" y="31"/>
                  </a:lnTo>
                  <a:lnTo>
                    <a:pt x="343" y="24"/>
                  </a:lnTo>
                  <a:lnTo>
                    <a:pt x="351" y="17"/>
                  </a:lnTo>
                  <a:lnTo>
                    <a:pt x="355" y="10"/>
                  </a:lnTo>
                  <a:lnTo>
                    <a:pt x="363" y="5"/>
                  </a:lnTo>
                  <a:lnTo>
                    <a:pt x="368" y="2"/>
                  </a:lnTo>
                  <a:lnTo>
                    <a:pt x="373" y="0"/>
                  </a:lnTo>
                  <a:lnTo>
                    <a:pt x="437" y="91"/>
                  </a:lnTo>
                  <a:lnTo>
                    <a:pt x="431" y="94"/>
                  </a:lnTo>
                  <a:lnTo>
                    <a:pt x="428" y="94"/>
                  </a:lnTo>
                  <a:lnTo>
                    <a:pt x="423" y="100"/>
                  </a:lnTo>
                  <a:lnTo>
                    <a:pt x="419" y="107"/>
                  </a:lnTo>
                  <a:lnTo>
                    <a:pt x="413" y="111"/>
                  </a:lnTo>
                  <a:lnTo>
                    <a:pt x="396" y="128"/>
                  </a:lnTo>
                  <a:lnTo>
                    <a:pt x="389" y="132"/>
                  </a:lnTo>
                  <a:lnTo>
                    <a:pt x="383" y="134"/>
                  </a:lnTo>
                  <a:lnTo>
                    <a:pt x="381" y="134"/>
                  </a:lnTo>
                  <a:lnTo>
                    <a:pt x="376" y="141"/>
                  </a:lnTo>
                  <a:lnTo>
                    <a:pt x="371" y="146"/>
                  </a:lnTo>
                  <a:lnTo>
                    <a:pt x="364" y="151"/>
                  </a:lnTo>
                  <a:lnTo>
                    <a:pt x="355" y="157"/>
                  </a:lnTo>
                  <a:lnTo>
                    <a:pt x="351" y="161"/>
                  </a:lnTo>
                  <a:lnTo>
                    <a:pt x="344" y="165"/>
                  </a:lnTo>
                  <a:lnTo>
                    <a:pt x="338" y="167"/>
                  </a:lnTo>
                  <a:lnTo>
                    <a:pt x="328" y="171"/>
                  </a:lnTo>
                  <a:lnTo>
                    <a:pt x="322" y="171"/>
                  </a:lnTo>
                  <a:lnTo>
                    <a:pt x="320" y="171"/>
                  </a:lnTo>
                  <a:lnTo>
                    <a:pt x="314" y="177"/>
                  </a:lnTo>
                  <a:lnTo>
                    <a:pt x="307" y="183"/>
                  </a:lnTo>
                  <a:lnTo>
                    <a:pt x="300" y="186"/>
                  </a:lnTo>
                  <a:lnTo>
                    <a:pt x="294" y="188"/>
                  </a:lnTo>
                  <a:lnTo>
                    <a:pt x="287" y="192"/>
                  </a:lnTo>
                  <a:lnTo>
                    <a:pt x="281" y="194"/>
                  </a:lnTo>
                  <a:lnTo>
                    <a:pt x="274" y="194"/>
                  </a:lnTo>
                  <a:lnTo>
                    <a:pt x="268" y="194"/>
                  </a:lnTo>
                  <a:lnTo>
                    <a:pt x="266" y="194"/>
                  </a:lnTo>
                  <a:lnTo>
                    <a:pt x="263" y="195"/>
                  </a:lnTo>
                  <a:lnTo>
                    <a:pt x="255" y="201"/>
                  </a:lnTo>
                  <a:lnTo>
                    <a:pt x="247" y="204"/>
                  </a:lnTo>
                  <a:lnTo>
                    <a:pt x="239" y="208"/>
                  </a:lnTo>
                  <a:lnTo>
                    <a:pt x="230" y="211"/>
                  </a:lnTo>
                  <a:lnTo>
                    <a:pt x="224" y="211"/>
                  </a:lnTo>
                  <a:lnTo>
                    <a:pt x="217" y="214"/>
                  </a:lnTo>
                  <a:lnTo>
                    <a:pt x="211" y="214"/>
                  </a:lnTo>
                  <a:lnTo>
                    <a:pt x="207" y="213"/>
                  </a:lnTo>
                  <a:lnTo>
                    <a:pt x="203" y="215"/>
                  </a:lnTo>
                  <a:lnTo>
                    <a:pt x="196" y="218"/>
                  </a:lnTo>
                  <a:lnTo>
                    <a:pt x="186" y="225"/>
                  </a:lnTo>
                  <a:lnTo>
                    <a:pt x="179" y="225"/>
                  </a:lnTo>
                  <a:lnTo>
                    <a:pt x="172" y="227"/>
                  </a:lnTo>
                  <a:lnTo>
                    <a:pt x="165" y="228"/>
                  </a:lnTo>
                  <a:lnTo>
                    <a:pt x="158" y="228"/>
                  </a:lnTo>
                  <a:lnTo>
                    <a:pt x="147" y="228"/>
                  </a:lnTo>
                  <a:lnTo>
                    <a:pt x="142" y="227"/>
                  </a:lnTo>
                  <a:lnTo>
                    <a:pt x="137" y="232"/>
                  </a:lnTo>
                  <a:lnTo>
                    <a:pt x="130" y="233"/>
                  </a:lnTo>
                  <a:lnTo>
                    <a:pt x="124" y="235"/>
                  </a:lnTo>
                  <a:lnTo>
                    <a:pt x="116" y="233"/>
                  </a:lnTo>
                  <a:lnTo>
                    <a:pt x="110" y="232"/>
                  </a:lnTo>
                  <a:lnTo>
                    <a:pt x="107" y="232"/>
                  </a:lnTo>
                  <a:lnTo>
                    <a:pt x="105" y="232"/>
                  </a:lnTo>
                  <a:lnTo>
                    <a:pt x="97" y="235"/>
                  </a:lnTo>
                  <a:lnTo>
                    <a:pt x="92" y="235"/>
                  </a:lnTo>
                  <a:lnTo>
                    <a:pt x="84" y="235"/>
                  </a:lnTo>
                  <a:lnTo>
                    <a:pt x="75" y="235"/>
                  </a:lnTo>
                  <a:lnTo>
                    <a:pt x="71" y="232"/>
                  </a:lnTo>
                  <a:lnTo>
                    <a:pt x="63" y="233"/>
                  </a:lnTo>
                  <a:lnTo>
                    <a:pt x="55" y="232"/>
                  </a:lnTo>
                  <a:lnTo>
                    <a:pt x="47" y="226"/>
                  </a:lnTo>
                  <a:lnTo>
                    <a:pt x="41" y="221"/>
                  </a:lnTo>
                  <a:lnTo>
                    <a:pt x="35" y="217"/>
                  </a:lnTo>
                  <a:lnTo>
                    <a:pt x="25" y="217"/>
                  </a:lnTo>
                  <a:lnTo>
                    <a:pt x="18" y="217"/>
                  </a:lnTo>
                  <a:lnTo>
                    <a:pt x="12" y="215"/>
                  </a:lnTo>
                  <a:lnTo>
                    <a:pt x="6" y="214"/>
                  </a:lnTo>
                  <a:lnTo>
                    <a:pt x="3" y="214"/>
                  </a:lnTo>
                  <a:lnTo>
                    <a:pt x="0" y="214"/>
                  </a:lnTo>
                  <a:lnTo>
                    <a:pt x="44" y="109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32"/>
            <p:cNvSpPr>
              <a:spLocks/>
            </p:cNvSpPr>
            <p:nvPr/>
          </p:nvSpPr>
          <p:spPr bwMode="invGray">
            <a:xfrm>
              <a:off x="2724" y="2943"/>
              <a:ext cx="438" cy="236"/>
            </a:xfrm>
            <a:custGeom>
              <a:avLst/>
              <a:gdLst>
                <a:gd name="T0" fmla="*/ 61 w 438"/>
                <a:gd name="T1" fmla="*/ 114 h 236"/>
                <a:gd name="T2" fmla="*/ 88 w 438"/>
                <a:gd name="T3" fmla="*/ 127 h 236"/>
                <a:gd name="T4" fmla="*/ 101 w 438"/>
                <a:gd name="T5" fmla="*/ 127 h 236"/>
                <a:gd name="T6" fmla="*/ 122 w 438"/>
                <a:gd name="T7" fmla="*/ 132 h 236"/>
                <a:gd name="T8" fmla="*/ 134 w 438"/>
                <a:gd name="T9" fmla="*/ 132 h 236"/>
                <a:gd name="T10" fmla="*/ 145 w 438"/>
                <a:gd name="T11" fmla="*/ 127 h 236"/>
                <a:gd name="T12" fmla="*/ 165 w 438"/>
                <a:gd name="T13" fmla="*/ 117 h 236"/>
                <a:gd name="T14" fmla="*/ 184 w 438"/>
                <a:gd name="T15" fmla="*/ 114 h 236"/>
                <a:gd name="T16" fmla="*/ 201 w 438"/>
                <a:gd name="T17" fmla="*/ 103 h 236"/>
                <a:gd name="T18" fmla="*/ 224 w 438"/>
                <a:gd name="T19" fmla="*/ 94 h 236"/>
                <a:gd name="T20" fmla="*/ 245 w 438"/>
                <a:gd name="T21" fmla="*/ 95 h 236"/>
                <a:gd name="T22" fmla="*/ 260 w 438"/>
                <a:gd name="T23" fmla="*/ 84 h 236"/>
                <a:gd name="T24" fmla="*/ 276 w 438"/>
                <a:gd name="T25" fmla="*/ 79 h 236"/>
                <a:gd name="T26" fmla="*/ 290 w 438"/>
                <a:gd name="T27" fmla="*/ 72 h 236"/>
                <a:gd name="T28" fmla="*/ 305 w 438"/>
                <a:gd name="T29" fmla="*/ 56 h 236"/>
                <a:gd name="T30" fmla="*/ 326 w 438"/>
                <a:gd name="T31" fmla="*/ 45 h 236"/>
                <a:gd name="T32" fmla="*/ 334 w 438"/>
                <a:gd name="T33" fmla="*/ 38 h 236"/>
                <a:gd name="T34" fmla="*/ 351 w 438"/>
                <a:gd name="T35" fmla="*/ 17 h 236"/>
                <a:gd name="T36" fmla="*/ 368 w 438"/>
                <a:gd name="T37" fmla="*/ 2 h 236"/>
                <a:gd name="T38" fmla="*/ 431 w 438"/>
                <a:gd name="T39" fmla="*/ 94 h 236"/>
                <a:gd name="T40" fmla="*/ 419 w 438"/>
                <a:gd name="T41" fmla="*/ 107 h 236"/>
                <a:gd name="T42" fmla="*/ 389 w 438"/>
                <a:gd name="T43" fmla="*/ 132 h 236"/>
                <a:gd name="T44" fmla="*/ 376 w 438"/>
                <a:gd name="T45" fmla="*/ 141 h 236"/>
                <a:gd name="T46" fmla="*/ 355 w 438"/>
                <a:gd name="T47" fmla="*/ 157 h 236"/>
                <a:gd name="T48" fmla="*/ 338 w 438"/>
                <a:gd name="T49" fmla="*/ 167 h 236"/>
                <a:gd name="T50" fmla="*/ 320 w 438"/>
                <a:gd name="T51" fmla="*/ 171 h 236"/>
                <a:gd name="T52" fmla="*/ 300 w 438"/>
                <a:gd name="T53" fmla="*/ 186 h 236"/>
                <a:gd name="T54" fmla="*/ 281 w 438"/>
                <a:gd name="T55" fmla="*/ 194 h 236"/>
                <a:gd name="T56" fmla="*/ 266 w 438"/>
                <a:gd name="T57" fmla="*/ 194 h 236"/>
                <a:gd name="T58" fmla="*/ 247 w 438"/>
                <a:gd name="T59" fmla="*/ 204 h 236"/>
                <a:gd name="T60" fmla="*/ 224 w 438"/>
                <a:gd name="T61" fmla="*/ 211 h 236"/>
                <a:gd name="T62" fmla="*/ 207 w 438"/>
                <a:gd name="T63" fmla="*/ 213 h 236"/>
                <a:gd name="T64" fmla="*/ 186 w 438"/>
                <a:gd name="T65" fmla="*/ 225 h 236"/>
                <a:gd name="T66" fmla="*/ 165 w 438"/>
                <a:gd name="T67" fmla="*/ 228 h 236"/>
                <a:gd name="T68" fmla="*/ 142 w 438"/>
                <a:gd name="T69" fmla="*/ 227 h 236"/>
                <a:gd name="T70" fmla="*/ 124 w 438"/>
                <a:gd name="T71" fmla="*/ 235 h 236"/>
                <a:gd name="T72" fmla="*/ 107 w 438"/>
                <a:gd name="T73" fmla="*/ 232 h 236"/>
                <a:gd name="T74" fmla="*/ 92 w 438"/>
                <a:gd name="T75" fmla="*/ 235 h 236"/>
                <a:gd name="T76" fmla="*/ 71 w 438"/>
                <a:gd name="T77" fmla="*/ 232 h 236"/>
                <a:gd name="T78" fmla="*/ 47 w 438"/>
                <a:gd name="T79" fmla="*/ 226 h 236"/>
                <a:gd name="T80" fmla="*/ 25 w 438"/>
                <a:gd name="T81" fmla="*/ 217 h 236"/>
                <a:gd name="T82" fmla="*/ 6 w 438"/>
                <a:gd name="T83" fmla="*/ 214 h 236"/>
                <a:gd name="T84" fmla="*/ 44 w 438"/>
                <a:gd name="T85" fmla="*/ 109 h 2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8"/>
                <a:gd name="T130" fmla="*/ 0 h 236"/>
                <a:gd name="T131" fmla="*/ 438 w 438"/>
                <a:gd name="T132" fmla="*/ 236 h 2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8" h="236">
                  <a:moveTo>
                    <a:pt x="44" y="109"/>
                  </a:moveTo>
                  <a:lnTo>
                    <a:pt x="52" y="109"/>
                  </a:lnTo>
                  <a:lnTo>
                    <a:pt x="61" y="114"/>
                  </a:lnTo>
                  <a:lnTo>
                    <a:pt x="68" y="116"/>
                  </a:lnTo>
                  <a:lnTo>
                    <a:pt x="77" y="122"/>
                  </a:lnTo>
                  <a:lnTo>
                    <a:pt x="88" y="127"/>
                  </a:lnTo>
                  <a:lnTo>
                    <a:pt x="89" y="128"/>
                  </a:lnTo>
                  <a:lnTo>
                    <a:pt x="93" y="128"/>
                  </a:lnTo>
                  <a:lnTo>
                    <a:pt x="101" y="127"/>
                  </a:lnTo>
                  <a:lnTo>
                    <a:pt x="110" y="129"/>
                  </a:lnTo>
                  <a:lnTo>
                    <a:pt x="114" y="131"/>
                  </a:lnTo>
                  <a:lnTo>
                    <a:pt x="122" y="132"/>
                  </a:lnTo>
                  <a:lnTo>
                    <a:pt x="124" y="134"/>
                  </a:lnTo>
                  <a:lnTo>
                    <a:pt x="126" y="132"/>
                  </a:lnTo>
                  <a:lnTo>
                    <a:pt x="134" y="132"/>
                  </a:lnTo>
                  <a:lnTo>
                    <a:pt x="138" y="134"/>
                  </a:lnTo>
                  <a:lnTo>
                    <a:pt x="138" y="132"/>
                  </a:lnTo>
                  <a:lnTo>
                    <a:pt x="145" y="127"/>
                  </a:lnTo>
                  <a:lnTo>
                    <a:pt x="152" y="125"/>
                  </a:lnTo>
                  <a:lnTo>
                    <a:pt x="158" y="120"/>
                  </a:lnTo>
                  <a:lnTo>
                    <a:pt x="165" y="117"/>
                  </a:lnTo>
                  <a:lnTo>
                    <a:pt x="173" y="114"/>
                  </a:lnTo>
                  <a:lnTo>
                    <a:pt x="179" y="114"/>
                  </a:lnTo>
                  <a:lnTo>
                    <a:pt x="184" y="114"/>
                  </a:lnTo>
                  <a:lnTo>
                    <a:pt x="190" y="114"/>
                  </a:lnTo>
                  <a:lnTo>
                    <a:pt x="194" y="109"/>
                  </a:lnTo>
                  <a:lnTo>
                    <a:pt x="201" y="103"/>
                  </a:lnTo>
                  <a:lnTo>
                    <a:pt x="211" y="99"/>
                  </a:lnTo>
                  <a:lnTo>
                    <a:pt x="217" y="97"/>
                  </a:lnTo>
                  <a:lnTo>
                    <a:pt x="224" y="94"/>
                  </a:lnTo>
                  <a:lnTo>
                    <a:pt x="232" y="94"/>
                  </a:lnTo>
                  <a:lnTo>
                    <a:pt x="239" y="94"/>
                  </a:lnTo>
                  <a:lnTo>
                    <a:pt x="245" y="95"/>
                  </a:lnTo>
                  <a:lnTo>
                    <a:pt x="247" y="97"/>
                  </a:lnTo>
                  <a:lnTo>
                    <a:pt x="253" y="88"/>
                  </a:lnTo>
                  <a:lnTo>
                    <a:pt x="260" y="84"/>
                  </a:lnTo>
                  <a:lnTo>
                    <a:pt x="267" y="79"/>
                  </a:lnTo>
                  <a:lnTo>
                    <a:pt x="274" y="78"/>
                  </a:lnTo>
                  <a:lnTo>
                    <a:pt x="276" y="79"/>
                  </a:lnTo>
                  <a:lnTo>
                    <a:pt x="279" y="76"/>
                  </a:lnTo>
                  <a:lnTo>
                    <a:pt x="284" y="71"/>
                  </a:lnTo>
                  <a:lnTo>
                    <a:pt x="290" y="72"/>
                  </a:lnTo>
                  <a:lnTo>
                    <a:pt x="291" y="70"/>
                  </a:lnTo>
                  <a:lnTo>
                    <a:pt x="295" y="63"/>
                  </a:lnTo>
                  <a:lnTo>
                    <a:pt x="305" y="56"/>
                  </a:lnTo>
                  <a:lnTo>
                    <a:pt x="313" y="49"/>
                  </a:lnTo>
                  <a:lnTo>
                    <a:pt x="319" y="47"/>
                  </a:lnTo>
                  <a:lnTo>
                    <a:pt x="326" y="45"/>
                  </a:lnTo>
                  <a:lnTo>
                    <a:pt x="332" y="44"/>
                  </a:lnTo>
                  <a:lnTo>
                    <a:pt x="333" y="43"/>
                  </a:lnTo>
                  <a:lnTo>
                    <a:pt x="334" y="38"/>
                  </a:lnTo>
                  <a:lnTo>
                    <a:pt x="339" y="31"/>
                  </a:lnTo>
                  <a:lnTo>
                    <a:pt x="343" y="24"/>
                  </a:lnTo>
                  <a:lnTo>
                    <a:pt x="351" y="17"/>
                  </a:lnTo>
                  <a:lnTo>
                    <a:pt x="355" y="10"/>
                  </a:lnTo>
                  <a:lnTo>
                    <a:pt x="363" y="5"/>
                  </a:lnTo>
                  <a:lnTo>
                    <a:pt x="368" y="2"/>
                  </a:lnTo>
                  <a:lnTo>
                    <a:pt x="373" y="0"/>
                  </a:lnTo>
                  <a:lnTo>
                    <a:pt x="437" y="91"/>
                  </a:lnTo>
                  <a:lnTo>
                    <a:pt x="431" y="94"/>
                  </a:lnTo>
                  <a:lnTo>
                    <a:pt x="428" y="94"/>
                  </a:lnTo>
                  <a:lnTo>
                    <a:pt x="423" y="100"/>
                  </a:lnTo>
                  <a:lnTo>
                    <a:pt x="419" y="107"/>
                  </a:lnTo>
                  <a:lnTo>
                    <a:pt x="413" y="111"/>
                  </a:lnTo>
                  <a:lnTo>
                    <a:pt x="396" y="128"/>
                  </a:lnTo>
                  <a:lnTo>
                    <a:pt x="389" y="132"/>
                  </a:lnTo>
                  <a:lnTo>
                    <a:pt x="383" y="134"/>
                  </a:lnTo>
                  <a:lnTo>
                    <a:pt x="381" y="134"/>
                  </a:lnTo>
                  <a:lnTo>
                    <a:pt x="376" y="141"/>
                  </a:lnTo>
                  <a:lnTo>
                    <a:pt x="371" y="146"/>
                  </a:lnTo>
                  <a:lnTo>
                    <a:pt x="364" y="151"/>
                  </a:lnTo>
                  <a:lnTo>
                    <a:pt x="355" y="157"/>
                  </a:lnTo>
                  <a:lnTo>
                    <a:pt x="351" y="161"/>
                  </a:lnTo>
                  <a:lnTo>
                    <a:pt x="344" y="165"/>
                  </a:lnTo>
                  <a:lnTo>
                    <a:pt x="338" y="167"/>
                  </a:lnTo>
                  <a:lnTo>
                    <a:pt x="328" y="171"/>
                  </a:lnTo>
                  <a:lnTo>
                    <a:pt x="322" y="171"/>
                  </a:lnTo>
                  <a:lnTo>
                    <a:pt x="320" y="171"/>
                  </a:lnTo>
                  <a:lnTo>
                    <a:pt x="314" y="177"/>
                  </a:lnTo>
                  <a:lnTo>
                    <a:pt x="307" y="183"/>
                  </a:lnTo>
                  <a:lnTo>
                    <a:pt x="300" y="186"/>
                  </a:lnTo>
                  <a:lnTo>
                    <a:pt x="294" y="188"/>
                  </a:lnTo>
                  <a:lnTo>
                    <a:pt x="287" y="192"/>
                  </a:lnTo>
                  <a:lnTo>
                    <a:pt x="281" y="194"/>
                  </a:lnTo>
                  <a:lnTo>
                    <a:pt x="274" y="194"/>
                  </a:lnTo>
                  <a:lnTo>
                    <a:pt x="268" y="194"/>
                  </a:lnTo>
                  <a:lnTo>
                    <a:pt x="266" y="194"/>
                  </a:lnTo>
                  <a:lnTo>
                    <a:pt x="263" y="195"/>
                  </a:lnTo>
                  <a:lnTo>
                    <a:pt x="255" y="201"/>
                  </a:lnTo>
                  <a:lnTo>
                    <a:pt x="247" y="204"/>
                  </a:lnTo>
                  <a:lnTo>
                    <a:pt x="239" y="208"/>
                  </a:lnTo>
                  <a:lnTo>
                    <a:pt x="230" y="211"/>
                  </a:lnTo>
                  <a:lnTo>
                    <a:pt x="224" y="211"/>
                  </a:lnTo>
                  <a:lnTo>
                    <a:pt x="217" y="214"/>
                  </a:lnTo>
                  <a:lnTo>
                    <a:pt x="211" y="214"/>
                  </a:lnTo>
                  <a:lnTo>
                    <a:pt x="207" y="213"/>
                  </a:lnTo>
                  <a:lnTo>
                    <a:pt x="203" y="215"/>
                  </a:lnTo>
                  <a:lnTo>
                    <a:pt x="196" y="218"/>
                  </a:lnTo>
                  <a:lnTo>
                    <a:pt x="186" y="225"/>
                  </a:lnTo>
                  <a:lnTo>
                    <a:pt x="179" y="225"/>
                  </a:lnTo>
                  <a:lnTo>
                    <a:pt x="172" y="227"/>
                  </a:lnTo>
                  <a:lnTo>
                    <a:pt x="165" y="228"/>
                  </a:lnTo>
                  <a:lnTo>
                    <a:pt x="158" y="228"/>
                  </a:lnTo>
                  <a:lnTo>
                    <a:pt x="147" y="228"/>
                  </a:lnTo>
                  <a:lnTo>
                    <a:pt x="142" y="227"/>
                  </a:lnTo>
                  <a:lnTo>
                    <a:pt x="137" y="232"/>
                  </a:lnTo>
                  <a:lnTo>
                    <a:pt x="130" y="233"/>
                  </a:lnTo>
                  <a:lnTo>
                    <a:pt x="124" y="235"/>
                  </a:lnTo>
                  <a:lnTo>
                    <a:pt x="116" y="233"/>
                  </a:lnTo>
                  <a:lnTo>
                    <a:pt x="110" y="232"/>
                  </a:lnTo>
                  <a:lnTo>
                    <a:pt x="107" y="232"/>
                  </a:lnTo>
                  <a:lnTo>
                    <a:pt x="105" y="232"/>
                  </a:lnTo>
                  <a:lnTo>
                    <a:pt x="97" y="235"/>
                  </a:lnTo>
                  <a:lnTo>
                    <a:pt x="92" y="235"/>
                  </a:lnTo>
                  <a:lnTo>
                    <a:pt x="84" y="235"/>
                  </a:lnTo>
                  <a:lnTo>
                    <a:pt x="75" y="235"/>
                  </a:lnTo>
                  <a:lnTo>
                    <a:pt x="71" y="232"/>
                  </a:lnTo>
                  <a:lnTo>
                    <a:pt x="63" y="233"/>
                  </a:lnTo>
                  <a:lnTo>
                    <a:pt x="55" y="232"/>
                  </a:lnTo>
                  <a:lnTo>
                    <a:pt x="47" y="226"/>
                  </a:lnTo>
                  <a:lnTo>
                    <a:pt x="41" y="221"/>
                  </a:lnTo>
                  <a:lnTo>
                    <a:pt x="35" y="217"/>
                  </a:lnTo>
                  <a:lnTo>
                    <a:pt x="25" y="217"/>
                  </a:lnTo>
                  <a:lnTo>
                    <a:pt x="18" y="217"/>
                  </a:lnTo>
                  <a:lnTo>
                    <a:pt x="12" y="215"/>
                  </a:lnTo>
                  <a:lnTo>
                    <a:pt x="6" y="214"/>
                  </a:lnTo>
                  <a:lnTo>
                    <a:pt x="3" y="214"/>
                  </a:lnTo>
                  <a:lnTo>
                    <a:pt x="0" y="214"/>
                  </a:lnTo>
                  <a:lnTo>
                    <a:pt x="44" y="109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33"/>
            <p:cNvSpPr>
              <a:spLocks/>
            </p:cNvSpPr>
            <p:nvPr/>
          </p:nvSpPr>
          <p:spPr bwMode="invGray">
            <a:xfrm>
              <a:off x="3097" y="2932"/>
              <a:ext cx="172" cy="131"/>
            </a:xfrm>
            <a:custGeom>
              <a:avLst/>
              <a:gdLst>
                <a:gd name="T0" fmla="*/ 0 w 172"/>
                <a:gd name="T1" fmla="*/ 12 h 131"/>
                <a:gd name="T2" fmla="*/ 0 w 172"/>
                <a:gd name="T3" fmla="*/ 12 h 131"/>
                <a:gd name="T4" fmla="*/ 6 w 172"/>
                <a:gd name="T5" fmla="*/ 8 h 131"/>
                <a:gd name="T6" fmla="*/ 13 w 172"/>
                <a:gd name="T7" fmla="*/ 7 h 131"/>
                <a:gd name="T8" fmla="*/ 21 w 172"/>
                <a:gd name="T9" fmla="*/ 6 h 131"/>
                <a:gd name="T10" fmla="*/ 25 w 172"/>
                <a:gd name="T11" fmla="*/ 4 h 131"/>
                <a:gd name="T12" fmla="*/ 33 w 172"/>
                <a:gd name="T13" fmla="*/ 4 h 131"/>
                <a:gd name="T14" fmla="*/ 40 w 172"/>
                <a:gd name="T15" fmla="*/ 6 h 131"/>
                <a:gd name="T16" fmla="*/ 46 w 172"/>
                <a:gd name="T17" fmla="*/ 6 h 131"/>
                <a:gd name="T18" fmla="*/ 51 w 172"/>
                <a:gd name="T19" fmla="*/ 8 h 131"/>
                <a:gd name="T20" fmla="*/ 61 w 172"/>
                <a:gd name="T21" fmla="*/ 4 h 131"/>
                <a:gd name="T22" fmla="*/ 67 w 172"/>
                <a:gd name="T23" fmla="*/ 3 h 131"/>
                <a:gd name="T24" fmla="*/ 76 w 172"/>
                <a:gd name="T25" fmla="*/ 0 h 131"/>
                <a:gd name="T26" fmla="*/ 85 w 172"/>
                <a:gd name="T27" fmla="*/ 0 h 131"/>
                <a:gd name="T28" fmla="*/ 92 w 172"/>
                <a:gd name="T29" fmla="*/ 0 h 131"/>
                <a:gd name="T30" fmla="*/ 100 w 172"/>
                <a:gd name="T31" fmla="*/ 0 h 131"/>
                <a:gd name="T32" fmla="*/ 108 w 172"/>
                <a:gd name="T33" fmla="*/ 3 h 131"/>
                <a:gd name="T34" fmla="*/ 114 w 172"/>
                <a:gd name="T35" fmla="*/ 4 h 131"/>
                <a:gd name="T36" fmla="*/ 122 w 172"/>
                <a:gd name="T37" fmla="*/ 11 h 131"/>
                <a:gd name="T38" fmla="*/ 127 w 172"/>
                <a:gd name="T39" fmla="*/ 17 h 131"/>
                <a:gd name="T40" fmla="*/ 132 w 172"/>
                <a:gd name="T41" fmla="*/ 23 h 131"/>
                <a:gd name="T42" fmla="*/ 135 w 172"/>
                <a:gd name="T43" fmla="*/ 28 h 131"/>
                <a:gd name="T44" fmla="*/ 135 w 172"/>
                <a:gd name="T45" fmla="*/ 32 h 131"/>
                <a:gd name="T46" fmla="*/ 135 w 172"/>
                <a:gd name="T47" fmla="*/ 34 h 131"/>
                <a:gd name="T48" fmla="*/ 142 w 172"/>
                <a:gd name="T49" fmla="*/ 39 h 131"/>
                <a:gd name="T50" fmla="*/ 147 w 172"/>
                <a:gd name="T51" fmla="*/ 44 h 131"/>
                <a:gd name="T52" fmla="*/ 153 w 172"/>
                <a:gd name="T53" fmla="*/ 50 h 131"/>
                <a:gd name="T54" fmla="*/ 155 w 172"/>
                <a:gd name="T55" fmla="*/ 58 h 131"/>
                <a:gd name="T56" fmla="*/ 158 w 172"/>
                <a:gd name="T57" fmla="*/ 65 h 131"/>
                <a:gd name="T58" fmla="*/ 158 w 172"/>
                <a:gd name="T59" fmla="*/ 71 h 131"/>
                <a:gd name="T60" fmla="*/ 158 w 172"/>
                <a:gd name="T61" fmla="*/ 79 h 131"/>
                <a:gd name="T62" fmla="*/ 157 w 172"/>
                <a:gd name="T63" fmla="*/ 82 h 131"/>
                <a:gd name="T64" fmla="*/ 159 w 172"/>
                <a:gd name="T65" fmla="*/ 83 h 131"/>
                <a:gd name="T66" fmla="*/ 163 w 172"/>
                <a:gd name="T67" fmla="*/ 89 h 131"/>
                <a:gd name="T68" fmla="*/ 163 w 172"/>
                <a:gd name="T69" fmla="*/ 96 h 131"/>
                <a:gd name="T70" fmla="*/ 162 w 172"/>
                <a:gd name="T71" fmla="*/ 100 h 131"/>
                <a:gd name="T72" fmla="*/ 166 w 172"/>
                <a:gd name="T73" fmla="*/ 106 h 131"/>
                <a:gd name="T74" fmla="*/ 167 w 172"/>
                <a:gd name="T75" fmla="*/ 115 h 131"/>
                <a:gd name="T76" fmla="*/ 169 w 172"/>
                <a:gd name="T77" fmla="*/ 122 h 131"/>
                <a:gd name="T78" fmla="*/ 170 w 172"/>
                <a:gd name="T79" fmla="*/ 129 h 131"/>
                <a:gd name="T80" fmla="*/ 171 w 172"/>
                <a:gd name="T81" fmla="*/ 130 h 131"/>
                <a:gd name="T82" fmla="*/ 76 w 172"/>
                <a:gd name="T83" fmla="*/ 125 h 131"/>
                <a:gd name="T84" fmla="*/ 73 w 172"/>
                <a:gd name="T85" fmla="*/ 119 h 131"/>
                <a:gd name="T86" fmla="*/ 72 w 172"/>
                <a:gd name="T87" fmla="*/ 112 h 131"/>
                <a:gd name="T88" fmla="*/ 71 w 172"/>
                <a:gd name="T89" fmla="*/ 106 h 131"/>
                <a:gd name="T90" fmla="*/ 71 w 172"/>
                <a:gd name="T91" fmla="*/ 102 h 131"/>
                <a:gd name="T92" fmla="*/ 68 w 172"/>
                <a:gd name="T93" fmla="*/ 100 h 131"/>
                <a:gd name="T94" fmla="*/ 65 w 172"/>
                <a:gd name="T95" fmla="*/ 103 h 131"/>
                <a:gd name="T96" fmla="*/ 0 w 172"/>
                <a:gd name="T97" fmla="*/ 12 h 1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131"/>
                <a:gd name="T149" fmla="*/ 172 w 172"/>
                <a:gd name="T150" fmla="*/ 131 h 1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131">
                  <a:moveTo>
                    <a:pt x="0" y="12"/>
                  </a:moveTo>
                  <a:lnTo>
                    <a:pt x="0" y="12"/>
                  </a:lnTo>
                  <a:lnTo>
                    <a:pt x="6" y="8"/>
                  </a:lnTo>
                  <a:lnTo>
                    <a:pt x="13" y="7"/>
                  </a:lnTo>
                  <a:lnTo>
                    <a:pt x="21" y="6"/>
                  </a:lnTo>
                  <a:lnTo>
                    <a:pt x="25" y="4"/>
                  </a:lnTo>
                  <a:lnTo>
                    <a:pt x="33" y="4"/>
                  </a:lnTo>
                  <a:lnTo>
                    <a:pt x="40" y="6"/>
                  </a:lnTo>
                  <a:lnTo>
                    <a:pt x="46" y="6"/>
                  </a:lnTo>
                  <a:lnTo>
                    <a:pt x="51" y="8"/>
                  </a:lnTo>
                  <a:lnTo>
                    <a:pt x="61" y="4"/>
                  </a:lnTo>
                  <a:lnTo>
                    <a:pt x="67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3"/>
                  </a:lnTo>
                  <a:lnTo>
                    <a:pt x="114" y="4"/>
                  </a:lnTo>
                  <a:lnTo>
                    <a:pt x="122" y="11"/>
                  </a:lnTo>
                  <a:lnTo>
                    <a:pt x="127" y="17"/>
                  </a:lnTo>
                  <a:lnTo>
                    <a:pt x="132" y="23"/>
                  </a:lnTo>
                  <a:lnTo>
                    <a:pt x="135" y="28"/>
                  </a:lnTo>
                  <a:lnTo>
                    <a:pt x="135" y="32"/>
                  </a:lnTo>
                  <a:lnTo>
                    <a:pt x="135" y="34"/>
                  </a:lnTo>
                  <a:lnTo>
                    <a:pt x="142" y="39"/>
                  </a:lnTo>
                  <a:lnTo>
                    <a:pt x="147" y="44"/>
                  </a:lnTo>
                  <a:lnTo>
                    <a:pt x="153" y="50"/>
                  </a:lnTo>
                  <a:lnTo>
                    <a:pt x="155" y="58"/>
                  </a:lnTo>
                  <a:lnTo>
                    <a:pt x="158" y="65"/>
                  </a:lnTo>
                  <a:lnTo>
                    <a:pt x="158" y="71"/>
                  </a:lnTo>
                  <a:lnTo>
                    <a:pt x="158" y="79"/>
                  </a:lnTo>
                  <a:lnTo>
                    <a:pt x="157" y="82"/>
                  </a:lnTo>
                  <a:lnTo>
                    <a:pt x="159" y="83"/>
                  </a:lnTo>
                  <a:lnTo>
                    <a:pt x="163" y="89"/>
                  </a:lnTo>
                  <a:lnTo>
                    <a:pt x="163" y="96"/>
                  </a:lnTo>
                  <a:lnTo>
                    <a:pt x="162" y="100"/>
                  </a:lnTo>
                  <a:lnTo>
                    <a:pt x="166" y="106"/>
                  </a:lnTo>
                  <a:lnTo>
                    <a:pt x="167" y="115"/>
                  </a:lnTo>
                  <a:lnTo>
                    <a:pt x="169" y="122"/>
                  </a:lnTo>
                  <a:lnTo>
                    <a:pt x="170" y="129"/>
                  </a:lnTo>
                  <a:lnTo>
                    <a:pt x="171" y="130"/>
                  </a:lnTo>
                  <a:lnTo>
                    <a:pt x="76" y="125"/>
                  </a:lnTo>
                  <a:lnTo>
                    <a:pt x="73" y="119"/>
                  </a:lnTo>
                  <a:lnTo>
                    <a:pt x="72" y="112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68" y="100"/>
                  </a:lnTo>
                  <a:lnTo>
                    <a:pt x="65" y="103"/>
                  </a:lnTo>
                  <a:lnTo>
                    <a:pt x="0" y="12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34"/>
            <p:cNvSpPr>
              <a:spLocks/>
            </p:cNvSpPr>
            <p:nvPr/>
          </p:nvSpPr>
          <p:spPr bwMode="invGray">
            <a:xfrm>
              <a:off x="3097" y="2932"/>
              <a:ext cx="172" cy="131"/>
            </a:xfrm>
            <a:custGeom>
              <a:avLst/>
              <a:gdLst>
                <a:gd name="T0" fmla="*/ 0 w 172"/>
                <a:gd name="T1" fmla="*/ 12 h 131"/>
                <a:gd name="T2" fmla="*/ 0 w 172"/>
                <a:gd name="T3" fmla="*/ 12 h 131"/>
                <a:gd name="T4" fmla="*/ 6 w 172"/>
                <a:gd name="T5" fmla="*/ 8 h 131"/>
                <a:gd name="T6" fmla="*/ 13 w 172"/>
                <a:gd name="T7" fmla="*/ 7 h 131"/>
                <a:gd name="T8" fmla="*/ 21 w 172"/>
                <a:gd name="T9" fmla="*/ 6 h 131"/>
                <a:gd name="T10" fmla="*/ 25 w 172"/>
                <a:gd name="T11" fmla="*/ 4 h 131"/>
                <a:gd name="T12" fmla="*/ 33 w 172"/>
                <a:gd name="T13" fmla="*/ 4 h 131"/>
                <a:gd name="T14" fmla="*/ 40 w 172"/>
                <a:gd name="T15" fmla="*/ 6 h 131"/>
                <a:gd name="T16" fmla="*/ 46 w 172"/>
                <a:gd name="T17" fmla="*/ 6 h 131"/>
                <a:gd name="T18" fmla="*/ 51 w 172"/>
                <a:gd name="T19" fmla="*/ 8 h 131"/>
                <a:gd name="T20" fmla="*/ 61 w 172"/>
                <a:gd name="T21" fmla="*/ 4 h 131"/>
                <a:gd name="T22" fmla="*/ 67 w 172"/>
                <a:gd name="T23" fmla="*/ 3 h 131"/>
                <a:gd name="T24" fmla="*/ 76 w 172"/>
                <a:gd name="T25" fmla="*/ 0 h 131"/>
                <a:gd name="T26" fmla="*/ 85 w 172"/>
                <a:gd name="T27" fmla="*/ 0 h 131"/>
                <a:gd name="T28" fmla="*/ 92 w 172"/>
                <a:gd name="T29" fmla="*/ 0 h 131"/>
                <a:gd name="T30" fmla="*/ 100 w 172"/>
                <a:gd name="T31" fmla="*/ 0 h 131"/>
                <a:gd name="T32" fmla="*/ 108 w 172"/>
                <a:gd name="T33" fmla="*/ 3 h 131"/>
                <a:gd name="T34" fmla="*/ 114 w 172"/>
                <a:gd name="T35" fmla="*/ 4 h 131"/>
                <a:gd name="T36" fmla="*/ 122 w 172"/>
                <a:gd name="T37" fmla="*/ 11 h 131"/>
                <a:gd name="T38" fmla="*/ 127 w 172"/>
                <a:gd name="T39" fmla="*/ 17 h 131"/>
                <a:gd name="T40" fmla="*/ 132 w 172"/>
                <a:gd name="T41" fmla="*/ 23 h 131"/>
                <a:gd name="T42" fmla="*/ 135 w 172"/>
                <a:gd name="T43" fmla="*/ 28 h 131"/>
                <a:gd name="T44" fmla="*/ 135 w 172"/>
                <a:gd name="T45" fmla="*/ 32 h 131"/>
                <a:gd name="T46" fmla="*/ 135 w 172"/>
                <a:gd name="T47" fmla="*/ 34 h 131"/>
                <a:gd name="T48" fmla="*/ 142 w 172"/>
                <a:gd name="T49" fmla="*/ 39 h 131"/>
                <a:gd name="T50" fmla="*/ 147 w 172"/>
                <a:gd name="T51" fmla="*/ 44 h 131"/>
                <a:gd name="T52" fmla="*/ 153 w 172"/>
                <a:gd name="T53" fmla="*/ 50 h 131"/>
                <a:gd name="T54" fmla="*/ 155 w 172"/>
                <a:gd name="T55" fmla="*/ 58 h 131"/>
                <a:gd name="T56" fmla="*/ 158 w 172"/>
                <a:gd name="T57" fmla="*/ 65 h 131"/>
                <a:gd name="T58" fmla="*/ 158 w 172"/>
                <a:gd name="T59" fmla="*/ 71 h 131"/>
                <a:gd name="T60" fmla="*/ 158 w 172"/>
                <a:gd name="T61" fmla="*/ 79 h 131"/>
                <a:gd name="T62" fmla="*/ 157 w 172"/>
                <a:gd name="T63" fmla="*/ 82 h 131"/>
                <a:gd name="T64" fmla="*/ 159 w 172"/>
                <a:gd name="T65" fmla="*/ 83 h 131"/>
                <a:gd name="T66" fmla="*/ 163 w 172"/>
                <a:gd name="T67" fmla="*/ 89 h 131"/>
                <a:gd name="T68" fmla="*/ 163 w 172"/>
                <a:gd name="T69" fmla="*/ 96 h 131"/>
                <a:gd name="T70" fmla="*/ 162 w 172"/>
                <a:gd name="T71" fmla="*/ 100 h 131"/>
                <a:gd name="T72" fmla="*/ 166 w 172"/>
                <a:gd name="T73" fmla="*/ 106 h 131"/>
                <a:gd name="T74" fmla="*/ 167 w 172"/>
                <a:gd name="T75" fmla="*/ 115 h 131"/>
                <a:gd name="T76" fmla="*/ 169 w 172"/>
                <a:gd name="T77" fmla="*/ 122 h 131"/>
                <a:gd name="T78" fmla="*/ 170 w 172"/>
                <a:gd name="T79" fmla="*/ 129 h 131"/>
                <a:gd name="T80" fmla="*/ 171 w 172"/>
                <a:gd name="T81" fmla="*/ 130 h 131"/>
                <a:gd name="T82" fmla="*/ 76 w 172"/>
                <a:gd name="T83" fmla="*/ 125 h 131"/>
                <a:gd name="T84" fmla="*/ 73 w 172"/>
                <a:gd name="T85" fmla="*/ 119 h 131"/>
                <a:gd name="T86" fmla="*/ 72 w 172"/>
                <a:gd name="T87" fmla="*/ 112 h 131"/>
                <a:gd name="T88" fmla="*/ 71 w 172"/>
                <a:gd name="T89" fmla="*/ 106 h 131"/>
                <a:gd name="T90" fmla="*/ 71 w 172"/>
                <a:gd name="T91" fmla="*/ 102 h 131"/>
                <a:gd name="T92" fmla="*/ 68 w 172"/>
                <a:gd name="T93" fmla="*/ 100 h 131"/>
                <a:gd name="T94" fmla="*/ 65 w 172"/>
                <a:gd name="T95" fmla="*/ 103 h 131"/>
                <a:gd name="T96" fmla="*/ 0 w 172"/>
                <a:gd name="T97" fmla="*/ 12 h 1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"/>
                <a:gd name="T148" fmla="*/ 0 h 131"/>
                <a:gd name="T149" fmla="*/ 172 w 172"/>
                <a:gd name="T150" fmla="*/ 131 h 1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" h="131">
                  <a:moveTo>
                    <a:pt x="0" y="12"/>
                  </a:moveTo>
                  <a:lnTo>
                    <a:pt x="0" y="12"/>
                  </a:lnTo>
                  <a:lnTo>
                    <a:pt x="6" y="8"/>
                  </a:lnTo>
                  <a:lnTo>
                    <a:pt x="13" y="7"/>
                  </a:lnTo>
                  <a:lnTo>
                    <a:pt x="21" y="6"/>
                  </a:lnTo>
                  <a:lnTo>
                    <a:pt x="25" y="4"/>
                  </a:lnTo>
                  <a:lnTo>
                    <a:pt x="33" y="4"/>
                  </a:lnTo>
                  <a:lnTo>
                    <a:pt x="40" y="6"/>
                  </a:lnTo>
                  <a:lnTo>
                    <a:pt x="46" y="6"/>
                  </a:lnTo>
                  <a:lnTo>
                    <a:pt x="51" y="8"/>
                  </a:lnTo>
                  <a:lnTo>
                    <a:pt x="61" y="4"/>
                  </a:lnTo>
                  <a:lnTo>
                    <a:pt x="67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3"/>
                  </a:lnTo>
                  <a:lnTo>
                    <a:pt x="114" y="4"/>
                  </a:lnTo>
                  <a:lnTo>
                    <a:pt x="122" y="11"/>
                  </a:lnTo>
                  <a:lnTo>
                    <a:pt x="127" y="17"/>
                  </a:lnTo>
                  <a:lnTo>
                    <a:pt x="132" y="23"/>
                  </a:lnTo>
                  <a:lnTo>
                    <a:pt x="135" y="28"/>
                  </a:lnTo>
                  <a:lnTo>
                    <a:pt x="135" y="32"/>
                  </a:lnTo>
                  <a:lnTo>
                    <a:pt x="135" y="34"/>
                  </a:lnTo>
                  <a:lnTo>
                    <a:pt x="142" y="39"/>
                  </a:lnTo>
                  <a:lnTo>
                    <a:pt x="147" y="44"/>
                  </a:lnTo>
                  <a:lnTo>
                    <a:pt x="153" y="50"/>
                  </a:lnTo>
                  <a:lnTo>
                    <a:pt x="155" y="58"/>
                  </a:lnTo>
                  <a:lnTo>
                    <a:pt x="158" y="65"/>
                  </a:lnTo>
                  <a:lnTo>
                    <a:pt x="158" y="71"/>
                  </a:lnTo>
                  <a:lnTo>
                    <a:pt x="158" y="79"/>
                  </a:lnTo>
                  <a:lnTo>
                    <a:pt x="157" y="82"/>
                  </a:lnTo>
                  <a:lnTo>
                    <a:pt x="159" y="83"/>
                  </a:lnTo>
                  <a:lnTo>
                    <a:pt x="163" y="89"/>
                  </a:lnTo>
                  <a:lnTo>
                    <a:pt x="163" y="96"/>
                  </a:lnTo>
                  <a:lnTo>
                    <a:pt x="162" y="100"/>
                  </a:lnTo>
                  <a:lnTo>
                    <a:pt x="166" y="106"/>
                  </a:lnTo>
                  <a:lnTo>
                    <a:pt x="167" y="115"/>
                  </a:lnTo>
                  <a:lnTo>
                    <a:pt x="169" y="122"/>
                  </a:lnTo>
                  <a:lnTo>
                    <a:pt x="170" y="129"/>
                  </a:lnTo>
                  <a:lnTo>
                    <a:pt x="171" y="130"/>
                  </a:lnTo>
                  <a:lnTo>
                    <a:pt x="76" y="125"/>
                  </a:lnTo>
                  <a:lnTo>
                    <a:pt x="73" y="119"/>
                  </a:lnTo>
                  <a:lnTo>
                    <a:pt x="72" y="112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68" y="100"/>
                  </a:lnTo>
                  <a:lnTo>
                    <a:pt x="65" y="103"/>
                  </a:lnTo>
                  <a:lnTo>
                    <a:pt x="0" y="12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35"/>
            <p:cNvSpPr>
              <a:spLocks/>
            </p:cNvSpPr>
            <p:nvPr/>
          </p:nvSpPr>
          <p:spPr bwMode="invGray">
            <a:xfrm>
              <a:off x="2988" y="3122"/>
              <a:ext cx="14" cy="21"/>
            </a:xfrm>
            <a:custGeom>
              <a:avLst/>
              <a:gdLst>
                <a:gd name="T0" fmla="*/ 13 w 14"/>
                <a:gd name="T1" fmla="*/ 0 h 21"/>
                <a:gd name="T2" fmla="*/ 11 w 14"/>
                <a:gd name="T3" fmla="*/ 6 h 21"/>
                <a:gd name="T4" fmla="*/ 6 w 14"/>
                <a:gd name="T5" fmla="*/ 12 h 21"/>
                <a:gd name="T6" fmla="*/ 2 w 14"/>
                <a:gd name="T7" fmla="*/ 18 h 21"/>
                <a:gd name="T8" fmla="*/ 0 w 14"/>
                <a:gd name="T9" fmla="*/ 2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1"/>
                <a:gd name="T17" fmla="*/ 14 w 1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1">
                  <a:moveTo>
                    <a:pt x="13" y="0"/>
                  </a:moveTo>
                  <a:lnTo>
                    <a:pt x="11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36"/>
            <p:cNvSpPr>
              <a:spLocks/>
            </p:cNvSpPr>
            <p:nvPr/>
          </p:nvSpPr>
          <p:spPr bwMode="invGray">
            <a:xfrm>
              <a:off x="2931" y="3138"/>
              <a:ext cx="15" cy="22"/>
            </a:xfrm>
            <a:custGeom>
              <a:avLst/>
              <a:gdLst>
                <a:gd name="T0" fmla="*/ 14 w 15"/>
                <a:gd name="T1" fmla="*/ 0 h 22"/>
                <a:gd name="T2" fmla="*/ 10 w 15"/>
                <a:gd name="T3" fmla="*/ 5 h 22"/>
                <a:gd name="T4" fmla="*/ 7 w 15"/>
                <a:gd name="T5" fmla="*/ 11 h 22"/>
                <a:gd name="T6" fmla="*/ 2 w 15"/>
                <a:gd name="T7" fmla="*/ 19 h 22"/>
                <a:gd name="T8" fmla="*/ 0 w 15"/>
                <a:gd name="T9" fmla="*/ 2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2"/>
                <a:gd name="T17" fmla="*/ 15 w 1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2">
                  <a:moveTo>
                    <a:pt x="14" y="0"/>
                  </a:moveTo>
                  <a:lnTo>
                    <a:pt x="10" y="5"/>
                  </a:lnTo>
                  <a:lnTo>
                    <a:pt x="7" y="11"/>
                  </a:lnTo>
                  <a:lnTo>
                    <a:pt x="2" y="19"/>
                  </a:lnTo>
                  <a:lnTo>
                    <a:pt x="0" y="21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37"/>
            <p:cNvSpPr>
              <a:spLocks/>
            </p:cNvSpPr>
            <p:nvPr/>
          </p:nvSpPr>
          <p:spPr bwMode="invGray">
            <a:xfrm>
              <a:off x="2865" y="3161"/>
              <a:ext cx="14" cy="15"/>
            </a:xfrm>
            <a:custGeom>
              <a:avLst/>
              <a:gdLst>
                <a:gd name="T0" fmla="*/ 13 w 14"/>
                <a:gd name="T1" fmla="*/ 0 h 15"/>
                <a:gd name="T2" fmla="*/ 6 w 14"/>
                <a:gd name="T3" fmla="*/ 4 h 15"/>
                <a:gd name="T4" fmla="*/ 6 w 14"/>
                <a:gd name="T5" fmla="*/ 11 h 15"/>
                <a:gd name="T6" fmla="*/ 0 w 14"/>
                <a:gd name="T7" fmla="*/ 14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5"/>
                <a:gd name="T14" fmla="*/ 14 w 14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5">
                  <a:moveTo>
                    <a:pt x="13" y="0"/>
                  </a:moveTo>
                  <a:lnTo>
                    <a:pt x="6" y="4"/>
                  </a:lnTo>
                  <a:lnTo>
                    <a:pt x="6" y="11"/>
                  </a:lnTo>
                  <a:lnTo>
                    <a:pt x="0" y="14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38"/>
            <p:cNvSpPr>
              <a:spLocks/>
            </p:cNvSpPr>
            <p:nvPr/>
          </p:nvSpPr>
          <p:spPr bwMode="invGray">
            <a:xfrm>
              <a:off x="2776" y="3458"/>
              <a:ext cx="103" cy="79"/>
            </a:xfrm>
            <a:custGeom>
              <a:avLst/>
              <a:gdLst>
                <a:gd name="T0" fmla="*/ 6 w 103"/>
                <a:gd name="T1" fmla="*/ 17 h 79"/>
                <a:gd name="T2" fmla="*/ 13 w 103"/>
                <a:gd name="T3" fmla="*/ 11 h 79"/>
                <a:gd name="T4" fmla="*/ 25 w 103"/>
                <a:gd name="T5" fmla="*/ 7 h 79"/>
                <a:gd name="T6" fmla="*/ 30 w 103"/>
                <a:gd name="T7" fmla="*/ 4 h 79"/>
                <a:gd name="T8" fmla="*/ 39 w 103"/>
                <a:gd name="T9" fmla="*/ 2 h 79"/>
                <a:gd name="T10" fmla="*/ 46 w 103"/>
                <a:gd name="T11" fmla="*/ 1 h 79"/>
                <a:gd name="T12" fmla="*/ 52 w 103"/>
                <a:gd name="T13" fmla="*/ 0 h 79"/>
                <a:gd name="T14" fmla="*/ 59 w 103"/>
                <a:gd name="T15" fmla="*/ 1 h 79"/>
                <a:gd name="T16" fmla="*/ 66 w 103"/>
                <a:gd name="T17" fmla="*/ 4 h 79"/>
                <a:gd name="T18" fmla="*/ 73 w 103"/>
                <a:gd name="T19" fmla="*/ 4 h 79"/>
                <a:gd name="T20" fmla="*/ 79 w 103"/>
                <a:gd name="T21" fmla="*/ 6 h 79"/>
                <a:gd name="T22" fmla="*/ 86 w 103"/>
                <a:gd name="T23" fmla="*/ 10 h 79"/>
                <a:gd name="T24" fmla="*/ 96 w 103"/>
                <a:gd name="T25" fmla="*/ 14 h 79"/>
                <a:gd name="T26" fmla="*/ 102 w 103"/>
                <a:gd name="T27" fmla="*/ 18 h 79"/>
                <a:gd name="T28" fmla="*/ 75 w 103"/>
                <a:gd name="T29" fmla="*/ 69 h 79"/>
                <a:gd name="T30" fmla="*/ 72 w 103"/>
                <a:gd name="T31" fmla="*/ 67 h 79"/>
                <a:gd name="T32" fmla="*/ 65 w 103"/>
                <a:gd name="T33" fmla="*/ 64 h 79"/>
                <a:gd name="T34" fmla="*/ 58 w 103"/>
                <a:gd name="T35" fmla="*/ 64 h 79"/>
                <a:gd name="T36" fmla="*/ 52 w 103"/>
                <a:gd name="T37" fmla="*/ 65 h 79"/>
                <a:gd name="T38" fmla="*/ 45 w 103"/>
                <a:gd name="T39" fmla="*/ 68 h 79"/>
                <a:gd name="T40" fmla="*/ 37 w 103"/>
                <a:gd name="T41" fmla="*/ 68 h 79"/>
                <a:gd name="T42" fmla="*/ 30 w 103"/>
                <a:gd name="T43" fmla="*/ 74 h 79"/>
                <a:gd name="T44" fmla="*/ 26 w 103"/>
                <a:gd name="T45" fmla="*/ 78 h 79"/>
                <a:gd name="T46" fmla="*/ 0 w 103"/>
                <a:gd name="T47" fmla="*/ 52 h 79"/>
                <a:gd name="T48" fmla="*/ 6 w 103"/>
                <a:gd name="T49" fmla="*/ 17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79"/>
                <a:gd name="T77" fmla="*/ 103 w 103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79">
                  <a:moveTo>
                    <a:pt x="6" y="17"/>
                  </a:moveTo>
                  <a:lnTo>
                    <a:pt x="13" y="11"/>
                  </a:lnTo>
                  <a:lnTo>
                    <a:pt x="25" y="7"/>
                  </a:lnTo>
                  <a:lnTo>
                    <a:pt x="30" y="4"/>
                  </a:lnTo>
                  <a:lnTo>
                    <a:pt x="39" y="2"/>
                  </a:lnTo>
                  <a:lnTo>
                    <a:pt x="46" y="1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4"/>
                  </a:lnTo>
                  <a:lnTo>
                    <a:pt x="73" y="4"/>
                  </a:lnTo>
                  <a:lnTo>
                    <a:pt x="79" y="6"/>
                  </a:lnTo>
                  <a:lnTo>
                    <a:pt x="86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75" y="69"/>
                  </a:lnTo>
                  <a:lnTo>
                    <a:pt x="72" y="67"/>
                  </a:lnTo>
                  <a:lnTo>
                    <a:pt x="65" y="64"/>
                  </a:lnTo>
                  <a:lnTo>
                    <a:pt x="58" y="64"/>
                  </a:lnTo>
                  <a:lnTo>
                    <a:pt x="52" y="65"/>
                  </a:lnTo>
                  <a:lnTo>
                    <a:pt x="45" y="68"/>
                  </a:lnTo>
                  <a:lnTo>
                    <a:pt x="37" y="68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0" y="52"/>
                  </a:lnTo>
                  <a:lnTo>
                    <a:pt x="6" y="17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39"/>
            <p:cNvSpPr>
              <a:spLocks/>
            </p:cNvSpPr>
            <p:nvPr/>
          </p:nvSpPr>
          <p:spPr bwMode="invGray">
            <a:xfrm>
              <a:off x="2776" y="3458"/>
              <a:ext cx="103" cy="79"/>
            </a:xfrm>
            <a:custGeom>
              <a:avLst/>
              <a:gdLst>
                <a:gd name="T0" fmla="*/ 6 w 103"/>
                <a:gd name="T1" fmla="*/ 17 h 79"/>
                <a:gd name="T2" fmla="*/ 13 w 103"/>
                <a:gd name="T3" fmla="*/ 11 h 79"/>
                <a:gd name="T4" fmla="*/ 25 w 103"/>
                <a:gd name="T5" fmla="*/ 7 h 79"/>
                <a:gd name="T6" fmla="*/ 30 w 103"/>
                <a:gd name="T7" fmla="*/ 4 h 79"/>
                <a:gd name="T8" fmla="*/ 39 w 103"/>
                <a:gd name="T9" fmla="*/ 2 h 79"/>
                <a:gd name="T10" fmla="*/ 46 w 103"/>
                <a:gd name="T11" fmla="*/ 1 h 79"/>
                <a:gd name="T12" fmla="*/ 52 w 103"/>
                <a:gd name="T13" fmla="*/ 0 h 79"/>
                <a:gd name="T14" fmla="*/ 59 w 103"/>
                <a:gd name="T15" fmla="*/ 1 h 79"/>
                <a:gd name="T16" fmla="*/ 66 w 103"/>
                <a:gd name="T17" fmla="*/ 4 h 79"/>
                <a:gd name="T18" fmla="*/ 73 w 103"/>
                <a:gd name="T19" fmla="*/ 4 h 79"/>
                <a:gd name="T20" fmla="*/ 79 w 103"/>
                <a:gd name="T21" fmla="*/ 6 h 79"/>
                <a:gd name="T22" fmla="*/ 86 w 103"/>
                <a:gd name="T23" fmla="*/ 10 h 79"/>
                <a:gd name="T24" fmla="*/ 96 w 103"/>
                <a:gd name="T25" fmla="*/ 14 h 79"/>
                <a:gd name="T26" fmla="*/ 102 w 103"/>
                <a:gd name="T27" fmla="*/ 18 h 79"/>
                <a:gd name="T28" fmla="*/ 75 w 103"/>
                <a:gd name="T29" fmla="*/ 69 h 79"/>
                <a:gd name="T30" fmla="*/ 72 w 103"/>
                <a:gd name="T31" fmla="*/ 67 h 79"/>
                <a:gd name="T32" fmla="*/ 65 w 103"/>
                <a:gd name="T33" fmla="*/ 64 h 79"/>
                <a:gd name="T34" fmla="*/ 58 w 103"/>
                <a:gd name="T35" fmla="*/ 64 h 79"/>
                <a:gd name="T36" fmla="*/ 52 w 103"/>
                <a:gd name="T37" fmla="*/ 65 h 79"/>
                <a:gd name="T38" fmla="*/ 45 w 103"/>
                <a:gd name="T39" fmla="*/ 68 h 79"/>
                <a:gd name="T40" fmla="*/ 37 w 103"/>
                <a:gd name="T41" fmla="*/ 68 h 79"/>
                <a:gd name="T42" fmla="*/ 30 w 103"/>
                <a:gd name="T43" fmla="*/ 74 h 79"/>
                <a:gd name="T44" fmla="*/ 26 w 103"/>
                <a:gd name="T45" fmla="*/ 78 h 79"/>
                <a:gd name="T46" fmla="*/ 0 w 103"/>
                <a:gd name="T47" fmla="*/ 52 h 79"/>
                <a:gd name="T48" fmla="*/ 6 w 103"/>
                <a:gd name="T49" fmla="*/ 17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79"/>
                <a:gd name="T77" fmla="*/ 103 w 103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79">
                  <a:moveTo>
                    <a:pt x="6" y="17"/>
                  </a:moveTo>
                  <a:lnTo>
                    <a:pt x="13" y="11"/>
                  </a:lnTo>
                  <a:lnTo>
                    <a:pt x="25" y="7"/>
                  </a:lnTo>
                  <a:lnTo>
                    <a:pt x="30" y="4"/>
                  </a:lnTo>
                  <a:lnTo>
                    <a:pt x="39" y="2"/>
                  </a:lnTo>
                  <a:lnTo>
                    <a:pt x="46" y="1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4"/>
                  </a:lnTo>
                  <a:lnTo>
                    <a:pt x="73" y="4"/>
                  </a:lnTo>
                  <a:lnTo>
                    <a:pt x="79" y="6"/>
                  </a:lnTo>
                  <a:lnTo>
                    <a:pt x="86" y="10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75" y="69"/>
                  </a:lnTo>
                  <a:lnTo>
                    <a:pt x="72" y="67"/>
                  </a:lnTo>
                  <a:lnTo>
                    <a:pt x="65" y="64"/>
                  </a:lnTo>
                  <a:lnTo>
                    <a:pt x="58" y="64"/>
                  </a:lnTo>
                  <a:lnTo>
                    <a:pt x="52" y="65"/>
                  </a:lnTo>
                  <a:lnTo>
                    <a:pt x="45" y="68"/>
                  </a:lnTo>
                  <a:lnTo>
                    <a:pt x="37" y="68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0" y="52"/>
                  </a:lnTo>
                  <a:lnTo>
                    <a:pt x="6" y="17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40"/>
            <p:cNvSpPr>
              <a:spLocks/>
            </p:cNvSpPr>
            <p:nvPr/>
          </p:nvSpPr>
          <p:spPr bwMode="invGray">
            <a:xfrm>
              <a:off x="2585" y="3436"/>
              <a:ext cx="233" cy="220"/>
            </a:xfrm>
            <a:custGeom>
              <a:avLst/>
              <a:gdLst>
                <a:gd name="T0" fmla="*/ 21 w 233"/>
                <a:gd name="T1" fmla="*/ 0 h 220"/>
                <a:gd name="T2" fmla="*/ 25 w 233"/>
                <a:gd name="T3" fmla="*/ 11 h 220"/>
                <a:gd name="T4" fmla="*/ 36 w 233"/>
                <a:gd name="T5" fmla="*/ 9 h 220"/>
                <a:gd name="T6" fmla="*/ 20 w 233"/>
                <a:gd name="T7" fmla="*/ 19 h 220"/>
                <a:gd name="T8" fmla="*/ 12 w 233"/>
                <a:gd name="T9" fmla="*/ 32 h 220"/>
                <a:gd name="T10" fmla="*/ 6 w 233"/>
                <a:gd name="T11" fmla="*/ 46 h 220"/>
                <a:gd name="T12" fmla="*/ 1 w 233"/>
                <a:gd name="T13" fmla="*/ 64 h 220"/>
                <a:gd name="T14" fmla="*/ 0 w 233"/>
                <a:gd name="T15" fmla="*/ 80 h 220"/>
                <a:gd name="T16" fmla="*/ 0 w 233"/>
                <a:gd name="T17" fmla="*/ 96 h 220"/>
                <a:gd name="T18" fmla="*/ 1 w 233"/>
                <a:gd name="T19" fmla="*/ 111 h 220"/>
                <a:gd name="T20" fmla="*/ 5 w 233"/>
                <a:gd name="T21" fmla="*/ 122 h 220"/>
                <a:gd name="T22" fmla="*/ 10 w 233"/>
                <a:gd name="T23" fmla="*/ 138 h 220"/>
                <a:gd name="T24" fmla="*/ 19 w 233"/>
                <a:gd name="T25" fmla="*/ 151 h 220"/>
                <a:gd name="T26" fmla="*/ 32 w 233"/>
                <a:gd name="T27" fmla="*/ 164 h 220"/>
                <a:gd name="T28" fmla="*/ 49 w 233"/>
                <a:gd name="T29" fmla="*/ 178 h 220"/>
                <a:gd name="T30" fmla="*/ 49 w 233"/>
                <a:gd name="T31" fmla="*/ 178 h 220"/>
                <a:gd name="T32" fmla="*/ 52 w 233"/>
                <a:gd name="T33" fmla="*/ 188 h 220"/>
                <a:gd name="T34" fmla="*/ 63 w 233"/>
                <a:gd name="T35" fmla="*/ 197 h 220"/>
                <a:gd name="T36" fmla="*/ 68 w 233"/>
                <a:gd name="T37" fmla="*/ 209 h 220"/>
                <a:gd name="T38" fmla="*/ 81 w 233"/>
                <a:gd name="T39" fmla="*/ 214 h 220"/>
                <a:gd name="T40" fmla="*/ 96 w 233"/>
                <a:gd name="T41" fmla="*/ 216 h 220"/>
                <a:gd name="T42" fmla="*/ 108 w 233"/>
                <a:gd name="T43" fmla="*/ 218 h 220"/>
                <a:gd name="T44" fmla="*/ 122 w 233"/>
                <a:gd name="T45" fmla="*/ 216 h 220"/>
                <a:gd name="T46" fmla="*/ 145 w 233"/>
                <a:gd name="T47" fmla="*/ 210 h 220"/>
                <a:gd name="T48" fmla="*/ 158 w 233"/>
                <a:gd name="T49" fmla="*/ 205 h 220"/>
                <a:gd name="T50" fmla="*/ 172 w 233"/>
                <a:gd name="T51" fmla="*/ 194 h 220"/>
                <a:gd name="T52" fmla="*/ 199 w 233"/>
                <a:gd name="T53" fmla="*/ 191 h 220"/>
                <a:gd name="T54" fmla="*/ 210 w 233"/>
                <a:gd name="T55" fmla="*/ 188 h 220"/>
                <a:gd name="T56" fmla="*/ 220 w 233"/>
                <a:gd name="T57" fmla="*/ 175 h 220"/>
                <a:gd name="T58" fmla="*/ 228 w 233"/>
                <a:gd name="T59" fmla="*/ 158 h 220"/>
                <a:gd name="T60" fmla="*/ 231 w 233"/>
                <a:gd name="T61" fmla="*/ 144 h 220"/>
                <a:gd name="T62" fmla="*/ 232 w 233"/>
                <a:gd name="T63" fmla="*/ 131 h 220"/>
                <a:gd name="T64" fmla="*/ 231 w 233"/>
                <a:gd name="T65" fmla="*/ 115 h 220"/>
                <a:gd name="T66" fmla="*/ 224 w 233"/>
                <a:gd name="T67" fmla="*/ 100 h 220"/>
                <a:gd name="T68" fmla="*/ 217 w 233"/>
                <a:gd name="T69" fmla="*/ 89 h 220"/>
                <a:gd name="T70" fmla="*/ 198 w 233"/>
                <a:gd name="T71" fmla="*/ 71 h 220"/>
                <a:gd name="T72" fmla="*/ 201 w 233"/>
                <a:gd name="T73" fmla="*/ 57 h 220"/>
                <a:gd name="T74" fmla="*/ 203 w 233"/>
                <a:gd name="T75" fmla="*/ 44 h 220"/>
                <a:gd name="T76" fmla="*/ 198 w 233"/>
                <a:gd name="T77" fmla="*/ 29 h 220"/>
                <a:gd name="T78" fmla="*/ 194 w 233"/>
                <a:gd name="T79" fmla="*/ 15 h 220"/>
                <a:gd name="T80" fmla="*/ 187 w 233"/>
                <a:gd name="T81" fmla="*/ 7 h 220"/>
                <a:gd name="T82" fmla="*/ 187 w 233"/>
                <a:gd name="T83" fmla="*/ 7 h 2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3"/>
                <a:gd name="T127" fmla="*/ 0 h 220"/>
                <a:gd name="T128" fmla="*/ 233 w 233"/>
                <a:gd name="T129" fmla="*/ 220 h 2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3" h="220">
                  <a:moveTo>
                    <a:pt x="21" y="0"/>
                  </a:moveTo>
                  <a:lnTo>
                    <a:pt x="21" y="0"/>
                  </a:lnTo>
                  <a:lnTo>
                    <a:pt x="23" y="6"/>
                  </a:lnTo>
                  <a:lnTo>
                    <a:pt x="25" y="11"/>
                  </a:lnTo>
                  <a:lnTo>
                    <a:pt x="26" y="12"/>
                  </a:lnTo>
                  <a:lnTo>
                    <a:pt x="36" y="9"/>
                  </a:lnTo>
                  <a:lnTo>
                    <a:pt x="26" y="12"/>
                  </a:lnTo>
                  <a:lnTo>
                    <a:pt x="20" y="19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8" y="39"/>
                  </a:lnTo>
                  <a:lnTo>
                    <a:pt x="6" y="46"/>
                  </a:lnTo>
                  <a:lnTo>
                    <a:pt x="5" y="57"/>
                  </a:lnTo>
                  <a:lnTo>
                    <a:pt x="1" y="64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1" y="111"/>
                  </a:lnTo>
                  <a:lnTo>
                    <a:pt x="2" y="117"/>
                  </a:lnTo>
                  <a:lnTo>
                    <a:pt x="5" y="122"/>
                  </a:lnTo>
                  <a:lnTo>
                    <a:pt x="6" y="131"/>
                  </a:lnTo>
                  <a:lnTo>
                    <a:pt x="10" y="138"/>
                  </a:lnTo>
                  <a:lnTo>
                    <a:pt x="14" y="145"/>
                  </a:lnTo>
                  <a:lnTo>
                    <a:pt x="19" y="151"/>
                  </a:lnTo>
                  <a:lnTo>
                    <a:pt x="25" y="158"/>
                  </a:lnTo>
                  <a:lnTo>
                    <a:pt x="32" y="164"/>
                  </a:lnTo>
                  <a:lnTo>
                    <a:pt x="43" y="175"/>
                  </a:lnTo>
                  <a:lnTo>
                    <a:pt x="49" y="178"/>
                  </a:lnTo>
                  <a:lnTo>
                    <a:pt x="57" y="180"/>
                  </a:lnTo>
                  <a:lnTo>
                    <a:pt x="49" y="178"/>
                  </a:lnTo>
                  <a:lnTo>
                    <a:pt x="49" y="182"/>
                  </a:lnTo>
                  <a:lnTo>
                    <a:pt x="52" y="188"/>
                  </a:lnTo>
                  <a:lnTo>
                    <a:pt x="57" y="193"/>
                  </a:lnTo>
                  <a:lnTo>
                    <a:pt x="63" y="197"/>
                  </a:lnTo>
                  <a:lnTo>
                    <a:pt x="63" y="203"/>
                  </a:lnTo>
                  <a:lnTo>
                    <a:pt x="68" y="209"/>
                  </a:lnTo>
                  <a:lnTo>
                    <a:pt x="75" y="212"/>
                  </a:lnTo>
                  <a:lnTo>
                    <a:pt x="81" y="214"/>
                  </a:lnTo>
                  <a:lnTo>
                    <a:pt x="88" y="216"/>
                  </a:lnTo>
                  <a:lnTo>
                    <a:pt x="96" y="216"/>
                  </a:lnTo>
                  <a:lnTo>
                    <a:pt x="102" y="219"/>
                  </a:lnTo>
                  <a:lnTo>
                    <a:pt x="108" y="218"/>
                  </a:lnTo>
                  <a:lnTo>
                    <a:pt x="116" y="216"/>
                  </a:lnTo>
                  <a:lnTo>
                    <a:pt x="122" y="216"/>
                  </a:lnTo>
                  <a:lnTo>
                    <a:pt x="128" y="216"/>
                  </a:lnTo>
                  <a:lnTo>
                    <a:pt x="145" y="210"/>
                  </a:lnTo>
                  <a:lnTo>
                    <a:pt x="151" y="208"/>
                  </a:lnTo>
                  <a:lnTo>
                    <a:pt x="158" y="205"/>
                  </a:lnTo>
                  <a:lnTo>
                    <a:pt x="167" y="199"/>
                  </a:lnTo>
                  <a:lnTo>
                    <a:pt x="172" y="194"/>
                  </a:lnTo>
                  <a:lnTo>
                    <a:pt x="177" y="189"/>
                  </a:lnTo>
                  <a:lnTo>
                    <a:pt x="199" y="191"/>
                  </a:lnTo>
                  <a:lnTo>
                    <a:pt x="204" y="191"/>
                  </a:lnTo>
                  <a:lnTo>
                    <a:pt x="210" y="188"/>
                  </a:lnTo>
                  <a:lnTo>
                    <a:pt x="216" y="182"/>
                  </a:lnTo>
                  <a:lnTo>
                    <a:pt x="220" y="175"/>
                  </a:lnTo>
                  <a:lnTo>
                    <a:pt x="225" y="168"/>
                  </a:lnTo>
                  <a:lnTo>
                    <a:pt x="228" y="158"/>
                  </a:lnTo>
                  <a:lnTo>
                    <a:pt x="228" y="154"/>
                  </a:lnTo>
                  <a:lnTo>
                    <a:pt x="231" y="144"/>
                  </a:lnTo>
                  <a:lnTo>
                    <a:pt x="232" y="138"/>
                  </a:lnTo>
                  <a:lnTo>
                    <a:pt x="232" y="131"/>
                  </a:lnTo>
                  <a:lnTo>
                    <a:pt x="232" y="122"/>
                  </a:lnTo>
                  <a:lnTo>
                    <a:pt x="231" y="115"/>
                  </a:lnTo>
                  <a:lnTo>
                    <a:pt x="228" y="108"/>
                  </a:lnTo>
                  <a:lnTo>
                    <a:pt x="224" y="100"/>
                  </a:lnTo>
                  <a:lnTo>
                    <a:pt x="221" y="94"/>
                  </a:lnTo>
                  <a:lnTo>
                    <a:pt x="217" y="89"/>
                  </a:lnTo>
                  <a:lnTo>
                    <a:pt x="210" y="80"/>
                  </a:lnTo>
                  <a:lnTo>
                    <a:pt x="198" y="71"/>
                  </a:lnTo>
                  <a:lnTo>
                    <a:pt x="195" y="67"/>
                  </a:lnTo>
                  <a:lnTo>
                    <a:pt x="201" y="57"/>
                  </a:lnTo>
                  <a:lnTo>
                    <a:pt x="203" y="51"/>
                  </a:lnTo>
                  <a:lnTo>
                    <a:pt x="203" y="44"/>
                  </a:lnTo>
                  <a:lnTo>
                    <a:pt x="200" y="36"/>
                  </a:lnTo>
                  <a:lnTo>
                    <a:pt x="198" y="29"/>
                  </a:lnTo>
                  <a:lnTo>
                    <a:pt x="198" y="21"/>
                  </a:lnTo>
                  <a:lnTo>
                    <a:pt x="194" y="15"/>
                  </a:lnTo>
                  <a:lnTo>
                    <a:pt x="187" y="9"/>
                  </a:lnTo>
                  <a:lnTo>
                    <a:pt x="187" y="7"/>
                  </a:lnTo>
                  <a:lnTo>
                    <a:pt x="180" y="16"/>
                  </a:lnTo>
                  <a:lnTo>
                    <a:pt x="187" y="7"/>
                  </a:lnTo>
                  <a:lnTo>
                    <a:pt x="21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41"/>
            <p:cNvSpPr>
              <a:spLocks/>
            </p:cNvSpPr>
            <p:nvPr/>
          </p:nvSpPr>
          <p:spPr bwMode="invGray">
            <a:xfrm>
              <a:off x="2585" y="3436"/>
              <a:ext cx="233" cy="220"/>
            </a:xfrm>
            <a:custGeom>
              <a:avLst/>
              <a:gdLst>
                <a:gd name="T0" fmla="*/ 21 w 233"/>
                <a:gd name="T1" fmla="*/ 0 h 220"/>
                <a:gd name="T2" fmla="*/ 25 w 233"/>
                <a:gd name="T3" fmla="*/ 11 h 220"/>
                <a:gd name="T4" fmla="*/ 36 w 233"/>
                <a:gd name="T5" fmla="*/ 9 h 220"/>
                <a:gd name="T6" fmla="*/ 20 w 233"/>
                <a:gd name="T7" fmla="*/ 19 h 220"/>
                <a:gd name="T8" fmla="*/ 12 w 233"/>
                <a:gd name="T9" fmla="*/ 32 h 220"/>
                <a:gd name="T10" fmla="*/ 6 w 233"/>
                <a:gd name="T11" fmla="*/ 46 h 220"/>
                <a:gd name="T12" fmla="*/ 1 w 233"/>
                <a:gd name="T13" fmla="*/ 64 h 220"/>
                <a:gd name="T14" fmla="*/ 0 w 233"/>
                <a:gd name="T15" fmla="*/ 80 h 220"/>
                <a:gd name="T16" fmla="*/ 0 w 233"/>
                <a:gd name="T17" fmla="*/ 96 h 220"/>
                <a:gd name="T18" fmla="*/ 1 w 233"/>
                <a:gd name="T19" fmla="*/ 111 h 220"/>
                <a:gd name="T20" fmla="*/ 5 w 233"/>
                <a:gd name="T21" fmla="*/ 122 h 220"/>
                <a:gd name="T22" fmla="*/ 10 w 233"/>
                <a:gd name="T23" fmla="*/ 138 h 220"/>
                <a:gd name="T24" fmla="*/ 19 w 233"/>
                <a:gd name="T25" fmla="*/ 151 h 220"/>
                <a:gd name="T26" fmla="*/ 32 w 233"/>
                <a:gd name="T27" fmla="*/ 164 h 220"/>
                <a:gd name="T28" fmla="*/ 49 w 233"/>
                <a:gd name="T29" fmla="*/ 178 h 220"/>
                <a:gd name="T30" fmla="*/ 49 w 233"/>
                <a:gd name="T31" fmla="*/ 178 h 220"/>
                <a:gd name="T32" fmla="*/ 52 w 233"/>
                <a:gd name="T33" fmla="*/ 188 h 220"/>
                <a:gd name="T34" fmla="*/ 63 w 233"/>
                <a:gd name="T35" fmla="*/ 197 h 220"/>
                <a:gd name="T36" fmla="*/ 68 w 233"/>
                <a:gd name="T37" fmla="*/ 209 h 220"/>
                <a:gd name="T38" fmla="*/ 81 w 233"/>
                <a:gd name="T39" fmla="*/ 214 h 220"/>
                <a:gd name="T40" fmla="*/ 96 w 233"/>
                <a:gd name="T41" fmla="*/ 216 h 220"/>
                <a:gd name="T42" fmla="*/ 108 w 233"/>
                <a:gd name="T43" fmla="*/ 218 h 220"/>
                <a:gd name="T44" fmla="*/ 122 w 233"/>
                <a:gd name="T45" fmla="*/ 216 h 220"/>
                <a:gd name="T46" fmla="*/ 145 w 233"/>
                <a:gd name="T47" fmla="*/ 210 h 220"/>
                <a:gd name="T48" fmla="*/ 158 w 233"/>
                <a:gd name="T49" fmla="*/ 205 h 220"/>
                <a:gd name="T50" fmla="*/ 172 w 233"/>
                <a:gd name="T51" fmla="*/ 194 h 220"/>
                <a:gd name="T52" fmla="*/ 199 w 233"/>
                <a:gd name="T53" fmla="*/ 191 h 220"/>
                <a:gd name="T54" fmla="*/ 210 w 233"/>
                <a:gd name="T55" fmla="*/ 188 h 220"/>
                <a:gd name="T56" fmla="*/ 220 w 233"/>
                <a:gd name="T57" fmla="*/ 175 h 220"/>
                <a:gd name="T58" fmla="*/ 228 w 233"/>
                <a:gd name="T59" fmla="*/ 158 h 220"/>
                <a:gd name="T60" fmla="*/ 231 w 233"/>
                <a:gd name="T61" fmla="*/ 144 h 220"/>
                <a:gd name="T62" fmla="*/ 232 w 233"/>
                <a:gd name="T63" fmla="*/ 131 h 220"/>
                <a:gd name="T64" fmla="*/ 231 w 233"/>
                <a:gd name="T65" fmla="*/ 115 h 220"/>
                <a:gd name="T66" fmla="*/ 224 w 233"/>
                <a:gd name="T67" fmla="*/ 100 h 220"/>
                <a:gd name="T68" fmla="*/ 217 w 233"/>
                <a:gd name="T69" fmla="*/ 89 h 220"/>
                <a:gd name="T70" fmla="*/ 198 w 233"/>
                <a:gd name="T71" fmla="*/ 71 h 220"/>
                <a:gd name="T72" fmla="*/ 201 w 233"/>
                <a:gd name="T73" fmla="*/ 57 h 220"/>
                <a:gd name="T74" fmla="*/ 203 w 233"/>
                <a:gd name="T75" fmla="*/ 44 h 220"/>
                <a:gd name="T76" fmla="*/ 198 w 233"/>
                <a:gd name="T77" fmla="*/ 29 h 220"/>
                <a:gd name="T78" fmla="*/ 194 w 233"/>
                <a:gd name="T79" fmla="*/ 15 h 220"/>
                <a:gd name="T80" fmla="*/ 187 w 233"/>
                <a:gd name="T81" fmla="*/ 7 h 220"/>
                <a:gd name="T82" fmla="*/ 187 w 233"/>
                <a:gd name="T83" fmla="*/ 7 h 2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3"/>
                <a:gd name="T127" fmla="*/ 0 h 220"/>
                <a:gd name="T128" fmla="*/ 233 w 233"/>
                <a:gd name="T129" fmla="*/ 220 h 2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3" h="220">
                  <a:moveTo>
                    <a:pt x="21" y="0"/>
                  </a:moveTo>
                  <a:lnTo>
                    <a:pt x="21" y="0"/>
                  </a:lnTo>
                  <a:lnTo>
                    <a:pt x="23" y="6"/>
                  </a:lnTo>
                  <a:lnTo>
                    <a:pt x="25" y="11"/>
                  </a:lnTo>
                  <a:lnTo>
                    <a:pt x="26" y="12"/>
                  </a:lnTo>
                  <a:lnTo>
                    <a:pt x="36" y="9"/>
                  </a:lnTo>
                  <a:lnTo>
                    <a:pt x="26" y="12"/>
                  </a:lnTo>
                  <a:lnTo>
                    <a:pt x="20" y="19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8" y="39"/>
                  </a:lnTo>
                  <a:lnTo>
                    <a:pt x="6" y="46"/>
                  </a:lnTo>
                  <a:lnTo>
                    <a:pt x="5" y="57"/>
                  </a:lnTo>
                  <a:lnTo>
                    <a:pt x="1" y="64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1" y="111"/>
                  </a:lnTo>
                  <a:lnTo>
                    <a:pt x="2" y="117"/>
                  </a:lnTo>
                  <a:lnTo>
                    <a:pt x="5" y="122"/>
                  </a:lnTo>
                  <a:lnTo>
                    <a:pt x="6" y="131"/>
                  </a:lnTo>
                  <a:lnTo>
                    <a:pt x="10" y="138"/>
                  </a:lnTo>
                  <a:lnTo>
                    <a:pt x="14" y="145"/>
                  </a:lnTo>
                  <a:lnTo>
                    <a:pt x="19" y="151"/>
                  </a:lnTo>
                  <a:lnTo>
                    <a:pt x="25" y="158"/>
                  </a:lnTo>
                  <a:lnTo>
                    <a:pt x="32" y="164"/>
                  </a:lnTo>
                  <a:lnTo>
                    <a:pt x="43" y="175"/>
                  </a:lnTo>
                  <a:lnTo>
                    <a:pt x="49" y="178"/>
                  </a:lnTo>
                  <a:lnTo>
                    <a:pt x="57" y="180"/>
                  </a:lnTo>
                  <a:lnTo>
                    <a:pt x="49" y="178"/>
                  </a:lnTo>
                  <a:lnTo>
                    <a:pt x="49" y="182"/>
                  </a:lnTo>
                  <a:lnTo>
                    <a:pt x="52" y="188"/>
                  </a:lnTo>
                  <a:lnTo>
                    <a:pt x="57" y="193"/>
                  </a:lnTo>
                  <a:lnTo>
                    <a:pt x="63" y="197"/>
                  </a:lnTo>
                  <a:lnTo>
                    <a:pt x="63" y="203"/>
                  </a:lnTo>
                  <a:lnTo>
                    <a:pt x="68" y="209"/>
                  </a:lnTo>
                  <a:lnTo>
                    <a:pt x="75" y="212"/>
                  </a:lnTo>
                  <a:lnTo>
                    <a:pt x="81" y="214"/>
                  </a:lnTo>
                  <a:lnTo>
                    <a:pt x="88" y="216"/>
                  </a:lnTo>
                  <a:lnTo>
                    <a:pt x="96" y="216"/>
                  </a:lnTo>
                  <a:lnTo>
                    <a:pt x="102" y="219"/>
                  </a:lnTo>
                  <a:lnTo>
                    <a:pt x="108" y="218"/>
                  </a:lnTo>
                  <a:lnTo>
                    <a:pt x="116" y="216"/>
                  </a:lnTo>
                  <a:lnTo>
                    <a:pt x="122" y="216"/>
                  </a:lnTo>
                  <a:lnTo>
                    <a:pt x="128" y="216"/>
                  </a:lnTo>
                  <a:lnTo>
                    <a:pt x="145" y="210"/>
                  </a:lnTo>
                  <a:lnTo>
                    <a:pt x="151" y="208"/>
                  </a:lnTo>
                  <a:lnTo>
                    <a:pt x="158" y="205"/>
                  </a:lnTo>
                  <a:lnTo>
                    <a:pt x="167" y="199"/>
                  </a:lnTo>
                  <a:lnTo>
                    <a:pt x="172" y="194"/>
                  </a:lnTo>
                  <a:lnTo>
                    <a:pt x="177" y="189"/>
                  </a:lnTo>
                  <a:lnTo>
                    <a:pt x="199" y="191"/>
                  </a:lnTo>
                  <a:lnTo>
                    <a:pt x="204" y="191"/>
                  </a:lnTo>
                  <a:lnTo>
                    <a:pt x="210" y="188"/>
                  </a:lnTo>
                  <a:lnTo>
                    <a:pt x="216" y="182"/>
                  </a:lnTo>
                  <a:lnTo>
                    <a:pt x="220" y="175"/>
                  </a:lnTo>
                  <a:lnTo>
                    <a:pt x="225" y="168"/>
                  </a:lnTo>
                  <a:lnTo>
                    <a:pt x="228" y="158"/>
                  </a:lnTo>
                  <a:lnTo>
                    <a:pt x="228" y="154"/>
                  </a:lnTo>
                  <a:lnTo>
                    <a:pt x="231" y="144"/>
                  </a:lnTo>
                  <a:lnTo>
                    <a:pt x="232" y="138"/>
                  </a:lnTo>
                  <a:lnTo>
                    <a:pt x="232" y="131"/>
                  </a:lnTo>
                  <a:lnTo>
                    <a:pt x="232" y="122"/>
                  </a:lnTo>
                  <a:lnTo>
                    <a:pt x="231" y="115"/>
                  </a:lnTo>
                  <a:lnTo>
                    <a:pt x="228" y="108"/>
                  </a:lnTo>
                  <a:lnTo>
                    <a:pt x="224" y="100"/>
                  </a:lnTo>
                  <a:lnTo>
                    <a:pt x="221" y="94"/>
                  </a:lnTo>
                  <a:lnTo>
                    <a:pt x="217" y="89"/>
                  </a:lnTo>
                  <a:lnTo>
                    <a:pt x="210" y="80"/>
                  </a:lnTo>
                  <a:lnTo>
                    <a:pt x="198" y="71"/>
                  </a:lnTo>
                  <a:lnTo>
                    <a:pt x="195" y="67"/>
                  </a:lnTo>
                  <a:lnTo>
                    <a:pt x="201" y="57"/>
                  </a:lnTo>
                  <a:lnTo>
                    <a:pt x="203" y="51"/>
                  </a:lnTo>
                  <a:lnTo>
                    <a:pt x="203" y="44"/>
                  </a:lnTo>
                  <a:lnTo>
                    <a:pt x="200" y="36"/>
                  </a:lnTo>
                  <a:lnTo>
                    <a:pt x="198" y="29"/>
                  </a:lnTo>
                  <a:lnTo>
                    <a:pt x="198" y="21"/>
                  </a:lnTo>
                  <a:lnTo>
                    <a:pt x="194" y="15"/>
                  </a:lnTo>
                  <a:lnTo>
                    <a:pt x="187" y="9"/>
                  </a:lnTo>
                  <a:lnTo>
                    <a:pt x="187" y="7"/>
                  </a:lnTo>
                  <a:lnTo>
                    <a:pt x="180" y="16"/>
                  </a:lnTo>
                  <a:lnTo>
                    <a:pt x="187" y="7"/>
                  </a:lnTo>
                  <a:lnTo>
                    <a:pt x="21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42"/>
            <p:cNvSpPr>
              <a:spLocks/>
            </p:cNvSpPr>
            <p:nvPr/>
          </p:nvSpPr>
          <p:spPr bwMode="invGray">
            <a:xfrm>
              <a:off x="2751" y="3601"/>
              <a:ext cx="71" cy="104"/>
            </a:xfrm>
            <a:custGeom>
              <a:avLst/>
              <a:gdLst>
                <a:gd name="T0" fmla="*/ 25 w 71"/>
                <a:gd name="T1" fmla="*/ 14 h 104"/>
                <a:gd name="T2" fmla="*/ 21 w 71"/>
                <a:gd name="T3" fmla="*/ 7 h 104"/>
                <a:gd name="T4" fmla="*/ 15 w 71"/>
                <a:gd name="T5" fmla="*/ 3 h 104"/>
                <a:gd name="T6" fmla="*/ 9 w 71"/>
                <a:gd name="T7" fmla="*/ 0 h 104"/>
                <a:gd name="T8" fmla="*/ 2 w 71"/>
                <a:gd name="T9" fmla="*/ 3 h 104"/>
                <a:gd name="T10" fmla="*/ 0 w 71"/>
                <a:gd name="T11" fmla="*/ 10 h 104"/>
                <a:gd name="T12" fmla="*/ 0 w 71"/>
                <a:gd name="T13" fmla="*/ 17 h 104"/>
                <a:gd name="T14" fmla="*/ 3 w 71"/>
                <a:gd name="T15" fmla="*/ 24 h 104"/>
                <a:gd name="T16" fmla="*/ 8 w 71"/>
                <a:gd name="T17" fmla="*/ 30 h 104"/>
                <a:gd name="T18" fmla="*/ 15 w 71"/>
                <a:gd name="T19" fmla="*/ 37 h 104"/>
                <a:gd name="T20" fmla="*/ 21 w 71"/>
                <a:gd name="T21" fmla="*/ 41 h 104"/>
                <a:gd name="T22" fmla="*/ 29 w 71"/>
                <a:gd name="T23" fmla="*/ 43 h 104"/>
                <a:gd name="T24" fmla="*/ 36 w 71"/>
                <a:gd name="T25" fmla="*/ 44 h 104"/>
                <a:gd name="T26" fmla="*/ 40 w 71"/>
                <a:gd name="T27" fmla="*/ 44 h 104"/>
                <a:gd name="T28" fmla="*/ 44 w 71"/>
                <a:gd name="T29" fmla="*/ 41 h 104"/>
                <a:gd name="T30" fmla="*/ 40 w 71"/>
                <a:gd name="T31" fmla="*/ 44 h 104"/>
                <a:gd name="T32" fmla="*/ 41 w 71"/>
                <a:gd name="T33" fmla="*/ 45 h 104"/>
                <a:gd name="T34" fmla="*/ 46 w 71"/>
                <a:gd name="T35" fmla="*/ 43 h 104"/>
                <a:gd name="T36" fmla="*/ 41 w 71"/>
                <a:gd name="T37" fmla="*/ 45 h 104"/>
                <a:gd name="T38" fmla="*/ 42 w 71"/>
                <a:gd name="T39" fmla="*/ 47 h 104"/>
                <a:gd name="T40" fmla="*/ 44 w 71"/>
                <a:gd name="T41" fmla="*/ 53 h 104"/>
                <a:gd name="T42" fmla="*/ 44 w 71"/>
                <a:gd name="T43" fmla="*/ 59 h 104"/>
                <a:gd name="T44" fmla="*/ 44 w 71"/>
                <a:gd name="T45" fmla="*/ 66 h 104"/>
                <a:gd name="T46" fmla="*/ 41 w 71"/>
                <a:gd name="T47" fmla="*/ 72 h 104"/>
                <a:gd name="T48" fmla="*/ 41 w 71"/>
                <a:gd name="T49" fmla="*/ 80 h 104"/>
                <a:gd name="T50" fmla="*/ 42 w 71"/>
                <a:gd name="T51" fmla="*/ 87 h 104"/>
                <a:gd name="T52" fmla="*/ 46 w 71"/>
                <a:gd name="T53" fmla="*/ 92 h 104"/>
                <a:gd name="T54" fmla="*/ 50 w 71"/>
                <a:gd name="T55" fmla="*/ 98 h 104"/>
                <a:gd name="T56" fmla="*/ 57 w 71"/>
                <a:gd name="T57" fmla="*/ 101 h 104"/>
                <a:gd name="T58" fmla="*/ 62 w 71"/>
                <a:gd name="T59" fmla="*/ 103 h 104"/>
                <a:gd name="T60" fmla="*/ 69 w 71"/>
                <a:gd name="T61" fmla="*/ 100 h 104"/>
                <a:gd name="T62" fmla="*/ 70 w 71"/>
                <a:gd name="T63" fmla="*/ 94 h 104"/>
                <a:gd name="T64" fmla="*/ 65 w 71"/>
                <a:gd name="T65" fmla="*/ 88 h 104"/>
                <a:gd name="T66" fmla="*/ 64 w 71"/>
                <a:gd name="T67" fmla="*/ 88 h 104"/>
                <a:gd name="T68" fmla="*/ 61 w 71"/>
                <a:gd name="T69" fmla="*/ 81 h 104"/>
                <a:gd name="T70" fmla="*/ 59 w 71"/>
                <a:gd name="T71" fmla="*/ 74 h 104"/>
                <a:gd name="T72" fmla="*/ 58 w 71"/>
                <a:gd name="T73" fmla="*/ 69 h 104"/>
                <a:gd name="T74" fmla="*/ 61 w 71"/>
                <a:gd name="T75" fmla="*/ 62 h 104"/>
                <a:gd name="T76" fmla="*/ 61 w 71"/>
                <a:gd name="T77" fmla="*/ 56 h 104"/>
                <a:gd name="T78" fmla="*/ 62 w 71"/>
                <a:gd name="T79" fmla="*/ 51 h 104"/>
                <a:gd name="T80" fmla="*/ 63 w 71"/>
                <a:gd name="T81" fmla="*/ 44 h 104"/>
                <a:gd name="T82" fmla="*/ 62 w 71"/>
                <a:gd name="T83" fmla="*/ 38 h 104"/>
                <a:gd name="T84" fmla="*/ 58 w 71"/>
                <a:gd name="T85" fmla="*/ 32 h 104"/>
                <a:gd name="T86" fmla="*/ 51 w 71"/>
                <a:gd name="T87" fmla="*/ 29 h 104"/>
                <a:gd name="T88" fmla="*/ 44 w 71"/>
                <a:gd name="T89" fmla="*/ 26 h 104"/>
                <a:gd name="T90" fmla="*/ 37 w 71"/>
                <a:gd name="T91" fmla="*/ 24 h 104"/>
                <a:gd name="T92" fmla="*/ 31 w 71"/>
                <a:gd name="T93" fmla="*/ 24 h 104"/>
                <a:gd name="T94" fmla="*/ 32 w 71"/>
                <a:gd name="T95" fmla="*/ 24 h 104"/>
                <a:gd name="T96" fmla="*/ 31 w 71"/>
                <a:gd name="T97" fmla="*/ 24 h 104"/>
                <a:gd name="T98" fmla="*/ 26 w 71"/>
                <a:gd name="T99" fmla="*/ 19 h 104"/>
                <a:gd name="T100" fmla="*/ 19 w 71"/>
                <a:gd name="T101" fmla="*/ 16 h 104"/>
                <a:gd name="T102" fmla="*/ 25 w 71"/>
                <a:gd name="T103" fmla="*/ 17 h 104"/>
                <a:gd name="T104" fmla="*/ 25 w 71"/>
                <a:gd name="T105" fmla="*/ 14 h 1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104"/>
                <a:gd name="T161" fmla="*/ 71 w 71"/>
                <a:gd name="T162" fmla="*/ 104 h 1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104">
                  <a:moveTo>
                    <a:pt x="25" y="14"/>
                  </a:moveTo>
                  <a:lnTo>
                    <a:pt x="21" y="7"/>
                  </a:lnTo>
                  <a:lnTo>
                    <a:pt x="15" y="3"/>
                  </a:lnTo>
                  <a:lnTo>
                    <a:pt x="9" y="0"/>
                  </a:lnTo>
                  <a:lnTo>
                    <a:pt x="2" y="3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3" y="24"/>
                  </a:lnTo>
                  <a:lnTo>
                    <a:pt x="8" y="30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9" y="43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4" y="41"/>
                  </a:lnTo>
                  <a:lnTo>
                    <a:pt x="40" y="44"/>
                  </a:lnTo>
                  <a:lnTo>
                    <a:pt x="41" y="45"/>
                  </a:lnTo>
                  <a:lnTo>
                    <a:pt x="46" y="43"/>
                  </a:lnTo>
                  <a:lnTo>
                    <a:pt x="41" y="45"/>
                  </a:lnTo>
                  <a:lnTo>
                    <a:pt x="42" y="47"/>
                  </a:lnTo>
                  <a:lnTo>
                    <a:pt x="44" y="53"/>
                  </a:lnTo>
                  <a:lnTo>
                    <a:pt x="44" y="59"/>
                  </a:lnTo>
                  <a:lnTo>
                    <a:pt x="44" y="66"/>
                  </a:lnTo>
                  <a:lnTo>
                    <a:pt x="41" y="72"/>
                  </a:lnTo>
                  <a:lnTo>
                    <a:pt x="41" y="80"/>
                  </a:lnTo>
                  <a:lnTo>
                    <a:pt x="42" y="87"/>
                  </a:lnTo>
                  <a:lnTo>
                    <a:pt x="46" y="92"/>
                  </a:lnTo>
                  <a:lnTo>
                    <a:pt x="50" y="98"/>
                  </a:lnTo>
                  <a:lnTo>
                    <a:pt x="57" y="101"/>
                  </a:lnTo>
                  <a:lnTo>
                    <a:pt x="62" y="103"/>
                  </a:lnTo>
                  <a:lnTo>
                    <a:pt x="69" y="100"/>
                  </a:lnTo>
                  <a:lnTo>
                    <a:pt x="70" y="94"/>
                  </a:lnTo>
                  <a:lnTo>
                    <a:pt x="65" y="88"/>
                  </a:lnTo>
                  <a:lnTo>
                    <a:pt x="64" y="88"/>
                  </a:lnTo>
                  <a:lnTo>
                    <a:pt x="61" y="81"/>
                  </a:lnTo>
                  <a:lnTo>
                    <a:pt x="59" y="74"/>
                  </a:lnTo>
                  <a:lnTo>
                    <a:pt x="58" y="69"/>
                  </a:lnTo>
                  <a:lnTo>
                    <a:pt x="61" y="62"/>
                  </a:lnTo>
                  <a:lnTo>
                    <a:pt x="61" y="56"/>
                  </a:lnTo>
                  <a:lnTo>
                    <a:pt x="62" y="51"/>
                  </a:lnTo>
                  <a:lnTo>
                    <a:pt x="63" y="44"/>
                  </a:lnTo>
                  <a:lnTo>
                    <a:pt x="62" y="38"/>
                  </a:lnTo>
                  <a:lnTo>
                    <a:pt x="58" y="32"/>
                  </a:lnTo>
                  <a:lnTo>
                    <a:pt x="51" y="29"/>
                  </a:lnTo>
                  <a:lnTo>
                    <a:pt x="44" y="26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25" y="17"/>
                  </a:lnTo>
                  <a:lnTo>
                    <a:pt x="25" y="14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43"/>
            <p:cNvSpPr>
              <a:spLocks/>
            </p:cNvSpPr>
            <p:nvPr/>
          </p:nvSpPr>
          <p:spPr bwMode="invGray">
            <a:xfrm>
              <a:off x="2751" y="3601"/>
              <a:ext cx="71" cy="104"/>
            </a:xfrm>
            <a:custGeom>
              <a:avLst/>
              <a:gdLst>
                <a:gd name="T0" fmla="*/ 25 w 71"/>
                <a:gd name="T1" fmla="*/ 14 h 104"/>
                <a:gd name="T2" fmla="*/ 21 w 71"/>
                <a:gd name="T3" fmla="*/ 7 h 104"/>
                <a:gd name="T4" fmla="*/ 15 w 71"/>
                <a:gd name="T5" fmla="*/ 3 h 104"/>
                <a:gd name="T6" fmla="*/ 9 w 71"/>
                <a:gd name="T7" fmla="*/ 0 h 104"/>
                <a:gd name="T8" fmla="*/ 2 w 71"/>
                <a:gd name="T9" fmla="*/ 3 h 104"/>
                <a:gd name="T10" fmla="*/ 0 w 71"/>
                <a:gd name="T11" fmla="*/ 10 h 104"/>
                <a:gd name="T12" fmla="*/ 0 w 71"/>
                <a:gd name="T13" fmla="*/ 17 h 104"/>
                <a:gd name="T14" fmla="*/ 3 w 71"/>
                <a:gd name="T15" fmla="*/ 24 h 104"/>
                <a:gd name="T16" fmla="*/ 8 w 71"/>
                <a:gd name="T17" fmla="*/ 30 h 104"/>
                <a:gd name="T18" fmla="*/ 15 w 71"/>
                <a:gd name="T19" fmla="*/ 37 h 104"/>
                <a:gd name="T20" fmla="*/ 21 w 71"/>
                <a:gd name="T21" fmla="*/ 41 h 104"/>
                <a:gd name="T22" fmla="*/ 29 w 71"/>
                <a:gd name="T23" fmla="*/ 43 h 104"/>
                <a:gd name="T24" fmla="*/ 36 w 71"/>
                <a:gd name="T25" fmla="*/ 44 h 104"/>
                <a:gd name="T26" fmla="*/ 40 w 71"/>
                <a:gd name="T27" fmla="*/ 44 h 104"/>
                <a:gd name="T28" fmla="*/ 44 w 71"/>
                <a:gd name="T29" fmla="*/ 41 h 104"/>
                <a:gd name="T30" fmla="*/ 40 w 71"/>
                <a:gd name="T31" fmla="*/ 44 h 104"/>
                <a:gd name="T32" fmla="*/ 41 w 71"/>
                <a:gd name="T33" fmla="*/ 45 h 104"/>
                <a:gd name="T34" fmla="*/ 46 w 71"/>
                <a:gd name="T35" fmla="*/ 43 h 104"/>
                <a:gd name="T36" fmla="*/ 41 w 71"/>
                <a:gd name="T37" fmla="*/ 45 h 104"/>
                <a:gd name="T38" fmla="*/ 42 w 71"/>
                <a:gd name="T39" fmla="*/ 47 h 104"/>
                <a:gd name="T40" fmla="*/ 44 w 71"/>
                <a:gd name="T41" fmla="*/ 53 h 104"/>
                <a:gd name="T42" fmla="*/ 44 w 71"/>
                <a:gd name="T43" fmla="*/ 59 h 104"/>
                <a:gd name="T44" fmla="*/ 44 w 71"/>
                <a:gd name="T45" fmla="*/ 66 h 104"/>
                <a:gd name="T46" fmla="*/ 41 w 71"/>
                <a:gd name="T47" fmla="*/ 72 h 104"/>
                <a:gd name="T48" fmla="*/ 41 w 71"/>
                <a:gd name="T49" fmla="*/ 80 h 104"/>
                <a:gd name="T50" fmla="*/ 42 w 71"/>
                <a:gd name="T51" fmla="*/ 87 h 104"/>
                <a:gd name="T52" fmla="*/ 46 w 71"/>
                <a:gd name="T53" fmla="*/ 92 h 104"/>
                <a:gd name="T54" fmla="*/ 50 w 71"/>
                <a:gd name="T55" fmla="*/ 98 h 104"/>
                <a:gd name="T56" fmla="*/ 57 w 71"/>
                <a:gd name="T57" fmla="*/ 101 h 104"/>
                <a:gd name="T58" fmla="*/ 62 w 71"/>
                <a:gd name="T59" fmla="*/ 103 h 104"/>
                <a:gd name="T60" fmla="*/ 69 w 71"/>
                <a:gd name="T61" fmla="*/ 100 h 104"/>
                <a:gd name="T62" fmla="*/ 70 w 71"/>
                <a:gd name="T63" fmla="*/ 94 h 104"/>
                <a:gd name="T64" fmla="*/ 65 w 71"/>
                <a:gd name="T65" fmla="*/ 88 h 104"/>
                <a:gd name="T66" fmla="*/ 64 w 71"/>
                <a:gd name="T67" fmla="*/ 88 h 104"/>
                <a:gd name="T68" fmla="*/ 61 w 71"/>
                <a:gd name="T69" fmla="*/ 81 h 104"/>
                <a:gd name="T70" fmla="*/ 59 w 71"/>
                <a:gd name="T71" fmla="*/ 74 h 104"/>
                <a:gd name="T72" fmla="*/ 58 w 71"/>
                <a:gd name="T73" fmla="*/ 69 h 104"/>
                <a:gd name="T74" fmla="*/ 61 w 71"/>
                <a:gd name="T75" fmla="*/ 62 h 104"/>
                <a:gd name="T76" fmla="*/ 61 w 71"/>
                <a:gd name="T77" fmla="*/ 56 h 104"/>
                <a:gd name="T78" fmla="*/ 62 w 71"/>
                <a:gd name="T79" fmla="*/ 51 h 104"/>
                <a:gd name="T80" fmla="*/ 63 w 71"/>
                <a:gd name="T81" fmla="*/ 44 h 104"/>
                <a:gd name="T82" fmla="*/ 62 w 71"/>
                <a:gd name="T83" fmla="*/ 38 h 104"/>
                <a:gd name="T84" fmla="*/ 58 w 71"/>
                <a:gd name="T85" fmla="*/ 32 h 104"/>
                <a:gd name="T86" fmla="*/ 51 w 71"/>
                <a:gd name="T87" fmla="*/ 29 h 104"/>
                <a:gd name="T88" fmla="*/ 44 w 71"/>
                <a:gd name="T89" fmla="*/ 26 h 104"/>
                <a:gd name="T90" fmla="*/ 37 w 71"/>
                <a:gd name="T91" fmla="*/ 24 h 104"/>
                <a:gd name="T92" fmla="*/ 31 w 71"/>
                <a:gd name="T93" fmla="*/ 24 h 104"/>
                <a:gd name="T94" fmla="*/ 32 w 71"/>
                <a:gd name="T95" fmla="*/ 24 h 104"/>
                <a:gd name="T96" fmla="*/ 31 w 71"/>
                <a:gd name="T97" fmla="*/ 24 h 104"/>
                <a:gd name="T98" fmla="*/ 26 w 71"/>
                <a:gd name="T99" fmla="*/ 19 h 104"/>
                <a:gd name="T100" fmla="*/ 19 w 71"/>
                <a:gd name="T101" fmla="*/ 16 h 104"/>
                <a:gd name="T102" fmla="*/ 25 w 71"/>
                <a:gd name="T103" fmla="*/ 17 h 104"/>
                <a:gd name="T104" fmla="*/ 25 w 71"/>
                <a:gd name="T105" fmla="*/ 14 h 1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104"/>
                <a:gd name="T161" fmla="*/ 71 w 71"/>
                <a:gd name="T162" fmla="*/ 104 h 1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104">
                  <a:moveTo>
                    <a:pt x="25" y="14"/>
                  </a:moveTo>
                  <a:lnTo>
                    <a:pt x="21" y="7"/>
                  </a:lnTo>
                  <a:lnTo>
                    <a:pt x="15" y="3"/>
                  </a:lnTo>
                  <a:lnTo>
                    <a:pt x="9" y="0"/>
                  </a:lnTo>
                  <a:lnTo>
                    <a:pt x="2" y="3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3" y="24"/>
                  </a:lnTo>
                  <a:lnTo>
                    <a:pt x="8" y="30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9" y="43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4" y="41"/>
                  </a:lnTo>
                  <a:lnTo>
                    <a:pt x="40" y="44"/>
                  </a:lnTo>
                  <a:lnTo>
                    <a:pt x="41" y="45"/>
                  </a:lnTo>
                  <a:lnTo>
                    <a:pt x="46" y="43"/>
                  </a:lnTo>
                  <a:lnTo>
                    <a:pt x="41" y="45"/>
                  </a:lnTo>
                  <a:lnTo>
                    <a:pt x="42" y="47"/>
                  </a:lnTo>
                  <a:lnTo>
                    <a:pt x="44" y="53"/>
                  </a:lnTo>
                  <a:lnTo>
                    <a:pt x="44" y="59"/>
                  </a:lnTo>
                  <a:lnTo>
                    <a:pt x="44" y="66"/>
                  </a:lnTo>
                  <a:lnTo>
                    <a:pt x="41" y="72"/>
                  </a:lnTo>
                  <a:lnTo>
                    <a:pt x="41" y="80"/>
                  </a:lnTo>
                  <a:lnTo>
                    <a:pt x="42" y="87"/>
                  </a:lnTo>
                  <a:lnTo>
                    <a:pt x="46" y="92"/>
                  </a:lnTo>
                  <a:lnTo>
                    <a:pt x="50" y="98"/>
                  </a:lnTo>
                  <a:lnTo>
                    <a:pt x="57" y="101"/>
                  </a:lnTo>
                  <a:lnTo>
                    <a:pt x="62" y="103"/>
                  </a:lnTo>
                  <a:lnTo>
                    <a:pt x="69" y="100"/>
                  </a:lnTo>
                  <a:lnTo>
                    <a:pt x="70" y="94"/>
                  </a:lnTo>
                  <a:lnTo>
                    <a:pt x="65" y="88"/>
                  </a:lnTo>
                  <a:lnTo>
                    <a:pt x="64" y="88"/>
                  </a:lnTo>
                  <a:lnTo>
                    <a:pt x="61" y="81"/>
                  </a:lnTo>
                  <a:lnTo>
                    <a:pt x="59" y="74"/>
                  </a:lnTo>
                  <a:lnTo>
                    <a:pt x="58" y="69"/>
                  </a:lnTo>
                  <a:lnTo>
                    <a:pt x="61" y="62"/>
                  </a:lnTo>
                  <a:lnTo>
                    <a:pt x="61" y="56"/>
                  </a:lnTo>
                  <a:lnTo>
                    <a:pt x="62" y="51"/>
                  </a:lnTo>
                  <a:lnTo>
                    <a:pt x="63" y="44"/>
                  </a:lnTo>
                  <a:lnTo>
                    <a:pt x="62" y="38"/>
                  </a:lnTo>
                  <a:lnTo>
                    <a:pt x="58" y="32"/>
                  </a:lnTo>
                  <a:lnTo>
                    <a:pt x="51" y="29"/>
                  </a:lnTo>
                  <a:lnTo>
                    <a:pt x="44" y="26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25" y="17"/>
                  </a:lnTo>
                  <a:lnTo>
                    <a:pt x="25" y="14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Freeform 44"/>
            <p:cNvSpPr>
              <a:spLocks/>
            </p:cNvSpPr>
            <p:nvPr/>
          </p:nvSpPr>
          <p:spPr bwMode="invGray">
            <a:xfrm>
              <a:off x="2585" y="3148"/>
              <a:ext cx="194" cy="296"/>
            </a:xfrm>
            <a:custGeom>
              <a:avLst/>
              <a:gdLst>
                <a:gd name="T0" fmla="*/ 0 w 194"/>
                <a:gd name="T1" fmla="*/ 2 h 296"/>
                <a:gd name="T2" fmla="*/ 0 w 194"/>
                <a:gd name="T3" fmla="*/ 20 h 296"/>
                <a:gd name="T4" fmla="*/ 5 w 194"/>
                <a:gd name="T5" fmla="*/ 32 h 296"/>
                <a:gd name="T6" fmla="*/ 13 w 194"/>
                <a:gd name="T7" fmla="*/ 44 h 296"/>
                <a:gd name="T8" fmla="*/ 10 w 194"/>
                <a:gd name="T9" fmla="*/ 43 h 296"/>
                <a:gd name="T10" fmla="*/ 4 w 194"/>
                <a:gd name="T11" fmla="*/ 53 h 296"/>
                <a:gd name="T12" fmla="*/ 3 w 194"/>
                <a:gd name="T13" fmla="*/ 64 h 296"/>
                <a:gd name="T14" fmla="*/ 5 w 194"/>
                <a:gd name="T15" fmla="*/ 80 h 296"/>
                <a:gd name="T16" fmla="*/ 8 w 194"/>
                <a:gd name="T17" fmla="*/ 95 h 296"/>
                <a:gd name="T18" fmla="*/ 17 w 194"/>
                <a:gd name="T19" fmla="*/ 111 h 296"/>
                <a:gd name="T20" fmla="*/ 14 w 194"/>
                <a:gd name="T21" fmla="*/ 113 h 296"/>
                <a:gd name="T22" fmla="*/ 9 w 194"/>
                <a:gd name="T23" fmla="*/ 127 h 296"/>
                <a:gd name="T24" fmla="*/ 10 w 194"/>
                <a:gd name="T25" fmla="*/ 141 h 296"/>
                <a:gd name="T26" fmla="*/ 13 w 194"/>
                <a:gd name="T27" fmla="*/ 155 h 296"/>
                <a:gd name="T28" fmla="*/ 15 w 194"/>
                <a:gd name="T29" fmla="*/ 167 h 296"/>
                <a:gd name="T30" fmla="*/ 28 w 194"/>
                <a:gd name="T31" fmla="*/ 167 h 296"/>
                <a:gd name="T32" fmla="*/ 23 w 194"/>
                <a:gd name="T33" fmla="*/ 173 h 296"/>
                <a:gd name="T34" fmla="*/ 21 w 194"/>
                <a:gd name="T35" fmla="*/ 189 h 296"/>
                <a:gd name="T36" fmla="*/ 21 w 194"/>
                <a:gd name="T37" fmla="*/ 202 h 296"/>
                <a:gd name="T38" fmla="*/ 26 w 194"/>
                <a:gd name="T39" fmla="*/ 216 h 296"/>
                <a:gd name="T40" fmla="*/ 40 w 194"/>
                <a:gd name="T41" fmla="*/ 215 h 296"/>
                <a:gd name="T42" fmla="*/ 28 w 194"/>
                <a:gd name="T43" fmla="*/ 223 h 296"/>
                <a:gd name="T44" fmla="*/ 23 w 194"/>
                <a:gd name="T45" fmla="*/ 237 h 296"/>
                <a:gd name="T46" fmla="*/ 19 w 194"/>
                <a:gd name="T47" fmla="*/ 249 h 296"/>
                <a:gd name="T48" fmla="*/ 19 w 194"/>
                <a:gd name="T49" fmla="*/ 264 h 296"/>
                <a:gd name="T50" fmla="*/ 19 w 194"/>
                <a:gd name="T51" fmla="*/ 278 h 296"/>
                <a:gd name="T52" fmla="*/ 19 w 194"/>
                <a:gd name="T53" fmla="*/ 286 h 296"/>
                <a:gd name="T54" fmla="*/ 188 w 194"/>
                <a:gd name="T55" fmla="*/ 295 h 296"/>
                <a:gd name="T56" fmla="*/ 191 w 194"/>
                <a:gd name="T57" fmla="*/ 281 h 296"/>
                <a:gd name="T58" fmla="*/ 193 w 194"/>
                <a:gd name="T59" fmla="*/ 267 h 296"/>
                <a:gd name="T60" fmla="*/ 192 w 194"/>
                <a:gd name="T61" fmla="*/ 256 h 296"/>
                <a:gd name="T62" fmla="*/ 189 w 194"/>
                <a:gd name="T63" fmla="*/ 242 h 296"/>
                <a:gd name="T64" fmla="*/ 186 w 194"/>
                <a:gd name="T65" fmla="*/ 231 h 296"/>
                <a:gd name="T66" fmla="*/ 179 w 194"/>
                <a:gd name="T67" fmla="*/ 218 h 296"/>
                <a:gd name="T68" fmla="*/ 167 w 194"/>
                <a:gd name="T69" fmla="*/ 206 h 296"/>
                <a:gd name="T70" fmla="*/ 158 w 194"/>
                <a:gd name="T71" fmla="*/ 206 h 296"/>
                <a:gd name="T72" fmla="*/ 166 w 194"/>
                <a:gd name="T73" fmla="*/ 206 h 296"/>
                <a:gd name="T74" fmla="*/ 172 w 194"/>
                <a:gd name="T75" fmla="*/ 191 h 296"/>
                <a:gd name="T76" fmla="*/ 172 w 194"/>
                <a:gd name="T77" fmla="*/ 176 h 296"/>
                <a:gd name="T78" fmla="*/ 168 w 194"/>
                <a:gd name="T79" fmla="*/ 162 h 296"/>
                <a:gd name="T80" fmla="*/ 161 w 194"/>
                <a:gd name="T81" fmla="*/ 148 h 296"/>
                <a:gd name="T82" fmla="*/ 148 w 194"/>
                <a:gd name="T83" fmla="*/ 141 h 296"/>
                <a:gd name="T84" fmla="*/ 148 w 194"/>
                <a:gd name="T85" fmla="*/ 138 h 296"/>
                <a:gd name="T86" fmla="*/ 145 w 194"/>
                <a:gd name="T87" fmla="*/ 123 h 296"/>
                <a:gd name="T88" fmla="*/ 137 w 194"/>
                <a:gd name="T89" fmla="*/ 112 h 296"/>
                <a:gd name="T90" fmla="*/ 134 w 194"/>
                <a:gd name="T91" fmla="*/ 113 h 296"/>
                <a:gd name="T92" fmla="*/ 143 w 194"/>
                <a:gd name="T93" fmla="*/ 101 h 296"/>
                <a:gd name="T94" fmla="*/ 145 w 194"/>
                <a:gd name="T95" fmla="*/ 88 h 296"/>
                <a:gd name="T96" fmla="*/ 143 w 194"/>
                <a:gd name="T97" fmla="*/ 75 h 296"/>
                <a:gd name="T98" fmla="*/ 138 w 194"/>
                <a:gd name="T99" fmla="*/ 61 h 296"/>
                <a:gd name="T100" fmla="*/ 130 w 194"/>
                <a:gd name="T101" fmla="*/ 44 h 296"/>
                <a:gd name="T102" fmla="*/ 126 w 194"/>
                <a:gd name="T103" fmla="*/ 46 h 296"/>
                <a:gd name="T104" fmla="*/ 134 w 194"/>
                <a:gd name="T105" fmla="*/ 37 h 2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4"/>
                <a:gd name="T160" fmla="*/ 0 h 296"/>
                <a:gd name="T161" fmla="*/ 194 w 194"/>
                <a:gd name="T162" fmla="*/ 296 h 2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4" h="296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5" y="32"/>
                  </a:lnTo>
                  <a:lnTo>
                    <a:pt x="6" y="39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0" y="43"/>
                  </a:lnTo>
                  <a:lnTo>
                    <a:pt x="6" y="47"/>
                  </a:lnTo>
                  <a:lnTo>
                    <a:pt x="4" y="53"/>
                  </a:lnTo>
                  <a:lnTo>
                    <a:pt x="2" y="59"/>
                  </a:lnTo>
                  <a:lnTo>
                    <a:pt x="3" y="64"/>
                  </a:lnTo>
                  <a:lnTo>
                    <a:pt x="3" y="72"/>
                  </a:lnTo>
                  <a:lnTo>
                    <a:pt x="5" y="80"/>
                  </a:lnTo>
                  <a:lnTo>
                    <a:pt x="5" y="88"/>
                  </a:lnTo>
                  <a:lnTo>
                    <a:pt x="8" y="95"/>
                  </a:lnTo>
                  <a:lnTo>
                    <a:pt x="12" y="101"/>
                  </a:lnTo>
                  <a:lnTo>
                    <a:pt x="17" y="111"/>
                  </a:lnTo>
                  <a:lnTo>
                    <a:pt x="21" y="117"/>
                  </a:lnTo>
                  <a:lnTo>
                    <a:pt x="14" y="113"/>
                  </a:lnTo>
                  <a:lnTo>
                    <a:pt x="11" y="120"/>
                  </a:lnTo>
                  <a:lnTo>
                    <a:pt x="9" y="127"/>
                  </a:lnTo>
                  <a:lnTo>
                    <a:pt x="9" y="133"/>
                  </a:lnTo>
                  <a:lnTo>
                    <a:pt x="10" y="141"/>
                  </a:lnTo>
                  <a:lnTo>
                    <a:pt x="11" y="148"/>
                  </a:lnTo>
                  <a:lnTo>
                    <a:pt x="13" y="155"/>
                  </a:lnTo>
                  <a:lnTo>
                    <a:pt x="15" y="161"/>
                  </a:lnTo>
                  <a:lnTo>
                    <a:pt x="15" y="167"/>
                  </a:lnTo>
                  <a:lnTo>
                    <a:pt x="19" y="173"/>
                  </a:lnTo>
                  <a:lnTo>
                    <a:pt x="28" y="167"/>
                  </a:lnTo>
                  <a:lnTo>
                    <a:pt x="27" y="167"/>
                  </a:lnTo>
                  <a:lnTo>
                    <a:pt x="23" y="173"/>
                  </a:lnTo>
                  <a:lnTo>
                    <a:pt x="21" y="181"/>
                  </a:lnTo>
                  <a:lnTo>
                    <a:pt x="21" y="189"/>
                  </a:lnTo>
                  <a:lnTo>
                    <a:pt x="21" y="195"/>
                  </a:lnTo>
                  <a:lnTo>
                    <a:pt x="21" y="202"/>
                  </a:lnTo>
                  <a:lnTo>
                    <a:pt x="24" y="210"/>
                  </a:lnTo>
                  <a:lnTo>
                    <a:pt x="26" y="216"/>
                  </a:lnTo>
                  <a:lnTo>
                    <a:pt x="28" y="218"/>
                  </a:lnTo>
                  <a:lnTo>
                    <a:pt x="40" y="215"/>
                  </a:lnTo>
                  <a:lnTo>
                    <a:pt x="36" y="217"/>
                  </a:lnTo>
                  <a:lnTo>
                    <a:pt x="28" y="223"/>
                  </a:lnTo>
                  <a:lnTo>
                    <a:pt x="26" y="228"/>
                  </a:lnTo>
                  <a:lnTo>
                    <a:pt x="23" y="237"/>
                  </a:lnTo>
                  <a:lnTo>
                    <a:pt x="21" y="244"/>
                  </a:lnTo>
                  <a:lnTo>
                    <a:pt x="19" y="249"/>
                  </a:lnTo>
                  <a:lnTo>
                    <a:pt x="19" y="257"/>
                  </a:lnTo>
                  <a:lnTo>
                    <a:pt x="19" y="264"/>
                  </a:lnTo>
                  <a:lnTo>
                    <a:pt x="19" y="270"/>
                  </a:lnTo>
                  <a:lnTo>
                    <a:pt x="19" y="278"/>
                  </a:lnTo>
                  <a:lnTo>
                    <a:pt x="19" y="285"/>
                  </a:lnTo>
                  <a:lnTo>
                    <a:pt x="19" y="286"/>
                  </a:lnTo>
                  <a:lnTo>
                    <a:pt x="21" y="289"/>
                  </a:lnTo>
                  <a:lnTo>
                    <a:pt x="188" y="295"/>
                  </a:lnTo>
                  <a:lnTo>
                    <a:pt x="191" y="290"/>
                  </a:lnTo>
                  <a:lnTo>
                    <a:pt x="191" y="281"/>
                  </a:lnTo>
                  <a:lnTo>
                    <a:pt x="193" y="272"/>
                  </a:lnTo>
                  <a:lnTo>
                    <a:pt x="193" y="267"/>
                  </a:lnTo>
                  <a:lnTo>
                    <a:pt x="193" y="262"/>
                  </a:lnTo>
                  <a:lnTo>
                    <a:pt x="192" y="256"/>
                  </a:lnTo>
                  <a:lnTo>
                    <a:pt x="190" y="249"/>
                  </a:lnTo>
                  <a:lnTo>
                    <a:pt x="189" y="242"/>
                  </a:lnTo>
                  <a:lnTo>
                    <a:pt x="188" y="237"/>
                  </a:lnTo>
                  <a:lnTo>
                    <a:pt x="186" y="231"/>
                  </a:lnTo>
                  <a:lnTo>
                    <a:pt x="183" y="224"/>
                  </a:lnTo>
                  <a:lnTo>
                    <a:pt x="179" y="218"/>
                  </a:lnTo>
                  <a:lnTo>
                    <a:pt x="172" y="211"/>
                  </a:lnTo>
                  <a:lnTo>
                    <a:pt x="167" y="206"/>
                  </a:lnTo>
                  <a:lnTo>
                    <a:pt x="162" y="206"/>
                  </a:lnTo>
                  <a:lnTo>
                    <a:pt x="158" y="206"/>
                  </a:lnTo>
                  <a:lnTo>
                    <a:pt x="165" y="206"/>
                  </a:lnTo>
                  <a:lnTo>
                    <a:pt x="166" y="206"/>
                  </a:lnTo>
                  <a:lnTo>
                    <a:pt x="170" y="198"/>
                  </a:lnTo>
                  <a:lnTo>
                    <a:pt x="172" y="191"/>
                  </a:lnTo>
                  <a:lnTo>
                    <a:pt x="172" y="184"/>
                  </a:lnTo>
                  <a:lnTo>
                    <a:pt x="172" y="176"/>
                  </a:lnTo>
                  <a:lnTo>
                    <a:pt x="169" y="169"/>
                  </a:lnTo>
                  <a:lnTo>
                    <a:pt x="168" y="162"/>
                  </a:lnTo>
                  <a:lnTo>
                    <a:pt x="166" y="155"/>
                  </a:lnTo>
                  <a:lnTo>
                    <a:pt x="161" y="148"/>
                  </a:lnTo>
                  <a:lnTo>
                    <a:pt x="155" y="144"/>
                  </a:lnTo>
                  <a:lnTo>
                    <a:pt x="148" y="141"/>
                  </a:lnTo>
                  <a:lnTo>
                    <a:pt x="145" y="141"/>
                  </a:lnTo>
                  <a:lnTo>
                    <a:pt x="148" y="138"/>
                  </a:lnTo>
                  <a:lnTo>
                    <a:pt x="147" y="131"/>
                  </a:lnTo>
                  <a:lnTo>
                    <a:pt x="145" y="123"/>
                  </a:lnTo>
                  <a:lnTo>
                    <a:pt x="142" y="117"/>
                  </a:lnTo>
                  <a:lnTo>
                    <a:pt x="137" y="112"/>
                  </a:lnTo>
                  <a:lnTo>
                    <a:pt x="131" y="117"/>
                  </a:lnTo>
                  <a:lnTo>
                    <a:pt x="134" y="113"/>
                  </a:lnTo>
                  <a:lnTo>
                    <a:pt x="140" y="107"/>
                  </a:lnTo>
                  <a:lnTo>
                    <a:pt x="143" y="101"/>
                  </a:lnTo>
                  <a:lnTo>
                    <a:pt x="145" y="95"/>
                  </a:lnTo>
                  <a:lnTo>
                    <a:pt x="145" y="88"/>
                  </a:lnTo>
                  <a:lnTo>
                    <a:pt x="145" y="82"/>
                  </a:lnTo>
                  <a:lnTo>
                    <a:pt x="143" y="75"/>
                  </a:lnTo>
                  <a:lnTo>
                    <a:pt x="141" y="68"/>
                  </a:lnTo>
                  <a:lnTo>
                    <a:pt x="138" y="61"/>
                  </a:lnTo>
                  <a:lnTo>
                    <a:pt x="132" y="49"/>
                  </a:lnTo>
                  <a:lnTo>
                    <a:pt x="130" y="44"/>
                  </a:lnTo>
                  <a:lnTo>
                    <a:pt x="123" y="47"/>
                  </a:lnTo>
                  <a:lnTo>
                    <a:pt x="126" y="46"/>
                  </a:lnTo>
                  <a:lnTo>
                    <a:pt x="130" y="41"/>
                  </a:lnTo>
                  <a:lnTo>
                    <a:pt x="134" y="37"/>
                  </a:lnTo>
                  <a:lnTo>
                    <a:pt x="0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45"/>
            <p:cNvSpPr>
              <a:spLocks/>
            </p:cNvSpPr>
            <p:nvPr/>
          </p:nvSpPr>
          <p:spPr bwMode="invGray">
            <a:xfrm>
              <a:off x="2585" y="3148"/>
              <a:ext cx="194" cy="296"/>
            </a:xfrm>
            <a:custGeom>
              <a:avLst/>
              <a:gdLst>
                <a:gd name="T0" fmla="*/ 0 w 194"/>
                <a:gd name="T1" fmla="*/ 2 h 296"/>
                <a:gd name="T2" fmla="*/ 0 w 194"/>
                <a:gd name="T3" fmla="*/ 20 h 296"/>
                <a:gd name="T4" fmla="*/ 5 w 194"/>
                <a:gd name="T5" fmla="*/ 32 h 296"/>
                <a:gd name="T6" fmla="*/ 13 w 194"/>
                <a:gd name="T7" fmla="*/ 44 h 296"/>
                <a:gd name="T8" fmla="*/ 10 w 194"/>
                <a:gd name="T9" fmla="*/ 43 h 296"/>
                <a:gd name="T10" fmla="*/ 4 w 194"/>
                <a:gd name="T11" fmla="*/ 53 h 296"/>
                <a:gd name="T12" fmla="*/ 3 w 194"/>
                <a:gd name="T13" fmla="*/ 64 h 296"/>
                <a:gd name="T14" fmla="*/ 5 w 194"/>
                <a:gd name="T15" fmla="*/ 80 h 296"/>
                <a:gd name="T16" fmla="*/ 8 w 194"/>
                <a:gd name="T17" fmla="*/ 95 h 296"/>
                <a:gd name="T18" fmla="*/ 17 w 194"/>
                <a:gd name="T19" fmla="*/ 111 h 296"/>
                <a:gd name="T20" fmla="*/ 14 w 194"/>
                <a:gd name="T21" fmla="*/ 113 h 296"/>
                <a:gd name="T22" fmla="*/ 9 w 194"/>
                <a:gd name="T23" fmla="*/ 127 h 296"/>
                <a:gd name="T24" fmla="*/ 10 w 194"/>
                <a:gd name="T25" fmla="*/ 141 h 296"/>
                <a:gd name="T26" fmla="*/ 13 w 194"/>
                <a:gd name="T27" fmla="*/ 155 h 296"/>
                <a:gd name="T28" fmla="*/ 15 w 194"/>
                <a:gd name="T29" fmla="*/ 167 h 296"/>
                <a:gd name="T30" fmla="*/ 28 w 194"/>
                <a:gd name="T31" fmla="*/ 167 h 296"/>
                <a:gd name="T32" fmla="*/ 23 w 194"/>
                <a:gd name="T33" fmla="*/ 173 h 296"/>
                <a:gd name="T34" fmla="*/ 21 w 194"/>
                <a:gd name="T35" fmla="*/ 189 h 296"/>
                <a:gd name="T36" fmla="*/ 21 w 194"/>
                <a:gd name="T37" fmla="*/ 202 h 296"/>
                <a:gd name="T38" fmla="*/ 26 w 194"/>
                <a:gd name="T39" fmla="*/ 216 h 296"/>
                <a:gd name="T40" fmla="*/ 40 w 194"/>
                <a:gd name="T41" fmla="*/ 215 h 296"/>
                <a:gd name="T42" fmla="*/ 28 w 194"/>
                <a:gd name="T43" fmla="*/ 223 h 296"/>
                <a:gd name="T44" fmla="*/ 23 w 194"/>
                <a:gd name="T45" fmla="*/ 237 h 296"/>
                <a:gd name="T46" fmla="*/ 19 w 194"/>
                <a:gd name="T47" fmla="*/ 249 h 296"/>
                <a:gd name="T48" fmla="*/ 19 w 194"/>
                <a:gd name="T49" fmla="*/ 264 h 296"/>
                <a:gd name="T50" fmla="*/ 19 w 194"/>
                <a:gd name="T51" fmla="*/ 278 h 296"/>
                <a:gd name="T52" fmla="*/ 19 w 194"/>
                <a:gd name="T53" fmla="*/ 286 h 296"/>
                <a:gd name="T54" fmla="*/ 188 w 194"/>
                <a:gd name="T55" fmla="*/ 295 h 296"/>
                <a:gd name="T56" fmla="*/ 191 w 194"/>
                <a:gd name="T57" fmla="*/ 281 h 296"/>
                <a:gd name="T58" fmla="*/ 193 w 194"/>
                <a:gd name="T59" fmla="*/ 267 h 296"/>
                <a:gd name="T60" fmla="*/ 192 w 194"/>
                <a:gd name="T61" fmla="*/ 256 h 296"/>
                <a:gd name="T62" fmla="*/ 189 w 194"/>
                <a:gd name="T63" fmla="*/ 242 h 296"/>
                <a:gd name="T64" fmla="*/ 186 w 194"/>
                <a:gd name="T65" fmla="*/ 231 h 296"/>
                <a:gd name="T66" fmla="*/ 179 w 194"/>
                <a:gd name="T67" fmla="*/ 218 h 296"/>
                <a:gd name="T68" fmla="*/ 167 w 194"/>
                <a:gd name="T69" fmla="*/ 206 h 296"/>
                <a:gd name="T70" fmla="*/ 158 w 194"/>
                <a:gd name="T71" fmla="*/ 206 h 296"/>
                <a:gd name="T72" fmla="*/ 166 w 194"/>
                <a:gd name="T73" fmla="*/ 206 h 296"/>
                <a:gd name="T74" fmla="*/ 172 w 194"/>
                <a:gd name="T75" fmla="*/ 191 h 296"/>
                <a:gd name="T76" fmla="*/ 172 w 194"/>
                <a:gd name="T77" fmla="*/ 176 h 296"/>
                <a:gd name="T78" fmla="*/ 168 w 194"/>
                <a:gd name="T79" fmla="*/ 162 h 296"/>
                <a:gd name="T80" fmla="*/ 161 w 194"/>
                <a:gd name="T81" fmla="*/ 148 h 296"/>
                <a:gd name="T82" fmla="*/ 148 w 194"/>
                <a:gd name="T83" fmla="*/ 141 h 296"/>
                <a:gd name="T84" fmla="*/ 148 w 194"/>
                <a:gd name="T85" fmla="*/ 138 h 296"/>
                <a:gd name="T86" fmla="*/ 145 w 194"/>
                <a:gd name="T87" fmla="*/ 123 h 296"/>
                <a:gd name="T88" fmla="*/ 137 w 194"/>
                <a:gd name="T89" fmla="*/ 112 h 296"/>
                <a:gd name="T90" fmla="*/ 134 w 194"/>
                <a:gd name="T91" fmla="*/ 113 h 296"/>
                <a:gd name="T92" fmla="*/ 143 w 194"/>
                <a:gd name="T93" fmla="*/ 101 h 296"/>
                <a:gd name="T94" fmla="*/ 145 w 194"/>
                <a:gd name="T95" fmla="*/ 88 h 296"/>
                <a:gd name="T96" fmla="*/ 143 w 194"/>
                <a:gd name="T97" fmla="*/ 75 h 296"/>
                <a:gd name="T98" fmla="*/ 138 w 194"/>
                <a:gd name="T99" fmla="*/ 61 h 296"/>
                <a:gd name="T100" fmla="*/ 130 w 194"/>
                <a:gd name="T101" fmla="*/ 44 h 296"/>
                <a:gd name="T102" fmla="*/ 126 w 194"/>
                <a:gd name="T103" fmla="*/ 46 h 296"/>
                <a:gd name="T104" fmla="*/ 134 w 194"/>
                <a:gd name="T105" fmla="*/ 37 h 2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4"/>
                <a:gd name="T160" fmla="*/ 0 h 296"/>
                <a:gd name="T161" fmla="*/ 194 w 194"/>
                <a:gd name="T162" fmla="*/ 296 h 2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4" h="296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5" y="32"/>
                  </a:lnTo>
                  <a:lnTo>
                    <a:pt x="6" y="39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0" y="43"/>
                  </a:lnTo>
                  <a:lnTo>
                    <a:pt x="6" y="47"/>
                  </a:lnTo>
                  <a:lnTo>
                    <a:pt x="4" y="53"/>
                  </a:lnTo>
                  <a:lnTo>
                    <a:pt x="2" y="59"/>
                  </a:lnTo>
                  <a:lnTo>
                    <a:pt x="3" y="64"/>
                  </a:lnTo>
                  <a:lnTo>
                    <a:pt x="3" y="72"/>
                  </a:lnTo>
                  <a:lnTo>
                    <a:pt x="5" y="80"/>
                  </a:lnTo>
                  <a:lnTo>
                    <a:pt x="5" y="88"/>
                  </a:lnTo>
                  <a:lnTo>
                    <a:pt x="8" y="95"/>
                  </a:lnTo>
                  <a:lnTo>
                    <a:pt x="12" y="101"/>
                  </a:lnTo>
                  <a:lnTo>
                    <a:pt x="17" y="111"/>
                  </a:lnTo>
                  <a:lnTo>
                    <a:pt x="21" y="117"/>
                  </a:lnTo>
                  <a:lnTo>
                    <a:pt x="14" y="113"/>
                  </a:lnTo>
                  <a:lnTo>
                    <a:pt x="11" y="120"/>
                  </a:lnTo>
                  <a:lnTo>
                    <a:pt x="9" y="127"/>
                  </a:lnTo>
                  <a:lnTo>
                    <a:pt x="9" y="133"/>
                  </a:lnTo>
                  <a:lnTo>
                    <a:pt x="10" y="141"/>
                  </a:lnTo>
                  <a:lnTo>
                    <a:pt x="11" y="148"/>
                  </a:lnTo>
                  <a:lnTo>
                    <a:pt x="13" y="155"/>
                  </a:lnTo>
                  <a:lnTo>
                    <a:pt x="15" y="161"/>
                  </a:lnTo>
                  <a:lnTo>
                    <a:pt x="15" y="167"/>
                  </a:lnTo>
                  <a:lnTo>
                    <a:pt x="19" y="173"/>
                  </a:lnTo>
                  <a:lnTo>
                    <a:pt x="28" y="167"/>
                  </a:lnTo>
                  <a:lnTo>
                    <a:pt x="27" y="167"/>
                  </a:lnTo>
                  <a:lnTo>
                    <a:pt x="23" y="173"/>
                  </a:lnTo>
                  <a:lnTo>
                    <a:pt x="21" y="181"/>
                  </a:lnTo>
                  <a:lnTo>
                    <a:pt x="21" y="189"/>
                  </a:lnTo>
                  <a:lnTo>
                    <a:pt x="21" y="195"/>
                  </a:lnTo>
                  <a:lnTo>
                    <a:pt x="21" y="202"/>
                  </a:lnTo>
                  <a:lnTo>
                    <a:pt x="24" y="210"/>
                  </a:lnTo>
                  <a:lnTo>
                    <a:pt x="26" y="216"/>
                  </a:lnTo>
                  <a:lnTo>
                    <a:pt x="28" y="218"/>
                  </a:lnTo>
                  <a:lnTo>
                    <a:pt x="40" y="215"/>
                  </a:lnTo>
                  <a:lnTo>
                    <a:pt x="36" y="217"/>
                  </a:lnTo>
                  <a:lnTo>
                    <a:pt x="28" y="223"/>
                  </a:lnTo>
                  <a:lnTo>
                    <a:pt x="26" y="228"/>
                  </a:lnTo>
                  <a:lnTo>
                    <a:pt x="23" y="237"/>
                  </a:lnTo>
                  <a:lnTo>
                    <a:pt x="21" y="244"/>
                  </a:lnTo>
                  <a:lnTo>
                    <a:pt x="19" y="249"/>
                  </a:lnTo>
                  <a:lnTo>
                    <a:pt x="19" y="257"/>
                  </a:lnTo>
                  <a:lnTo>
                    <a:pt x="19" y="264"/>
                  </a:lnTo>
                  <a:lnTo>
                    <a:pt x="19" y="270"/>
                  </a:lnTo>
                  <a:lnTo>
                    <a:pt x="19" y="278"/>
                  </a:lnTo>
                  <a:lnTo>
                    <a:pt x="19" y="285"/>
                  </a:lnTo>
                  <a:lnTo>
                    <a:pt x="19" y="286"/>
                  </a:lnTo>
                  <a:lnTo>
                    <a:pt x="21" y="289"/>
                  </a:lnTo>
                  <a:lnTo>
                    <a:pt x="188" y="295"/>
                  </a:lnTo>
                  <a:lnTo>
                    <a:pt x="191" y="290"/>
                  </a:lnTo>
                  <a:lnTo>
                    <a:pt x="191" y="281"/>
                  </a:lnTo>
                  <a:lnTo>
                    <a:pt x="193" y="272"/>
                  </a:lnTo>
                  <a:lnTo>
                    <a:pt x="193" y="267"/>
                  </a:lnTo>
                  <a:lnTo>
                    <a:pt x="193" y="262"/>
                  </a:lnTo>
                  <a:lnTo>
                    <a:pt x="192" y="256"/>
                  </a:lnTo>
                  <a:lnTo>
                    <a:pt x="190" y="249"/>
                  </a:lnTo>
                  <a:lnTo>
                    <a:pt x="189" y="242"/>
                  </a:lnTo>
                  <a:lnTo>
                    <a:pt x="188" y="237"/>
                  </a:lnTo>
                  <a:lnTo>
                    <a:pt x="186" y="231"/>
                  </a:lnTo>
                  <a:lnTo>
                    <a:pt x="183" y="224"/>
                  </a:lnTo>
                  <a:lnTo>
                    <a:pt x="179" y="218"/>
                  </a:lnTo>
                  <a:lnTo>
                    <a:pt x="172" y="211"/>
                  </a:lnTo>
                  <a:lnTo>
                    <a:pt x="167" y="206"/>
                  </a:lnTo>
                  <a:lnTo>
                    <a:pt x="162" y="206"/>
                  </a:lnTo>
                  <a:lnTo>
                    <a:pt x="158" y="206"/>
                  </a:lnTo>
                  <a:lnTo>
                    <a:pt x="165" y="206"/>
                  </a:lnTo>
                  <a:lnTo>
                    <a:pt x="166" y="206"/>
                  </a:lnTo>
                  <a:lnTo>
                    <a:pt x="170" y="198"/>
                  </a:lnTo>
                  <a:lnTo>
                    <a:pt x="172" y="191"/>
                  </a:lnTo>
                  <a:lnTo>
                    <a:pt x="172" y="184"/>
                  </a:lnTo>
                  <a:lnTo>
                    <a:pt x="172" y="176"/>
                  </a:lnTo>
                  <a:lnTo>
                    <a:pt x="169" y="169"/>
                  </a:lnTo>
                  <a:lnTo>
                    <a:pt x="168" y="162"/>
                  </a:lnTo>
                  <a:lnTo>
                    <a:pt x="166" y="155"/>
                  </a:lnTo>
                  <a:lnTo>
                    <a:pt x="161" y="148"/>
                  </a:lnTo>
                  <a:lnTo>
                    <a:pt x="155" y="144"/>
                  </a:lnTo>
                  <a:lnTo>
                    <a:pt x="148" y="141"/>
                  </a:lnTo>
                  <a:lnTo>
                    <a:pt x="145" y="141"/>
                  </a:lnTo>
                  <a:lnTo>
                    <a:pt x="148" y="138"/>
                  </a:lnTo>
                  <a:lnTo>
                    <a:pt x="147" y="131"/>
                  </a:lnTo>
                  <a:lnTo>
                    <a:pt x="145" y="123"/>
                  </a:lnTo>
                  <a:lnTo>
                    <a:pt x="142" y="117"/>
                  </a:lnTo>
                  <a:lnTo>
                    <a:pt x="137" y="112"/>
                  </a:lnTo>
                  <a:lnTo>
                    <a:pt x="131" y="117"/>
                  </a:lnTo>
                  <a:lnTo>
                    <a:pt x="134" y="113"/>
                  </a:lnTo>
                  <a:lnTo>
                    <a:pt x="140" y="107"/>
                  </a:lnTo>
                  <a:lnTo>
                    <a:pt x="143" y="101"/>
                  </a:lnTo>
                  <a:lnTo>
                    <a:pt x="145" y="95"/>
                  </a:lnTo>
                  <a:lnTo>
                    <a:pt x="145" y="88"/>
                  </a:lnTo>
                  <a:lnTo>
                    <a:pt x="145" y="82"/>
                  </a:lnTo>
                  <a:lnTo>
                    <a:pt x="143" y="75"/>
                  </a:lnTo>
                  <a:lnTo>
                    <a:pt x="141" y="68"/>
                  </a:lnTo>
                  <a:lnTo>
                    <a:pt x="138" y="61"/>
                  </a:lnTo>
                  <a:lnTo>
                    <a:pt x="132" y="49"/>
                  </a:lnTo>
                  <a:lnTo>
                    <a:pt x="130" y="44"/>
                  </a:lnTo>
                  <a:lnTo>
                    <a:pt x="123" y="47"/>
                  </a:lnTo>
                  <a:lnTo>
                    <a:pt x="126" y="46"/>
                  </a:lnTo>
                  <a:lnTo>
                    <a:pt x="130" y="41"/>
                  </a:lnTo>
                  <a:lnTo>
                    <a:pt x="134" y="37"/>
                  </a:lnTo>
                  <a:lnTo>
                    <a:pt x="0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46"/>
            <p:cNvSpPr>
              <a:spLocks/>
            </p:cNvSpPr>
            <p:nvPr/>
          </p:nvSpPr>
          <p:spPr bwMode="invGray">
            <a:xfrm>
              <a:off x="2585" y="3037"/>
              <a:ext cx="184" cy="148"/>
            </a:xfrm>
            <a:custGeom>
              <a:avLst/>
              <a:gdLst>
                <a:gd name="T0" fmla="*/ 183 w 184"/>
                <a:gd name="T1" fmla="*/ 16 h 148"/>
                <a:gd name="T2" fmla="*/ 179 w 184"/>
                <a:gd name="T3" fmla="*/ 14 h 148"/>
                <a:gd name="T4" fmla="*/ 172 w 184"/>
                <a:gd name="T5" fmla="*/ 11 h 148"/>
                <a:gd name="T6" fmla="*/ 166 w 184"/>
                <a:gd name="T7" fmla="*/ 10 h 148"/>
                <a:gd name="T8" fmla="*/ 159 w 184"/>
                <a:gd name="T9" fmla="*/ 10 h 148"/>
                <a:gd name="T10" fmla="*/ 151 w 184"/>
                <a:gd name="T11" fmla="*/ 10 h 148"/>
                <a:gd name="T12" fmla="*/ 147 w 184"/>
                <a:gd name="T13" fmla="*/ 12 h 148"/>
                <a:gd name="T14" fmla="*/ 143 w 184"/>
                <a:gd name="T15" fmla="*/ 16 h 148"/>
                <a:gd name="T16" fmla="*/ 153 w 184"/>
                <a:gd name="T17" fmla="*/ 10 h 148"/>
                <a:gd name="T18" fmla="*/ 151 w 184"/>
                <a:gd name="T19" fmla="*/ 6 h 148"/>
                <a:gd name="T20" fmla="*/ 145 w 184"/>
                <a:gd name="T21" fmla="*/ 4 h 148"/>
                <a:gd name="T22" fmla="*/ 134 w 184"/>
                <a:gd name="T23" fmla="*/ 2 h 148"/>
                <a:gd name="T24" fmla="*/ 127 w 184"/>
                <a:gd name="T25" fmla="*/ 0 h 148"/>
                <a:gd name="T26" fmla="*/ 119 w 184"/>
                <a:gd name="T27" fmla="*/ 0 h 148"/>
                <a:gd name="T28" fmla="*/ 111 w 184"/>
                <a:gd name="T29" fmla="*/ 0 h 148"/>
                <a:gd name="T30" fmla="*/ 104 w 184"/>
                <a:gd name="T31" fmla="*/ 1 h 148"/>
                <a:gd name="T32" fmla="*/ 101 w 184"/>
                <a:gd name="T33" fmla="*/ 4 h 148"/>
                <a:gd name="T34" fmla="*/ 90 w 184"/>
                <a:gd name="T35" fmla="*/ 0 h 148"/>
                <a:gd name="T36" fmla="*/ 82 w 184"/>
                <a:gd name="T37" fmla="*/ 0 h 148"/>
                <a:gd name="T38" fmla="*/ 75 w 184"/>
                <a:gd name="T39" fmla="*/ 0 h 148"/>
                <a:gd name="T40" fmla="*/ 63 w 184"/>
                <a:gd name="T41" fmla="*/ 1 h 148"/>
                <a:gd name="T42" fmla="*/ 56 w 184"/>
                <a:gd name="T43" fmla="*/ 3 h 148"/>
                <a:gd name="T44" fmla="*/ 47 w 184"/>
                <a:gd name="T45" fmla="*/ 4 h 148"/>
                <a:gd name="T46" fmla="*/ 39 w 184"/>
                <a:gd name="T47" fmla="*/ 9 h 148"/>
                <a:gd name="T48" fmla="*/ 32 w 184"/>
                <a:gd name="T49" fmla="*/ 13 h 148"/>
                <a:gd name="T50" fmla="*/ 26 w 184"/>
                <a:gd name="T51" fmla="*/ 20 h 148"/>
                <a:gd name="T52" fmla="*/ 22 w 184"/>
                <a:gd name="T53" fmla="*/ 28 h 148"/>
                <a:gd name="T54" fmla="*/ 19 w 184"/>
                <a:gd name="T55" fmla="*/ 34 h 148"/>
                <a:gd name="T56" fmla="*/ 17 w 184"/>
                <a:gd name="T57" fmla="*/ 40 h 148"/>
                <a:gd name="T58" fmla="*/ 14 w 184"/>
                <a:gd name="T59" fmla="*/ 47 h 148"/>
                <a:gd name="T60" fmla="*/ 12 w 184"/>
                <a:gd name="T61" fmla="*/ 53 h 148"/>
                <a:gd name="T62" fmla="*/ 10 w 184"/>
                <a:gd name="T63" fmla="*/ 60 h 148"/>
                <a:gd name="T64" fmla="*/ 9 w 184"/>
                <a:gd name="T65" fmla="*/ 67 h 148"/>
                <a:gd name="T66" fmla="*/ 9 w 184"/>
                <a:gd name="T67" fmla="*/ 71 h 148"/>
                <a:gd name="T68" fmla="*/ 9 w 184"/>
                <a:gd name="T69" fmla="*/ 79 h 148"/>
                <a:gd name="T70" fmla="*/ 8 w 184"/>
                <a:gd name="T71" fmla="*/ 86 h 148"/>
                <a:gd name="T72" fmla="*/ 8 w 184"/>
                <a:gd name="T73" fmla="*/ 91 h 148"/>
                <a:gd name="T74" fmla="*/ 8 w 184"/>
                <a:gd name="T75" fmla="*/ 94 h 148"/>
                <a:gd name="T76" fmla="*/ 15 w 184"/>
                <a:gd name="T77" fmla="*/ 100 h 148"/>
                <a:gd name="T78" fmla="*/ 9 w 184"/>
                <a:gd name="T79" fmla="*/ 94 h 148"/>
                <a:gd name="T80" fmla="*/ 8 w 184"/>
                <a:gd name="T81" fmla="*/ 95 h 148"/>
                <a:gd name="T82" fmla="*/ 5 w 184"/>
                <a:gd name="T83" fmla="*/ 102 h 148"/>
                <a:gd name="T84" fmla="*/ 2 w 184"/>
                <a:gd name="T85" fmla="*/ 109 h 148"/>
                <a:gd name="T86" fmla="*/ 0 w 184"/>
                <a:gd name="T87" fmla="*/ 110 h 148"/>
                <a:gd name="T88" fmla="*/ 134 w 184"/>
                <a:gd name="T89" fmla="*/ 147 h 148"/>
                <a:gd name="T90" fmla="*/ 136 w 184"/>
                <a:gd name="T91" fmla="*/ 145 h 148"/>
                <a:gd name="T92" fmla="*/ 136 w 184"/>
                <a:gd name="T93" fmla="*/ 138 h 148"/>
                <a:gd name="T94" fmla="*/ 135 w 184"/>
                <a:gd name="T95" fmla="*/ 133 h 148"/>
                <a:gd name="T96" fmla="*/ 135 w 184"/>
                <a:gd name="T97" fmla="*/ 127 h 148"/>
                <a:gd name="T98" fmla="*/ 137 w 184"/>
                <a:gd name="T99" fmla="*/ 121 h 148"/>
                <a:gd name="T100" fmla="*/ 137 w 184"/>
                <a:gd name="T101" fmla="*/ 120 h 148"/>
                <a:gd name="T102" fmla="*/ 134 w 184"/>
                <a:gd name="T103" fmla="*/ 115 h 148"/>
                <a:gd name="T104" fmla="*/ 137 w 184"/>
                <a:gd name="T105" fmla="*/ 120 h 148"/>
                <a:gd name="T106" fmla="*/ 139 w 184"/>
                <a:gd name="T107" fmla="*/ 120 h 148"/>
                <a:gd name="T108" fmla="*/ 183 w 184"/>
                <a:gd name="T109" fmla="*/ 16 h 1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4"/>
                <a:gd name="T166" fmla="*/ 0 h 148"/>
                <a:gd name="T167" fmla="*/ 184 w 184"/>
                <a:gd name="T168" fmla="*/ 148 h 1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4" h="148">
                  <a:moveTo>
                    <a:pt x="183" y="16"/>
                  </a:moveTo>
                  <a:lnTo>
                    <a:pt x="179" y="14"/>
                  </a:lnTo>
                  <a:lnTo>
                    <a:pt x="172" y="11"/>
                  </a:lnTo>
                  <a:lnTo>
                    <a:pt x="166" y="10"/>
                  </a:lnTo>
                  <a:lnTo>
                    <a:pt x="159" y="10"/>
                  </a:lnTo>
                  <a:lnTo>
                    <a:pt x="151" y="10"/>
                  </a:lnTo>
                  <a:lnTo>
                    <a:pt x="147" y="12"/>
                  </a:lnTo>
                  <a:lnTo>
                    <a:pt x="143" y="16"/>
                  </a:lnTo>
                  <a:lnTo>
                    <a:pt x="153" y="10"/>
                  </a:lnTo>
                  <a:lnTo>
                    <a:pt x="151" y="6"/>
                  </a:lnTo>
                  <a:lnTo>
                    <a:pt x="145" y="4"/>
                  </a:lnTo>
                  <a:lnTo>
                    <a:pt x="134" y="2"/>
                  </a:lnTo>
                  <a:lnTo>
                    <a:pt x="127" y="0"/>
                  </a:lnTo>
                  <a:lnTo>
                    <a:pt x="119" y="0"/>
                  </a:lnTo>
                  <a:lnTo>
                    <a:pt x="111" y="0"/>
                  </a:lnTo>
                  <a:lnTo>
                    <a:pt x="104" y="1"/>
                  </a:lnTo>
                  <a:lnTo>
                    <a:pt x="101" y="4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63" y="1"/>
                  </a:lnTo>
                  <a:lnTo>
                    <a:pt x="56" y="3"/>
                  </a:lnTo>
                  <a:lnTo>
                    <a:pt x="47" y="4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6" y="20"/>
                  </a:lnTo>
                  <a:lnTo>
                    <a:pt x="22" y="28"/>
                  </a:lnTo>
                  <a:lnTo>
                    <a:pt x="19" y="34"/>
                  </a:lnTo>
                  <a:lnTo>
                    <a:pt x="17" y="40"/>
                  </a:lnTo>
                  <a:lnTo>
                    <a:pt x="14" y="47"/>
                  </a:lnTo>
                  <a:lnTo>
                    <a:pt x="12" y="53"/>
                  </a:lnTo>
                  <a:lnTo>
                    <a:pt x="10" y="60"/>
                  </a:lnTo>
                  <a:lnTo>
                    <a:pt x="9" y="67"/>
                  </a:lnTo>
                  <a:lnTo>
                    <a:pt x="9" y="71"/>
                  </a:lnTo>
                  <a:lnTo>
                    <a:pt x="9" y="79"/>
                  </a:lnTo>
                  <a:lnTo>
                    <a:pt x="8" y="86"/>
                  </a:lnTo>
                  <a:lnTo>
                    <a:pt x="8" y="91"/>
                  </a:lnTo>
                  <a:lnTo>
                    <a:pt x="8" y="94"/>
                  </a:lnTo>
                  <a:lnTo>
                    <a:pt x="15" y="100"/>
                  </a:lnTo>
                  <a:lnTo>
                    <a:pt x="9" y="94"/>
                  </a:lnTo>
                  <a:lnTo>
                    <a:pt x="8" y="95"/>
                  </a:lnTo>
                  <a:lnTo>
                    <a:pt x="5" y="102"/>
                  </a:lnTo>
                  <a:lnTo>
                    <a:pt x="2" y="109"/>
                  </a:lnTo>
                  <a:lnTo>
                    <a:pt x="0" y="110"/>
                  </a:lnTo>
                  <a:lnTo>
                    <a:pt x="134" y="147"/>
                  </a:lnTo>
                  <a:lnTo>
                    <a:pt x="136" y="145"/>
                  </a:lnTo>
                  <a:lnTo>
                    <a:pt x="136" y="138"/>
                  </a:lnTo>
                  <a:lnTo>
                    <a:pt x="135" y="133"/>
                  </a:lnTo>
                  <a:lnTo>
                    <a:pt x="135" y="127"/>
                  </a:lnTo>
                  <a:lnTo>
                    <a:pt x="137" y="121"/>
                  </a:lnTo>
                  <a:lnTo>
                    <a:pt x="137" y="120"/>
                  </a:lnTo>
                  <a:lnTo>
                    <a:pt x="134" y="115"/>
                  </a:lnTo>
                  <a:lnTo>
                    <a:pt x="137" y="120"/>
                  </a:lnTo>
                  <a:lnTo>
                    <a:pt x="139" y="120"/>
                  </a:lnTo>
                  <a:lnTo>
                    <a:pt x="183" y="16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47"/>
            <p:cNvSpPr>
              <a:spLocks/>
            </p:cNvSpPr>
            <p:nvPr/>
          </p:nvSpPr>
          <p:spPr bwMode="invGray">
            <a:xfrm>
              <a:off x="2585" y="3037"/>
              <a:ext cx="184" cy="148"/>
            </a:xfrm>
            <a:custGeom>
              <a:avLst/>
              <a:gdLst>
                <a:gd name="T0" fmla="*/ 183 w 184"/>
                <a:gd name="T1" fmla="*/ 16 h 148"/>
                <a:gd name="T2" fmla="*/ 179 w 184"/>
                <a:gd name="T3" fmla="*/ 14 h 148"/>
                <a:gd name="T4" fmla="*/ 172 w 184"/>
                <a:gd name="T5" fmla="*/ 11 h 148"/>
                <a:gd name="T6" fmla="*/ 166 w 184"/>
                <a:gd name="T7" fmla="*/ 10 h 148"/>
                <a:gd name="T8" fmla="*/ 159 w 184"/>
                <a:gd name="T9" fmla="*/ 10 h 148"/>
                <a:gd name="T10" fmla="*/ 151 w 184"/>
                <a:gd name="T11" fmla="*/ 10 h 148"/>
                <a:gd name="T12" fmla="*/ 147 w 184"/>
                <a:gd name="T13" fmla="*/ 12 h 148"/>
                <a:gd name="T14" fmla="*/ 143 w 184"/>
                <a:gd name="T15" fmla="*/ 16 h 148"/>
                <a:gd name="T16" fmla="*/ 153 w 184"/>
                <a:gd name="T17" fmla="*/ 10 h 148"/>
                <a:gd name="T18" fmla="*/ 151 w 184"/>
                <a:gd name="T19" fmla="*/ 6 h 148"/>
                <a:gd name="T20" fmla="*/ 145 w 184"/>
                <a:gd name="T21" fmla="*/ 4 h 148"/>
                <a:gd name="T22" fmla="*/ 134 w 184"/>
                <a:gd name="T23" fmla="*/ 2 h 148"/>
                <a:gd name="T24" fmla="*/ 127 w 184"/>
                <a:gd name="T25" fmla="*/ 0 h 148"/>
                <a:gd name="T26" fmla="*/ 119 w 184"/>
                <a:gd name="T27" fmla="*/ 0 h 148"/>
                <a:gd name="T28" fmla="*/ 111 w 184"/>
                <a:gd name="T29" fmla="*/ 0 h 148"/>
                <a:gd name="T30" fmla="*/ 104 w 184"/>
                <a:gd name="T31" fmla="*/ 1 h 148"/>
                <a:gd name="T32" fmla="*/ 101 w 184"/>
                <a:gd name="T33" fmla="*/ 4 h 148"/>
                <a:gd name="T34" fmla="*/ 90 w 184"/>
                <a:gd name="T35" fmla="*/ 0 h 148"/>
                <a:gd name="T36" fmla="*/ 82 w 184"/>
                <a:gd name="T37" fmla="*/ 0 h 148"/>
                <a:gd name="T38" fmla="*/ 75 w 184"/>
                <a:gd name="T39" fmla="*/ 0 h 148"/>
                <a:gd name="T40" fmla="*/ 63 w 184"/>
                <a:gd name="T41" fmla="*/ 1 h 148"/>
                <a:gd name="T42" fmla="*/ 56 w 184"/>
                <a:gd name="T43" fmla="*/ 3 h 148"/>
                <a:gd name="T44" fmla="*/ 47 w 184"/>
                <a:gd name="T45" fmla="*/ 4 h 148"/>
                <a:gd name="T46" fmla="*/ 39 w 184"/>
                <a:gd name="T47" fmla="*/ 9 h 148"/>
                <a:gd name="T48" fmla="*/ 32 w 184"/>
                <a:gd name="T49" fmla="*/ 13 h 148"/>
                <a:gd name="T50" fmla="*/ 26 w 184"/>
                <a:gd name="T51" fmla="*/ 20 h 148"/>
                <a:gd name="T52" fmla="*/ 22 w 184"/>
                <a:gd name="T53" fmla="*/ 28 h 148"/>
                <a:gd name="T54" fmla="*/ 19 w 184"/>
                <a:gd name="T55" fmla="*/ 34 h 148"/>
                <a:gd name="T56" fmla="*/ 17 w 184"/>
                <a:gd name="T57" fmla="*/ 40 h 148"/>
                <a:gd name="T58" fmla="*/ 14 w 184"/>
                <a:gd name="T59" fmla="*/ 47 h 148"/>
                <a:gd name="T60" fmla="*/ 12 w 184"/>
                <a:gd name="T61" fmla="*/ 53 h 148"/>
                <a:gd name="T62" fmla="*/ 10 w 184"/>
                <a:gd name="T63" fmla="*/ 60 h 148"/>
                <a:gd name="T64" fmla="*/ 9 w 184"/>
                <a:gd name="T65" fmla="*/ 67 h 148"/>
                <a:gd name="T66" fmla="*/ 9 w 184"/>
                <a:gd name="T67" fmla="*/ 71 h 148"/>
                <a:gd name="T68" fmla="*/ 9 w 184"/>
                <a:gd name="T69" fmla="*/ 79 h 148"/>
                <a:gd name="T70" fmla="*/ 8 w 184"/>
                <a:gd name="T71" fmla="*/ 86 h 148"/>
                <a:gd name="T72" fmla="*/ 8 w 184"/>
                <a:gd name="T73" fmla="*/ 91 h 148"/>
                <a:gd name="T74" fmla="*/ 8 w 184"/>
                <a:gd name="T75" fmla="*/ 94 h 148"/>
                <a:gd name="T76" fmla="*/ 15 w 184"/>
                <a:gd name="T77" fmla="*/ 100 h 148"/>
                <a:gd name="T78" fmla="*/ 9 w 184"/>
                <a:gd name="T79" fmla="*/ 94 h 148"/>
                <a:gd name="T80" fmla="*/ 8 w 184"/>
                <a:gd name="T81" fmla="*/ 95 h 148"/>
                <a:gd name="T82" fmla="*/ 5 w 184"/>
                <a:gd name="T83" fmla="*/ 102 h 148"/>
                <a:gd name="T84" fmla="*/ 2 w 184"/>
                <a:gd name="T85" fmla="*/ 109 h 148"/>
                <a:gd name="T86" fmla="*/ 0 w 184"/>
                <a:gd name="T87" fmla="*/ 110 h 148"/>
                <a:gd name="T88" fmla="*/ 134 w 184"/>
                <a:gd name="T89" fmla="*/ 147 h 148"/>
                <a:gd name="T90" fmla="*/ 136 w 184"/>
                <a:gd name="T91" fmla="*/ 145 h 148"/>
                <a:gd name="T92" fmla="*/ 136 w 184"/>
                <a:gd name="T93" fmla="*/ 138 h 148"/>
                <a:gd name="T94" fmla="*/ 135 w 184"/>
                <a:gd name="T95" fmla="*/ 133 h 148"/>
                <a:gd name="T96" fmla="*/ 135 w 184"/>
                <a:gd name="T97" fmla="*/ 127 h 148"/>
                <a:gd name="T98" fmla="*/ 137 w 184"/>
                <a:gd name="T99" fmla="*/ 121 h 148"/>
                <a:gd name="T100" fmla="*/ 137 w 184"/>
                <a:gd name="T101" fmla="*/ 120 h 148"/>
                <a:gd name="T102" fmla="*/ 134 w 184"/>
                <a:gd name="T103" fmla="*/ 115 h 148"/>
                <a:gd name="T104" fmla="*/ 137 w 184"/>
                <a:gd name="T105" fmla="*/ 120 h 148"/>
                <a:gd name="T106" fmla="*/ 139 w 184"/>
                <a:gd name="T107" fmla="*/ 120 h 148"/>
                <a:gd name="T108" fmla="*/ 183 w 184"/>
                <a:gd name="T109" fmla="*/ 16 h 1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4"/>
                <a:gd name="T166" fmla="*/ 0 h 148"/>
                <a:gd name="T167" fmla="*/ 184 w 184"/>
                <a:gd name="T168" fmla="*/ 148 h 1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4" h="148">
                  <a:moveTo>
                    <a:pt x="183" y="16"/>
                  </a:moveTo>
                  <a:lnTo>
                    <a:pt x="179" y="14"/>
                  </a:lnTo>
                  <a:lnTo>
                    <a:pt x="172" y="11"/>
                  </a:lnTo>
                  <a:lnTo>
                    <a:pt x="166" y="10"/>
                  </a:lnTo>
                  <a:lnTo>
                    <a:pt x="159" y="10"/>
                  </a:lnTo>
                  <a:lnTo>
                    <a:pt x="151" y="10"/>
                  </a:lnTo>
                  <a:lnTo>
                    <a:pt x="147" y="12"/>
                  </a:lnTo>
                  <a:lnTo>
                    <a:pt x="143" y="16"/>
                  </a:lnTo>
                  <a:lnTo>
                    <a:pt x="153" y="10"/>
                  </a:lnTo>
                  <a:lnTo>
                    <a:pt x="151" y="6"/>
                  </a:lnTo>
                  <a:lnTo>
                    <a:pt x="145" y="4"/>
                  </a:lnTo>
                  <a:lnTo>
                    <a:pt x="134" y="2"/>
                  </a:lnTo>
                  <a:lnTo>
                    <a:pt x="127" y="0"/>
                  </a:lnTo>
                  <a:lnTo>
                    <a:pt x="119" y="0"/>
                  </a:lnTo>
                  <a:lnTo>
                    <a:pt x="111" y="0"/>
                  </a:lnTo>
                  <a:lnTo>
                    <a:pt x="104" y="1"/>
                  </a:lnTo>
                  <a:lnTo>
                    <a:pt x="101" y="4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63" y="1"/>
                  </a:lnTo>
                  <a:lnTo>
                    <a:pt x="56" y="3"/>
                  </a:lnTo>
                  <a:lnTo>
                    <a:pt x="47" y="4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6" y="20"/>
                  </a:lnTo>
                  <a:lnTo>
                    <a:pt x="22" y="28"/>
                  </a:lnTo>
                  <a:lnTo>
                    <a:pt x="19" y="34"/>
                  </a:lnTo>
                  <a:lnTo>
                    <a:pt x="17" y="40"/>
                  </a:lnTo>
                  <a:lnTo>
                    <a:pt x="14" y="47"/>
                  </a:lnTo>
                  <a:lnTo>
                    <a:pt x="12" y="53"/>
                  </a:lnTo>
                  <a:lnTo>
                    <a:pt x="10" y="60"/>
                  </a:lnTo>
                  <a:lnTo>
                    <a:pt x="9" y="67"/>
                  </a:lnTo>
                  <a:lnTo>
                    <a:pt x="9" y="71"/>
                  </a:lnTo>
                  <a:lnTo>
                    <a:pt x="9" y="79"/>
                  </a:lnTo>
                  <a:lnTo>
                    <a:pt x="8" y="86"/>
                  </a:lnTo>
                  <a:lnTo>
                    <a:pt x="8" y="91"/>
                  </a:lnTo>
                  <a:lnTo>
                    <a:pt x="8" y="94"/>
                  </a:lnTo>
                  <a:lnTo>
                    <a:pt x="15" y="100"/>
                  </a:lnTo>
                  <a:lnTo>
                    <a:pt x="9" y="94"/>
                  </a:lnTo>
                  <a:lnTo>
                    <a:pt x="8" y="95"/>
                  </a:lnTo>
                  <a:lnTo>
                    <a:pt x="5" y="102"/>
                  </a:lnTo>
                  <a:lnTo>
                    <a:pt x="2" y="109"/>
                  </a:lnTo>
                  <a:lnTo>
                    <a:pt x="0" y="110"/>
                  </a:lnTo>
                  <a:lnTo>
                    <a:pt x="134" y="147"/>
                  </a:lnTo>
                  <a:lnTo>
                    <a:pt x="136" y="145"/>
                  </a:lnTo>
                  <a:lnTo>
                    <a:pt x="136" y="138"/>
                  </a:lnTo>
                  <a:lnTo>
                    <a:pt x="135" y="133"/>
                  </a:lnTo>
                  <a:lnTo>
                    <a:pt x="135" y="127"/>
                  </a:lnTo>
                  <a:lnTo>
                    <a:pt x="137" y="121"/>
                  </a:lnTo>
                  <a:lnTo>
                    <a:pt x="137" y="120"/>
                  </a:lnTo>
                  <a:lnTo>
                    <a:pt x="134" y="115"/>
                  </a:lnTo>
                  <a:lnTo>
                    <a:pt x="137" y="120"/>
                  </a:lnTo>
                  <a:lnTo>
                    <a:pt x="139" y="120"/>
                  </a:lnTo>
                  <a:lnTo>
                    <a:pt x="183" y="16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48"/>
            <p:cNvSpPr>
              <a:spLocks/>
            </p:cNvSpPr>
            <p:nvPr/>
          </p:nvSpPr>
          <p:spPr bwMode="invGray">
            <a:xfrm>
              <a:off x="2861" y="3543"/>
              <a:ext cx="407" cy="189"/>
            </a:xfrm>
            <a:custGeom>
              <a:avLst/>
              <a:gdLst>
                <a:gd name="T0" fmla="*/ 306 w 407"/>
                <a:gd name="T1" fmla="*/ 9 h 189"/>
                <a:gd name="T2" fmla="*/ 298 w 407"/>
                <a:gd name="T3" fmla="*/ 25 h 189"/>
                <a:gd name="T4" fmla="*/ 306 w 407"/>
                <a:gd name="T5" fmla="*/ 20 h 189"/>
                <a:gd name="T6" fmla="*/ 290 w 407"/>
                <a:gd name="T7" fmla="*/ 33 h 189"/>
                <a:gd name="T8" fmla="*/ 283 w 407"/>
                <a:gd name="T9" fmla="*/ 45 h 189"/>
                <a:gd name="T10" fmla="*/ 268 w 407"/>
                <a:gd name="T11" fmla="*/ 62 h 189"/>
                <a:gd name="T12" fmla="*/ 248 w 407"/>
                <a:gd name="T13" fmla="*/ 79 h 189"/>
                <a:gd name="T14" fmla="*/ 250 w 407"/>
                <a:gd name="T15" fmla="*/ 91 h 189"/>
                <a:gd name="T16" fmla="*/ 231 w 407"/>
                <a:gd name="T17" fmla="*/ 97 h 189"/>
                <a:gd name="T18" fmla="*/ 210 w 407"/>
                <a:gd name="T19" fmla="*/ 113 h 189"/>
                <a:gd name="T20" fmla="*/ 209 w 407"/>
                <a:gd name="T21" fmla="*/ 116 h 189"/>
                <a:gd name="T22" fmla="*/ 196 w 407"/>
                <a:gd name="T23" fmla="*/ 107 h 189"/>
                <a:gd name="T24" fmla="*/ 178 w 407"/>
                <a:gd name="T25" fmla="*/ 109 h 189"/>
                <a:gd name="T26" fmla="*/ 187 w 407"/>
                <a:gd name="T27" fmla="*/ 95 h 189"/>
                <a:gd name="T28" fmla="*/ 178 w 407"/>
                <a:gd name="T29" fmla="*/ 80 h 189"/>
                <a:gd name="T30" fmla="*/ 178 w 407"/>
                <a:gd name="T31" fmla="*/ 78 h 189"/>
                <a:gd name="T32" fmla="*/ 168 w 407"/>
                <a:gd name="T33" fmla="*/ 55 h 189"/>
                <a:gd name="T34" fmla="*/ 158 w 407"/>
                <a:gd name="T35" fmla="*/ 44 h 189"/>
                <a:gd name="T36" fmla="*/ 141 w 407"/>
                <a:gd name="T37" fmla="*/ 21 h 189"/>
                <a:gd name="T38" fmla="*/ 119 w 407"/>
                <a:gd name="T39" fmla="*/ 9 h 189"/>
                <a:gd name="T40" fmla="*/ 97 w 407"/>
                <a:gd name="T41" fmla="*/ 5 h 189"/>
                <a:gd name="T42" fmla="*/ 79 w 407"/>
                <a:gd name="T43" fmla="*/ 5 h 189"/>
                <a:gd name="T44" fmla="*/ 57 w 407"/>
                <a:gd name="T45" fmla="*/ 9 h 189"/>
                <a:gd name="T46" fmla="*/ 37 w 407"/>
                <a:gd name="T47" fmla="*/ 17 h 189"/>
                <a:gd name="T48" fmla="*/ 18 w 407"/>
                <a:gd name="T49" fmla="*/ 35 h 189"/>
                <a:gd name="T50" fmla="*/ 6 w 407"/>
                <a:gd name="T51" fmla="*/ 55 h 189"/>
                <a:gd name="T52" fmla="*/ 0 w 407"/>
                <a:gd name="T53" fmla="*/ 77 h 189"/>
                <a:gd name="T54" fmla="*/ 1 w 407"/>
                <a:gd name="T55" fmla="*/ 97 h 189"/>
                <a:gd name="T56" fmla="*/ 4 w 407"/>
                <a:gd name="T57" fmla="*/ 120 h 189"/>
                <a:gd name="T58" fmla="*/ 1 w 407"/>
                <a:gd name="T59" fmla="*/ 134 h 189"/>
                <a:gd name="T60" fmla="*/ 94 w 407"/>
                <a:gd name="T61" fmla="*/ 124 h 189"/>
                <a:gd name="T62" fmla="*/ 89 w 407"/>
                <a:gd name="T63" fmla="*/ 96 h 189"/>
                <a:gd name="T64" fmla="*/ 87 w 407"/>
                <a:gd name="T65" fmla="*/ 91 h 189"/>
                <a:gd name="T66" fmla="*/ 88 w 407"/>
                <a:gd name="T67" fmla="*/ 82 h 189"/>
                <a:gd name="T68" fmla="*/ 103 w 407"/>
                <a:gd name="T69" fmla="*/ 88 h 189"/>
                <a:gd name="T70" fmla="*/ 104 w 407"/>
                <a:gd name="T71" fmla="*/ 91 h 189"/>
                <a:gd name="T72" fmla="*/ 110 w 407"/>
                <a:gd name="T73" fmla="*/ 107 h 189"/>
                <a:gd name="T74" fmla="*/ 112 w 407"/>
                <a:gd name="T75" fmla="*/ 108 h 189"/>
                <a:gd name="T76" fmla="*/ 112 w 407"/>
                <a:gd name="T77" fmla="*/ 127 h 189"/>
                <a:gd name="T78" fmla="*/ 122 w 407"/>
                <a:gd name="T79" fmla="*/ 149 h 189"/>
                <a:gd name="T80" fmla="*/ 141 w 407"/>
                <a:gd name="T81" fmla="*/ 170 h 189"/>
                <a:gd name="T82" fmla="*/ 159 w 407"/>
                <a:gd name="T83" fmla="*/ 183 h 189"/>
                <a:gd name="T84" fmla="*/ 179 w 407"/>
                <a:gd name="T85" fmla="*/ 188 h 189"/>
                <a:gd name="T86" fmla="*/ 204 w 407"/>
                <a:gd name="T87" fmla="*/ 186 h 189"/>
                <a:gd name="T88" fmla="*/ 217 w 407"/>
                <a:gd name="T89" fmla="*/ 185 h 189"/>
                <a:gd name="T90" fmla="*/ 216 w 407"/>
                <a:gd name="T91" fmla="*/ 185 h 189"/>
                <a:gd name="T92" fmla="*/ 239 w 407"/>
                <a:gd name="T93" fmla="*/ 186 h 189"/>
                <a:gd name="T94" fmla="*/ 261 w 407"/>
                <a:gd name="T95" fmla="*/ 182 h 189"/>
                <a:gd name="T96" fmla="*/ 282 w 407"/>
                <a:gd name="T97" fmla="*/ 171 h 189"/>
                <a:gd name="T98" fmla="*/ 295 w 407"/>
                <a:gd name="T99" fmla="*/ 159 h 189"/>
                <a:gd name="T100" fmla="*/ 300 w 407"/>
                <a:gd name="T101" fmla="*/ 155 h 189"/>
                <a:gd name="T102" fmla="*/ 321 w 407"/>
                <a:gd name="T103" fmla="*/ 134 h 189"/>
                <a:gd name="T104" fmla="*/ 325 w 407"/>
                <a:gd name="T105" fmla="*/ 114 h 189"/>
                <a:gd name="T106" fmla="*/ 336 w 407"/>
                <a:gd name="T107" fmla="*/ 120 h 189"/>
                <a:gd name="T108" fmla="*/ 347 w 407"/>
                <a:gd name="T109" fmla="*/ 101 h 189"/>
                <a:gd name="T110" fmla="*/ 349 w 407"/>
                <a:gd name="T111" fmla="*/ 101 h 189"/>
                <a:gd name="T112" fmla="*/ 369 w 407"/>
                <a:gd name="T113" fmla="*/ 82 h 189"/>
                <a:gd name="T114" fmla="*/ 371 w 407"/>
                <a:gd name="T115" fmla="*/ 62 h 189"/>
                <a:gd name="T116" fmla="*/ 382 w 407"/>
                <a:gd name="T117" fmla="*/ 69 h 189"/>
                <a:gd name="T118" fmla="*/ 392 w 407"/>
                <a:gd name="T119" fmla="*/ 48 h 189"/>
                <a:gd name="T120" fmla="*/ 400 w 407"/>
                <a:gd name="T121" fmla="*/ 43 h 189"/>
                <a:gd name="T122" fmla="*/ 406 w 407"/>
                <a:gd name="T123" fmla="*/ 29 h 1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7"/>
                <a:gd name="T187" fmla="*/ 0 h 189"/>
                <a:gd name="T188" fmla="*/ 407 w 407"/>
                <a:gd name="T189" fmla="*/ 189 h 1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7" h="189">
                  <a:moveTo>
                    <a:pt x="310" y="0"/>
                  </a:moveTo>
                  <a:lnTo>
                    <a:pt x="309" y="2"/>
                  </a:lnTo>
                  <a:lnTo>
                    <a:pt x="306" y="9"/>
                  </a:lnTo>
                  <a:lnTo>
                    <a:pt x="303" y="14"/>
                  </a:lnTo>
                  <a:lnTo>
                    <a:pt x="300" y="19"/>
                  </a:lnTo>
                  <a:lnTo>
                    <a:pt x="298" y="25"/>
                  </a:lnTo>
                  <a:lnTo>
                    <a:pt x="306" y="22"/>
                  </a:lnTo>
                  <a:lnTo>
                    <a:pt x="312" y="19"/>
                  </a:lnTo>
                  <a:lnTo>
                    <a:pt x="306" y="20"/>
                  </a:lnTo>
                  <a:lnTo>
                    <a:pt x="298" y="25"/>
                  </a:lnTo>
                  <a:lnTo>
                    <a:pt x="297" y="27"/>
                  </a:lnTo>
                  <a:lnTo>
                    <a:pt x="290" y="33"/>
                  </a:lnTo>
                  <a:lnTo>
                    <a:pt x="287" y="38"/>
                  </a:lnTo>
                  <a:lnTo>
                    <a:pt x="287" y="43"/>
                  </a:lnTo>
                  <a:lnTo>
                    <a:pt x="283" y="45"/>
                  </a:lnTo>
                  <a:lnTo>
                    <a:pt x="277" y="48"/>
                  </a:lnTo>
                  <a:lnTo>
                    <a:pt x="271" y="55"/>
                  </a:lnTo>
                  <a:lnTo>
                    <a:pt x="268" y="62"/>
                  </a:lnTo>
                  <a:lnTo>
                    <a:pt x="261" y="68"/>
                  </a:lnTo>
                  <a:lnTo>
                    <a:pt x="254" y="75"/>
                  </a:lnTo>
                  <a:lnTo>
                    <a:pt x="248" y="79"/>
                  </a:lnTo>
                  <a:lnTo>
                    <a:pt x="244" y="84"/>
                  </a:lnTo>
                  <a:lnTo>
                    <a:pt x="241" y="91"/>
                  </a:lnTo>
                  <a:lnTo>
                    <a:pt x="250" y="91"/>
                  </a:lnTo>
                  <a:lnTo>
                    <a:pt x="243" y="91"/>
                  </a:lnTo>
                  <a:lnTo>
                    <a:pt x="239" y="92"/>
                  </a:lnTo>
                  <a:lnTo>
                    <a:pt x="231" y="97"/>
                  </a:lnTo>
                  <a:lnTo>
                    <a:pt x="225" y="101"/>
                  </a:lnTo>
                  <a:lnTo>
                    <a:pt x="216" y="108"/>
                  </a:lnTo>
                  <a:lnTo>
                    <a:pt x="210" y="113"/>
                  </a:lnTo>
                  <a:lnTo>
                    <a:pt x="208" y="116"/>
                  </a:lnTo>
                  <a:lnTo>
                    <a:pt x="204" y="123"/>
                  </a:lnTo>
                  <a:lnTo>
                    <a:pt x="209" y="116"/>
                  </a:lnTo>
                  <a:lnTo>
                    <a:pt x="208" y="115"/>
                  </a:lnTo>
                  <a:lnTo>
                    <a:pt x="202" y="110"/>
                  </a:lnTo>
                  <a:lnTo>
                    <a:pt x="196" y="107"/>
                  </a:lnTo>
                  <a:lnTo>
                    <a:pt x="189" y="105"/>
                  </a:lnTo>
                  <a:lnTo>
                    <a:pt x="188" y="105"/>
                  </a:lnTo>
                  <a:lnTo>
                    <a:pt x="178" y="109"/>
                  </a:lnTo>
                  <a:lnTo>
                    <a:pt x="189" y="105"/>
                  </a:lnTo>
                  <a:lnTo>
                    <a:pt x="189" y="102"/>
                  </a:lnTo>
                  <a:lnTo>
                    <a:pt x="187" y="95"/>
                  </a:lnTo>
                  <a:lnTo>
                    <a:pt x="184" y="88"/>
                  </a:lnTo>
                  <a:lnTo>
                    <a:pt x="180" y="82"/>
                  </a:lnTo>
                  <a:lnTo>
                    <a:pt x="178" y="80"/>
                  </a:lnTo>
                  <a:lnTo>
                    <a:pt x="172" y="78"/>
                  </a:lnTo>
                  <a:lnTo>
                    <a:pt x="178" y="79"/>
                  </a:lnTo>
                  <a:lnTo>
                    <a:pt x="178" y="78"/>
                  </a:lnTo>
                  <a:lnTo>
                    <a:pt x="176" y="70"/>
                  </a:lnTo>
                  <a:lnTo>
                    <a:pt x="172" y="60"/>
                  </a:lnTo>
                  <a:lnTo>
                    <a:pt x="168" y="55"/>
                  </a:lnTo>
                  <a:lnTo>
                    <a:pt x="162" y="47"/>
                  </a:lnTo>
                  <a:lnTo>
                    <a:pt x="157" y="44"/>
                  </a:lnTo>
                  <a:lnTo>
                    <a:pt x="158" y="44"/>
                  </a:lnTo>
                  <a:lnTo>
                    <a:pt x="154" y="35"/>
                  </a:lnTo>
                  <a:lnTo>
                    <a:pt x="148" y="28"/>
                  </a:lnTo>
                  <a:lnTo>
                    <a:pt x="141" y="21"/>
                  </a:lnTo>
                  <a:lnTo>
                    <a:pt x="134" y="17"/>
                  </a:lnTo>
                  <a:lnTo>
                    <a:pt x="127" y="12"/>
                  </a:lnTo>
                  <a:lnTo>
                    <a:pt x="119" y="9"/>
                  </a:lnTo>
                  <a:lnTo>
                    <a:pt x="112" y="9"/>
                  </a:lnTo>
                  <a:lnTo>
                    <a:pt x="105" y="5"/>
                  </a:lnTo>
                  <a:lnTo>
                    <a:pt x="97" y="5"/>
                  </a:lnTo>
                  <a:lnTo>
                    <a:pt x="93" y="5"/>
                  </a:lnTo>
                  <a:lnTo>
                    <a:pt x="85" y="5"/>
                  </a:lnTo>
                  <a:lnTo>
                    <a:pt x="79" y="5"/>
                  </a:lnTo>
                  <a:lnTo>
                    <a:pt x="72" y="5"/>
                  </a:lnTo>
                  <a:lnTo>
                    <a:pt x="66" y="5"/>
                  </a:lnTo>
                  <a:lnTo>
                    <a:pt x="57" y="9"/>
                  </a:lnTo>
                  <a:lnTo>
                    <a:pt x="50" y="9"/>
                  </a:lnTo>
                  <a:lnTo>
                    <a:pt x="45" y="12"/>
                  </a:lnTo>
                  <a:lnTo>
                    <a:pt x="37" y="17"/>
                  </a:lnTo>
                  <a:lnTo>
                    <a:pt x="30" y="22"/>
                  </a:lnTo>
                  <a:lnTo>
                    <a:pt x="25" y="27"/>
                  </a:lnTo>
                  <a:lnTo>
                    <a:pt x="18" y="35"/>
                  </a:lnTo>
                  <a:lnTo>
                    <a:pt x="13" y="41"/>
                  </a:lnTo>
                  <a:lnTo>
                    <a:pt x="11" y="48"/>
                  </a:lnTo>
                  <a:lnTo>
                    <a:pt x="6" y="55"/>
                  </a:lnTo>
                  <a:lnTo>
                    <a:pt x="5" y="62"/>
                  </a:lnTo>
                  <a:lnTo>
                    <a:pt x="3" y="70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1" y="97"/>
                  </a:lnTo>
                  <a:lnTo>
                    <a:pt x="3" y="107"/>
                  </a:lnTo>
                  <a:lnTo>
                    <a:pt x="4" y="113"/>
                  </a:lnTo>
                  <a:lnTo>
                    <a:pt x="4" y="120"/>
                  </a:lnTo>
                  <a:lnTo>
                    <a:pt x="4" y="125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96" y="134"/>
                  </a:lnTo>
                  <a:lnTo>
                    <a:pt x="96" y="131"/>
                  </a:lnTo>
                  <a:lnTo>
                    <a:pt x="94" y="124"/>
                  </a:lnTo>
                  <a:lnTo>
                    <a:pt x="93" y="108"/>
                  </a:lnTo>
                  <a:lnTo>
                    <a:pt x="91" y="101"/>
                  </a:lnTo>
                  <a:lnTo>
                    <a:pt x="89" y="96"/>
                  </a:lnTo>
                  <a:lnTo>
                    <a:pt x="87" y="93"/>
                  </a:lnTo>
                  <a:lnTo>
                    <a:pt x="83" y="99"/>
                  </a:lnTo>
                  <a:lnTo>
                    <a:pt x="87" y="91"/>
                  </a:lnTo>
                  <a:lnTo>
                    <a:pt x="91" y="87"/>
                  </a:lnTo>
                  <a:lnTo>
                    <a:pt x="85" y="77"/>
                  </a:lnTo>
                  <a:lnTo>
                    <a:pt x="88" y="82"/>
                  </a:lnTo>
                  <a:lnTo>
                    <a:pt x="96" y="87"/>
                  </a:lnTo>
                  <a:lnTo>
                    <a:pt x="102" y="88"/>
                  </a:lnTo>
                  <a:lnTo>
                    <a:pt x="103" y="88"/>
                  </a:lnTo>
                  <a:lnTo>
                    <a:pt x="102" y="83"/>
                  </a:lnTo>
                  <a:lnTo>
                    <a:pt x="103" y="88"/>
                  </a:lnTo>
                  <a:lnTo>
                    <a:pt x="104" y="91"/>
                  </a:lnTo>
                  <a:lnTo>
                    <a:pt x="105" y="98"/>
                  </a:lnTo>
                  <a:lnTo>
                    <a:pt x="108" y="103"/>
                  </a:lnTo>
                  <a:lnTo>
                    <a:pt x="110" y="107"/>
                  </a:lnTo>
                  <a:lnTo>
                    <a:pt x="114" y="101"/>
                  </a:lnTo>
                  <a:lnTo>
                    <a:pt x="113" y="101"/>
                  </a:lnTo>
                  <a:lnTo>
                    <a:pt x="112" y="108"/>
                  </a:lnTo>
                  <a:lnTo>
                    <a:pt x="110" y="114"/>
                  </a:lnTo>
                  <a:lnTo>
                    <a:pt x="112" y="121"/>
                  </a:lnTo>
                  <a:lnTo>
                    <a:pt x="112" y="127"/>
                  </a:lnTo>
                  <a:lnTo>
                    <a:pt x="115" y="134"/>
                  </a:lnTo>
                  <a:lnTo>
                    <a:pt x="118" y="142"/>
                  </a:lnTo>
                  <a:lnTo>
                    <a:pt x="122" y="149"/>
                  </a:lnTo>
                  <a:lnTo>
                    <a:pt x="127" y="155"/>
                  </a:lnTo>
                  <a:lnTo>
                    <a:pt x="133" y="162"/>
                  </a:lnTo>
                  <a:lnTo>
                    <a:pt x="141" y="170"/>
                  </a:lnTo>
                  <a:lnTo>
                    <a:pt x="147" y="176"/>
                  </a:lnTo>
                  <a:lnTo>
                    <a:pt x="154" y="179"/>
                  </a:lnTo>
                  <a:lnTo>
                    <a:pt x="159" y="183"/>
                  </a:lnTo>
                  <a:lnTo>
                    <a:pt x="167" y="185"/>
                  </a:lnTo>
                  <a:lnTo>
                    <a:pt x="174" y="186"/>
                  </a:lnTo>
                  <a:lnTo>
                    <a:pt x="179" y="188"/>
                  </a:lnTo>
                  <a:lnTo>
                    <a:pt x="188" y="188"/>
                  </a:lnTo>
                  <a:lnTo>
                    <a:pt x="195" y="188"/>
                  </a:lnTo>
                  <a:lnTo>
                    <a:pt x="204" y="186"/>
                  </a:lnTo>
                  <a:lnTo>
                    <a:pt x="210" y="186"/>
                  </a:lnTo>
                  <a:lnTo>
                    <a:pt x="216" y="185"/>
                  </a:lnTo>
                  <a:lnTo>
                    <a:pt x="217" y="185"/>
                  </a:lnTo>
                  <a:lnTo>
                    <a:pt x="221" y="179"/>
                  </a:lnTo>
                  <a:lnTo>
                    <a:pt x="215" y="184"/>
                  </a:lnTo>
                  <a:lnTo>
                    <a:pt x="216" y="185"/>
                  </a:lnTo>
                  <a:lnTo>
                    <a:pt x="223" y="186"/>
                  </a:lnTo>
                  <a:lnTo>
                    <a:pt x="231" y="186"/>
                  </a:lnTo>
                  <a:lnTo>
                    <a:pt x="239" y="186"/>
                  </a:lnTo>
                  <a:lnTo>
                    <a:pt x="247" y="185"/>
                  </a:lnTo>
                  <a:lnTo>
                    <a:pt x="254" y="185"/>
                  </a:lnTo>
                  <a:lnTo>
                    <a:pt x="261" y="182"/>
                  </a:lnTo>
                  <a:lnTo>
                    <a:pt x="269" y="178"/>
                  </a:lnTo>
                  <a:lnTo>
                    <a:pt x="277" y="175"/>
                  </a:lnTo>
                  <a:lnTo>
                    <a:pt x="282" y="171"/>
                  </a:lnTo>
                  <a:lnTo>
                    <a:pt x="288" y="166"/>
                  </a:lnTo>
                  <a:lnTo>
                    <a:pt x="294" y="160"/>
                  </a:lnTo>
                  <a:lnTo>
                    <a:pt x="295" y="159"/>
                  </a:lnTo>
                  <a:lnTo>
                    <a:pt x="295" y="151"/>
                  </a:lnTo>
                  <a:lnTo>
                    <a:pt x="294" y="156"/>
                  </a:lnTo>
                  <a:lnTo>
                    <a:pt x="300" y="155"/>
                  </a:lnTo>
                  <a:lnTo>
                    <a:pt x="310" y="146"/>
                  </a:lnTo>
                  <a:lnTo>
                    <a:pt x="316" y="141"/>
                  </a:lnTo>
                  <a:lnTo>
                    <a:pt x="321" y="134"/>
                  </a:lnTo>
                  <a:lnTo>
                    <a:pt x="326" y="127"/>
                  </a:lnTo>
                  <a:lnTo>
                    <a:pt x="328" y="123"/>
                  </a:lnTo>
                  <a:lnTo>
                    <a:pt x="325" y="114"/>
                  </a:lnTo>
                  <a:lnTo>
                    <a:pt x="327" y="122"/>
                  </a:lnTo>
                  <a:lnTo>
                    <a:pt x="330" y="122"/>
                  </a:lnTo>
                  <a:lnTo>
                    <a:pt x="336" y="120"/>
                  </a:lnTo>
                  <a:lnTo>
                    <a:pt x="341" y="113"/>
                  </a:lnTo>
                  <a:lnTo>
                    <a:pt x="345" y="107"/>
                  </a:lnTo>
                  <a:lnTo>
                    <a:pt x="347" y="101"/>
                  </a:lnTo>
                  <a:lnTo>
                    <a:pt x="347" y="82"/>
                  </a:lnTo>
                  <a:lnTo>
                    <a:pt x="347" y="101"/>
                  </a:lnTo>
                  <a:lnTo>
                    <a:pt x="349" y="101"/>
                  </a:lnTo>
                  <a:lnTo>
                    <a:pt x="354" y="97"/>
                  </a:lnTo>
                  <a:lnTo>
                    <a:pt x="364" y="87"/>
                  </a:lnTo>
                  <a:lnTo>
                    <a:pt x="369" y="82"/>
                  </a:lnTo>
                  <a:lnTo>
                    <a:pt x="371" y="76"/>
                  </a:lnTo>
                  <a:lnTo>
                    <a:pt x="372" y="75"/>
                  </a:lnTo>
                  <a:lnTo>
                    <a:pt x="371" y="62"/>
                  </a:lnTo>
                  <a:lnTo>
                    <a:pt x="372" y="75"/>
                  </a:lnTo>
                  <a:lnTo>
                    <a:pt x="375" y="74"/>
                  </a:lnTo>
                  <a:lnTo>
                    <a:pt x="382" y="69"/>
                  </a:lnTo>
                  <a:lnTo>
                    <a:pt x="387" y="62"/>
                  </a:lnTo>
                  <a:lnTo>
                    <a:pt x="391" y="55"/>
                  </a:lnTo>
                  <a:lnTo>
                    <a:pt x="392" y="48"/>
                  </a:lnTo>
                  <a:lnTo>
                    <a:pt x="392" y="46"/>
                  </a:lnTo>
                  <a:lnTo>
                    <a:pt x="394" y="47"/>
                  </a:lnTo>
                  <a:lnTo>
                    <a:pt x="400" y="43"/>
                  </a:lnTo>
                  <a:lnTo>
                    <a:pt x="403" y="37"/>
                  </a:lnTo>
                  <a:lnTo>
                    <a:pt x="406" y="31"/>
                  </a:lnTo>
                  <a:lnTo>
                    <a:pt x="406" y="29"/>
                  </a:lnTo>
                  <a:lnTo>
                    <a:pt x="406" y="27"/>
                  </a:lnTo>
                  <a:lnTo>
                    <a:pt x="310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49"/>
            <p:cNvSpPr>
              <a:spLocks/>
            </p:cNvSpPr>
            <p:nvPr/>
          </p:nvSpPr>
          <p:spPr bwMode="invGray">
            <a:xfrm>
              <a:off x="2861" y="3543"/>
              <a:ext cx="407" cy="189"/>
            </a:xfrm>
            <a:custGeom>
              <a:avLst/>
              <a:gdLst>
                <a:gd name="T0" fmla="*/ 306 w 407"/>
                <a:gd name="T1" fmla="*/ 9 h 189"/>
                <a:gd name="T2" fmla="*/ 298 w 407"/>
                <a:gd name="T3" fmla="*/ 25 h 189"/>
                <a:gd name="T4" fmla="*/ 306 w 407"/>
                <a:gd name="T5" fmla="*/ 20 h 189"/>
                <a:gd name="T6" fmla="*/ 290 w 407"/>
                <a:gd name="T7" fmla="*/ 33 h 189"/>
                <a:gd name="T8" fmla="*/ 283 w 407"/>
                <a:gd name="T9" fmla="*/ 45 h 189"/>
                <a:gd name="T10" fmla="*/ 268 w 407"/>
                <a:gd name="T11" fmla="*/ 62 h 189"/>
                <a:gd name="T12" fmla="*/ 248 w 407"/>
                <a:gd name="T13" fmla="*/ 79 h 189"/>
                <a:gd name="T14" fmla="*/ 250 w 407"/>
                <a:gd name="T15" fmla="*/ 91 h 189"/>
                <a:gd name="T16" fmla="*/ 231 w 407"/>
                <a:gd name="T17" fmla="*/ 97 h 189"/>
                <a:gd name="T18" fmla="*/ 210 w 407"/>
                <a:gd name="T19" fmla="*/ 113 h 189"/>
                <a:gd name="T20" fmla="*/ 209 w 407"/>
                <a:gd name="T21" fmla="*/ 116 h 189"/>
                <a:gd name="T22" fmla="*/ 196 w 407"/>
                <a:gd name="T23" fmla="*/ 107 h 189"/>
                <a:gd name="T24" fmla="*/ 178 w 407"/>
                <a:gd name="T25" fmla="*/ 109 h 189"/>
                <a:gd name="T26" fmla="*/ 187 w 407"/>
                <a:gd name="T27" fmla="*/ 95 h 189"/>
                <a:gd name="T28" fmla="*/ 178 w 407"/>
                <a:gd name="T29" fmla="*/ 80 h 189"/>
                <a:gd name="T30" fmla="*/ 178 w 407"/>
                <a:gd name="T31" fmla="*/ 78 h 189"/>
                <a:gd name="T32" fmla="*/ 168 w 407"/>
                <a:gd name="T33" fmla="*/ 55 h 189"/>
                <a:gd name="T34" fmla="*/ 158 w 407"/>
                <a:gd name="T35" fmla="*/ 44 h 189"/>
                <a:gd name="T36" fmla="*/ 141 w 407"/>
                <a:gd name="T37" fmla="*/ 21 h 189"/>
                <a:gd name="T38" fmla="*/ 119 w 407"/>
                <a:gd name="T39" fmla="*/ 9 h 189"/>
                <a:gd name="T40" fmla="*/ 97 w 407"/>
                <a:gd name="T41" fmla="*/ 5 h 189"/>
                <a:gd name="T42" fmla="*/ 79 w 407"/>
                <a:gd name="T43" fmla="*/ 5 h 189"/>
                <a:gd name="T44" fmla="*/ 57 w 407"/>
                <a:gd name="T45" fmla="*/ 9 h 189"/>
                <a:gd name="T46" fmla="*/ 37 w 407"/>
                <a:gd name="T47" fmla="*/ 17 h 189"/>
                <a:gd name="T48" fmla="*/ 18 w 407"/>
                <a:gd name="T49" fmla="*/ 35 h 189"/>
                <a:gd name="T50" fmla="*/ 6 w 407"/>
                <a:gd name="T51" fmla="*/ 55 h 189"/>
                <a:gd name="T52" fmla="*/ 0 w 407"/>
                <a:gd name="T53" fmla="*/ 77 h 189"/>
                <a:gd name="T54" fmla="*/ 1 w 407"/>
                <a:gd name="T55" fmla="*/ 97 h 189"/>
                <a:gd name="T56" fmla="*/ 4 w 407"/>
                <a:gd name="T57" fmla="*/ 120 h 189"/>
                <a:gd name="T58" fmla="*/ 1 w 407"/>
                <a:gd name="T59" fmla="*/ 134 h 189"/>
                <a:gd name="T60" fmla="*/ 94 w 407"/>
                <a:gd name="T61" fmla="*/ 124 h 189"/>
                <a:gd name="T62" fmla="*/ 89 w 407"/>
                <a:gd name="T63" fmla="*/ 96 h 189"/>
                <a:gd name="T64" fmla="*/ 87 w 407"/>
                <a:gd name="T65" fmla="*/ 91 h 189"/>
                <a:gd name="T66" fmla="*/ 88 w 407"/>
                <a:gd name="T67" fmla="*/ 82 h 189"/>
                <a:gd name="T68" fmla="*/ 103 w 407"/>
                <a:gd name="T69" fmla="*/ 88 h 189"/>
                <a:gd name="T70" fmla="*/ 104 w 407"/>
                <a:gd name="T71" fmla="*/ 91 h 189"/>
                <a:gd name="T72" fmla="*/ 110 w 407"/>
                <a:gd name="T73" fmla="*/ 107 h 189"/>
                <a:gd name="T74" fmla="*/ 112 w 407"/>
                <a:gd name="T75" fmla="*/ 108 h 189"/>
                <a:gd name="T76" fmla="*/ 112 w 407"/>
                <a:gd name="T77" fmla="*/ 127 h 189"/>
                <a:gd name="T78" fmla="*/ 122 w 407"/>
                <a:gd name="T79" fmla="*/ 149 h 189"/>
                <a:gd name="T80" fmla="*/ 141 w 407"/>
                <a:gd name="T81" fmla="*/ 170 h 189"/>
                <a:gd name="T82" fmla="*/ 159 w 407"/>
                <a:gd name="T83" fmla="*/ 183 h 189"/>
                <a:gd name="T84" fmla="*/ 179 w 407"/>
                <a:gd name="T85" fmla="*/ 188 h 189"/>
                <a:gd name="T86" fmla="*/ 204 w 407"/>
                <a:gd name="T87" fmla="*/ 186 h 189"/>
                <a:gd name="T88" fmla="*/ 217 w 407"/>
                <a:gd name="T89" fmla="*/ 185 h 189"/>
                <a:gd name="T90" fmla="*/ 216 w 407"/>
                <a:gd name="T91" fmla="*/ 185 h 189"/>
                <a:gd name="T92" fmla="*/ 239 w 407"/>
                <a:gd name="T93" fmla="*/ 186 h 189"/>
                <a:gd name="T94" fmla="*/ 261 w 407"/>
                <a:gd name="T95" fmla="*/ 182 h 189"/>
                <a:gd name="T96" fmla="*/ 282 w 407"/>
                <a:gd name="T97" fmla="*/ 171 h 189"/>
                <a:gd name="T98" fmla="*/ 295 w 407"/>
                <a:gd name="T99" fmla="*/ 159 h 189"/>
                <a:gd name="T100" fmla="*/ 300 w 407"/>
                <a:gd name="T101" fmla="*/ 155 h 189"/>
                <a:gd name="T102" fmla="*/ 321 w 407"/>
                <a:gd name="T103" fmla="*/ 134 h 189"/>
                <a:gd name="T104" fmla="*/ 325 w 407"/>
                <a:gd name="T105" fmla="*/ 114 h 189"/>
                <a:gd name="T106" fmla="*/ 336 w 407"/>
                <a:gd name="T107" fmla="*/ 120 h 189"/>
                <a:gd name="T108" fmla="*/ 347 w 407"/>
                <a:gd name="T109" fmla="*/ 101 h 189"/>
                <a:gd name="T110" fmla="*/ 349 w 407"/>
                <a:gd name="T111" fmla="*/ 101 h 189"/>
                <a:gd name="T112" fmla="*/ 369 w 407"/>
                <a:gd name="T113" fmla="*/ 82 h 189"/>
                <a:gd name="T114" fmla="*/ 371 w 407"/>
                <a:gd name="T115" fmla="*/ 62 h 189"/>
                <a:gd name="T116" fmla="*/ 382 w 407"/>
                <a:gd name="T117" fmla="*/ 69 h 189"/>
                <a:gd name="T118" fmla="*/ 392 w 407"/>
                <a:gd name="T119" fmla="*/ 48 h 189"/>
                <a:gd name="T120" fmla="*/ 400 w 407"/>
                <a:gd name="T121" fmla="*/ 43 h 189"/>
                <a:gd name="T122" fmla="*/ 406 w 407"/>
                <a:gd name="T123" fmla="*/ 29 h 1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7"/>
                <a:gd name="T187" fmla="*/ 0 h 189"/>
                <a:gd name="T188" fmla="*/ 407 w 407"/>
                <a:gd name="T189" fmla="*/ 189 h 1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7" h="189">
                  <a:moveTo>
                    <a:pt x="310" y="0"/>
                  </a:moveTo>
                  <a:lnTo>
                    <a:pt x="309" y="2"/>
                  </a:lnTo>
                  <a:lnTo>
                    <a:pt x="306" y="9"/>
                  </a:lnTo>
                  <a:lnTo>
                    <a:pt x="303" y="14"/>
                  </a:lnTo>
                  <a:lnTo>
                    <a:pt x="300" y="19"/>
                  </a:lnTo>
                  <a:lnTo>
                    <a:pt x="298" y="25"/>
                  </a:lnTo>
                  <a:lnTo>
                    <a:pt x="306" y="22"/>
                  </a:lnTo>
                  <a:lnTo>
                    <a:pt x="312" y="19"/>
                  </a:lnTo>
                  <a:lnTo>
                    <a:pt x="306" y="20"/>
                  </a:lnTo>
                  <a:lnTo>
                    <a:pt x="298" y="25"/>
                  </a:lnTo>
                  <a:lnTo>
                    <a:pt x="297" y="27"/>
                  </a:lnTo>
                  <a:lnTo>
                    <a:pt x="290" y="33"/>
                  </a:lnTo>
                  <a:lnTo>
                    <a:pt x="287" y="38"/>
                  </a:lnTo>
                  <a:lnTo>
                    <a:pt x="287" y="43"/>
                  </a:lnTo>
                  <a:lnTo>
                    <a:pt x="283" y="45"/>
                  </a:lnTo>
                  <a:lnTo>
                    <a:pt x="277" y="48"/>
                  </a:lnTo>
                  <a:lnTo>
                    <a:pt x="271" y="55"/>
                  </a:lnTo>
                  <a:lnTo>
                    <a:pt x="268" y="62"/>
                  </a:lnTo>
                  <a:lnTo>
                    <a:pt x="261" y="68"/>
                  </a:lnTo>
                  <a:lnTo>
                    <a:pt x="254" y="75"/>
                  </a:lnTo>
                  <a:lnTo>
                    <a:pt x="248" y="79"/>
                  </a:lnTo>
                  <a:lnTo>
                    <a:pt x="244" y="84"/>
                  </a:lnTo>
                  <a:lnTo>
                    <a:pt x="241" y="91"/>
                  </a:lnTo>
                  <a:lnTo>
                    <a:pt x="250" y="91"/>
                  </a:lnTo>
                  <a:lnTo>
                    <a:pt x="243" y="91"/>
                  </a:lnTo>
                  <a:lnTo>
                    <a:pt x="239" y="92"/>
                  </a:lnTo>
                  <a:lnTo>
                    <a:pt x="231" y="97"/>
                  </a:lnTo>
                  <a:lnTo>
                    <a:pt x="225" y="101"/>
                  </a:lnTo>
                  <a:lnTo>
                    <a:pt x="216" y="108"/>
                  </a:lnTo>
                  <a:lnTo>
                    <a:pt x="210" y="113"/>
                  </a:lnTo>
                  <a:lnTo>
                    <a:pt x="208" y="116"/>
                  </a:lnTo>
                  <a:lnTo>
                    <a:pt x="204" y="123"/>
                  </a:lnTo>
                  <a:lnTo>
                    <a:pt x="209" y="116"/>
                  </a:lnTo>
                  <a:lnTo>
                    <a:pt x="208" y="115"/>
                  </a:lnTo>
                  <a:lnTo>
                    <a:pt x="202" y="110"/>
                  </a:lnTo>
                  <a:lnTo>
                    <a:pt x="196" y="107"/>
                  </a:lnTo>
                  <a:lnTo>
                    <a:pt x="189" y="105"/>
                  </a:lnTo>
                  <a:lnTo>
                    <a:pt x="188" y="105"/>
                  </a:lnTo>
                  <a:lnTo>
                    <a:pt x="178" y="109"/>
                  </a:lnTo>
                  <a:lnTo>
                    <a:pt x="189" y="105"/>
                  </a:lnTo>
                  <a:lnTo>
                    <a:pt x="189" y="102"/>
                  </a:lnTo>
                  <a:lnTo>
                    <a:pt x="187" y="95"/>
                  </a:lnTo>
                  <a:lnTo>
                    <a:pt x="184" y="88"/>
                  </a:lnTo>
                  <a:lnTo>
                    <a:pt x="180" y="82"/>
                  </a:lnTo>
                  <a:lnTo>
                    <a:pt x="178" y="80"/>
                  </a:lnTo>
                  <a:lnTo>
                    <a:pt x="172" y="78"/>
                  </a:lnTo>
                  <a:lnTo>
                    <a:pt x="178" y="79"/>
                  </a:lnTo>
                  <a:lnTo>
                    <a:pt x="178" y="78"/>
                  </a:lnTo>
                  <a:lnTo>
                    <a:pt x="176" y="70"/>
                  </a:lnTo>
                  <a:lnTo>
                    <a:pt x="172" y="60"/>
                  </a:lnTo>
                  <a:lnTo>
                    <a:pt x="168" y="55"/>
                  </a:lnTo>
                  <a:lnTo>
                    <a:pt x="162" y="47"/>
                  </a:lnTo>
                  <a:lnTo>
                    <a:pt x="157" y="44"/>
                  </a:lnTo>
                  <a:lnTo>
                    <a:pt x="158" y="44"/>
                  </a:lnTo>
                  <a:lnTo>
                    <a:pt x="154" y="35"/>
                  </a:lnTo>
                  <a:lnTo>
                    <a:pt x="148" y="28"/>
                  </a:lnTo>
                  <a:lnTo>
                    <a:pt x="141" y="21"/>
                  </a:lnTo>
                  <a:lnTo>
                    <a:pt x="134" y="17"/>
                  </a:lnTo>
                  <a:lnTo>
                    <a:pt x="127" y="12"/>
                  </a:lnTo>
                  <a:lnTo>
                    <a:pt x="119" y="9"/>
                  </a:lnTo>
                  <a:lnTo>
                    <a:pt x="112" y="9"/>
                  </a:lnTo>
                  <a:lnTo>
                    <a:pt x="105" y="5"/>
                  </a:lnTo>
                  <a:lnTo>
                    <a:pt x="97" y="5"/>
                  </a:lnTo>
                  <a:lnTo>
                    <a:pt x="93" y="5"/>
                  </a:lnTo>
                  <a:lnTo>
                    <a:pt x="85" y="5"/>
                  </a:lnTo>
                  <a:lnTo>
                    <a:pt x="79" y="5"/>
                  </a:lnTo>
                  <a:lnTo>
                    <a:pt x="72" y="5"/>
                  </a:lnTo>
                  <a:lnTo>
                    <a:pt x="66" y="5"/>
                  </a:lnTo>
                  <a:lnTo>
                    <a:pt x="57" y="9"/>
                  </a:lnTo>
                  <a:lnTo>
                    <a:pt x="50" y="9"/>
                  </a:lnTo>
                  <a:lnTo>
                    <a:pt x="45" y="12"/>
                  </a:lnTo>
                  <a:lnTo>
                    <a:pt x="37" y="17"/>
                  </a:lnTo>
                  <a:lnTo>
                    <a:pt x="30" y="22"/>
                  </a:lnTo>
                  <a:lnTo>
                    <a:pt x="25" y="27"/>
                  </a:lnTo>
                  <a:lnTo>
                    <a:pt x="18" y="35"/>
                  </a:lnTo>
                  <a:lnTo>
                    <a:pt x="13" y="41"/>
                  </a:lnTo>
                  <a:lnTo>
                    <a:pt x="11" y="48"/>
                  </a:lnTo>
                  <a:lnTo>
                    <a:pt x="6" y="55"/>
                  </a:lnTo>
                  <a:lnTo>
                    <a:pt x="5" y="62"/>
                  </a:lnTo>
                  <a:lnTo>
                    <a:pt x="3" y="70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1" y="97"/>
                  </a:lnTo>
                  <a:lnTo>
                    <a:pt x="3" y="107"/>
                  </a:lnTo>
                  <a:lnTo>
                    <a:pt x="4" y="113"/>
                  </a:lnTo>
                  <a:lnTo>
                    <a:pt x="4" y="120"/>
                  </a:lnTo>
                  <a:lnTo>
                    <a:pt x="4" y="125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96" y="134"/>
                  </a:lnTo>
                  <a:lnTo>
                    <a:pt x="96" y="131"/>
                  </a:lnTo>
                  <a:lnTo>
                    <a:pt x="94" y="124"/>
                  </a:lnTo>
                  <a:lnTo>
                    <a:pt x="93" y="108"/>
                  </a:lnTo>
                  <a:lnTo>
                    <a:pt x="91" y="101"/>
                  </a:lnTo>
                  <a:lnTo>
                    <a:pt x="89" y="96"/>
                  </a:lnTo>
                  <a:lnTo>
                    <a:pt x="87" y="93"/>
                  </a:lnTo>
                  <a:lnTo>
                    <a:pt x="83" y="99"/>
                  </a:lnTo>
                  <a:lnTo>
                    <a:pt x="87" y="91"/>
                  </a:lnTo>
                  <a:lnTo>
                    <a:pt x="91" y="87"/>
                  </a:lnTo>
                  <a:lnTo>
                    <a:pt x="85" y="77"/>
                  </a:lnTo>
                  <a:lnTo>
                    <a:pt x="88" y="82"/>
                  </a:lnTo>
                  <a:lnTo>
                    <a:pt x="96" y="87"/>
                  </a:lnTo>
                  <a:lnTo>
                    <a:pt x="102" y="88"/>
                  </a:lnTo>
                  <a:lnTo>
                    <a:pt x="103" y="88"/>
                  </a:lnTo>
                  <a:lnTo>
                    <a:pt x="102" y="83"/>
                  </a:lnTo>
                  <a:lnTo>
                    <a:pt x="103" y="88"/>
                  </a:lnTo>
                  <a:lnTo>
                    <a:pt x="104" y="91"/>
                  </a:lnTo>
                  <a:lnTo>
                    <a:pt x="105" y="98"/>
                  </a:lnTo>
                  <a:lnTo>
                    <a:pt x="108" y="103"/>
                  </a:lnTo>
                  <a:lnTo>
                    <a:pt x="110" y="107"/>
                  </a:lnTo>
                  <a:lnTo>
                    <a:pt x="114" y="101"/>
                  </a:lnTo>
                  <a:lnTo>
                    <a:pt x="113" y="101"/>
                  </a:lnTo>
                  <a:lnTo>
                    <a:pt x="112" y="108"/>
                  </a:lnTo>
                  <a:lnTo>
                    <a:pt x="110" y="114"/>
                  </a:lnTo>
                  <a:lnTo>
                    <a:pt x="112" y="121"/>
                  </a:lnTo>
                  <a:lnTo>
                    <a:pt x="112" y="127"/>
                  </a:lnTo>
                  <a:lnTo>
                    <a:pt x="115" y="134"/>
                  </a:lnTo>
                  <a:lnTo>
                    <a:pt x="118" y="142"/>
                  </a:lnTo>
                  <a:lnTo>
                    <a:pt x="122" y="149"/>
                  </a:lnTo>
                  <a:lnTo>
                    <a:pt x="127" y="155"/>
                  </a:lnTo>
                  <a:lnTo>
                    <a:pt x="133" y="162"/>
                  </a:lnTo>
                  <a:lnTo>
                    <a:pt x="141" y="170"/>
                  </a:lnTo>
                  <a:lnTo>
                    <a:pt x="147" y="176"/>
                  </a:lnTo>
                  <a:lnTo>
                    <a:pt x="154" y="179"/>
                  </a:lnTo>
                  <a:lnTo>
                    <a:pt x="159" y="183"/>
                  </a:lnTo>
                  <a:lnTo>
                    <a:pt x="167" y="185"/>
                  </a:lnTo>
                  <a:lnTo>
                    <a:pt x="174" y="186"/>
                  </a:lnTo>
                  <a:lnTo>
                    <a:pt x="179" y="188"/>
                  </a:lnTo>
                  <a:lnTo>
                    <a:pt x="188" y="188"/>
                  </a:lnTo>
                  <a:lnTo>
                    <a:pt x="195" y="188"/>
                  </a:lnTo>
                  <a:lnTo>
                    <a:pt x="204" y="186"/>
                  </a:lnTo>
                  <a:lnTo>
                    <a:pt x="210" y="186"/>
                  </a:lnTo>
                  <a:lnTo>
                    <a:pt x="216" y="185"/>
                  </a:lnTo>
                  <a:lnTo>
                    <a:pt x="217" y="185"/>
                  </a:lnTo>
                  <a:lnTo>
                    <a:pt x="221" y="179"/>
                  </a:lnTo>
                  <a:lnTo>
                    <a:pt x="215" y="184"/>
                  </a:lnTo>
                  <a:lnTo>
                    <a:pt x="216" y="185"/>
                  </a:lnTo>
                  <a:lnTo>
                    <a:pt x="223" y="186"/>
                  </a:lnTo>
                  <a:lnTo>
                    <a:pt x="231" y="186"/>
                  </a:lnTo>
                  <a:lnTo>
                    <a:pt x="239" y="186"/>
                  </a:lnTo>
                  <a:lnTo>
                    <a:pt x="247" y="185"/>
                  </a:lnTo>
                  <a:lnTo>
                    <a:pt x="254" y="185"/>
                  </a:lnTo>
                  <a:lnTo>
                    <a:pt x="261" y="182"/>
                  </a:lnTo>
                  <a:lnTo>
                    <a:pt x="269" y="178"/>
                  </a:lnTo>
                  <a:lnTo>
                    <a:pt x="277" y="175"/>
                  </a:lnTo>
                  <a:lnTo>
                    <a:pt x="282" y="171"/>
                  </a:lnTo>
                  <a:lnTo>
                    <a:pt x="288" y="166"/>
                  </a:lnTo>
                  <a:lnTo>
                    <a:pt x="294" y="160"/>
                  </a:lnTo>
                  <a:lnTo>
                    <a:pt x="295" y="159"/>
                  </a:lnTo>
                  <a:lnTo>
                    <a:pt x="295" y="151"/>
                  </a:lnTo>
                  <a:lnTo>
                    <a:pt x="294" y="156"/>
                  </a:lnTo>
                  <a:lnTo>
                    <a:pt x="300" y="155"/>
                  </a:lnTo>
                  <a:lnTo>
                    <a:pt x="310" y="146"/>
                  </a:lnTo>
                  <a:lnTo>
                    <a:pt x="316" y="141"/>
                  </a:lnTo>
                  <a:lnTo>
                    <a:pt x="321" y="134"/>
                  </a:lnTo>
                  <a:lnTo>
                    <a:pt x="326" y="127"/>
                  </a:lnTo>
                  <a:lnTo>
                    <a:pt x="328" y="123"/>
                  </a:lnTo>
                  <a:lnTo>
                    <a:pt x="325" y="114"/>
                  </a:lnTo>
                  <a:lnTo>
                    <a:pt x="327" y="122"/>
                  </a:lnTo>
                  <a:lnTo>
                    <a:pt x="330" y="122"/>
                  </a:lnTo>
                  <a:lnTo>
                    <a:pt x="336" y="120"/>
                  </a:lnTo>
                  <a:lnTo>
                    <a:pt x="341" y="113"/>
                  </a:lnTo>
                  <a:lnTo>
                    <a:pt x="345" y="107"/>
                  </a:lnTo>
                  <a:lnTo>
                    <a:pt x="347" y="101"/>
                  </a:lnTo>
                  <a:lnTo>
                    <a:pt x="347" y="82"/>
                  </a:lnTo>
                  <a:lnTo>
                    <a:pt x="347" y="101"/>
                  </a:lnTo>
                  <a:lnTo>
                    <a:pt x="349" y="101"/>
                  </a:lnTo>
                  <a:lnTo>
                    <a:pt x="354" y="97"/>
                  </a:lnTo>
                  <a:lnTo>
                    <a:pt x="364" y="87"/>
                  </a:lnTo>
                  <a:lnTo>
                    <a:pt x="369" y="82"/>
                  </a:lnTo>
                  <a:lnTo>
                    <a:pt x="371" y="76"/>
                  </a:lnTo>
                  <a:lnTo>
                    <a:pt x="372" y="75"/>
                  </a:lnTo>
                  <a:lnTo>
                    <a:pt x="371" y="62"/>
                  </a:lnTo>
                  <a:lnTo>
                    <a:pt x="372" y="75"/>
                  </a:lnTo>
                  <a:lnTo>
                    <a:pt x="375" y="74"/>
                  </a:lnTo>
                  <a:lnTo>
                    <a:pt x="382" y="69"/>
                  </a:lnTo>
                  <a:lnTo>
                    <a:pt x="387" y="62"/>
                  </a:lnTo>
                  <a:lnTo>
                    <a:pt x="391" y="55"/>
                  </a:lnTo>
                  <a:lnTo>
                    <a:pt x="392" y="48"/>
                  </a:lnTo>
                  <a:lnTo>
                    <a:pt x="392" y="46"/>
                  </a:lnTo>
                  <a:lnTo>
                    <a:pt x="394" y="47"/>
                  </a:lnTo>
                  <a:lnTo>
                    <a:pt x="400" y="43"/>
                  </a:lnTo>
                  <a:lnTo>
                    <a:pt x="403" y="37"/>
                  </a:lnTo>
                  <a:lnTo>
                    <a:pt x="406" y="31"/>
                  </a:lnTo>
                  <a:lnTo>
                    <a:pt x="406" y="29"/>
                  </a:lnTo>
                  <a:lnTo>
                    <a:pt x="406" y="27"/>
                  </a:lnTo>
                  <a:lnTo>
                    <a:pt x="310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Freeform 50"/>
            <p:cNvSpPr>
              <a:spLocks/>
            </p:cNvSpPr>
            <p:nvPr/>
          </p:nvSpPr>
          <p:spPr bwMode="invGray">
            <a:xfrm>
              <a:off x="2861" y="3677"/>
              <a:ext cx="106" cy="164"/>
            </a:xfrm>
            <a:custGeom>
              <a:avLst/>
              <a:gdLst>
                <a:gd name="T0" fmla="*/ 1 w 106"/>
                <a:gd name="T1" fmla="*/ 0 h 164"/>
                <a:gd name="T2" fmla="*/ 0 w 106"/>
                <a:gd name="T3" fmla="*/ 8 h 164"/>
                <a:gd name="T4" fmla="*/ 0 w 106"/>
                <a:gd name="T5" fmla="*/ 20 h 164"/>
                <a:gd name="T6" fmla="*/ 4 w 106"/>
                <a:gd name="T7" fmla="*/ 27 h 164"/>
                <a:gd name="T8" fmla="*/ 5 w 106"/>
                <a:gd name="T9" fmla="*/ 35 h 164"/>
                <a:gd name="T10" fmla="*/ 10 w 106"/>
                <a:gd name="T11" fmla="*/ 53 h 164"/>
                <a:gd name="T12" fmla="*/ 13 w 106"/>
                <a:gd name="T13" fmla="*/ 66 h 164"/>
                <a:gd name="T14" fmla="*/ 17 w 106"/>
                <a:gd name="T15" fmla="*/ 84 h 164"/>
                <a:gd name="T16" fmla="*/ 21 w 106"/>
                <a:gd name="T17" fmla="*/ 105 h 164"/>
                <a:gd name="T18" fmla="*/ 23 w 106"/>
                <a:gd name="T19" fmla="*/ 113 h 164"/>
                <a:gd name="T20" fmla="*/ 23 w 106"/>
                <a:gd name="T21" fmla="*/ 124 h 164"/>
                <a:gd name="T22" fmla="*/ 23 w 106"/>
                <a:gd name="T23" fmla="*/ 128 h 164"/>
                <a:gd name="T24" fmla="*/ 21 w 106"/>
                <a:gd name="T25" fmla="*/ 133 h 164"/>
                <a:gd name="T26" fmla="*/ 21 w 106"/>
                <a:gd name="T27" fmla="*/ 127 h 164"/>
                <a:gd name="T28" fmla="*/ 20 w 106"/>
                <a:gd name="T29" fmla="*/ 128 h 164"/>
                <a:gd name="T30" fmla="*/ 16 w 106"/>
                <a:gd name="T31" fmla="*/ 132 h 164"/>
                <a:gd name="T32" fmla="*/ 13 w 106"/>
                <a:gd name="T33" fmla="*/ 139 h 164"/>
                <a:gd name="T34" fmla="*/ 13 w 106"/>
                <a:gd name="T35" fmla="*/ 146 h 164"/>
                <a:gd name="T36" fmla="*/ 16 w 106"/>
                <a:gd name="T37" fmla="*/ 151 h 164"/>
                <a:gd name="T38" fmla="*/ 21 w 106"/>
                <a:gd name="T39" fmla="*/ 158 h 164"/>
                <a:gd name="T40" fmla="*/ 26 w 106"/>
                <a:gd name="T41" fmla="*/ 160 h 164"/>
                <a:gd name="T42" fmla="*/ 33 w 106"/>
                <a:gd name="T43" fmla="*/ 162 h 164"/>
                <a:gd name="T44" fmla="*/ 40 w 106"/>
                <a:gd name="T45" fmla="*/ 163 h 164"/>
                <a:gd name="T46" fmla="*/ 47 w 106"/>
                <a:gd name="T47" fmla="*/ 162 h 164"/>
                <a:gd name="T48" fmla="*/ 64 w 106"/>
                <a:gd name="T49" fmla="*/ 160 h 164"/>
                <a:gd name="T50" fmla="*/ 75 w 106"/>
                <a:gd name="T51" fmla="*/ 159 h 164"/>
                <a:gd name="T52" fmla="*/ 81 w 106"/>
                <a:gd name="T53" fmla="*/ 158 h 164"/>
                <a:gd name="T54" fmla="*/ 88 w 106"/>
                <a:gd name="T55" fmla="*/ 156 h 164"/>
                <a:gd name="T56" fmla="*/ 95 w 106"/>
                <a:gd name="T57" fmla="*/ 153 h 164"/>
                <a:gd name="T58" fmla="*/ 101 w 106"/>
                <a:gd name="T59" fmla="*/ 146 h 164"/>
                <a:gd name="T60" fmla="*/ 105 w 106"/>
                <a:gd name="T61" fmla="*/ 140 h 164"/>
                <a:gd name="T62" fmla="*/ 103 w 106"/>
                <a:gd name="T63" fmla="*/ 134 h 164"/>
                <a:gd name="T64" fmla="*/ 98 w 106"/>
                <a:gd name="T65" fmla="*/ 128 h 164"/>
                <a:gd name="T66" fmla="*/ 93 w 106"/>
                <a:gd name="T67" fmla="*/ 125 h 164"/>
                <a:gd name="T68" fmla="*/ 91 w 106"/>
                <a:gd name="T69" fmla="*/ 125 h 164"/>
                <a:gd name="T70" fmla="*/ 91 w 106"/>
                <a:gd name="T71" fmla="*/ 132 h 164"/>
                <a:gd name="T72" fmla="*/ 90 w 106"/>
                <a:gd name="T73" fmla="*/ 128 h 164"/>
                <a:gd name="T74" fmla="*/ 88 w 106"/>
                <a:gd name="T75" fmla="*/ 123 h 164"/>
                <a:gd name="T76" fmla="*/ 89 w 106"/>
                <a:gd name="T77" fmla="*/ 103 h 164"/>
                <a:gd name="T78" fmla="*/ 91 w 106"/>
                <a:gd name="T79" fmla="*/ 80 h 164"/>
                <a:gd name="T80" fmla="*/ 94 w 106"/>
                <a:gd name="T81" fmla="*/ 64 h 164"/>
                <a:gd name="T82" fmla="*/ 101 w 106"/>
                <a:gd name="T83" fmla="*/ 29 h 164"/>
                <a:gd name="T84" fmla="*/ 101 w 106"/>
                <a:gd name="T85" fmla="*/ 22 h 164"/>
                <a:gd name="T86" fmla="*/ 101 w 106"/>
                <a:gd name="T87" fmla="*/ 16 h 164"/>
                <a:gd name="T88" fmla="*/ 101 w 106"/>
                <a:gd name="T89" fmla="*/ 9 h 164"/>
                <a:gd name="T90" fmla="*/ 98 w 106"/>
                <a:gd name="T91" fmla="*/ 4 h 164"/>
                <a:gd name="T92" fmla="*/ 96 w 106"/>
                <a:gd name="T93" fmla="*/ 0 h 164"/>
                <a:gd name="T94" fmla="*/ 1 w 106"/>
                <a:gd name="T95" fmla="*/ 0 h 1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6"/>
                <a:gd name="T145" fmla="*/ 0 h 164"/>
                <a:gd name="T146" fmla="*/ 106 w 106"/>
                <a:gd name="T147" fmla="*/ 164 h 1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6" h="164">
                  <a:moveTo>
                    <a:pt x="1" y="0"/>
                  </a:moveTo>
                  <a:lnTo>
                    <a:pt x="0" y="8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5" y="35"/>
                  </a:lnTo>
                  <a:lnTo>
                    <a:pt x="10" y="53"/>
                  </a:lnTo>
                  <a:lnTo>
                    <a:pt x="13" y="66"/>
                  </a:lnTo>
                  <a:lnTo>
                    <a:pt x="17" y="84"/>
                  </a:lnTo>
                  <a:lnTo>
                    <a:pt x="21" y="105"/>
                  </a:lnTo>
                  <a:lnTo>
                    <a:pt x="23" y="113"/>
                  </a:lnTo>
                  <a:lnTo>
                    <a:pt x="23" y="124"/>
                  </a:lnTo>
                  <a:lnTo>
                    <a:pt x="23" y="128"/>
                  </a:lnTo>
                  <a:lnTo>
                    <a:pt x="21" y="133"/>
                  </a:lnTo>
                  <a:lnTo>
                    <a:pt x="21" y="127"/>
                  </a:lnTo>
                  <a:lnTo>
                    <a:pt x="20" y="128"/>
                  </a:lnTo>
                  <a:lnTo>
                    <a:pt x="16" y="132"/>
                  </a:lnTo>
                  <a:lnTo>
                    <a:pt x="13" y="139"/>
                  </a:lnTo>
                  <a:lnTo>
                    <a:pt x="13" y="146"/>
                  </a:lnTo>
                  <a:lnTo>
                    <a:pt x="16" y="151"/>
                  </a:lnTo>
                  <a:lnTo>
                    <a:pt x="21" y="158"/>
                  </a:lnTo>
                  <a:lnTo>
                    <a:pt x="26" y="160"/>
                  </a:lnTo>
                  <a:lnTo>
                    <a:pt x="33" y="162"/>
                  </a:lnTo>
                  <a:lnTo>
                    <a:pt x="40" y="163"/>
                  </a:lnTo>
                  <a:lnTo>
                    <a:pt x="47" y="162"/>
                  </a:lnTo>
                  <a:lnTo>
                    <a:pt x="64" y="160"/>
                  </a:lnTo>
                  <a:lnTo>
                    <a:pt x="75" y="159"/>
                  </a:lnTo>
                  <a:lnTo>
                    <a:pt x="81" y="158"/>
                  </a:lnTo>
                  <a:lnTo>
                    <a:pt x="88" y="156"/>
                  </a:lnTo>
                  <a:lnTo>
                    <a:pt x="95" y="153"/>
                  </a:lnTo>
                  <a:lnTo>
                    <a:pt x="101" y="146"/>
                  </a:lnTo>
                  <a:lnTo>
                    <a:pt x="105" y="140"/>
                  </a:lnTo>
                  <a:lnTo>
                    <a:pt x="103" y="134"/>
                  </a:lnTo>
                  <a:lnTo>
                    <a:pt x="98" y="128"/>
                  </a:lnTo>
                  <a:lnTo>
                    <a:pt x="93" y="125"/>
                  </a:lnTo>
                  <a:lnTo>
                    <a:pt x="91" y="125"/>
                  </a:lnTo>
                  <a:lnTo>
                    <a:pt x="91" y="132"/>
                  </a:lnTo>
                  <a:lnTo>
                    <a:pt x="90" y="128"/>
                  </a:lnTo>
                  <a:lnTo>
                    <a:pt x="88" y="123"/>
                  </a:lnTo>
                  <a:lnTo>
                    <a:pt x="89" y="103"/>
                  </a:lnTo>
                  <a:lnTo>
                    <a:pt x="91" y="80"/>
                  </a:lnTo>
                  <a:lnTo>
                    <a:pt x="94" y="64"/>
                  </a:lnTo>
                  <a:lnTo>
                    <a:pt x="101" y="29"/>
                  </a:lnTo>
                  <a:lnTo>
                    <a:pt x="101" y="22"/>
                  </a:lnTo>
                  <a:lnTo>
                    <a:pt x="101" y="16"/>
                  </a:lnTo>
                  <a:lnTo>
                    <a:pt x="101" y="9"/>
                  </a:lnTo>
                  <a:lnTo>
                    <a:pt x="98" y="4"/>
                  </a:lnTo>
                  <a:lnTo>
                    <a:pt x="96" y="0"/>
                  </a:lnTo>
                  <a:lnTo>
                    <a:pt x="1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Freeform 51"/>
            <p:cNvSpPr>
              <a:spLocks/>
            </p:cNvSpPr>
            <p:nvPr/>
          </p:nvSpPr>
          <p:spPr bwMode="invGray">
            <a:xfrm>
              <a:off x="2861" y="3677"/>
              <a:ext cx="106" cy="164"/>
            </a:xfrm>
            <a:custGeom>
              <a:avLst/>
              <a:gdLst>
                <a:gd name="T0" fmla="*/ 1 w 106"/>
                <a:gd name="T1" fmla="*/ 0 h 164"/>
                <a:gd name="T2" fmla="*/ 0 w 106"/>
                <a:gd name="T3" fmla="*/ 8 h 164"/>
                <a:gd name="T4" fmla="*/ 0 w 106"/>
                <a:gd name="T5" fmla="*/ 20 h 164"/>
                <a:gd name="T6" fmla="*/ 4 w 106"/>
                <a:gd name="T7" fmla="*/ 27 h 164"/>
                <a:gd name="T8" fmla="*/ 5 w 106"/>
                <a:gd name="T9" fmla="*/ 35 h 164"/>
                <a:gd name="T10" fmla="*/ 10 w 106"/>
                <a:gd name="T11" fmla="*/ 53 h 164"/>
                <a:gd name="T12" fmla="*/ 13 w 106"/>
                <a:gd name="T13" fmla="*/ 66 h 164"/>
                <a:gd name="T14" fmla="*/ 17 w 106"/>
                <a:gd name="T15" fmla="*/ 84 h 164"/>
                <a:gd name="T16" fmla="*/ 21 w 106"/>
                <a:gd name="T17" fmla="*/ 105 h 164"/>
                <a:gd name="T18" fmla="*/ 23 w 106"/>
                <a:gd name="T19" fmla="*/ 113 h 164"/>
                <a:gd name="T20" fmla="*/ 23 w 106"/>
                <a:gd name="T21" fmla="*/ 124 h 164"/>
                <a:gd name="T22" fmla="*/ 23 w 106"/>
                <a:gd name="T23" fmla="*/ 128 h 164"/>
                <a:gd name="T24" fmla="*/ 21 w 106"/>
                <a:gd name="T25" fmla="*/ 133 h 164"/>
                <a:gd name="T26" fmla="*/ 21 w 106"/>
                <a:gd name="T27" fmla="*/ 127 h 164"/>
                <a:gd name="T28" fmla="*/ 20 w 106"/>
                <a:gd name="T29" fmla="*/ 128 h 164"/>
                <a:gd name="T30" fmla="*/ 16 w 106"/>
                <a:gd name="T31" fmla="*/ 132 h 164"/>
                <a:gd name="T32" fmla="*/ 13 w 106"/>
                <a:gd name="T33" fmla="*/ 139 h 164"/>
                <a:gd name="T34" fmla="*/ 13 w 106"/>
                <a:gd name="T35" fmla="*/ 146 h 164"/>
                <a:gd name="T36" fmla="*/ 16 w 106"/>
                <a:gd name="T37" fmla="*/ 151 h 164"/>
                <a:gd name="T38" fmla="*/ 21 w 106"/>
                <a:gd name="T39" fmla="*/ 158 h 164"/>
                <a:gd name="T40" fmla="*/ 26 w 106"/>
                <a:gd name="T41" fmla="*/ 160 h 164"/>
                <a:gd name="T42" fmla="*/ 33 w 106"/>
                <a:gd name="T43" fmla="*/ 162 h 164"/>
                <a:gd name="T44" fmla="*/ 40 w 106"/>
                <a:gd name="T45" fmla="*/ 163 h 164"/>
                <a:gd name="T46" fmla="*/ 47 w 106"/>
                <a:gd name="T47" fmla="*/ 162 h 164"/>
                <a:gd name="T48" fmla="*/ 64 w 106"/>
                <a:gd name="T49" fmla="*/ 160 h 164"/>
                <a:gd name="T50" fmla="*/ 75 w 106"/>
                <a:gd name="T51" fmla="*/ 159 h 164"/>
                <a:gd name="T52" fmla="*/ 81 w 106"/>
                <a:gd name="T53" fmla="*/ 158 h 164"/>
                <a:gd name="T54" fmla="*/ 88 w 106"/>
                <a:gd name="T55" fmla="*/ 156 h 164"/>
                <a:gd name="T56" fmla="*/ 95 w 106"/>
                <a:gd name="T57" fmla="*/ 153 h 164"/>
                <a:gd name="T58" fmla="*/ 101 w 106"/>
                <a:gd name="T59" fmla="*/ 146 h 164"/>
                <a:gd name="T60" fmla="*/ 105 w 106"/>
                <a:gd name="T61" fmla="*/ 140 h 164"/>
                <a:gd name="T62" fmla="*/ 103 w 106"/>
                <a:gd name="T63" fmla="*/ 134 h 164"/>
                <a:gd name="T64" fmla="*/ 98 w 106"/>
                <a:gd name="T65" fmla="*/ 128 h 164"/>
                <a:gd name="T66" fmla="*/ 93 w 106"/>
                <a:gd name="T67" fmla="*/ 125 h 164"/>
                <a:gd name="T68" fmla="*/ 91 w 106"/>
                <a:gd name="T69" fmla="*/ 125 h 164"/>
                <a:gd name="T70" fmla="*/ 91 w 106"/>
                <a:gd name="T71" fmla="*/ 132 h 164"/>
                <a:gd name="T72" fmla="*/ 90 w 106"/>
                <a:gd name="T73" fmla="*/ 128 h 164"/>
                <a:gd name="T74" fmla="*/ 88 w 106"/>
                <a:gd name="T75" fmla="*/ 123 h 164"/>
                <a:gd name="T76" fmla="*/ 89 w 106"/>
                <a:gd name="T77" fmla="*/ 103 h 164"/>
                <a:gd name="T78" fmla="*/ 91 w 106"/>
                <a:gd name="T79" fmla="*/ 80 h 164"/>
                <a:gd name="T80" fmla="*/ 94 w 106"/>
                <a:gd name="T81" fmla="*/ 64 h 164"/>
                <a:gd name="T82" fmla="*/ 101 w 106"/>
                <a:gd name="T83" fmla="*/ 29 h 164"/>
                <a:gd name="T84" fmla="*/ 101 w 106"/>
                <a:gd name="T85" fmla="*/ 22 h 164"/>
                <a:gd name="T86" fmla="*/ 101 w 106"/>
                <a:gd name="T87" fmla="*/ 16 h 164"/>
                <a:gd name="T88" fmla="*/ 101 w 106"/>
                <a:gd name="T89" fmla="*/ 9 h 164"/>
                <a:gd name="T90" fmla="*/ 98 w 106"/>
                <a:gd name="T91" fmla="*/ 4 h 164"/>
                <a:gd name="T92" fmla="*/ 96 w 106"/>
                <a:gd name="T93" fmla="*/ 0 h 164"/>
                <a:gd name="T94" fmla="*/ 1 w 106"/>
                <a:gd name="T95" fmla="*/ 0 h 1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6"/>
                <a:gd name="T145" fmla="*/ 0 h 164"/>
                <a:gd name="T146" fmla="*/ 106 w 106"/>
                <a:gd name="T147" fmla="*/ 164 h 1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6" h="164">
                  <a:moveTo>
                    <a:pt x="1" y="0"/>
                  </a:moveTo>
                  <a:lnTo>
                    <a:pt x="0" y="8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5" y="35"/>
                  </a:lnTo>
                  <a:lnTo>
                    <a:pt x="10" y="53"/>
                  </a:lnTo>
                  <a:lnTo>
                    <a:pt x="13" y="66"/>
                  </a:lnTo>
                  <a:lnTo>
                    <a:pt x="17" y="84"/>
                  </a:lnTo>
                  <a:lnTo>
                    <a:pt x="21" y="105"/>
                  </a:lnTo>
                  <a:lnTo>
                    <a:pt x="23" y="113"/>
                  </a:lnTo>
                  <a:lnTo>
                    <a:pt x="23" y="124"/>
                  </a:lnTo>
                  <a:lnTo>
                    <a:pt x="23" y="128"/>
                  </a:lnTo>
                  <a:lnTo>
                    <a:pt x="21" y="133"/>
                  </a:lnTo>
                  <a:lnTo>
                    <a:pt x="21" y="127"/>
                  </a:lnTo>
                  <a:lnTo>
                    <a:pt x="20" y="128"/>
                  </a:lnTo>
                  <a:lnTo>
                    <a:pt x="16" y="132"/>
                  </a:lnTo>
                  <a:lnTo>
                    <a:pt x="13" y="139"/>
                  </a:lnTo>
                  <a:lnTo>
                    <a:pt x="13" y="146"/>
                  </a:lnTo>
                  <a:lnTo>
                    <a:pt x="16" y="151"/>
                  </a:lnTo>
                  <a:lnTo>
                    <a:pt x="21" y="158"/>
                  </a:lnTo>
                  <a:lnTo>
                    <a:pt x="26" y="160"/>
                  </a:lnTo>
                  <a:lnTo>
                    <a:pt x="33" y="162"/>
                  </a:lnTo>
                  <a:lnTo>
                    <a:pt x="40" y="163"/>
                  </a:lnTo>
                  <a:lnTo>
                    <a:pt x="47" y="162"/>
                  </a:lnTo>
                  <a:lnTo>
                    <a:pt x="64" y="160"/>
                  </a:lnTo>
                  <a:lnTo>
                    <a:pt x="75" y="159"/>
                  </a:lnTo>
                  <a:lnTo>
                    <a:pt x="81" y="158"/>
                  </a:lnTo>
                  <a:lnTo>
                    <a:pt x="88" y="156"/>
                  </a:lnTo>
                  <a:lnTo>
                    <a:pt x="95" y="153"/>
                  </a:lnTo>
                  <a:lnTo>
                    <a:pt x="101" y="146"/>
                  </a:lnTo>
                  <a:lnTo>
                    <a:pt x="105" y="140"/>
                  </a:lnTo>
                  <a:lnTo>
                    <a:pt x="103" y="134"/>
                  </a:lnTo>
                  <a:lnTo>
                    <a:pt x="98" y="128"/>
                  </a:lnTo>
                  <a:lnTo>
                    <a:pt x="93" y="125"/>
                  </a:lnTo>
                  <a:lnTo>
                    <a:pt x="91" y="125"/>
                  </a:lnTo>
                  <a:lnTo>
                    <a:pt x="91" y="132"/>
                  </a:lnTo>
                  <a:lnTo>
                    <a:pt x="90" y="128"/>
                  </a:lnTo>
                  <a:lnTo>
                    <a:pt x="88" y="123"/>
                  </a:lnTo>
                  <a:lnTo>
                    <a:pt x="89" y="103"/>
                  </a:lnTo>
                  <a:lnTo>
                    <a:pt x="91" y="80"/>
                  </a:lnTo>
                  <a:lnTo>
                    <a:pt x="94" y="64"/>
                  </a:lnTo>
                  <a:lnTo>
                    <a:pt x="101" y="29"/>
                  </a:lnTo>
                  <a:lnTo>
                    <a:pt x="101" y="22"/>
                  </a:lnTo>
                  <a:lnTo>
                    <a:pt x="101" y="16"/>
                  </a:lnTo>
                  <a:lnTo>
                    <a:pt x="101" y="9"/>
                  </a:lnTo>
                  <a:lnTo>
                    <a:pt x="98" y="4"/>
                  </a:lnTo>
                  <a:lnTo>
                    <a:pt x="96" y="0"/>
                  </a:lnTo>
                  <a:lnTo>
                    <a:pt x="1" y="0"/>
                  </a:lnTo>
                </a:path>
              </a:pathLst>
            </a:custGeom>
            <a:solidFill>
              <a:srgbClr val="CF9FCE"/>
            </a:solidFill>
            <a:ln w="12700" cap="rnd">
              <a:solidFill>
                <a:srgbClr val="CF9FCE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Line 52"/>
            <p:cNvSpPr>
              <a:spLocks noChangeShapeType="1"/>
            </p:cNvSpPr>
            <p:nvPr/>
          </p:nvSpPr>
          <p:spPr bwMode="invGray">
            <a:xfrm flipH="1">
              <a:off x="2942" y="4020"/>
              <a:ext cx="4" cy="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3" name="Line 53"/>
          <p:cNvSpPr>
            <a:spLocks noChangeShapeType="1"/>
          </p:cNvSpPr>
          <p:nvPr/>
        </p:nvSpPr>
        <p:spPr bwMode="auto">
          <a:xfrm>
            <a:off x="2490788" y="5459413"/>
            <a:ext cx="3122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54"/>
          <p:cNvSpPr>
            <a:spLocks noChangeShapeType="1"/>
          </p:cNvSpPr>
          <p:nvPr/>
        </p:nvSpPr>
        <p:spPr bwMode="auto">
          <a:xfrm flipH="1">
            <a:off x="1728788" y="2555875"/>
            <a:ext cx="2030412" cy="2270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55"/>
          <p:cNvSpPr>
            <a:spLocks noChangeShapeType="1"/>
          </p:cNvSpPr>
          <p:nvPr/>
        </p:nvSpPr>
        <p:spPr bwMode="auto">
          <a:xfrm>
            <a:off x="5170488" y="2478088"/>
            <a:ext cx="1725612" cy="2360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56"/>
          <p:cNvSpPr>
            <a:spLocks noChangeShapeType="1"/>
          </p:cNvSpPr>
          <p:nvPr/>
        </p:nvSpPr>
        <p:spPr bwMode="auto">
          <a:xfrm flipH="1" flipV="1">
            <a:off x="5462588" y="2617788"/>
            <a:ext cx="1725612" cy="2373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Oval 57"/>
          <p:cNvSpPr>
            <a:spLocks noChangeArrowheads="1"/>
          </p:cNvSpPr>
          <p:nvPr/>
        </p:nvSpPr>
        <p:spPr bwMode="invGray">
          <a:xfrm>
            <a:off x="522288" y="4889500"/>
            <a:ext cx="2424112" cy="1139825"/>
          </a:xfrm>
          <a:prstGeom prst="ellipse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58"/>
          <p:cNvSpPr>
            <a:spLocks noChangeArrowheads="1"/>
          </p:cNvSpPr>
          <p:nvPr/>
        </p:nvSpPr>
        <p:spPr bwMode="invGray">
          <a:xfrm>
            <a:off x="611188" y="5084763"/>
            <a:ext cx="2174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50000"/>
              </a:lnSpc>
              <a:spcAft>
                <a:spcPct val="67000"/>
              </a:spcAft>
            </a:pPr>
            <a:r>
              <a:rPr lang="el-GR" sz="2400" b="1">
                <a:solidFill>
                  <a:srgbClr val="000080"/>
                </a:solidFill>
                <a:cs typeface="Arial" pitchFamily="34" charset="0"/>
              </a:rPr>
              <a:t>διαταραχή </a:t>
            </a:r>
          </a:p>
          <a:p>
            <a:pPr eaLnBrk="0" hangingPunct="0">
              <a:lnSpc>
                <a:spcPct val="50000"/>
              </a:lnSpc>
              <a:spcAft>
                <a:spcPct val="67000"/>
              </a:spcAft>
            </a:pPr>
            <a:r>
              <a:rPr lang="el-GR" sz="2400" b="1">
                <a:solidFill>
                  <a:srgbClr val="000080"/>
                </a:solidFill>
                <a:cs typeface="Arial" pitchFamily="34" charset="0"/>
              </a:rPr>
              <a:t>κινητικότητας</a:t>
            </a:r>
            <a:endParaRPr lang="en-GB" sz="2400" b="1">
              <a:solidFill>
                <a:srgbClr val="000080"/>
              </a:solidFill>
              <a:cs typeface="Arial" pitchFamily="34" charset="0"/>
            </a:endParaRPr>
          </a:p>
        </p:txBody>
      </p:sp>
      <p:grpSp>
        <p:nvGrpSpPr>
          <p:cNvPr id="27659" name="Group 59"/>
          <p:cNvGrpSpPr>
            <a:grpSpLocks/>
          </p:cNvGrpSpPr>
          <p:nvPr/>
        </p:nvGrpSpPr>
        <p:grpSpPr bwMode="auto">
          <a:xfrm>
            <a:off x="5651500" y="4941888"/>
            <a:ext cx="2424113" cy="1139825"/>
            <a:chOff x="3553" y="3080"/>
            <a:chExt cx="1527" cy="718"/>
          </a:xfrm>
        </p:grpSpPr>
        <p:sp>
          <p:nvSpPr>
            <p:cNvPr id="27680" name="Oval 60"/>
            <p:cNvSpPr>
              <a:spLocks noChangeArrowheads="1"/>
            </p:cNvSpPr>
            <p:nvPr/>
          </p:nvSpPr>
          <p:spPr bwMode="invGray">
            <a:xfrm>
              <a:off x="3553" y="3080"/>
              <a:ext cx="1527" cy="718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Rectangle 61"/>
            <p:cNvSpPr>
              <a:spLocks noChangeArrowheads="1"/>
            </p:cNvSpPr>
            <p:nvPr/>
          </p:nvSpPr>
          <p:spPr bwMode="invGray">
            <a:xfrm>
              <a:off x="3563" y="3191"/>
              <a:ext cx="1506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lnSpc>
                  <a:spcPct val="50000"/>
                </a:lnSpc>
                <a:spcAft>
                  <a:spcPct val="67000"/>
                </a:spcAft>
              </a:pPr>
              <a:r>
                <a:rPr lang="el-GR" sz="2400" b="1">
                  <a:solidFill>
                    <a:srgbClr val="000080"/>
                  </a:solidFill>
                  <a:cs typeface="Arial" pitchFamily="34" charset="0"/>
                </a:rPr>
                <a:t>διαταραχή </a:t>
              </a:r>
            </a:p>
            <a:p>
              <a:pPr eaLnBrk="0" hangingPunct="0">
                <a:lnSpc>
                  <a:spcPct val="50000"/>
                </a:lnSpc>
                <a:spcAft>
                  <a:spcPct val="67000"/>
                </a:spcAft>
              </a:pPr>
              <a:r>
                <a:rPr lang="el-GR" sz="2400" b="1">
                  <a:solidFill>
                    <a:srgbClr val="000080"/>
                  </a:solidFill>
                  <a:cs typeface="Arial" pitchFamily="34" charset="0"/>
                </a:rPr>
                <a:t>αισθητικότητας</a:t>
              </a:r>
              <a:endParaRPr lang="en-GB" sz="2400" b="1">
                <a:solidFill>
                  <a:srgbClr val="000080"/>
                </a:solidFill>
                <a:cs typeface="Arial" pitchFamily="34" charset="0"/>
              </a:endParaRPr>
            </a:p>
          </p:txBody>
        </p:sp>
      </p:grpSp>
      <p:grpSp>
        <p:nvGrpSpPr>
          <p:cNvPr id="27660" name="Group 62"/>
          <p:cNvGrpSpPr>
            <a:grpSpLocks/>
          </p:cNvGrpSpPr>
          <p:nvPr/>
        </p:nvGrpSpPr>
        <p:grpSpPr bwMode="auto">
          <a:xfrm>
            <a:off x="3182938" y="1676400"/>
            <a:ext cx="2424112" cy="1139825"/>
            <a:chOff x="2005" y="1056"/>
            <a:chExt cx="1527" cy="718"/>
          </a:xfrm>
        </p:grpSpPr>
        <p:sp>
          <p:nvSpPr>
            <p:cNvPr id="27678" name="Oval 63"/>
            <p:cNvSpPr>
              <a:spLocks noChangeArrowheads="1"/>
            </p:cNvSpPr>
            <p:nvPr/>
          </p:nvSpPr>
          <p:spPr bwMode="invGray">
            <a:xfrm>
              <a:off x="2005" y="1056"/>
              <a:ext cx="1527" cy="71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Rectangle 64"/>
            <p:cNvSpPr>
              <a:spLocks noChangeArrowheads="1"/>
            </p:cNvSpPr>
            <p:nvPr/>
          </p:nvSpPr>
          <p:spPr bwMode="invGray">
            <a:xfrm>
              <a:off x="2179" y="1184"/>
              <a:ext cx="1166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sz="2100" b="1">
                  <a:solidFill>
                    <a:srgbClr val="000080"/>
                  </a:solidFill>
                  <a:cs typeface="Arial" pitchFamily="34" charset="0"/>
                </a:rPr>
                <a:t>ψυχολογικοί 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l-GR" sz="2100" b="1">
                  <a:solidFill>
                    <a:srgbClr val="000080"/>
                  </a:solidFill>
                  <a:cs typeface="Arial" pitchFamily="34" charset="0"/>
                </a:rPr>
                <a:t>παράγοντες</a:t>
              </a:r>
              <a:endParaRPr lang="en-GB" sz="2100" b="1">
                <a:solidFill>
                  <a:srgbClr val="000080"/>
                </a:solidFill>
                <a:cs typeface="Arial" pitchFamily="34" charset="0"/>
              </a:endParaRPr>
            </a:p>
          </p:txBody>
        </p:sp>
      </p:grpSp>
      <p:sp>
        <p:nvSpPr>
          <p:cNvPr id="27661" name="Rectangle 65"/>
          <p:cNvSpPr>
            <a:spLocks noChangeArrowheads="1"/>
          </p:cNvSpPr>
          <p:nvPr/>
        </p:nvSpPr>
        <p:spPr bwMode="auto">
          <a:xfrm>
            <a:off x="3059113" y="3357563"/>
            <a:ext cx="2159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>
              <a:lnSpc>
                <a:spcPct val="30000"/>
              </a:lnSpc>
              <a:spcAft>
                <a:spcPct val="67000"/>
              </a:spcAft>
            </a:pPr>
            <a:r>
              <a:rPr lang="el-GR" sz="1600" b="1">
                <a:cs typeface="Arial" pitchFamily="34" charset="0"/>
              </a:rPr>
              <a:t>Πυρήνας</a:t>
            </a:r>
          </a:p>
          <a:p>
            <a:pPr algn="r" eaLnBrk="0" hangingPunct="0">
              <a:lnSpc>
                <a:spcPct val="30000"/>
              </a:lnSpc>
              <a:spcAft>
                <a:spcPct val="67000"/>
              </a:spcAft>
            </a:pPr>
            <a:r>
              <a:rPr lang="el-GR" sz="1600" b="1">
                <a:cs typeface="Arial" pitchFamily="34" charset="0"/>
              </a:rPr>
              <a:t>πνευμονογαστρικού</a:t>
            </a:r>
            <a:endParaRPr lang="en-GB" sz="1600" b="1">
              <a:cs typeface="Arial" pitchFamily="34" charset="0"/>
            </a:endParaRPr>
          </a:p>
        </p:txBody>
      </p:sp>
      <p:sp>
        <p:nvSpPr>
          <p:cNvPr id="27662" name="Rectangle 66"/>
          <p:cNvSpPr>
            <a:spLocks noChangeArrowheads="1"/>
          </p:cNvSpPr>
          <p:nvPr/>
        </p:nvSpPr>
        <p:spPr bwMode="auto">
          <a:xfrm>
            <a:off x="250825" y="2708275"/>
            <a:ext cx="20923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b="1">
                <a:solidFill>
                  <a:srgbClr val="3333FF"/>
                </a:solidFill>
                <a:cs typeface="Arial" pitchFamily="34" charset="0"/>
              </a:rPr>
              <a:t>αντιχολινεργικά</a:t>
            </a:r>
            <a:r>
              <a:rPr lang="en-GB" sz="1600" b="1">
                <a:solidFill>
                  <a:srgbClr val="3333FF"/>
                </a:solidFill>
                <a:cs typeface="Arial" pitchFamily="34" charset="0"/>
              </a:rPr>
              <a:t/>
            </a:r>
            <a:br>
              <a:rPr lang="en-GB" sz="1600" b="1">
                <a:solidFill>
                  <a:srgbClr val="3333FF"/>
                </a:solidFill>
                <a:cs typeface="Arial" pitchFamily="34" charset="0"/>
              </a:rPr>
            </a:br>
            <a:r>
              <a:rPr lang="el-GR" sz="1600" b="1">
                <a:solidFill>
                  <a:srgbClr val="3333FF"/>
                </a:solidFill>
                <a:cs typeface="Arial" pitchFamily="34" charset="0"/>
              </a:rPr>
              <a:t>σεροτονεργικά</a:t>
            </a:r>
            <a:r>
              <a:rPr lang="en-GB" sz="1600" b="1">
                <a:solidFill>
                  <a:srgbClr val="3333FF"/>
                </a:solidFill>
                <a:cs typeface="Arial" pitchFamily="34" charset="0"/>
              </a:rPr>
              <a:t>: 3, 4</a:t>
            </a:r>
            <a:br>
              <a:rPr lang="en-GB" sz="1600" b="1">
                <a:solidFill>
                  <a:srgbClr val="3333FF"/>
                </a:solidFill>
                <a:cs typeface="Arial" pitchFamily="34" charset="0"/>
              </a:rPr>
            </a:br>
            <a:r>
              <a:rPr lang="el-GR" sz="1600" b="1">
                <a:solidFill>
                  <a:srgbClr val="3333FF"/>
                </a:solidFill>
                <a:cs typeface="Arial" pitchFamily="34" charset="0"/>
              </a:rPr>
              <a:t>α</a:t>
            </a:r>
            <a:r>
              <a:rPr lang="en-GB" sz="1400" b="1">
                <a:solidFill>
                  <a:srgbClr val="3333FF"/>
                </a:solidFill>
                <a:cs typeface="Arial" pitchFamily="34" charset="0"/>
              </a:rPr>
              <a:t>2</a:t>
            </a:r>
            <a:r>
              <a:rPr lang="en-GB" sz="1600" b="1">
                <a:solidFill>
                  <a:srgbClr val="3333FF"/>
                </a:solidFill>
                <a:cs typeface="Arial" pitchFamily="34" charset="0"/>
              </a:rPr>
              <a:t> </a:t>
            </a:r>
            <a:r>
              <a:rPr lang="el-GR" sz="1600" b="1">
                <a:solidFill>
                  <a:srgbClr val="3333FF"/>
                </a:solidFill>
                <a:cs typeface="Arial" pitchFamily="34" charset="0"/>
              </a:rPr>
              <a:t>αδρενεργικοί</a:t>
            </a:r>
            <a:r>
              <a:rPr lang="en-GB" sz="1600" b="1">
                <a:solidFill>
                  <a:srgbClr val="3333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7663" name="Rectangle 67"/>
          <p:cNvSpPr>
            <a:spLocks noChangeArrowheads="1"/>
          </p:cNvSpPr>
          <p:nvPr/>
        </p:nvSpPr>
        <p:spPr bwMode="auto">
          <a:xfrm>
            <a:off x="4614863" y="4179888"/>
            <a:ext cx="873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Aft>
                <a:spcPct val="67000"/>
              </a:spcAft>
            </a:pPr>
            <a:r>
              <a:rPr lang="el-GR" sz="1600" b="1">
                <a:cs typeface="Arial" pitchFamily="34" charset="0"/>
              </a:rPr>
              <a:t>Σ2, 3, 4</a:t>
            </a:r>
            <a:endParaRPr lang="en-GB" sz="1600" b="1">
              <a:cs typeface="Arial" pitchFamily="34" charset="0"/>
            </a:endParaRPr>
          </a:p>
        </p:txBody>
      </p:sp>
      <p:sp>
        <p:nvSpPr>
          <p:cNvPr id="27664" name="Rectangle 68"/>
          <p:cNvSpPr>
            <a:spLocks noChangeArrowheads="1"/>
          </p:cNvSpPr>
          <p:nvPr/>
        </p:nvSpPr>
        <p:spPr bwMode="auto">
          <a:xfrm>
            <a:off x="4583113" y="3897313"/>
            <a:ext cx="208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Aft>
                <a:spcPct val="67000"/>
              </a:spcAft>
            </a:pPr>
            <a:r>
              <a:rPr lang="el-GR" sz="1600" b="1">
                <a:cs typeface="Arial" pitchFamily="34" charset="0"/>
              </a:rPr>
              <a:t>Συμπαθητικά νεύρα</a:t>
            </a:r>
            <a:endParaRPr lang="en-GB" sz="1600" b="1">
              <a:cs typeface="Arial" pitchFamily="34" charset="0"/>
            </a:endParaRPr>
          </a:p>
        </p:txBody>
      </p:sp>
      <p:sp>
        <p:nvSpPr>
          <p:cNvPr id="27665" name="Freeform 69"/>
          <p:cNvSpPr>
            <a:spLocks/>
          </p:cNvSpPr>
          <p:nvPr/>
        </p:nvSpPr>
        <p:spPr bwMode="auto">
          <a:xfrm>
            <a:off x="4083050" y="2616200"/>
            <a:ext cx="609600" cy="501650"/>
          </a:xfrm>
          <a:custGeom>
            <a:avLst/>
            <a:gdLst>
              <a:gd name="T0" fmla="*/ 2147483647 w 384"/>
              <a:gd name="T1" fmla="*/ 2147483647 h 316"/>
              <a:gd name="T2" fmla="*/ 2147483647 w 384"/>
              <a:gd name="T3" fmla="*/ 2147483647 h 316"/>
              <a:gd name="T4" fmla="*/ 0 w 384"/>
              <a:gd name="T5" fmla="*/ 2147483647 h 316"/>
              <a:gd name="T6" fmla="*/ 0 w 384"/>
              <a:gd name="T7" fmla="*/ 2147483647 h 316"/>
              <a:gd name="T8" fmla="*/ 2147483647 w 384"/>
              <a:gd name="T9" fmla="*/ 2147483647 h 316"/>
              <a:gd name="T10" fmla="*/ 2147483647 w 384"/>
              <a:gd name="T11" fmla="*/ 0 h 316"/>
              <a:gd name="T12" fmla="*/ 2147483647 w 384"/>
              <a:gd name="T13" fmla="*/ 0 h 316"/>
              <a:gd name="T14" fmla="*/ 2147483647 w 384"/>
              <a:gd name="T15" fmla="*/ 0 h 316"/>
              <a:gd name="T16" fmla="*/ 2147483647 w 384"/>
              <a:gd name="T17" fmla="*/ 2147483647 h 316"/>
              <a:gd name="T18" fmla="*/ 2147483647 w 384"/>
              <a:gd name="T19" fmla="*/ 2147483647 h 316"/>
              <a:gd name="T20" fmla="*/ 2147483647 w 384"/>
              <a:gd name="T21" fmla="*/ 2147483647 h 316"/>
              <a:gd name="T22" fmla="*/ 2147483647 w 384"/>
              <a:gd name="T23" fmla="*/ 2147483647 h 316"/>
              <a:gd name="T24" fmla="*/ 2147483647 w 384"/>
              <a:gd name="T25" fmla="*/ 2147483647 h 3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4"/>
              <a:gd name="T40" fmla="*/ 0 h 316"/>
              <a:gd name="T41" fmla="*/ 384 w 384"/>
              <a:gd name="T42" fmla="*/ 316 h 3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4" h="316">
                <a:moveTo>
                  <a:pt x="91" y="315"/>
                </a:moveTo>
                <a:lnTo>
                  <a:pt x="15" y="261"/>
                </a:lnTo>
                <a:lnTo>
                  <a:pt x="0" y="181"/>
                </a:lnTo>
                <a:lnTo>
                  <a:pt x="0" y="94"/>
                </a:lnTo>
                <a:lnTo>
                  <a:pt x="43" y="27"/>
                </a:lnTo>
                <a:lnTo>
                  <a:pt x="118" y="0"/>
                </a:lnTo>
                <a:lnTo>
                  <a:pt x="238" y="0"/>
                </a:lnTo>
                <a:lnTo>
                  <a:pt x="327" y="0"/>
                </a:lnTo>
                <a:lnTo>
                  <a:pt x="383" y="68"/>
                </a:lnTo>
                <a:lnTo>
                  <a:pt x="383" y="147"/>
                </a:lnTo>
                <a:lnTo>
                  <a:pt x="383" y="234"/>
                </a:lnTo>
                <a:lnTo>
                  <a:pt x="327" y="288"/>
                </a:lnTo>
                <a:lnTo>
                  <a:pt x="320" y="301"/>
                </a:lnTo>
              </a:path>
            </a:pathLst>
          </a:custGeom>
          <a:noFill/>
          <a:ln w="25400" cap="rnd">
            <a:solidFill>
              <a:srgbClr val="FF99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Freeform 70"/>
          <p:cNvSpPr>
            <a:spLocks/>
          </p:cNvSpPr>
          <p:nvPr/>
        </p:nvSpPr>
        <p:spPr bwMode="auto">
          <a:xfrm>
            <a:off x="4592638" y="3105150"/>
            <a:ext cx="211137" cy="234950"/>
          </a:xfrm>
          <a:custGeom>
            <a:avLst/>
            <a:gdLst>
              <a:gd name="T0" fmla="*/ 0 w 133"/>
              <a:gd name="T1" fmla="*/ 0 h 148"/>
              <a:gd name="T2" fmla="*/ 2147483647 w 133"/>
              <a:gd name="T3" fmla="*/ 0 h 148"/>
              <a:gd name="T4" fmla="*/ 2147483647 w 133"/>
              <a:gd name="T5" fmla="*/ 2147483647 h 148"/>
              <a:gd name="T6" fmla="*/ 2147483647 w 133"/>
              <a:gd name="T7" fmla="*/ 2147483647 h 148"/>
              <a:gd name="T8" fmla="*/ 0 w 133"/>
              <a:gd name="T9" fmla="*/ 2147483647 h 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148"/>
              <a:gd name="T17" fmla="*/ 133 w 133"/>
              <a:gd name="T18" fmla="*/ 148 h 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148">
                <a:moveTo>
                  <a:pt x="0" y="0"/>
                </a:moveTo>
                <a:lnTo>
                  <a:pt x="90" y="0"/>
                </a:lnTo>
                <a:lnTo>
                  <a:pt x="132" y="73"/>
                </a:lnTo>
                <a:lnTo>
                  <a:pt x="98" y="147"/>
                </a:lnTo>
                <a:lnTo>
                  <a:pt x="0" y="147"/>
                </a:lnTo>
              </a:path>
            </a:pathLst>
          </a:custGeom>
          <a:noFill/>
          <a:ln w="25400" cap="rnd">
            <a:solidFill>
              <a:srgbClr val="FF99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Freeform 71"/>
          <p:cNvSpPr>
            <a:spLocks/>
          </p:cNvSpPr>
          <p:nvPr/>
        </p:nvSpPr>
        <p:spPr bwMode="auto">
          <a:xfrm>
            <a:off x="4592638" y="3340100"/>
            <a:ext cx="79375" cy="1230313"/>
          </a:xfrm>
          <a:custGeom>
            <a:avLst/>
            <a:gdLst>
              <a:gd name="T0" fmla="*/ 0 w 50"/>
              <a:gd name="T1" fmla="*/ 0 h 775"/>
              <a:gd name="T2" fmla="*/ 2147483647 w 50"/>
              <a:gd name="T3" fmla="*/ 2147483647 h 775"/>
              <a:gd name="T4" fmla="*/ 2147483647 w 50"/>
              <a:gd name="T5" fmla="*/ 2147483647 h 775"/>
              <a:gd name="T6" fmla="*/ 2147483647 w 50"/>
              <a:gd name="T7" fmla="*/ 2147483647 h 775"/>
              <a:gd name="T8" fmla="*/ 2147483647 w 50"/>
              <a:gd name="T9" fmla="*/ 2147483647 h 775"/>
              <a:gd name="T10" fmla="*/ 2147483647 w 50"/>
              <a:gd name="T11" fmla="*/ 2147483647 h 775"/>
              <a:gd name="T12" fmla="*/ 2147483647 w 50"/>
              <a:gd name="T13" fmla="*/ 2147483647 h 775"/>
              <a:gd name="T14" fmla="*/ 2147483647 w 50"/>
              <a:gd name="T15" fmla="*/ 2147483647 h 775"/>
              <a:gd name="T16" fmla="*/ 2147483647 w 50"/>
              <a:gd name="T17" fmla="*/ 2147483647 h 775"/>
              <a:gd name="T18" fmla="*/ 2147483647 w 50"/>
              <a:gd name="T19" fmla="*/ 2147483647 h 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"/>
              <a:gd name="T31" fmla="*/ 0 h 775"/>
              <a:gd name="T32" fmla="*/ 50 w 50"/>
              <a:gd name="T33" fmla="*/ 775 h 7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" h="775">
                <a:moveTo>
                  <a:pt x="0" y="0"/>
                </a:moveTo>
                <a:lnTo>
                  <a:pt x="27" y="86"/>
                </a:lnTo>
                <a:lnTo>
                  <a:pt x="27" y="194"/>
                </a:lnTo>
                <a:lnTo>
                  <a:pt x="27" y="306"/>
                </a:lnTo>
                <a:lnTo>
                  <a:pt x="27" y="413"/>
                </a:lnTo>
                <a:lnTo>
                  <a:pt x="27" y="507"/>
                </a:lnTo>
                <a:lnTo>
                  <a:pt x="49" y="587"/>
                </a:lnTo>
                <a:lnTo>
                  <a:pt x="49" y="667"/>
                </a:lnTo>
                <a:lnTo>
                  <a:pt x="49" y="754"/>
                </a:lnTo>
                <a:lnTo>
                  <a:pt x="48" y="774"/>
                </a:lnTo>
              </a:path>
            </a:pathLst>
          </a:custGeom>
          <a:noFill/>
          <a:ln w="25400" cap="rnd">
            <a:solidFill>
              <a:srgbClr val="FF99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Freeform 72"/>
          <p:cNvSpPr>
            <a:spLocks/>
          </p:cNvSpPr>
          <p:nvPr/>
        </p:nvSpPr>
        <p:spPr bwMode="auto">
          <a:xfrm>
            <a:off x="4479925" y="3349625"/>
            <a:ext cx="190500" cy="1220788"/>
          </a:xfrm>
          <a:custGeom>
            <a:avLst/>
            <a:gdLst>
              <a:gd name="T0" fmla="*/ 2147483647 w 120"/>
              <a:gd name="T1" fmla="*/ 2147483647 h 769"/>
              <a:gd name="T2" fmla="*/ 2147483647 w 120"/>
              <a:gd name="T3" fmla="*/ 2147483647 h 769"/>
              <a:gd name="T4" fmla="*/ 2147483647 w 120"/>
              <a:gd name="T5" fmla="*/ 2147483647 h 769"/>
              <a:gd name="T6" fmla="*/ 2147483647 w 120"/>
              <a:gd name="T7" fmla="*/ 2147483647 h 769"/>
              <a:gd name="T8" fmla="*/ 2147483647 w 120"/>
              <a:gd name="T9" fmla="*/ 2147483647 h 769"/>
              <a:gd name="T10" fmla="*/ 2147483647 w 120"/>
              <a:gd name="T11" fmla="*/ 2147483647 h 769"/>
              <a:gd name="T12" fmla="*/ 2147483647 w 120"/>
              <a:gd name="T13" fmla="*/ 2147483647 h 769"/>
              <a:gd name="T14" fmla="*/ 2147483647 w 120"/>
              <a:gd name="T15" fmla="*/ 2147483647 h 769"/>
              <a:gd name="T16" fmla="*/ 0 w 120"/>
              <a:gd name="T17" fmla="*/ 2147483647 h 769"/>
              <a:gd name="T18" fmla="*/ 0 w 120"/>
              <a:gd name="T19" fmla="*/ 2147483647 h 769"/>
              <a:gd name="T20" fmla="*/ 0 w 120"/>
              <a:gd name="T21" fmla="*/ 0 h 7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0"/>
              <a:gd name="T34" fmla="*/ 0 h 769"/>
              <a:gd name="T35" fmla="*/ 120 w 120"/>
              <a:gd name="T36" fmla="*/ 769 h 7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0" h="769">
                <a:moveTo>
                  <a:pt x="119" y="768"/>
                </a:moveTo>
                <a:lnTo>
                  <a:pt x="64" y="700"/>
                </a:lnTo>
                <a:lnTo>
                  <a:pt x="44" y="620"/>
                </a:lnTo>
                <a:lnTo>
                  <a:pt x="44" y="527"/>
                </a:lnTo>
                <a:lnTo>
                  <a:pt x="44" y="434"/>
                </a:lnTo>
                <a:lnTo>
                  <a:pt x="43" y="341"/>
                </a:lnTo>
                <a:lnTo>
                  <a:pt x="29" y="260"/>
                </a:lnTo>
                <a:lnTo>
                  <a:pt x="29" y="179"/>
                </a:lnTo>
                <a:lnTo>
                  <a:pt x="0" y="106"/>
                </a:lnTo>
                <a:lnTo>
                  <a:pt x="0" y="1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99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Freeform 73"/>
          <p:cNvSpPr>
            <a:spLocks/>
          </p:cNvSpPr>
          <p:nvPr/>
        </p:nvSpPr>
        <p:spPr bwMode="auto">
          <a:xfrm>
            <a:off x="4270375" y="3221038"/>
            <a:ext cx="211138" cy="128587"/>
          </a:xfrm>
          <a:custGeom>
            <a:avLst/>
            <a:gdLst>
              <a:gd name="T0" fmla="*/ 2147483647 w 133"/>
              <a:gd name="T1" fmla="*/ 2147483647 h 81"/>
              <a:gd name="T2" fmla="*/ 2147483647 w 133"/>
              <a:gd name="T3" fmla="*/ 2147483647 h 81"/>
              <a:gd name="T4" fmla="*/ 0 w 133"/>
              <a:gd name="T5" fmla="*/ 0 h 81"/>
              <a:gd name="T6" fmla="*/ 0 60000 65536"/>
              <a:gd name="T7" fmla="*/ 0 60000 65536"/>
              <a:gd name="T8" fmla="*/ 0 60000 65536"/>
              <a:gd name="T9" fmla="*/ 0 w 133"/>
              <a:gd name="T10" fmla="*/ 0 h 81"/>
              <a:gd name="T11" fmla="*/ 133 w 133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81">
                <a:moveTo>
                  <a:pt x="132" y="80"/>
                </a:moveTo>
                <a:lnTo>
                  <a:pt x="77" y="26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99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74"/>
          <p:cNvSpPr>
            <a:spLocks noChangeShapeType="1"/>
          </p:cNvSpPr>
          <p:nvPr/>
        </p:nvSpPr>
        <p:spPr bwMode="auto">
          <a:xfrm>
            <a:off x="4579938" y="3616325"/>
            <a:ext cx="0" cy="61436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75"/>
          <p:cNvSpPr>
            <a:spLocks noChangeShapeType="1"/>
          </p:cNvSpPr>
          <p:nvPr/>
        </p:nvSpPr>
        <p:spPr bwMode="auto">
          <a:xfrm>
            <a:off x="4232275" y="3108325"/>
            <a:ext cx="28575" cy="101600"/>
          </a:xfrm>
          <a:prstGeom prst="line">
            <a:avLst/>
          </a:prstGeom>
          <a:noFill/>
          <a:ln w="25400">
            <a:solidFill>
              <a:srgbClr val="FF99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76"/>
          <p:cNvSpPr>
            <a:spLocks noChangeArrowheads="1"/>
          </p:cNvSpPr>
          <p:nvPr/>
        </p:nvSpPr>
        <p:spPr bwMode="auto">
          <a:xfrm>
            <a:off x="4468813" y="3213100"/>
            <a:ext cx="104775" cy="101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Rectangle 77"/>
          <p:cNvSpPr>
            <a:spLocks noChangeArrowheads="1"/>
          </p:cNvSpPr>
          <p:nvPr/>
        </p:nvSpPr>
        <p:spPr bwMode="auto">
          <a:xfrm>
            <a:off x="323850" y="6165850"/>
            <a:ext cx="545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400" b="1">
                <a:cs typeface="Arial" pitchFamily="34" charset="0"/>
              </a:rPr>
              <a:t>SSRI</a:t>
            </a:r>
            <a:r>
              <a:rPr lang="en-US" sz="1400" b="1">
                <a:cs typeface="Arial" pitchFamily="34" charset="0"/>
              </a:rPr>
              <a:t>s</a:t>
            </a:r>
            <a:r>
              <a:rPr lang="en-GB" sz="1400" b="1">
                <a:cs typeface="Arial" pitchFamily="34" charset="0"/>
              </a:rPr>
              <a:t> = </a:t>
            </a:r>
            <a:r>
              <a:rPr lang="el-GR" sz="1400" b="1">
                <a:cs typeface="Arial" pitchFamily="34" charset="0"/>
              </a:rPr>
              <a:t>εκλεκτικοί αναστολείς επαναπρόσληψης σεροτονίνης</a:t>
            </a:r>
            <a:endParaRPr lang="en-GB" sz="1400" b="1">
              <a:cs typeface="Arial" pitchFamily="34" charset="0"/>
            </a:endParaRPr>
          </a:p>
        </p:txBody>
      </p:sp>
      <p:sp>
        <p:nvSpPr>
          <p:cNvPr id="27674" name="Oval 79"/>
          <p:cNvSpPr>
            <a:spLocks noChangeArrowheads="1"/>
          </p:cNvSpPr>
          <p:nvPr/>
        </p:nvSpPr>
        <p:spPr bwMode="invGray">
          <a:xfrm>
            <a:off x="2195513" y="3860800"/>
            <a:ext cx="2160587" cy="1139825"/>
          </a:xfrm>
          <a:prstGeom prst="ellipse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80"/>
          <p:cNvSpPr>
            <a:spLocks noChangeShapeType="1"/>
          </p:cNvSpPr>
          <p:nvPr/>
        </p:nvSpPr>
        <p:spPr bwMode="auto">
          <a:xfrm>
            <a:off x="3708400" y="4941888"/>
            <a:ext cx="647700" cy="287337"/>
          </a:xfrm>
          <a:prstGeom prst="line">
            <a:avLst/>
          </a:prstGeom>
          <a:noFill/>
          <a:ln w="508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76" name="Text Box 81"/>
          <p:cNvSpPr txBox="1">
            <a:spLocks noChangeArrowheads="1"/>
          </p:cNvSpPr>
          <p:nvPr/>
        </p:nvSpPr>
        <p:spPr bwMode="auto">
          <a:xfrm>
            <a:off x="2268538" y="4005263"/>
            <a:ext cx="2016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>
                <a:solidFill>
                  <a:schemeClr val="bg1"/>
                </a:solidFill>
              </a:rPr>
              <a:t>βακτηριακή</a:t>
            </a:r>
          </a:p>
          <a:p>
            <a:pPr eaLnBrk="1" hangingPunct="1">
              <a:spcBef>
                <a:spcPct val="50000"/>
              </a:spcBef>
            </a:pPr>
            <a:r>
              <a:rPr lang="el-GR">
                <a:solidFill>
                  <a:schemeClr val="bg1"/>
                </a:solidFill>
              </a:rPr>
              <a:t>υπερανάπτυξη</a:t>
            </a:r>
          </a:p>
        </p:txBody>
      </p:sp>
      <p:sp>
        <p:nvSpPr>
          <p:cNvPr id="27677" name="Text Box 82"/>
          <p:cNvSpPr txBox="1">
            <a:spLocks noChangeArrowheads="1"/>
          </p:cNvSpPr>
          <p:nvPr/>
        </p:nvSpPr>
        <p:spPr bwMode="auto">
          <a:xfrm>
            <a:off x="2843213" y="5084763"/>
            <a:ext cx="1439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600" b="1">
                <a:solidFill>
                  <a:srgbClr val="3333FF"/>
                </a:solidFill>
              </a:rPr>
              <a:t>αντιβιοτικά</a:t>
            </a:r>
          </a:p>
        </p:txBody>
      </p:sp>
    </p:spTree>
    <p:extLst>
      <p:ext uri="{BB962C8B-B14F-4D97-AF65-F5344CB8AC3E}">
        <p14:creationId xmlns:p14="http://schemas.microsoft.com/office/powerpoint/2010/main" xmlns="" val="966278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071688" y="785813"/>
            <a:ext cx="4572000" cy="790575"/>
          </a:xfrm>
        </p:spPr>
        <p:txBody>
          <a:bodyPr/>
          <a:lstStyle/>
          <a:p>
            <a:r>
              <a:rPr lang="el-GR" sz="3200" b="1" smtClean="0">
                <a:solidFill>
                  <a:srgbClr val="FFC000"/>
                </a:solidFill>
              </a:rPr>
              <a:t>σπασμολυτικά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229600" cy="44497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800" b="1" smtClean="0">
                <a:solidFill>
                  <a:srgbClr val="FF0000"/>
                </a:solidFill>
              </a:rPr>
              <a:t>αντιχολινεργικά </a:t>
            </a:r>
          </a:p>
          <a:p>
            <a:pPr>
              <a:buFontTx/>
              <a:buNone/>
            </a:pPr>
            <a:r>
              <a:rPr lang="el-GR" sz="2400" smtClean="0">
                <a:solidFill>
                  <a:schemeClr val="bg1"/>
                </a:solidFill>
              </a:rPr>
              <a:t>    </a:t>
            </a:r>
            <a:r>
              <a:rPr lang="el-GR" sz="2400" smtClean="0">
                <a:solidFill>
                  <a:schemeClr val="accent2"/>
                </a:solidFill>
              </a:rPr>
              <a:t>σιμετρόπιο</a:t>
            </a:r>
            <a:r>
              <a:rPr lang="en-US" sz="2400" smtClean="0">
                <a:solidFill>
                  <a:schemeClr val="accent2"/>
                </a:solidFill>
              </a:rPr>
              <a:t>, </a:t>
            </a:r>
            <a:r>
              <a:rPr lang="el-GR" sz="2400" smtClean="0">
                <a:solidFill>
                  <a:schemeClr val="accent2"/>
                </a:solidFill>
              </a:rPr>
              <a:t>υοσκίνη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endParaRPr lang="el-GR" sz="240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800" b="1" smtClean="0">
                <a:solidFill>
                  <a:srgbClr val="FF0000"/>
                </a:solidFill>
              </a:rPr>
              <a:t>χαλαρωτικά λείων μυϊκών ινών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endParaRPr lang="el-GR" sz="280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l-GR" smtClean="0">
                <a:solidFill>
                  <a:schemeClr val="bg1"/>
                </a:solidFill>
              </a:rPr>
              <a:t>   </a:t>
            </a:r>
            <a:r>
              <a:rPr lang="el-GR" sz="2400" smtClean="0">
                <a:solidFill>
                  <a:schemeClr val="accent2"/>
                </a:solidFill>
              </a:rPr>
              <a:t>τριμεβουτίνη</a:t>
            </a:r>
            <a:r>
              <a:rPr lang="en-US" sz="2400" smtClean="0">
                <a:solidFill>
                  <a:schemeClr val="accent2"/>
                </a:solidFill>
              </a:rPr>
              <a:t>,</a:t>
            </a:r>
            <a:r>
              <a:rPr lang="el-GR" sz="2400" smtClean="0">
                <a:solidFill>
                  <a:schemeClr val="accent2"/>
                </a:solidFill>
              </a:rPr>
              <a:t> μεμπεβερίνη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endParaRPr lang="el-GR" sz="240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800" b="1" smtClean="0">
                <a:solidFill>
                  <a:srgbClr val="FF0000"/>
                </a:solidFill>
              </a:rPr>
              <a:t>ανταγωνιστές </a:t>
            </a:r>
            <a:r>
              <a:rPr lang="en-US" sz="2800" b="1" smtClean="0">
                <a:solidFill>
                  <a:srgbClr val="FF0000"/>
                </a:solidFill>
              </a:rPr>
              <a:t>Ca</a:t>
            </a:r>
            <a:endParaRPr lang="el-GR" sz="2800" b="1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l-GR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l-GR" smtClean="0">
                <a:solidFill>
                  <a:schemeClr val="bg1"/>
                </a:solidFill>
              </a:rPr>
              <a:t> </a:t>
            </a:r>
            <a:r>
              <a:rPr lang="el-GR" sz="2400" smtClean="0">
                <a:solidFill>
                  <a:schemeClr val="accent2"/>
                </a:solidFill>
              </a:rPr>
              <a:t>πιναβέριο, </a:t>
            </a:r>
            <a:r>
              <a:rPr lang="en-US" sz="2400" smtClean="0">
                <a:solidFill>
                  <a:schemeClr val="accent2"/>
                </a:solidFill>
              </a:rPr>
              <a:t>peppermint oil</a:t>
            </a:r>
            <a:r>
              <a:rPr lang="el-GR" sz="2400" smtClean="0">
                <a:solidFill>
                  <a:schemeClr val="accent2"/>
                </a:solidFill>
              </a:rPr>
              <a:t>,</a:t>
            </a:r>
            <a:r>
              <a:rPr lang="en-US" sz="2400" smtClean="0">
                <a:solidFill>
                  <a:schemeClr val="accent2"/>
                </a:solidFill>
              </a:rPr>
              <a:t> octylonium bromide</a:t>
            </a:r>
          </a:p>
          <a:p>
            <a:endParaRPr lang="el-GR" sz="28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166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49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3124200" y="5943600"/>
            <a:ext cx="533400" cy="3810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675"/>
            <a:ext cx="44958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 descr="Large confetti"/>
          <p:cNvSpPr txBox="1">
            <a:spLocks noChangeArrowheads="1"/>
          </p:cNvSpPr>
          <p:nvPr/>
        </p:nvSpPr>
        <p:spPr>
          <a:xfrm>
            <a:off x="3214688" y="571500"/>
            <a:ext cx="4572000" cy="7905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l-GR" sz="32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σπασμολυτικά</a:t>
            </a:r>
          </a:p>
        </p:txBody>
      </p:sp>
    </p:spTree>
    <p:extLst>
      <p:ext uri="{BB962C8B-B14F-4D97-AF65-F5344CB8AC3E}">
        <p14:creationId xmlns:p14="http://schemas.microsoft.com/office/powerpoint/2010/main" xmlns="" val="2130476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857250" y="214313"/>
            <a:ext cx="7772400" cy="1143000"/>
          </a:xfrm>
        </p:spPr>
        <p:txBody>
          <a:bodyPr/>
          <a:lstStyle/>
          <a:p>
            <a:r>
              <a:rPr lang="el-GR" sz="3200" b="1" smtClean="0">
                <a:solidFill>
                  <a:srgbClr val="FFC000"/>
                </a:solidFill>
              </a:rPr>
              <a:t>διογκωτικά των κοπράνων - ίνες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14438"/>
            <a:ext cx="6000750" cy="3857625"/>
          </a:xfrm>
        </p:spPr>
        <p:txBody>
          <a:bodyPr>
            <a:normAutofit lnSpcReduction="10000"/>
          </a:bodyPr>
          <a:lstStyle/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l-GR" sz="2800" b="1" smtClean="0">
                <a:solidFill>
                  <a:srgbClr val="FF0000"/>
                </a:solidFill>
              </a:rPr>
              <a:t>αδιάλυτες</a:t>
            </a:r>
          </a:p>
          <a:p>
            <a:pPr lvl="1">
              <a:buClr>
                <a:schemeClr val="folHlink"/>
              </a:buClr>
              <a:buSzPct val="85000"/>
              <a:buFont typeface="Wingdings" pitchFamily="2" charset="2"/>
              <a:buChar char="q"/>
            </a:pPr>
            <a:r>
              <a:rPr lang="el-GR" sz="2400" smtClean="0">
                <a:solidFill>
                  <a:srgbClr val="3333FF"/>
                </a:solidFill>
              </a:rPr>
              <a:t>δημητριακά, </a:t>
            </a:r>
            <a:r>
              <a:rPr lang="en-US" sz="2400" smtClean="0">
                <a:solidFill>
                  <a:srgbClr val="3333FF"/>
                </a:solidFill>
              </a:rPr>
              <a:t>wheat bran</a:t>
            </a:r>
          </a:p>
          <a:p>
            <a:pPr lvl="1">
              <a:buClr>
                <a:schemeClr val="folHlink"/>
              </a:buClr>
              <a:buSzPct val="85000"/>
              <a:buFont typeface="Wingdings" pitchFamily="2" charset="2"/>
              <a:buChar char="q"/>
            </a:pPr>
            <a:r>
              <a:rPr lang="el-GR" sz="2400" smtClean="0">
                <a:solidFill>
                  <a:srgbClr val="3333FF"/>
                </a:solidFill>
              </a:rPr>
              <a:t>μεθυλοκυτταρίνη</a:t>
            </a:r>
            <a:endParaRPr lang="en-US" sz="2400" smtClean="0">
              <a:solidFill>
                <a:srgbClr val="3333FF"/>
              </a:solidFill>
            </a:endParaRPr>
          </a:p>
          <a:p>
            <a:pPr lvl="1">
              <a:buClr>
                <a:schemeClr val="folHlink"/>
              </a:buClr>
              <a:buSzPct val="85000"/>
              <a:buFont typeface="Wingdings" pitchFamily="2" charset="2"/>
              <a:buChar char="q"/>
            </a:pPr>
            <a:r>
              <a:rPr lang="el-GR" sz="2400" smtClean="0">
                <a:solidFill>
                  <a:srgbClr val="3333FF"/>
                </a:solidFill>
              </a:rPr>
              <a:t>ανθεκτικό άμυλο (μπανάνα, σπόροι)</a:t>
            </a:r>
            <a:r>
              <a:rPr lang="el-GR" smtClean="0">
                <a:solidFill>
                  <a:srgbClr val="3333FF"/>
                </a:solidFill>
              </a:rPr>
              <a:t>					</a:t>
            </a:r>
          </a:p>
          <a:p>
            <a:pPr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l-GR" sz="2800" b="1" smtClean="0">
                <a:solidFill>
                  <a:srgbClr val="FF0000"/>
                </a:solidFill>
              </a:rPr>
              <a:t>διαλυτές</a:t>
            </a:r>
          </a:p>
          <a:p>
            <a:pPr lvl="1">
              <a:buClr>
                <a:schemeClr val="folHlink"/>
              </a:buClr>
              <a:buSzPct val="90000"/>
              <a:buFont typeface="Wingdings" pitchFamily="2" charset="2"/>
              <a:buChar char="q"/>
            </a:pPr>
            <a:r>
              <a:rPr lang="el-GR" sz="2400" smtClean="0">
                <a:solidFill>
                  <a:srgbClr val="3333FF"/>
                </a:solidFill>
              </a:rPr>
              <a:t>ψίλλιο</a:t>
            </a:r>
          </a:p>
          <a:p>
            <a:pPr lvl="1">
              <a:buClr>
                <a:schemeClr val="folHlink"/>
              </a:buClr>
              <a:buSzPct val="90000"/>
              <a:buFont typeface="Wingdings" pitchFamily="2" charset="2"/>
              <a:buChar char="q"/>
            </a:pPr>
            <a:r>
              <a:rPr lang="en-US" sz="2400" smtClean="0">
                <a:solidFill>
                  <a:srgbClr val="3333FF"/>
                </a:solidFill>
              </a:rPr>
              <a:t>guar</a:t>
            </a:r>
            <a:r>
              <a:rPr lang="el-GR" sz="2400" smtClean="0">
                <a:solidFill>
                  <a:srgbClr val="3333FF"/>
                </a:solidFill>
              </a:rPr>
              <a:t>	</a:t>
            </a:r>
            <a:r>
              <a:rPr lang="el-GR" smtClean="0">
                <a:solidFill>
                  <a:srgbClr val="3333FF"/>
                </a:solidFill>
              </a:rPr>
              <a:t>		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4572000"/>
            <a:ext cx="8686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l-GR" sz="2800" kern="0" dirty="0">
              <a:solidFill>
                <a:srgbClr val="3333FF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400" kern="0" dirty="0">
                <a:solidFill>
                  <a:srgbClr val="3333FF"/>
                </a:solidFill>
                <a:latin typeface="+mn-lt"/>
              </a:rPr>
              <a:t>βελτίωση δυσκοιλιότητας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400" kern="0" dirty="0">
                <a:solidFill>
                  <a:srgbClr val="3333FF"/>
                </a:solidFill>
                <a:latin typeface="+mn-lt"/>
              </a:rPr>
              <a:t>δεν βελτιώνουν συνολικά τα συμπτώματα του ΣΕΕ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400" kern="0" dirty="0">
                <a:solidFill>
                  <a:srgbClr val="3333FF"/>
                </a:solidFill>
                <a:latin typeface="+mn-lt"/>
              </a:rPr>
              <a:t>επιδείνωση μετεωρισμού και πόνου </a:t>
            </a:r>
            <a:endParaRPr lang="en-US" sz="2400" kern="0" dirty="0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011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643188" y="428625"/>
            <a:ext cx="5343525" cy="1143000"/>
          </a:xfrm>
        </p:spPr>
        <p:txBody>
          <a:bodyPr/>
          <a:lstStyle/>
          <a:p>
            <a:r>
              <a:rPr lang="el-GR" sz="3200" b="1" smtClean="0">
                <a:solidFill>
                  <a:srgbClr val="FFC000"/>
                </a:solidFill>
              </a:rPr>
              <a:t>αντιδιαρροικά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2514600"/>
          </a:xfrm>
        </p:spPr>
        <p:txBody>
          <a:bodyPr/>
          <a:lstStyle/>
          <a:p>
            <a:pPr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l-GR" sz="2800" b="1" smtClean="0">
                <a:solidFill>
                  <a:srgbClr val="FF0000"/>
                </a:solidFill>
              </a:rPr>
              <a:t>λοπεραμίδη</a:t>
            </a:r>
          </a:p>
          <a:p>
            <a:pPr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l-GR" sz="2800" b="1" smtClean="0">
              <a:solidFill>
                <a:srgbClr val="FF0000"/>
              </a:solidFill>
            </a:endParaRPr>
          </a:p>
          <a:p>
            <a:pPr lvl="1">
              <a:buClr>
                <a:schemeClr val="folHlink"/>
              </a:buClr>
              <a:buSzPct val="90000"/>
              <a:buFont typeface="Wingdings" pitchFamily="2" charset="2"/>
              <a:buChar char="q"/>
            </a:pPr>
            <a:r>
              <a:rPr lang="el-GR" smtClean="0">
                <a:solidFill>
                  <a:srgbClr val="3333FF"/>
                </a:solidFill>
              </a:rPr>
              <a:t> </a:t>
            </a:r>
            <a:r>
              <a:rPr lang="el-GR" sz="2400" smtClean="0">
                <a:solidFill>
                  <a:srgbClr val="3333FF"/>
                </a:solidFill>
              </a:rPr>
              <a:t>μελέτες με μικρό αριθμό ασθενών</a:t>
            </a:r>
          </a:p>
          <a:p>
            <a:pPr lvl="1">
              <a:buClr>
                <a:schemeClr val="folHlink"/>
              </a:buClr>
              <a:buSzPct val="90000"/>
              <a:buFont typeface="Wingdings" pitchFamily="2" charset="2"/>
              <a:buChar char="q"/>
            </a:pPr>
            <a:r>
              <a:rPr lang="el-GR" sz="2400" smtClean="0">
                <a:solidFill>
                  <a:srgbClr val="3333FF"/>
                </a:solidFill>
              </a:rPr>
              <a:t> πολύ αποτελεσματική στη διάρροια</a:t>
            </a:r>
          </a:p>
          <a:p>
            <a:pPr lvl="1">
              <a:buClr>
                <a:schemeClr val="folHlink"/>
              </a:buClr>
              <a:buSzPct val="90000"/>
              <a:buFont typeface="Wingdings" pitchFamily="2" charset="2"/>
              <a:buChar char="q"/>
            </a:pPr>
            <a:r>
              <a:rPr lang="el-GR" sz="2400" smtClean="0">
                <a:solidFill>
                  <a:srgbClr val="3333FF"/>
                </a:solidFill>
              </a:rPr>
              <a:t> όχι αποτελεσματική στα λοιπά συμπτώματα</a:t>
            </a:r>
          </a:p>
        </p:txBody>
      </p:sp>
    </p:spTree>
    <p:extLst>
      <p:ext uri="{BB962C8B-B14F-4D97-AF65-F5344CB8AC3E}">
        <p14:creationId xmlns:p14="http://schemas.microsoft.com/office/powerpoint/2010/main" xmlns="" val="3662590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71600" y="571500"/>
            <a:ext cx="7772400" cy="1143000"/>
          </a:xfrm>
        </p:spPr>
        <p:txBody>
          <a:bodyPr/>
          <a:lstStyle/>
          <a:p>
            <a:r>
              <a:rPr lang="el-GR" sz="3200" b="1" smtClean="0">
                <a:solidFill>
                  <a:srgbClr val="FFC000"/>
                </a:solidFill>
              </a:rPr>
              <a:t>ανταγωνιστές ντοπαμίνης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2514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l-GR" sz="2800" b="1" smtClean="0">
                <a:solidFill>
                  <a:srgbClr val="FF0000"/>
                </a:solidFill>
              </a:rPr>
              <a:t>δομπεριδόνη, μετοκλοπρομίδη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l-GR" sz="2800" b="1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SzPct val="90000"/>
              <a:buFont typeface="Wingdings" pitchFamily="2" charset="2"/>
              <a:buChar char="q"/>
            </a:pPr>
            <a:r>
              <a:rPr lang="el-GR" smtClean="0">
                <a:solidFill>
                  <a:srgbClr val="3333FF"/>
                </a:solidFill>
              </a:rPr>
              <a:t> </a:t>
            </a:r>
            <a:r>
              <a:rPr lang="el-GR" sz="2400" smtClean="0">
                <a:solidFill>
                  <a:srgbClr val="3333FF"/>
                </a:solidFill>
              </a:rPr>
              <a:t>3 μελέτες με μικρό αριθμό ασθενών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SzPct val="90000"/>
              <a:buFont typeface="Wingdings" pitchFamily="2" charset="2"/>
              <a:buChar char="q"/>
            </a:pPr>
            <a:r>
              <a:rPr lang="el-GR" sz="2400" smtClean="0">
                <a:solidFill>
                  <a:srgbClr val="3333FF"/>
                </a:solidFill>
              </a:rPr>
              <a:t> αντικρουόμενα αποτελέσματα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SzPct val="90000"/>
              <a:buFont typeface="Wingdings" pitchFamily="2" charset="2"/>
              <a:buChar char="q"/>
            </a:pPr>
            <a:r>
              <a:rPr lang="el-GR" sz="2400" smtClean="0">
                <a:solidFill>
                  <a:srgbClr val="3333FF"/>
                </a:solidFill>
              </a:rPr>
              <a:t> 2 μελέτες: Βελτίωση μετεωρισμού / πόνου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SzPct val="90000"/>
              <a:buFont typeface="Wingdings" pitchFamily="2" charset="2"/>
              <a:buChar char="q"/>
            </a:pPr>
            <a:r>
              <a:rPr lang="el-GR" sz="2400" smtClean="0">
                <a:solidFill>
                  <a:srgbClr val="3333FF"/>
                </a:solidFill>
              </a:rPr>
              <a:t> 1 μελέτη: κανένα αποτέλεσμα</a:t>
            </a:r>
          </a:p>
        </p:txBody>
      </p:sp>
    </p:spTree>
    <p:extLst>
      <p:ext uri="{BB962C8B-B14F-4D97-AF65-F5344CB8AC3E}">
        <p14:creationId xmlns:p14="http://schemas.microsoft.com/office/powerpoint/2010/main" xmlns="" val="1174924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2214563"/>
            <a:ext cx="8305800" cy="2743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l-GR" sz="2800" b="1" smtClean="0">
                <a:solidFill>
                  <a:srgbClr val="FF0000"/>
                </a:solidFill>
              </a:rPr>
              <a:t>5-ΗΤ</a:t>
            </a:r>
            <a:r>
              <a:rPr lang="en-US" sz="2800" b="1" baseline="-25000" smtClean="0">
                <a:solidFill>
                  <a:srgbClr val="FF0000"/>
                </a:solidFill>
              </a:rPr>
              <a:t>3 </a:t>
            </a:r>
            <a:r>
              <a:rPr lang="el-GR" sz="2800" b="1" smtClean="0">
                <a:solidFill>
                  <a:srgbClr val="FF0000"/>
                </a:solidFill>
              </a:rPr>
              <a:t>ανταγωνιστές (</a:t>
            </a:r>
            <a:r>
              <a:rPr lang="en-US" sz="2800" b="1" smtClean="0">
                <a:solidFill>
                  <a:srgbClr val="FF0000"/>
                </a:solidFill>
              </a:rPr>
              <a:t>alosetron</a:t>
            </a:r>
            <a:r>
              <a:rPr lang="el-GR" sz="2800" b="1" smtClean="0">
                <a:solidFill>
                  <a:srgbClr val="FF0000"/>
                </a:solidFill>
              </a:rPr>
              <a:t>, </a:t>
            </a:r>
            <a:r>
              <a:rPr lang="en-US" sz="2800" b="1" smtClean="0">
                <a:solidFill>
                  <a:srgbClr val="FF0000"/>
                </a:solidFill>
              </a:rPr>
              <a:t>cilancetron)</a:t>
            </a:r>
            <a:endParaRPr lang="el-GR" sz="2800" b="1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800" b="1" smtClean="0">
              <a:solidFill>
                <a:srgbClr val="FF0000"/>
              </a:solidFill>
            </a:endParaRPr>
          </a:p>
          <a:p>
            <a:pPr lvl="1">
              <a:buClr>
                <a:schemeClr val="folHlink"/>
              </a:buClr>
              <a:buSzPct val="90000"/>
              <a:buFont typeface="Wingdings" pitchFamily="2" charset="2"/>
              <a:buChar char="§"/>
            </a:pPr>
            <a:r>
              <a:rPr lang="el-GR" sz="2400" smtClean="0">
                <a:solidFill>
                  <a:srgbClr val="3333FF"/>
                </a:solidFill>
              </a:rPr>
              <a:t>μείωση του πόνου και διαρροϊκών κενώσεων</a:t>
            </a:r>
          </a:p>
          <a:p>
            <a:pPr lvl="1">
              <a:buClr>
                <a:schemeClr val="folHlink"/>
              </a:buClr>
              <a:buSzPct val="90000"/>
              <a:buFont typeface="Wingdings" pitchFamily="2" charset="2"/>
              <a:buChar char="§"/>
            </a:pPr>
            <a:r>
              <a:rPr lang="el-GR" sz="2400" smtClean="0">
                <a:solidFill>
                  <a:srgbClr val="3333FF"/>
                </a:solidFill>
              </a:rPr>
              <a:t>συνολική βελτίωση ασθενών με ΣΕΕ</a:t>
            </a:r>
          </a:p>
          <a:p>
            <a:pPr lvl="1">
              <a:buClr>
                <a:schemeClr val="folHlink"/>
              </a:buClr>
              <a:buSzPct val="90000"/>
              <a:buFont typeface="Wingdings" pitchFamily="2" charset="2"/>
              <a:buChar char="§"/>
            </a:pPr>
            <a:r>
              <a:rPr lang="el-GR" sz="2400" b="1" smtClean="0">
                <a:solidFill>
                  <a:srgbClr val="339933"/>
                </a:solidFill>
              </a:rPr>
              <a:t>δυσκοιλιότητα, ισχαιμική κολίτιδα</a:t>
            </a:r>
          </a:p>
          <a:p>
            <a:pPr lvl="1">
              <a:buSzPct val="90000"/>
              <a:buFont typeface="Wingdings" pitchFamily="2" charset="2"/>
              <a:buChar char="§"/>
            </a:pPr>
            <a:r>
              <a:rPr lang="el-GR" sz="2400" b="1" smtClean="0">
                <a:solidFill>
                  <a:srgbClr val="339933"/>
                </a:solidFill>
              </a:rPr>
              <a:t>γυναίκες με ανθεκτικό ΣΕΕ με διάρροια</a:t>
            </a:r>
            <a:endParaRPr lang="el-GR" sz="2400" smtClean="0">
              <a:solidFill>
                <a:srgbClr val="339933"/>
              </a:solidFill>
            </a:endParaRPr>
          </a:p>
          <a:p>
            <a:pPr lvl="1"/>
            <a:endParaRPr lang="el-GR" sz="2400" smtClean="0">
              <a:solidFill>
                <a:srgbClr val="E5F177"/>
              </a:solidFill>
            </a:endParaRPr>
          </a:p>
        </p:txBody>
      </p:sp>
      <p:sp>
        <p:nvSpPr>
          <p:cNvPr id="33795" name="Rectangle 3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428625" y="533400"/>
            <a:ext cx="8105775" cy="990600"/>
          </a:xfrm>
          <a:noFill/>
        </p:spPr>
        <p:txBody>
          <a:bodyPr/>
          <a:lstStyle/>
          <a:p>
            <a:r>
              <a:rPr lang="el-GR" sz="3200" b="1" smtClean="0">
                <a:solidFill>
                  <a:srgbClr val="FFC000"/>
                </a:solidFill>
              </a:rPr>
              <a:t>ανταγωνιστές σεροτονίνης</a:t>
            </a:r>
          </a:p>
        </p:txBody>
      </p:sp>
    </p:spTree>
    <p:extLst>
      <p:ext uri="{BB962C8B-B14F-4D97-AF65-F5344CB8AC3E}">
        <p14:creationId xmlns:p14="http://schemas.microsoft.com/office/powerpoint/2010/main" xmlns="" val="1280831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5</a:t>
            </a:r>
            <a:r>
              <a:rPr lang="el-GR" sz="2800" b="1" smtClean="0">
                <a:solidFill>
                  <a:srgbClr val="FF0000"/>
                </a:solidFill>
              </a:rPr>
              <a:t>-ΗΤ</a:t>
            </a:r>
            <a:r>
              <a:rPr lang="el-GR" sz="2800" b="1" baseline="-25000" smtClean="0">
                <a:solidFill>
                  <a:srgbClr val="FF0000"/>
                </a:solidFill>
              </a:rPr>
              <a:t>4</a:t>
            </a:r>
            <a:r>
              <a:rPr lang="el-GR" sz="2800" b="1" smtClean="0">
                <a:solidFill>
                  <a:srgbClr val="FF0000"/>
                </a:solidFill>
              </a:rPr>
              <a:t> αγωνιστές (</a:t>
            </a:r>
            <a:r>
              <a:rPr lang="en-US" sz="2800" b="1" smtClean="0">
                <a:solidFill>
                  <a:srgbClr val="FF0000"/>
                </a:solidFill>
              </a:rPr>
              <a:t>tegaserod)</a:t>
            </a:r>
            <a:endParaRPr lang="el-GR" sz="2800" b="1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800" b="1" smtClean="0">
              <a:solidFill>
                <a:srgbClr val="FF0000"/>
              </a:solidFill>
            </a:endParaRPr>
          </a:p>
          <a:p>
            <a:pPr lvl="1">
              <a:buClr>
                <a:srgbClr val="3333FF"/>
              </a:buClr>
              <a:buSzPct val="90000"/>
              <a:buFont typeface="Wingdings" pitchFamily="2" charset="2"/>
              <a:buChar char="§"/>
            </a:pPr>
            <a:r>
              <a:rPr lang="el-GR" sz="2400" smtClean="0">
                <a:solidFill>
                  <a:srgbClr val="3333FF"/>
                </a:solidFill>
              </a:rPr>
              <a:t>βελτίωση δυσκοιλιότητας και πόνου</a:t>
            </a:r>
          </a:p>
          <a:p>
            <a:pPr lvl="1">
              <a:buClr>
                <a:srgbClr val="3333FF"/>
              </a:buClr>
              <a:buSzPct val="90000"/>
              <a:buFont typeface="Wingdings" pitchFamily="2" charset="2"/>
              <a:buChar char="§"/>
            </a:pPr>
            <a:r>
              <a:rPr lang="el-GR" sz="2400" smtClean="0">
                <a:solidFill>
                  <a:srgbClr val="3333FF"/>
                </a:solidFill>
              </a:rPr>
              <a:t>συνολική βελτίωση ασθενών με ΣΕΕ</a:t>
            </a:r>
          </a:p>
          <a:p>
            <a:pPr lvl="1">
              <a:buClr>
                <a:srgbClr val="3333FF"/>
              </a:buClr>
              <a:buSzPct val="90000"/>
              <a:buFont typeface="Wingdings" pitchFamily="2" charset="2"/>
              <a:buChar char="§"/>
            </a:pPr>
            <a:r>
              <a:rPr lang="el-GR" sz="2400" smtClean="0">
                <a:solidFill>
                  <a:srgbClr val="3333FF"/>
                </a:solidFill>
              </a:rPr>
              <a:t>κυρίως γυναίκες</a:t>
            </a:r>
          </a:p>
          <a:p>
            <a:pPr lvl="1">
              <a:buClr>
                <a:srgbClr val="3333FF"/>
              </a:buClr>
              <a:buSzPct val="90000"/>
              <a:buFont typeface="Wingdings" pitchFamily="2" charset="2"/>
              <a:buChar char="§"/>
            </a:pPr>
            <a:r>
              <a:rPr lang="el-GR" sz="2400" smtClean="0">
                <a:solidFill>
                  <a:srgbClr val="3333FF"/>
                </a:solidFill>
              </a:rPr>
              <a:t>παροδική και ήπια διάρροια</a:t>
            </a:r>
            <a:endParaRPr lang="en-US" sz="2400" smtClean="0">
              <a:solidFill>
                <a:srgbClr val="3333FF"/>
              </a:solidFill>
            </a:endParaRPr>
          </a:p>
          <a:p>
            <a:pPr lvl="1">
              <a:buFont typeface="Wingdings" pitchFamily="2" charset="2"/>
              <a:buNone/>
            </a:pPr>
            <a:endParaRPr lang="el-GR" sz="2400" smtClean="0">
              <a:solidFill>
                <a:srgbClr val="3333FF"/>
              </a:solidFill>
            </a:endParaRPr>
          </a:p>
        </p:txBody>
      </p:sp>
      <p:sp>
        <p:nvSpPr>
          <p:cNvPr id="34819" name="Rectangle 3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71625" y="642938"/>
            <a:ext cx="8105775" cy="990600"/>
          </a:xfrm>
          <a:noFill/>
        </p:spPr>
        <p:txBody>
          <a:bodyPr/>
          <a:lstStyle/>
          <a:p>
            <a:r>
              <a:rPr lang="el-GR" sz="3200" b="1" smtClean="0">
                <a:solidFill>
                  <a:srgbClr val="FFC000"/>
                </a:solidFill>
              </a:rPr>
              <a:t>αγωνιστές σεροτονίνης</a:t>
            </a:r>
          </a:p>
        </p:txBody>
      </p:sp>
    </p:spTree>
    <p:extLst>
      <p:ext uri="{BB962C8B-B14F-4D97-AF65-F5344CB8AC3E}">
        <p14:creationId xmlns:p14="http://schemas.microsoft.com/office/powerpoint/2010/main" xmlns="" val="3987152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763000" cy="4800600"/>
          </a:xfrm>
        </p:spPr>
        <p:txBody>
          <a:bodyPr/>
          <a:lstStyle/>
          <a:p>
            <a:pPr>
              <a:buClr>
                <a:srgbClr val="3333FF"/>
              </a:buClr>
              <a:buFont typeface="Wingdings" pitchFamily="2" charset="2"/>
              <a:buChar char="Ø"/>
            </a:pPr>
            <a:r>
              <a:rPr lang="en-US" sz="2400" smtClean="0">
                <a:solidFill>
                  <a:schemeClr val="accent2"/>
                </a:solidFill>
              </a:rPr>
              <a:t>amitriptyline , </a:t>
            </a:r>
            <a:r>
              <a:rPr lang="el-GR" sz="2400" smtClean="0">
                <a:solidFill>
                  <a:schemeClr val="accent2"/>
                </a:solidFill>
              </a:rPr>
              <a:t>tri</a:t>
            </a:r>
            <a:r>
              <a:rPr lang="en-US" sz="2400" smtClean="0">
                <a:solidFill>
                  <a:schemeClr val="accent2"/>
                </a:solidFill>
              </a:rPr>
              <a:t>mipramine,</a:t>
            </a:r>
            <a:r>
              <a:rPr lang="el-GR" sz="2400" smtClean="0">
                <a:solidFill>
                  <a:schemeClr val="accent2"/>
                </a:solidFill>
              </a:rPr>
              <a:t> desipramine</a:t>
            </a:r>
          </a:p>
          <a:p>
            <a:pPr>
              <a:buFont typeface="Wingdings" pitchFamily="2" charset="2"/>
              <a:buChar char="Ø"/>
            </a:pPr>
            <a:r>
              <a:rPr lang="el-GR" sz="2400" smtClean="0">
                <a:solidFill>
                  <a:schemeClr val="accent2"/>
                </a:solidFill>
              </a:rPr>
              <a:t>δόση: υποθεραπευτική της κατάθλιψης</a:t>
            </a:r>
          </a:p>
          <a:p>
            <a:pPr>
              <a:buFontTx/>
              <a:buNone/>
            </a:pPr>
            <a:r>
              <a:rPr lang="el-GR" sz="2400" smtClean="0">
                <a:solidFill>
                  <a:schemeClr val="accent2"/>
                </a:solidFill>
              </a:rPr>
              <a:t>              χορήγηση πριν την νυκτερινή κατάκλιση</a:t>
            </a:r>
          </a:p>
          <a:p>
            <a:pPr>
              <a:buFont typeface="Wingdings" pitchFamily="2" charset="2"/>
              <a:buChar char="Ø"/>
            </a:pPr>
            <a:r>
              <a:rPr lang="el-GR" sz="2400" smtClean="0">
                <a:solidFill>
                  <a:schemeClr val="accent2"/>
                </a:solidFill>
              </a:rPr>
              <a:t>βελτίωση του πόνου</a:t>
            </a:r>
          </a:p>
          <a:p>
            <a:pPr>
              <a:buFont typeface="Wingdings" pitchFamily="2" charset="2"/>
              <a:buChar char="Ø"/>
            </a:pPr>
            <a:r>
              <a:rPr lang="el-GR" sz="2400" smtClean="0">
                <a:solidFill>
                  <a:schemeClr val="accent2"/>
                </a:solidFill>
              </a:rPr>
              <a:t>βελτίωση διάρροιας</a:t>
            </a:r>
          </a:p>
          <a:p>
            <a:pPr>
              <a:buFont typeface="Wingdings" pitchFamily="2" charset="2"/>
              <a:buChar char="Ø"/>
            </a:pPr>
            <a:r>
              <a:rPr lang="el-GR" sz="2400" smtClean="0">
                <a:solidFill>
                  <a:schemeClr val="accent2"/>
                </a:solidFill>
              </a:rPr>
              <a:t>δεν βελτιώνουν συνολικά τα συμπτώματα του ΣΕΕ</a:t>
            </a:r>
            <a:endParaRPr lang="en-US" sz="240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400" smtClean="0">
                <a:solidFill>
                  <a:schemeClr val="accent2"/>
                </a:solidFill>
              </a:rPr>
              <a:t>τουλάχιστον 4 εβδομάδες για να δράσουν</a:t>
            </a:r>
          </a:p>
          <a:p>
            <a:pPr>
              <a:buFont typeface="Wingdings" pitchFamily="2" charset="2"/>
              <a:buChar char="Ø"/>
            </a:pPr>
            <a:r>
              <a:rPr lang="el-GR" sz="2400" smtClean="0">
                <a:solidFill>
                  <a:schemeClr val="accent2"/>
                </a:solidFill>
              </a:rPr>
              <a:t>πιθανή εμφάνιση δυσκοιλιότητας</a:t>
            </a:r>
          </a:p>
          <a:p>
            <a:endParaRPr lang="el-GR" sz="2800" smtClean="0">
              <a:solidFill>
                <a:srgbClr val="3333FF"/>
              </a:solidFill>
            </a:endParaRPr>
          </a:p>
        </p:txBody>
      </p:sp>
      <p:sp>
        <p:nvSpPr>
          <p:cNvPr id="35843" name="Rectangle 3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571750" y="214313"/>
            <a:ext cx="4143375" cy="1143000"/>
          </a:xfrm>
          <a:noFill/>
        </p:spPr>
        <p:txBody>
          <a:bodyPr/>
          <a:lstStyle/>
          <a:p>
            <a:r>
              <a:rPr lang="el-GR" sz="3200" b="1" smtClean="0">
                <a:solidFill>
                  <a:srgbClr val="FFC000"/>
                </a:solidFill>
              </a:rPr>
              <a:t>αντικαταθλιπτικά</a:t>
            </a:r>
          </a:p>
        </p:txBody>
      </p:sp>
    </p:spTree>
    <p:extLst>
      <p:ext uri="{BB962C8B-B14F-4D97-AF65-F5344CB8AC3E}">
        <p14:creationId xmlns:p14="http://schemas.microsoft.com/office/powerpoint/2010/main" xmlns="" val="118215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048095" cy="16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2636912"/>
            <a:ext cx="8496944" cy="3268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κριτήρια διάγνωσης ΣΕΕ: </a:t>
            </a:r>
            <a:r>
              <a:rPr lang="en-US" sz="2800" dirty="0" smtClean="0"/>
              <a:t>1989</a:t>
            </a:r>
          </a:p>
          <a:p>
            <a:r>
              <a:rPr lang="en-US" sz="2800" dirty="0" smtClean="0"/>
              <a:t>1994: </a:t>
            </a:r>
            <a:r>
              <a:rPr lang="el-GR" sz="2800" dirty="0" smtClean="0"/>
              <a:t>επιπολασμός λειτουργικών παθήσεων (</a:t>
            </a:r>
            <a:r>
              <a:rPr lang="en-US" sz="2800" dirty="0" smtClean="0"/>
              <a:t>Rome I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r>
              <a:rPr lang="el-GR" sz="2800" dirty="0" smtClean="0"/>
              <a:t>1996: ίδρυση του </a:t>
            </a:r>
            <a:r>
              <a:rPr lang="en-US" sz="2800" dirty="0" smtClean="0"/>
              <a:t>Rome foundation</a:t>
            </a:r>
          </a:p>
          <a:p>
            <a:r>
              <a:rPr lang="el-GR" sz="2800" dirty="0" smtClean="0"/>
              <a:t>2000: </a:t>
            </a:r>
            <a:r>
              <a:rPr lang="en-US" sz="2800" dirty="0" smtClean="0"/>
              <a:t>Rome II </a:t>
            </a:r>
          </a:p>
          <a:p>
            <a:r>
              <a:rPr lang="en-US" sz="2800" dirty="0" smtClean="0"/>
              <a:t>2006: Rome III</a:t>
            </a:r>
          </a:p>
          <a:p>
            <a:r>
              <a:rPr lang="en-US" sz="2800" dirty="0" smtClean="0"/>
              <a:t>2016: Rome IV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125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78180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5219700" y="3573463"/>
            <a:ext cx="685800" cy="307975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 descr="Large confetti"/>
          <p:cNvSpPr txBox="1">
            <a:spLocks noChangeArrowheads="1"/>
          </p:cNvSpPr>
          <p:nvPr/>
        </p:nvSpPr>
        <p:spPr>
          <a:xfrm>
            <a:off x="2571750" y="214313"/>
            <a:ext cx="4143375" cy="1143000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defRPr/>
            </a:pPr>
            <a:r>
              <a:rPr lang="el-GR" sz="3200" b="1" ker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αντικαταθλιπτικά</a:t>
            </a:r>
            <a:endParaRPr lang="el-GR" sz="32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0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3929063" y="500063"/>
            <a:ext cx="2357437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FFC000"/>
                </a:solidFill>
              </a:rPr>
              <a:t>SSRIs</a:t>
            </a:r>
            <a:endParaRPr lang="el-GR" sz="3200" b="1" smtClean="0">
              <a:solidFill>
                <a:srgbClr val="FFC000"/>
              </a:solidFill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2398713"/>
            <a:ext cx="7700962" cy="3387725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§"/>
            </a:pPr>
            <a:r>
              <a:rPr lang="en-US" sz="2400" smtClean="0">
                <a:solidFill>
                  <a:schemeClr val="accent2"/>
                </a:solidFill>
              </a:rPr>
              <a:t>paroxitine, fluoxetine</a:t>
            </a:r>
            <a:r>
              <a:rPr lang="el-GR" sz="2400" smtClean="0">
                <a:solidFill>
                  <a:schemeClr val="accent2"/>
                </a:solidFill>
              </a:rPr>
              <a:t>, </a:t>
            </a:r>
            <a:r>
              <a:rPr lang="en-US" sz="2400" smtClean="0">
                <a:solidFill>
                  <a:schemeClr val="accent2"/>
                </a:solidFill>
              </a:rPr>
              <a:t>citalopram </a:t>
            </a:r>
            <a:endParaRPr lang="el-GR" sz="2400" smtClean="0">
              <a:solidFill>
                <a:schemeClr val="accent2"/>
              </a:solidFill>
            </a:endParaRPr>
          </a:p>
          <a:p>
            <a:pPr>
              <a:buSzPct val="90000"/>
              <a:buFont typeface="Wingdings" pitchFamily="2" charset="2"/>
              <a:buChar char="§"/>
            </a:pPr>
            <a:r>
              <a:rPr lang="el-GR" sz="2400" smtClean="0">
                <a:solidFill>
                  <a:schemeClr val="accent2"/>
                </a:solidFill>
              </a:rPr>
              <a:t>βελτίωση του πόνου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r>
              <a:rPr lang="el-GR" sz="2400" smtClean="0">
                <a:solidFill>
                  <a:schemeClr val="accent2"/>
                </a:solidFill>
              </a:rPr>
              <a:t>και μετεωρισμού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el-GR" sz="2400" smtClean="0">
                <a:solidFill>
                  <a:schemeClr val="accent2"/>
                </a:solidFill>
              </a:rPr>
              <a:t>συνολική βελτίωση των ασθενών</a:t>
            </a:r>
            <a:endParaRPr lang="en-US" sz="2400" smtClean="0">
              <a:solidFill>
                <a:schemeClr val="accent2"/>
              </a:solidFill>
            </a:endParaRPr>
          </a:p>
          <a:p>
            <a:pPr>
              <a:buSzPct val="90000"/>
              <a:buFont typeface="Wingdings" pitchFamily="2" charset="2"/>
              <a:buChar char="§"/>
            </a:pPr>
            <a:r>
              <a:rPr lang="el-GR" sz="2400" smtClean="0">
                <a:solidFill>
                  <a:schemeClr val="accent2"/>
                </a:solidFill>
              </a:rPr>
              <a:t>αντικρουόμενα αποτελέσματα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el-GR" sz="2400" smtClean="0">
                <a:solidFill>
                  <a:schemeClr val="accent2"/>
                </a:solidFill>
              </a:rPr>
              <a:t>παρενέργειες: ναυτία, κεφαλαλγία</a:t>
            </a:r>
          </a:p>
          <a:p>
            <a:endParaRPr lang="el-GR" sz="280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968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6937375" cy="1143000"/>
          </a:xfrm>
        </p:spPr>
        <p:txBody>
          <a:bodyPr/>
          <a:lstStyle/>
          <a:p>
            <a:r>
              <a:rPr lang="el-GR" sz="3200" b="1" dirty="0" smtClean="0">
                <a:solidFill>
                  <a:srgbClr val="FFC000"/>
                </a:solidFill>
              </a:rPr>
              <a:t>προβιοτικά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2398713"/>
            <a:ext cx="7700962" cy="3387725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§"/>
            </a:pPr>
            <a:r>
              <a:rPr lang="en-US" sz="2800" smtClean="0">
                <a:solidFill>
                  <a:srgbClr val="000000"/>
                </a:solidFill>
              </a:rPr>
              <a:t>VSL 3 Lactobacillus,</a:t>
            </a:r>
            <a:r>
              <a:rPr lang="en-US" sz="2800" smtClean="0">
                <a:solidFill>
                  <a:srgbClr val="3333FF"/>
                </a:solidFill>
              </a:rPr>
              <a:t> Bifidobacterium infantis</a:t>
            </a:r>
            <a:endParaRPr lang="el-GR" sz="2800" smtClean="0">
              <a:solidFill>
                <a:srgbClr val="3333FF"/>
              </a:solidFill>
            </a:endParaRPr>
          </a:p>
          <a:p>
            <a:pPr>
              <a:buSzPct val="90000"/>
              <a:buFont typeface="Wingdings" pitchFamily="2" charset="2"/>
              <a:buChar char="§"/>
            </a:pPr>
            <a:r>
              <a:rPr lang="el-GR" sz="2800" smtClean="0">
                <a:solidFill>
                  <a:srgbClr val="3333FF"/>
                </a:solidFill>
              </a:rPr>
              <a:t>βελτίωση του πόνου</a:t>
            </a:r>
            <a:r>
              <a:rPr lang="en-US" sz="2800" smtClean="0">
                <a:solidFill>
                  <a:srgbClr val="3333FF"/>
                </a:solidFill>
              </a:rPr>
              <a:t> </a:t>
            </a:r>
            <a:r>
              <a:rPr lang="el-GR" sz="2800" smtClean="0">
                <a:solidFill>
                  <a:srgbClr val="3333FF"/>
                </a:solidFill>
              </a:rPr>
              <a:t>και μετεωρισμού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el-GR" sz="2800" smtClean="0">
                <a:solidFill>
                  <a:srgbClr val="3333FF"/>
                </a:solidFill>
              </a:rPr>
              <a:t>συνολική βελτίωση των ασθενών</a:t>
            </a:r>
            <a:endParaRPr lang="en-US" sz="2800" smtClean="0">
              <a:solidFill>
                <a:srgbClr val="3333FF"/>
              </a:solidFill>
            </a:endParaRPr>
          </a:p>
          <a:p>
            <a:pPr>
              <a:buSzPct val="90000"/>
              <a:buFont typeface="Wingdings" pitchFamily="2" charset="2"/>
              <a:buChar char="§"/>
            </a:pPr>
            <a:r>
              <a:rPr lang="el-GR" sz="2800" smtClean="0">
                <a:solidFill>
                  <a:srgbClr val="3333FF"/>
                </a:solidFill>
              </a:rPr>
              <a:t>δεν επηρεάζει την σύσταση των κοπράνων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el-GR" sz="2800" smtClean="0">
                <a:solidFill>
                  <a:srgbClr val="3333FF"/>
                </a:solidFill>
              </a:rPr>
              <a:t>δόση: 1 κάψουλα/ημέρα για 4 εβδομάδες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el-GR" sz="2800" smtClean="0">
                <a:solidFill>
                  <a:srgbClr val="3333FF"/>
                </a:solidFill>
              </a:rPr>
              <a:t>πολύ καλή ανοχή</a:t>
            </a:r>
          </a:p>
          <a:p>
            <a:endParaRPr lang="el-GR" sz="280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236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060575"/>
            <a:ext cx="8858250" cy="5486400"/>
          </a:xfrm>
        </p:spPr>
        <p:txBody>
          <a:bodyPr/>
          <a:lstStyle/>
          <a:p>
            <a:pPr>
              <a:buClr>
                <a:srgbClr val="3333FF"/>
              </a:buClr>
              <a:buFont typeface="Wingdings" pitchFamily="2" charset="2"/>
              <a:buChar char="q"/>
            </a:pPr>
            <a:r>
              <a:rPr lang="el-GR" sz="2800" b="1" smtClean="0">
                <a:solidFill>
                  <a:srgbClr val="FF0000"/>
                </a:solidFill>
              </a:rPr>
              <a:t> θεραπεία συμπεριφοράς</a:t>
            </a: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None/>
            </a:pPr>
            <a:r>
              <a:rPr lang="el-GR" smtClean="0">
                <a:solidFill>
                  <a:srgbClr val="3333FF"/>
                </a:solidFill>
              </a:rPr>
              <a:t>  </a:t>
            </a:r>
            <a:r>
              <a:rPr lang="el-GR" sz="2400" smtClean="0">
                <a:solidFill>
                  <a:srgbClr val="3333FF"/>
                </a:solidFill>
              </a:rPr>
              <a:t>αλλαγή συμπεριφοράς σε σχέση με τον πόνο</a:t>
            </a:r>
          </a:p>
          <a:p>
            <a:pPr>
              <a:buClr>
                <a:srgbClr val="3333FF"/>
              </a:buClr>
              <a:buFont typeface="Wingdings" pitchFamily="2" charset="2"/>
              <a:buChar char="q"/>
            </a:pPr>
            <a:r>
              <a:rPr lang="el-GR" sz="2800" b="1" smtClean="0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cognitive therapy</a:t>
            </a:r>
            <a:endParaRPr lang="el-GR" sz="2800" b="1" smtClean="0">
              <a:solidFill>
                <a:srgbClr val="FF0000"/>
              </a:solidFill>
            </a:endParaRP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None/>
            </a:pPr>
            <a:r>
              <a:rPr lang="el-GR" smtClean="0">
                <a:solidFill>
                  <a:srgbClr val="3333FF"/>
                </a:solidFill>
              </a:rPr>
              <a:t>   </a:t>
            </a:r>
            <a:r>
              <a:rPr lang="el-GR" sz="2400" smtClean="0">
                <a:solidFill>
                  <a:srgbClr val="3333FF"/>
                </a:solidFill>
              </a:rPr>
              <a:t>αναγνώριση μηχανισμών, εκλυτικών παραγόντων πόνου, αυτογνωσία, αποστασιοποίηση</a:t>
            </a:r>
          </a:p>
          <a:p>
            <a:pPr>
              <a:buClr>
                <a:srgbClr val="3333FF"/>
              </a:buClr>
              <a:buFont typeface="Wingdings" pitchFamily="2" charset="2"/>
              <a:buChar char="q"/>
            </a:pPr>
            <a:r>
              <a:rPr lang="el-GR" sz="2800" b="1" smtClean="0">
                <a:solidFill>
                  <a:srgbClr val="FF0000"/>
                </a:solidFill>
              </a:rPr>
              <a:t>«διαπροσωπικές» θεραπείες / ψυχοδυναμικές</a:t>
            </a:r>
          </a:p>
          <a:p>
            <a:pPr lvl="1">
              <a:buClr>
                <a:srgbClr val="3333FF"/>
              </a:buClr>
              <a:buSzPct val="85000"/>
              <a:buFont typeface="Wingdings" pitchFamily="2" charset="2"/>
              <a:buNone/>
            </a:pPr>
            <a:r>
              <a:rPr lang="el-GR" smtClean="0">
                <a:solidFill>
                  <a:srgbClr val="3333FF"/>
                </a:solidFill>
              </a:rPr>
              <a:t>    </a:t>
            </a:r>
            <a:r>
              <a:rPr lang="el-GR" sz="2400" smtClean="0">
                <a:solidFill>
                  <a:srgbClr val="3333FF"/>
                </a:solidFill>
              </a:rPr>
              <a:t>εστίαση στις προσωπικές σχέσεις, κακοποίηση…</a:t>
            </a:r>
            <a:endParaRPr lang="en-US" sz="2400" smtClean="0">
              <a:solidFill>
                <a:srgbClr val="3333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800" b="1" smtClean="0">
                <a:solidFill>
                  <a:srgbClr val="FF0000"/>
                </a:solidFill>
              </a:rPr>
              <a:t> υπνοθεραπεία </a:t>
            </a:r>
          </a:p>
          <a:p>
            <a:endParaRPr lang="el-GR" sz="2800" smtClean="0">
              <a:solidFill>
                <a:srgbClr val="3333FF"/>
              </a:solidFill>
            </a:endParaRPr>
          </a:p>
          <a:p>
            <a:endParaRPr lang="el-GR" smtClean="0"/>
          </a:p>
        </p:txBody>
      </p:sp>
      <p:sp>
        <p:nvSpPr>
          <p:cNvPr id="40963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smtClean="0">
                <a:solidFill>
                  <a:srgbClr val="FFC000"/>
                </a:solidFill>
              </a:rPr>
              <a:t>ψυχολογικές θεραπείες</a:t>
            </a:r>
          </a:p>
        </p:txBody>
      </p:sp>
    </p:spTree>
    <p:extLst>
      <p:ext uri="{BB962C8B-B14F-4D97-AF65-F5344CB8AC3E}">
        <p14:creationId xmlns:p14="http://schemas.microsoft.com/office/powerpoint/2010/main" xmlns="" val="386819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15000"/>
              </a:spcAft>
            </a:pPr>
            <a:r>
              <a:rPr lang="el-GR" sz="2000" smtClean="0"/>
              <a:t>διάρκεια συμπτωμάτων </a:t>
            </a:r>
            <a:r>
              <a:rPr lang="el-GR" sz="2000" b="1" smtClean="0"/>
              <a:t>τουλάχιστον 6 μήνες</a:t>
            </a:r>
            <a:r>
              <a:rPr lang="el-GR" sz="2000" smtClean="0"/>
              <a:t> πριν τη διάγνωση </a:t>
            </a:r>
          </a:p>
          <a:p>
            <a:pPr eaLnBrk="1" hangingPunct="1">
              <a:spcAft>
                <a:spcPct val="15000"/>
              </a:spcAft>
            </a:pPr>
            <a:r>
              <a:rPr lang="el-GR" sz="2000" b="1" smtClean="0">
                <a:cs typeface="Tahoma" pitchFamily="34" charset="0"/>
              </a:rPr>
              <a:t>≥2</a:t>
            </a:r>
            <a:r>
              <a:rPr lang="el-GR" sz="2000" smtClean="0">
                <a:cs typeface="Tahoma" pitchFamily="34" charset="0"/>
              </a:rPr>
              <a:t> από τα παρακάτω για </a:t>
            </a:r>
            <a:r>
              <a:rPr lang="el-GR" sz="2000" b="1" smtClean="0">
                <a:cs typeface="Tahoma" pitchFamily="34" charset="0"/>
              </a:rPr>
              <a:t>τουλάχιστον 3 μήνες</a:t>
            </a:r>
            <a:r>
              <a:rPr lang="en-US" sz="2000" smtClean="0">
                <a:cs typeface="Tahoma" pitchFamily="34" charset="0"/>
              </a:rPr>
              <a:t>:</a:t>
            </a:r>
          </a:p>
          <a:p>
            <a:pPr lvl="1" eaLnBrk="1" hangingPunct="1">
              <a:spcAft>
                <a:spcPct val="15000"/>
              </a:spcAft>
            </a:pPr>
            <a:r>
              <a:rPr lang="el-GR" sz="2000" smtClean="0"/>
              <a:t>καταβολή προσπάθειας </a:t>
            </a:r>
            <a:endParaRPr lang="en-US" sz="2000" smtClean="0"/>
          </a:p>
          <a:p>
            <a:pPr lvl="1" eaLnBrk="1" hangingPunct="1">
              <a:spcAft>
                <a:spcPct val="15000"/>
              </a:spcAft>
            </a:pPr>
            <a:r>
              <a:rPr lang="el-GR" sz="2000" smtClean="0"/>
              <a:t>σκληρή σύσταση των κοπράνων </a:t>
            </a:r>
            <a:endParaRPr lang="en-US" sz="2000" smtClean="0"/>
          </a:p>
          <a:p>
            <a:pPr lvl="1" eaLnBrk="1" hangingPunct="1">
              <a:spcAft>
                <a:spcPct val="15000"/>
              </a:spcAft>
            </a:pPr>
            <a:r>
              <a:rPr lang="el-GR" sz="2000" smtClean="0"/>
              <a:t>αίσθημα ατελούς κένωσης </a:t>
            </a:r>
            <a:endParaRPr lang="en-US" sz="2000" smtClean="0"/>
          </a:p>
          <a:p>
            <a:pPr lvl="1" eaLnBrk="1" hangingPunct="1">
              <a:spcAft>
                <a:spcPct val="15000"/>
              </a:spcAft>
            </a:pPr>
            <a:r>
              <a:rPr lang="el-GR" sz="2000" smtClean="0"/>
              <a:t>αίσθημα ορθο-πρωκτικής απόφραξης</a:t>
            </a:r>
          </a:p>
          <a:p>
            <a:pPr lvl="1" eaLnBrk="1" hangingPunct="1">
              <a:spcAft>
                <a:spcPct val="15000"/>
              </a:spcAft>
            </a:pPr>
            <a:r>
              <a:rPr lang="el-GR" sz="2000" smtClean="0"/>
              <a:t>ανάγκη χειροπρακτικής βοήθειας</a:t>
            </a:r>
          </a:p>
          <a:p>
            <a:pPr lvl="1" eaLnBrk="1" hangingPunct="1">
              <a:spcAft>
                <a:spcPct val="15000"/>
              </a:spcAft>
            </a:pPr>
            <a:r>
              <a:rPr lang="el-GR" sz="2000" smtClean="0">
                <a:cs typeface="Tahoma" pitchFamily="34" charset="0"/>
              </a:rPr>
              <a:t>&lt; 3 κενώσεις την εβδομάδα</a:t>
            </a:r>
          </a:p>
          <a:p>
            <a:pPr eaLnBrk="1" hangingPunct="1">
              <a:spcAft>
                <a:spcPct val="15000"/>
              </a:spcAft>
            </a:pPr>
            <a:r>
              <a:rPr lang="el-GR" sz="2000" smtClean="0">
                <a:cs typeface="Tahoma" pitchFamily="34" charset="0"/>
              </a:rPr>
              <a:t>υδαρά κόπρανα παρουσιάζονται μόνο με τη χρήση υπακτικών</a:t>
            </a:r>
          </a:p>
          <a:p>
            <a:pPr eaLnBrk="1" hangingPunct="1">
              <a:spcAft>
                <a:spcPct val="15000"/>
              </a:spcAft>
            </a:pPr>
            <a:r>
              <a:rPr lang="el-GR" sz="2000" smtClean="0">
                <a:cs typeface="Tahoma" pitchFamily="34" charset="0"/>
              </a:rPr>
              <a:t>ανεπαρκή κριτήρια για ΣΕΕ </a:t>
            </a:r>
            <a:r>
              <a:rPr lang="en-US" sz="2000" smtClean="0">
                <a:cs typeface="Tahoma" pitchFamily="34" charset="0"/>
              </a:rPr>
              <a:t>(c-IBS)</a:t>
            </a:r>
            <a:r>
              <a:rPr lang="el-GR" sz="2000" smtClean="0">
                <a:cs typeface="Tahoma" pitchFamily="34" charset="0"/>
              </a:rPr>
              <a:t>, </a:t>
            </a:r>
            <a:r>
              <a:rPr lang="el-GR" sz="2000" smtClean="0">
                <a:solidFill>
                  <a:srgbClr val="FF0000"/>
                </a:solidFill>
                <a:cs typeface="Tahoma" pitchFamily="34" charset="0"/>
              </a:rPr>
              <a:t>αλλά μπορεί να συνυπάρχει πόνος ή/και μετωρισμός χωρίς να είναι το πρωτεύων σύμπτωμα</a:t>
            </a:r>
          </a:p>
          <a:p>
            <a:pPr eaLnBrk="1" hangingPunct="1"/>
            <a:endParaRPr lang="el-GR" sz="1400" smtClean="0"/>
          </a:p>
          <a:p>
            <a:pPr eaLnBrk="1" hangingPunct="1"/>
            <a:endParaRPr lang="en-US" sz="1600" smtClean="0">
              <a:cs typeface="Tahoma" pitchFamily="34" charset="0"/>
            </a:endParaRPr>
          </a:p>
          <a:p>
            <a:pPr eaLnBrk="1" hangingPunct="1"/>
            <a:endParaRPr lang="el-GR" sz="1600" smtClean="0">
              <a:cs typeface="Tahoma" pitchFamily="34" charset="0"/>
            </a:endParaRPr>
          </a:p>
        </p:txBody>
      </p:sp>
      <p:sp>
        <p:nvSpPr>
          <p:cNvPr id="16388" name="Right Brace 7"/>
          <p:cNvSpPr>
            <a:spLocks/>
          </p:cNvSpPr>
          <p:nvPr/>
        </p:nvSpPr>
        <p:spPr bwMode="auto">
          <a:xfrm>
            <a:off x="6286500" y="2786063"/>
            <a:ext cx="431800" cy="1655762"/>
          </a:xfrm>
          <a:prstGeom prst="rightBrace">
            <a:avLst>
              <a:gd name="adj1" fmla="val 35842"/>
              <a:gd name="adj2" fmla="val 50000"/>
            </a:avLst>
          </a:prstGeom>
          <a:noFill/>
          <a:ln w="25400">
            <a:solidFill>
              <a:srgbClr val="0028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endParaRPr lang="en-GB" sz="2400">
              <a:solidFill>
                <a:srgbClr val="000066"/>
              </a:solidFill>
              <a:ea typeface="Geneva"/>
              <a:cs typeface="Geneva"/>
            </a:endParaRP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7000875" y="3357563"/>
            <a:ext cx="2143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 dirty="0">
                <a:ea typeface="Geneva"/>
                <a:cs typeface="Geneva"/>
                <a:sym typeface="Symbol" pitchFamily="18" charset="2"/>
              </a:rPr>
              <a:t> 25% </a:t>
            </a:r>
            <a:r>
              <a:rPr lang="el-GR" sz="2000" dirty="0">
                <a:ea typeface="Geneva"/>
                <a:cs typeface="Geneva"/>
                <a:sym typeface="Symbol" pitchFamily="18" charset="2"/>
              </a:rPr>
              <a:t>των κενώσεων</a:t>
            </a:r>
            <a:endParaRPr lang="en-GB" sz="2000" dirty="0">
              <a:ea typeface="Geneva"/>
              <a:cs typeface="Genev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 λειτουργική δυσκοιλιότητα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7489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defRPr/>
            </a:pPr>
            <a:r>
              <a:rPr lang="el-GR" sz="2800" dirty="0"/>
              <a:t>ε</a:t>
            </a:r>
            <a:r>
              <a:rPr lang="el-GR" sz="2800" dirty="0" smtClean="0"/>
              <a:t>πιπολασμός: 14%</a:t>
            </a:r>
            <a:r>
              <a:rPr lang="en-GB" sz="2800" dirty="0" smtClean="0"/>
              <a:t>,</a:t>
            </a:r>
            <a:r>
              <a:rPr lang="el-GR" sz="2800" dirty="0" smtClean="0"/>
              <a:t> 95% </a:t>
            </a:r>
            <a:r>
              <a:rPr lang="en-US" sz="2800" dirty="0" smtClean="0"/>
              <a:t>CI</a:t>
            </a:r>
            <a:r>
              <a:rPr lang="el-GR" sz="2800" dirty="0" smtClean="0"/>
              <a:t>:</a:t>
            </a:r>
            <a:r>
              <a:rPr lang="en-US" sz="2800" dirty="0" smtClean="0"/>
              <a:t>12-17%</a:t>
            </a:r>
            <a:endParaRPr lang="el-GR" sz="2800" dirty="0" smtClean="0"/>
          </a:p>
          <a:p>
            <a:pPr marL="0" indent="0">
              <a:buFontTx/>
              <a:buNone/>
              <a:defRPr/>
            </a:pPr>
            <a:endParaRPr lang="el-GR" sz="2800" dirty="0" smtClean="0"/>
          </a:p>
          <a:p>
            <a:pPr>
              <a:defRPr/>
            </a:pPr>
            <a:r>
              <a:rPr lang="en-US" sz="2800" dirty="0" smtClean="0"/>
              <a:t>Rome IV </a:t>
            </a:r>
            <a:r>
              <a:rPr lang="el-GR" sz="2800" dirty="0" smtClean="0"/>
              <a:t>κριτήρια: 9%</a:t>
            </a:r>
          </a:p>
          <a:p>
            <a:pPr marL="0" indent="0">
              <a:buFontTx/>
              <a:buNone/>
              <a:defRPr/>
            </a:pPr>
            <a:r>
              <a:rPr lang="el-GR" sz="2800" dirty="0"/>
              <a:t> </a:t>
            </a:r>
            <a:r>
              <a:rPr lang="el-GR" sz="2800" dirty="0" smtClean="0"/>
              <a:t>     - λειτουργική δυσκοιλιότητα: 6%</a:t>
            </a:r>
          </a:p>
          <a:p>
            <a:pPr marL="0" indent="0">
              <a:buFontTx/>
              <a:buNone/>
              <a:defRPr/>
            </a:pPr>
            <a:r>
              <a:rPr lang="el-GR" sz="2800" dirty="0"/>
              <a:t> </a:t>
            </a:r>
            <a:r>
              <a:rPr lang="el-GR" sz="2800" dirty="0" smtClean="0"/>
              <a:t>     - ΣΕΕ με δυσκοιλιότητα: 1.5%</a:t>
            </a:r>
          </a:p>
          <a:p>
            <a:pPr marL="0" indent="0">
              <a:buFontTx/>
              <a:buNone/>
              <a:defRPr/>
            </a:pPr>
            <a:r>
              <a:rPr lang="el-GR" sz="2800" dirty="0"/>
              <a:t> </a:t>
            </a:r>
            <a:r>
              <a:rPr lang="el-GR" sz="2800" dirty="0" smtClean="0"/>
              <a:t>     - δυσκοιλιότητα από οπιοειδή: 1.5%</a:t>
            </a:r>
            <a:endParaRPr lang="en-US" sz="2800" dirty="0"/>
          </a:p>
        </p:txBody>
      </p:sp>
      <p:sp>
        <p:nvSpPr>
          <p:cNvPr id="14339" name="Title 3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l-GR" sz="3600" b="1" smtClean="0">
                <a:solidFill>
                  <a:srgbClr val="FFC000"/>
                </a:solidFill>
              </a:rPr>
              <a:t>επιδημιολογία</a:t>
            </a:r>
            <a:endParaRPr lang="en-GB" sz="3600" b="1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0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smtClean="0"/>
              <a:t>γυναίκες: Ο</a:t>
            </a:r>
            <a:r>
              <a:rPr lang="en-US" sz="2800" dirty="0" smtClean="0"/>
              <a:t>R=1.48, 95% CI:1.06-2.06%</a:t>
            </a:r>
            <a:endParaRPr lang="el-GR" sz="2800" dirty="0" smtClean="0"/>
          </a:p>
          <a:p>
            <a:pPr>
              <a:defRPr/>
            </a:pPr>
            <a:r>
              <a:rPr lang="el-GR" sz="2800" dirty="0" smtClean="0"/>
              <a:t>ηλικιωμένοι</a:t>
            </a:r>
          </a:p>
          <a:p>
            <a:pPr>
              <a:defRPr/>
            </a:pPr>
            <a:r>
              <a:rPr lang="el-GR" sz="2800" dirty="0" smtClean="0"/>
              <a:t>χαμηλό οικονομικό επίπεδο</a:t>
            </a:r>
          </a:p>
          <a:p>
            <a:pPr>
              <a:defRPr/>
            </a:pPr>
            <a:r>
              <a:rPr lang="el-GR" sz="2800" dirty="0" smtClean="0"/>
              <a:t>θετικό οικογενειακό ιστορικό: </a:t>
            </a:r>
          </a:p>
          <a:p>
            <a:pPr marL="0" indent="0">
              <a:buFontTx/>
              <a:buNone/>
              <a:defRPr/>
            </a:pPr>
            <a:r>
              <a:rPr lang="el-GR" sz="2800" dirty="0"/>
              <a:t> </a:t>
            </a:r>
            <a:r>
              <a:rPr lang="el-GR" sz="2800" dirty="0" smtClean="0"/>
              <a:t>        </a:t>
            </a:r>
            <a:r>
              <a:rPr lang="el-GR" sz="2400" dirty="0" smtClean="0"/>
              <a:t>μικρότερη ηλικία εμφάνισης δυσκοιλιότητας</a:t>
            </a:r>
          </a:p>
          <a:p>
            <a:pPr marL="0" indent="0">
              <a:buFontTx/>
              <a:buNone/>
              <a:defRPr/>
            </a:pPr>
            <a:r>
              <a:rPr lang="el-GR" sz="2400" dirty="0"/>
              <a:t> </a:t>
            </a:r>
            <a:r>
              <a:rPr lang="el-GR" sz="2400" dirty="0" smtClean="0"/>
              <a:t>          μεγαλύτερης διάρκειας δυσκοιλιότητα</a:t>
            </a:r>
          </a:p>
          <a:p>
            <a:pPr marL="0" indent="0">
              <a:buFontTx/>
              <a:buNone/>
              <a:defRPr/>
            </a:pPr>
            <a:r>
              <a:rPr lang="el-GR" sz="2400" dirty="0"/>
              <a:t> </a:t>
            </a:r>
            <a:r>
              <a:rPr lang="el-GR" sz="2400" dirty="0" smtClean="0"/>
              <a:t>          συχνότερες επιπλοκές: αιμορροιδοπάθεια, ραγάδα</a:t>
            </a:r>
            <a:endParaRPr lang="en-US" sz="2400" dirty="0"/>
          </a:p>
        </p:txBody>
      </p:sp>
      <p:sp>
        <p:nvSpPr>
          <p:cNvPr id="15363" name="Title 3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/>
            <a:r>
              <a:rPr lang="el-GR" sz="3600" b="1" smtClean="0">
                <a:solidFill>
                  <a:srgbClr val="FFC000"/>
                </a:solidFill>
              </a:rPr>
              <a:t>προδιαθεσικοί παράγοντες</a:t>
            </a:r>
            <a:endParaRPr lang="en-GB" sz="3600" b="1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1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857250" y="1000125"/>
            <a:ext cx="7737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l-GR" sz="3600" b="1">
                <a:solidFill>
                  <a:srgbClr val="FFC000"/>
                </a:solidFill>
              </a:rPr>
              <a:t>επικράτηση γυναικών</a:t>
            </a:r>
            <a:endParaRPr lang="en-GB" sz="3600" b="1">
              <a:solidFill>
                <a:srgbClr val="FFC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14438" y="2071688"/>
            <a:ext cx="7072312" cy="369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  <a:defRPr/>
            </a:pPr>
            <a:r>
              <a:rPr lang="el-GR" sz="2800" dirty="0">
                <a:solidFill>
                  <a:srgbClr val="002060"/>
                </a:solidFill>
              </a:rPr>
              <a:t>ρόλος γυναικείων ορμονών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tabLst>
                <a:tab pos="5203825" algn="r"/>
              </a:tabLst>
              <a:defRPr/>
            </a:pPr>
            <a:endParaRPr lang="el-GR" sz="28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  <a:defRPr/>
            </a:pPr>
            <a:r>
              <a:rPr lang="el-GR" sz="2800" dirty="0">
                <a:solidFill>
                  <a:srgbClr val="002060"/>
                </a:solidFill>
              </a:rPr>
              <a:t>ρόλος τραύματος κύησης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tabLst>
                <a:tab pos="5203825" algn="r"/>
              </a:tabLst>
              <a:defRPr/>
            </a:pPr>
            <a:endParaRPr lang="el-GR" sz="28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  <a:defRPr/>
            </a:pPr>
            <a:r>
              <a:rPr lang="el-GR" sz="2800" dirty="0">
                <a:solidFill>
                  <a:srgbClr val="002060"/>
                </a:solidFill>
              </a:rPr>
              <a:t>ψυχολογικοί παράγοντες</a:t>
            </a:r>
            <a:endParaRPr lang="en-GB" sz="28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  <a:defRPr/>
            </a:pPr>
            <a:endParaRPr lang="en-GB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1412875"/>
          <a:ext cx="11774487" cy="5002213"/>
        </p:xfrm>
        <a:graphic>
          <a:graphicData uri="http://schemas.openxmlformats.org/presentationml/2006/ole">
            <p:oleObj spid="_x0000_s1029" name="Γράφημα" r:id="rId3" imgW="12301491" imgH="7915078" progId="MSGraph.Chart.8">
              <p:embed followColorScheme="full"/>
            </p:oleObj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57250" y="333375"/>
            <a:ext cx="7737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l-GR" sz="3600" b="1">
                <a:solidFill>
                  <a:srgbClr val="FFC000"/>
                </a:solidFill>
              </a:rPr>
              <a:t>ηλικία και δυσκοιλιότητα</a:t>
            </a:r>
            <a:endParaRPr lang="en-GB" sz="36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851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95288" y="836613"/>
            <a:ext cx="7737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l-GR" sz="3600" b="1">
                <a:solidFill>
                  <a:srgbClr val="FFC000"/>
                </a:solidFill>
              </a:rPr>
              <a:t>ηλικιωμένοι</a:t>
            </a:r>
            <a:endParaRPr lang="en-GB" sz="3600" b="1">
              <a:solidFill>
                <a:srgbClr val="FFC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288" y="2205038"/>
            <a:ext cx="8199437" cy="3275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  <a:defRPr/>
            </a:pPr>
            <a:r>
              <a:rPr lang="el-GR" sz="2800" dirty="0">
                <a:solidFill>
                  <a:srgbClr val="002060"/>
                </a:solidFill>
              </a:rPr>
              <a:t>επίδραση ηλικίας στον συνδετικό εντερικό ιστό 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tabLst>
                <a:tab pos="5203825" algn="r"/>
              </a:tabLst>
              <a:defRPr/>
            </a:pPr>
            <a:endParaRPr lang="el-GR" sz="28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  <a:defRPr/>
            </a:pPr>
            <a:r>
              <a:rPr lang="el-GR" sz="2800" dirty="0">
                <a:solidFill>
                  <a:srgbClr val="002060"/>
                </a:solidFill>
              </a:rPr>
              <a:t>αλλαγές στο μικροβίωμα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tabLst>
                <a:tab pos="5203825" algn="r"/>
              </a:tabLst>
              <a:defRPr/>
            </a:pPr>
            <a:endParaRPr lang="el-GR" sz="28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  <a:defRPr/>
            </a:pPr>
            <a:r>
              <a:rPr lang="el-GR" sz="2800" dirty="0">
                <a:solidFill>
                  <a:srgbClr val="002060"/>
                </a:solidFill>
              </a:rPr>
              <a:t>δράση ορμονών στην κινητικότητα</a:t>
            </a:r>
            <a:endParaRPr lang="en-GB" sz="28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  <a:defRPr/>
            </a:pPr>
            <a:endParaRPr lang="en-GB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4087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08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77771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57250" y="587375"/>
            <a:ext cx="7737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l-GR" sz="3600" b="1">
                <a:solidFill>
                  <a:srgbClr val="FFC000"/>
                </a:solidFill>
              </a:rPr>
              <a:t> επίπτωση στην ποιότητα ζωής</a:t>
            </a:r>
            <a:endParaRPr lang="en-GB" sz="36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9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200025" y="2317750"/>
            <a:ext cx="12954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l-GR">
                <a:solidFill>
                  <a:srgbClr val="002060"/>
                </a:solidFill>
              </a:rPr>
              <a:t>ιστορικό &amp; κλινική εξέταση</a:t>
            </a:r>
            <a:endParaRPr lang="nl-NL">
              <a:solidFill>
                <a:srgbClr val="002060"/>
              </a:solidFill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630488" y="2441575"/>
            <a:ext cx="153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l-GR" sz="2000" b="1">
                <a:solidFill>
                  <a:srgbClr val="002060"/>
                </a:solidFill>
              </a:rPr>
              <a:t>θεραπεία</a:t>
            </a:r>
            <a:endParaRPr lang="nl-NL" sz="2000" b="1">
              <a:solidFill>
                <a:srgbClr val="002060"/>
              </a:solidFill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857500" y="4286250"/>
            <a:ext cx="1295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l-GR">
                <a:solidFill>
                  <a:srgbClr val="002060"/>
                </a:solidFill>
              </a:rPr>
              <a:t>συνέχιση θεραπείας</a:t>
            </a:r>
            <a:endParaRPr lang="nl-NL">
              <a:solidFill>
                <a:srgbClr val="002060"/>
              </a:solidFill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6357938" y="5643563"/>
            <a:ext cx="21748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l-GR">
                <a:solidFill>
                  <a:srgbClr val="002060"/>
                </a:solidFill>
              </a:rPr>
              <a:t>βιοανάδραση</a:t>
            </a:r>
            <a:r>
              <a:rPr lang="nl-NL">
                <a:solidFill>
                  <a:srgbClr val="002060"/>
                </a:solidFill>
              </a:rPr>
              <a:t> / </a:t>
            </a:r>
            <a:r>
              <a:rPr lang="el-GR">
                <a:solidFill>
                  <a:srgbClr val="002060"/>
                </a:solidFill>
              </a:rPr>
              <a:t>χειρουργείο</a:t>
            </a:r>
            <a:r>
              <a:rPr lang="nl-NL">
                <a:solidFill>
                  <a:srgbClr val="002060"/>
                </a:solidFill>
              </a:rPr>
              <a:t> / </a:t>
            </a:r>
            <a:r>
              <a:rPr lang="el-GR">
                <a:solidFill>
                  <a:srgbClr val="002060"/>
                </a:solidFill>
              </a:rPr>
              <a:t>φάρμακα</a:t>
            </a:r>
            <a:endParaRPr lang="nl-NL">
              <a:solidFill>
                <a:srgbClr val="002060"/>
              </a:solidFill>
            </a:endParaRPr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1608138" y="2667000"/>
            <a:ext cx="1182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>
            <a:off x="3500438" y="3429000"/>
            <a:ext cx="0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5386388" y="2317750"/>
            <a:ext cx="1295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l-GR">
                <a:solidFill>
                  <a:srgbClr val="002060"/>
                </a:solidFill>
              </a:rPr>
              <a:t>χρόνος διάβασης</a:t>
            </a:r>
            <a:endParaRPr lang="nl-NL">
              <a:solidFill>
                <a:srgbClr val="002060"/>
              </a:solidFill>
            </a:endParaRPr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>
            <a:off x="4140200" y="2667000"/>
            <a:ext cx="1184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7720013" y="2330450"/>
            <a:ext cx="13763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l-GR">
                <a:solidFill>
                  <a:srgbClr val="002060"/>
                </a:solidFill>
              </a:rPr>
              <a:t>Φάρμακα ή χειρουργείο</a:t>
            </a:r>
            <a:endParaRPr lang="nl-NL">
              <a:solidFill>
                <a:srgbClr val="002060"/>
              </a:solidFill>
            </a:endParaRPr>
          </a:p>
        </p:txBody>
      </p:sp>
      <p:sp>
        <p:nvSpPr>
          <p:cNvPr id="29707" name="Line 13"/>
          <p:cNvSpPr>
            <a:spLocks noChangeShapeType="1"/>
          </p:cNvSpPr>
          <p:nvPr/>
        </p:nvSpPr>
        <p:spPr bwMode="auto">
          <a:xfrm>
            <a:off x="6600825" y="2667000"/>
            <a:ext cx="1044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4"/>
          <p:cNvSpPr>
            <a:spLocks noChangeArrowheads="1"/>
          </p:cNvSpPr>
          <p:nvPr/>
        </p:nvSpPr>
        <p:spPr bwMode="auto">
          <a:xfrm>
            <a:off x="1693863" y="2640013"/>
            <a:ext cx="1346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l-GR" sz="1400" b="1" i="1">
                <a:solidFill>
                  <a:srgbClr val="002060"/>
                </a:solidFill>
              </a:rPr>
              <a:t>πιθανώς λειτουργική</a:t>
            </a:r>
            <a:endParaRPr lang="nl-NL" sz="1400" b="1" i="1">
              <a:solidFill>
                <a:srgbClr val="002060"/>
              </a:solidFill>
            </a:endParaRPr>
          </a:p>
        </p:txBody>
      </p:sp>
      <p:sp>
        <p:nvSpPr>
          <p:cNvPr id="29709" name="Rectangle 15"/>
          <p:cNvSpPr>
            <a:spLocks noChangeArrowheads="1"/>
          </p:cNvSpPr>
          <p:nvPr/>
        </p:nvSpPr>
        <p:spPr bwMode="auto">
          <a:xfrm>
            <a:off x="5588000" y="3429000"/>
            <a:ext cx="438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l-GR" sz="1400" i="1">
                <a:solidFill>
                  <a:srgbClr val="002060"/>
                </a:solidFill>
              </a:rPr>
              <a:t>κ.φ</a:t>
            </a:r>
            <a:endParaRPr lang="nl-NL" sz="1400" i="1">
              <a:solidFill>
                <a:srgbClr val="002060"/>
              </a:solidFill>
            </a:endParaRPr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4533900" y="4295775"/>
            <a:ext cx="14208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l-GR">
                <a:solidFill>
                  <a:srgbClr val="002060"/>
                </a:solidFill>
              </a:rPr>
              <a:t>ψυχολογική θεραπεία</a:t>
            </a:r>
            <a:endParaRPr lang="nl-NL">
              <a:solidFill>
                <a:srgbClr val="002060"/>
              </a:solidFill>
            </a:endParaRPr>
          </a:p>
        </p:txBody>
      </p:sp>
      <p:sp>
        <p:nvSpPr>
          <p:cNvPr id="29711" name="Line 17"/>
          <p:cNvSpPr>
            <a:spLocks noChangeShapeType="1"/>
          </p:cNvSpPr>
          <p:nvPr/>
        </p:nvSpPr>
        <p:spPr bwMode="auto">
          <a:xfrm>
            <a:off x="4140200" y="461486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8"/>
          <p:cNvSpPr>
            <a:spLocks noChangeShapeType="1"/>
          </p:cNvSpPr>
          <p:nvPr/>
        </p:nvSpPr>
        <p:spPr bwMode="auto">
          <a:xfrm flipH="1">
            <a:off x="5241925" y="3214688"/>
            <a:ext cx="544513" cy="1071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9"/>
          <p:cNvSpPr>
            <a:spLocks noChangeArrowheads="1"/>
          </p:cNvSpPr>
          <p:nvPr/>
        </p:nvSpPr>
        <p:spPr bwMode="auto">
          <a:xfrm>
            <a:off x="0" y="4357688"/>
            <a:ext cx="26447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l-GR">
                <a:solidFill>
                  <a:srgbClr val="002060"/>
                </a:solidFill>
              </a:rPr>
              <a:t>ενδοσκόπηση</a:t>
            </a:r>
          </a:p>
          <a:p>
            <a:pPr algn="ctr"/>
            <a:r>
              <a:rPr lang="en-US">
                <a:solidFill>
                  <a:srgbClr val="002060"/>
                </a:solidFill>
              </a:rPr>
              <a:t>C/T, MRI</a:t>
            </a:r>
          </a:p>
          <a:p>
            <a:pPr algn="ctr"/>
            <a:r>
              <a:rPr lang="el-GR">
                <a:solidFill>
                  <a:srgbClr val="002060"/>
                </a:solidFill>
              </a:rPr>
              <a:t>εργαστηριακός έλεγχος</a:t>
            </a:r>
            <a:endParaRPr lang="nl-NL">
              <a:solidFill>
                <a:srgbClr val="002060"/>
              </a:solidFill>
            </a:endParaRPr>
          </a:p>
        </p:txBody>
      </p:sp>
      <p:sp>
        <p:nvSpPr>
          <p:cNvPr id="29714" name="Line 20"/>
          <p:cNvSpPr>
            <a:spLocks noChangeShapeType="1"/>
          </p:cNvSpPr>
          <p:nvPr/>
        </p:nvSpPr>
        <p:spPr bwMode="auto">
          <a:xfrm>
            <a:off x="790575" y="3429000"/>
            <a:ext cx="7938" cy="835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21"/>
          <p:cNvSpPr>
            <a:spLocks noChangeArrowheads="1"/>
          </p:cNvSpPr>
          <p:nvPr/>
        </p:nvSpPr>
        <p:spPr bwMode="auto">
          <a:xfrm>
            <a:off x="779463" y="3357563"/>
            <a:ext cx="15779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l-GR" sz="1400" i="1">
                <a:solidFill>
                  <a:srgbClr val="002060"/>
                </a:solidFill>
              </a:rPr>
              <a:t>πιθανώς δευτεροπαθής</a:t>
            </a:r>
            <a:endParaRPr lang="nl-NL" sz="1400" i="1">
              <a:solidFill>
                <a:srgbClr val="002060"/>
              </a:solidFill>
            </a:endParaRPr>
          </a:p>
        </p:txBody>
      </p:sp>
      <p:sp>
        <p:nvSpPr>
          <p:cNvPr id="29716" name="Rectangle 22"/>
          <p:cNvSpPr>
            <a:spLocks noChangeArrowheads="1"/>
          </p:cNvSpPr>
          <p:nvPr/>
        </p:nvSpPr>
        <p:spPr bwMode="auto">
          <a:xfrm>
            <a:off x="3929063" y="2357438"/>
            <a:ext cx="1484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l-GR" sz="1400" i="1">
                <a:solidFill>
                  <a:srgbClr val="002060"/>
                </a:solidFill>
              </a:rPr>
              <a:t>όχι ανταπόκριση</a:t>
            </a:r>
            <a:endParaRPr lang="nl-NL" sz="1400" i="1">
              <a:solidFill>
                <a:srgbClr val="002060"/>
              </a:solidFill>
            </a:endParaRPr>
          </a:p>
        </p:txBody>
      </p:sp>
      <p:sp>
        <p:nvSpPr>
          <p:cNvPr id="29717" name="Rectangle 23"/>
          <p:cNvSpPr>
            <a:spLocks noChangeArrowheads="1"/>
          </p:cNvSpPr>
          <p:nvPr/>
        </p:nvSpPr>
        <p:spPr bwMode="auto">
          <a:xfrm>
            <a:off x="3495675" y="3429000"/>
            <a:ext cx="1201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l-GR" sz="1400" i="1">
                <a:solidFill>
                  <a:srgbClr val="002060"/>
                </a:solidFill>
              </a:rPr>
              <a:t>ανταπόκριση</a:t>
            </a:r>
            <a:endParaRPr lang="nl-NL" sz="1400" i="1">
              <a:solidFill>
                <a:srgbClr val="002060"/>
              </a:solidFill>
            </a:endParaRPr>
          </a:p>
        </p:txBody>
      </p:sp>
      <p:sp>
        <p:nvSpPr>
          <p:cNvPr id="29718" name="Rectangle 24"/>
          <p:cNvSpPr>
            <a:spLocks noChangeArrowheads="1"/>
          </p:cNvSpPr>
          <p:nvPr/>
        </p:nvSpPr>
        <p:spPr bwMode="auto">
          <a:xfrm>
            <a:off x="6429375" y="2214563"/>
            <a:ext cx="1249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l-GR" sz="1400" i="1">
                <a:solidFill>
                  <a:srgbClr val="002060"/>
                </a:solidFill>
              </a:rPr>
              <a:t>καθυστέρηση</a:t>
            </a:r>
            <a:endParaRPr lang="nl-NL" sz="1400" i="1">
              <a:solidFill>
                <a:srgbClr val="002060"/>
              </a:solidFill>
            </a:endParaRPr>
          </a:p>
        </p:txBody>
      </p:sp>
      <p:sp>
        <p:nvSpPr>
          <p:cNvPr id="29719" name="Line 25"/>
          <p:cNvSpPr>
            <a:spLocks noChangeShapeType="1"/>
          </p:cNvSpPr>
          <p:nvPr/>
        </p:nvSpPr>
        <p:spPr bwMode="auto">
          <a:xfrm>
            <a:off x="6577013" y="2971800"/>
            <a:ext cx="890587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Rectangle 26"/>
          <p:cNvSpPr>
            <a:spLocks noChangeArrowheads="1"/>
          </p:cNvSpPr>
          <p:nvPr/>
        </p:nvSpPr>
        <p:spPr bwMode="auto">
          <a:xfrm>
            <a:off x="6786563" y="3224213"/>
            <a:ext cx="2143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l-GR" sz="1400" i="1">
                <a:solidFill>
                  <a:srgbClr val="002060"/>
                </a:solidFill>
              </a:rPr>
              <a:t>καθυστέρηση στο ορθό</a:t>
            </a:r>
            <a:endParaRPr lang="nl-NL" sz="1400" i="1">
              <a:solidFill>
                <a:srgbClr val="002060"/>
              </a:solidFill>
            </a:endParaRPr>
          </a:p>
        </p:txBody>
      </p:sp>
      <p:sp>
        <p:nvSpPr>
          <p:cNvPr id="29721" name="Rectangle 27"/>
          <p:cNvSpPr>
            <a:spLocks noChangeArrowheads="1"/>
          </p:cNvSpPr>
          <p:nvPr/>
        </p:nvSpPr>
        <p:spPr bwMode="auto">
          <a:xfrm>
            <a:off x="6737350" y="4295775"/>
            <a:ext cx="19780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l-GR">
                <a:solidFill>
                  <a:srgbClr val="002060"/>
                </a:solidFill>
              </a:rPr>
              <a:t>μανομετρία</a:t>
            </a:r>
            <a:r>
              <a:rPr lang="nl-NL">
                <a:solidFill>
                  <a:srgbClr val="002060"/>
                </a:solidFill>
              </a:rPr>
              <a:t> / </a:t>
            </a:r>
            <a:r>
              <a:rPr lang="el-GR">
                <a:solidFill>
                  <a:srgbClr val="002060"/>
                </a:solidFill>
              </a:rPr>
              <a:t>αφοδευόγραμα</a:t>
            </a:r>
            <a:endParaRPr lang="nl-NL">
              <a:solidFill>
                <a:srgbClr val="002060"/>
              </a:solidFill>
            </a:endParaRPr>
          </a:p>
        </p:txBody>
      </p:sp>
      <p:sp>
        <p:nvSpPr>
          <p:cNvPr id="29722" name="Line 28"/>
          <p:cNvSpPr>
            <a:spLocks noChangeShapeType="1"/>
          </p:cNvSpPr>
          <p:nvPr/>
        </p:nvSpPr>
        <p:spPr bwMode="auto">
          <a:xfrm>
            <a:off x="7500938" y="4929188"/>
            <a:ext cx="0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642938" y="5715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2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διαγνωστική προσέγγιση</a:t>
            </a:r>
            <a:endParaRPr lang="en-GB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705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879475" y="627063"/>
            <a:ext cx="77374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l-GR" sz="3600" b="1">
                <a:solidFill>
                  <a:srgbClr val="FFC000"/>
                </a:solidFill>
              </a:rPr>
              <a:t>κλινική προσέγγιση</a:t>
            </a:r>
            <a:r>
              <a:rPr lang="en-GB" sz="3600" b="1">
                <a:solidFill>
                  <a:srgbClr val="FFC000"/>
                </a:solidFill>
              </a:rPr>
              <a:t> (1)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406525" y="1989138"/>
            <a:ext cx="698182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  <a:defRPr/>
            </a:pPr>
            <a:r>
              <a:rPr lang="el-GR" sz="2800" b="1" dirty="0">
                <a:solidFill>
                  <a:srgbClr val="002060"/>
                </a:solidFill>
              </a:rPr>
              <a:t>καλό ιστορικό</a:t>
            </a:r>
            <a:r>
              <a:rPr lang="en-GB" sz="2800" b="1" dirty="0">
                <a:solidFill>
                  <a:srgbClr val="002060"/>
                </a:solidFill>
              </a:rPr>
              <a:t>: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65000"/>
              <a:tabLst>
                <a:tab pos="5203825" algn="r"/>
              </a:tabLst>
              <a:defRPr/>
            </a:pPr>
            <a:endParaRPr lang="en-GB" sz="2800" b="1" dirty="0">
              <a:solidFill>
                <a:srgbClr val="002060"/>
              </a:solidFill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Symbol" pitchFamily="18" charset="2"/>
              <a:buChar char="-"/>
              <a:tabLst>
                <a:tab pos="5203825" algn="r"/>
              </a:tabLst>
              <a:defRPr/>
            </a:pPr>
            <a:r>
              <a:rPr lang="el-GR" sz="2400" dirty="0">
                <a:solidFill>
                  <a:srgbClr val="002060"/>
                </a:solidFill>
              </a:rPr>
              <a:t>τι εννοεί ο ασθενής σαν </a:t>
            </a:r>
            <a:r>
              <a:rPr lang="en-GB" sz="2400" dirty="0">
                <a:solidFill>
                  <a:srgbClr val="002060"/>
                </a:solidFill>
              </a:rPr>
              <a:t>“</a:t>
            </a:r>
            <a:r>
              <a:rPr lang="el-GR" sz="2400" dirty="0">
                <a:solidFill>
                  <a:srgbClr val="002060"/>
                </a:solidFill>
              </a:rPr>
              <a:t>δυσκοιλιότητα</a:t>
            </a:r>
            <a:r>
              <a:rPr lang="en-GB" sz="2400" dirty="0">
                <a:solidFill>
                  <a:srgbClr val="002060"/>
                </a:solidFill>
              </a:rPr>
              <a:t>”</a:t>
            </a: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Symbol" pitchFamily="18" charset="2"/>
              <a:buChar char="-"/>
              <a:tabLst>
                <a:tab pos="5203825" algn="r"/>
              </a:tabLst>
              <a:defRPr/>
            </a:pPr>
            <a:r>
              <a:rPr lang="el-GR" sz="2400" dirty="0">
                <a:solidFill>
                  <a:srgbClr val="002060"/>
                </a:solidFill>
              </a:rPr>
              <a:t>χρόνος και συνθήκες έναρξης</a:t>
            </a:r>
            <a:endParaRPr lang="en-GB" sz="2400" dirty="0">
              <a:solidFill>
                <a:srgbClr val="002060"/>
              </a:solidFill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Symbol" pitchFamily="18" charset="2"/>
              <a:buChar char="-"/>
              <a:tabLst>
                <a:tab pos="5203825" algn="r"/>
              </a:tabLst>
              <a:defRPr/>
            </a:pPr>
            <a:r>
              <a:rPr lang="el-GR" sz="2400" dirty="0">
                <a:solidFill>
                  <a:srgbClr val="002060"/>
                </a:solidFill>
              </a:rPr>
              <a:t>ιστορικό περιπρωκτικού τραύματος</a:t>
            </a:r>
            <a:endParaRPr lang="en-GB" sz="2400" dirty="0">
              <a:solidFill>
                <a:srgbClr val="002060"/>
              </a:solidFill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Symbol" pitchFamily="18" charset="2"/>
              <a:buChar char="-"/>
              <a:tabLst>
                <a:tab pos="5203825" algn="r"/>
              </a:tabLst>
              <a:defRPr/>
            </a:pPr>
            <a:r>
              <a:rPr lang="el-GR" sz="2400" dirty="0">
                <a:solidFill>
                  <a:srgbClr val="002060"/>
                </a:solidFill>
              </a:rPr>
              <a:t>ατομικό / οικογενειακό ιστορικό</a:t>
            </a:r>
            <a:endParaRPr lang="en-GB" sz="2400" dirty="0">
              <a:solidFill>
                <a:srgbClr val="002060"/>
              </a:solidFill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Symbol" pitchFamily="18" charset="2"/>
              <a:buChar char="-"/>
              <a:tabLst>
                <a:tab pos="5203825" algn="r"/>
              </a:tabLst>
              <a:defRPr/>
            </a:pPr>
            <a:r>
              <a:rPr lang="el-GR" sz="2400" dirty="0">
                <a:solidFill>
                  <a:srgbClr val="002060"/>
                </a:solidFill>
              </a:rPr>
              <a:t>φάρμακα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9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879475" y="609600"/>
            <a:ext cx="77374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l-GR" sz="3600" b="1">
                <a:solidFill>
                  <a:srgbClr val="FFC000"/>
                </a:solidFill>
              </a:rPr>
              <a:t>κλινική προσέγγιση</a:t>
            </a:r>
            <a:r>
              <a:rPr lang="en-GB" sz="3600" b="1">
                <a:solidFill>
                  <a:srgbClr val="FFC000"/>
                </a:solidFill>
              </a:rPr>
              <a:t> (2)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428750" y="1700213"/>
            <a:ext cx="6681788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  <a:defRPr/>
            </a:pPr>
            <a:r>
              <a:rPr lang="el-GR" sz="2800" dirty="0">
                <a:solidFill>
                  <a:srgbClr val="002060"/>
                </a:solidFill>
              </a:rPr>
              <a:t>κλινική εξέταση</a:t>
            </a:r>
            <a:r>
              <a:rPr lang="en-GB" sz="2800" dirty="0">
                <a:solidFill>
                  <a:srgbClr val="002060"/>
                </a:solidFill>
              </a:rPr>
              <a:t>:</a:t>
            </a: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Symbol" pitchFamily="18" charset="2"/>
              <a:buChar char="-"/>
              <a:tabLst>
                <a:tab pos="5203825" algn="r"/>
              </a:tabLst>
              <a:defRPr/>
            </a:pPr>
            <a:r>
              <a:rPr lang="el-GR" sz="2400" dirty="0">
                <a:solidFill>
                  <a:srgbClr val="002060"/>
                </a:solidFill>
              </a:rPr>
              <a:t>δακτυλική</a:t>
            </a:r>
            <a:endParaRPr lang="en-GB" sz="2400" dirty="0">
              <a:solidFill>
                <a:srgbClr val="002060"/>
              </a:solidFill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Symbol" pitchFamily="18" charset="2"/>
              <a:buChar char="-"/>
              <a:tabLst>
                <a:tab pos="5203825" algn="r"/>
              </a:tabLst>
              <a:defRPr/>
            </a:pPr>
            <a:r>
              <a:rPr lang="el-GR" sz="2400" dirty="0">
                <a:solidFill>
                  <a:srgbClr val="002060"/>
                </a:solidFill>
              </a:rPr>
              <a:t>ψηλάφηση κοιλιάς</a:t>
            </a:r>
            <a:endParaRPr lang="en-GB" sz="2400" dirty="0">
              <a:solidFill>
                <a:srgbClr val="002060"/>
              </a:solidFill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Symbol" pitchFamily="18" charset="2"/>
              <a:buChar char="-"/>
              <a:tabLst>
                <a:tab pos="5203825" algn="r"/>
              </a:tabLst>
              <a:defRPr/>
            </a:pPr>
            <a:r>
              <a:rPr lang="el-GR" sz="2400" dirty="0">
                <a:solidFill>
                  <a:srgbClr val="002060"/>
                </a:solidFill>
              </a:rPr>
              <a:t>εξέταση της περιπρωκτικής περιοχής</a:t>
            </a:r>
            <a:endParaRPr lang="en-GB" sz="2400" dirty="0">
              <a:solidFill>
                <a:srgbClr val="002060"/>
              </a:solidFill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Symbol" pitchFamily="18" charset="2"/>
              <a:buChar char="-"/>
              <a:tabLst>
                <a:tab pos="5203825" algn="r"/>
              </a:tabLst>
              <a:defRPr/>
            </a:pPr>
            <a:r>
              <a:rPr lang="el-GR" sz="2400" dirty="0">
                <a:solidFill>
                  <a:srgbClr val="002060"/>
                </a:solidFill>
              </a:rPr>
              <a:t>ορθοκήλη-πρόπτωση-εγκολεασμός</a:t>
            </a:r>
            <a:endParaRPr lang="en-GB" sz="2400" dirty="0">
              <a:solidFill>
                <a:srgbClr val="002060"/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Pct val="65000"/>
              <a:tabLst>
                <a:tab pos="5203825" algn="r"/>
              </a:tabLst>
              <a:defRPr/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  <a:defRPr/>
            </a:pPr>
            <a:r>
              <a:rPr lang="el-GR" sz="2800" b="1" dirty="0">
                <a:solidFill>
                  <a:srgbClr val="002060"/>
                </a:solidFill>
              </a:rPr>
              <a:t>κολονοσκόπηση</a:t>
            </a:r>
            <a:endParaRPr lang="en-GB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7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igital exam exp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1" name="Freeform 7"/>
          <p:cNvSpPr>
            <a:spLocks/>
          </p:cNvSpPr>
          <p:nvPr/>
        </p:nvSpPr>
        <p:spPr bwMode="auto">
          <a:xfrm rot="315391">
            <a:off x="6286500" y="3030538"/>
            <a:ext cx="1055688" cy="2960687"/>
          </a:xfrm>
          <a:custGeom>
            <a:avLst/>
            <a:gdLst/>
            <a:ahLst/>
            <a:cxnLst>
              <a:cxn ang="0">
                <a:pos x="748" y="0"/>
              </a:cxn>
              <a:cxn ang="0">
                <a:pos x="0" y="716"/>
              </a:cxn>
              <a:cxn ang="0">
                <a:pos x="108" y="1865"/>
              </a:cxn>
            </a:cxnLst>
            <a:rect l="0" t="0" r="r" b="b"/>
            <a:pathLst>
              <a:path w="748" h="1865">
                <a:moveTo>
                  <a:pt x="748" y="0"/>
                </a:moveTo>
                <a:lnTo>
                  <a:pt x="0" y="716"/>
                </a:lnTo>
                <a:lnTo>
                  <a:pt x="108" y="1865"/>
                </a:lnTo>
              </a:path>
            </a:pathLst>
          </a:custGeom>
          <a:noFill/>
          <a:ln w="508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l-GR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auto">
          <a:xfrm>
            <a:off x="2428875" y="214313"/>
            <a:ext cx="4344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δακτυλική εξέταση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57188" y="3143250"/>
            <a:ext cx="29622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ευαισθησία: 75%</a:t>
            </a:r>
          </a:p>
          <a:p>
            <a:pPr>
              <a:defRPr/>
            </a:pPr>
            <a: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ειδικότητα: 87%</a:t>
            </a:r>
          </a:p>
          <a:p>
            <a:pPr>
              <a:defRPr/>
            </a:pP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285750" y="4214813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sz="2000" b="1">
                <a:solidFill>
                  <a:srgbClr val="0070C0"/>
                </a:solidFill>
              </a:rPr>
              <a:t>αποφρακτικού τύπου δυσκοιλιότητα</a:t>
            </a:r>
          </a:p>
        </p:txBody>
      </p:sp>
    </p:spTree>
    <p:extLst>
      <p:ext uri="{BB962C8B-B14F-4D97-AF65-F5344CB8AC3E}">
        <p14:creationId xmlns:p14="http://schemas.microsoft.com/office/powerpoint/2010/main" xmlns="" val="36411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879475" y="609600"/>
            <a:ext cx="77374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l-GR" sz="3600" b="1">
                <a:solidFill>
                  <a:srgbClr val="FFC000"/>
                </a:solidFill>
              </a:rPr>
              <a:t>εργαστηριακός έλεγχος</a:t>
            </a:r>
            <a:endParaRPr lang="en-GB" sz="3600" b="1">
              <a:solidFill>
                <a:srgbClr val="FFC000"/>
              </a:solidFill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611188" y="2060575"/>
            <a:ext cx="8005762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</a:pPr>
            <a:r>
              <a:rPr lang="el-GR" sz="2800">
                <a:solidFill>
                  <a:srgbClr val="002060"/>
                </a:solidFill>
              </a:rPr>
              <a:t>γενική αίματος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</a:pPr>
            <a:r>
              <a:rPr lang="el-GR" sz="2800">
                <a:solidFill>
                  <a:srgbClr val="002060"/>
                </a:solidFill>
              </a:rPr>
              <a:t>σάκχαρο, ασβέστιο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</a:pPr>
            <a:r>
              <a:rPr lang="en-US" sz="2800">
                <a:solidFill>
                  <a:srgbClr val="002060"/>
                </a:solidFill>
              </a:rPr>
              <a:t>TSH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</a:pPr>
            <a:r>
              <a:rPr lang="el-GR" sz="2800">
                <a:solidFill>
                  <a:srgbClr val="002060"/>
                </a:solidFill>
              </a:rPr>
              <a:t>έλεγχος για κοιλιοκάκη: 1/10 ασθενείς με δυσκοιλιότητα</a:t>
            </a:r>
            <a:endParaRPr lang="en-GB" sz="2400">
              <a:solidFill>
                <a:srgbClr val="002060"/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Pct val="65000"/>
              <a:tabLst>
                <a:tab pos="5203825" algn="r"/>
              </a:tabLst>
            </a:pPr>
            <a:endParaRPr lang="en-GB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4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879475" y="609600"/>
            <a:ext cx="77374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l-GR" sz="3600" b="1">
                <a:solidFill>
                  <a:srgbClr val="FFC000"/>
                </a:solidFill>
              </a:rPr>
              <a:t>διαγνωστικές εξετάσεις</a:t>
            </a:r>
            <a:endParaRPr lang="en-GB" sz="3600" b="1">
              <a:solidFill>
                <a:srgbClr val="FFC000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79475" y="2636838"/>
            <a:ext cx="7180263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  <a:defRPr/>
            </a:pPr>
            <a:r>
              <a:rPr lang="el-GR" sz="2400" b="1" dirty="0">
                <a:solidFill>
                  <a:srgbClr val="002060"/>
                </a:solidFill>
              </a:rPr>
              <a:t>ασθενείς που δεν ανταποκρίνονται στους συνήθεις θεραπευτικούς χειρισμούς 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65000"/>
              <a:tabLst>
                <a:tab pos="5203825" algn="r"/>
              </a:tabLst>
              <a:defRPr/>
            </a:pPr>
            <a:endParaRPr lang="el-GR" sz="2400" b="1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  <a:defRPr/>
            </a:pPr>
            <a:r>
              <a:rPr lang="el-GR" sz="2400" b="1" dirty="0">
                <a:solidFill>
                  <a:srgbClr val="002060"/>
                </a:solidFill>
              </a:rPr>
              <a:t>κολονοσκόπηση: συμπτώματα συναγερμού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  <a:defRPr/>
            </a:pPr>
            <a:endParaRPr lang="el-GR" sz="2400" b="1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  <a:defRPr/>
            </a:pPr>
            <a:r>
              <a:rPr lang="el-GR" sz="2400" b="1" dirty="0">
                <a:solidFill>
                  <a:srgbClr val="002060"/>
                </a:solidFill>
              </a:rPr>
              <a:t>ειδικές λειτουργικές εξετάσεις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  <a:defRPr/>
            </a:pPr>
            <a:endParaRPr lang="el-GR" sz="24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n"/>
              <a:tabLst>
                <a:tab pos="5203825" algn="r"/>
              </a:tabLst>
              <a:defRPr/>
            </a:pP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8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1857375" y="1714500"/>
            <a:ext cx="650081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</a:pPr>
            <a:r>
              <a:rPr lang="el-GR" sz="2800" b="1">
                <a:solidFill>
                  <a:srgbClr val="002060"/>
                </a:solidFill>
              </a:rPr>
              <a:t>χρόνος διάβασης εντέρου</a:t>
            </a:r>
            <a:endParaRPr lang="en-GB" sz="2800" b="1">
              <a:solidFill>
                <a:srgbClr val="002060"/>
              </a:solidFill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Symbol" pitchFamily="18" charset="2"/>
              <a:buChar char="-"/>
              <a:tabLst>
                <a:tab pos="5203825" algn="r"/>
              </a:tabLst>
            </a:pPr>
            <a:r>
              <a:rPr lang="el-GR" sz="2400" b="1">
                <a:solidFill>
                  <a:srgbClr val="002060"/>
                </a:solidFill>
              </a:rPr>
              <a:t>ακτινοσκιεροί δείκτες</a:t>
            </a:r>
            <a:endParaRPr lang="en-GB" sz="2400" b="1">
              <a:solidFill>
                <a:srgbClr val="002060"/>
              </a:solidFill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Symbol" pitchFamily="18" charset="2"/>
              <a:buChar char="-"/>
              <a:tabLst>
                <a:tab pos="5203825" algn="r"/>
              </a:tabLst>
            </a:pPr>
            <a:r>
              <a:rPr lang="el-GR" sz="2400" b="1">
                <a:solidFill>
                  <a:srgbClr val="002060"/>
                </a:solidFill>
              </a:rPr>
              <a:t>σπινθηρογράφημα</a:t>
            </a:r>
            <a:endParaRPr lang="en-GB" sz="24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</a:pPr>
            <a:r>
              <a:rPr lang="el-GR" sz="2800" b="1">
                <a:solidFill>
                  <a:srgbClr val="002060"/>
                </a:solidFill>
              </a:rPr>
              <a:t>δοκιμασία εξώθησης μπαλονιού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</a:pPr>
            <a:r>
              <a:rPr lang="el-GR" sz="2800" b="1">
                <a:solidFill>
                  <a:srgbClr val="002060"/>
                </a:solidFill>
              </a:rPr>
              <a:t>μανομετρία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</a:pPr>
            <a:r>
              <a:rPr lang="el-GR" sz="2800" b="1">
                <a:solidFill>
                  <a:srgbClr val="002060"/>
                </a:solidFill>
              </a:rPr>
              <a:t>αφοδευογράφημα</a:t>
            </a:r>
            <a:endParaRPr lang="en-GB" sz="2800" b="1">
              <a:solidFill>
                <a:srgbClr val="00206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42938" y="5715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2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περαιτέρω έλεγχος</a:t>
            </a:r>
            <a:endParaRPr lang="en-GB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7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052513"/>
            <a:ext cx="658177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571500" y="2857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δοκιμασία εξώθησης μπαλονιού</a:t>
            </a:r>
            <a:endParaRPr lang="en-GB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313" y="5013325"/>
            <a:ext cx="8135937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sz="2000" dirty="0"/>
              <a:t>sensitivity</a:t>
            </a:r>
            <a:r>
              <a:rPr lang="el-GR" sz="2000" dirty="0"/>
              <a:t>: </a:t>
            </a:r>
            <a:r>
              <a:rPr lang="en-US" sz="2000" dirty="0"/>
              <a:t>88%, specificity</a:t>
            </a:r>
            <a:r>
              <a:rPr lang="el-GR" sz="2000" dirty="0"/>
              <a:t>: </a:t>
            </a:r>
            <a:r>
              <a:rPr lang="en-US" sz="2000" dirty="0"/>
              <a:t>89%, positive predictive value</a:t>
            </a:r>
            <a:r>
              <a:rPr lang="el-GR" sz="2000" dirty="0"/>
              <a:t>:</a:t>
            </a:r>
            <a:r>
              <a:rPr lang="en-US" sz="2000" dirty="0"/>
              <a:t> 67%</a:t>
            </a:r>
            <a:r>
              <a:rPr lang="el-GR" sz="2000" dirty="0"/>
              <a:t>, </a:t>
            </a:r>
            <a:r>
              <a:rPr lang="en-US" sz="2000" dirty="0"/>
              <a:t> negative predictive value</a:t>
            </a:r>
            <a:r>
              <a:rPr lang="el-GR" sz="2000" dirty="0"/>
              <a:t>: </a:t>
            </a:r>
            <a:r>
              <a:rPr lang="en-US" sz="2000" dirty="0"/>
              <a:t>97% </a:t>
            </a:r>
            <a:endParaRPr lang="el-GR" sz="2000" dirty="0"/>
          </a:p>
          <a:p>
            <a:pPr algn="just">
              <a:defRPr/>
            </a:pPr>
            <a:endParaRPr lang="el-GR" sz="2000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l-GR" sz="2000" dirty="0"/>
              <a:t>φυσιολογική δοκιμασία: πιθανός αποκλεισμός αποφρακτικού τύπου δυσκοιλιότητας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2461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6337300" cy="45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571500" y="2857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μανομετρία</a:t>
            </a:r>
            <a:r>
              <a:rPr lang="en-US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ν.</a:t>
            </a:r>
            <a:r>
              <a:rPr lang="en-US" sz="3600" b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Hirschsprung</a:t>
            </a:r>
            <a:endParaRPr lang="en-US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GB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4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ορολογία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712968" cy="3268960"/>
          </a:xfrm>
        </p:spPr>
        <p:txBody>
          <a:bodyPr>
            <a:normAutofit/>
          </a:bodyPr>
          <a:lstStyle/>
          <a:p>
            <a:r>
              <a:rPr lang="el-GR" sz="2800" dirty="0"/>
              <a:t>λ</a:t>
            </a:r>
            <a:r>
              <a:rPr lang="el-GR" sz="2800" dirty="0" smtClean="0"/>
              <a:t>ειτουργικές ;</a:t>
            </a:r>
          </a:p>
          <a:p>
            <a:pPr algn="just"/>
            <a:r>
              <a:rPr lang="el-GR" sz="2800" dirty="0"/>
              <a:t>π</a:t>
            </a:r>
            <a:r>
              <a:rPr lang="el-GR" sz="2800" dirty="0" smtClean="0"/>
              <a:t>αρουσία οργανικής αιτίας που δεν αναγνωρίζεται με τις κλασικές μεθόδους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- ΣΕΕ/ΛΔ: χαμηλόβαθμη φλεγμονώδης διαταραχή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- ΣΕΕ: μεταβολή στο μικροβίωμα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- μεταβολές στο επίπεδο του εγκεφάλου</a:t>
            </a:r>
          </a:p>
        </p:txBody>
      </p:sp>
    </p:spTree>
    <p:extLst>
      <p:ext uri="{BB962C8B-B14F-4D97-AF65-F5344CB8AC3E}">
        <p14:creationId xmlns:p14="http://schemas.microsoft.com/office/powerpoint/2010/main" xmlns="" val="22427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85875"/>
            <a:ext cx="771525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571500" y="2857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μανομετρία</a:t>
            </a:r>
            <a:endParaRPr lang="en-GB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203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3342i02p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42481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7" descr="3342i04p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42497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42938" y="5715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2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ακτινοσκιεροί δείκτες</a:t>
            </a:r>
            <a:endParaRPr lang="en-GB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857375"/>
            <a:ext cx="8229600" cy="4525963"/>
          </a:xfr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</a:pPr>
            <a:endParaRPr lang="en-US" sz="2400" smtClean="0"/>
          </a:p>
          <a:p>
            <a:pPr marL="469900" indent="-469900" eaLnBrk="1" hangingPunct="1">
              <a:lnSpc>
                <a:spcPct val="90000"/>
              </a:lnSpc>
            </a:pPr>
            <a:r>
              <a:rPr lang="el-GR" sz="2400" b="1" smtClean="0"/>
              <a:t>εκτίμηση της ορθοπρωκτικής γωνίας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marL="469900" indent="-469900" eaLnBrk="1" hangingPunct="1">
              <a:lnSpc>
                <a:spcPct val="90000"/>
              </a:lnSpc>
            </a:pPr>
            <a:r>
              <a:rPr lang="el-GR" sz="2400" b="1" smtClean="0"/>
              <a:t>εκτίμηση βαθμού κινητικότητας περινεϊκού εδάφους</a:t>
            </a:r>
          </a:p>
          <a:p>
            <a:pPr marL="469900" indent="-469900" eaLnBrk="1" hangingPunct="1">
              <a:lnSpc>
                <a:spcPct val="90000"/>
              </a:lnSpc>
            </a:pPr>
            <a:endParaRPr lang="el-GR" sz="2400" b="1" smtClean="0"/>
          </a:p>
          <a:p>
            <a:pPr marL="469900" indent="-469900" eaLnBrk="1" hangingPunct="1">
              <a:lnSpc>
                <a:spcPct val="90000"/>
              </a:lnSpc>
            </a:pPr>
            <a:r>
              <a:rPr lang="el-GR" sz="2400" b="1" smtClean="0"/>
              <a:t>μικρή συμβολή σήμερα</a:t>
            </a:r>
          </a:p>
          <a:p>
            <a:pPr marL="469900" indent="-469900" eaLnBrk="1" hangingPunct="1">
              <a:lnSpc>
                <a:spcPct val="90000"/>
              </a:lnSpc>
            </a:pPr>
            <a:endParaRPr lang="el-GR" sz="2400" smtClean="0"/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42938" y="4286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αφοδευόγραμμα </a:t>
            </a:r>
            <a:endParaRPr lang="en-GB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3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1785938"/>
            <a:ext cx="5357813" cy="2298700"/>
          </a:xfrm>
          <a:noFill/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endParaRPr lang="el-GR" sz="1600" smtClean="0"/>
          </a:p>
          <a:p>
            <a:pPr eaLnBrk="1" hangingPunct="1">
              <a:buClr>
                <a:srgbClr val="221E1F"/>
              </a:buClr>
            </a:pPr>
            <a:r>
              <a:rPr lang="el-GR" sz="2800" smtClean="0"/>
              <a:t> μη - φαρμακευτικές</a:t>
            </a:r>
          </a:p>
          <a:p>
            <a:pPr eaLnBrk="1" hangingPunct="1">
              <a:buClr>
                <a:srgbClr val="221E1F"/>
              </a:buClr>
              <a:buFontTx/>
              <a:buNone/>
            </a:pPr>
            <a:endParaRPr lang="el-GR" sz="2800" smtClean="0"/>
          </a:p>
          <a:p>
            <a:pPr eaLnBrk="1" hangingPunct="1">
              <a:buClr>
                <a:srgbClr val="221E1F"/>
              </a:buClr>
            </a:pPr>
            <a:r>
              <a:rPr lang="el-GR" sz="2800" smtClean="0"/>
              <a:t> φαρμακευτικές</a:t>
            </a:r>
          </a:p>
          <a:p>
            <a:pPr eaLnBrk="1" hangingPunct="1">
              <a:buClr>
                <a:srgbClr val="221E1F"/>
              </a:buClr>
            </a:pPr>
            <a:endParaRPr lang="el-GR" sz="2800" smtClean="0"/>
          </a:p>
          <a:p>
            <a:pPr eaLnBrk="1" hangingPunct="1">
              <a:buClr>
                <a:srgbClr val="221E1F"/>
              </a:buClr>
            </a:pPr>
            <a:r>
              <a:rPr lang="el-GR" sz="2800" smtClean="0"/>
              <a:t>χειρουργικές</a:t>
            </a:r>
            <a:r>
              <a:rPr lang="el-GR" sz="1600" smtClean="0"/>
              <a:t/>
            </a:r>
            <a:br>
              <a:rPr lang="el-GR" sz="1600" smtClean="0"/>
            </a:br>
            <a:endParaRPr lang="el-GR" sz="1600" smtClean="0"/>
          </a:p>
          <a:p>
            <a:pPr eaLnBrk="1" hangingPunct="1">
              <a:buFontTx/>
              <a:buNone/>
            </a:pPr>
            <a:r>
              <a:rPr lang="en-US" sz="1600" smtClean="0"/>
              <a:t>   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928688" y="642938"/>
            <a:ext cx="715803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3600" b="1" smtClean="0">
                <a:solidFill>
                  <a:srgbClr val="FFC000"/>
                </a:solidFill>
              </a:rPr>
              <a:t>θεραπευτικές επιλογές</a:t>
            </a:r>
            <a:br>
              <a:rPr lang="el-GR" sz="3600" b="1" smtClean="0">
                <a:solidFill>
                  <a:srgbClr val="FFC000"/>
                </a:solidFill>
              </a:rPr>
            </a:br>
            <a:endParaRPr lang="el-GR" sz="3600" b="1" smtClean="0">
              <a:solidFill>
                <a:srgbClr val="FFC000"/>
              </a:solidFill>
            </a:endParaRPr>
          </a:p>
        </p:txBody>
      </p:sp>
      <p:sp>
        <p:nvSpPr>
          <p:cNvPr id="43012" name="TextBox 9"/>
          <p:cNvSpPr txBox="1">
            <a:spLocks noChangeArrowheads="1"/>
          </p:cNvSpPr>
          <p:nvPr/>
        </p:nvSpPr>
        <p:spPr bwMode="auto">
          <a:xfrm>
            <a:off x="3786188" y="6215063"/>
            <a:ext cx="5113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400" b="1" i="1">
                <a:solidFill>
                  <a:srgbClr val="00285E"/>
                </a:solidFill>
                <a:ea typeface="Geneva"/>
                <a:cs typeface="Geneva"/>
              </a:rPr>
              <a:t>Tack J,</a:t>
            </a:r>
            <a:r>
              <a:rPr lang="en-GB" sz="1400" b="1" i="1">
                <a:solidFill>
                  <a:srgbClr val="00285E"/>
                </a:solidFill>
                <a:ea typeface="Geneva"/>
                <a:cs typeface="Geneva"/>
              </a:rPr>
              <a:t> et al. NGM 2011; 23:697</a:t>
            </a:r>
          </a:p>
        </p:txBody>
      </p:sp>
    </p:spTree>
    <p:extLst>
      <p:ext uri="{BB962C8B-B14F-4D97-AF65-F5344CB8AC3E}">
        <p14:creationId xmlns:p14="http://schemas.microsoft.com/office/powerpoint/2010/main" xmlns="" val="32337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534400" cy="33845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endParaRPr lang="el-GR" sz="1600" dirty="0" smtClean="0"/>
          </a:p>
          <a:p>
            <a:pPr eaLnBrk="1" hangingPunct="1">
              <a:buClr>
                <a:srgbClr val="221E1F"/>
              </a:buClr>
              <a:defRPr/>
            </a:pPr>
            <a:r>
              <a:rPr lang="el-GR" sz="2800" b="1" dirty="0" smtClean="0"/>
              <a:t>επικονωνία-επεξήγηση με τον ασθενή</a:t>
            </a:r>
          </a:p>
          <a:p>
            <a:pPr marL="0" indent="0" eaLnBrk="1" hangingPunct="1">
              <a:buClr>
                <a:srgbClr val="221E1F"/>
              </a:buClr>
              <a:buFontTx/>
              <a:buNone/>
              <a:defRPr/>
            </a:pPr>
            <a:r>
              <a:rPr lang="el-GR" sz="2800" dirty="0" smtClean="0"/>
              <a:t> </a:t>
            </a:r>
            <a:endParaRPr lang="en-US" sz="2800" dirty="0" smtClean="0"/>
          </a:p>
          <a:p>
            <a:pPr eaLnBrk="1" hangingPunct="1">
              <a:buClr>
                <a:srgbClr val="221E1F"/>
              </a:buClr>
              <a:defRPr/>
            </a:pPr>
            <a:r>
              <a:rPr lang="el-GR" sz="2800" dirty="0" smtClean="0"/>
              <a:t>διατροφή και αλλαγή στον τρόπο ζωής</a:t>
            </a:r>
          </a:p>
          <a:p>
            <a:pPr eaLnBrk="1" hangingPunct="1">
              <a:buClr>
                <a:srgbClr val="221E1F"/>
              </a:buClr>
              <a:buFontTx/>
              <a:buNone/>
              <a:defRPr/>
            </a:pPr>
            <a:r>
              <a:rPr lang="el-GR" sz="2800" dirty="0" smtClean="0"/>
              <a:t>        - </a:t>
            </a:r>
            <a:r>
              <a:rPr lang="el-GR" sz="2400" dirty="0" smtClean="0"/>
              <a:t>αυξημένη κατανάλωση υγρών: ανεπαρκή δεδομένα</a:t>
            </a:r>
          </a:p>
          <a:p>
            <a:pPr eaLnBrk="1" hangingPunct="1">
              <a:buClr>
                <a:srgbClr val="221E1F"/>
              </a:buClr>
              <a:buFontTx/>
              <a:buNone/>
              <a:defRPr/>
            </a:pPr>
            <a:r>
              <a:rPr lang="el-GR" sz="2400" dirty="0"/>
              <a:t> </a:t>
            </a:r>
            <a:r>
              <a:rPr lang="el-GR" sz="2400" dirty="0" smtClean="0"/>
              <a:t>        -  άσκηση: απουσία μελετών</a:t>
            </a:r>
          </a:p>
          <a:p>
            <a:pPr eaLnBrk="1" hangingPunct="1">
              <a:buClr>
                <a:srgbClr val="221E1F"/>
              </a:buClr>
              <a:buFontTx/>
              <a:buNone/>
              <a:defRPr/>
            </a:pPr>
            <a:r>
              <a:rPr lang="el-GR" sz="2400" dirty="0" smtClean="0"/>
              <a:t>         -  αυξημένη πρόσληψη φυτικών ινών</a:t>
            </a:r>
          </a:p>
          <a:p>
            <a:pPr marL="0" indent="0" eaLnBrk="1" hangingPunct="1">
              <a:buClr>
                <a:srgbClr val="221E1F"/>
              </a:buClr>
              <a:buFontTx/>
              <a:buNone/>
              <a:defRPr/>
            </a:pPr>
            <a:r>
              <a:rPr lang="el-GR" sz="1600" dirty="0" smtClean="0"/>
              <a:t/>
            </a:r>
            <a:br>
              <a:rPr lang="el-GR" sz="1600" dirty="0" smtClean="0"/>
            </a:br>
            <a:endParaRPr lang="el-GR" sz="1600" dirty="0" smtClean="0"/>
          </a:p>
          <a:p>
            <a:pPr eaLnBrk="1" hangingPunct="1">
              <a:buFontTx/>
              <a:buNone/>
              <a:defRPr/>
            </a:pPr>
            <a:r>
              <a:rPr lang="en-US" sz="1600" dirty="0" smtClean="0"/>
              <a:t>   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85813"/>
            <a:ext cx="71580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b="1" smtClean="0">
                <a:solidFill>
                  <a:srgbClr val="FFC000"/>
                </a:solidFill>
              </a:rPr>
              <a:t>μη φαρμακευτικές θεραπείες </a:t>
            </a:r>
            <a:br>
              <a:rPr lang="el-GR" sz="3600" b="1" smtClean="0">
                <a:solidFill>
                  <a:srgbClr val="FFC000"/>
                </a:solidFill>
              </a:rPr>
            </a:br>
            <a:endParaRPr lang="el-GR" sz="3600" b="1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4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77200" cy="6731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FFC000"/>
                </a:solidFill>
                <a:latin typeface="+mn-lt"/>
                <a:cs typeface="Arial" charset="0"/>
              </a:rPr>
              <a:t>πρόσληψη φυτικών ινών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23850" y="2924175"/>
            <a:ext cx="8643938" cy="2305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l-GR" sz="280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cs typeface="Arial" pitchFamily="34" charset="0"/>
              </a:rPr>
              <a:t>αυξάνουν τον όγκο των κοπράνων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cs typeface="Arial" pitchFamily="34" charset="0"/>
              </a:rPr>
              <a:t>αύξηση κινητικότητας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cs typeface="Arial" pitchFamily="34" charset="0"/>
              </a:rPr>
              <a:t>η δράση τους χρειάζεται 7-15 ημέρες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cs typeface="Arial" pitchFamily="34" charset="0"/>
              </a:rPr>
              <a:t>μη αποτελεσματικές σε δυσκοιλιότητα βραδείας διάβασης</a:t>
            </a:r>
            <a:r>
              <a:rPr lang="el-GR" sz="2800" smtClean="0">
                <a:cs typeface="Arial" pitchFamily="34" charset="0"/>
              </a:rPr>
              <a:t> 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250825" y="1196975"/>
            <a:ext cx="8610600" cy="142875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l-GR" sz="2400" b="1" smtClean="0">
                <a:cs typeface="Arial" pitchFamily="34" charset="0"/>
              </a:rPr>
              <a:t>διαλυτές – όχι αδιαλύτες </a:t>
            </a:r>
            <a:r>
              <a:rPr lang="el-GR" sz="2000" smtClean="0">
                <a:cs typeface="Arial" pitchFamily="34" charset="0"/>
              </a:rPr>
              <a:t>(ανεπιθύμητες ενέργειες)</a:t>
            </a:r>
          </a:p>
          <a:p>
            <a:pPr eaLnBrk="1" hangingPunct="1">
              <a:spcBef>
                <a:spcPct val="10000"/>
              </a:spcBef>
            </a:pPr>
            <a:r>
              <a:rPr lang="el-GR" sz="2000" b="1" smtClean="0">
                <a:cs typeface="Arial" pitchFamily="34" charset="0"/>
              </a:rPr>
              <a:t>ΝΝΤ: 7</a:t>
            </a:r>
          </a:p>
          <a:p>
            <a:pPr eaLnBrk="1" hangingPunct="1">
              <a:spcBef>
                <a:spcPct val="10000"/>
              </a:spcBef>
            </a:pPr>
            <a:r>
              <a:rPr lang="el-GR" sz="2400" smtClean="0">
                <a:cs typeface="Arial" pitchFamily="34" charset="0"/>
              </a:rPr>
              <a:t>προτεινόμενη καθημερινή πρόσληψη: 15–25 γρ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l-GR" sz="2800" smtClean="0">
              <a:cs typeface="Arial" pitchFamily="34" charset="0"/>
            </a:endParaRPr>
          </a:p>
          <a:p>
            <a:pPr eaLnBrk="1" hangingPunct="1">
              <a:spcBef>
                <a:spcPct val="10000"/>
              </a:spcBef>
            </a:pPr>
            <a:endParaRPr lang="el-GR" i="1" smtClean="0">
              <a:cs typeface="Arial" pitchFamily="34" charset="0"/>
            </a:endParaRPr>
          </a:p>
          <a:p>
            <a:pPr lvl="1" eaLnBrk="1" hangingPunct="1">
              <a:lnSpc>
                <a:spcPct val="70000"/>
              </a:lnSpc>
              <a:buFont typeface="Wingdings" pitchFamily="2" charset="2"/>
              <a:buChar char="Ø"/>
            </a:pPr>
            <a:endParaRPr lang="el-GR" sz="1800" i="1" smtClean="0"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l-GR" sz="1800" i="1" smtClean="0">
              <a:cs typeface="Arial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l-GR" sz="1400" smtClean="0">
              <a:cs typeface="Arial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l-GR" sz="1400" smtClean="0">
              <a:cs typeface="Arial" pitchFamily="34" charset="0"/>
            </a:endParaRPr>
          </a:p>
        </p:txBody>
      </p:sp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1476375" y="5197475"/>
            <a:ext cx="661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00285E"/>
                </a:solidFill>
              </a:rPr>
              <a:t>σύσταση βαθμού B (μέτρια δεδομένα)</a:t>
            </a:r>
          </a:p>
        </p:txBody>
      </p:sp>
    </p:spTree>
    <p:extLst>
      <p:ext uri="{BB962C8B-B14F-4D97-AF65-F5344CB8AC3E}">
        <p14:creationId xmlns:p14="http://schemas.microsoft.com/office/powerpoint/2010/main" xmlns="" val="2614121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63214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b="1" smtClean="0">
                <a:solidFill>
                  <a:srgbClr val="FFC000"/>
                </a:solidFill>
              </a:rPr>
              <a:t>φαρμακευτικές θεραπείες</a:t>
            </a:r>
            <a:br>
              <a:rPr lang="el-GR" sz="3600" b="1" smtClean="0">
                <a:solidFill>
                  <a:srgbClr val="FFC000"/>
                </a:solidFill>
              </a:rPr>
            </a:br>
            <a:endParaRPr lang="en-US" sz="3600" b="1" smtClean="0">
              <a:solidFill>
                <a:srgbClr val="FFC000"/>
              </a:solidFill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539750" y="1844675"/>
            <a:ext cx="78486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l-GR" sz="2800" b="1" dirty="0">
                <a:solidFill>
                  <a:srgbClr val="00285E"/>
                </a:solidFill>
              </a:rPr>
              <a:t> κλασικά υπακτικά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l-GR" sz="2800" b="1" dirty="0">
                <a:solidFill>
                  <a:srgbClr val="00285E"/>
                </a:solidFill>
              </a:rPr>
              <a:t>       </a:t>
            </a:r>
            <a:r>
              <a:rPr lang="el-GR" sz="2400" dirty="0">
                <a:solidFill>
                  <a:srgbClr val="00285E"/>
                </a:solidFill>
              </a:rPr>
              <a:t>ερεθιστικά</a:t>
            </a:r>
            <a:endParaRPr lang="en-US" sz="2400" dirty="0">
              <a:solidFill>
                <a:srgbClr val="00285E"/>
              </a:solidFill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l-GR" sz="2400" dirty="0">
                <a:solidFill>
                  <a:srgbClr val="00285E"/>
                </a:solidFill>
              </a:rPr>
              <a:t>        ωσμωτικώς δρώντα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l-GR" sz="2800" b="1" dirty="0">
                <a:solidFill>
                  <a:srgbClr val="00285E"/>
                </a:solidFill>
              </a:rPr>
              <a:t> νέου τυπου </a:t>
            </a:r>
          </a:p>
          <a:p>
            <a:pPr lvl="1">
              <a:spcBef>
                <a:spcPct val="20000"/>
              </a:spcBef>
              <a:defRPr/>
            </a:pPr>
            <a:r>
              <a:rPr lang="el-GR" sz="2800" b="1" dirty="0">
                <a:solidFill>
                  <a:srgbClr val="00285E"/>
                </a:solidFill>
              </a:rPr>
              <a:t>       </a:t>
            </a:r>
            <a:r>
              <a:rPr lang="el-GR" sz="2400" dirty="0">
                <a:solidFill>
                  <a:srgbClr val="00285E"/>
                </a:solidFill>
              </a:rPr>
              <a:t>αγωνιστές </a:t>
            </a:r>
            <a:r>
              <a:rPr lang="en-US" sz="2400" dirty="0">
                <a:solidFill>
                  <a:srgbClr val="00285E"/>
                </a:solidFill>
              </a:rPr>
              <a:t>5-HT</a:t>
            </a:r>
            <a:r>
              <a:rPr lang="en-US" sz="2400" baseline="-25000" dirty="0">
                <a:solidFill>
                  <a:srgbClr val="00285E"/>
                </a:solidFill>
              </a:rPr>
              <a:t>4</a:t>
            </a:r>
            <a:r>
              <a:rPr lang="el-GR" sz="2400" dirty="0">
                <a:solidFill>
                  <a:srgbClr val="00285E"/>
                </a:solidFill>
              </a:rPr>
              <a:t>: προυκαλοπρίδη </a:t>
            </a:r>
            <a:r>
              <a:rPr lang="en-US" sz="2400" dirty="0">
                <a:solidFill>
                  <a:srgbClr val="00285E"/>
                </a:solidFill>
              </a:rPr>
              <a:t> </a:t>
            </a:r>
            <a:endParaRPr lang="el-GR" sz="2400" dirty="0">
              <a:solidFill>
                <a:srgbClr val="00285E"/>
              </a:solidFill>
            </a:endParaRPr>
          </a:p>
          <a:p>
            <a:pPr lvl="1">
              <a:spcBef>
                <a:spcPct val="20000"/>
              </a:spcBef>
              <a:defRPr/>
            </a:pPr>
            <a:r>
              <a:rPr lang="el-GR" sz="2800" b="1" dirty="0">
                <a:solidFill>
                  <a:srgbClr val="00285E"/>
                </a:solidFill>
              </a:rPr>
              <a:t>       </a:t>
            </a:r>
            <a:r>
              <a:rPr lang="el-GR" sz="2400" dirty="0">
                <a:solidFill>
                  <a:srgbClr val="00285E"/>
                </a:solidFill>
              </a:rPr>
              <a:t>εκκριταγογά: </a:t>
            </a:r>
            <a:r>
              <a:rPr lang="en-US" sz="2400" dirty="0" err="1">
                <a:solidFill>
                  <a:srgbClr val="00285E"/>
                </a:solidFill>
              </a:rPr>
              <a:t>linaclotide</a:t>
            </a:r>
            <a:r>
              <a:rPr lang="el-GR" sz="2400" dirty="0">
                <a:solidFill>
                  <a:srgbClr val="00285E"/>
                </a:solidFill>
              </a:rPr>
              <a:t>,</a:t>
            </a:r>
            <a:r>
              <a:rPr lang="en-US" sz="2400" dirty="0">
                <a:solidFill>
                  <a:srgbClr val="00285E"/>
                </a:solidFill>
              </a:rPr>
              <a:t> </a:t>
            </a:r>
            <a:r>
              <a:rPr lang="en-US" sz="2400" dirty="0" err="1">
                <a:solidFill>
                  <a:srgbClr val="00285E"/>
                </a:solidFill>
              </a:rPr>
              <a:t>lubiprostone</a:t>
            </a:r>
            <a:endParaRPr lang="en-US" sz="2400" dirty="0">
              <a:solidFill>
                <a:srgbClr val="00285E"/>
              </a:solidFill>
            </a:endParaRPr>
          </a:p>
          <a:p>
            <a:pPr lvl="1">
              <a:spcBef>
                <a:spcPct val="20000"/>
              </a:spcBef>
              <a:defRPr/>
            </a:pPr>
            <a:r>
              <a:rPr lang="el-GR" sz="2800" b="1" dirty="0">
                <a:solidFill>
                  <a:srgbClr val="00285E"/>
                </a:solidFill>
              </a:rPr>
              <a:t>       </a:t>
            </a:r>
            <a:endParaRPr lang="en-US" sz="1600" b="1" dirty="0">
              <a:solidFill>
                <a:srgbClr val="0028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153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303213" y="2492375"/>
            <a:ext cx="8640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sz="2400">
                <a:solidFill>
                  <a:srgbClr val="00285E"/>
                </a:solidFill>
              </a:rPr>
              <a:t>περισσότερα δεδομένα αποτελεσμτικότητας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400">
                <a:solidFill>
                  <a:srgbClr val="00285E"/>
                </a:solidFill>
              </a:rPr>
              <a:t>δεδομένα τόσο βραχυχρόνιας όσο και μακροχρόνιας αποτελεσματικότητας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400" b="1">
                <a:solidFill>
                  <a:srgbClr val="00285E"/>
                </a:solidFill>
              </a:rPr>
              <a:t>σύσταση για επιλογή των ωσμωτικών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400">
                <a:solidFill>
                  <a:srgbClr val="00285E"/>
                </a:solidFill>
              </a:rPr>
              <a:t>ερεθιστικά με την μορφή υποθέτου: θεραπεία «διάσωσης»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>
              <a:solidFill>
                <a:srgbClr val="00285E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8175" y="479425"/>
            <a:ext cx="59055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ωσμωτικά </a:t>
            </a:r>
            <a:r>
              <a:rPr lang="en-US" sz="36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vs.</a:t>
            </a:r>
            <a:r>
              <a:rPr lang="en-US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ερεθιστικά </a:t>
            </a:r>
            <a:b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en-US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227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854075" y="2276475"/>
            <a:ext cx="79581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lvl="1">
              <a:spcBef>
                <a:spcPct val="20000"/>
              </a:spcBef>
              <a:buClr>
                <a:schemeClr val="tx2"/>
              </a:buClr>
              <a:buSzPct val="65000"/>
              <a:tabLst>
                <a:tab pos="5203825" algn="r"/>
              </a:tabLst>
              <a:defRPr/>
            </a:pPr>
            <a:r>
              <a:rPr lang="el-GR" sz="2400" b="1" dirty="0">
                <a:solidFill>
                  <a:srgbClr val="002060"/>
                </a:solidFill>
              </a:rPr>
              <a:t>συνήθως μετά από αποτυχία των ωσμωτικών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65000"/>
              <a:tabLst>
                <a:tab pos="5203825" algn="r"/>
              </a:tabLst>
              <a:defRPr/>
            </a:pPr>
            <a:endParaRPr lang="en-US" sz="2400" b="1" dirty="0">
              <a:solidFill>
                <a:srgbClr val="002060"/>
              </a:solidFill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  <a:defRPr/>
            </a:pPr>
            <a:r>
              <a:rPr lang="el-GR" sz="2400" dirty="0">
                <a:solidFill>
                  <a:srgbClr val="002060"/>
                </a:solidFill>
              </a:rPr>
              <a:t>αυξημένη εντερική έκκριση</a:t>
            </a:r>
            <a:endParaRPr lang="en-GB" sz="2400" dirty="0">
              <a:solidFill>
                <a:srgbClr val="002060"/>
              </a:solidFill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  <a:defRPr/>
            </a:pPr>
            <a:r>
              <a:rPr lang="el-GR" sz="2400" dirty="0">
                <a:solidFill>
                  <a:srgbClr val="002060"/>
                </a:solidFill>
              </a:rPr>
              <a:t>διέγερση κινητικότητας εντέρου</a:t>
            </a: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  <a:defRPr/>
            </a:pPr>
            <a:r>
              <a:rPr lang="el-GR" sz="2400" dirty="0">
                <a:solidFill>
                  <a:srgbClr val="002060"/>
                </a:solidFill>
              </a:rPr>
              <a:t>«καθαρτικό κόλον»</a:t>
            </a:r>
            <a:endParaRPr lang="en-GB" sz="2400" dirty="0">
              <a:solidFill>
                <a:srgbClr val="002060"/>
              </a:solidFill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  <a:defRPr/>
            </a:pPr>
            <a:r>
              <a:rPr lang="el-GR" sz="2400" dirty="0">
                <a:solidFill>
                  <a:srgbClr val="002060"/>
                </a:solidFill>
              </a:rPr>
              <a:t>ίσως ηλεκτρολυτικές διαταραχές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4325" y="2857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ερεθιστικά </a:t>
            </a:r>
            <a:b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en-US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1143000" y="1428750"/>
            <a:ext cx="657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l-GR" sz="2400" b="1">
                <a:solidFill>
                  <a:srgbClr val="0070C0"/>
                </a:solidFill>
              </a:rPr>
              <a:t>βισακοδύλη, σέννα</a:t>
            </a:r>
          </a:p>
        </p:txBody>
      </p:sp>
    </p:spTree>
    <p:extLst>
      <p:ext uri="{BB962C8B-B14F-4D97-AF65-F5344CB8AC3E}">
        <p14:creationId xmlns:p14="http://schemas.microsoft.com/office/powerpoint/2010/main" xmlns="" val="1554961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107950" y="2276475"/>
            <a:ext cx="86407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b="1">
                <a:solidFill>
                  <a:srgbClr val="00285E"/>
                </a:solidFill>
              </a:rPr>
              <a:t>αποτελεσματικότητα: 57.9</a:t>
            </a:r>
            <a:r>
              <a:rPr lang="en-US" sz="2400" b="1">
                <a:solidFill>
                  <a:srgbClr val="00285E"/>
                </a:solidFill>
              </a:rPr>
              <a:t> % </a:t>
            </a:r>
            <a:r>
              <a:rPr lang="en-US" sz="2400" b="1" i="1">
                <a:solidFill>
                  <a:srgbClr val="00285E"/>
                </a:solidFill>
              </a:rPr>
              <a:t>vs.</a:t>
            </a:r>
            <a:r>
              <a:rPr lang="en-US" sz="2400" b="1">
                <a:solidFill>
                  <a:srgbClr val="00285E"/>
                </a:solidFill>
              </a:rPr>
              <a:t> 22.0 %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>
                <a:solidFill>
                  <a:srgbClr val="00285E"/>
                </a:solidFill>
              </a:rPr>
              <a:t>NNT</a:t>
            </a:r>
            <a:r>
              <a:rPr lang="el-GR" sz="2400">
                <a:solidFill>
                  <a:srgbClr val="00285E"/>
                </a:solidFill>
              </a:rPr>
              <a:t>=</a:t>
            </a:r>
            <a:r>
              <a:rPr lang="en-US" sz="2400">
                <a:solidFill>
                  <a:srgbClr val="00285E"/>
                </a:solidFill>
              </a:rPr>
              <a:t> 3 (95 % CI 2 – 3.5)</a:t>
            </a:r>
            <a:endParaRPr lang="el-GR" sz="2400">
              <a:solidFill>
                <a:srgbClr val="00285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400">
                <a:solidFill>
                  <a:srgbClr val="00285E"/>
                </a:solidFill>
              </a:rPr>
              <a:t>ανεπιθύμητες ενέργειες: </a:t>
            </a:r>
            <a:r>
              <a:rPr lang="en-US" sz="2400">
                <a:solidFill>
                  <a:srgbClr val="00285E"/>
                </a:solidFill>
              </a:rPr>
              <a:t>RR= </a:t>
            </a:r>
            <a:r>
              <a:rPr lang="it-IT" sz="2400">
                <a:solidFill>
                  <a:srgbClr val="00285E"/>
                </a:solidFill>
              </a:rPr>
              <a:t>1.94</a:t>
            </a:r>
            <a:r>
              <a:rPr lang="el-GR" sz="2400">
                <a:solidFill>
                  <a:srgbClr val="00285E"/>
                </a:solidFill>
              </a:rPr>
              <a:t> </a:t>
            </a:r>
            <a:r>
              <a:rPr lang="it-IT" sz="2400">
                <a:solidFill>
                  <a:srgbClr val="00285E"/>
                </a:solidFill>
              </a:rPr>
              <a:t>(95% CI 1.52– 2.47)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>
                <a:solidFill>
                  <a:srgbClr val="00285E"/>
                </a:solidFill>
              </a:rPr>
              <a:t>διάρροια: </a:t>
            </a:r>
            <a:r>
              <a:rPr lang="it-IT" sz="2400">
                <a:solidFill>
                  <a:srgbClr val="00285E"/>
                </a:solidFill>
              </a:rPr>
              <a:t>RR = 13.75, (95 % CI</a:t>
            </a:r>
            <a:r>
              <a:rPr lang="el-GR" sz="2400">
                <a:solidFill>
                  <a:srgbClr val="00285E"/>
                </a:solidFill>
              </a:rPr>
              <a:t> </a:t>
            </a:r>
            <a:r>
              <a:rPr lang="it-IT" sz="2400">
                <a:solidFill>
                  <a:srgbClr val="00285E"/>
                </a:solidFill>
              </a:rPr>
              <a:t>2.82– 67.14)</a:t>
            </a:r>
            <a:endParaRPr lang="en-US" sz="2400">
              <a:solidFill>
                <a:srgbClr val="00285E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31913" y="260350"/>
            <a:ext cx="5903912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ερεθιστικά </a:t>
            </a:r>
            <a:b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en-US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27088" y="3573463"/>
            <a:ext cx="7489825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tabLst>
                <a:tab pos="5203825" algn="r"/>
              </a:tabLst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Pct val="65000"/>
              <a:tabLst>
                <a:tab pos="5203825" algn="r"/>
              </a:tabLst>
              <a:defRPr/>
            </a:pPr>
            <a:r>
              <a:rPr lang="el-GR" sz="2800" b="1" dirty="0">
                <a:solidFill>
                  <a:srgbClr val="002060"/>
                </a:solidFill>
              </a:rPr>
              <a:t>σύσταση βαθμού Β (μέτρια δεδομένα)</a:t>
            </a:r>
          </a:p>
        </p:txBody>
      </p:sp>
    </p:spTree>
    <p:extLst>
      <p:ext uri="{BB962C8B-B14F-4D97-AF65-F5344CB8AC3E}">
        <p14:creationId xmlns:p14="http://schemas.microsoft.com/office/powerpoint/2010/main" xmlns="" val="1893555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el-GR" sz="4000" b="1" dirty="0"/>
              <a:t>λ</a:t>
            </a:r>
            <a:r>
              <a:rPr lang="el-GR" sz="4000" b="1" dirty="0" smtClean="0"/>
              <a:t>ειτουργικές παθήσεις ΓΕΣ: </a:t>
            </a:r>
            <a:br>
              <a:rPr lang="el-GR" sz="4000" b="1" dirty="0" smtClean="0"/>
            </a:br>
            <a:r>
              <a:rPr lang="el-GR" sz="4000" b="1" dirty="0" smtClean="0"/>
              <a:t>παθήσεις της αλληλεπίδρασης ΓΕΣ - εγκεφάλου</a:t>
            </a:r>
            <a:br>
              <a:rPr lang="el-GR" sz="4000" b="1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712968" cy="403244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παθήσεις που χαρακτηρίζονται από συμπτώματα του ΓΕΣ, τα οποία οφείλονται σε συνδυασμό: </a:t>
            </a:r>
          </a:p>
          <a:p>
            <a:pPr marL="0" indent="0">
              <a:buNone/>
            </a:pPr>
            <a:r>
              <a:rPr lang="el-GR" sz="2800" dirty="0" smtClean="0"/>
              <a:t>         - κινητικής διαταραχής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   - σπλαγχνικής υπερευαισθησίας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   - αλλαγών στην βλεννογονική διαπερατότητα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   - αλλαγών στην ανοσολογική απάντηση</a:t>
            </a:r>
          </a:p>
          <a:p>
            <a:pPr marL="0" indent="0">
              <a:buNone/>
            </a:pPr>
            <a:r>
              <a:rPr lang="el-GR" sz="2800" dirty="0" smtClean="0"/>
              <a:t>         - αλλαγών στο μικροβίωμα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   - αλλαγών στην λειτουργία του ΚΝΣ</a:t>
            </a:r>
          </a:p>
        </p:txBody>
      </p:sp>
    </p:spTree>
    <p:extLst>
      <p:ext uri="{BB962C8B-B14F-4D97-AF65-F5344CB8AC3E}">
        <p14:creationId xmlns:p14="http://schemas.microsoft.com/office/powerpoint/2010/main" xmlns="" val="10559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2000250"/>
            <a:ext cx="8786813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</a:pPr>
            <a:r>
              <a:rPr lang="el-GR" sz="2400">
                <a:solidFill>
                  <a:srgbClr val="002060"/>
                </a:solidFill>
              </a:rPr>
              <a:t>αυξημένη εντερική ωσμωτικότητα </a:t>
            </a:r>
            <a:endParaRPr lang="en-GB" sz="2400">
              <a:solidFill>
                <a:srgbClr val="002060"/>
              </a:solidFill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</a:pPr>
            <a:r>
              <a:rPr lang="el-GR" sz="2400">
                <a:solidFill>
                  <a:srgbClr val="002060"/>
                </a:solidFill>
              </a:rPr>
              <a:t>διέγερση αποβολής ύδατος στην νήστιδα</a:t>
            </a: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</a:pPr>
            <a:r>
              <a:rPr lang="el-GR" sz="2400">
                <a:solidFill>
                  <a:srgbClr val="002060"/>
                </a:solidFill>
              </a:rPr>
              <a:t>αναστολή επαναρρόφησης ύδατος στο έντερο</a:t>
            </a:r>
            <a:endParaRPr lang="en-GB" sz="2400">
              <a:solidFill>
                <a:srgbClr val="002060"/>
              </a:solidFill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</a:pPr>
            <a:r>
              <a:rPr lang="el-GR" sz="2400">
                <a:solidFill>
                  <a:srgbClr val="002060"/>
                </a:solidFill>
              </a:rPr>
              <a:t>προκαλούν μετεωρισμό:μακριά από τα γεύματα</a:t>
            </a:r>
            <a:endParaRPr lang="en-GB" sz="240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7813" y="2921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ωσμωτικώς δρώντα</a:t>
            </a:r>
            <a:b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en-US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1428750" y="1428750"/>
            <a:ext cx="657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70C0"/>
                </a:solidFill>
              </a:rPr>
              <a:t>PEG</a:t>
            </a:r>
            <a:r>
              <a:rPr lang="el-GR" sz="2400" b="1">
                <a:solidFill>
                  <a:srgbClr val="0070C0"/>
                </a:solidFill>
              </a:rPr>
              <a:t>,</a:t>
            </a:r>
            <a:r>
              <a:rPr lang="en-US" sz="2400" b="1">
                <a:solidFill>
                  <a:srgbClr val="0070C0"/>
                </a:solidFill>
              </a:rPr>
              <a:t> </a:t>
            </a:r>
            <a:r>
              <a:rPr lang="el-GR" sz="2400" b="1">
                <a:solidFill>
                  <a:srgbClr val="0070C0"/>
                </a:solidFill>
              </a:rPr>
              <a:t>λακτουλόζη, γάλα μαγνησίας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1525" y="4572000"/>
            <a:ext cx="8128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65000"/>
              <a:tabLst>
                <a:tab pos="5203825" algn="r"/>
              </a:tabLst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tabLst>
                <a:tab pos="5203825" algn="r"/>
              </a:tabLst>
              <a:defRPr/>
            </a:pPr>
            <a:endParaRPr lang="en-GB" sz="2800" dirty="0"/>
          </a:p>
          <a:p>
            <a:pPr marL="844550" lvl="1" indent="-38735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tabLst>
                <a:tab pos="5203825" algn="r"/>
              </a:tabLst>
              <a:defRPr/>
            </a:pPr>
            <a:r>
              <a:rPr lang="el-GR" sz="2800" b="1" dirty="0">
                <a:solidFill>
                  <a:srgbClr val="002060"/>
                </a:solidFill>
              </a:rPr>
              <a:t>σύσταση βαθμού Α (ισχυρά δεδομένα)</a:t>
            </a:r>
            <a:endParaRPr lang="en-GB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336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36750" y="309563"/>
            <a:ext cx="59055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PEG </a:t>
            </a:r>
            <a:r>
              <a:rPr lang="en-GB" sz="3600" b="1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vs.</a:t>
            </a:r>
            <a:r>
              <a:rPr lang="en-GB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placebo</a:t>
            </a: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en-US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12875"/>
            <a:ext cx="8731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003800" y="4508500"/>
            <a:ext cx="720725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8814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1643063"/>
            <a:ext cx="90963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09675" y="333375"/>
            <a:ext cx="7345363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PEG</a:t>
            </a: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vs</a:t>
            </a:r>
            <a:r>
              <a:rPr lang="el-GR" sz="36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λακτουλόζη</a:t>
            </a:r>
            <a:b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en-US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64163" y="3573463"/>
            <a:ext cx="720725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708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Αποτέλεσμα εικόνας για belsey jd PEG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77041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36750" y="309563"/>
            <a:ext cx="59055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αποτελεσματικότητα </a:t>
            </a:r>
            <a:r>
              <a:rPr lang="en-US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PEG </a:t>
            </a:r>
            <a: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el-GR" sz="3600" b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en-US" sz="3600" b="1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991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8352928" cy="2908920"/>
          </a:xfrm>
        </p:spPr>
        <p:txBody>
          <a:bodyPr/>
          <a:lstStyle/>
          <a:p>
            <a:pPr algn="just" eaLnBrk="1" hangingPunct="1">
              <a:spcAft>
                <a:spcPct val="15000"/>
              </a:spcAft>
            </a:pPr>
            <a:r>
              <a:rPr lang="el-GR" sz="2400" dirty="0" smtClean="0"/>
              <a:t>διάρκεια συμπτωμάτων </a:t>
            </a:r>
            <a:r>
              <a:rPr lang="el-GR" sz="2400" b="1" dirty="0" smtClean="0"/>
              <a:t>τουλάχιστον 6 μήνες</a:t>
            </a:r>
            <a:r>
              <a:rPr lang="el-GR" sz="2400" dirty="0" smtClean="0"/>
              <a:t> πριν τη διάγνωση </a:t>
            </a:r>
          </a:p>
          <a:p>
            <a:pPr algn="just" eaLnBrk="1" hangingPunct="1">
              <a:spcAft>
                <a:spcPct val="15000"/>
              </a:spcAft>
            </a:pPr>
            <a:r>
              <a:rPr lang="el-GR" sz="2400" dirty="0">
                <a:cs typeface="Tahoma" pitchFamily="34" charset="0"/>
              </a:rPr>
              <a:t>υ</a:t>
            </a:r>
            <a:r>
              <a:rPr lang="el-GR" sz="2400" dirty="0" smtClean="0">
                <a:cs typeface="Tahoma" pitchFamily="34" charset="0"/>
              </a:rPr>
              <a:t>δαρείς κενώσεις χωρίς πρωτεύων σύμπτωμα τον πόνο ή τον ενοχλητικό μετεωρισμό σε &gt;25% των κενώσεων  για </a:t>
            </a:r>
            <a:r>
              <a:rPr lang="el-GR" sz="2400" b="1" dirty="0" smtClean="0">
                <a:cs typeface="Tahoma" pitchFamily="34" charset="0"/>
              </a:rPr>
              <a:t>τουλάχιστον 3 μήνες</a:t>
            </a:r>
            <a:r>
              <a:rPr lang="en-US" sz="2400" dirty="0" smtClean="0">
                <a:cs typeface="Tahoma" pitchFamily="34" charset="0"/>
              </a:rPr>
              <a:t>:</a:t>
            </a:r>
          </a:p>
          <a:p>
            <a:pPr algn="just" eaLnBrk="1" hangingPunct="1">
              <a:spcAft>
                <a:spcPct val="15000"/>
              </a:spcAft>
            </a:pPr>
            <a:r>
              <a:rPr lang="el-GR" sz="2400" dirty="0" smtClean="0">
                <a:cs typeface="Tahoma" pitchFamily="34" charset="0"/>
              </a:rPr>
              <a:t>ανεπαρκή κριτήρια για ΣΕΕ </a:t>
            </a:r>
            <a:r>
              <a:rPr lang="en-US" sz="2400" dirty="0" smtClean="0">
                <a:cs typeface="Tahoma" pitchFamily="34" charset="0"/>
              </a:rPr>
              <a:t>(</a:t>
            </a:r>
            <a:r>
              <a:rPr lang="en-US" sz="2400" dirty="0">
                <a:cs typeface="Tahoma" pitchFamily="34" charset="0"/>
              </a:rPr>
              <a:t>D</a:t>
            </a:r>
            <a:r>
              <a:rPr lang="en-US" sz="2400" dirty="0" smtClean="0">
                <a:cs typeface="Tahoma" pitchFamily="34" charset="0"/>
              </a:rPr>
              <a:t>-IBS)</a:t>
            </a:r>
            <a:endParaRPr lang="el-GR" sz="2400" dirty="0" smtClean="0"/>
          </a:p>
          <a:p>
            <a:pPr eaLnBrk="1" hangingPunct="1"/>
            <a:endParaRPr lang="en-US" sz="1600" dirty="0" smtClean="0">
              <a:cs typeface="Tahoma" pitchFamily="34" charset="0"/>
            </a:endParaRPr>
          </a:p>
          <a:p>
            <a:pPr eaLnBrk="1" hangingPunct="1"/>
            <a:endParaRPr lang="el-GR" sz="1600" dirty="0" smtClean="0">
              <a:cs typeface="Tahom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 λειτουργική διάρροια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0241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sz="3200" b="1" smtClean="0">
                <a:solidFill>
                  <a:srgbClr val="FFC000"/>
                </a:solidFill>
              </a:rPr>
              <a:t> </a:t>
            </a:r>
            <a:r>
              <a:rPr lang="el-GR" sz="3600" b="1" smtClean="0">
                <a:solidFill>
                  <a:srgbClr val="FFC000"/>
                </a:solidFill>
              </a:rPr>
              <a:t>Ρώμης Ι</a:t>
            </a:r>
            <a:r>
              <a:rPr lang="en-US" sz="3600" b="1" smtClean="0">
                <a:solidFill>
                  <a:srgbClr val="FFC000"/>
                </a:solidFill>
              </a:rPr>
              <a:t>V: </a:t>
            </a:r>
            <a:r>
              <a:rPr lang="el-GR" sz="3600" b="1" smtClean="0">
                <a:solidFill>
                  <a:srgbClr val="FFC000"/>
                </a:solidFill>
              </a:rPr>
              <a:t>δυσκοιλιότητα από οποιοειδή</a:t>
            </a:r>
            <a:endParaRPr lang="en-GB" sz="3600" b="1" smtClean="0">
              <a:solidFill>
                <a:srgbClr val="FFC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052762"/>
          </a:xfrm>
        </p:spPr>
        <p:txBody>
          <a:bodyPr/>
          <a:lstStyle/>
          <a:p>
            <a:pPr eaLnBrk="1" hangingPunct="1">
              <a:defRPr/>
            </a:pPr>
            <a:endParaRPr lang="el-GR" sz="1400" dirty="0" smtClean="0"/>
          </a:p>
          <a:p>
            <a:pPr algn="just" eaLnBrk="1" hangingPunct="1">
              <a:defRPr/>
            </a:pPr>
            <a:r>
              <a:rPr lang="el-GR" sz="2400" b="1" dirty="0">
                <a:cs typeface="Tahoma" pitchFamily="34" charset="0"/>
              </a:rPr>
              <a:t>π</a:t>
            </a:r>
            <a:r>
              <a:rPr lang="el-GR" sz="2400" b="1" dirty="0" smtClean="0">
                <a:cs typeface="Tahoma" pitchFamily="34" charset="0"/>
              </a:rPr>
              <a:t>ρωτοεμφανιζόμενη ή επιδεινούμενη προυπάρχουσα δυσκοιλιότητα μετά από έναρξη, αλλαγή ή αύξηση της δόσης των οποιοειδών </a:t>
            </a:r>
          </a:p>
          <a:p>
            <a:pPr marL="0" indent="0" algn="just" eaLnBrk="1" hangingPunct="1">
              <a:buFontTx/>
              <a:buNone/>
              <a:defRPr/>
            </a:pPr>
            <a:endParaRPr lang="el-GR" sz="2400" b="1" dirty="0" smtClean="0">
              <a:cs typeface="Tahoma" pitchFamily="34" charset="0"/>
            </a:endParaRPr>
          </a:p>
          <a:p>
            <a:pPr algn="just" eaLnBrk="1" hangingPunct="1">
              <a:defRPr/>
            </a:pPr>
            <a:r>
              <a:rPr lang="el-GR" sz="2400" b="1" dirty="0" smtClean="0">
                <a:cs typeface="Tahoma" pitchFamily="34" charset="0"/>
              </a:rPr>
              <a:t>+ 2 από τα συμπτώματα της λειτουργικής δυσκοιλιότητας με το ίδιο όριο συχνότητας </a:t>
            </a:r>
            <a:r>
              <a:rPr lang="en-US" sz="2400" b="1" dirty="0" smtClean="0">
                <a:cs typeface="Tahoma" pitchFamily="34" charset="0"/>
              </a:rPr>
              <a:t>(25%)</a:t>
            </a:r>
          </a:p>
          <a:p>
            <a:pPr eaLnBrk="1" hangingPunct="1">
              <a:defRPr/>
            </a:pPr>
            <a:endParaRPr lang="el-GR" sz="1600" dirty="0" smtClean="0">
              <a:cs typeface="Tahoma" pitchFamily="34" charset="0"/>
            </a:endParaRPr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3789363" y="6197600"/>
            <a:ext cx="5113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400" b="1" i="1">
                <a:solidFill>
                  <a:srgbClr val="00285E"/>
                </a:solidFill>
              </a:rPr>
              <a:t>Lacy BE</a:t>
            </a:r>
            <a:r>
              <a:rPr lang="en-GB" sz="1400" b="1" i="1">
                <a:solidFill>
                  <a:srgbClr val="00285E"/>
                </a:solidFill>
                <a:ea typeface="Geneva"/>
                <a:cs typeface="Geneva"/>
              </a:rPr>
              <a:t>, et al. Gastro 20</a:t>
            </a:r>
            <a:r>
              <a:rPr lang="el-GR" sz="1400" b="1" i="1">
                <a:solidFill>
                  <a:srgbClr val="00285E"/>
                </a:solidFill>
                <a:ea typeface="Geneva"/>
                <a:cs typeface="Geneva"/>
              </a:rPr>
              <a:t>1</a:t>
            </a:r>
            <a:r>
              <a:rPr lang="en-GB" sz="1400" b="1" i="1">
                <a:solidFill>
                  <a:srgbClr val="00285E"/>
                </a:solidFill>
                <a:ea typeface="Geneva"/>
                <a:cs typeface="Geneva"/>
              </a:rPr>
              <a:t>6;1</a:t>
            </a:r>
            <a:r>
              <a:rPr lang="el-GR" sz="1400" b="1" i="1">
                <a:solidFill>
                  <a:srgbClr val="00285E"/>
                </a:solidFill>
                <a:ea typeface="Geneva"/>
                <a:cs typeface="Geneva"/>
              </a:rPr>
              <a:t>393</a:t>
            </a:r>
            <a:endParaRPr lang="en-GB" sz="1400" b="1" i="1">
              <a:solidFill>
                <a:srgbClr val="00285E"/>
              </a:solidFill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5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21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π</a:t>
            </a:r>
            <a:r>
              <a:rPr lang="el-GR" sz="4000" b="1" dirty="0" smtClean="0"/>
              <a:t>αθολογική κινητικότητα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8712968" cy="2736304"/>
          </a:xfrm>
        </p:spPr>
        <p:txBody>
          <a:bodyPr>
            <a:normAutofit/>
          </a:bodyPr>
          <a:lstStyle/>
          <a:p>
            <a:r>
              <a:rPr lang="el-GR" sz="2800" dirty="0"/>
              <a:t>ν</a:t>
            </a:r>
            <a:r>
              <a:rPr lang="el-GR" sz="2800" dirty="0" smtClean="0"/>
              <a:t>αυτία, έμετος, διάρροια, πόνος, ακράτεια .........</a:t>
            </a:r>
          </a:p>
          <a:p>
            <a:r>
              <a:rPr lang="el-GR" sz="2800" dirty="0"/>
              <a:t>ά</a:t>
            </a:r>
            <a:r>
              <a:rPr lang="el-GR" sz="2800" dirty="0" smtClean="0"/>
              <a:t>γχος ή/και περιβαντολογικοί παράγοντες: επηρεάζουν την κινητικότητα μέσω του </a:t>
            </a:r>
            <a:r>
              <a:rPr lang="en-US" sz="2800" dirty="0" smtClean="0"/>
              <a:t>brain-gut axis</a:t>
            </a:r>
          </a:p>
          <a:p>
            <a:r>
              <a:rPr lang="el-GR" sz="2800" dirty="0"/>
              <a:t>α</a:t>
            </a:r>
            <a:r>
              <a:rPr lang="el-GR" sz="2800" dirty="0" smtClean="0"/>
              <a:t>υξημένη κινητική ανταπόκριση </a:t>
            </a:r>
            <a:r>
              <a:rPr lang="en-US" sz="2400" i="1" dirty="0" smtClean="0"/>
              <a:t>vs.</a:t>
            </a:r>
            <a:r>
              <a:rPr lang="el-GR" sz="2400" i="1" dirty="0" smtClean="0"/>
              <a:t> </a:t>
            </a:r>
            <a:r>
              <a:rPr lang="el-GR" sz="2800" dirty="0" smtClean="0"/>
              <a:t>υγιών μαρτύρων</a:t>
            </a:r>
          </a:p>
        </p:txBody>
      </p:sp>
    </p:spTree>
    <p:extLst>
      <p:ext uri="{BB962C8B-B14F-4D97-AF65-F5344CB8AC3E}">
        <p14:creationId xmlns:p14="http://schemas.microsoft.com/office/powerpoint/2010/main" xmlns="" val="8396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σ</a:t>
            </a:r>
            <a:r>
              <a:rPr lang="el-GR" sz="4000" b="1" dirty="0" smtClean="0"/>
              <a:t>πλαγχνική υπερευαισθησία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8712968" cy="2736304"/>
          </a:xfrm>
        </p:spPr>
        <p:txBody>
          <a:bodyPr>
            <a:normAutofit/>
          </a:bodyPr>
          <a:lstStyle/>
          <a:p>
            <a:pPr algn="just"/>
            <a:r>
              <a:rPr lang="el-GR" sz="2800" dirty="0"/>
              <a:t>μ</a:t>
            </a:r>
            <a:r>
              <a:rPr lang="el-GR" sz="2800" dirty="0" smtClean="0"/>
              <a:t>ικρότερη ουδός πόνου σε διάταση μπαλονιού (</a:t>
            </a:r>
            <a:r>
              <a:rPr lang="en-US" sz="2800" dirty="0" smtClean="0"/>
              <a:t>visceral </a:t>
            </a:r>
            <a:r>
              <a:rPr lang="en-US" sz="2800" dirty="0" err="1" smtClean="0"/>
              <a:t>hyperalgesia</a:t>
            </a:r>
            <a:r>
              <a:rPr lang="en-US" sz="2800" dirty="0" smtClean="0"/>
              <a:t>)</a:t>
            </a:r>
          </a:p>
          <a:p>
            <a:pPr algn="just"/>
            <a:r>
              <a:rPr lang="el-GR" sz="2800" dirty="0"/>
              <a:t>α</a:t>
            </a:r>
            <a:r>
              <a:rPr lang="el-GR" sz="2800" dirty="0" smtClean="0"/>
              <a:t>υξημένη ευαισθησία σε φυσιολογικά ερεθίσματα </a:t>
            </a:r>
            <a:r>
              <a:rPr lang="en-US" sz="2800" dirty="0" smtClean="0"/>
              <a:t>(</a:t>
            </a:r>
            <a:r>
              <a:rPr lang="en-US" sz="2800" dirty="0" err="1" smtClean="0"/>
              <a:t>allodynia</a:t>
            </a:r>
            <a:r>
              <a:rPr lang="en-US" sz="2800" dirty="0" smtClean="0"/>
              <a:t>)</a:t>
            </a:r>
            <a:endParaRPr lang="el-GR" sz="2800" dirty="0" smtClean="0"/>
          </a:p>
          <a:p>
            <a:pPr algn="just"/>
            <a:r>
              <a:rPr lang="en-US" sz="2800" dirty="0"/>
              <a:t>brain-gut </a:t>
            </a:r>
            <a:r>
              <a:rPr lang="en-US" sz="2800" dirty="0" smtClean="0"/>
              <a:t>axis</a:t>
            </a:r>
            <a:r>
              <a:rPr lang="el-GR" sz="2800" dirty="0" smtClean="0"/>
              <a:t>: υπερευαισθησία σε όλα τα επίπεδα</a:t>
            </a:r>
          </a:p>
          <a:p>
            <a:pPr algn="just"/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7867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/>
              <a:t>α</a:t>
            </a:r>
            <a:r>
              <a:rPr lang="el-GR" sz="4000" b="1" dirty="0" smtClean="0"/>
              <a:t>νοσολογική απάντηση -</a:t>
            </a:r>
            <a:br>
              <a:rPr lang="el-GR" sz="4000" b="1" dirty="0" smtClean="0"/>
            </a:br>
            <a:r>
              <a:rPr lang="el-GR" sz="4000" b="1" dirty="0" smtClean="0"/>
              <a:t>βλεννογονική διαπερατότητα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32" y="1700808"/>
            <a:ext cx="8712968" cy="1080120"/>
          </a:xfrm>
        </p:spPr>
        <p:txBody>
          <a:bodyPr>
            <a:normAutofit/>
          </a:bodyPr>
          <a:lstStyle/>
          <a:p>
            <a:pPr algn="just"/>
            <a:r>
              <a:rPr lang="el-GR" sz="2800" dirty="0" smtClean="0"/>
              <a:t>μεταλοιμώδες ΣΕΕ και δυσπεψία: αυξημένη βλεννογονική διαπερατότητα</a:t>
            </a:r>
          </a:p>
          <a:p>
            <a:pPr algn="just"/>
            <a:endParaRPr lang="el-GR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7768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8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1684</Words>
  <Application>Microsoft Office PowerPoint</Application>
  <PresentationFormat>Προβολή στην οθόνη (4:3)</PresentationFormat>
  <Paragraphs>454</Paragraphs>
  <Slides>66</Slides>
  <Notes>18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66</vt:i4>
      </vt:variant>
    </vt:vector>
  </HeadingPairs>
  <TitlesOfParts>
    <vt:vector size="68" baseType="lpstr">
      <vt:lpstr>Office Theme</vt:lpstr>
      <vt:lpstr>Γράφημα</vt:lpstr>
      <vt:lpstr>Λειτουργικές παθήσεις  κατωτέρου πεπτικού </vt:lpstr>
      <vt:lpstr>εισαγωγή</vt:lpstr>
      <vt:lpstr>Διαφάνεια 3</vt:lpstr>
      <vt:lpstr>Διαφάνεια 4</vt:lpstr>
      <vt:lpstr>ορολογία</vt:lpstr>
      <vt:lpstr>λειτουργικές παθήσεις ΓΕΣ:  παθήσεις της αλληλεπίδρασης ΓΕΣ - εγκεφάλου </vt:lpstr>
      <vt:lpstr>παθολογική κινητικότητα</vt:lpstr>
      <vt:lpstr>σπλαγχνική υπερευαισθησία</vt:lpstr>
      <vt:lpstr>ανοσολογική απάντηση - βλεννογονική διαπερατότητα</vt:lpstr>
      <vt:lpstr>brain – gut axis </vt:lpstr>
      <vt:lpstr>Διαφάνεια 11</vt:lpstr>
      <vt:lpstr>Διαφάνεια 12</vt:lpstr>
      <vt:lpstr>Διαφάνεια 13</vt:lpstr>
      <vt:lpstr>Διαφάνεια 14</vt:lpstr>
      <vt:lpstr>επιδημιολογία ΣΕΕ</vt:lpstr>
      <vt:lpstr>Διαφάνεια 16</vt:lpstr>
      <vt:lpstr>Διαφάνεια 17</vt:lpstr>
      <vt:lpstr>ΣΕΕ: θεραπευτικές επιλογές</vt:lpstr>
      <vt:lpstr>Διαφάνεια 19</vt:lpstr>
      <vt:lpstr>ΣΕΕ: κλασικές θεραπείες</vt:lpstr>
      <vt:lpstr>ΣΕΕ: νεότερες θεραπείες</vt:lpstr>
      <vt:lpstr>σπασμολυτικά</vt:lpstr>
      <vt:lpstr>Διαφάνεια 23</vt:lpstr>
      <vt:lpstr>διογκωτικά των κοπράνων - ίνες</vt:lpstr>
      <vt:lpstr>αντιδιαρροικά</vt:lpstr>
      <vt:lpstr>ανταγωνιστές ντοπαμίνης</vt:lpstr>
      <vt:lpstr>ανταγωνιστές σεροτονίνης</vt:lpstr>
      <vt:lpstr>αγωνιστές σεροτονίνης</vt:lpstr>
      <vt:lpstr>αντικαταθλιπτικά</vt:lpstr>
      <vt:lpstr>Διαφάνεια 30</vt:lpstr>
      <vt:lpstr>SSRIs</vt:lpstr>
      <vt:lpstr>προβιοτικά</vt:lpstr>
      <vt:lpstr>ψυχολογικές θεραπείες</vt:lpstr>
      <vt:lpstr> λειτουργική δυσκοιλιότητα</vt:lpstr>
      <vt:lpstr>επιδημιολογία</vt:lpstr>
      <vt:lpstr>προδιαθεσικοί παράγοντες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θεραπευτικές επιλογές </vt:lpstr>
      <vt:lpstr>μη φαρμακευτικές θεραπείες  </vt:lpstr>
      <vt:lpstr>πρόσληψη φυτικών ινών</vt:lpstr>
      <vt:lpstr>φαρμακευτικές θεραπείες 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 λειτουργική διάρροια</vt:lpstr>
      <vt:lpstr> Ρώμης ΙV: δυσκοιλιότητα από οποιοειδή</vt:lpstr>
      <vt:lpstr>Διαφάνεια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Λειτουργικές παθήσεις πεπτικού:  Τι νεότερο;</dc:title>
  <dc:creator>George Karamanolis</dc:creator>
  <cp:lastModifiedBy>l3gastr_ab</cp:lastModifiedBy>
  <cp:revision>57</cp:revision>
  <dcterms:created xsi:type="dcterms:W3CDTF">2018-01-27T10:04:02Z</dcterms:created>
  <dcterms:modified xsi:type="dcterms:W3CDTF">2023-01-05T07:53:49Z</dcterms:modified>
</cp:coreProperties>
</file>