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403" r:id="rId2"/>
    <p:sldId id="839" r:id="rId3"/>
    <p:sldId id="838" r:id="rId4"/>
    <p:sldId id="644" r:id="rId5"/>
    <p:sldId id="466" r:id="rId6"/>
    <p:sldId id="772" r:id="rId7"/>
    <p:sldId id="773" r:id="rId8"/>
    <p:sldId id="775" r:id="rId9"/>
    <p:sldId id="829" r:id="rId10"/>
    <p:sldId id="778" r:id="rId11"/>
    <p:sldId id="779" r:id="rId12"/>
    <p:sldId id="780" r:id="rId13"/>
    <p:sldId id="831" r:id="rId14"/>
    <p:sldId id="832" r:id="rId15"/>
    <p:sldId id="781" r:id="rId16"/>
    <p:sldId id="820" r:id="rId17"/>
    <p:sldId id="528" r:id="rId18"/>
    <p:sldId id="782" r:id="rId19"/>
    <p:sldId id="534" r:id="rId20"/>
    <p:sldId id="783" r:id="rId21"/>
    <p:sldId id="827" r:id="rId22"/>
    <p:sldId id="562" r:id="rId23"/>
    <p:sldId id="513" r:id="rId24"/>
    <p:sldId id="946" r:id="rId25"/>
    <p:sldId id="943" r:id="rId26"/>
    <p:sldId id="842" r:id="rId27"/>
    <p:sldId id="256" r:id="rId28"/>
    <p:sldId id="258" r:id="rId29"/>
    <p:sldId id="259" r:id="rId30"/>
    <p:sldId id="262" r:id="rId31"/>
    <p:sldId id="840" r:id="rId32"/>
    <p:sldId id="571" r:id="rId33"/>
    <p:sldId id="663" r:id="rId34"/>
    <p:sldId id="787" r:id="rId35"/>
    <p:sldId id="788" r:id="rId36"/>
    <p:sldId id="789" r:id="rId37"/>
    <p:sldId id="790" r:id="rId38"/>
    <p:sldId id="791" r:id="rId39"/>
    <p:sldId id="792" r:id="rId40"/>
    <p:sldId id="793" r:id="rId41"/>
    <p:sldId id="794" r:id="rId42"/>
    <p:sldId id="795" r:id="rId43"/>
    <p:sldId id="796" r:id="rId44"/>
    <p:sldId id="797" r:id="rId45"/>
    <p:sldId id="798" r:id="rId46"/>
    <p:sldId id="799" r:id="rId47"/>
    <p:sldId id="800" r:id="rId48"/>
    <p:sldId id="801" r:id="rId49"/>
    <p:sldId id="802" r:id="rId50"/>
    <p:sldId id="803" r:id="rId51"/>
    <p:sldId id="804" r:id="rId52"/>
    <p:sldId id="806" r:id="rId53"/>
    <p:sldId id="807" r:id="rId54"/>
    <p:sldId id="808" r:id="rId55"/>
    <p:sldId id="809" r:id="rId56"/>
    <p:sldId id="810" r:id="rId57"/>
    <p:sldId id="304" r:id="rId58"/>
    <p:sldId id="813" r:id="rId59"/>
    <p:sldId id="814" r:id="rId60"/>
    <p:sldId id="815" r:id="rId61"/>
    <p:sldId id="837" r:id="rId62"/>
  </p:sldIdLst>
  <p:sldSz cx="12192000" cy="6858000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115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4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9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51A3FE3-8BA1-4D45-A501-7E805962A55F}" type="datetimeFigureOut">
              <a:rPr lang="el-GR"/>
              <a:pPr>
                <a:defRPr/>
              </a:pPr>
              <a:t>28/1/2022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l-G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9BA2F7A-26A6-584E-B1EC-29913DF795B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739803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42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215043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EF85731A-6423-D540-B9E1-39E26574F534}" type="slidenum">
              <a:rPr lang="el-GR" altLang="en-US"/>
              <a:pPr>
                <a:spcBef>
                  <a:spcPct val="0"/>
                </a:spcBef>
              </a:pPr>
              <a:t>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xmlns="" val="606449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eaLnBrk="1" hangingPunct="1"/>
            <a:fld id="{4DEB28BD-439D-014A-BC54-E9E338079D91}" type="slidenum">
              <a:rPr lang="el-GR" altLang="en-US">
                <a:solidFill>
                  <a:srgbClr val="000000"/>
                </a:solidFill>
                <a:latin typeface="Times New Roman" charset="0"/>
              </a:rPr>
              <a:pPr eaLnBrk="1" hangingPunct="1"/>
              <a:t>15</a:t>
            </a:fld>
            <a:endParaRPr lang="el-GR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3575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2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en-US">
              <a:ea typeface="ＭＳ Ｐゴシック" charset="-128"/>
            </a:endParaRPr>
          </a:p>
        </p:txBody>
      </p:sp>
      <p:sp>
        <p:nvSpPr>
          <p:cNvPr id="92163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B20C11B5-FA04-9747-BB1E-8E24F7F58D88}" type="slidenum">
              <a:rPr lang="de-DE" altLang="en-US"/>
              <a:pPr>
                <a:spcBef>
                  <a:spcPct val="0"/>
                </a:spcBef>
              </a:pPr>
              <a:t>16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xmlns="" val="342867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4481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4721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2689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most recent American Society for Gastrointestinal Endoscopy (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ASGE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guidelines </a:t>
            </a:r>
            <a:r>
              <a:rPr lang="hr-H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recommend</a:t>
            </a:r>
            <a:r>
              <a:rPr lang="hr-H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1200" b="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hr-H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</a:t>
            </a:r>
          </a:p>
          <a:p>
            <a:r>
              <a:rPr lang="en-US" dirty="0"/>
              <a:t>High quality </a:t>
            </a:r>
            <a:r>
              <a:rPr lang="hr-HR" dirty="0" err="1"/>
              <a:t>evidence</a:t>
            </a:r>
            <a:r>
              <a:rPr lang="hr-HR" dirty="0"/>
              <a:t>  - </a:t>
            </a:r>
            <a:r>
              <a:rPr lang="en-US" dirty="0"/>
              <a:t>Further research is very unlikely to change our confidence in the estimate of effect.</a:t>
            </a:r>
            <a:endParaRPr lang="hr-HR" sz="1200" b="0" i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FD9F8-9F45-48AF-89C6-B02FD4BEFA68}" type="slidenum">
              <a:rPr lang="hr-HR" smtClean="0"/>
              <a:pPr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14156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82F507-9B71-4265-86DB-FD59D64E0924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xmlns="" val="1024744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Ασθενείς με λιγότερα ή περισσότερα περάσματα αποκλείστηκαν – μετά από υπογραφή έγγραφης συγκατάθεσης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B6B51-7595-4B1E-88FB-021182D4289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4841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7090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217091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0D1C376C-8702-054D-83C2-81DC96A0CEA2}" type="slidenum">
              <a:rPr lang="el-GR" altLang="en-US"/>
              <a:pPr>
                <a:spcBef>
                  <a:spcPct val="0"/>
                </a:spcBef>
              </a:pPr>
              <a:t>34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xmlns="" val="11584880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9138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219139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761B93B6-B9EC-C548-BE0D-403E02475D13}" type="slidenum">
              <a:rPr lang="el-GR" altLang="en-US"/>
              <a:pPr>
                <a:spcBef>
                  <a:spcPct val="0"/>
                </a:spcBef>
              </a:pPr>
              <a:t>35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xmlns="" val="570679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eaLnBrk="1" hangingPunct="1"/>
            <a:fld id="{958B2E85-A421-BC48-8C93-D94D1374F52D}" type="slidenum">
              <a:rPr lang="el-GR" altLang="en-US">
                <a:solidFill>
                  <a:srgbClr val="000000"/>
                </a:solidFill>
                <a:latin typeface="Times New Roman" charset="0"/>
              </a:rPr>
              <a:pPr eaLnBrk="1" hangingPunct="1"/>
              <a:t>6</a:t>
            </a:fld>
            <a:endParaRPr lang="el-GR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5576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2210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222211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BA175154-8874-1142-90D9-C69D74D019E9}" type="slidenum">
              <a:rPr lang="el-GR" altLang="en-US"/>
              <a:pPr>
                <a:spcBef>
                  <a:spcPct val="0"/>
                </a:spcBef>
              </a:pPr>
              <a:t>37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xmlns="" val="7875205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2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225283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CFF7D99A-AA0A-6546-8077-22EA128DD666}" type="slidenum">
              <a:rPr lang="el-GR" altLang="en-US"/>
              <a:pPr>
                <a:spcBef>
                  <a:spcPct val="0"/>
                </a:spcBef>
              </a:pPr>
              <a:t>39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xmlns="" val="4401429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9378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en-US">
              <a:ea typeface="ＭＳ Ｐゴシック" charset="-128"/>
            </a:endParaRPr>
          </a:p>
        </p:txBody>
      </p:sp>
      <p:sp>
        <p:nvSpPr>
          <p:cNvPr id="22937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C8BCF9F9-1C7F-CC42-8679-B06B32CBF4E8}" type="slidenum">
              <a:rPr lang="de-DE" altLang="en-US"/>
              <a:pPr>
                <a:spcBef>
                  <a:spcPct val="0"/>
                </a:spcBef>
              </a:pPr>
              <a:t>42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xmlns="" val="5327383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1426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231427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D7D9A5DA-28D2-3A4A-9F7B-CF16956FAB9F}" type="slidenum">
              <a:rPr lang="el-GR" altLang="en-US"/>
              <a:pPr>
                <a:spcBef>
                  <a:spcPct val="0"/>
                </a:spcBef>
              </a:pPr>
              <a:t>43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xmlns="" val="6962326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4498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234499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72326E08-22D9-3C4C-B4F8-B1E8AF1FBF18}" type="slidenum">
              <a:rPr lang="el-GR" altLang="en-US"/>
              <a:pPr>
                <a:spcBef>
                  <a:spcPct val="0"/>
                </a:spcBef>
              </a:pPr>
              <a:t>45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xmlns="" val="5844120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F2AB9A3-FDB7-3843-93CF-F7682B87539B}" type="slidenum">
              <a:rPr lang="el-GR" altLang="en-US"/>
              <a:pPr/>
              <a:t>49</a:t>
            </a:fld>
            <a:endParaRPr lang="el-GR" altLang="en-US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90862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1666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241667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FFBD4B51-319B-0943-A251-EE7D42079DF0}" type="slidenum">
              <a:rPr lang="el-GR" altLang="en-US"/>
              <a:pPr>
                <a:spcBef>
                  <a:spcPct val="0"/>
                </a:spcBef>
              </a:pPr>
              <a:t>50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xmlns="" val="12698242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4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243715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2636215D-C12E-F049-BC48-3955173A0483}" type="slidenum">
              <a:rPr lang="el-GR" altLang="en-US"/>
              <a:pPr>
                <a:spcBef>
                  <a:spcPct val="0"/>
                </a:spcBef>
              </a:pPr>
              <a:t>51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xmlns="" val="7684362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7810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247811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893B605E-9E70-074E-953A-67D5B50D649D}" type="slidenum">
              <a:rPr lang="el-GR" altLang="en-US"/>
              <a:pPr>
                <a:spcBef>
                  <a:spcPct val="0"/>
                </a:spcBef>
              </a:pPr>
              <a:t>53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xmlns="" val="18269917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9858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249859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E2DCFD09-4CC8-FF42-B095-E700A50EAC48}" type="slidenum">
              <a:rPr lang="el-GR" altLang="en-US"/>
              <a:pPr>
                <a:spcBef>
                  <a:spcPct val="0"/>
                </a:spcBef>
              </a:pPr>
              <a:t>54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xmlns="" val="1836994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eaLnBrk="1" hangingPunct="1"/>
            <a:fld id="{0443BEF9-C418-A440-977E-19686A81FDAD}" type="slidenum">
              <a:rPr lang="el-GR" altLang="en-US">
                <a:solidFill>
                  <a:srgbClr val="000000"/>
                </a:solidFill>
                <a:latin typeface="Times New Roman" charset="0"/>
              </a:rPr>
              <a:pPr eaLnBrk="1" hangingPunct="1"/>
              <a:t>7</a:t>
            </a:fld>
            <a:endParaRPr lang="el-GR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63171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6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251907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36152FFE-8B82-494D-9CCE-646F99CD156C}" type="slidenum">
              <a:rPr lang="el-GR" altLang="en-US"/>
              <a:pPr>
                <a:spcBef>
                  <a:spcPct val="0"/>
                </a:spcBef>
              </a:pPr>
              <a:t>55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xmlns="" val="10714989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82F507-9B71-4265-86DB-FD59D64E0924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r-Latn-C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F6EAF2C-2F7E-0449-9CF6-316BBDF80219}" type="slidenum">
              <a:rPr lang="el-GR" altLang="en-US"/>
              <a:pPr/>
              <a:t>9</a:t>
            </a:fld>
            <a:endParaRPr lang="el-GR" alt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2470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eaLnBrk="1" hangingPunct="1"/>
            <a:fld id="{69390FC8-138A-294C-954C-4BCA73C7C149}" type="slidenum">
              <a:rPr lang="el-GR" altLang="en-US">
                <a:solidFill>
                  <a:srgbClr val="000000"/>
                </a:solidFill>
                <a:latin typeface="Times New Roman" charset="0"/>
              </a:rPr>
              <a:pPr eaLnBrk="1" hangingPunct="1"/>
              <a:t>10</a:t>
            </a:fld>
            <a:endParaRPr lang="el-GR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4298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eaLnBrk="1" hangingPunct="1"/>
            <a:fld id="{1514948B-C52C-6044-A15F-7AE9AB73E42D}" type="slidenum">
              <a:rPr lang="el-GR" altLang="en-US">
                <a:solidFill>
                  <a:srgbClr val="000000"/>
                </a:solidFill>
                <a:latin typeface="Times New Roman" charset="0"/>
              </a:rPr>
              <a:pPr eaLnBrk="1" hangingPunct="1"/>
              <a:t>11</a:t>
            </a:fld>
            <a:endParaRPr lang="el-GR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263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eaLnBrk="1" hangingPunct="1"/>
            <a:fld id="{82F0D2C4-84B6-2942-89EC-645A215F8E12}" type="slidenum">
              <a:rPr lang="el-GR" altLang="en-US">
                <a:solidFill>
                  <a:srgbClr val="000000"/>
                </a:solidFill>
                <a:latin typeface="Times New Roman" charset="0"/>
              </a:rPr>
              <a:pPr eaLnBrk="1" hangingPunct="1"/>
              <a:t>12</a:t>
            </a:fld>
            <a:endParaRPr lang="el-GR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7195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3A43FE2-F2C9-4B43-BB7F-705594FF4C9B}" type="slidenum">
              <a:rPr lang="el-GR" altLang="en-US"/>
              <a:pPr/>
              <a:t>13</a:t>
            </a:fld>
            <a:endParaRPr lang="el-GR" alt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9987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13F9BE1-2611-064E-A0BF-095124B7946A}" type="slidenum">
              <a:rPr lang="el-GR" altLang="en-US"/>
              <a:pPr/>
              <a:t>14</a:t>
            </a:fld>
            <a:endParaRPr lang="el-GR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3827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5C209-79FF-E04A-AE25-5B4B5473A9DB}" type="datetimeFigureOut">
              <a:rPr lang="en-US"/>
              <a:pPr>
                <a:defRPr/>
              </a:pPr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8852C08-7889-524D-B067-1E1F41DB1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526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9A4A0-2E2F-DE42-B2E9-4850E4CF8938}" type="datetimeFigureOut">
              <a:rPr lang="en-US"/>
              <a:pPr>
                <a:defRPr/>
              </a:pPr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21A9A76-3200-994C-9053-8FE1FA59F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6179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88D5B-C9D6-1946-89B1-B57404147D03}" type="datetimeFigureOut">
              <a:rPr lang="en-US"/>
              <a:pPr>
                <a:defRPr/>
              </a:pPr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E8B6D62-F015-D34E-9D57-8D19068C6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7103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0D6C3-12E6-1A43-8F78-FC6762A8C3CC}" type="datetimeFigureOut">
              <a:rPr lang="en-US"/>
              <a:pPr>
                <a:defRPr/>
              </a:pPr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37A6036-6A77-D240-99D3-116AC483D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238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5894E-6B23-AE43-9DBE-235CBA67323F}" type="datetimeFigureOut">
              <a:rPr lang="en-US"/>
              <a:pPr>
                <a:defRPr/>
              </a:pPr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E165323-DB10-C342-A64D-66AFA7780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514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6C0A4-15C5-7545-BC4C-63F754935939}" type="datetimeFigureOut">
              <a:rPr lang="en-US"/>
              <a:pPr>
                <a:defRPr/>
              </a:pPr>
              <a:t>1/28/2022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C6AFB12-4F46-8F4A-AFB1-6ADF54455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032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85C30-6E74-CF4D-8DBC-DA685D898862}" type="datetimeFigureOut">
              <a:rPr lang="en-US"/>
              <a:pPr>
                <a:defRPr/>
              </a:pPr>
              <a:t>1/28/2022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D33D6D5-3BEB-CA4C-9CCB-277EA3D78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453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8B3B4-08A9-0649-BBE5-E2ABC3B84E04}" type="datetimeFigureOut">
              <a:rPr lang="en-US"/>
              <a:pPr>
                <a:defRPr/>
              </a:pPr>
              <a:t>1/28/2022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C4D5BC6-FD74-744F-A608-198A21CFE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2352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442B2-4647-9E4F-9DCD-1CC58E3B68CE}" type="datetimeFigureOut">
              <a:rPr lang="en-US"/>
              <a:pPr>
                <a:defRPr/>
              </a:pPr>
              <a:t>1/28/2022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BFCBA61-72B5-5546-B6F9-BAE5DCE6D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4327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5D471-6227-6642-A3C0-FC67AE3EB3B9}" type="datetimeFigureOut">
              <a:rPr lang="en-US"/>
              <a:pPr>
                <a:defRPr/>
              </a:pPr>
              <a:t>1/28/2022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8CC1B1D-7BD5-E54E-A7ED-A93F1118A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462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666D3-976D-084D-BD8D-670F75F59D94}" type="datetimeFigureOut">
              <a:rPr lang="en-US"/>
              <a:pPr>
                <a:defRPr/>
              </a:pPr>
              <a:t>1/28/2022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6CE409D-FB4A-D54E-8AB7-97B2D4515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133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Click to edit Master text styles</a:t>
            </a:r>
          </a:p>
          <a:p>
            <a:pPr lvl="1"/>
            <a:r>
              <a:rPr lang="en-US" altLang="el-GR"/>
              <a:t>Second level</a:t>
            </a:r>
          </a:p>
          <a:p>
            <a:pPr lvl="2"/>
            <a:r>
              <a:rPr lang="en-US" altLang="el-GR"/>
              <a:t>Third level</a:t>
            </a:r>
          </a:p>
          <a:p>
            <a:pPr lvl="3"/>
            <a:r>
              <a:rPr lang="en-US" altLang="el-GR"/>
              <a:t>Fourth level</a:t>
            </a:r>
          </a:p>
          <a:p>
            <a:pPr lvl="4"/>
            <a:r>
              <a:rPr lang="en-US" altLang="el-GR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D4528E-5BF5-8A47-A871-C6ABC037545A}" type="datetimeFigureOut">
              <a:rPr lang="en-US"/>
              <a:pPr>
                <a:defRPr/>
              </a:pPr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a typeface="Arial" charset="0"/>
                <a:cs typeface="Arial" charset="0"/>
              </a:defRPr>
            </a:lvl1pPr>
          </a:lstStyle>
          <a:p>
            <a:fld id="{A04FD6B1-C79C-5849-8810-69FE020A27F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302" r:id="rId7"/>
    <p:sldLayoutId id="2147484303" r:id="rId8"/>
    <p:sldLayoutId id="2147484304" r:id="rId9"/>
    <p:sldLayoutId id="2147484305" r:id="rId10"/>
    <p:sldLayoutId id="21474843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wmf"/><Relationship Id="rId4" Type="http://schemas.openxmlformats.org/officeDocument/2006/relationships/image" Target="../media/image3.emf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pancreatic-cystic-neoplasms-clinical-manifestations-diagnosis-and-management/abstract/12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www.uptodate.com/contents/pancreatic-cystic-neoplasms-clinical-manifestations-diagnosis-and-management/abstract/12" TargetMode="Externa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87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Video%20clips\Panc%20cysts\cyst%20fluid%20pouring.mpg" TargetMode="External"/><Relationship Id="rId6" Type="http://schemas.microsoft.com/office/2007/relationships/media" Target="file:///D:\Video%20clips\Panc%20cysts\cyst%20fluid%20pouring.mpg" TargetMode="Externa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1.png"/><Relationship Id="rId4" Type="http://schemas.openxmlformats.org/officeDocument/2006/relationships/image" Target="../media/image105.png"/><Relationship Id="rId9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bi.nlm.nih.gov/pubmed/?term=Hocke%20M%5bAuthor%5d&amp;cauthor=true&amp;cauthor_uid=24955342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gi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07950" y="4764088"/>
            <a:ext cx="6705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l-GR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charset="0"/>
                <a:ea typeface="ＭＳ Ｐゴシック" charset="-128"/>
              </a:rPr>
              <a:t>Ιωάννης Σ. Παπανικολάου</a:t>
            </a:r>
          </a:p>
          <a:p>
            <a:pPr algn="l" eaLnBrk="1" hangingPunct="1">
              <a:spcBef>
                <a:spcPct val="0"/>
              </a:spcBef>
              <a:defRPr/>
            </a:pPr>
            <a:r>
              <a:rPr lang="el-GR" altLang="en-US" sz="16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Αναπληρωτής Καθηγητής Παθολογίας-Γ</a:t>
            </a:r>
            <a:r>
              <a:rPr lang="de-DE" altLang="en-US" sz="16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α</a:t>
            </a:r>
            <a:r>
              <a:rPr lang="de-DE" altLang="en-US" sz="16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στρεντερολ</a:t>
            </a:r>
            <a:r>
              <a:rPr lang="el-GR" altLang="en-US" sz="16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ογία</a:t>
            </a:r>
            <a:r>
              <a:rPr lang="de-DE" altLang="en-US" sz="16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ς</a:t>
            </a:r>
            <a:r>
              <a:rPr lang="de-DE" altLang="en-US" sz="16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, </a:t>
            </a:r>
            <a:r>
              <a:rPr lang="el-GR" altLang="en-US" sz="16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 </a:t>
            </a:r>
          </a:p>
          <a:p>
            <a:pPr algn="l" eaLnBrk="1" hangingPunct="1">
              <a:spcBef>
                <a:spcPct val="0"/>
              </a:spcBef>
              <a:defRPr/>
            </a:pPr>
            <a:r>
              <a:rPr lang="el-GR" altLang="en-US" sz="16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Ηπατογαστρεντερολογική</a:t>
            </a:r>
            <a:r>
              <a:rPr lang="el-GR" altLang="en-US" sz="16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 Μονάδα, </a:t>
            </a:r>
          </a:p>
          <a:p>
            <a:pPr algn="l" eaLnBrk="1" hangingPunct="1">
              <a:spcBef>
                <a:spcPct val="0"/>
              </a:spcBef>
              <a:defRPr/>
            </a:pPr>
            <a:r>
              <a:rPr lang="el-GR" altLang="en-US" sz="16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Β</a:t>
            </a:r>
            <a:r>
              <a:rPr lang="ja-JP" altLang="el-GR" sz="16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</a:rPr>
              <a:t>’</a:t>
            </a:r>
            <a:r>
              <a:rPr lang="el-GR" altLang="ja-JP" sz="16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</a:rPr>
              <a:t> Προπαιδευτική Παθολογική Κλινική,</a:t>
            </a:r>
          </a:p>
          <a:p>
            <a:pPr algn="l" eaLnBrk="1" hangingPunct="1">
              <a:spcBef>
                <a:spcPct val="0"/>
              </a:spcBef>
              <a:defRPr/>
            </a:pPr>
            <a:r>
              <a:rPr lang="el-GR" altLang="en-US" sz="16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Ιατρικής Σχολής Πανεπιστημίου Αθηνών, </a:t>
            </a:r>
          </a:p>
          <a:p>
            <a:pPr algn="l" eaLnBrk="1" hangingPunct="1">
              <a:spcBef>
                <a:spcPct val="0"/>
              </a:spcBef>
              <a:defRPr/>
            </a:pPr>
            <a:r>
              <a:rPr lang="el-GR" altLang="en-US" sz="16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Πανεπιστημιακό Γενικό Νοσοκομείο «</a:t>
            </a:r>
            <a:r>
              <a:rPr lang="el-GR" altLang="en-US" sz="16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Αττικόν</a:t>
            </a:r>
            <a:r>
              <a:rPr lang="el-GR" altLang="en-US" sz="16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». </a:t>
            </a:r>
          </a:p>
        </p:txBody>
      </p:sp>
      <p:pic>
        <p:nvPicPr>
          <p:cNvPr id="39940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7299" y="4674955"/>
            <a:ext cx="5684152" cy="215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901" t="10655" r="5901" b="13466"/>
          <a:stretch/>
        </p:blipFill>
        <p:spPr>
          <a:xfrm>
            <a:off x="4613201" y="1199854"/>
            <a:ext cx="2062433" cy="14903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2510"/>
          <a:stretch/>
        </p:blipFill>
        <p:spPr>
          <a:xfrm>
            <a:off x="9300854" y="13855"/>
            <a:ext cx="2875969" cy="2676335"/>
          </a:xfrm>
          <a:prstGeom prst="rect">
            <a:avLst/>
          </a:prstGeom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5906" y="13854"/>
            <a:ext cx="3361818" cy="267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107949" y="2827897"/>
            <a:ext cx="11297337" cy="1727200"/>
          </a:xfrm>
        </p:spPr>
        <p:txBody>
          <a:bodyPr/>
          <a:lstStyle/>
          <a:p>
            <a:pPr algn="l" eaLnBrk="1" hangingPunct="1"/>
            <a:r>
              <a:rPr lang="el-GR" altLang="en-US" sz="3200" b="1" dirty="0" err="1">
                <a:latin typeface="Verdana" charset="0"/>
                <a:ea typeface="ＭＳ Ｐゴシック" charset="-128"/>
              </a:rPr>
              <a:t>Νεοπλάσματα</a:t>
            </a:r>
            <a:r>
              <a:rPr lang="el-GR" altLang="en-US" sz="3200" b="1" dirty="0">
                <a:latin typeface="Verdana" charset="0"/>
                <a:ea typeface="ＭＳ Ｐゴシック" charset="-128"/>
              </a:rPr>
              <a:t> </a:t>
            </a:r>
            <a:r>
              <a:rPr lang="el-GR" altLang="en-US" sz="3200" b="1">
                <a:latin typeface="Verdana" charset="0"/>
                <a:ea typeface="ＭＳ Ｐゴシック" charset="-128"/>
              </a:rPr>
              <a:t>παγκρέατος</a:t>
            </a:r>
            <a:endParaRPr lang="en-US" altLang="en-US" sz="3200" dirty="0">
              <a:latin typeface="Verdana" charset="0"/>
              <a:ea typeface="ＭＳ Ｐゴシック" charset="-128"/>
            </a:endParaRPr>
          </a:p>
        </p:txBody>
      </p:sp>
      <p:pic>
        <p:nvPicPr>
          <p:cNvPr id="23" name="Picture 66" descr="Zabel-19-78">
            <a:extLst>
              <a:ext uri="{FF2B5EF4-FFF2-40B4-BE49-F238E27FC236}">
                <a16:creationId xmlns:a16="http://schemas.microsoft.com/office/drawing/2014/main" xmlns="" id="{BB319293-080C-7C44-833C-28E4E55BA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74" t="8618" r="29277" b="40796"/>
          <a:stretch>
            <a:fillRect/>
          </a:stretch>
        </p:blipFill>
        <p:spPr bwMode="auto">
          <a:xfrm>
            <a:off x="6878344" y="76200"/>
            <a:ext cx="12668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7" descr="Zabel-19-711">
            <a:extLst>
              <a:ext uri="{FF2B5EF4-FFF2-40B4-BE49-F238E27FC236}">
                <a16:creationId xmlns:a16="http://schemas.microsoft.com/office/drawing/2014/main" xmlns="" id="{F5188D46-3C31-7242-895F-32CC5D307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83" t="7527" r="4955" b="12067"/>
          <a:stretch>
            <a:fillRect/>
          </a:stretch>
        </p:blipFill>
        <p:spPr bwMode="auto">
          <a:xfrm>
            <a:off x="8221369" y="30164"/>
            <a:ext cx="105092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9" descr="G:\IATRIKA ENDIAFERONTA\DHC DIATETAMENOS - BIROTH ELLEN\EUS.jpg">
            <a:extLst>
              <a:ext uri="{FF2B5EF4-FFF2-40B4-BE49-F238E27FC236}">
                <a16:creationId xmlns:a16="http://schemas.microsoft.com/office/drawing/2014/main" xmlns="" id="{7032E4A8-B60B-E741-94F5-D99239140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3138" y="1"/>
            <a:ext cx="175895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8" descr="G:\IATRIKA ENDIAFERONTA\PANKREAS -Nekrosenausräumung - BRAASCH MARIANNE0\29030511.jpg">
            <a:extLst>
              <a:ext uri="{FF2B5EF4-FFF2-40B4-BE49-F238E27FC236}">
                <a16:creationId xmlns:a16="http://schemas.microsoft.com/office/drawing/2014/main" xmlns="" id="{8263AF8A-E0B9-8D49-B237-E93E1B1F6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8454" y="0"/>
            <a:ext cx="12160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xmlns="" id="{E3CBE8CE-3DFD-1245-9C80-7A94BFA2B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6927" y="1247306"/>
            <a:ext cx="2685367" cy="144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989139"/>
            <a:ext cx="8229600" cy="4681537"/>
          </a:xfrm>
        </p:spPr>
        <p:txBody>
          <a:bodyPr/>
          <a:lstStyle/>
          <a:p>
            <a:pPr>
              <a:lnSpc>
                <a:spcPct val="120000"/>
              </a:lnSpc>
              <a:buFont typeface="Wingdings" pitchFamily="2" charset="2"/>
              <a:buChar char=""/>
              <a:defRPr/>
            </a:pPr>
            <a:r>
              <a:rPr lang="el-GR" sz="2400" dirty="0">
                <a:latin typeface="Verdana" charset="0"/>
                <a:ea typeface="Verdana" charset="0"/>
                <a:cs typeface="Verdana" charset="0"/>
              </a:rPr>
              <a:t>Εστιακές αλλοιώσεις </a:t>
            </a: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Verdana" charset="0"/>
                <a:cs typeface="Verdana" charset="0"/>
              </a:rPr>
              <a:t>χαμηλής έντασης </a:t>
            </a:r>
            <a:r>
              <a:rPr lang="el-GR" sz="2400" dirty="0">
                <a:latin typeface="Verdana" charset="0"/>
                <a:ea typeface="Verdana" charset="0"/>
                <a:cs typeface="Verdana" charset="0"/>
              </a:rPr>
              <a:t>σήματος στις ακολουθίες </a:t>
            </a: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Verdana" charset="0"/>
                <a:cs typeface="Verdana" charset="0"/>
              </a:rPr>
              <a:t>Τ1</a:t>
            </a:r>
            <a:r>
              <a:rPr lang="el-GR" sz="2400" dirty="0">
                <a:latin typeface="Verdana" charset="0"/>
                <a:ea typeface="Verdana" charset="0"/>
                <a:cs typeface="Verdana" charset="0"/>
              </a:rPr>
              <a:t>-</a:t>
            </a:r>
            <a:r>
              <a:rPr lang="en-US" sz="2400" dirty="0" err="1">
                <a:latin typeface="Verdana" charset="0"/>
                <a:ea typeface="Verdana" charset="0"/>
                <a:cs typeface="Verdana" charset="0"/>
              </a:rPr>
              <a:t>fs</a:t>
            </a:r>
            <a:endParaRPr lang="en-US" sz="2400" dirty="0"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"/>
              <a:defRPr/>
            </a:pPr>
            <a:r>
              <a:rPr lang="el-GR" sz="2400" dirty="0">
                <a:latin typeface="Verdana" charset="0"/>
                <a:ea typeface="Verdana" charset="0"/>
                <a:cs typeface="Verdana" charset="0"/>
              </a:rPr>
              <a:t>Μειωμένη πρόσληψη σκιαγραφικού</a:t>
            </a:r>
          </a:p>
          <a:p>
            <a:pPr marL="68263" indent="0">
              <a:lnSpc>
                <a:spcPct val="120000"/>
              </a:lnSpc>
              <a:buNone/>
              <a:defRPr/>
            </a:pPr>
            <a:r>
              <a:rPr lang="el-GR" sz="2400" dirty="0">
                <a:latin typeface="Verdana" charset="0"/>
                <a:ea typeface="Verdana" charset="0"/>
                <a:cs typeface="Verdana" charset="0"/>
              </a:rPr>
              <a:t> </a:t>
            </a:r>
          </a:p>
          <a:p>
            <a:pPr>
              <a:lnSpc>
                <a:spcPct val="120000"/>
              </a:lnSpc>
              <a:buFont typeface="Wingdings" pitchFamily="2" charset="2"/>
              <a:buChar char=""/>
              <a:defRPr/>
            </a:pP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Verdana" charset="0"/>
                <a:cs typeface="Verdana" charset="0"/>
              </a:rPr>
              <a:t>Συνήθως χαμηλή ένταση </a:t>
            </a:r>
            <a:r>
              <a:rPr lang="el-GR" sz="2400" dirty="0">
                <a:latin typeface="Verdana" charset="0"/>
                <a:ea typeface="Verdana" charset="0"/>
                <a:cs typeface="Verdana" charset="0"/>
              </a:rPr>
              <a:t>σήματος στις ακολουθίες </a:t>
            </a: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Verdana" charset="0"/>
                <a:cs typeface="Verdana" charset="0"/>
              </a:rPr>
              <a:t>Τ2 </a:t>
            </a:r>
            <a:r>
              <a:rPr lang="el-GR" sz="2400" dirty="0">
                <a:latin typeface="Verdana" charset="0"/>
                <a:ea typeface="Verdana" charset="0"/>
                <a:cs typeface="Verdana" charset="0"/>
              </a:rPr>
              <a:t>(χαμηλή περιεκτικότητα σε νερό και υψηλός βαθμός δεσμοπλαστικής αντίδρασης). </a:t>
            </a:r>
          </a:p>
          <a:p>
            <a:pPr>
              <a:lnSpc>
                <a:spcPct val="120000"/>
              </a:lnSpc>
              <a:buFont typeface="Wingdings" pitchFamily="2" charset="2"/>
              <a:buChar char=""/>
              <a:defRPr/>
            </a:pP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Verdana" charset="0"/>
                <a:cs typeface="Verdana" charset="0"/>
              </a:rPr>
              <a:t>Νεκρώσεις: υψηλό Τ2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028826" y="304800"/>
            <a:ext cx="8315325" cy="9144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eaLnBrk="0" hangingPunct="0">
              <a:lnSpc>
                <a:spcPct val="120000"/>
              </a:lnSpc>
              <a:buClr>
                <a:srgbClr val="C1EEFF"/>
              </a:buClr>
              <a:defRPr/>
            </a:pPr>
            <a:endParaRPr lang="el-GR" sz="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  <a:p>
            <a:pPr algn="ctr" eaLnBrk="0" hangingPunct="0">
              <a:lnSpc>
                <a:spcPct val="120000"/>
              </a:lnSpc>
              <a:buClr>
                <a:srgbClr val="C1EEFF"/>
              </a:buClr>
              <a:defRPr/>
            </a:pP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Verdana" charset="0"/>
                <a:cs typeface="Verdana" charset="0"/>
              </a:rPr>
              <a:t>ΤΥΠΙΚΗ ΑΠΕΙΚΟΝΙΣΗ -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Verdana" charset="0"/>
                <a:cs typeface="Verdana" charset="0"/>
              </a:rPr>
              <a:t>MRI</a:t>
            </a:r>
            <a:endParaRPr lang="el-GR" sz="2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702258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1919289" y="765175"/>
            <a:ext cx="24288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32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Gothic" pitchFamily="49" charset="-128"/>
              </a:rPr>
              <a:t>Όλα σε μία</a:t>
            </a:r>
            <a:r>
              <a:rPr lang="en-US" sz="32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Gothic" pitchFamily="49" charset="-128"/>
              </a:rPr>
              <a:t>…</a:t>
            </a:r>
            <a:endParaRPr lang="el-GR" sz="3200" i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S Gothic" pitchFamily="49" charset="-128"/>
            </a:endParaRPr>
          </a:p>
        </p:txBody>
      </p:sp>
      <p:pic>
        <p:nvPicPr>
          <p:cNvPr id="31747" name="Picture 8" descr="http://img.medscape.com/fullsize/migrated/523/408/ar523408.fig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3359" y="0"/>
            <a:ext cx="3230562" cy="689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51313" y="1700214"/>
            <a:ext cx="2449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pitchFamily="49" charset="-128"/>
              </a:rPr>
              <a:t>T1-weighted (T1W) MR </a:t>
            </a:r>
          </a:p>
        </p:txBody>
      </p:sp>
      <p:sp>
        <p:nvSpPr>
          <p:cNvPr id="6" name="Rectangle 5"/>
          <p:cNvSpPr/>
          <p:nvPr/>
        </p:nvSpPr>
        <p:spPr>
          <a:xfrm>
            <a:off x="2424113" y="4294188"/>
            <a:ext cx="457200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pitchFamily="49" charset="-128"/>
              </a:rPr>
              <a:t>pancreatic-phase </a:t>
            </a:r>
            <a:r>
              <a:rPr lang="en-US" b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pitchFamily="49" charset="-128"/>
              </a:rPr>
              <a:t>postgadolinium</a:t>
            </a:r>
            <a:r>
              <a:rPr lang="en-US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pitchFamily="49" charset="-128"/>
              </a:rPr>
              <a:t> T1W fat-suppressed MR</a:t>
            </a:r>
          </a:p>
        </p:txBody>
      </p:sp>
      <p:sp>
        <p:nvSpPr>
          <p:cNvPr id="7" name="Rectangle 6"/>
          <p:cNvSpPr/>
          <p:nvPr/>
        </p:nvSpPr>
        <p:spPr>
          <a:xfrm>
            <a:off x="5232400" y="6308725"/>
            <a:ext cx="1479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pitchFamily="49" charset="-128"/>
              </a:rPr>
              <a:t>T2- weighted </a:t>
            </a:r>
          </a:p>
        </p:txBody>
      </p:sp>
    </p:spTree>
    <p:extLst>
      <p:ext uri="{BB962C8B-B14F-4D97-AF65-F5344CB8AC3E}">
        <p14:creationId xmlns:p14="http://schemas.microsoft.com/office/powerpoint/2010/main" xmlns="" val="1477689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g02_2101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0100" y="260350"/>
            <a:ext cx="3455988" cy="32210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gg04_2101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6988" y="3644900"/>
            <a:ext cx="3168650" cy="29797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gg03_2101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644900"/>
            <a:ext cx="3168650" cy="2997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19288" y="765175"/>
            <a:ext cx="24465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Όλα σε μία</a:t>
            </a:r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…</a:t>
            </a:r>
            <a:endParaRPr lang="el-GR" sz="2800" i="1" dirty="0"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68072" y="1501537"/>
            <a:ext cx="1523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pitchFamily="49" charset="-128"/>
              </a:rPr>
              <a:t>MRCP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66989" y="3135868"/>
            <a:ext cx="3070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pitchFamily="49" charset="-128"/>
              </a:rPr>
              <a:t>MR-</a:t>
            </a:r>
            <a:r>
              <a:rPr lang="el-GR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pitchFamily="49" charset="-128"/>
              </a:rPr>
              <a:t>αγγειογραφία</a:t>
            </a:r>
            <a:r>
              <a:rPr lang="en-US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pitchFamily="49" charset="-128"/>
              </a:rPr>
              <a:t> 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412875"/>
            <a:ext cx="2808287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6138" y="1412875"/>
            <a:ext cx="2735262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5863" y="1412875"/>
            <a:ext cx="295275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-579546" y="1481977"/>
            <a:ext cx="2305050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>
              <a:defRPr/>
            </a:pPr>
            <a:r>
              <a:rPr lang="el-GR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Καρκίνος </a:t>
            </a:r>
            <a:endParaRPr lang="en-US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>
              <a:defRPr/>
            </a:pPr>
            <a:r>
              <a:rPr lang="el-GR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κεφαλής</a:t>
            </a:r>
          </a:p>
          <a:p>
            <a:pPr algn="r">
              <a:defRPr/>
            </a:pPr>
            <a:r>
              <a:rPr lang="el-GR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Στένωση </a:t>
            </a:r>
            <a:r>
              <a:rPr lang="en-US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PV</a:t>
            </a:r>
            <a:endParaRPr lang="el-GR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4854575" y="1417466"/>
            <a:ext cx="2160588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l-GR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Καρκίνος κεφαλής</a:t>
            </a:r>
          </a:p>
          <a:p>
            <a:pPr algn="ctr">
              <a:defRPr/>
            </a:pPr>
            <a:r>
              <a:rPr lang="el-GR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Απόφραξη </a:t>
            </a:r>
            <a:r>
              <a:rPr lang="en-US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SMV</a:t>
            </a:r>
            <a:endParaRPr lang="el-GR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0472920" y="1782666"/>
            <a:ext cx="316865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l-GR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Καρκίνος ουράς</a:t>
            </a:r>
          </a:p>
          <a:p>
            <a:pPr>
              <a:defRPr/>
            </a:pPr>
            <a:r>
              <a:rPr lang="el-GR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Απόφραξη </a:t>
            </a:r>
            <a:endParaRPr lang="en-US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l-GR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σπληνικής</a:t>
            </a:r>
          </a:p>
          <a:p>
            <a:pPr>
              <a:defRPr/>
            </a:pPr>
            <a:r>
              <a:rPr lang="el-GR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Παράπλευρο </a:t>
            </a:r>
            <a:endParaRPr lang="en-US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l-GR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δίκτυο</a:t>
            </a: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8832850" y="2060576"/>
            <a:ext cx="431800" cy="144463"/>
          </a:xfrm>
          <a:prstGeom prst="rightArrow">
            <a:avLst>
              <a:gd name="adj1" fmla="val 50000"/>
              <a:gd name="adj2" fmla="val 7472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992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2" descr="Wallpaper - Sibirian Ti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225"/>
          <a:stretch>
            <a:fillRect/>
          </a:stretch>
        </p:blipFill>
        <p:spPr bwMode="auto">
          <a:xfrm>
            <a:off x="4440239" y="188913"/>
            <a:ext cx="324008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781300"/>
            <a:ext cx="8305800" cy="4495800"/>
          </a:xfrm>
        </p:spPr>
        <p:txBody>
          <a:bodyPr/>
          <a:lstStyle/>
          <a:p>
            <a:pPr>
              <a:lnSpc>
                <a:spcPct val="115000"/>
              </a:lnSpc>
              <a:buFont typeface="Wingdings" charset="2"/>
              <a:buChar char="ü"/>
            </a:pP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Εξαιρετικά </a:t>
            </a:r>
            <a:r>
              <a:rPr lang="el-GR" altLang="en-US" sz="22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δύσκολη η σύγκριση μεταξύ </a:t>
            </a:r>
            <a:r>
              <a:rPr lang="en-US" altLang="en-US" sz="22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CT </a:t>
            </a:r>
            <a:r>
              <a:rPr lang="el-GR" altLang="en-US" sz="22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και </a:t>
            </a:r>
            <a:r>
              <a:rPr lang="en-US" altLang="en-US" sz="22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MRI </a:t>
            </a: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στις παθήσεις του παγκρέατος (διαφορετικός εξοπλισμός, πρωτόκολλα, εμπειρία, εξειδίκευση, διαθεσιμότητα)</a:t>
            </a:r>
          </a:p>
          <a:p>
            <a:pPr>
              <a:lnSpc>
                <a:spcPct val="115000"/>
              </a:lnSpc>
              <a:buFont typeface="Wingdings" charset="2"/>
              <a:buChar char="ü"/>
            </a:pP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Η </a:t>
            </a:r>
            <a:r>
              <a:rPr lang="en-US" altLang="en-US" sz="22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CT</a:t>
            </a:r>
            <a:r>
              <a:rPr lang="el-GR" altLang="en-US" sz="2200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στις περισσότερες περιπτώσεις είναι η </a:t>
            </a:r>
            <a:r>
              <a:rPr lang="el-GR" altLang="en-US" sz="22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αρχική</a:t>
            </a:r>
            <a:r>
              <a:rPr lang="el-GR" altLang="en-US" sz="2200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μέθοδος εκλογής</a:t>
            </a:r>
          </a:p>
          <a:p>
            <a:pPr>
              <a:lnSpc>
                <a:spcPct val="115000"/>
              </a:lnSpc>
              <a:buFont typeface="Wingdings" charset="2"/>
              <a:buChar char="ü"/>
            </a:pP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Η </a:t>
            </a:r>
            <a:r>
              <a:rPr lang="en-US" altLang="en-US" sz="2200" b="1" dirty="0">
                <a:solidFill>
                  <a:srgbClr val="FFC000"/>
                </a:solidFill>
                <a:latin typeface="Verdana" charset="0"/>
                <a:ea typeface="Verdana" charset="0"/>
                <a:cs typeface="Verdana" charset="0"/>
              </a:rPr>
              <a:t>MRI</a:t>
            </a:r>
            <a:r>
              <a:rPr lang="el-GR" altLang="en-US" sz="2200" dirty="0">
                <a:solidFill>
                  <a:srgbClr val="FFC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θα πρέπει να θεωρείται μέθοδος επίλυσης </a:t>
            </a:r>
            <a:r>
              <a:rPr lang="el-GR" altLang="en-US" sz="2200" b="1" dirty="0">
                <a:solidFill>
                  <a:srgbClr val="FFC000"/>
                </a:solidFill>
                <a:latin typeface="Verdana" charset="0"/>
                <a:ea typeface="Verdana" charset="0"/>
                <a:cs typeface="Verdana" charset="0"/>
              </a:rPr>
              <a:t>ειδικών διαγνωστικών προβλημάτων</a:t>
            </a:r>
          </a:p>
        </p:txBody>
      </p:sp>
    </p:spTree>
    <p:extLst>
      <p:ext uri="{BB962C8B-B14F-4D97-AF65-F5344CB8AC3E}">
        <p14:creationId xmlns:p14="http://schemas.microsoft.com/office/powerpoint/2010/main" xmlns="" val="108435331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92313" y="1916114"/>
            <a:ext cx="8229600" cy="4530725"/>
          </a:xfrm>
        </p:spPr>
        <p:txBody>
          <a:bodyPr/>
          <a:lstStyle/>
          <a:p>
            <a:pPr>
              <a:lnSpc>
                <a:spcPct val="105000"/>
              </a:lnSpc>
            </a:pPr>
            <a:r>
              <a:rPr lang="el-GR" altLang="en-US" sz="2400" b="1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ΔΔ</a:t>
            </a:r>
            <a:r>
              <a:rPr lang="el-GR" altLang="en-US" sz="2400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 dirty="0">
                <a:latin typeface="Verdana" charset="0"/>
                <a:ea typeface="Verdana" charset="0"/>
                <a:cs typeface="Verdana" charset="0"/>
              </a:rPr>
              <a:t>χρόνιας </a:t>
            </a:r>
            <a:r>
              <a:rPr lang="el-GR" altLang="en-US" sz="2400" b="1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φλεγμονής</a:t>
            </a:r>
            <a:r>
              <a:rPr lang="el-GR" altLang="en-US" sz="2400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 dirty="0">
                <a:latin typeface="Verdana" charset="0"/>
                <a:ea typeface="Verdana" charset="0"/>
                <a:cs typeface="Verdana" charset="0"/>
              </a:rPr>
              <a:t>από </a:t>
            </a:r>
            <a:r>
              <a:rPr lang="el-GR" altLang="en-US" sz="2400" b="1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κακοήθεια</a:t>
            </a:r>
          </a:p>
          <a:p>
            <a:pPr>
              <a:lnSpc>
                <a:spcPct val="105000"/>
              </a:lnSpc>
            </a:pPr>
            <a:endParaRPr lang="en-US" altLang="en-US" sz="1000" dirty="0"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05000"/>
              </a:lnSpc>
            </a:pPr>
            <a:r>
              <a:rPr lang="el-GR" altLang="en-US" sz="2400" dirty="0">
                <a:latin typeface="Verdana" charset="0"/>
                <a:ea typeface="Verdana" charset="0"/>
                <a:cs typeface="Verdana" charset="0"/>
              </a:rPr>
              <a:t>Ανίχνευση διηθημένων λεμφαδένων και ηπατικών </a:t>
            </a:r>
            <a:r>
              <a:rPr lang="el-GR" altLang="en-US" sz="2400" b="1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μεταστάσεων</a:t>
            </a:r>
          </a:p>
          <a:p>
            <a:pPr>
              <a:lnSpc>
                <a:spcPct val="105000"/>
              </a:lnSpc>
            </a:pPr>
            <a:endParaRPr lang="el-GR" altLang="en-US" sz="1000" dirty="0"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05000"/>
              </a:lnSpc>
            </a:pPr>
            <a:r>
              <a:rPr lang="el-GR" altLang="en-US" sz="2400" dirty="0">
                <a:latin typeface="Verdana" charset="0"/>
                <a:ea typeface="Verdana" charset="0"/>
                <a:cs typeface="Verdana" charset="0"/>
              </a:rPr>
              <a:t>Έγκαιρη διάγνωση </a:t>
            </a:r>
            <a:r>
              <a:rPr lang="el-GR" altLang="en-US" sz="2400" b="1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τοπικής</a:t>
            </a:r>
            <a:r>
              <a:rPr lang="el-GR" altLang="en-US" sz="2400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 b="1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υποτροπής</a:t>
            </a:r>
          </a:p>
          <a:p>
            <a:pPr>
              <a:lnSpc>
                <a:spcPct val="105000"/>
              </a:lnSpc>
            </a:pPr>
            <a:endParaRPr lang="el-GR" altLang="en-US" sz="1000" dirty="0"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05000"/>
              </a:lnSpc>
            </a:pPr>
            <a:r>
              <a:rPr lang="el-GR" altLang="en-US" sz="2400" dirty="0">
                <a:latin typeface="Verdana" charset="0"/>
                <a:ea typeface="Verdana" charset="0"/>
                <a:cs typeface="Verdana" charset="0"/>
              </a:rPr>
              <a:t>Εκτίμηση αποτελέσματος </a:t>
            </a:r>
            <a:r>
              <a:rPr lang="el-GR" altLang="en-US" sz="2400" b="1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χημειοθεραπείας</a:t>
            </a:r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 rot="10800000" flipV="1">
            <a:off x="2063751" y="5777468"/>
            <a:ext cx="81391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de-DE" alt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M. van </a:t>
            </a:r>
            <a:r>
              <a:rPr lang="de-DE" altLang="en-US" sz="1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Kouwen</a:t>
            </a:r>
            <a:r>
              <a:rPr lang="de-DE" alt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, J. Jansen, H. Van </a:t>
            </a:r>
            <a:r>
              <a:rPr lang="de-DE" altLang="en-US" sz="1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Goor</a:t>
            </a:r>
            <a:r>
              <a:rPr lang="de-DE" alt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, et al. </a:t>
            </a:r>
          </a:p>
          <a:p>
            <a:pPr algn="r">
              <a:defRPr/>
            </a:pPr>
            <a:r>
              <a:rPr lang="en-GB" alt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FDG-PET is able to detect pancreatic carcinoma in chronic pancreatitis. </a:t>
            </a:r>
            <a:endParaRPr lang="el-GR" altLang="en-US" sz="14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Verdana" charset="0"/>
              <a:cs typeface="Verdana" charset="0"/>
            </a:endParaRPr>
          </a:p>
          <a:p>
            <a:pPr algn="r">
              <a:defRPr/>
            </a:pPr>
            <a:r>
              <a:rPr lang="en-GB" altLang="en-US" sz="1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Eur</a:t>
            </a:r>
            <a:r>
              <a:rPr lang="en-GB" alt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 J </a:t>
            </a:r>
            <a:r>
              <a:rPr lang="en-GB" altLang="en-US" sz="1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Nucl</a:t>
            </a:r>
            <a:r>
              <a:rPr lang="en-GB" alt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 Med </a:t>
            </a:r>
            <a:r>
              <a:rPr lang="en-GB" altLang="en-US" sz="1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Mol</a:t>
            </a:r>
            <a:r>
              <a:rPr lang="en-GB" alt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 Imaging </a:t>
            </a:r>
            <a:r>
              <a:rPr lang="el-GR" alt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2005</a:t>
            </a:r>
            <a:r>
              <a:rPr lang="en-US" alt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; </a:t>
            </a:r>
            <a:r>
              <a:rPr lang="el-GR" alt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32(4):399-404.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087814" y="304800"/>
            <a:ext cx="8315325" cy="9144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defRPr/>
            </a:pPr>
            <a:endParaRPr lang="el-GR" altLang="en-US" sz="8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Verdana" charset="0"/>
              <a:cs typeface="Verdana" charset="0"/>
            </a:endParaRPr>
          </a:p>
          <a:p>
            <a:pPr algn="ctr">
              <a:defRPr/>
            </a:pPr>
            <a:r>
              <a:rPr lang="de-DE" alt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PET-CT </a:t>
            </a:r>
          </a:p>
        </p:txBody>
      </p:sp>
    </p:spTree>
    <p:extLst>
      <p:ext uri="{BB962C8B-B14F-4D97-AF65-F5344CB8AC3E}">
        <p14:creationId xmlns:p14="http://schemas.microsoft.com/office/powerpoint/2010/main" xmlns="" val="3312144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5457826" y="4647962"/>
            <a:ext cx="4752975" cy="1600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hlink"/>
              </a:buClr>
              <a:buSzPct val="90000"/>
              <a:buBlip>
                <a:blip r:embed="rId3"/>
              </a:buBlip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EUS</a:t>
            </a:r>
          </a:p>
          <a:p>
            <a:pPr marL="342900" indent="-342900">
              <a:spcBef>
                <a:spcPct val="50000"/>
              </a:spcBef>
              <a:buClr>
                <a:schemeClr val="hlink"/>
              </a:buClr>
              <a:buSzPct val="90000"/>
              <a:buBlip>
                <a:blip r:embed="rId3"/>
              </a:buBlip>
              <a:defRPr/>
            </a:pPr>
            <a:r>
              <a:rPr lang="el-G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Ενισχυτικές ουσίες υπερηχογραφίας</a:t>
            </a:r>
          </a:p>
        </p:txBody>
      </p:sp>
      <p:pic>
        <p:nvPicPr>
          <p:cNvPr id="33795" name="Picture 3" descr="untitled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7488" y="-19050"/>
            <a:ext cx="2089151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2"/>
          <p:cNvSpPr>
            <a:spLocks noChangeArrowheads="1"/>
          </p:cNvSpPr>
          <p:nvPr/>
        </p:nvSpPr>
        <p:spPr bwMode="auto">
          <a:xfrm>
            <a:off x="1465262" y="1557338"/>
            <a:ext cx="3838576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algn="ctr" eaLnBrk="1" hangingPunct="1"/>
            <a:r>
              <a:rPr lang="en-US" altLang="en-US" b="1"/>
              <a:t>EUS-</a:t>
            </a:r>
            <a:r>
              <a:rPr lang="el-GR" altLang="en-US" b="1"/>
              <a:t>Πύργος και όργανο</a:t>
            </a:r>
            <a:endParaRPr lang="en-US" altLang="en-US" b="1"/>
          </a:p>
        </p:txBody>
      </p:sp>
      <p:pic>
        <p:nvPicPr>
          <p:cNvPr id="33797" name="Picture 3" descr="DSC0539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5263" y="2133601"/>
            <a:ext cx="3808413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4"/>
          <p:cNvSpPr>
            <a:spLocks noChangeArrowheads="1"/>
          </p:cNvSpPr>
          <p:nvPr/>
        </p:nvSpPr>
        <p:spPr bwMode="auto">
          <a:xfrm>
            <a:off x="6837363" y="1916113"/>
            <a:ext cx="3867150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algn="ctr" eaLnBrk="1" hangingPunct="1"/>
            <a:r>
              <a:rPr lang="en-US" altLang="en-US" b="1"/>
              <a:t>EUS-</a:t>
            </a:r>
            <a:r>
              <a:rPr lang="el-GR" altLang="en-US" b="1"/>
              <a:t>Πλαγίας οράσεως</a:t>
            </a:r>
            <a:endParaRPr lang="en-US" altLang="en-US" b="1"/>
          </a:p>
        </p:txBody>
      </p:sp>
      <p:pic>
        <p:nvPicPr>
          <p:cNvPr id="33799" name="Picture 5" descr="scop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7363" y="-26988"/>
            <a:ext cx="386715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3" descr="HXOVOLE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7364" y="2466975"/>
            <a:ext cx="3843337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16200000" flipV="1">
            <a:off x="6075363" y="2390775"/>
            <a:ext cx="3810000" cy="457200"/>
          </a:xfrm>
          <a:prstGeom prst="straightConnector1">
            <a:avLst/>
          </a:prstGeom>
          <a:noFill/>
          <a:ln w="38100">
            <a:solidFill>
              <a:srgbClr val="FFFFFF"/>
            </a:solidFill>
            <a:round/>
            <a:headEnd/>
            <a:tailEnd type="arrow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599363" y="4067175"/>
            <a:ext cx="457200" cy="457200"/>
          </a:xfrm>
          <a:prstGeom prst="straightConnector1">
            <a:avLst/>
          </a:prstGeom>
          <a:noFill/>
          <a:ln w="38100">
            <a:solidFill>
              <a:srgbClr val="FFFFFF"/>
            </a:solidFill>
            <a:round/>
            <a:headEnd/>
            <a:tailEnd type="arrow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629400" y="4365626"/>
            <a:ext cx="38671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l-GR" b="1" dirty="0">
                <a:solidFill>
                  <a:srgbClr val="FFFF00"/>
                </a:solidFill>
                <a:ea typeface="MS Gothic" pitchFamily="49" charset="-128"/>
              </a:rPr>
              <a:t>Μπαλόνι (γεμίζει με νερό)</a:t>
            </a:r>
            <a:endParaRPr lang="en-US" b="1" dirty="0">
              <a:solidFill>
                <a:srgbClr val="FFFF00"/>
              </a:solidFill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370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819400" y="2076450"/>
            <a:ext cx="6629400" cy="3638550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Clr>
                <a:srgbClr val="FFFF00"/>
              </a:buClr>
              <a:buSzTx/>
              <a:buFont typeface="Wingdings" charset="2"/>
              <a:buChar char="ü"/>
            </a:pPr>
            <a:r>
              <a:rPr lang="el-GR" altLang="en-US" sz="2400" b="1">
                <a:latin typeface="Arial" charset="0"/>
              </a:rPr>
              <a:t>Οι παραγόμενες εικόνες είναι είτε </a:t>
            </a:r>
            <a:r>
              <a:rPr lang="el-GR" alt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360</a:t>
            </a:r>
            <a:r>
              <a:rPr lang="en-US" alt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°</a:t>
            </a:r>
            <a:r>
              <a:rPr lang="el-GR" alt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κάθετα </a:t>
            </a:r>
            <a:r>
              <a:rPr lang="el-GR" altLang="en-US" sz="2400" b="1">
                <a:latin typeface="Arial" charset="0"/>
              </a:rPr>
              <a:t>στον άξονα του ηχοενδοσκοπίου (</a:t>
            </a:r>
            <a:r>
              <a:rPr lang="en-US" alt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Radial</a:t>
            </a:r>
            <a:r>
              <a:rPr lang="en-US" altLang="en-US" sz="2400" b="1"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  <a:t>-</a:t>
            </a:r>
            <a:r>
              <a:rPr lang="el-GR" altLang="en-US" sz="2400" b="1"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  <a:t>χρησιμοποείται για </a:t>
            </a:r>
            <a:r>
              <a:rPr lang="el-GR" alt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διαγνωστικές </a:t>
            </a:r>
            <a:r>
              <a:rPr lang="el-GR" altLang="en-US" sz="2400" b="1"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  <a:t>πράξεις)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Clr>
                <a:srgbClr val="FFFF00"/>
              </a:buClr>
              <a:buSzTx/>
              <a:buFont typeface="Wingdings" charset="2"/>
              <a:buChar char="ü"/>
            </a:pPr>
            <a:endParaRPr lang="el-GR" altLang="en-US" sz="2400" b="1">
              <a:effectLst>
                <a:outerShdw blurRad="38100" dist="38100" dir="2700000" algn="tl">
                  <a:srgbClr val="4E5B6F"/>
                </a:outerShdw>
              </a:effectLst>
              <a:latin typeface="Arial" charset="0"/>
            </a:endParaRP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Clr>
                <a:srgbClr val="FFFF00"/>
              </a:buClr>
              <a:buSzTx/>
              <a:buFont typeface="Wingdings" charset="2"/>
              <a:buChar char="ü"/>
            </a:pPr>
            <a:r>
              <a:rPr lang="el-GR" altLang="en-US" sz="2400" b="1">
                <a:latin typeface="Arial" charset="0"/>
              </a:rPr>
              <a:t>ή </a:t>
            </a:r>
            <a:r>
              <a:rPr lang="el-GR" altLang="en-US" sz="2400" b="1">
                <a:solidFill>
                  <a:srgbClr val="E02085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παράλληλα</a:t>
            </a:r>
            <a:r>
              <a:rPr lang="el-GR" altLang="en-US" sz="2400" b="1">
                <a:latin typeface="Arial" charset="0"/>
              </a:rPr>
              <a:t> στον άξονα (</a:t>
            </a:r>
            <a:r>
              <a:rPr lang="en-US" altLang="en-US" sz="2400" b="1">
                <a:solidFill>
                  <a:srgbClr val="E02085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Linear</a:t>
            </a:r>
            <a:r>
              <a:rPr lang="el-GR" altLang="en-US" sz="2400" b="1"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  <a:sym typeface="Wingdings" charset="2"/>
              </a:rPr>
              <a:t> επιτρέπει την απεικόνιση </a:t>
            </a:r>
            <a:r>
              <a:rPr lang="el-GR" altLang="en-US" sz="2400" b="1">
                <a:solidFill>
                  <a:srgbClr val="E02085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Wingdings" charset="2"/>
              </a:rPr>
              <a:t>βελόνης</a:t>
            </a:r>
            <a:r>
              <a:rPr lang="el-GR" altLang="en-US" sz="2400" b="1">
                <a:solidFill>
                  <a:srgbClr val="750B3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Wingdings" charset="2"/>
              </a:rPr>
              <a:t> </a:t>
            </a:r>
            <a:r>
              <a:rPr lang="el-GR" altLang="en-US" sz="2400" b="1"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  <a:sym typeface="Wingdings" charset="2"/>
              </a:rPr>
              <a:t>όταν γίνεται </a:t>
            </a:r>
            <a:r>
              <a:rPr lang="en-US" altLang="en-US" sz="2400" b="1">
                <a:solidFill>
                  <a:srgbClr val="E02085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FNA</a:t>
            </a:r>
            <a:r>
              <a:rPr lang="el-GR" altLang="en-US" sz="2400" b="1"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  <a:sym typeface="Wingdings" charset="2"/>
              </a:rPr>
              <a:t></a:t>
            </a:r>
            <a:r>
              <a:rPr lang="el-GR" altLang="en-US" sz="2400" b="1"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  <a:t> </a:t>
            </a:r>
            <a:r>
              <a:rPr lang="el-GR" altLang="en-US" sz="2400" b="1">
                <a:solidFill>
                  <a:srgbClr val="E02085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επεμβατικό</a:t>
            </a:r>
            <a:r>
              <a:rPr lang="el-GR" altLang="en-US" sz="2400" b="1">
                <a:latin typeface="Arial" charset="0"/>
              </a:rPr>
              <a:t>)</a:t>
            </a:r>
            <a:endParaRPr lang="en-US" altLang="en-US" sz="2400" b="1">
              <a:latin typeface="Arial" charset="0"/>
            </a:endParaRPr>
          </a:p>
        </p:txBody>
      </p:sp>
      <p:pic>
        <p:nvPicPr>
          <p:cNvPr id="19458" name="Picture 4" descr="DHC 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4350" y="2133600"/>
            <a:ext cx="415925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EUS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0150" y="2133601"/>
            <a:ext cx="41592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58" name="Rectangle 6"/>
          <p:cNvSpPr>
            <a:spLocks noChangeArrowheads="1"/>
          </p:cNvSpPr>
          <p:nvPr/>
        </p:nvSpPr>
        <p:spPr bwMode="auto">
          <a:xfrm>
            <a:off x="1808163" y="6164264"/>
            <a:ext cx="4159250" cy="504825"/>
          </a:xfrm>
          <a:prstGeom prst="rect">
            <a:avLst/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</a:rPr>
              <a:t>EUS-Radial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9559" name="Rectangle 7"/>
          <p:cNvSpPr>
            <a:spLocks noChangeArrowheads="1"/>
          </p:cNvSpPr>
          <p:nvPr/>
        </p:nvSpPr>
        <p:spPr bwMode="auto">
          <a:xfrm>
            <a:off x="6288088" y="6164264"/>
            <a:ext cx="4159250" cy="504825"/>
          </a:xfrm>
          <a:prstGeom prst="rect">
            <a:avLst/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</a:rPr>
              <a:t>EUS-Linear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127875" y="979489"/>
            <a:ext cx="2489200" cy="1119187"/>
            <a:chOff x="3212" y="3148"/>
            <a:chExt cx="1764" cy="705"/>
          </a:xfrm>
        </p:grpSpPr>
        <p:sp>
          <p:nvSpPr>
            <p:cNvPr id="91149" name="Freeform 8"/>
            <p:cNvSpPr>
              <a:spLocks/>
            </p:cNvSpPr>
            <p:nvPr/>
          </p:nvSpPr>
          <p:spPr bwMode="auto">
            <a:xfrm>
              <a:off x="3228" y="3288"/>
              <a:ext cx="778" cy="565"/>
            </a:xfrm>
            <a:custGeom>
              <a:avLst/>
              <a:gdLst>
                <a:gd name="T0" fmla="*/ 72 w 778"/>
                <a:gd name="T1" fmla="*/ 552 h 565"/>
                <a:gd name="T2" fmla="*/ 240 w 778"/>
                <a:gd name="T3" fmla="*/ 552 h 565"/>
                <a:gd name="T4" fmla="*/ 345 w 778"/>
                <a:gd name="T5" fmla="*/ 552 h 565"/>
                <a:gd name="T6" fmla="*/ 432 w 778"/>
                <a:gd name="T7" fmla="*/ 552 h 565"/>
                <a:gd name="T8" fmla="*/ 498 w 778"/>
                <a:gd name="T9" fmla="*/ 552 h 565"/>
                <a:gd name="T10" fmla="*/ 570 w 778"/>
                <a:gd name="T11" fmla="*/ 552 h 565"/>
                <a:gd name="T12" fmla="*/ 606 w 778"/>
                <a:gd name="T13" fmla="*/ 552 h 565"/>
                <a:gd name="T14" fmla="*/ 666 w 778"/>
                <a:gd name="T15" fmla="*/ 552 h 565"/>
                <a:gd name="T16" fmla="*/ 750 w 778"/>
                <a:gd name="T17" fmla="*/ 555 h 565"/>
                <a:gd name="T18" fmla="*/ 777 w 778"/>
                <a:gd name="T19" fmla="*/ 561 h 565"/>
                <a:gd name="T20" fmla="*/ 777 w 778"/>
                <a:gd name="T21" fmla="*/ 534 h 565"/>
                <a:gd name="T22" fmla="*/ 753 w 778"/>
                <a:gd name="T23" fmla="*/ 513 h 565"/>
                <a:gd name="T24" fmla="*/ 735 w 778"/>
                <a:gd name="T25" fmla="*/ 483 h 565"/>
                <a:gd name="T26" fmla="*/ 726 w 778"/>
                <a:gd name="T27" fmla="*/ 459 h 565"/>
                <a:gd name="T28" fmla="*/ 708 w 778"/>
                <a:gd name="T29" fmla="*/ 435 h 565"/>
                <a:gd name="T30" fmla="*/ 696 w 778"/>
                <a:gd name="T31" fmla="*/ 408 h 565"/>
                <a:gd name="T32" fmla="*/ 678 w 778"/>
                <a:gd name="T33" fmla="*/ 384 h 565"/>
                <a:gd name="T34" fmla="*/ 660 w 778"/>
                <a:gd name="T35" fmla="*/ 348 h 565"/>
                <a:gd name="T36" fmla="*/ 642 w 778"/>
                <a:gd name="T37" fmla="*/ 327 h 565"/>
                <a:gd name="T38" fmla="*/ 627 w 778"/>
                <a:gd name="T39" fmla="*/ 300 h 565"/>
                <a:gd name="T40" fmla="*/ 615 w 778"/>
                <a:gd name="T41" fmla="*/ 270 h 565"/>
                <a:gd name="T42" fmla="*/ 597 w 778"/>
                <a:gd name="T43" fmla="*/ 240 h 565"/>
                <a:gd name="T44" fmla="*/ 582 w 778"/>
                <a:gd name="T45" fmla="*/ 213 h 565"/>
                <a:gd name="T46" fmla="*/ 561 w 778"/>
                <a:gd name="T47" fmla="*/ 192 h 565"/>
                <a:gd name="T48" fmla="*/ 546 w 778"/>
                <a:gd name="T49" fmla="*/ 168 h 565"/>
                <a:gd name="T50" fmla="*/ 528 w 778"/>
                <a:gd name="T51" fmla="*/ 135 h 565"/>
                <a:gd name="T52" fmla="*/ 510 w 778"/>
                <a:gd name="T53" fmla="*/ 99 h 565"/>
                <a:gd name="T54" fmla="*/ 498 w 778"/>
                <a:gd name="T55" fmla="*/ 72 h 565"/>
                <a:gd name="T56" fmla="*/ 474 w 778"/>
                <a:gd name="T57" fmla="*/ 48 h 565"/>
                <a:gd name="T58" fmla="*/ 471 w 778"/>
                <a:gd name="T59" fmla="*/ 15 h 565"/>
                <a:gd name="T60" fmla="*/ 447 w 778"/>
                <a:gd name="T61" fmla="*/ 0 h 565"/>
                <a:gd name="T62" fmla="*/ 420 w 778"/>
                <a:gd name="T63" fmla="*/ 0 h 565"/>
                <a:gd name="T64" fmla="*/ 390 w 778"/>
                <a:gd name="T65" fmla="*/ 0 h 565"/>
                <a:gd name="T66" fmla="*/ 357 w 778"/>
                <a:gd name="T67" fmla="*/ 9 h 565"/>
                <a:gd name="T68" fmla="*/ 330 w 778"/>
                <a:gd name="T69" fmla="*/ 24 h 565"/>
                <a:gd name="T70" fmla="*/ 309 w 778"/>
                <a:gd name="T71" fmla="*/ 45 h 565"/>
                <a:gd name="T72" fmla="*/ 300 w 778"/>
                <a:gd name="T73" fmla="*/ 75 h 565"/>
                <a:gd name="T74" fmla="*/ 282 w 778"/>
                <a:gd name="T75" fmla="*/ 99 h 565"/>
                <a:gd name="T76" fmla="*/ 264 w 778"/>
                <a:gd name="T77" fmla="*/ 126 h 565"/>
                <a:gd name="T78" fmla="*/ 255 w 778"/>
                <a:gd name="T79" fmla="*/ 156 h 565"/>
                <a:gd name="T80" fmla="*/ 237 w 778"/>
                <a:gd name="T81" fmla="*/ 180 h 565"/>
                <a:gd name="T82" fmla="*/ 219 w 778"/>
                <a:gd name="T83" fmla="*/ 204 h 565"/>
                <a:gd name="T84" fmla="*/ 201 w 778"/>
                <a:gd name="T85" fmla="*/ 231 h 565"/>
                <a:gd name="T86" fmla="*/ 183 w 778"/>
                <a:gd name="T87" fmla="*/ 261 h 565"/>
                <a:gd name="T88" fmla="*/ 168 w 778"/>
                <a:gd name="T89" fmla="*/ 291 h 565"/>
                <a:gd name="T90" fmla="*/ 150 w 778"/>
                <a:gd name="T91" fmla="*/ 321 h 565"/>
                <a:gd name="T92" fmla="*/ 129 w 778"/>
                <a:gd name="T93" fmla="*/ 342 h 565"/>
                <a:gd name="T94" fmla="*/ 114 w 778"/>
                <a:gd name="T95" fmla="*/ 366 h 565"/>
                <a:gd name="T96" fmla="*/ 96 w 778"/>
                <a:gd name="T97" fmla="*/ 390 h 565"/>
                <a:gd name="T98" fmla="*/ 84 w 778"/>
                <a:gd name="T99" fmla="*/ 417 h 565"/>
                <a:gd name="T100" fmla="*/ 69 w 778"/>
                <a:gd name="T101" fmla="*/ 447 h 565"/>
                <a:gd name="T102" fmla="*/ 48 w 778"/>
                <a:gd name="T103" fmla="*/ 471 h 565"/>
                <a:gd name="T104" fmla="*/ 24 w 778"/>
                <a:gd name="T105" fmla="*/ 492 h 565"/>
                <a:gd name="T106" fmla="*/ 12 w 778"/>
                <a:gd name="T107" fmla="*/ 516 h 565"/>
                <a:gd name="T108" fmla="*/ 3 w 778"/>
                <a:gd name="T109" fmla="*/ 546 h 565"/>
                <a:gd name="T110" fmla="*/ 3 w 778"/>
                <a:gd name="T111" fmla="*/ 555 h 565"/>
                <a:gd name="T112" fmla="*/ 0 w 778"/>
                <a:gd name="T113" fmla="*/ 552 h 5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78"/>
                <a:gd name="T172" fmla="*/ 0 h 565"/>
                <a:gd name="T173" fmla="*/ 778 w 778"/>
                <a:gd name="T174" fmla="*/ 565 h 56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78" h="565">
                  <a:moveTo>
                    <a:pt x="24" y="552"/>
                  </a:moveTo>
                  <a:lnTo>
                    <a:pt x="36" y="552"/>
                  </a:lnTo>
                  <a:lnTo>
                    <a:pt x="72" y="552"/>
                  </a:lnTo>
                  <a:lnTo>
                    <a:pt x="153" y="552"/>
                  </a:lnTo>
                  <a:lnTo>
                    <a:pt x="204" y="552"/>
                  </a:lnTo>
                  <a:lnTo>
                    <a:pt x="240" y="552"/>
                  </a:lnTo>
                  <a:lnTo>
                    <a:pt x="291" y="552"/>
                  </a:lnTo>
                  <a:lnTo>
                    <a:pt x="318" y="552"/>
                  </a:lnTo>
                  <a:lnTo>
                    <a:pt x="345" y="552"/>
                  </a:lnTo>
                  <a:lnTo>
                    <a:pt x="378" y="552"/>
                  </a:lnTo>
                  <a:lnTo>
                    <a:pt x="408" y="552"/>
                  </a:lnTo>
                  <a:lnTo>
                    <a:pt x="432" y="552"/>
                  </a:lnTo>
                  <a:lnTo>
                    <a:pt x="450" y="552"/>
                  </a:lnTo>
                  <a:lnTo>
                    <a:pt x="477" y="552"/>
                  </a:lnTo>
                  <a:lnTo>
                    <a:pt x="498" y="552"/>
                  </a:lnTo>
                  <a:lnTo>
                    <a:pt x="522" y="552"/>
                  </a:lnTo>
                  <a:lnTo>
                    <a:pt x="552" y="552"/>
                  </a:lnTo>
                  <a:lnTo>
                    <a:pt x="570" y="552"/>
                  </a:lnTo>
                  <a:lnTo>
                    <a:pt x="585" y="552"/>
                  </a:lnTo>
                  <a:lnTo>
                    <a:pt x="597" y="552"/>
                  </a:lnTo>
                  <a:lnTo>
                    <a:pt x="606" y="552"/>
                  </a:lnTo>
                  <a:lnTo>
                    <a:pt x="624" y="552"/>
                  </a:lnTo>
                  <a:lnTo>
                    <a:pt x="642" y="552"/>
                  </a:lnTo>
                  <a:lnTo>
                    <a:pt x="666" y="552"/>
                  </a:lnTo>
                  <a:lnTo>
                    <a:pt x="696" y="552"/>
                  </a:lnTo>
                  <a:lnTo>
                    <a:pt x="732" y="555"/>
                  </a:lnTo>
                  <a:lnTo>
                    <a:pt x="750" y="555"/>
                  </a:lnTo>
                  <a:lnTo>
                    <a:pt x="759" y="555"/>
                  </a:lnTo>
                  <a:lnTo>
                    <a:pt x="768" y="561"/>
                  </a:lnTo>
                  <a:lnTo>
                    <a:pt x="777" y="561"/>
                  </a:lnTo>
                  <a:lnTo>
                    <a:pt x="777" y="552"/>
                  </a:lnTo>
                  <a:lnTo>
                    <a:pt x="777" y="543"/>
                  </a:lnTo>
                  <a:lnTo>
                    <a:pt x="777" y="534"/>
                  </a:lnTo>
                  <a:lnTo>
                    <a:pt x="768" y="525"/>
                  </a:lnTo>
                  <a:lnTo>
                    <a:pt x="759" y="522"/>
                  </a:lnTo>
                  <a:lnTo>
                    <a:pt x="753" y="513"/>
                  </a:lnTo>
                  <a:lnTo>
                    <a:pt x="744" y="510"/>
                  </a:lnTo>
                  <a:lnTo>
                    <a:pt x="741" y="495"/>
                  </a:lnTo>
                  <a:lnTo>
                    <a:pt x="735" y="483"/>
                  </a:lnTo>
                  <a:lnTo>
                    <a:pt x="726" y="477"/>
                  </a:lnTo>
                  <a:lnTo>
                    <a:pt x="726" y="468"/>
                  </a:lnTo>
                  <a:lnTo>
                    <a:pt x="726" y="459"/>
                  </a:lnTo>
                  <a:lnTo>
                    <a:pt x="723" y="450"/>
                  </a:lnTo>
                  <a:lnTo>
                    <a:pt x="717" y="438"/>
                  </a:lnTo>
                  <a:lnTo>
                    <a:pt x="708" y="435"/>
                  </a:lnTo>
                  <a:lnTo>
                    <a:pt x="705" y="420"/>
                  </a:lnTo>
                  <a:lnTo>
                    <a:pt x="696" y="417"/>
                  </a:lnTo>
                  <a:lnTo>
                    <a:pt x="696" y="408"/>
                  </a:lnTo>
                  <a:lnTo>
                    <a:pt x="687" y="402"/>
                  </a:lnTo>
                  <a:lnTo>
                    <a:pt x="687" y="393"/>
                  </a:lnTo>
                  <a:lnTo>
                    <a:pt x="678" y="384"/>
                  </a:lnTo>
                  <a:lnTo>
                    <a:pt x="672" y="375"/>
                  </a:lnTo>
                  <a:lnTo>
                    <a:pt x="669" y="363"/>
                  </a:lnTo>
                  <a:lnTo>
                    <a:pt x="660" y="348"/>
                  </a:lnTo>
                  <a:lnTo>
                    <a:pt x="651" y="339"/>
                  </a:lnTo>
                  <a:lnTo>
                    <a:pt x="651" y="330"/>
                  </a:lnTo>
                  <a:lnTo>
                    <a:pt x="642" y="327"/>
                  </a:lnTo>
                  <a:lnTo>
                    <a:pt x="636" y="318"/>
                  </a:lnTo>
                  <a:lnTo>
                    <a:pt x="633" y="309"/>
                  </a:lnTo>
                  <a:lnTo>
                    <a:pt x="627" y="300"/>
                  </a:lnTo>
                  <a:lnTo>
                    <a:pt x="624" y="288"/>
                  </a:lnTo>
                  <a:lnTo>
                    <a:pt x="618" y="279"/>
                  </a:lnTo>
                  <a:lnTo>
                    <a:pt x="615" y="270"/>
                  </a:lnTo>
                  <a:lnTo>
                    <a:pt x="609" y="258"/>
                  </a:lnTo>
                  <a:lnTo>
                    <a:pt x="606" y="249"/>
                  </a:lnTo>
                  <a:lnTo>
                    <a:pt x="597" y="240"/>
                  </a:lnTo>
                  <a:lnTo>
                    <a:pt x="591" y="228"/>
                  </a:lnTo>
                  <a:lnTo>
                    <a:pt x="582" y="222"/>
                  </a:lnTo>
                  <a:lnTo>
                    <a:pt x="582" y="213"/>
                  </a:lnTo>
                  <a:lnTo>
                    <a:pt x="573" y="207"/>
                  </a:lnTo>
                  <a:lnTo>
                    <a:pt x="570" y="198"/>
                  </a:lnTo>
                  <a:lnTo>
                    <a:pt x="561" y="192"/>
                  </a:lnTo>
                  <a:lnTo>
                    <a:pt x="561" y="183"/>
                  </a:lnTo>
                  <a:lnTo>
                    <a:pt x="552" y="177"/>
                  </a:lnTo>
                  <a:lnTo>
                    <a:pt x="546" y="168"/>
                  </a:lnTo>
                  <a:lnTo>
                    <a:pt x="543" y="159"/>
                  </a:lnTo>
                  <a:lnTo>
                    <a:pt x="537" y="150"/>
                  </a:lnTo>
                  <a:lnTo>
                    <a:pt x="528" y="135"/>
                  </a:lnTo>
                  <a:lnTo>
                    <a:pt x="525" y="120"/>
                  </a:lnTo>
                  <a:lnTo>
                    <a:pt x="516" y="108"/>
                  </a:lnTo>
                  <a:lnTo>
                    <a:pt x="510" y="99"/>
                  </a:lnTo>
                  <a:lnTo>
                    <a:pt x="510" y="90"/>
                  </a:lnTo>
                  <a:lnTo>
                    <a:pt x="507" y="78"/>
                  </a:lnTo>
                  <a:lnTo>
                    <a:pt x="498" y="72"/>
                  </a:lnTo>
                  <a:lnTo>
                    <a:pt x="489" y="60"/>
                  </a:lnTo>
                  <a:lnTo>
                    <a:pt x="480" y="57"/>
                  </a:lnTo>
                  <a:lnTo>
                    <a:pt x="474" y="48"/>
                  </a:lnTo>
                  <a:lnTo>
                    <a:pt x="474" y="39"/>
                  </a:lnTo>
                  <a:lnTo>
                    <a:pt x="474" y="30"/>
                  </a:lnTo>
                  <a:lnTo>
                    <a:pt x="471" y="15"/>
                  </a:lnTo>
                  <a:lnTo>
                    <a:pt x="462" y="9"/>
                  </a:lnTo>
                  <a:lnTo>
                    <a:pt x="456" y="0"/>
                  </a:lnTo>
                  <a:lnTo>
                    <a:pt x="447" y="0"/>
                  </a:lnTo>
                  <a:lnTo>
                    <a:pt x="438" y="0"/>
                  </a:lnTo>
                  <a:lnTo>
                    <a:pt x="429" y="0"/>
                  </a:lnTo>
                  <a:lnTo>
                    <a:pt x="420" y="0"/>
                  </a:lnTo>
                  <a:lnTo>
                    <a:pt x="408" y="0"/>
                  </a:lnTo>
                  <a:lnTo>
                    <a:pt x="399" y="0"/>
                  </a:lnTo>
                  <a:lnTo>
                    <a:pt x="390" y="0"/>
                  </a:lnTo>
                  <a:lnTo>
                    <a:pt x="381" y="0"/>
                  </a:lnTo>
                  <a:lnTo>
                    <a:pt x="366" y="0"/>
                  </a:lnTo>
                  <a:lnTo>
                    <a:pt x="357" y="9"/>
                  </a:lnTo>
                  <a:lnTo>
                    <a:pt x="348" y="12"/>
                  </a:lnTo>
                  <a:lnTo>
                    <a:pt x="339" y="15"/>
                  </a:lnTo>
                  <a:lnTo>
                    <a:pt x="330" y="24"/>
                  </a:lnTo>
                  <a:lnTo>
                    <a:pt x="327" y="36"/>
                  </a:lnTo>
                  <a:lnTo>
                    <a:pt x="318" y="39"/>
                  </a:lnTo>
                  <a:lnTo>
                    <a:pt x="309" y="45"/>
                  </a:lnTo>
                  <a:lnTo>
                    <a:pt x="309" y="54"/>
                  </a:lnTo>
                  <a:lnTo>
                    <a:pt x="309" y="66"/>
                  </a:lnTo>
                  <a:lnTo>
                    <a:pt x="300" y="75"/>
                  </a:lnTo>
                  <a:lnTo>
                    <a:pt x="294" y="84"/>
                  </a:lnTo>
                  <a:lnTo>
                    <a:pt x="285" y="90"/>
                  </a:lnTo>
                  <a:lnTo>
                    <a:pt x="282" y="99"/>
                  </a:lnTo>
                  <a:lnTo>
                    <a:pt x="273" y="105"/>
                  </a:lnTo>
                  <a:lnTo>
                    <a:pt x="267" y="114"/>
                  </a:lnTo>
                  <a:lnTo>
                    <a:pt x="264" y="126"/>
                  </a:lnTo>
                  <a:lnTo>
                    <a:pt x="258" y="135"/>
                  </a:lnTo>
                  <a:lnTo>
                    <a:pt x="258" y="144"/>
                  </a:lnTo>
                  <a:lnTo>
                    <a:pt x="255" y="156"/>
                  </a:lnTo>
                  <a:lnTo>
                    <a:pt x="249" y="165"/>
                  </a:lnTo>
                  <a:lnTo>
                    <a:pt x="240" y="171"/>
                  </a:lnTo>
                  <a:lnTo>
                    <a:pt x="237" y="180"/>
                  </a:lnTo>
                  <a:lnTo>
                    <a:pt x="228" y="186"/>
                  </a:lnTo>
                  <a:lnTo>
                    <a:pt x="222" y="195"/>
                  </a:lnTo>
                  <a:lnTo>
                    <a:pt x="219" y="204"/>
                  </a:lnTo>
                  <a:lnTo>
                    <a:pt x="210" y="210"/>
                  </a:lnTo>
                  <a:lnTo>
                    <a:pt x="204" y="219"/>
                  </a:lnTo>
                  <a:lnTo>
                    <a:pt x="201" y="231"/>
                  </a:lnTo>
                  <a:lnTo>
                    <a:pt x="192" y="240"/>
                  </a:lnTo>
                  <a:lnTo>
                    <a:pt x="186" y="249"/>
                  </a:lnTo>
                  <a:lnTo>
                    <a:pt x="183" y="261"/>
                  </a:lnTo>
                  <a:lnTo>
                    <a:pt x="174" y="270"/>
                  </a:lnTo>
                  <a:lnTo>
                    <a:pt x="168" y="279"/>
                  </a:lnTo>
                  <a:lnTo>
                    <a:pt x="168" y="291"/>
                  </a:lnTo>
                  <a:lnTo>
                    <a:pt x="165" y="300"/>
                  </a:lnTo>
                  <a:lnTo>
                    <a:pt x="156" y="309"/>
                  </a:lnTo>
                  <a:lnTo>
                    <a:pt x="150" y="321"/>
                  </a:lnTo>
                  <a:lnTo>
                    <a:pt x="141" y="327"/>
                  </a:lnTo>
                  <a:lnTo>
                    <a:pt x="132" y="330"/>
                  </a:lnTo>
                  <a:lnTo>
                    <a:pt x="129" y="342"/>
                  </a:lnTo>
                  <a:lnTo>
                    <a:pt x="120" y="345"/>
                  </a:lnTo>
                  <a:lnTo>
                    <a:pt x="114" y="354"/>
                  </a:lnTo>
                  <a:lnTo>
                    <a:pt x="114" y="366"/>
                  </a:lnTo>
                  <a:lnTo>
                    <a:pt x="105" y="372"/>
                  </a:lnTo>
                  <a:lnTo>
                    <a:pt x="102" y="381"/>
                  </a:lnTo>
                  <a:lnTo>
                    <a:pt x="96" y="390"/>
                  </a:lnTo>
                  <a:lnTo>
                    <a:pt x="93" y="402"/>
                  </a:lnTo>
                  <a:lnTo>
                    <a:pt x="93" y="411"/>
                  </a:lnTo>
                  <a:lnTo>
                    <a:pt x="84" y="417"/>
                  </a:lnTo>
                  <a:lnTo>
                    <a:pt x="84" y="426"/>
                  </a:lnTo>
                  <a:lnTo>
                    <a:pt x="78" y="435"/>
                  </a:lnTo>
                  <a:lnTo>
                    <a:pt x="69" y="447"/>
                  </a:lnTo>
                  <a:lnTo>
                    <a:pt x="66" y="456"/>
                  </a:lnTo>
                  <a:lnTo>
                    <a:pt x="57" y="462"/>
                  </a:lnTo>
                  <a:lnTo>
                    <a:pt x="48" y="471"/>
                  </a:lnTo>
                  <a:lnTo>
                    <a:pt x="42" y="480"/>
                  </a:lnTo>
                  <a:lnTo>
                    <a:pt x="33" y="486"/>
                  </a:lnTo>
                  <a:lnTo>
                    <a:pt x="24" y="492"/>
                  </a:lnTo>
                  <a:lnTo>
                    <a:pt x="21" y="501"/>
                  </a:lnTo>
                  <a:lnTo>
                    <a:pt x="12" y="507"/>
                  </a:lnTo>
                  <a:lnTo>
                    <a:pt x="12" y="516"/>
                  </a:lnTo>
                  <a:lnTo>
                    <a:pt x="6" y="525"/>
                  </a:lnTo>
                  <a:lnTo>
                    <a:pt x="6" y="534"/>
                  </a:lnTo>
                  <a:lnTo>
                    <a:pt x="3" y="546"/>
                  </a:lnTo>
                  <a:lnTo>
                    <a:pt x="3" y="555"/>
                  </a:lnTo>
                  <a:lnTo>
                    <a:pt x="3" y="564"/>
                  </a:lnTo>
                  <a:lnTo>
                    <a:pt x="3" y="555"/>
                  </a:lnTo>
                  <a:lnTo>
                    <a:pt x="12" y="552"/>
                  </a:lnTo>
                  <a:lnTo>
                    <a:pt x="12" y="543"/>
                  </a:lnTo>
                  <a:lnTo>
                    <a:pt x="0" y="552"/>
                  </a:lnTo>
                  <a:lnTo>
                    <a:pt x="24" y="552"/>
                  </a:lnTo>
                </a:path>
              </a:pathLst>
            </a:custGeom>
            <a:gradFill rotWithShape="0">
              <a:gsLst>
                <a:gs pos="0">
                  <a:srgbClr val="4C4C4C"/>
                </a:gs>
                <a:gs pos="100000">
                  <a:srgbClr val="FFFFFF"/>
                </a:gs>
              </a:gsLst>
              <a:lin ang="5400000" scaled="1"/>
            </a:gra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50" name="Oval 9"/>
            <p:cNvSpPr>
              <a:spLocks noChangeArrowheads="1"/>
            </p:cNvSpPr>
            <p:nvPr/>
          </p:nvSpPr>
          <p:spPr bwMode="auto">
            <a:xfrm>
              <a:off x="3520" y="3148"/>
              <a:ext cx="328" cy="1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charset="2"/>
                <a:buChar char=""/>
                <a:defRPr sz="3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charset="2"/>
                <a:buChar char=""/>
                <a:defRPr sz="26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charset="2"/>
                <a:buChar char=""/>
                <a:defRPr sz="24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EB80A"/>
                </a:buClr>
                <a:buFont typeface="Wingdings 3" charset="2"/>
                <a:buChar char=""/>
                <a:defRPr sz="22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en-US" sz="1800">
                <a:latin typeface="Arial" charset="0"/>
              </a:endParaRPr>
            </a:p>
          </p:txBody>
        </p:sp>
        <p:sp>
          <p:nvSpPr>
            <p:cNvPr id="91151" name="Rectangle 10"/>
            <p:cNvSpPr>
              <a:spLocks noChangeArrowheads="1"/>
            </p:cNvSpPr>
            <p:nvPr/>
          </p:nvSpPr>
          <p:spPr bwMode="auto">
            <a:xfrm>
              <a:off x="3712" y="3148"/>
              <a:ext cx="1264" cy="1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charset="2"/>
                <a:buChar char=""/>
                <a:defRPr sz="3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charset="2"/>
                <a:buChar char=""/>
                <a:defRPr sz="26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charset="2"/>
                <a:buChar char=""/>
                <a:defRPr sz="24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EB80A"/>
                </a:buClr>
                <a:buFont typeface="Wingdings 3" charset="2"/>
                <a:buChar char=""/>
                <a:defRPr sz="22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en-US" sz="1800">
                <a:latin typeface="Arial" charset="0"/>
              </a:endParaRPr>
            </a:p>
          </p:txBody>
        </p:sp>
        <p:sp>
          <p:nvSpPr>
            <p:cNvPr id="91152" name="Line 11"/>
            <p:cNvSpPr>
              <a:spLocks noChangeShapeType="1"/>
            </p:cNvSpPr>
            <p:nvPr/>
          </p:nvSpPr>
          <p:spPr bwMode="auto">
            <a:xfrm flipH="1">
              <a:off x="3212" y="3304"/>
              <a:ext cx="392" cy="520"/>
            </a:xfrm>
            <a:prstGeom prst="line">
              <a:avLst/>
            </a:prstGeom>
            <a:noFill/>
            <a:ln w="50800">
              <a:solidFill>
                <a:srgbClr val="FAF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3" name="Line 12"/>
            <p:cNvSpPr>
              <a:spLocks noChangeShapeType="1"/>
            </p:cNvSpPr>
            <p:nvPr/>
          </p:nvSpPr>
          <p:spPr bwMode="auto">
            <a:xfrm>
              <a:off x="3724" y="3328"/>
              <a:ext cx="280" cy="520"/>
            </a:xfrm>
            <a:prstGeom prst="line">
              <a:avLst/>
            </a:prstGeom>
            <a:noFill/>
            <a:ln w="50800">
              <a:solidFill>
                <a:srgbClr val="FAF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630489" y="282575"/>
            <a:ext cx="2054225" cy="1778000"/>
            <a:chOff x="784" y="1168"/>
            <a:chExt cx="1456" cy="1120"/>
          </a:xfrm>
        </p:grpSpPr>
        <p:sp>
          <p:nvSpPr>
            <p:cNvPr id="91145" name="Oval 14"/>
            <p:cNvSpPr>
              <a:spLocks noChangeArrowheads="1"/>
            </p:cNvSpPr>
            <p:nvPr/>
          </p:nvSpPr>
          <p:spPr bwMode="auto">
            <a:xfrm>
              <a:off x="784" y="1168"/>
              <a:ext cx="400" cy="1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50800">
              <a:solidFill>
                <a:srgbClr val="FAFD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charset="2"/>
                <a:buChar char=""/>
                <a:defRPr sz="3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charset="2"/>
                <a:buChar char=""/>
                <a:defRPr sz="26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charset="2"/>
                <a:buChar char=""/>
                <a:defRPr sz="24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EB80A"/>
                </a:buClr>
                <a:buFont typeface="Wingdings 3" charset="2"/>
                <a:buChar char=""/>
                <a:defRPr sz="22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en-US" sz="1800">
                <a:latin typeface="Arial" charset="0"/>
              </a:endParaRPr>
            </a:p>
          </p:txBody>
        </p:sp>
        <p:sp>
          <p:nvSpPr>
            <p:cNvPr id="91146" name="Oval 15"/>
            <p:cNvSpPr>
              <a:spLocks noChangeArrowheads="1"/>
            </p:cNvSpPr>
            <p:nvPr/>
          </p:nvSpPr>
          <p:spPr bwMode="auto">
            <a:xfrm>
              <a:off x="784" y="1564"/>
              <a:ext cx="328" cy="1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charset="2"/>
                <a:buChar char=""/>
                <a:defRPr sz="3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charset="2"/>
                <a:buChar char=""/>
                <a:defRPr sz="26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charset="2"/>
                <a:buChar char=""/>
                <a:defRPr sz="24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EB80A"/>
                </a:buClr>
                <a:buFont typeface="Wingdings 3" charset="2"/>
                <a:buChar char=""/>
                <a:defRPr sz="22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en-US" sz="1800">
                <a:latin typeface="Arial" charset="0"/>
              </a:endParaRPr>
            </a:p>
          </p:txBody>
        </p:sp>
        <p:sp>
          <p:nvSpPr>
            <p:cNvPr id="91147" name="Rectangle 16"/>
            <p:cNvSpPr>
              <a:spLocks noChangeArrowheads="1"/>
            </p:cNvSpPr>
            <p:nvPr/>
          </p:nvSpPr>
          <p:spPr bwMode="auto">
            <a:xfrm>
              <a:off x="976" y="1564"/>
              <a:ext cx="1264" cy="1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charset="2"/>
                <a:buChar char=""/>
                <a:defRPr sz="3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charset="2"/>
                <a:buChar char=""/>
                <a:defRPr sz="26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charset="2"/>
                <a:buChar char=""/>
                <a:defRPr sz="24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EB80A"/>
                </a:buClr>
                <a:buFont typeface="Wingdings 3" charset="2"/>
                <a:buChar char=""/>
                <a:defRPr sz="22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en-US" sz="1800">
                <a:latin typeface="Arial" charset="0"/>
              </a:endParaRPr>
            </a:p>
          </p:txBody>
        </p:sp>
        <p:sp>
          <p:nvSpPr>
            <p:cNvPr id="91148" name="Line 17"/>
            <p:cNvSpPr>
              <a:spLocks noChangeShapeType="1"/>
            </p:cNvSpPr>
            <p:nvPr/>
          </p:nvSpPr>
          <p:spPr bwMode="auto">
            <a:xfrm>
              <a:off x="1172" y="1550"/>
              <a:ext cx="8" cy="212"/>
            </a:xfrm>
            <a:prstGeom prst="line">
              <a:avLst/>
            </a:prstGeom>
            <a:noFill/>
            <a:ln w="50800">
              <a:solidFill>
                <a:srgbClr val="FAF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3581400" y="152401"/>
            <a:ext cx="4953000" cy="5035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buClr>
                <a:srgbClr val="FFFF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Radial</a:t>
            </a:r>
            <a:r>
              <a:rPr lang="el-GR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	</a:t>
            </a:r>
            <a:r>
              <a:rPr lang="en-GB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     </a:t>
            </a:r>
            <a:r>
              <a:rPr lang="en-GB" sz="24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vs.</a:t>
            </a:r>
            <a:r>
              <a:rPr lang="el-GR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		</a:t>
            </a:r>
            <a:r>
              <a:rPr lang="en-US" sz="2400" b="1" dirty="0">
                <a:solidFill>
                  <a:srgbClr val="E0208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Linear</a:t>
            </a:r>
            <a:endParaRPr lang="en-GB" sz="2400" dirty="0">
              <a:solidFill>
                <a:srgbClr val="E02085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96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9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9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8" grpId="0" animBg="1"/>
      <p:bldP spid="2795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7"/>
          <p:cNvSpPr txBox="1">
            <a:spLocks noChangeArrowheads="1"/>
          </p:cNvSpPr>
          <p:nvPr/>
        </p:nvSpPr>
        <p:spPr bwMode="auto">
          <a:xfrm>
            <a:off x="2084986" y="2265233"/>
            <a:ext cx="8077200" cy="2585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buClr>
                <a:srgbClr val="FFFFFF"/>
              </a:buClr>
              <a:buSzPct val="100000"/>
              <a:buFont typeface="Arial" charset="0"/>
              <a:buChar char="•"/>
              <a:defRPr/>
            </a:pPr>
            <a:r>
              <a:rPr lang="en-GB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EUS</a:t>
            </a:r>
            <a:r>
              <a:rPr lang="en-US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: </a:t>
            </a:r>
            <a:r>
              <a:rPr lang="el-GR" sz="2800" b="1" dirty="0" err="1">
                <a:latin typeface="Arial" pitchFamily="34" charset="0"/>
                <a:ea typeface="MS Gothic" pitchFamily="49" charset="-128"/>
                <a:cs typeface="Arial" pitchFamily="34" charset="0"/>
              </a:rPr>
              <a:t>υποηχογενής</a:t>
            </a:r>
            <a:r>
              <a:rPr lang="el-GR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, ανομοιογενής μάζα.</a:t>
            </a:r>
          </a:p>
          <a:p>
            <a:pPr marL="457200" indent="-457200" eaLnBrk="1" hangingPunct="1">
              <a:buClr>
                <a:srgbClr val="FFFFFF"/>
              </a:buClr>
              <a:buSzPct val="100000"/>
              <a:buFont typeface="Arial" charset="0"/>
              <a:buChar char="•"/>
              <a:defRPr/>
            </a:pPr>
            <a:r>
              <a:rPr lang="el-GR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Άλλοτε μεικτής </a:t>
            </a:r>
            <a:r>
              <a:rPr lang="el-GR" sz="2800" b="1" dirty="0" err="1">
                <a:latin typeface="Arial" pitchFamily="34" charset="0"/>
                <a:ea typeface="MS Gothic" pitchFamily="49" charset="-128"/>
                <a:cs typeface="Arial" pitchFamily="34" charset="0"/>
              </a:rPr>
              <a:t>ηχογένειας</a:t>
            </a:r>
            <a:r>
              <a:rPr lang="el-GR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 βλάβες</a:t>
            </a:r>
            <a:endParaRPr lang="en-US" sz="2800" b="1" dirty="0">
              <a:latin typeface="Arial" pitchFamily="34" charset="0"/>
              <a:ea typeface="MS Gothic" pitchFamily="49" charset="-128"/>
              <a:cs typeface="Arial" pitchFamily="34" charset="0"/>
            </a:endParaRPr>
          </a:p>
          <a:p>
            <a:pPr marL="457200" indent="-457200" eaLnBrk="1" hangingPunct="1">
              <a:buClr>
                <a:srgbClr val="FFFFFF"/>
              </a:buClr>
              <a:buSzPct val="100000"/>
              <a:buFont typeface="Arial" charset="0"/>
              <a:buChar char="•"/>
              <a:defRPr/>
            </a:pPr>
            <a:r>
              <a:rPr lang="el-GR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Ενίοτε κυστικό στοιχείο</a:t>
            </a:r>
            <a:r>
              <a:rPr lang="en-US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 (</a:t>
            </a:r>
            <a:r>
              <a:rPr lang="el-GR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ΔΔ από κυστικά νεοπλάσματα</a:t>
            </a:r>
            <a:r>
              <a:rPr lang="en-US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)</a:t>
            </a:r>
            <a:r>
              <a:rPr lang="el-GR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. </a:t>
            </a:r>
            <a:endParaRPr lang="en-US" sz="2800" b="1" dirty="0">
              <a:latin typeface="Arial" pitchFamily="34" charset="0"/>
              <a:ea typeface="MS Gothic" pitchFamily="49" charset="-128"/>
              <a:cs typeface="Arial" pitchFamily="34" charset="0"/>
            </a:endParaRPr>
          </a:p>
          <a:p>
            <a:pPr marL="457200" indent="-457200" eaLnBrk="1" hangingPunct="1">
              <a:buClr>
                <a:srgbClr val="FFFFFF"/>
              </a:buClr>
              <a:buSzPct val="100000"/>
              <a:buFont typeface="Arial" charset="0"/>
              <a:buChar char="•"/>
              <a:defRPr/>
            </a:pPr>
            <a:r>
              <a:rPr lang="en-US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Double duct sign.</a:t>
            </a:r>
            <a:r>
              <a:rPr lang="el-GR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 </a:t>
            </a:r>
          </a:p>
          <a:p>
            <a:pPr algn="r" eaLnBrk="1" hangingPunct="1">
              <a:buClr>
                <a:srgbClr val="FFFFFF"/>
              </a:buClr>
              <a:buSzPct val="100000"/>
              <a:buFont typeface="Arial" charset="0"/>
              <a:buNone/>
              <a:defRPr/>
            </a:pPr>
            <a:r>
              <a:rPr lang="de-DE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Gothic" pitchFamily="49" charset="-128"/>
                <a:cs typeface="Arial" pitchFamily="34" charset="0"/>
              </a:rPr>
              <a:t>Buscail et al</a:t>
            </a:r>
            <a:r>
              <a:rPr lang="el-GR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Gothic" pitchFamily="49" charset="-128"/>
                <a:cs typeface="Arial" pitchFamily="34" charset="0"/>
              </a:rPr>
              <a:t>. </a:t>
            </a:r>
            <a:r>
              <a:rPr 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Gothic" pitchFamily="49" charset="-128"/>
                <a:cs typeface="Arial" pitchFamily="34" charset="0"/>
              </a:rPr>
              <a:t>Pancreatology</a:t>
            </a:r>
            <a:r>
              <a:rPr lang="el-GR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Gothic" pitchFamily="49" charset="-128"/>
                <a:cs typeface="Arial" pitchFamily="34" charset="0"/>
              </a:rPr>
              <a:t> 20</a:t>
            </a:r>
            <a:r>
              <a:rPr 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Gothic" pitchFamily="49" charset="-128"/>
                <a:cs typeface="Arial" pitchFamily="34" charset="0"/>
              </a:rPr>
              <a:t>06</a:t>
            </a:r>
            <a:endParaRPr lang="el-GR" sz="1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MS Gothic" pitchFamily="49" charset="-128"/>
              <a:cs typeface="Arial" pitchFamily="34" charset="0"/>
            </a:endParaRPr>
          </a:p>
          <a:p>
            <a:pPr eaLnBrk="1" hangingPunct="1"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GB" sz="800" b="1" dirty="0">
              <a:latin typeface="Arial" pitchFamily="34" charset="0"/>
              <a:ea typeface="MS Gothic" pitchFamily="49" charset="-128"/>
              <a:cs typeface="Arial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057400" y="381000"/>
            <a:ext cx="8153400" cy="1219200"/>
          </a:xfrm>
          <a:prstGeom prst="rect">
            <a:avLst/>
          </a:prstGeom>
          <a:solidFill>
            <a:srgbClr val="60C99C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2175A">
                <a:alpha val="74997"/>
              </a:srgbClr>
            </a:outerShdw>
          </a:effectLst>
        </p:spPr>
        <p:txBody>
          <a:bodyPr lIns="90488" tIns="44450" rIns="90488" bIns="44450" anchor="ctr"/>
          <a:lstStyle>
            <a:lvl1pPr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"/>
              <a:defRPr sz="3000">
                <a:solidFill>
                  <a:srgbClr val="FFFFFF"/>
                </a:solidFill>
                <a:latin typeface="Corbel" charset="0"/>
                <a:ea typeface="MS Gothic" charset="-128"/>
              </a:defRPr>
            </a:lvl1pPr>
            <a:lvl2pPr marL="742950" indent="-285750">
              <a:spcBef>
                <a:spcPts val="650"/>
              </a:spcBef>
              <a:buClr>
                <a:srgbClr val="EA157A"/>
              </a:buClr>
              <a:buSzPct val="90000"/>
              <a:buFont typeface="Wingdings" charset="2"/>
              <a:buChar char=""/>
              <a:defRPr sz="2600">
                <a:solidFill>
                  <a:srgbClr val="FFFFFF"/>
                </a:solidFill>
                <a:latin typeface="Corbel" charset="0"/>
                <a:ea typeface="MS Gothic" charset="-128"/>
              </a:defRPr>
            </a:lvl2pPr>
            <a:lvl3pPr marL="1143000" indent="-228600">
              <a:spcBef>
                <a:spcPts val="600"/>
              </a:spcBef>
              <a:buClr>
                <a:srgbClr val="EA157A"/>
              </a:buClr>
              <a:buSzPct val="100000"/>
              <a:buFont typeface="Wingdings 2" charset="2"/>
              <a:buChar char=""/>
              <a:defRPr sz="2400">
                <a:solidFill>
                  <a:srgbClr val="FFFFFF"/>
                </a:solidFill>
                <a:latin typeface="Corbel" charset="0"/>
                <a:ea typeface="MS Gothic" charset="-128"/>
              </a:defRPr>
            </a:lvl3pPr>
            <a:lvl4pPr marL="1600200" indent="-228600">
              <a:spcBef>
                <a:spcPts val="550"/>
              </a:spcBef>
              <a:buClr>
                <a:srgbClr val="FEB80A"/>
              </a:buClr>
              <a:buSzPct val="100000"/>
              <a:buFont typeface="Wingdings 3" charset="2"/>
              <a:buChar char=""/>
              <a:defRPr sz="2200">
                <a:solidFill>
                  <a:srgbClr val="FFFFFF"/>
                </a:solidFill>
                <a:latin typeface="Corbel" charset="0"/>
                <a:ea typeface="MS Gothic" charset="-128"/>
              </a:defRPr>
            </a:lvl4pPr>
            <a:lvl5pPr marL="2057400" indent="-228600">
              <a:spcBef>
                <a:spcPts val="500"/>
              </a:spcBef>
              <a:buClr>
                <a:srgbClr val="FEB80A"/>
              </a:buClr>
              <a:buSzPct val="100000"/>
              <a:buFont typeface="Wingdings 2" charset="2"/>
              <a:buChar char=""/>
              <a:defRPr sz="2000">
                <a:solidFill>
                  <a:srgbClr val="FFFFFF"/>
                </a:solidFill>
                <a:latin typeface="Corbe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EB80A"/>
              </a:buClr>
              <a:buSzPct val="100000"/>
              <a:buFont typeface="Wingdings 2" charset="2"/>
              <a:buChar char=""/>
              <a:defRPr sz="2000">
                <a:solidFill>
                  <a:srgbClr val="FFFFFF"/>
                </a:solidFill>
                <a:latin typeface="Corbe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EB80A"/>
              </a:buClr>
              <a:buSzPct val="100000"/>
              <a:buFont typeface="Wingdings 2" charset="2"/>
              <a:buChar char=""/>
              <a:defRPr sz="2000">
                <a:solidFill>
                  <a:srgbClr val="FFFFFF"/>
                </a:solidFill>
                <a:latin typeface="Corbe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EB80A"/>
              </a:buClr>
              <a:buSzPct val="100000"/>
              <a:buFont typeface="Wingdings 2" charset="2"/>
              <a:buChar char=""/>
              <a:defRPr sz="2000">
                <a:solidFill>
                  <a:srgbClr val="FFFFFF"/>
                </a:solidFill>
                <a:latin typeface="Corbe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EB80A"/>
              </a:buClr>
              <a:buSzPct val="100000"/>
              <a:buFont typeface="Wingdings 2" charset="2"/>
              <a:buChar char=""/>
              <a:defRPr sz="2000">
                <a:solidFill>
                  <a:srgbClr val="FFFFFF"/>
                </a:solidFill>
                <a:latin typeface="Corbel" charset="0"/>
                <a:ea typeface="MS 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Pct val="100000"/>
              <a:buFont typeface="Arial" charset="0"/>
              <a:buNone/>
              <a:defRPr/>
            </a:pPr>
            <a:r>
              <a:rPr lang="de-DE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EUS</a:t>
            </a:r>
            <a:r>
              <a:rPr lang="el-GR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στη διάγνωση του </a:t>
            </a:r>
            <a:r>
              <a:rPr lang="en-GB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 </a:t>
            </a:r>
            <a:r>
              <a:rPr lang="el-GR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παγκρέατος</a:t>
            </a:r>
            <a:r>
              <a:rPr lang="en-GB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;</a:t>
            </a:r>
            <a:endParaRPr lang="de-DE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03426" name="Picture 2" descr="G:\IATRIKA ENDIAFERONTA\PANKREASKOPF NPL MIT FNP - ARTICUS DOROTHEA\EUS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8930" y="3295078"/>
            <a:ext cx="4727847" cy="356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 descr="G:\IATRIKA ENDIAFERONTA\PANKREAS-TM VARIZEN - SPECKMANN CHRISTIAN\EUS und ÖGD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837" y="-23507"/>
            <a:ext cx="4859406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4" descr="G:\IATRIKA ENDIAFERONTA\PANKREATIKI MAZA H DHC EICHHORN MARTIN\EUS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8929" y="-27767"/>
            <a:ext cx="4709668" cy="342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G:\IATRIKA ENDIAFERONTA\CA PAPILLE GIGANTISCH DHC - SCHNITZLEIN  HEINZ\EUS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8016" y="3102770"/>
            <a:ext cx="4722331" cy="375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831308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7"/>
          <p:cNvSpPr txBox="1">
            <a:spLocks noChangeArrowheads="1"/>
          </p:cNvSpPr>
          <p:nvPr/>
        </p:nvSpPr>
        <p:spPr bwMode="auto">
          <a:xfrm>
            <a:off x="2057400" y="1676401"/>
            <a:ext cx="8077200" cy="4308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l-GR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Υψηλή ευαισθησία</a:t>
            </a:r>
            <a:r>
              <a:rPr lang="en-GB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 EUS</a:t>
            </a:r>
            <a:r>
              <a:rPr lang="el-GR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 </a:t>
            </a:r>
          </a:p>
          <a:p>
            <a:pPr algn="r">
              <a:defRPr/>
            </a:pPr>
            <a:r>
              <a:rPr lang="de-DE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Gothic" pitchFamily="49" charset="-128"/>
                <a:cs typeface="Arial" pitchFamily="34" charset="0"/>
              </a:rPr>
              <a:t>Buscail et al</a:t>
            </a:r>
            <a:r>
              <a:rPr lang="el-GR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Gothic" pitchFamily="49" charset="-128"/>
                <a:cs typeface="Arial" pitchFamily="34" charset="0"/>
              </a:rPr>
              <a:t>. </a:t>
            </a:r>
            <a:r>
              <a:rPr 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Gothic" pitchFamily="49" charset="-128"/>
                <a:cs typeface="Arial" pitchFamily="34" charset="0"/>
              </a:rPr>
              <a:t>Pancreatology</a:t>
            </a:r>
            <a:r>
              <a:rPr lang="el-GR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Gothic" pitchFamily="49" charset="-128"/>
                <a:cs typeface="Arial" pitchFamily="34" charset="0"/>
              </a:rPr>
              <a:t> 20</a:t>
            </a:r>
            <a:r>
              <a:rPr 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Gothic" pitchFamily="49" charset="-128"/>
                <a:cs typeface="Arial" pitchFamily="34" charset="0"/>
              </a:rPr>
              <a:t>06</a:t>
            </a:r>
            <a:endParaRPr lang="el-GR" sz="1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MS Gothic" pitchFamily="49" charset="-128"/>
              <a:cs typeface="Arial" pitchFamily="34" charset="0"/>
            </a:endParaRPr>
          </a:p>
          <a:p>
            <a:pPr>
              <a:defRPr/>
            </a:pPr>
            <a:endParaRPr lang="en-GB" sz="800" b="1" dirty="0">
              <a:latin typeface="Arial" pitchFamily="34" charset="0"/>
              <a:ea typeface="MS Gothic" pitchFamily="49" charset="-128"/>
              <a:cs typeface="Arial" pitchFamily="34" charset="0"/>
            </a:endParaRPr>
          </a:p>
          <a:p>
            <a:pPr>
              <a:defRPr/>
            </a:pPr>
            <a:r>
              <a:rPr lang="el-GR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Βελτίωση «απόδοσης» της </a:t>
            </a:r>
            <a:r>
              <a:rPr lang="en-GB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C</a:t>
            </a:r>
            <a:r>
              <a:rPr lang="el-GR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Τ τα τελευταία χρόνια </a:t>
            </a:r>
            <a:r>
              <a:rPr lang="el-GR" sz="2800" b="1" dirty="0">
                <a:latin typeface="Arial" pitchFamily="34" charset="0"/>
                <a:ea typeface="MS Gothic" pitchFamily="49" charset="-128"/>
                <a:cs typeface="Arial" pitchFamily="34" charset="0"/>
                <a:sym typeface="Wingdings" pitchFamily="2" charset="2"/>
              </a:rPr>
              <a:t> </a:t>
            </a:r>
            <a:r>
              <a:rPr lang="el-GR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Υπεροχή </a:t>
            </a:r>
            <a:r>
              <a:rPr lang="en-GB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EUS </a:t>
            </a:r>
            <a:r>
              <a:rPr lang="el-GR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κυρίως σε μικρούς όγκους (σαφώς σε ΝΕΤ)</a:t>
            </a:r>
          </a:p>
          <a:p>
            <a:pPr algn="r">
              <a:defRPr/>
            </a:pPr>
            <a:r>
              <a:rPr lang="de-DE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Gothic" pitchFamily="49" charset="-128"/>
                <a:cs typeface="Arial" pitchFamily="34" charset="0"/>
              </a:rPr>
              <a:t>Papanikolaou et al</a:t>
            </a:r>
            <a:r>
              <a:rPr lang="el-GR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Gothic" pitchFamily="49" charset="-128"/>
                <a:cs typeface="Arial" pitchFamily="34" charset="0"/>
              </a:rPr>
              <a:t>. </a:t>
            </a:r>
            <a:r>
              <a:rPr 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Gothic" pitchFamily="49" charset="-128"/>
                <a:cs typeface="Arial" pitchFamily="34" charset="0"/>
              </a:rPr>
              <a:t>Pancreatology</a:t>
            </a:r>
            <a:r>
              <a:rPr lang="el-GR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Gothic" pitchFamily="49" charset="-128"/>
                <a:cs typeface="Arial" pitchFamily="34" charset="0"/>
              </a:rPr>
              <a:t> 20</a:t>
            </a:r>
            <a:r>
              <a:rPr 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Gothic" pitchFamily="49" charset="-128"/>
                <a:cs typeface="Arial" pitchFamily="34" charset="0"/>
              </a:rPr>
              <a:t>09</a:t>
            </a:r>
            <a:endParaRPr lang="el-GR" sz="1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MS Gothic" pitchFamily="49" charset="-128"/>
              <a:cs typeface="Arial" pitchFamily="34" charset="0"/>
            </a:endParaRPr>
          </a:p>
          <a:p>
            <a:pPr>
              <a:defRPr/>
            </a:pPr>
            <a:r>
              <a:rPr lang="el-GR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 </a:t>
            </a:r>
            <a:endParaRPr lang="el-GR" sz="2800" dirty="0">
              <a:latin typeface="Arial" pitchFamily="34" charset="0"/>
              <a:ea typeface="MS Gothic" pitchFamily="49" charset="-128"/>
              <a:cs typeface="Arial" pitchFamily="34" charset="0"/>
            </a:endParaRPr>
          </a:p>
          <a:p>
            <a:pPr>
              <a:defRPr/>
            </a:pPr>
            <a:endParaRPr lang="el-GR" sz="2800" dirty="0">
              <a:latin typeface="Arial" pitchFamily="34" charset="0"/>
              <a:ea typeface="MS Gothic" pitchFamily="49" charset="-128"/>
              <a:cs typeface="Arial" pitchFamily="34" charset="0"/>
            </a:endParaRPr>
          </a:p>
          <a:p>
            <a:pPr>
              <a:defRPr/>
            </a:pPr>
            <a:r>
              <a:rPr lang="el-GR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Υψηλή </a:t>
            </a:r>
            <a:r>
              <a:rPr lang="en-GB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NPV</a:t>
            </a:r>
            <a:r>
              <a:rPr lang="el-GR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 (~95,4%) της</a:t>
            </a:r>
            <a:r>
              <a:rPr lang="en-GB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 EUS </a:t>
            </a:r>
            <a:r>
              <a:rPr lang="el-GR" sz="2800" b="1" dirty="0">
                <a:latin typeface="Arial" pitchFamily="34" charset="0"/>
                <a:ea typeface="MS Gothic" pitchFamily="49" charset="-128"/>
                <a:cs typeface="Arial" pitchFamily="34" charset="0"/>
              </a:rPr>
              <a:t>σε αμφίβολες περιπτώσεις</a:t>
            </a:r>
          </a:p>
          <a:p>
            <a:pPr algn="r">
              <a:defRPr/>
            </a:pPr>
            <a:r>
              <a:rPr lang="en-GB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Gothic" pitchFamily="49" charset="-128"/>
                <a:cs typeface="Arial" pitchFamily="34" charset="0"/>
              </a:rPr>
              <a:t> </a:t>
            </a:r>
            <a:r>
              <a:rPr lang="en-GB" sz="1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Gothic" pitchFamily="49" charset="-128"/>
                <a:cs typeface="Arial" pitchFamily="34" charset="0"/>
              </a:rPr>
              <a:t>Klapman</a:t>
            </a:r>
            <a:r>
              <a:rPr lang="el-GR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Gothic" pitchFamily="49" charset="-128"/>
                <a:cs typeface="Arial" pitchFamily="34" charset="0"/>
              </a:rPr>
              <a:t> </a:t>
            </a:r>
            <a:r>
              <a:rPr lang="de-DE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Gothic" pitchFamily="49" charset="-128"/>
                <a:cs typeface="Arial" pitchFamily="34" charset="0"/>
              </a:rPr>
              <a:t>Am J Gastroenterol. </a:t>
            </a:r>
            <a:r>
              <a:rPr lang="en-GB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Gothic" pitchFamily="49" charset="-128"/>
                <a:cs typeface="Arial" pitchFamily="34" charset="0"/>
              </a:rPr>
              <a:t>2005 </a:t>
            </a:r>
            <a:endParaRPr lang="de-DE" sz="1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MS Gothic" pitchFamily="49" charset="-128"/>
              <a:cs typeface="Arial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057400" y="381000"/>
            <a:ext cx="8153400" cy="1219200"/>
          </a:xfrm>
          <a:prstGeom prst="rect">
            <a:avLst/>
          </a:prstGeom>
          <a:solidFill>
            <a:srgbClr val="60C99C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2175A">
                <a:alpha val="74998"/>
              </a:srgbClr>
            </a:outerShdw>
          </a:effec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algn="ctr" eaLnBrk="1" hangingPunct="1"/>
            <a:r>
              <a:rPr lang="de-DE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Unicode MS" charset="0"/>
              </a:rPr>
              <a:t>EUS</a:t>
            </a:r>
            <a:r>
              <a:rPr lang="el-GR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Unicode MS" charset="0"/>
              </a:rPr>
              <a:t> ή </a:t>
            </a:r>
            <a:r>
              <a:rPr lang="en-GB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Unicode MS" charset="0"/>
              </a:rPr>
              <a:t>CT </a:t>
            </a:r>
            <a:r>
              <a:rPr lang="el-GR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Unicode MS" charset="0"/>
              </a:rPr>
              <a:t>στη διάγνωση/</a:t>
            </a:r>
            <a:r>
              <a:rPr lang="el-GR" alt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Unicode MS" charset="0"/>
              </a:rPr>
              <a:t>σταδιοποίηση</a:t>
            </a:r>
            <a:r>
              <a:rPr lang="el-GR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Unicode MS" charset="0"/>
              </a:rPr>
              <a:t>  συμπαγών βλαβών του</a:t>
            </a:r>
            <a:r>
              <a:rPr lang="en-GB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Unicode MS" charset="0"/>
              </a:rPr>
              <a:t> </a:t>
            </a:r>
            <a:r>
              <a:rPr lang="el-GR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Unicode MS" charset="0"/>
              </a:rPr>
              <a:t>παγκρέατος</a:t>
            </a:r>
            <a:r>
              <a:rPr lang="en-GB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Unicode MS" charset="0"/>
              </a:rPr>
              <a:t>;</a:t>
            </a:r>
            <a:endParaRPr lang="de-DE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53067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028826" y="304800"/>
            <a:ext cx="8315325" cy="9144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lnSpc>
                <a:spcPct val="120000"/>
              </a:lnSpc>
              <a:buClr>
                <a:srgbClr val="C1EEFF"/>
              </a:buClr>
              <a:defRPr/>
            </a:pP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Verdana" charset="0"/>
                <a:cs typeface="Verdana" charset="0"/>
              </a:rPr>
              <a:t>ΣΤΑΔΙΟΠΟΙΗΣΗ ΠΑΓΚΡΕΑΤΙΚΟΥ ΚΑΡΚΙΝΟΥ</a:t>
            </a:r>
            <a:endParaRPr lang="el-GR" sz="2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B7F698B6-188B-D04F-BAD7-C95AEAB19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3128" y="1180466"/>
            <a:ext cx="8105773" cy="532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6558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905001" y="333375"/>
            <a:ext cx="8762999" cy="935038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lnSpc>
                <a:spcPct val="120000"/>
              </a:lnSpc>
              <a:buClr>
                <a:srgbClr val="C1EEFF"/>
              </a:buClr>
              <a:buFont typeface="Consolas" pitchFamily="49" charset="0"/>
              <a:buNone/>
              <a:defRPr/>
            </a:pPr>
            <a:endParaRPr lang="el-GR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381000"/>
            <a:ext cx="7696200" cy="900112"/>
          </a:xfrm>
        </p:spPr>
        <p:txBody>
          <a:bodyPr/>
          <a:lstStyle/>
          <a:p>
            <a:pPr algn="ctr">
              <a:defRPr/>
            </a:pPr>
            <a:r>
              <a:rPr lang="el-GR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Verdana" charset="0"/>
                <a:cs typeface="Verdana" charset="0"/>
              </a:rPr>
              <a:t>Βασική ταξινόμηση εστιακών βλαβών</a:t>
            </a:r>
            <a:r>
              <a:rPr lang="en-US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Verdana" charset="0"/>
                <a:cs typeface="Verdana" charset="0"/>
              </a:rPr>
              <a:t>παγκρέατος</a:t>
            </a:r>
            <a:endParaRPr lang="en-GB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1" y="1600201"/>
            <a:ext cx="4191001" cy="36868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2" y="1295401"/>
            <a:ext cx="4297363" cy="3991669"/>
          </a:xfrm>
          <a:prstGeom prst="rect">
            <a:avLst/>
          </a:prstGeom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905001" y="5236392"/>
            <a:ext cx="419100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b="1" kern="0" dirty="0">
                <a:solidFill>
                  <a:srgbClr val="FFFFFF"/>
                </a:solidFill>
                <a:latin typeface="Verdana" pitchFamily="34" charset="0"/>
              </a:rPr>
              <a:t>Συμπαγείς βλάβες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096002" y="5249524"/>
            <a:ext cx="429736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l-GR" b="1" kern="0" dirty="0">
                <a:solidFill>
                  <a:srgbClr val="FFFFFF"/>
                </a:solidFill>
                <a:latin typeface="Verdana" pitchFamily="34" charset="0"/>
              </a:rPr>
              <a:t>Κυστικές βλάβες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71916965"/>
      </p:ext>
    </p:extLst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1828800" y="1844675"/>
            <a:ext cx="6332538" cy="2819400"/>
            <a:chOff x="1195" y="1872"/>
            <a:chExt cx="3989" cy="1776"/>
          </a:xfrm>
        </p:grpSpPr>
        <p:sp>
          <p:nvSpPr>
            <p:cNvPr id="35846" name="Freeform 3"/>
            <p:cNvSpPr>
              <a:spLocks/>
            </p:cNvSpPr>
            <p:nvPr/>
          </p:nvSpPr>
          <p:spPr bwMode="auto">
            <a:xfrm>
              <a:off x="1225" y="2166"/>
              <a:ext cx="1896" cy="489"/>
            </a:xfrm>
            <a:custGeom>
              <a:avLst/>
              <a:gdLst>
                <a:gd name="T0" fmla="*/ 0 w 2133"/>
                <a:gd name="T1" fmla="*/ 0 h 489"/>
                <a:gd name="T2" fmla="*/ 12 w 2133"/>
                <a:gd name="T3" fmla="*/ 123 h 489"/>
                <a:gd name="T4" fmla="*/ 35 w 2133"/>
                <a:gd name="T5" fmla="*/ 367 h 489"/>
                <a:gd name="T6" fmla="*/ 87 w 2133"/>
                <a:gd name="T7" fmla="*/ 445 h 489"/>
                <a:gd name="T8" fmla="*/ 98 w 2133"/>
                <a:gd name="T9" fmla="*/ 467 h 489"/>
                <a:gd name="T10" fmla="*/ 108 w 2133"/>
                <a:gd name="T11" fmla="*/ 489 h 489"/>
                <a:gd name="T12" fmla="*/ 120 w 2133"/>
                <a:gd name="T13" fmla="*/ 467 h 489"/>
                <a:gd name="T14" fmla="*/ 126 w 2133"/>
                <a:gd name="T15" fmla="*/ 434 h 489"/>
                <a:gd name="T16" fmla="*/ 135 w 2133"/>
                <a:gd name="T17" fmla="*/ 378 h 489"/>
                <a:gd name="T18" fmla="*/ 138 w 2133"/>
                <a:gd name="T19" fmla="*/ 345 h 489"/>
                <a:gd name="T20" fmla="*/ 141 w 2133"/>
                <a:gd name="T21" fmla="*/ 323 h 489"/>
                <a:gd name="T22" fmla="*/ 148 w 2133"/>
                <a:gd name="T23" fmla="*/ 245 h 489"/>
                <a:gd name="T24" fmla="*/ 160 w 2133"/>
                <a:gd name="T25" fmla="*/ 156 h 489"/>
                <a:gd name="T26" fmla="*/ 160 w 2133"/>
                <a:gd name="T27" fmla="*/ 123 h 4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33"/>
                <a:gd name="T43" fmla="*/ 0 h 489"/>
                <a:gd name="T44" fmla="*/ 2133 w 2133"/>
                <a:gd name="T45" fmla="*/ 489 h 48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33" h="489">
                  <a:moveTo>
                    <a:pt x="0" y="0"/>
                  </a:moveTo>
                  <a:cubicBezTo>
                    <a:pt x="78" y="17"/>
                    <a:pt x="112" y="68"/>
                    <a:pt x="167" y="123"/>
                  </a:cubicBezTo>
                  <a:cubicBezTo>
                    <a:pt x="262" y="218"/>
                    <a:pt x="345" y="306"/>
                    <a:pt x="467" y="367"/>
                  </a:cubicBezTo>
                  <a:cubicBezTo>
                    <a:pt x="660" y="464"/>
                    <a:pt x="957" y="438"/>
                    <a:pt x="1167" y="445"/>
                  </a:cubicBezTo>
                  <a:cubicBezTo>
                    <a:pt x="1259" y="468"/>
                    <a:pt x="1162" y="446"/>
                    <a:pt x="1311" y="467"/>
                  </a:cubicBezTo>
                  <a:cubicBezTo>
                    <a:pt x="1355" y="473"/>
                    <a:pt x="1444" y="489"/>
                    <a:pt x="1444" y="489"/>
                  </a:cubicBezTo>
                  <a:cubicBezTo>
                    <a:pt x="1465" y="486"/>
                    <a:pt x="1559" y="477"/>
                    <a:pt x="1589" y="467"/>
                  </a:cubicBezTo>
                  <a:cubicBezTo>
                    <a:pt x="1762" y="410"/>
                    <a:pt x="1509" y="475"/>
                    <a:pt x="1678" y="434"/>
                  </a:cubicBezTo>
                  <a:cubicBezTo>
                    <a:pt x="1716" y="415"/>
                    <a:pt x="1766" y="403"/>
                    <a:pt x="1800" y="378"/>
                  </a:cubicBezTo>
                  <a:cubicBezTo>
                    <a:pt x="1813" y="369"/>
                    <a:pt x="1820" y="354"/>
                    <a:pt x="1833" y="345"/>
                  </a:cubicBezTo>
                  <a:cubicBezTo>
                    <a:pt x="1847" y="335"/>
                    <a:pt x="1864" y="332"/>
                    <a:pt x="1878" y="323"/>
                  </a:cubicBezTo>
                  <a:cubicBezTo>
                    <a:pt x="1916" y="299"/>
                    <a:pt x="1946" y="259"/>
                    <a:pt x="1989" y="245"/>
                  </a:cubicBezTo>
                  <a:cubicBezTo>
                    <a:pt x="2043" y="227"/>
                    <a:pt x="2083" y="195"/>
                    <a:pt x="2122" y="156"/>
                  </a:cubicBezTo>
                  <a:cubicBezTo>
                    <a:pt x="2126" y="145"/>
                    <a:pt x="2133" y="123"/>
                    <a:pt x="2133" y="12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7" name="Freeform 4"/>
            <p:cNvSpPr>
              <a:spLocks/>
            </p:cNvSpPr>
            <p:nvPr/>
          </p:nvSpPr>
          <p:spPr bwMode="auto">
            <a:xfrm>
              <a:off x="1195" y="2262"/>
              <a:ext cx="1896" cy="489"/>
            </a:xfrm>
            <a:custGeom>
              <a:avLst/>
              <a:gdLst>
                <a:gd name="T0" fmla="*/ 0 w 2133"/>
                <a:gd name="T1" fmla="*/ 0 h 489"/>
                <a:gd name="T2" fmla="*/ 12 w 2133"/>
                <a:gd name="T3" fmla="*/ 123 h 489"/>
                <a:gd name="T4" fmla="*/ 35 w 2133"/>
                <a:gd name="T5" fmla="*/ 367 h 489"/>
                <a:gd name="T6" fmla="*/ 87 w 2133"/>
                <a:gd name="T7" fmla="*/ 445 h 489"/>
                <a:gd name="T8" fmla="*/ 98 w 2133"/>
                <a:gd name="T9" fmla="*/ 467 h 489"/>
                <a:gd name="T10" fmla="*/ 108 w 2133"/>
                <a:gd name="T11" fmla="*/ 489 h 489"/>
                <a:gd name="T12" fmla="*/ 120 w 2133"/>
                <a:gd name="T13" fmla="*/ 467 h 489"/>
                <a:gd name="T14" fmla="*/ 126 w 2133"/>
                <a:gd name="T15" fmla="*/ 434 h 489"/>
                <a:gd name="T16" fmla="*/ 135 w 2133"/>
                <a:gd name="T17" fmla="*/ 378 h 489"/>
                <a:gd name="T18" fmla="*/ 138 w 2133"/>
                <a:gd name="T19" fmla="*/ 345 h 489"/>
                <a:gd name="T20" fmla="*/ 141 w 2133"/>
                <a:gd name="T21" fmla="*/ 323 h 489"/>
                <a:gd name="T22" fmla="*/ 148 w 2133"/>
                <a:gd name="T23" fmla="*/ 245 h 489"/>
                <a:gd name="T24" fmla="*/ 160 w 2133"/>
                <a:gd name="T25" fmla="*/ 156 h 489"/>
                <a:gd name="T26" fmla="*/ 160 w 2133"/>
                <a:gd name="T27" fmla="*/ 123 h 4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33"/>
                <a:gd name="T43" fmla="*/ 0 h 489"/>
                <a:gd name="T44" fmla="*/ 2133 w 2133"/>
                <a:gd name="T45" fmla="*/ 489 h 48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33" h="489">
                  <a:moveTo>
                    <a:pt x="0" y="0"/>
                  </a:moveTo>
                  <a:cubicBezTo>
                    <a:pt x="78" y="17"/>
                    <a:pt x="112" y="68"/>
                    <a:pt x="167" y="123"/>
                  </a:cubicBezTo>
                  <a:cubicBezTo>
                    <a:pt x="262" y="218"/>
                    <a:pt x="345" y="306"/>
                    <a:pt x="467" y="367"/>
                  </a:cubicBezTo>
                  <a:cubicBezTo>
                    <a:pt x="660" y="464"/>
                    <a:pt x="957" y="438"/>
                    <a:pt x="1167" y="445"/>
                  </a:cubicBezTo>
                  <a:cubicBezTo>
                    <a:pt x="1259" y="468"/>
                    <a:pt x="1162" y="446"/>
                    <a:pt x="1311" y="467"/>
                  </a:cubicBezTo>
                  <a:cubicBezTo>
                    <a:pt x="1355" y="473"/>
                    <a:pt x="1444" y="489"/>
                    <a:pt x="1444" y="489"/>
                  </a:cubicBezTo>
                  <a:cubicBezTo>
                    <a:pt x="1465" y="486"/>
                    <a:pt x="1559" y="477"/>
                    <a:pt x="1589" y="467"/>
                  </a:cubicBezTo>
                  <a:cubicBezTo>
                    <a:pt x="1762" y="410"/>
                    <a:pt x="1509" y="475"/>
                    <a:pt x="1678" y="434"/>
                  </a:cubicBezTo>
                  <a:cubicBezTo>
                    <a:pt x="1716" y="415"/>
                    <a:pt x="1766" y="403"/>
                    <a:pt x="1800" y="378"/>
                  </a:cubicBezTo>
                  <a:cubicBezTo>
                    <a:pt x="1813" y="369"/>
                    <a:pt x="1820" y="354"/>
                    <a:pt x="1833" y="345"/>
                  </a:cubicBezTo>
                  <a:cubicBezTo>
                    <a:pt x="1847" y="335"/>
                    <a:pt x="1864" y="332"/>
                    <a:pt x="1878" y="323"/>
                  </a:cubicBezTo>
                  <a:cubicBezTo>
                    <a:pt x="1916" y="299"/>
                    <a:pt x="1946" y="259"/>
                    <a:pt x="1989" y="245"/>
                  </a:cubicBezTo>
                  <a:cubicBezTo>
                    <a:pt x="2043" y="227"/>
                    <a:pt x="2083" y="195"/>
                    <a:pt x="2122" y="156"/>
                  </a:cubicBezTo>
                  <a:cubicBezTo>
                    <a:pt x="2126" y="145"/>
                    <a:pt x="2133" y="123"/>
                    <a:pt x="2133" y="12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8" name="Rectangle 5"/>
            <p:cNvSpPr>
              <a:spLocks noChangeArrowheads="1"/>
            </p:cNvSpPr>
            <p:nvPr/>
          </p:nvSpPr>
          <p:spPr bwMode="auto">
            <a:xfrm>
              <a:off x="2795" y="1920"/>
              <a:ext cx="2389" cy="36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49" name="Line 6"/>
            <p:cNvSpPr>
              <a:spLocks noChangeShapeType="1"/>
            </p:cNvSpPr>
            <p:nvPr/>
          </p:nvSpPr>
          <p:spPr bwMode="auto">
            <a:xfrm flipH="1">
              <a:off x="2363" y="3264"/>
              <a:ext cx="9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0" name="AutoShape 7"/>
            <p:cNvSpPr>
              <a:spLocks noChangeArrowheads="1"/>
            </p:cNvSpPr>
            <p:nvPr/>
          </p:nvSpPr>
          <p:spPr bwMode="auto">
            <a:xfrm rot="10710271">
              <a:off x="2326" y="1872"/>
              <a:ext cx="512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1" name="Rectangle 8"/>
            <p:cNvSpPr>
              <a:spLocks noChangeArrowheads="1"/>
            </p:cNvSpPr>
            <p:nvPr/>
          </p:nvSpPr>
          <p:spPr bwMode="auto">
            <a:xfrm>
              <a:off x="2326" y="1920"/>
              <a:ext cx="512" cy="314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52" name="Rectangle 9"/>
            <p:cNvSpPr>
              <a:spLocks noChangeArrowheads="1"/>
            </p:cNvSpPr>
            <p:nvPr/>
          </p:nvSpPr>
          <p:spPr bwMode="auto">
            <a:xfrm>
              <a:off x="2454" y="2160"/>
              <a:ext cx="256" cy="24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MS Gothic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53" name="Freeform 10" descr="Großes Konfetti"/>
            <p:cNvSpPr>
              <a:spLocks/>
            </p:cNvSpPr>
            <p:nvPr/>
          </p:nvSpPr>
          <p:spPr bwMode="auto">
            <a:xfrm>
              <a:off x="2133" y="2905"/>
              <a:ext cx="738" cy="743"/>
            </a:xfrm>
            <a:custGeom>
              <a:avLst/>
              <a:gdLst>
                <a:gd name="T0" fmla="*/ 16 w 830"/>
                <a:gd name="T1" fmla="*/ 188 h 743"/>
                <a:gd name="T2" fmla="*/ 0 w 830"/>
                <a:gd name="T3" fmla="*/ 277 h 743"/>
                <a:gd name="T4" fmla="*/ 4 w 830"/>
                <a:gd name="T5" fmla="*/ 366 h 743"/>
                <a:gd name="T6" fmla="*/ 4 w 830"/>
                <a:gd name="T7" fmla="*/ 410 h 743"/>
                <a:gd name="T8" fmla="*/ 8 w 830"/>
                <a:gd name="T9" fmla="*/ 454 h 743"/>
                <a:gd name="T10" fmla="*/ 12 w 830"/>
                <a:gd name="T11" fmla="*/ 521 h 743"/>
                <a:gd name="T12" fmla="*/ 18 w 830"/>
                <a:gd name="T13" fmla="*/ 610 h 743"/>
                <a:gd name="T14" fmla="*/ 32 w 830"/>
                <a:gd name="T15" fmla="*/ 743 h 743"/>
                <a:gd name="T16" fmla="*/ 41 w 830"/>
                <a:gd name="T17" fmla="*/ 588 h 743"/>
                <a:gd name="T18" fmla="*/ 46 w 830"/>
                <a:gd name="T19" fmla="*/ 599 h 743"/>
                <a:gd name="T20" fmla="*/ 47 w 830"/>
                <a:gd name="T21" fmla="*/ 610 h 743"/>
                <a:gd name="T22" fmla="*/ 53 w 830"/>
                <a:gd name="T23" fmla="*/ 532 h 743"/>
                <a:gd name="T24" fmla="*/ 60 w 830"/>
                <a:gd name="T25" fmla="*/ 466 h 743"/>
                <a:gd name="T26" fmla="*/ 52 w 830"/>
                <a:gd name="T27" fmla="*/ 232 h 743"/>
                <a:gd name="T28" fmla="*/ 37 w 830"/>
                <a:gd name="T29" fmla="*/ 43 h 743"/>
                <a:gd name="T30" fmla="*/ 32 w 830"/>
                <a:gd name="T31" fmla="*/ 10 h 743"/>
                <a:gd name="T32" fmla="*/ 26 w 830"/>
                <a:gd name="T33" fmla="*/ 54 h 743"/>
                <a:gd name="T34" fmla="*/ 22 w 830"/>
                <a:gd name="T35" fmla="*/ 110 h 743"/>
                <a:gd name="T36" fmla="*/ 14 w 830"/>
                <a:gd name="T37" fmla="*/ 210 h 743"/>
                <a:gd name="T38" fmla="*/ 11 w 830"/>
                <a:gd name="T39" fmla="*/ 243 h 7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30"/>
                <a:gd name="T61" fmla="*/ 0 h 743"/>
                <a:gd name="T62" fmla="*/ 830 w 830"/>
                <a:gd name="T63" fmla="*/ 743 h 74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30" h="743">
                  <a:moveTo>
                    <a:pt x="222" y="188"/>
                  </a:moveTo>
                  <a:cubicBezTo>
                    <a:pt x="158" y="235"/>
                    <a:pt x="76" y="252"/>
                    <a:pt x="0" y="277"/>
                  </a:cubicBezTo>
                  <a:cubicBezTo>
                    <a:pt x="7" y="307"/>
                    <a:pt x="8" y="339"/>
                    <a:pt x="22" y="366"/>
                  </a:cubicBezTo>
                  <a:cubicBezTo>
                    <a:pt x="31" y="385"/>
                    <a:pt x="52" y="394"/>
                    <a:pt x="66" y="410"/>
                  </a:cubicBezTo>
                  <a:cubicBezTo>
                    <a:pt x="78" y="424"/>
                    <a:pt x="88" y="440"/>
                    <a:pt x="100" y="454"/>
                  </a:cubicBezTo>
                  <a:cubicBezTo>
                    <a:pt x="121" y="477"/>
                    <a:pt x="144" y="499"/>
                    <a:pt x="166" y="521"/>
                  </a:cubicBezTo>
                  <a:cubicBezTo>
                    <a:pt x="222" y="578"/>
                    <a:pt x="139" y="540"/>
                    <a:pt x="244" y="610"/>
                  </a:cubicBezTo>
                  <a:cubicBezTo>
                    <a:pt x="308" y="653"/>
                    <a:pt x="369" y="700"/>
                    <a:pt x="433" y="743"/>
                  </a:cubicBezTo>
                  <a:cubicBezTo>
                    <a:pt x="454" y="658"/>
                    <a:pt x="472" y="642"/>
                    <a:pt x="544" y="588"/>
                  </a:cubicBezTo>
                  <a:cubicBezTo>
                    <a:pt x="566" y="592"/>
                    <a:pt x="589" y="594"/>
                    <a:pt x="611" y="599"/>
                  </a:cubicBezTo>
                  <a:cubicBezTo>
                    <a:pt x="622" y="601"/>
                    <a:pt x="633" y="612"/>
                    <a:pt x="644" y="610"/>
                  </a:cubicBezTo>
                  <a:cubicBezTo>
                    <a:pt x="683" y="604"/>
                    <a:pt x="699" y="555"/>
                    <a:pt x="722" y="532"/>
                  </a:cubicBezTo>
                  <a:cubicBezTo>
                    <a:pt x="746" y="508"/>
                    <a:pt x="776" y="490"/>
                    <a:pt x="800" y="466"/>
                  </a:cubicBezTo>
                  <a:cubicBezTo>
                    <a:pt x="830" y="373"/>
                    <a:pt x="740" y="297"/>
                    <a:pt x="688" y="232"/>
                  </a:cubicBezTo>
                  <a:cubicBezTo>
                    <a:pt x="634" y="164"/>
                    <a:pt x="589" y="88"/>
                    <a:pt x="511" y="43"/>
                  </a:cubicBezTo>
                  <a:cubicBezTo>
                    <a:pt x="487" y="29"/>
                    <a:pt x="458" y="23"/>
                    <a:pt x="433" y="10"/>
                  </a:cubicBezTo>
                  <a:cubicBezTo>
                    <a:pt x="331" y="27"/>
                    <a:pt x="391" y="0"/>
                    <a:pt x="344" y="54"/>
                  </a:cubicBezTo>
                  <a:cubicBezTo>
                    <a:pt x="327" y="74"/>
                    <a:pt x="288" y="110"/>
                    <a:pt x="288" y="110"/>
                  </a:cubicBezTo>
                  <a:cubicBezTo>
                    <a:pt x="269" y="167"/>
                    <a:pt x="246" y="191"/>
                    <a:pt x="188" y="210"/>
                  </a:cubicBezTo>
                  <a:cubicBezTo>
                    <a:pt x="151" y="235"/>
                    <a:pt x="164" y="223"/>
                    <a:pt x="144" y="243"/>
                  </a:cubicBezTo>
                </a:path>
              </a:pathLst>
            </a:custGeom>
            <a:pattFill prst="lgConfetti">
              <a:fgClr>
                <a:srgbClr val="F76E07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4" name="Line 11"/>
            <p:cNvSpPr>
              <a:spLocks noChangeShapeType="1"/>
            </p:cNvSpPr>
            <p:nvPr/>
          </p:nvSpPr>
          <p:spPr bwMode="auto">
            <a:xfrm flipH="1">
              <a:off x="2448" y="2256"/>
              <a:ext cx="576" cy="1008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5" name="Line 12"/>
            <p:cNvSpPr>
              <a:spLocks noChangeShapeType="1"/>
            </p:cNvSpPr>
            <p:nvPr/>
          </p:nvSpPr>
          <p:spPr bwMode="auto">
            <a:xfrm flipH="1">
              <a:off x="2352" y="3264"/>
              <a:ext cx="9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133600" y="228600"/>
            <a:ext cx="7924800" cy="838200"/>
          </a:xfrm>
          <a:prstGeom prst="rect">
            <a:avLst/>
          </a:prstGeom>
          <a:solidFill>
            <a:srgbClr val="60C99C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2175A">
                <a:alpha val="74998"/>
              </a:srgbClr>
            </a:outerShdw>
          </a:effectLst>
        </p:spPr>
        <p:txBody>
          <a:bodyPr lIns="90488" tIns="44450" rIns="90488" bIns="44450" anchor="ctr"/>
          <a:lstStyle/>
          <a:p>
            <a:pPr algn="ctr" defTabSz="762000">
              <a:defRPr/>
            </a:pPr>
            <a:r>
              <a:rPr lang="de-DE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MS Gothic" pitchFamily="49" charset="-128"/>
              </a:rPr>
              <a:t>EUS-FNA </a:t>
            </a:r>
          </a:p>
        </p:txBody>
      </p:sp>
      <p:pic>
        <p:nvPicPr>
          <p:cNvPr id="17" name="Picture 4" descr="EUS mit FNP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72" t="10974" r="20268" b="25856"/>
          <a:stretch>
            <a:fillRect/>
          </a:stretch>
        </p:blipFill>
        <p:spPr bwMode="auto">
          <a:xfrm>
            <a:off x="7543800" y="1154113"/>
            <a:ext cx="2979738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11" descr="EUS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9514" y="3956050"/>
            <a:ext cx="3062287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3742813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087814" y="152400"/>
            <a:ext cx="8186487" cy="1266826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defRPr/>
            </a:pPr>
            <a:endParaRPr lang="el-GR" altLang="en-US" sz="8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Verdana" charset="0"/>
              <a:cs typeface="Verdana" charset="0"/>
            </a:endParaRPr>
          </a:p>
          <a:p>
            <a:pPr algn="ctr">
              <a:defRPr/>
            </a:pPr>
            <a:endParaRPr lang="en-US" altLang="en-US" sz="8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Verdana" charset="0"/>
              <a:cs typeface="Verdana" charset="0"/>
            </a:endParaRPr>
          </a:p>
          <a:p>
            <a:pPr algn="ctr">
              <a:defRPr/>
            </a:pPr>
            <a:r>
              <a:rPr lang="el-GR" alt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ΕΝΔΕΙΞΕΙΣ ΓΙΑ EUS-FNA ΣΕ ΣΥΜΠΑΓΕΙΣ ΒΛΑΒΕΣ ΠΑΓΚΡΕΑΤΟΣ</a:t>
            </a:r>
            <a:endParaRPr lang="de-DE" altLang="en-US" sz="2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847851" y="2089330"/>
            <a:ext cx="8640763" cy="4114800"/>
          </a:xfrm>
          <a:noFill/>
        </p:spPr>
        <p:txBody>
          <a:bodyPr/>
          <a:lstStyle/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el-GR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Να επιβεβαιώσει ιστολογικά την διάγνωση της κακοήθειας σε ασθενή με </a:t>
            </a:r>
            <a:r>
              <a:rPr lang="el-GR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μη εξαιρέσιμη μάζα</a:t>
            </a:r>
            <a:r>
              <a:rPr lang="el-GR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απαραίτητο για την έναρξη ΧΜΘ ή ΑΚΘ.</a:t>
            </a:r>
            <a:r>
              <a:rPr lang="en-US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l-GR" altLang="en-US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  <a:buFont typeface="Wingdings" charset="2"/>
              <a:buChar char="ü"/>
            </a:pPr>
            <a:endParaRPr lang="el-GR" altLang="en-US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el-GR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Να </a:t>
            </a:r>
            <a:r>
              <a:rPr lang="el-GR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αποκλείσει ιστολογικά</a:t>
            </a:r>
            <a:r>
              <a:rPr lang="el-GR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l-GR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άλλους τύπους κακοήθειας ή Α</a:t>
            </a:r>
            <a:r>
              <a:rPr lang="en-US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</a:t>
            </a:r>
            <a:r>
              <a:rPr lang="el-GR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όπως λέμφωμα, μετάσταση από </a:t>
            </a:r>
            <a:r>
              <a:rPr lang="el-GR" altLang="en-US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μικροκυτταρικό</a:t>
            </a:r>
            <a:r>
              <a:rPr lang="el-GR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όγκο ή </a:t>
            </a:r>
            <a:r>
              <a:rPr lang="el-GR" altLang="en-US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νευροενδοκρινή</a:t>
            </a:r>
            <a:r>
              <a:rPr lang="el-GR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όγκο, στους οποίους εφαρμόζεται διαφορετική θεραπευτική στρατηγική. </a:t>
            </a:r>
          </a:p>
          <a:p>
            <a:pPr>
              <a:lnSpc>
                <a:spcPct val="80000"/>
              </a:lnSpc>
              <a:buFont typeface="Wingdings" charset="2"/>
              <a:buChar char="ü"/>
            </a:pPr>
            <a:endParaRPr lang="el-GR" altLang="en-US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el-GR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Να θέσει την ιστολογική διάγνωση σε </a:t>
            </a:r>
            <a:r>
              <a:rPr lang="el-GR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ασθενείς</a:t>
            </a:r>
            <a:r>
              <a:rPr lang="el-GR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 ή θεράποντες ιατρούς) </a:t>
            </a:r>
            <a:r>
              <a:rPr lang="el-GR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απρόθυμους</a:t>
            </a:r>
            <a:r>
              <a:rPr lang="el-GR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να υποβληθούν σε μείζον χειρουργείο χωρίς ακριβή διάγνωση</a:t>
            </a:r>
            <a:r>
              <a:rPr lang="en-US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>
              <a:lnSpc>
                <a:spcPct val="80000"/>
              </a:lnSpc>
              <a:buFont typeface="Wingdings" charset="2"/>
              <a:buChar char="ü"/>
            </a:pPr>
            <a:endParaRPr lang="en-US" altLang="en-US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el-GR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Να επιβεβαιώσει την </a:t>
            </a:r>
            <a:r>
              <a:rPr lang="el-GR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απουσία κακοήθειας</a:t>
            </a:r>
            <a:r>
              <a:rPr lang="el-GR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όταν η απεικονισθείσα πιθανότητα κακοήθειας είναι χαμηλή</a:t>
            </a:r>
            <a:r>
              <a:rPr lang="en-US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???</a:t>
            </a:r>
          </a:p>
          <a:p>
            <a:pPr>
              <a:lnSpc>
                <a:spcPct val="80000"/>
              </a:lnSpc>
              <a:buFont typeface="Wingdings" charset="2"/>
              <a:buChar char="ü"/>
            </a:pPr>
            <a:endParaRPr lang="en-US" altLang="en-US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4224338" y="6442075"/>
            <a:ext cx="7921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l-GR" altLang="en-US"/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7177088" y="6437313"/>
            <a:ext cx="4895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Gastrointestinal Endosc 2004; 60:631-5. </a:t>
            </a:r>
            <a:endParaRPr lang="el-GR" altLang="en-US" sz="1400" b="1" i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9600" y="4599782"/>
            <a:ext cx="2044700" cy="185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5200" y="2141538"/>
            <a:ext cx="2781300" cy="185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0" y="3375026"/>
            <a:ext cx="1943100" cy="179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200" y="890588"/>
            <a:ext cx="21082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597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4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4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49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49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2031148" y="3373856"/>
            <a:ext cx="8208912" cy="3367513"/>
            <a:chOff x="503548" y="3490487"/>
            <a:chExt cx="8208912" cy="3367513"/>
          </a:xfrm>
        </p:grpSpPr>
        <p:sp>
          <p:nvSpPr>
            <p:cNvPr id="14" name="Pravokutnik 13"/>
            <p:cNvSpPr/>
            <p:nvPr/>
          </p:nvSpPr>
          <p:spPr>
            <a:xfrm>
              <a:off x="503548" y="3490487"/>
              <a:ext cx="8208912" cy="3367513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grpSp>
          <p:nvGrpSpPr>
            <p:cNvPr id="4" name="Grupa 3"/>
            <p:cNvGrpSpPr/>
            <p:nvPr/>
          </p:nvGrpSpPr>
          <p:grpSpPr>
            <a:xfrm>
              <a:off x="971600" y="3609313"/>
              <a:ext cx="7272808" cy="3132055"/>
              <a:chOff x="971600" y="3645024"/>
              <a:chExt cx="7272808" cy="3059087"/>
            </a:xfrm>
          </p:grpSpPr>
          <p:pic>
            <p:nvPicPr>
              <p:cNvPr id="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5942" t="28580" r="12476" b="39920"/>
              <a:stretch>
                <a:fillRect/>
              </a:stretch>
            </p:blipFill>
            <p:spPr bwMode="auto">
              <a:xfrm>
                <a:off x="971600" y="3645024"/>
                <a:ext cx="7272808" cy="1800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Pravokutnik 8"/>
              <p:cNvSpPr/>
              <p:nvPr/>
            </p:nvSpPr>
            <p:spPr>
              <a:xfrm>
                <a:off x="1115616" y="5380672"/>
                <a:ext cx="7128792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hr-HR" sz="1600" i="1" dirty="0"/>
                  <a:t>…</a:t>
                </a:r>
                <a:r>
                  <a:rPr lang="en-US" sz="1600" i="1" dirty="0"/>
                  <a:t>preoperative sampling is </a:t>
                </a:r>
                <a:r>
                  <a:rPr lang="en-US" sz="1600" b="1" i="1" dirty="0">
                    <a:solidFill>
                      <a:srgbClr val="FFFF00"/>
                    </a:solidFill>
                  </a:rPr>
                  <a:t>generally not advised</a:t>
                </a:r>
                <a:r>
                  <a:rPr lang="en-US" sz="1600" i="1" dirty="0">
                    <a:solidFill>
                      <a:srgbClr val="FFFF00"/>
                    </a:solidFill>
                  </a:rPr>
                  <a:t> </a:t>
                </a:r>
                <a:r>
                  <a:rPr lang="en-US" sz="1600" i="1" dirty="0"/>
                  <a:t>(</a:t>
                </a:r>
                <a:r>
                  <a:rPr lang="en-US" sz="1600" i="1" dirty="0" err="1"/>
                  <a:t>i</a:t>
                </a:r>
                <a:r>
                  <a:rPr lang="en-US" sz="1600" i="1" dirty="0"/>
                  <a:t>. e., for potentially </a:t>
                </a:r>
                <a:r>
                  <a:rPr lang="en-US" sz="1600" i="1" dirty="0" err="1"/>
                  <a:t>resectable</a:t>
                </a:r>
                <a:r>
                  <a:rPr lang="en-US" sz="1600" i="1" dirty="0"/>
                  <a:t> pancreatic tumors in operable patients). In other circumstances (e. g., </a:t>
                </a:r>
                <a:r>
                  <a:rPr lang="en-US" sz="1600" b="1" i="1" dirty="0">
                    <a:solidFill>
                      <a:srgbClr val="FFFF00"/>
                    </a:solidFill>
                  </a:rPr>
                  <a:t>neoadjuvant</a:t>
                </a:r>
                <a:r>
                  <a:rPr lang="en-US" sz="1600" i="1" dirty="0">
                    <a:solidFill>
                      <a:srgbClr val="FFFF00"/>
                    </a:solidFill>
                  </a:rPr>
                  <a:t> </a:t>
                </a:r>
                <a:r>
                  <a:rPr lang="en-US" sz="1600" i="1" dirty="0"/>
                  <a:t>or</a:t>
                </a:r>
                <a:r>
                  <a:rPr lang="en-US" sz="1600" i="1" dirty="0">
                    <a:solidFill>
                      <a:srgbClr val="FFFF00"/>
                    </a:solidFill>
                  </a:rPr>
                  <a:t> </a:t>
                </a:r>
                <a:r>
                  <a:rPr lang="en-US" sz="1600" b="1" i="1" dirty="0">
                    <a:solidFill>
                      <a:srgbClr val="FFFF00"/>
                    </a:solidFill>
                  </a:rPr>
                  <a:t>palliative radio/chemotherapy</a:t>
                </a:r>
                <a:r>
                  <a:rPr lang="en-US" sz="1600" i="1" dirty="0"/>
                  <a:t>), a pathological diagnosis is required; this can be obtained by sampling the primary pancreatic lesion or possible metastases (Evidence level 1 +).</a:t>
                </a:r>
                <a:endParaRPr lang="hr-HR" sz="1600" i="1" dirty="0"/>
              </a:p>
            </p:txBody>
          </p:sp>
        </p:grpSp>
      </p:grpSp>
      <p:grpSp>
        <p:nvGrpSpPr>
          <p:cNvPr id="12" name="Grupa 11"/>
          <p:cNvGrpSpPr/>
          <p:nvPr/>
        </p:nvGrpSpPr>
        <p:grpSpPr>
          <a:xfrm>
            <a:off x="2027548" y="96069"/>
            <a:ext cx="8208912" cy="3277786"/>
            <a:chOff x="503548" y="212701"/>
            <a:chExt cx="8208912" cy="3277786"/>
          </a:xfrm>
        </p:grpSpPr>
        <p:sp>
          <p:nvSpPr>
            <p:cNvPr id="11" name="Pravokutnik 10"/>
            <p:cNvSpPr/>
            <p:nvPr/>
          </p:nvSpPr>
          <p:spPr>
            <a:xfrm>
              <a:off x="503548" y="212701"/>
              <a:ext cx="8208912" cy="327778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grpSp>
          <p:nvGrpSpPr>
            <p:cNvPr id="10" name="Grupa 9"/>
            <p:cNvGrpSpPr/>
            <p:nvPr/>
          </p:nvGrpSpPr>
          <p:grpSpPr>
            <a:xfrm>
              <a:off x="539552" y="388282"/>
              <a:ext cx="7992888" cy="2947668"/>
              <a:chOff x="611560" y="223223"/>
              <a:chExt cx="7992888" cy="294766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6650" t="26060" r="19563" b="47480"/>
              <a:stretch>
                <a:fillRect/>
              </a:stretch>
            </p:blipFill>
            <p:spPr bwMode="auto">
              <a:xfrm>
                <a:off x="611560" y="223223"/>
                <a:ext cx="7992888" cy="1865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kstniOkvir 7"/>
              <p:cNvSpPr txBox="1"/>
              <p:nvPr/>
            </p:nvSpPr>
            <p:spPr>
              <a:xfrm>
                <a:off x="1292529" y="2247561"/>
                <a:ext cx="69847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We recommend that biopsy of a suspected primary or metastatic pancreatic tumor should be </a:t>
                </a:r>
                <a:r>
                  <a:rPr lang="en-US" b="1" i="1" dirty="0">
                    <a:solidFill>
                      <a:srgbClr val="FFC000"/>
                    </a:solidFill>
                  </a:rPr>
                  <a:t>individualized </a:t>
                </a:r>
                <a:r>
                  <a:rPr lang="en-US" i="1" dirty="0"/>
                  <a:t>based</a:t>
                </a:r>
                <a:r>
                  <a:rPr lang="en-US" b="1" i="1" dirty="0">
                    <a:solidFill>
                      <a:srgbClr val="FFC000"/>
                    </a:solidFill>
                  </a:rPr>
                  <a:t> </a:t>
                </a:r>
                <a:r>
                  <a:rPr lang="en-US" i="1" dirty="0"/>
                  <a:t>on need for preoperative </a:t>
                </a:r>
                <a:r>
                  <a:rPr lang="en-US" b="1" i="1" dirty="0">
                    <a:solidFill>
                      <a:srgbClr val="FFC000"/>
                    </a:solidFill>
                  </a:rPr>
                  <a:t>chemotherapy</a:t>
                </a:r>
                <a:r>
                  <a:rPr lang="en-US" i="1" dirty="0"/>
                  <a:t>, </a:t>
                </a:r>
                <a:r>
                  <a:rPr lang="en-US" b="1" i="1" dirty="0" err="1">
                    <a:solidFill>
                      <a:srgbClr val="FFC000"/>
                    </a:solidFill>
                  </a:rPr>
                  <a:t>resectability</a:t>
                </a:r>
                <a:r>
                  <a:rPr lang="en-US" i="1" dirty="0"/>
                  <a:t>, and </a:t>
                </a:r>
                <a:r>
                  <a:rPr lang="en-US" b="1" i="1" dirty="0">
                    <a:solidFill>
                      <a:srgbClr val="FFC000"/>
                    </a:solidFill>
                  </a:rPr>
                  <a:t>feasibility</a:t>
                </a:r>
                <a:r>
                  <a:rPr lang="en-US" i="1" dirty="0"/>
                  <a:t> of surgery.</a:t>
                </a:r>
                <a:r>
                  <a:rPr lang="hr-HR" i="1" dirty="0"/>
                  <a:t> </a:t>
                </a:r>
                <a:endParaRPr lang="hr-H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009765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81" name="Group 37"/>
          <p:cNvGraphicFramePr>
            <a:graphicFrameLocks noGrp="1"/>
          </p:cNvGraphicFramePr>
          <p:nvPr>
            <p:ph idx="1"/>
          </p:nvPr>
        </p:nvGraphicFramePr>
        <p:xfrm>
          <a:off x="2063750" y="2484438"/>
          <a:ext cx="8001000" cy="1737360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95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ΕΥΑΙΣΘΗΣΙΑ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ΕΙΔΙΚΟΤΗΤΑ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N.P.V</a:t>
                      </a:r>
                      <a:endParaRPr kumimoji="0" lang="el-GR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EUS</a:t>
                      </a:r>
                      <a:endParaRPr kumimoji="0" lang="el-GR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95%</a:t>
                      </a:r>
                      <a:endParaRPr kumimoji="0" lang="el-G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65%</a:t>
                      </a:r>
                      <a:endParaRPr kumimoji="0" lang="el-G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95%</a:t>
                      </a:r>
                      <a:endParaRPr kumimoji="0" lang="el-GR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FNA</a:t>
                      </a:r>
                      <a:endParaRPr kumimoji="0" lang="el-GR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95%</a:t>
                      </a:r>
                      <a:endParaRPr kumimoji="0" lang="el-GR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100%</a:t>
                      </a:r>
                      <a:endParaRPr kumimoji="0" lang="el-G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20-50%</a:t>
                      </a:r>
                      <a:endParaRPr kumimoji="0" lang="el-G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7378" name="Text Box 34"/>
          <p:cNvSpPr txBox="1">
            <a:spLocks noChangeArrowheads="1"/>
          </p:cNvSpPr>
          <p:nvPr/>
        </p:nvSpPr>
        <p:spPr bwMode="auto">
          <a:xfrm>
            <a:off x="2855914" y="5029201"/>
            <a:ext cx="748855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l-GR" alt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ρνητική</a:t>
            </a:r>
            <a:r>
              <a:rPr lang="el-GR" alt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alt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FNA</a:t>
            </a:r>
            <a:r>
              <a:rPr lang="el-GR" alt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l-GR" altLang="en-US" sz="2400" b="1" u="sng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δεν αποκλείει</a:t>
            </a:r>
            <a:r>
              <a:rPr lang="el-GR" altLang="en-US" sz="2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l-GR" alt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την πιθανότητα ύπαρξης καρκίνου.</a:t>
            </a:r>
          </a:p>
        </p:txBody>
      </p:sp>
      <p:sp>
        <p:nvSpPr>
          <p:cNvPr id="57379" name="AutoShape 35"/>
          <p:cNvSpPr>
            <a:spLocks noChangeArrowheads="1"/>
          </p:cNvSpPr>
          <p:nvPr/>
        </p:nvSpPr>
        <p:spPr bwMode="auto">
          <a:xfrm>
            <a:off x="2135188" y="5105401"/>
            <a:ext cx="609600" cy="3333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l-GR" altLang="en-US">
              <a:solidFill>
                <a:srgbClr val="66FF33"/>
              </a:solidFill>
            </a:endParaRPr>
          </a:p>
        </p:txBody>
      </p:sp>
      <p:sp>
        <p:nvSpPr>
          <p:cNvPr id="57382" name="AutoShape 38"/>
          <p:cNvSpPr>
            <a:spLocks noChangeArrowheads="1"/>
          </p:cNvSpPr>
          <p:nvPr/>
        </p:nvSpPr>
        <p:spPr bwMode="auto">
          <a:xfrm>
            <a:off x="9696450" y="3068639"/>
            <a:ext cx="287338" cy="358775"/>
          </a:xfrm>
          <a:prstGeom prst="upArrow">
            <a:avLst>
              <a:gd name="adj1" fmla="val 50000"/>
              <a:gd name="adj2" fmla="val 3121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57383" name="AutoShape 39"/>
          <p:cNvSpPr>
            <a:spLocks noChangeArrowheads="1"/>
          </p:cNvSpPr>
          <p:nvPr/>
        </p:nvSpPr>
        <p:spPr bwMode="auto">
          <a:xfrm rot="10800000">
            <a:off x="9696450" y="3717926"/>
            <a:ext cx="287338" cy="358775"/>
          </a:xfrm>
          <a:prstGeom prst="upArrow">
            <a:avLst>
              <a:gd name="adj1" fmla="val 50000"/>
              <a:gd name="adj2" fmla="val 3121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028256" y="332656"/>
            <a:ext cx="8460233" cy="792088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eaLnBrk="0" hangingPunct="0">
              <a:lnSpc>
                <a:spcPct val="120000"/>
              </a:lnSpc>
              <a:buClr>
                <a:srgbClr val="C1EEFF"/>
              </a:buClr>
              <a:buFont typeface="Consolas" pitchFamily="49" charset="0"/>
              <a:buNone/>
              <a:defRPr/>
            </a:pPr>
            <a:endParaRPr lang="el-GR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28254" y="404664"/>
            <a:ext cx="8460235" cy="720080"/>
          </a:xfrm>
        </p:spPr>
        <p:txBody>
          <a:bodyPr/>
          <a:lstStyle/>
          <a:p>
            <a:pPr algn="ctr">
              <a:defRPr/>
            </a:pPr>
            <a:r>
              <a:rPr lang="el-GR" alt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EUS</a:t>
            </a:r>
            <a:r>
              <a:rPr lang="en-US" alt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-FNA </a:t>
            </a:r>
            <a:r>
              <a:rPr lang="el-GR" alt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και </a:t>
            </a:r>
            <a:r>
              <a:rPr lang="el-GR" altLang="en-US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</a:t>
            </a:r>
            <a:r>
              <a:rPr lang="el-GR" alt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παγκρέατος</a:t>
            </a:r>
            <a:endParaRPr lang="en-US" altLang="en-U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992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hr-HR" sz="2400" dirty="0"/>
          </a:p>
          <a:p>
            <a:r>
              <a:rPr lang="el-GR" sz="2000" dirty="0"/>
              <a:t>Διάγνωση</a:t>
            </a:r>
            <a:endParaRPr lang="hr-HR" sz="2000" dirty="0"/>
          </a:p>
          <a:p>
            <a:endParaRPr lang="hr-HR" sz="2000" dirty="0"/>
          </a:p>
          <a:p>
            <a:r>
              <a:rPr lang="el-GR" sz="2000" dirty="0"/>
              <a:t>Επιβεβαίωση </a:t>
            </a:r>
            <a:r>
              <a:rPr lang="mr-IN" sz="2000" dirty="0"/>
              <a:t>–</a:t>
            </a:r>
            <a:r>
              <a:rPr lang="el-GR" sz="2000" dirty="0"/>
              <a:t> </a:t>
            </a:r>
            <a:r>
              <a:rPr lang="el-GR" sz="2000" dirty="0" err="1"/>
              <a:t>σταδιοποίηση</a:t>
            </a:r>
            <a:r>
              <a:rPr lang="el-GR" sz="2000" dirty="0"/>
              <a:t> όγκου</a:t>
            </a:r>
          </a:p>
          <a:p>
            <a:endParaRPr lang="hr-HR" sz="2000" dirty="0"/>
          </a:p>
          <a:p>
            <a:r>
              <a:rPr lang="el-GR" sz="2000" dirty="0"/>
              <a:t>Μοριακές μελέτες</a:t>
            </a:r>
            <a:r>
              <a:rPr lang="hr-HR" sz="2000" dirty="0"/>
              <a:t> (markers) </a:t>
            </a:r>
          </a:p>
          <a:p>
            <a:pPr lvl="1"/>
            <a:r>
              <a:rPr lang="el-GR" sz="1800" dirty="0"/>
              <a:t>Πρόγνωση </a:t>
            </a:r>
            <a:endParaRPr lang="hr-HR" sz="1800" dirty="0"/>
          </a:p>
          <a:p>
            <a:pPr lvl="1"/>
            <a:r>
              <a:rPr lang="el-GR" sz="1800" dirty="0"/>
              <a:t>Θεραπεία</a:t>
            </a:r>
            <a:endParaRPr lang="hr-HR" sz="1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3357" y="1700808"/>
            <a:ext cx="4559329" cy="456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2830" y="3475040"/>
            <a:ext cx="1360381" cy="122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z="32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Λήψη υλικού (</a:t>
            </a:r>
            <a:r>
              <a:rPr lang="en-US" altLang="en-US" sz="32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EUS-FNA/FNB</a:t>
            </a:r>
            <a:r>
              <a:rPr lang="el-GR" altLang="en-US" sz="32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)</a:t>
            </a:r>
            <a:endParaRPr lang="el-GR" sz="3200" b="1" dirty="0">
              <a:solidFill>
                <a:srgbClr val="FFFF00"/>
              </a:solidFill>
              <a:latin typeface="Verdana" charset="0"/>
              <a:ea typeface="Verdana" charset="0"/>
              <a:cs typeface="Verdana" charset="0"/>
              <a:sym typeface="Wingdings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1ABB7B92-5E37-5643-8E5C-BF8CB22F6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814" y="152400"/>
            <a:ext cx="8186487" cy="1266826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defRPr/>
            </a:pPr>
            <a:endParaRPr lang="el-GR" altLang="en-US" sz="8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Verdana" charset="0"/>
              <a:cs typeface="Verdana" charset="0"/>
            </a:endParaRPr>
          </a:p>
          <a:p>
            <a:pPr algn="ctr">
              <a:defRPr/>
            </a:pPr>
            <a:endParaRPr lang="en-US" altLang="en-US" sz="8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Verdana" charset="0"/>
              <a:cs typeface="Verdana" charset="0"/>
            </a:endParaRPr>
          </a:p>
          <a:p>
            <a:pPr algn="ctr">
              <a:defRPr/>
            </a:pPr>
            <a:r>
              <a:rPr lang="el-GR" alt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EUS-FNA</a:t>
            </a:r>
            <a:r>
              <a:rPr lang="en-US" alt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 vs. EUS-FNB</a:t>
            </a:r>
            <a:r>
              <a:rPr lang="el-GR" alt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 </a:t>
            </a:r>
            <a:endParaRPr lang="en-US" altLang="en-US" sz="2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Verdana" charset="0"/>
              <a:cs typeface="Verdana" charset="0"/>
            </a:endParaRPr>
          </a:p>
          <a:p>
            <a:pPr algn="ctr">
              <a:defRPr/>
            </a:pPr>
            <a:r>
              <a:rPr lang="el-GR" alt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ΣΕ ΣΥΜΠΑΓΕΙΣ ΒΛΑΒΕΣ ΠΑΓΚΡΕΑΤΟΣ</a:t>
            </a:r>
            <a:r>
              <a:rPr lang="en-US" alt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???</a:t>
            </a:r>
            <a:endParaRPr lang="de-DE" altLang="en-US" sz="2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1090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35561" y="1990345"/>
            <a:ext cx="4041775" cy="3951288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Ειδικές νέες βελόνες</a:t>
            </a:r>
            <a:endParaRPr lang="hr-HR" dirty="0"/>
          </a:p>
          <a:p>
            <a:endParaRPr lang="hr-HR" sz="800" dirty="0"/>
          </a:p>
          <a:p>
            <a:r>
              <a:rPr lang="hr-HR" dirty="0"/>
              <a:t>SharkCore</a:t>
            </a:r>
            <a:r>
              <a:rPr lang="hr-HR" baseline="30000" dirty="0"/>
              <a:t>TM</a:t>
            </a:r>
          </a:p>
          <a:p>
            <a:endParaRPr lang="hr-HR" sz="800" dirty="0"/>
          </a:p>
          <a:p>
            <a:r>
              <a:rPr lang="hr-HR" dirty="0"/>
              <a:t>Acquire</a:t>
            </a:r>
            <a:r>
              <a:rPr lang="hr-HR" baseline="30000" dirty="0"/>
              <a:t>TM</a:t>
            </a:r>
            <a:endParaRPr lang="hr-HR" dirty="0"/>
          </a:p>
          <a:p>
            <a:endParaRPr lang="hr-HR" sz="800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8961" y="1997454"/>
            <a:ext cx="4727984" cy="351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8075" y="4221089"/>
            <a:ext cx="3164815" cy="235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62981" y="5661248"/>
            <a:ext cx="581293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>
                <a:solidFill>
                  <a:srgbClr val="FFC000"/>
                </a:solidFill>
              </a:rPr>
              <a:t>Conti CB et al. WJGE</a:t>
            </a:r>
            <a:r>
              <a:rPr lang="en-US" sz="1600" b="1" dirty="0">
                <a:solidFill>
                  <a:srgbClr val="FFC000"/>
                </a:solidFill>
              </a:rPr>
              <a:t> 201</a:t>
            </a:r>
            <a:r>
              <a:rPr lang="hr-HR" sz="1600" b="1" dirty="0">
                <a:solidFill>
                  <a:srgbClr val="FFC000"/>
                </a:solidFill>
              </a:rPr>
              <a:t>9; Bang JY, et al.Gastrointest Endosc 2018;</a:t>
            </a:r>
          </a:p>
          <a:p>
            <a:r>
              <a:rPr lang="hr-HR" sz="1600" b="1" dirty="0">
                <a:solidFill>
                  <a:srgbClr val="FFC000"/>
                </a:solidFill>
              </a:rPr>
              <a:t>Abdelfatah MM, et al. Gastrointest Endosc 2018</a:t>
            </a:r>
          </a:p>
          <a:p>
            <a:endParaRPr lang="hr-HR" sz="1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0225" y="3148014"/>
            <a:ext cx="9715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2625" y="3300414"/>
            <a:ext cx="9715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5498" y="2132857"/>
            <a:ext cx="9715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64352" y="2162983"/>
            <a:ext cx="9715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5025" y="3452814"/>
            <a:ext cx="9715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l-GR" altLang="en-US" sz="32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Λήψη υλικού (</a:t>
            </a:r>
            <a:r>
              <a:rPr lang="en-US" altLang="en-US" sz="32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EUS-FNB</a:t>
            </a:r>
            <a:r>
              <a:rPr lang="el-GR" altLang="en-US" sz="32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)</a:t>
            </a:r>
            <a:endParaRPr lang="el-GR" sz="3200" b="1" dirty="0">
              <a:solidFill>
                <a:srgbClr val="FFFF00"/>
              </a:solidFill>
              <a:latin typeface="Verdana" charset="0"/>
              <a:ea typeface="Verdana" charset="0"/>
              <a:cs typeface="Verdana" charset="0"/>
              <a:sym typeface="Wingdings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E79A3436-3104-5040-9A5E-CDE33F042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814" y="152400"/>
            <a:ext cx="8186487" cy="1266826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defRPr/>
            </a:pPr>
            <a:endParaRPr lang="el-GR" altLang="en-US" sz="8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Verdana" charset="0"/>
              <a:cs typeface="Verdana" charset="0"/>
            </a:endParaRPr>
          </a:p>
          <a:p>
            <a:pPr algn="ctr">
              <a:defRPr/>
            </a:pPr>
            <a:endParaRPr lang="en-US" altLang="en-US" sz="8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Verdana" charset="0"/>
              <a:cs typeface="Verdana" charset="0"/>
            </a:endParaRPr>
          </a:p>
          <a:p>
            <a:pPr algn="ctr">
              <a:defRPr/>
            </a:pPr>
            <a:r>
              <a:rPr lang="el-GR" alt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EUS-FNA</a:t>
            </a:r>
            <a:r>
              <a:rPr lang="en-US" alt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 vs. EUS-FNB</a:t>
            </a:r>
            <a:r>
              <a:rPr lang="el-GR" alt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 </a:t>
            </a:r>
            <a:endParaRPr lang="en-US" altLang="en-US" sz="2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Verdana" charset="0"/>
              <a:cs typeface="Verdana" charset="0"/>
            </a:endParaRPr>
          </a:p>
          <a:p>
            <a:pPr algn="ctr">
              <a:defRPr/>
            </a:pPr>
            <a:r>
              <a:rPr lang="el-GR" alt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ΣΕ ΣΥΜΠΑΓΕΙΣ ΒΛΑΒΕΣ ΠΑΓΚΡΕΑΤΟΣ</a:t>
            </a:r>
            <a:r>
              <a:rPr lang="en-US" alt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???</a:t>
            </a:r>
            <a:endParaRPr lang="de-DE" altLang="en-US" sz="2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7479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4D999315-91FA-1845-B793-801BC0CBA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889" y="1486770"/>
            <a:ext cx="6626578" cy="1700563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42F0F2C8-B59B-DB48-B46A-B3A2CC03A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814" y="152400"/>
            <a:ext cx="8186487" cy="1266826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defRPr/>
            </a:pPr>
            <a:endParaRPr lang="el-GR" altLang="en-US" sz="8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Verdana" charset="0"/>
              <a:cs typeface="Verdana" charset="0"/>
            </a:endParaRPr>
          </a:p>
          <a:p>
            <a:pPr algn="ctr">
              <a:defRPr/>
            </a:pPr>
            <a:endParaRPr lang="en-US" altLang="en-US" sz="8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Verdana" charset="0"/>
              <a:cs typeface="Verdana" charset="0"/>
            </a:endParaRPr>
          </a:p>
          <a:p>
            <a:pPr algn="ctr">
              <a:defRPr/>
            </a:pPr>
            <a:r>
              <a:rPr lang="el-GR" alt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EUS-FNA</a:t>
            </a:r>
            <a:r>
              <a:rPr lang="en-US" alt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 vs. EUS-FNB</a:t>
            </a:r>
            <a:r>
              <a:rPr lang="el-GR" alt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 </a:t>
            </a:r>
            <a:endParaRPr lang="en-US" altLang="en-US" sz="2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Verdana" charset="0"/>
              <a:cs typeface="Verdana" charset="0"/>
            </a:endParaRPr>
          </a:p>
          <a:p>
            <a:pPr algn="ctr">
              <a:defRPr/>
            </a:pPr>
            <a:r>
              <a:rPr lang="el-GR" alt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ΣΕ ΣΥΜΠΑΓΕΙΣ ΒΛΑΒΕΣ ΠΑΓΚΡΕΑΤΟΣ</a:t>
            </a:r>
            <a:r>
              <a:rPr lang="en-US" alt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???</a:t>
            </a:r>
            <a:endParaRPr lang="de-DE" altLang="en-US" sz="2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40D60AA-BE2F-7043-9C5D-9EFA71C71434}"/>
              </a:ext>
            </a:extLst>
          </p:cNvPr>
          <p:cNvSpPr/>
          <p:nvPr/>
        </p:nvSpPr>
        <p:spPr>
          <a:xfrm>
            <a:off x="663999" y="3355229"/>
            <a:ext cx="10974843" cy="3364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l-GR" altLang="en-US" b="1" dirty="0" err="1">
                <a:solidFill>
                  <a:srgbClr val="FFFF00"/>
                </a:solidFill>
                <a:latin typeface="Arial" charset="0"/>
                <a:ea typeface="ＭＳ Ｐゴシック" charset="-128"/>
              </a:rPr>
              <a:t>Αναδρομικ</a:t>
            </a:r>
            <a:r>
              <a:rPr lang="en-US" altLang="en-US" b="1" dirty="0" err="1">
                <a:latin typeface="Arial" charset="0"/>
                <a:ea typeface="ＭＳ Ｐゴシック" charset="-128"/>
              </a:rPr>
              <a:t>ή</a:t>
            </a:r>
            <a:r>
              <a:rPr lang="el-GR" altLang="en-US" b="1" dirty="0">
                <a:latin typeface="Arial" charset="0"/>
                <a:ea typeface="ＭＳ Ｐゴシック" charset="-128"/>
              </a:rPr>
              <a:t> μελέτη σε 1 3βάθμιο Κέντρο</a:t>
            </a:r>
            <a:r>
              <a:rPr lang="el-GR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lang="el-GR" altLang="en-US" b="1" dirty="0">
                <a:solidFill>
                  <a:srgbClr val="FFFF00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3020</a:t>
            </a:r>
            <a:r>
              <a:rPr lang="el-GR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 </a:t>
            </a:r>
            <a:r>
              <a:rPr lang="en-US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pts.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altLang="en-US" b="1" dirty="0">
                <a:solidFill>
                  <a:srgbClr val="FFC000"/>
                </a:solidFill>
                <a:latin typeface="Arial" charset="0"/>
                <a:ea typeface="ＭＳ Ｐゴシック" charset="-128"/>
              </a:rPr>
              <a:t>FNA (22 </a:t>
            </a:r>
            <a:r>
              <a:rPr lang="en-US" altLang="en-US" b="1" dirty="0" err="1">
                <a:solidFill>
                  <a:srgbClr val="FFC000"/>
                </a:solidFill>
                <a:latin typeface="Arial" charset="0"/>
                <a:ea typeface="ＭＳ Ｐゴシック" charset="-128"/>
              </a:rPr>
              <a:t>ή</a:t>
            </a:r>
            <a:r>
              <a:rPr lang="el-GR" altLang="en-US" b="1" dirty="0">
                <a:solidFill>
                  <a:srgbClr val="FFC000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altLang="en-US" b="1" dirty="0">
                <a:solidFill>
                  <a:srgbClr val="FFC000"/>
                </a:solidFill>
                <a:latin typeface="Arial" charset="0"/>
                <a:ea typeface="ＭＳ Ｐゴシック" charset="-128"/>
              </a:rPr>
              <a:t>25G)</a:t>
            </a:r>
            <a:r>
              <a:rPr lang="el-GR" altLang="en-US" b="1" dirty="0">
                <a:solidFill>
                  <a:srgbClr val="FFC000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altLang="en-US" b="1" dirty="0">
                <a:solidFill>
                  <a:srgbClr val="FFC000"/>
                </a:solidFill>
                <a:latin typeface="Arial" charset="0"/>
                <a:ea typeface="ＭＳ Ｐゴシック" charset="-128"/>
              </a:rPr>
              <a:t>vs. FNB 22G </a:t>
            </a:r>
            <a:r>
              <a:rPr lang="el-GR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 2/3 </a:t>
            </a:r>
            <a:r>
              <a:rPr lang="en-US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FNA 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l-GR" altLang="en-US" b="1" dirty="0" err="1">
                <a:latin typeface="Arial" charset="0"/>
                <a:ea typeface="ＭＳ Ｐゴシック" charset="-128"/>
                <a:sym typeface="Wingdings" pitchFamily="2" charset="2"/>
              </a:rPr>
              <a:t>Συμπαγε</a:t>
            </a:r>
            <a:r>
              <a:rPr lang="en-US" altLang="en-US" b="1" dirty="0" err="1">
                <a:latin typeface="Arial" charset="0"/>
                <a:ea typeface="ＭＳ Ｐゴシック" charset="-128"/>
                <a:sym typeface="Wingdings" pitchFamily="2" charset="2"/>
              </a:rPr>
              <a:t>ί</a:t>
            </a:r>
            <a:r>
              <a:rPr lang="el-GR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ς </a:t>
            </a:r>
            <a:r>
              <a:rPr lang="el-GR" altLang="en-US" b="1" dirty="0">
                <a:solidFill>
                  <a:srgbClr val="FFFF00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παγκρεατικές</a:t>
            </a:r>
            <a:r>
              <a:rPr lang="el-GR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 μάζες</a:t>
            </a:r>
            <a:r>
              <a:rPr lang="en-US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:</a:t>
            </a:r>
            <a:r>
              <a:rPr lang="el-GR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 </a:t>
            </a:r>
            <a:r>
              <a:rPr lang="en-US" altLang="en-US" b="1" dirty="0">
                <a:solidFill>
                  <a:srgbClr val="FFFF00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71.3%</a:t>
            </a:r>
            <a:r>
              <a:rPr lang="en-US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, </a:t>
            </a:r>
            <a:r>
              <a:rPr lang="en-US" altLang="en-US" b="1" dirty="0" err="1">
                <a:latin typeface="Arial" charset="0"/>
                <a:ea typeface="ＭＳ Ｐゴシック" charset="-128"/>
                <a:sym typeface="Wingdings" pitchFamily="2" charset="2"/>
              </a:rPr>
              <a:t>ά</a:t>
            </a:r>
            <a:r>
              <a:rPr lang="el-GR" altLang="en-US" b="1" dirty="0" err="1">
                <a:latin typeface="Arial" charset="0"/>
                <a:ea typeface="ＭＳ Ｐゴシック" charset="-128"/>
                <a:sym typeface="Wingdings" pitchFamily="2" charset="2"/>
              </a:rPr>
              <a:t>λλα</a:t>
            </a:r>
            <a:r>
              <a:rPr lang="en-US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: 28.7%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l-GR" altLang="en-US" b="1" dirty="0" err="1">
                <a:latin typeface="Arial" charset="0"/>
                <a:ea typeface="ＭＳ Ｐゴシック" charset="-128"/>
                <a:sym typeface="Wingdings" pitchFamily="2" charset="2"/>
              </a:rPr>
              <a:t>Δι</a:t>
            </a:r>
            <a:r>
              <a:rPr lang="en-US" altLang="en-US" b="1" dirty="0" err="1">
                <a:latin typeface="Arial" charset="0"/>
                <a:ea typeface="ＭＳ Ｐゴシック" charset="-128"/>
                <a:sym typeface="Wingdings" pitchFamily="2" charset="2"/>
              </a:rPr>
              <a:t>ά</a:t>
            </a:r>
            <a:r>
              <a:rPr lang="el-GR" altLang="en-US" b="1" dirty="0" err="1">
                <a:latin typeface="Arial" charset="0"/>
                <a:ea typeface="ＭＳ Ｐゴシック" charset="-128"/>
                <a:sym typeface="Wingdings" pitchFamily="2" charset="2"/>
              </a:rPr>
              <a:t>μεσος</a:t>
            </a:r>
            <a:r>
              <a:rPr lang="el-GR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 αριθμός </a:t>
            </a:r>
            <a:r>
              <a:rPr lang="el-GR" altLang="en-US" b="1" dirty="0">
                <a:solidFill>
                  <a:srgbClr val="FFC000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περασμάτων</a:t>
            </a:r>
            <a:r>
              <a:rPr lang="el-GR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 με </a:t>
            </a:r>
            <a:r>
              <a:rPr lang="en-US" altLang="en-US" b="1" dirty="0">
                <a:solidFill>
                  <a:srgbClr val="FFC000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FNB&lt;FNA </a:t>
            </a:r>
          </a:p>
          <a:p>
            <a:pPr lvl="1">
              <a:lnSpc>
                <a:spcPct val="150000"/>
              </a:lnSpc>
              <a:buFont typeface="Wingdings" charset="2"/>
              <a:buChar char="ü"/>
            </a:pPr>
            <a:r>
              <a:rPr lang="en-US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(1 [IQR 1-2] vs. 2 [IQR 1-3], p&lt;0.001)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altLang="en-US" b="1" dirty="0">
                <a:solidFill>
                  <a:srgbClr val="FFFF00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FNB&gt;FNA </a:t>
            </a:r>
            <a:r>
              <a:rPr lang="el-GR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ως προς </a:t>
            </a:r>
            <a:r>
              <a:rPr lang="en-US" altLang="en-US" b="1" dirty="0">
                <a:solidFill>
                  <a:srgbClr val="FFFF00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diagnostic yield</a:t>
            </a:r>
            <a:r>
              <a:rPr lang="el-GR" altLang="en-US" b="1" dirty="0">
                <a:solidFill>
                  <a:srgbClr val="FFFF00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 </a:t>
            </a:r>
            <a:r>
              <a:rPr lang="en-GB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(92.3 vs. 71.1%, p&lt;0.001)</a:t>
            </a:r>
            <a:endParaRPr lang="el-GR" altLang="en-US" b="1" dirty="0">
              <a:latin typeface="Arial" charset="0"/>
              <a:ea typeface="ＭＳ Ｐゴシック" charset="-128"/>
              <a:sym typeface="Wingdings" pitchFamily="2" charset="2"/>
            </a:endParaRP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altLang="en-US" b="1" dirty="0">
                <a:solidFill>
                  <a:srgbClr val="FFC000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Cell</a:t>
            </a:r>
            <a:r>
              <a:rPr lang="en-US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 </a:t>
            </a:r>
            <a:r>
              <a:rPr lang="en-US" altLang="en-US" b="1" dirty="0">
                <a:solidFill>
                  <a:srgbClr val="FFC000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block: FNB&gt;FNA</a:t>
            </a:r>
            <a:r>
              <a:rPr lang="en-US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 (</a:t>
            </a:r>
            <a:r>
              <a:rPr lang="el-GR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70 </a:t>
            </a:r>
            <a:r>
              <a:rPr lang="en-US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vs 16%)</a:t>
            </a:r>
            <a:endParaRPr lang="el-GR" altLang="en-US" b="1" dirty="0">
              <a:latin typeface="Arial" charset="0"/>
              <a:ea typeface="ＭＳ Ｐゴシック" charset="-128"/>
              <a:sym typeface="Wingdings" pitchFamily="2" charset="2"/>
            </a:endParaRP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l-GR" altLang="en-US" b="1" dirty="0" err="1">
                <a:latin typeface="Arial" charset="0"/>
                <a:ea typeface="ＭＳ Ｐゴシック" charset="-128"/>
                <a:sym typeface="Wingdings" pitchFamily="2" charset="2"/>
              </a:rPr>
              <a:t>Χρονικ</a:t>
            </a:r>
            <a:r>
              <a:rPr lang="en-GB" altLang="en-US" b="1" dirty="0" err="1">
                <a:latin typeface="Arial" charset="0"/>
                <a:ea typeface="ＭＳ Ｐゴシック" charset="-128"/>
                <a:sym typeface="Wingdings" pitchFamily="2" charset="2"/>
              </a:rPr>
              <a:t>ή</a:t>
            </a:r>
            <a:r>
              <a:rPr lang="el-GR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 φάση (η </a:t>
            </a:r>
            <a:r>
              <a:rPr lang="en-US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FNB </a:t>
            </a:r>
            <a:r>
              <a:rPr lang="en-US" altLang="en-US" b="1" dirty="0" err="1">
                <a:latin typeface="Arial" charset="0"/>
                <a:ea typeface="ＭＳ Ｐゴシック" charset="-128"/>
                <a:sym typeface="Wingdings" pitchFamily="2" charset="2"/>
              </a:rPr>
              <a:t>ή</a:t>
            </a:r>
            <a:r>
              <a:rPr lang="el-GR" altLang="en-US" b="1" dirty="0" err="1">
                <a:latin typeface="Arial" charset="0"/>
                <a:ea typeface="ＭＳ Ｐゴシック" charset="-128"/>
                <a:sym typeface="Wingdings" pitchFamily="2" charset="2"/>
              </a:rPr>
              <a:t>ρθε</a:t>
            </a:r>
            <a:r>
              <a:rPr lang="el-GR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 μετά, </a:t>
            </a:r>
            <a:r>
              <a:rPr lang="en-US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ROSE, </a:t>
            </a:r>
            <a:r>
              <a:rPr lang="el-GR" altLang="en-US" b="1" dirty="0">
                <a:solidFill>
                  <a:srgbClr val="FF0000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κόστος</a:t>
            </a:r>
            <a:r>
              <a:rPr lang="el-GR" altLang="en-US" b="1" dirty="0">
                <a:latin typeface="Arial" charset="0"/>
                <a:ea typeface="ＭＳ Ｐゴシック" charset="-128"/>
                <a:sym typeface="Wingdings" pitchFamily="2" charset="2"/>
              </a:rPr>
              <a:t> βελόνας)</a:t>
            </a:r>
            <a:endParaRPr lang="en-US" altLang="en-US" b="1" dirty="0">
              <a:latin typeface="Arial" charset="0"/>
              <a:ea typeface="ＭＳ Ｐゴシック" charset="-128"/>
            </a:endParaRP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xmlns="" id="{5367144A-A47B-704A-9F74-E8E86CE5A0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7422" y="1476765"/>
            <a:ext cx="4285544" cy="27364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05BC3E-0ACE-7245-9743-E6AA05136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7421" y="4331417"/>
            <a:ext cx="4285543" cy="242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316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C77B923C-AFB7-4B0D-BE95-E0A8D97B13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l-GR" sz="3600" b="1" dirty="0">
                <a:solidFill>
                  <a:srgbClr val="FFFF00"/>
                </a:solidFill>
              </a:rPr>
              <a:t>EUS-FNA: Δύο περάσματα της βελόνας είναι αρκετά για να μας δώσουν επαρκές δείγμα σε συμπαγείς βλάβες του παγκρέατος.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1F04917C-FB52-4700-A951-63AD482DF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1775" y="3951995"/>
            <a:ext cx="9804400" cy="2829244"/>
          </a:xfrm>
        </p:spPr>
        <p:txBody>
          <a:bodyPr>
            <a:normAutofit fontScale="70000" lnSpcReduction="20000"/>
          </a:bodyPr>
          <a:lstStyle/>
          <a:p>
            <a:pPr algn="l">
              <a:lnSpc>
                <a:spcPct val="120000"/>
              </a:lnSpc>
            </a:pP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Ελένη Κουκουλιώτη</a:t>
            </a:r>
            <a:r>
              <a:rPr lang="el-GR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Σταύρος Δημητριάδης</a:t>
            </a:r>
            <a:r>
              <a:rPr lang="el-GR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Mario Tadic</a:t>
            </a:r>
            <a:r>
              <a:rPr lang="el-GR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Tajana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Stoos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Veic</a:t>
            </a:r>
            <a:r>
              <a:rPr lang="el-GR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Petra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Turcic</a:t>
            </a:r>
            <a:r>
              <a:rPr lang="el-GR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Κωνσταντίνος Μιλτιάδου</a:t>
            </a:r>
            <a:r>
              <a:rPr lang="el-GR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Λάζαρος-Δημήτριος Λαζαρίδης</a:t>
            </a:r>
            <a:r>
              <a:rPr lang="el-GR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Παρασκευάς Γκολφάκης</a:t>
            </a:r>
            <a:r>
              <a:rPr lang="el-GR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Γεώργιος Τζιάτζιος</a:t>
            </a:r>
            <a:r>
              <a:rPr lang="el-GR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Κωνσταντίνος Τριανταφύλλου</a:t>
            </a:r>
            <a:r>
              <a:rPr lang="el-GR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Αντώνιος Βεζάκης</a:t>
            </a:r>
            <a:r>
              <a:rPr lang="el-GR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Ανδρέας Πολυδώρου</a:t>
            </a:r>
            <a:r>
              <a:rPr lang="el-GR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Ιωάννης Σ. Παπανικολάου</a:t>
            </a:r>
            <a:r>
              <a:rPr lang="el-GR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1,4</a:t>
            </a:r>
          </a:p>
          <a:p>
            <a:pPr algn="l">
              <a:lnSpc>
                <a:spcPct val="120000"/>
              </a:lnSpc>
            </a:pPr>
            <a:endParaRPr lang="de-DE" sz="1800" baseline="30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l-GR" sz="1800" baseline="30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l-GR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Ηπατογαστρεντερολογική Μονάδα, Β’ Προπαιδευτική Παθολογική Κλινική, Π.Γ.Ν. Αττικό, Ιατρική Σχολή Αθηνών, Εθνικό και Καποδιστριακό Πανεπιστήμιο Αθηνών</a:t>
            </a:r>
            <a:endParaRPr lang="de-DE" sz="18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baseline="30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Department </a:t>
            </a:r>
            <a:r>
              <a:rPr lang="de-DE" sz="1800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Gastroentero</a:t>
            </a:r>
            <a: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logy</a:t>
            </a:r>
            <a:r>
              <a:rPr lang="de-DE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de-DE" sz="18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Hepatology</a:t>
            </a:r>
            <a:r>
              <a:rPr lang="de-DE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University Hospital Essen, Essen</a:t>
            </a:r>
            <a:r>
              <a:rPr lang="de-DE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Germany</a:t>
            </a:r>
          </a:p>
          <a:p>
            <a:pPr marL="0" marR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aseline="30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Endoscopy Unit, Dept. of Gastroenterology, Hepatology and Clinical Nutrition, </a:t>
            </a:r>
            <a:r>
              <a:rPr lang="en-US" sz="1800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Dubrava</a:t>
            </a:r>
            <a:r>
              <a:rPr lang="en-US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University Hospital Zagreb, Croatia</a:t>
            </a:r>
          </a:p>
          <a:p>
            <a:pPr marL="0" marR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l-GR" sz="1800" baseline="30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l-GR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Β’ Χειρουργική Κλινική, Αρεταίειο Νοσοκομείο, </a:t>
            </a:r>
            <a:r>
              <a:rPr lang="el-GR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Ιατρική Σχολή Αθηνών, Εθνικό και </a:t>
            </a:r>
            <a:r>
              <a:rPr lang="el-GR" sz="1800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Καποδιαστριακό</a:t>
            </a:r>
            <a:r>
              <a:rPr lang="el-GR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Πανεπιστήμιο Αθηνών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028" name="Picture 4" descr="hsgcongress2020">
            <a:extLst>
              <a:ext uri="{FF2B5EF4-FFF2-40B4-BE49-F238E27FC236}">
                <a16:creationId xmlns:a16="http://schemas.microsoft.com/office/drawing/2014/main" xmlns="" id="{5983CB73-C044-4A74-9079-800CA9AD2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25"/>
          <a:stretch/>
        </p:blipFill>
        <p:spPr bwMode="auto">
          <a:xfrm>
            <a:off x="1524000" y="99543"/>
            <a:ext cx="8950960" cy="17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4504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9D000BDE-21D4-4C65-A9DC-8BA009611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Υλικό και μέθοδοι</a:t>
            </a:r>
            <a:endParaRPr lang="en-US" sz="2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A8691F0E-59E4-4008-80BB-52D6B3DF6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Αναδρομική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μελέτη ασθενών με </a:t>
            </a:r>
            <a:r>
              <a:rPr lang="el-G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συμπαγείς βλάβες παγκρέατος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που υποβλήθηκαν σε </a:t>
            </a:r>
            <a:r>
              <a:rPr lang="el-G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EUS-FNA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μεταξύ </a:t>
            </a:r>
            <a:r>
              <a:rPr lang="el-G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1/2016-10/2019</a:t>
            </a:r>
          </a:p>
          <a:p>
            <a:r>
              <a:rPr lang="el-GR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Δύο κέντρα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(Αρεταίειο Νοσοκομείο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ΠΓΝ Αττικό - </a:t>
            </a:r>
            <a:r>
              <a:rPr lang="en-US" sz="20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Dubrava</a:t>
            </a:r>
            <a:r>
              <a:rPr lang="en-US" sz="20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University Hospital Zagreb</a:t>
            </a:r>
            <a:r>
              <a:rPr lang="el-GR" sz="20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Σε </a:t>
            </a:r>
            <a:r>
              <a:rPr lang="el-G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κανένα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από τα δύο κέντρα δεν υπήρχε δυνατότητα </a:t>
            </a:r>
            <a:r>
              <a:rPr lang="el-G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«on-</a:t>
            </a:r>
            <a:r>
              <a:rPr lang="el-GR" sz="2000" b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site</a:t>
            </a:r>
            <a:r>
              <a:rPr lang="el-G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κυτταρολογικής αξιολόγησης</a:t>
            </a:r>
            <a:endParaRPr lang="de-DE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Βελόνες </a:t>
            </a:r>
            <a:r>
              <a:rPr lang="el-GR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 </a:t>
            </a:r>
            <a:endParaRPr lang="el-GR" sz="20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Δύο ομάδες ανάλογα με τον αριθμό των </a:t>
            </a:r>
            <a:r>
              <a:rPr lang="el-G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περασμάτων (2 ή 3)</a:t>
            </a:r>
          </a:p>
          <a:p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Διενέργεια ενδοσκόπησης με χορήγηση </a:t>
            </a:r>
            <a:r>
              <a:rPr lang="el-GR" sz="20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προποφόλης</a:t>
            </a:r>
            <a:endParaRPr lang="el-GR" sz="20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770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CFAB5A8-F8E3-40EE-A334-8B98C0C77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Αποτελέσματα (1)</a:t>
            </a:r>
            <a:endParaRPr lang="en-US" sz="2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CF412057-CEA9-4777-8007-1F4DA4DCA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135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ασθενείς: 83 (61,5%) άνδρες,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μέση ηλικία 66,9±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12,8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έτη</a:t>
            </a:r>
            <a:endParaRPr lang="el-GR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Παγκρεατικές βλάβες: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Μέση διάμετρος 28,4±12,3 χιλ.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Εντόπιση: 89 (66%) κεφαλή, 24 (17,8%) σώμα παγκρέατος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Τύπος: 61% </a:t>
            </a:r>
            <a:r>
              <a:rPr lang="el-GR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αδενοκαρκίνωμα</a:t>
            </a:r>
            <a:endParaRPr lang="el-G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περάσματα σε 95 (70,4%) - 3 περάσματα σε 40 (29,6%)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ασθενείς</a:t>
            </a:r>
          </a:p>
          <a:p>
            <a:r>
              <a:rPr lang="el-GR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Επαρκές δείγμα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συνολικά σε </a:t>
            </a:r>
            <a:r>
              <a:rPr lang="el-GR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122 (90,4%)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ασθενείς</a:t>
            </a:r>
          </a:p>
        </p:txBody>
      </p:sp>
    </p:spTree>
    <p:extLst>
      <p:ext uri="{BB962C8B-B14F-4D97-AF65-F5344CB8AC3E}">
        <p14:creationId xmlns:p14="http://schemas.microsoft.com/office/powerpoint/2010/main" xmlns="" val="1091251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- Τίτλος"/>
          <p:cNvSpPr>
            <a:spLocks noGrp="1"/>
          </p:cNvSpPr>
          <p:nvPr>
            <p:ph type="title" idx="4294967295"/>
          </p:nvPr>
        </p:nvSpPr>
        <p:spPr>
          <a:xfrm>
            <a:off x="1676400" y="304800"/>
            <a:ext cx="8991600" cy="9144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Βλάβες στο πάγκρεας</a:t>
            </a:r>
            <a:r>
              <a:rPr lang="en-US" alt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:</a:t>
            </a:r>
            <a:r>
              <a:rPr lang="el-GR" alt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</a:t>
            </a:r>
            <a:br>
              <a:rPr lang="el-GR" alt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</a:br>
            <a:r>
              <a:rPr lang="el-GR" alt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ανευρίσκονται (πλέον) με αυξημένη συχνότητα</a:t>
            </a:r>
            <a:r>
              <a:rPr lang="en-US" alt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</a:t>
            </a:r>
            <a:r>
              <a:rPr lang="el-GR" alt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σε απεικονιστικούς ελέγχους</a:t>
            </a:r>
          </a:p>
        </p:txBody>
      </p:sp>
      <p:sp>
        <p:nvSpPr>
          <p:cNvPr id="16386" name="2 - Θέση περιεχομένου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l-GR" altLang="en-US">
              <a:ea typeface="ＭＳ Ｐゴシック" charset="-128"/>
            </a:endParaRPr>
          </a:p>
          <a:p>
            <a:pPr eaLnBrk="1" hangingPunct="1">
              <a:defRPr/>
            </a:pPr>
            <a:r>
              <a:rPr lang="el-GR" altLang="en-US" sz="2400" b="1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Αυξημένη χρήση </a:t>
            </a:r>
            <a:r>
              <a:rPr lang="en-US" altLang="en-US" sz="2400" b="1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CT,</a:t>
            </a:r>
            <a:r>
              <a:rPr lang="el-GR" altLang="en-US" sz="2400" b="1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 </a:t>
            </a:r>
            <a:r>
              <a:rPr lang="en-US" altLang="en-US" sz="2400" b="1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MRI</a:t>
            </a:r>
            <a:endParaRPr lang="el-GR" altLang="en-US" sz="2400" b="1">
              <a:effectLst>
                <a:outerShdw blurRad="38100" dist="38100" dir="2700000" algn="tl">
                  <a:srgbClr val="4E5B6F"/>
                </a:outerShdw>
              </a:effectLst>
              <a:ea typeface="ＭＳ Ｐゴシック" charset="-128"/>
            </a:endParaRPr>
          </a:p>
          <a:p>
            <a:pPr eaLnBrk="1" hangingPunct="1">
              <a:defRPr/>
            </a:pPr>
            <a:r>
              <a:rPr lang="el-GR" altLang="en-US" sz="2400" b="1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Ατομα του γενικού πληθυσμού αποφασίζουν να υποβληθούν σε απεικονιστικό έλεγχο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981200" y="1981200"/>
          <a:ext cx="8229600" cy="4664076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16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43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40167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de-DE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Αριθμός %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Ασθενείς με κύστη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συχνότητα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81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Σύνολο ασθενών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2832  (2800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 CT</a:t>
                      </a: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73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2,6%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81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ΗΛΙΚΊΑ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de-DE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de-DE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de-DE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81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20-39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332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0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0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581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40-49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439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6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1,4%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581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50-59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711 (25,1%)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11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1,5%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581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60-69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626 (22,1%)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18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2,9%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581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70-79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528 (18,6%)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22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4,0%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63239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80-89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183 (6,5%)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16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  Laffan T.A. et al ; </a:t>
                      </a:r>
                      <a:endParaRPr kumimoji="0" lang="el-G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8,7%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AJR 2008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l-G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8900" y="2632910"/>
            <a:ext cx="7079356" cy="3920289"/>
          </a:xfrm>
          <a:prstGeom prst="rect">
            <a:avLst/>
          </a:prstGeom>
        </p:spPr>
      </p:pic>
      <p:sp>
        <p:nvSpPr>
          <p:cNvPr id="7" name="5 - Έλλειψη"/>
          <p:cNvSpPr/>
          <p:nvPr/>
        </p:nvSpPr>
        <p:spPr>
          <a:xfrm>
            <a:off x="2980040" y="5486401"/>
            <a:ext cx="5486400" cy="100075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4335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xmlns="" id="{BFC59811-E172-4808-8382-3674BDC693DF}"/>
              </a:ext>
            </a:extLst>
          </p:cNvPr>
          <p:cNvSpPr/>
          <p:nvPr/>
        </p:nvSpPr>
        <p:spPr>
          <a:xfrm>
            <a:off x="878840" y="4551680"/>
            <a:ext cx="5562600" cy="345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10D13B-9377-4978-B741-9E0A8CF08FC6}"/>
              </a:ext>
            </a:extLst>
          </p:cNvPr>
          <p:cNvSpPr txBox="1"/>
          <p:nvPr/>
        </p:nvSpPr>
        <p:spPr>
          <a:xfrm>
            <a:off x="838200" y="4472603"/>
            <a:ext cx="7096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Ανάμεσα στα δύο κέντρα (Αθήνα </a:t>
            </a:r>
            <a:r>
              <a:rPr lang="de-DE" sz="2400" dirty="0" err="1">
                <a:solidFill>
                  <a:schemeClr val="bg1"/>
                </a:solidFill>
              </a:rPr>
              <a:t>vs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Zagreb):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/>
              <a:t>Μεγαλύτερη μέση διάμετρος βλαβών 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l-GR" sz="2400" dirty="0"/>
              <a:t>(33 </a:t>
            </a:r>
            <a:r>
              <a:rPr lang="de-DE" sz="2400" dirty="0" err="1"/>
              <a:t>vs</a:t>
            </a:r>
            <a:r>
              <a:rPr lang="de-DE" sz="2400" dirty="0"/>
              <a:t> 26 mm, p</a:t>
            </a:r>
            <a:r>
              <a:rPr lang="el-GR" sz="2400" dirty="0"/>
              <a:t>&lt;</a:t>
            </a:r>
            <a:r>
              <a:rPr lang="en-US" sz="2400" dirty="0"/>
              <a:t>0,001)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/>
              <a:t>Μεγαλύτερος αριθμός 3 περασμάτων 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l-GR" sz="2400" dirty="0"/>
              <a:t>(47% </a:t>
            </a:r>
            <a:r>
              <a:rPr lang="de-DE" sz="2400" dirty="0" err="1"/>
              <a:t>vs</a:t>
            </a:r>
            <a:r>
              <a:rPr lang="de-DE" sz="2400" dirty="0"/>
              <a:t> </a:t>
            </a:r>
            <a:r>
              <a:rPr lang="el-GR" sz="2400" dirty="0"/>
              <a:t>19%, </a:t>
            </a:r>
            <a:r>
              <a:rPr lang="en-US" sz="2400" dirty="0"/>
              <a:t>p=0.001)</a:t>
            </a:r>
            <a:endParaRPr lang="el-GR" sz="2400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6556969-2A56-47F7-89B5-8B5C0B538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Αποτελέσματα (2)</a:t>
            </a:r>
            <a:endParaRPr lang="en-US" sz="2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Πίνακας 4">
            <a:extLst>
              <a:ext uri="{FF2B5EF4-FFF2-40B4-BE49-F238E27FC236}">
                <a16:creationId xmlns:a16="http://schemas.microsoft.com/office/drawing/2014/main" xmlns="" id="{240F93C2-1B08-4F3E-9F20-82C30A9729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53970184"/>
              </p:ext>
            </p:extLst>
          </p:nvPr>
        </p:nvGraphicFramePr>
        <p:xfrm>
          <a:off x="838201" y="1690688"/>
          <a:ext cx="7056120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839">
                  <a:extLst>
                    <a:ext uri="{9D8B030D-6E8A-4147-A177-3AD203B41FA5}">
                      <a16:colId xmlns:a16="http://schemas.microsoft.com/office/drawing/2014/main" xmlns="" val="221318443"/>
                    </a:ext>
                  </a:extLst>
                </a:gridCol>
                <a:gridCol w="1696720">
                  <a:extLst>
                    <a:ext uri="{9D8B030D-6E8A-4147-A177-3AD203B41FA5}">
                      <a16:colId xmlns:a16="http://schemas.microsoft.com/office/drawing/2014/main" xmlns="" val="2553767200"/>
                    </a:ext>
                  </a:extLst>
                </a:gridCol>
                <a:gridCol w="1641587">
                  <a:extLst>
                    <a:ext uri="{9D8B030D-6E8A-4147-A177-3AD203B41FA5}">
                      <a16:colId xmlns:a16="http://schemas.microsoft.com/office/drawing/2014/main" xmlns="" val="3984943141"/>
                    </a:ext>
                  </a:extLst>
                </a:gridCol>
                <a:gridCol w="1060974">
                  <a:extLst>
                    <a:ext uri="{9D8B030D-6E8A-4147-A177-3AD203B41FA5}">
                      <a16:colId xmlns:a16="http://schemas.microsoft.com/office/drawing/2014/main" xmlns="" val="41846176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2000" dirty="0"/>
                        <a:t>Παράμετροι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/>
                        <a:t>2 περάσματα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/>
                        <a:t>3 περάσματα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P </a:t>
                      </a:r>
                      <a:r>
                        <a:rPr lang="de-DE" sz="2000" dirty="0" err="1"/>
                        <a:t>value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5308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/>
                        <a:t>Φύλο</a:t>
                      </a:r>
                      <a:r>
                        <a:rPr lang="de-DE" sz="2000" dirty="0"/>
                        <a:t> </a:t>
                      </a:r>
                      <a:r>
                        <a:rPr lang="el-GR" sz="2000" dirty="0"/>
                        <a:t>(άρρεν)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55 (57.3%)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/>
                        <a:t>28 (71,8%)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/>
                        <a:t>0,125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01649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/>
                        <a:t>Ηλικία (έτη)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/>
                        <a:t>67,6±13,3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/>
                        <a:t>65,2±11,2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/>
                        <a:t>0,332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764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/>
                        <a:t>Εντόπιση (κεφαλή)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/>
                        <a:t>71 (74%)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/>
                        <a:t>30 (76,9%)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/>
                        <a:t>0,510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765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/>
                        <a:t>Μέση διάμετρος (</a:t>
                      </a:r>
                      <a:r>
                        <a:rPr lang="de-DE" sz="2000" dirty="0"/>
                        <a:t>mm</a:t>
                      </a:r>
                      <a:r>
                        <a:rPr lang="en-US" sz="2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/>
                        <a:t>27,9±12,7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/>
                        <a:t>31,2±9,7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/>
                        <a:t>0,115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77375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/>
                        <a:t>Είδος βελόνας (22</a:t>
                      </a:r>
                      <a:r>
                        <a:rPr lang="de-DE" sz="2000" dirty="0"/>
                        <a:t>G</a:t>
                      </a:r>
                      <a:r>
                        <a:rPr lang="en-US" sz="2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/>
                        <a:t>84 (88,4%)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/>
                        <a:t>35 (89,7%)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/>
                        <a:t>1,000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4362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b="1" dirty="0">
                          <a:solidFill>
                            <a:srgbClr val="FF0000"/>
                          </a:solidFill>
                        </a:rPr>
                        <a:t>Επαρκές δείγμα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b="1" dirty="0">
                          <a:solidFill>
                            <a:srgbClr val="FF0000"/>
                          </a:solidFill>
                        </a:rPr>
                        <a:t>86 (90,5%) 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b="1" dirty="0">
                          <a:solidFill>
                            <a:srgbClr val="FF0000"/>
                          </a:solidFill>
                        </a:rPr>
                        <a:t>36 (90%)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b="1" dirty="0">
                          <a:solidFill>
                            <a:srgbClr val="FF0000"/>
                          </a:solidFill>
                        </a:rPr>
                        <a:t>0,9</a:t>
                      </a:r>
                      <a:r>
                        <a:rPr lang="el-GR" sz="2000" b="1" dirty="0">
                          <a:solidFill>
                            <a:srgbClr val="FF0000"/>
                          </a:solidFill>
                        </a:rPr>
                        <a:t>00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172361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88D2C0-F50F-412C-8B35-F8BE7260BA4A}"/>
              </a:ext>
            </a:extLst>
          </p:cNvPr>
          <p:cNvSpPr txBox="1"/>
          <p:nvPr/>
        </p:nvSpPr>
        <p:spPr>
          <a:xfrm>
            <a:off x="8006080" y="2434571"/>
            <a:ext cx="381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Επάρκεια δείγματος </a:t>
            </a:r>
            <a:r>
              <a:rPr lang="el-GR" sz="2400" b="1" dirty="0"/>
              <a:t>ανεξάρτητη</a:t>
            </a:r>
            <a:r>
              <a:rPr lang="el-GR" sz="2400" dirty="0"/>
              <a:t> από: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/>
              <a:t>φύλο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/>
              <a:t>ηλικία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/>
              <a:t>εντόπιση βλάβης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/>
              <a:t>μέση διάμετρο βλάβης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/>
              <a:t>είδος βελόνας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/>
              <a:t>κέντρο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b="1" dirty="0"/>
              <a:t>αριθμό περασμάτων </a:t>
            </a:r>
          </a:p>
          <a:p>
            <a:r>
              <a:rPr lang="el-GR" sz="2400" b="1" dirty="0"/>
              <a:t>     </a:t>
            </a:r>
            <a:r>
              <a:rPr lang="el-GR" sz="2400" dirty="0"/>
              <a:t>(2 </a:t>
            </a:r>
            <a:r>
              <a:rPr lang="de-DE" sz="2400" dirty="0" err="1"/>
              <a:t>vs</a:t>
            </a:r>
            <a:r>
              <a:rPr lang="de-DE" sz="2400" dirty="0"/>
              <a:t> </a:t>
            </a:r>
            <a:r>
              <a:rPr lang="en-US" sz="2400" dirty="0"/>
              <a:t>3)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xmlns="" id="{3FB552D5-FFAE-442E-9178-C3EF6E951F30}"/>
              </a:ext>
            </a:extLst>
          </p:cNvPr>
          <p:cNvSpPr/>
          <p:nvPr/>
        </p:nvSpPr>
        <p:spPr>
          <a:xfrm>
            <a:off x="878840" y="4114800"/>
            <a:ext cx="6812280" cy="2844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xmlns="" id="{B8894B0E-CBEF-4826-83CE-90773FE198EC}"/>
              </a:ext>
            </a:extLst>
          </p:cNvPr>
          <p:cNvSpPr/>
          <p:nvPr/>
        </p:nvSpPr>
        <p:spPr>
          <a:xfrm>
            <a:off x="8006080" y="1682731"/>
            <a:ext cx="3810000" cy="7518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err="1"/>
              <a:t>Πολυπαραγοντική</a:t>
            </a:r>
            <a:r>
              <a:rPr lang="el-GR" sz="2400" b="1" dirty="0"/>
              <a:t> ανάλυση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EF4DE30-838D-E546-B48F-54F1B0092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5118" y="0"/>
            <a:ext cx="8761763" cy="6858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151D4F9-DD31-4543-A16A-76D03D016C42}"/>
              </a:ext>
            </a:extLst>
          </p:cNvPr>
          <p:cNvSpPr/>
          <p:nvPr/>
        </p:nvSpPr>
        <p:spPr>
          <a:xfrm>
            <a:off x="2180492" y="4840850"/>
            <a:ext cx="6438347" cy="3454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EFC8879-A11B-724C-84FE-BCCC28B7A1E3}"/>
              </a:ext>
            </a:extLst>
          </p:cNvPr>
          <p:cNvSpPr/>
          <p:nvPr/>
        </p:nvSpPr>
        <p:spPr>
          <a:xfrm>
            <a:off x="2227385" y="5857783"/>
            <a:ext cx="7397261" cy="3601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4220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5" grpId="0"/>
      <p:bldP spid="6" grpId="0" animBg="1"/>
      <p:bldP spid="8" grpId="0" animBg="1"/>
      <p:bldP spid="11" grpId="1" animBg="1"/>
      <p:bldP spid="1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087814" y="152400"/>
            <a:ext cx="8186487" cy="1266826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defRPr/>
            </a:pPr>
            <a:endParaRPr lang="el-GR" altLang="en-US" sz="8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Verdana" charset="0"/>
              <a:cs typeface="Verdana" charset="0"/>
            </a:endParaRPr>
          </a:p>
          <a:p>
            <a:pPr algn="ctr">
              <a:defRPr/>
            </a:pPr>
            <a:endParaRPr lang="en-US" altLang="en-US" sz="8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Verdana" charset="0"/>
              <a:cs typeface="Verdana" charset="0"/>
            </a:endParaRPr>
          </a:p>
          <a:p>
            <a:pPr algn="ctr">
              <a:defRPr/>
            </a:pPr>
            <a:r>
              <a:rPr lang="el-GR" alt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ΕΝΔΕΙΞΕΙΣ ΓΙΑ EUS-FNA ΣΕ ΣΥΜΠΑΓΕΙΣ ΒΛΑΒΕΣ ΠΑΓΚΡΕΑΤΟΣ</a:t>
            </a:r>
            <a:endParaRPr lang="de-DE" altLang="en-US" sz="2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847851" y="1773238"/>
            <a:ext cx="8640763" cy="4114800"/>
          </a:xfrm>
          <a:noFill/>
        </p:spPr>
        <p:txBody>
          <a:bodyPr/>
          <a:lstStyle/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el-GR" altLang="en-US" sz="2000" b="1" dirty="0">
                <a:latin typeface="Arial" charset="0"/>
                <a:ea typeface="ＭＳ Ｐゴシック" charset="-128"/>
              </a:rPr>
              <a:t>Να επιβεβαιώσει ιστολογικά την διάγνωση της κακοήθειας σε ασθενή με </a:t>
            </a:r>
            <a:r>
              <a:rPr lang="el-GR" altLang="en-US" sz="20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μη εξαιρέσιμη μάζα</a:t>
            </a:r>
            <a:r>
              <a:rPr lang="el-GR" altLang="en-US" sz="2000" b="1" dirty="0">
                <a:latin typeface="Arial" charset="0"/>
                <a:ea typeface="ＭＳ Ｐゴシック" charset="-128"/>
              </a:rPr>
              <a:t>, απαραίτητο για την έναρξη ΧΜΘ ή ΑΚΘ.</a:t>
            </a:r>
            <a:r>
              <a:rPr lang="en-US" altLang="en-US" sz="2000" b="1" dirty="0">
                <a:latin typeface="Arial" charset="0"/>
                <a:ea typeface="ＭＳ Ｐゴシック" charset="-128"/>
              </a:rPr>
              <a:t> </a:t>
            </a:r>
            <a:endParaRPr lang="el-GR" altLang="en-US" sz="2000" b="1" dirty="0">
              <a:latin typeface="Arial" charset="0"/>
              <a:ea typeface="ＭＳ Ｐゴシック" charset="-128"/>
            </a:endParaRPr>
          </a:p>
          <a:p>
            <a:pPr>
              <a:lnSpc>
                <a:spcPct val="80000"/>
              </a:lnSpc>
              <a:buFont typeface="Wingdings" charset="2"/>
              <a:buChar char="ü"/>
            </a:pPr>
            <a:endParaRPr lang="el-GR" altLang="en-US" sz="2000" b="1" dirty="0">
              <a:latin typeface="Arial" charset="0"/>
              <a:ea typeface="ＭＳ Ｐゴシック" charset="-128"/>
            </a:endParaRPr>
          </a:p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el-GR" altLang="en-US" sz="2000" b="1" dirty="0">
                <a:latin typeface="Arial" charset="0"/>
                <a:ea typeface="ＭＳ Ｐゴシック" charset="-128"/>
              </a:rPr>
              <a:t>Να </a:t>
            </a:r>
            <a:r>
              <a:rPr lang="el-GR" altLang="en-US" sz="20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αποκλείσει ιστολογικά</a:t>
            </a:r>
            <a:r>
              <a:rPr lang="el-GR" altLang="en-US" sz="2000" b="1" dirty="0">
                <a:latin typeface="Arial" charset="0"/>
                <a:ea typeface="ＭＳ Ｐゴシック" charset="-128"/>
              </a:rPr>
              <a:t> </a:t>
            </a:r>
            <a:r>
              <a:rPr lang="el-GR" altLang="en-US" sz="20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άλλους τύπους κακοήθειας ή Α</a:t>
            </a:r>
            <a:r>
              <a:rPr lang="en-US" altLang="en-US" sz="20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IP</a:t>
            </a:r>
            <a:r>
              <a:rPr lang="el-GR" altLang="en-US" sz="2000" b="1" dirty="0">
                <a:latin typeface="Arial" charset="0"/>
                <a:ea typeface="ＭＳ Ｐゴシック" charset="-128"/>
              </a:rPr>
              <a:t>, όπως λέμφωμα, μετάσταση από </a:t>
            </a:r>
            <a:r>
              <a:rPr lang="el-GR" altLang="en-US" sz="2000" b="1" dirty="0" err="1">
                <a:latin typeface="Arial" charset="0"/>
                <a:ea typeface="ＭＳ Ｐゴシック" charset="-128"/>
              </a:rPr>
              <a:t>μικροκυτταρικό</a:t>
            </a:r>
            <a:r>
              <a:rPr lang="el-GR" altLang="en-US" sz="2000" b="1" dirty="0">
                <a:latin typeface="Arial" charset="0"/>
                <a:ea typeface="ＭＳ Ｐゴシック" charset="-128"/>
              </a:rPr>
              <a:t> όγκο ή </a:t>
            </a:r>
            <a:r>
              <a:rPr lang="el-GR" altLang="en-US" sz="2000" b="1" dirty="0" err="1">
                <a:latin typeface="Arial" charset="0"/>
                <a:ea typeface="ＭＳ Ｐゴシック" charset="-128"/>
              </a:rPr>
              <a:t>νευροενδοκρινή</a:t>
            </a:r>
            <a:r>
              <a:rPr lang="el-GR" altLang="en-US" sz="2000" b="1" dirty="0">
                <a:latin typeface="Arial" charset="0"/>
                <a:ea typeface="ＭＳ Ｐゴシック" charset="-128"/>
              </a:rPr>
              <a:t> όγκο, στους οποίους εφαρμόζεται διαφορετική θεραπευτική στρατηγική. </a:t>
            </a:r>
          </a:p>
          <a:p>
            <a:pPr>
              <a:lnSpc>
                <a:spcPct val="80000"/>
              </a:lnSpc>
              <a:buFont typeface="Wingdings" charset="2"/>
              <a:buChar char="ü"/>
            </a:pPr>
            <a:endParaRPr lang="el-GR" altLang="en-US" sz="2000" b="1" dirty="0">
              <a:latin typeface="Arial" charset="0"/>
              <a:ea typeface="ＭＳ Ｐゴシック" charset="-128"/>
            </a:endParaRPr>
          </a:p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el-GR" altLang="en-US" sz="2000" b="1" dirty="0">
                <a:latin typeface="Arial" charset="0"/>
                <a:ea typeface="ＭＳ Ｐゴシック" charset="-128"/>
              </a:rPr>
              <a:t>Να θέσει την ιστολογική διάγνωση σε </a:t>
            </a:r>
            <a:r>
              <a:rPr lang="el-GR" altLang="en-US" sz="20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ασθενείς</a:t>
            </a:r>
            <a:r>
              <a:rPr lang="el-GR" altLang="en-US" sz="2000" b="1" dirty="0">
                <a:latin typeface="Arial" charset="0"/>
                <a:ea typeface="ＭＳ Ｐゴシック" charset="-128"/>
              </a:rPr>
              <a:t> ( ή θεράποντες ιατρούς) </a:t>
            </a:r>
            <a:r>
              <a:rPr lang="el-GR" altLang="en-US" sz="20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απρόθυμους</a:t>
            </a:r>
            <a:r>
              <a:rPr lang="el-GR" altLang="en-US" sz="2000" b="1" dirty="0">
                <a:latin typeface="Arial" charset="0"/>
                <a:ea typeface="ＭＳ Ｐゴシック" charset="-128"/>
              </a:rPr>
              <a:t> να υποβληθούν σε μείζον χειρουργείο χωρίς ακριβή διάγνωση</a:t>
            </a:r>
            <a:r>
              <a:rPr lang="en-US" altLang="en-US" sz="2000" b="1" dirty="0">
                <a:latin typeface="Arial" charset="0"/>
                <a:ea typeface="ＭＳ Ｐゴシック" charset="-128"/>
              </a:rPr>
              <a:t>?</a:t>
            </a:r>
          </a:p>
          <a:p>
            <a:pPr>
              <a:lnSpc>
                <a:spcPct val="80000"/>
              </a:lnSpc>
              <a:buFont typeface="Wingdings" charset="2"/>
              <a:buChar char="ü"/>
            </a:pPr>
            <a:endParaRPr lang="en-US" altLang="en-US" sz="2000" b="1" dirty="0">
              <a:latin typeface="Arial" charset="0"/>
              <a:ea typeface="ＭＳ Ｐゴシック" charset="-128"/>
            </a:endParaRPr>
          </a:p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el-GR" altLang="en-US" sz="2000" b="1" dirty="0">
                <a:latin typeface="Arial" charset="0"/>
                <a:ea typeface="ＭＳ Ｐゴシック" charset="-128"/>
              </a:rPr>
              <a:t>Να επιβεβαιώσει την </a:t>
            </a:r>
            <a:r>
              <a:rPr lang="el-GR" altLang="en-US" sz="20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απουσία κακοήθειας</a:t>
            </a:r>
            <a:r>
              <a:rPr lang="el-GR" altLang="en-US" sz="2000" b="1" dirty="0">
                <a:latin typeface="Arial" charset="0"/>
                <a:ea typeface="ＭＳ Ｐゴシック" charset="-128"/>
              </a:rPr>
              <a:t>, όταν η απεικονισθείσα πιθανότητα κακοήθειας είναι χαμηλή</a:t>
            </a:r>
            <a:r>
              <a:rPr lang="en-US" altLang="en-US" sz="2000" b="1" dirty="0">
                <a:latin typeface="Arial" charset="0"/>
                <a:ea typeface="ＭＳ Ｐゴシック" charset="-128"/>
              </a:rPr>
              <a:t>???</a:t>
            </a:r>
          </a:p>
          <a:p>
            <a:pPr>
              <a:lnSpc>
                <a:spcPct val="80000"/>
              </a:lnSpc>
              <a:buFont typeface="Wingdings" charset="2"/>
              <a:buChar char="ü"/>
            </a:pPr>
            <a:endParaRPr lang="en-US" altLang="en-US" sz="2000" b="1" dirty="0">
              <a:latin typeface="Arial" charset="0"/>
              <a:ea typeface="ＭＳ Ｐゴシック" charset="-128"/>
            </a:endParaRPr>
          </a:p>
        </p:txBody>
      </p:sp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4224338" y="6442075"/>
            <a:ext cx="7921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l-GR" altLang="en-US"/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7177088" y="6437313"/>
            <a:ext cx="4895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Gastrointestinal Endosc 2004; 60:631-5. </a:t>
            </a:r>
            <a:endParaRPr lang="el-GR" altLang="en-US" sz="1400" b="1" i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9600" y="4599782"/>
            <a:ext cx="2044700" cy="185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5200" y="2141538"/>
            <a:ext cx="2781300" cy="185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0" y="3375026"/>
            <a:ext cx="1943100" cy="179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200" y="890588"/>
            <a:ext cx="2108200" cy="1765300"/>
          </a:xfrm>
          <a:prstGeom prst="rect">
            <a:avLst/>
          </a:prstGeom>
        </p:spPr>
      </p:pic>
      <p:pic>
        <p:nvPicPr>
          <p:cNvPr id="10" name="Picture 2" descr="F:\STICK SALVATION 07.05.2009\STUDIEN 07.05.09\BOOK Pankreas-Ca 01.02.2009\Syggrafi\Fotos kai final Version\Fig 10\Figure 11 new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998" y="-26989"/>
            <a:ext cx="9144002" cy="688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4872038" y="1341438"/>
            <a:ext cx="2292350" cy="957262"/>
          </a:xfrm>
          <a:prstGeom prst="ellipse">
            <a:avLst/>
          </a:prstGeom>
          <a:noFill/>
          <a:ln w="57150">
            <a:solidFill>
              <a:srgbClr val="9D3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4779964" y="2359026"/>
            <a:ext cx="2700337" cy="13573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1752601" y="1219201"/>
            <a:ext cx="2078038" cy="52181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7728202" y="1547813"/>
            <a:ext cx="2078038" cy="39385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438400" y="-26989"/>
            <a:ext cx="7162800" cy="3984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bg1"/>
                </a:solidFill>
              </a:rPr>
              <a:t>Κλινική υποψία ή τυχαίο εύρημα σε απεικόνιση</a:t>
            </a:r>
            <a:r>
              <a:rPr lang="el-GR" b="1" dirty="0">
                <a:solidFill>
                  <a:schemeClr val="bg1"/>
                </a:solidFill>
                <a:sym typeface="Wingdings"/>
              </a:rPr>
              <a:t> συμπαγή βλάβη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875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61257" y="1311055"/>
            <a:ext cx="11625942" cy="5400600"/>
          </a:xfrm>
        </p:spPr>
        <p:txBody>
          <a:bodyPr/>
          <a:lstStyle/>
          <a:p>
            <a:pPr marL="68263" indent="0" algn="ctr">
              <a:lnSpc>
                <a:spcPct val="110000"/>
              </a:lnSpc>
              <a:buNone/>
            </a:pPr>
            <a:r>
              <a:rPr lang="el-GR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Verdana" charset="0"/>
                <a:cs typeface="Verdana" charset="0"/>
                <a:sym typeface="Symbol" charset="2"/>
              </a:rPr>
              <a:t> </a:t>
            </a:r>
          </a:p>
          <a:p>
            <a:pPr>
              <a:lnSpc>
                <a:spcPct val="110000"/>
              </a:lnSpc>
            </a:pPr>
            <a:endParaRPr lang="en-US" altLang="en-US" sz="1000" b="1" dirty="0">
              <a:latin typeface="Verdana" charset="0"/>
              <a:ea typeface="Verdana" charset="0"/>
              <a:cs typeface="Verdana" charset="0"/>
            </a:endParaRPr>
          </a:p>
          <a:p>
            <a:pPr algn="just">
              <a:lnSpc>
                <a:spcPct val="150000"/>
              </a:lnSpc>
            </a:pP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Οι </a:t>
            </a:r>
            <a:r>
              <a:rPr lang="el-GR" altLang="en-US" sz="1600" b="1" dirty="0">
                <a:solidFill>
                  <a:srgbClr val="FFC000"/>
                </a:solidFill>
                <a:latin typeface="Verdana" charset="0"/>
                <a:ea typeface="Verdana" charset="0"/>
                <a:cs typeface="Verdana" charset="0"/>
              </a:rPr>
              <a:t>εξελίξεις</a:t>
            </a: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 στις απεικονιστικές τεχνικές και δη στο </a:t>
            </a:r>
            <a:r>
              <a:rPr lang="en-GB" altLang="en-US" sz="1600" b="1" dirty="0">
                <a:latin typeface="Verdana" charset="0"/>
                <a:ea typeface="Verdana" charset="0"/>
                <a:cs typeface="Verdana" charset="0"/>
              </a:rPr>
              <a:t>EUS </a:t>
            </a: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έχουν βελτιώσει την ευαισθησία στην διάγνωση </a:t>
            </a:r>
            <a:r>
              <a:rPr lang="el-GR" altLang="en-US" sz="1600" b="1" dirty="0">
                <a:solidFill>
                  <a:srgbClr val="FFC000"/>
                </a:solidFill>
                <a:latin typeface="Verdana" charset="0"/>
                <a:ea typeface="Verdana" charset="0"/>
                <a:cs typeface="Verdana" charset="0"/>
              </a:rPr>
              <a:t>συμπαγών</a:t>
            </a: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 βλαβών παγκρέατος και ιδίως του παγκρεατικού </a:t>
            </a:r>
            <a:r>
              <a:rPr lang="en-GB" altLang="en-US" sz="1600" b="1" dirty="0">
                <a:solidFill>
                  <a:srgbClr val="FFC000"/>
                </a:solidFill>
                <a:latin typeface="Verdana" charset="0"/>
                <a:ea typeface="Verdana" charset="0"/>
                <a:cs typeface="Verdana" charset="0"/>
              </a:rPr>
              <a:t>Ca</a:t>
            </a:r>
            <a:r>
              <a:rPr lang="en-GB" altLang="en-US" sz="1600" b="1" dirty="0">
                <a:latin typeface="Verdana" charset="0"/>
                <a:ea typeface="Verdana" charset="0"/>
                <a:cs typeface="Verdana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GB" altLang="en-US" sz="1600" b="1" dirty="0">
                <a:solidFill>
                  <a:srgbClr val="FF3399"/>
                </a:solidFill>
                <a:latin typeface="Verdana" charset="0"/>
                <a:ea typeface="Verdana" charset="0"/>
                <a:cs typeface="Verdana" charset="0"/>
              </a:rPr>
              <a:t>CT, MRI &amp; EUS </a:t>
            </a: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είναι μέθοδοι χρήσιμες για την </a:t>
            </a:r>
            <a:r>
              <a:rPr lang="el-GR" altLang="en-US" sz="1600" b="1" dirty="0" err="1">
                <a:solidFill>
                  <a:srgbClr val="FF3399"/>
                </a:solidFill>
                <a:latin typeface="Verdana" charset="0"/>
                <a:ea typeface="Verdana" charset="0"/>
                <a:cs typeface="Verdana" charset="0"/>
              </a:rPr>
              <a:t>σταδιοποίηση</a:t>
            </a: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 και στον καθορισμό της </a:t>
            </a:r>
            <a:r>
              <a:rPr lang="el-GR" altLang="en-US" sz="1600" b="1" dirty="0" err="1">
                <a:solidFill>
                  <a:srgbClr val="FF3399"/>
                </a:solidFill>
                <a:latin typeface="Verdana" charset="0"/>
                <a:ea typeface="Verdana" charset="0"/>
                <a:cs typeface="Verdana" charset="0"/>
              </a:rPr>
              <a:t>εξαιρεσιμότητας</a:t>
            </a: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 του παγκρεατικού </a:t>
            </a:r>
            <a:r>
              <a:rPr lang="en-GB" altLang="en-US" sz="1600" b="1" dirty="0">
                <a:latin typeface="Verdana" charset="0"/>
                <a:ea typeface="Verdana" charset="0"/>
                <a:cs typeface="Verdana" charset="0"/>
              </a:rPr>
              <a:t>Ca </a:t>
            </a: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και θα πρέπει να </a:t>
            </a:r>
            <a:r>
              <a:rPr lang="el-GR" altLang="en-US" sz="1600" b="1" dirty="0">
                <a:solidFill>
                  <a:srgbClr val="FF3399"/>
                </a:solidFill>
                <a:latin typeface="Verdana" charset="0"/>
                <a:ea typeface="Verdana" charset="0"/>
                <a:cs typeface="Verdana" charset="0"/>
              </a:rPr>
              <a:t>συνδυάζονται</a:t>
            </a: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 για το βέλτιστο αποτέλεσμα </a:t>
            </a:r>
          </a:p>
          <a:p>
            <a:pPr algn="just">
              <a:lnSpc>
                <a:spcPct val="150000"/>
              </a:lnSpc>
            </a:pP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Μεγάλος ο ρόλος του </a:t>
            </a:r>
            <a:r>
              <a:rPr lang="en-GB" altLang="en-US" sz="16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EUS</a:t>
            </a:r>
            <a:r>
              <a:rPr lang="en-GB" altLang="en-US" sz="1600" b="1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ιδίως στη διάγνωση </a:t>
            </a:r>
            <a:r>
              <a:rPr lang="el-GR" altLang="en-US" sz="16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μικρών</a:t>
            </a: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 παγκρεατικών νεοπλασμάτων. </a:t>
            </a:r>
          </a:p>
          <a:p>
            <a:pPr algn="just">
              <a:lnSpc>
                <a:spcPct val="150000"/>
              </a:lnSpc>
            </a:pP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Η </a:t>
            </a:r>
            <a:r>
              <a:rPr lang="en-US" altLang="en-US" sz="1600" b="1" dirty="0">
                <a:solidFill>
                  <a:srgbClr val="FFC000"/>
                </a:solidFill>
                <a:latin typeface="Verdana" charset="0"/>
                <a:ea typeface="Verdana" charset="0"/>
                <a:cs typeface="Verdana" charset="0"/>
              </a:rPr>
              <a:t>MD-CT</a:t>
            </a:r>
            <a:r>
              <a:rPr lang="en-US" altLang="en-US" sz="16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αποτελεί σήμερα τη μέθοδο </a:t>
            </a:r>
            <a:r>
              <a:rPr lang="el-GR" altLang="en-US" sz="1600" b="1" dirty="0">
                <a:solidFill>
                  <a:srgbClr val="FFC000"/>
                </a:solidFill>
                <a:latin typeface="Verdana" charset="0"/>
                <a:ea typeface="Verdana" charset="0"/>
                <a:cs typeface="Verdana" charset="0"/>
              </a:rPr>
              <a:t>πρώτης επιλογής </a:t>
            </a: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στη διερεύνηση των συμπαγών βλαβών του παγκρέατος </a:t>
            </a:r>
            <a:r>
              <a:rPr lang="el-GR" altLang="en-US" sz="1600" b="1" dirty="0">
                <a:solidFill>
                  <a:srgbClr val="FFC000"/>
                </a:solidFill>
                <a:latin typeface="Verdana" charset="0"/>
                <a:ea typeface="Verdana" charset="0"/>
                <a:cs typeface="Verdana" charset="0"/>
              </a:rPr>
              <a:t>&gt;2</a:t>
            </a:r>
            <a:r>
              <a:rPr lang="en-US" altLang="en-US" sz="1600" b="1" dirty="0">
                <a:solidFill>
                  <a:srgbClr val="FFC000"/>
                </a:solidFill>
                <a:latin typeface="Verdana" charset="0"/>
                <a:ea typeface="Verdana" charset="0"/>
                <a:cs typeface="Verdana" charset="0"/>
              </a:rPr>
              <a:t>cm</a:t>
            </a:r>
            <a:endParaRPr lang="el-GR" altLang="en-US" sz="1000" b="1" dirty="0">
              <a:latin typeface="Verdana" charset="0"/>
              <a:ea typeface="Verdana" charset="0"/>
              <a:cs typeface="Verdana" charset="0"/>
            </a:endParaRPr>
          </a:p>
          <a:p>
            <a:pPr algn="just">
              <a:lnSpc>
                <a:spcPct val="150000"/>
              </a:lnSpc>
            </a:pP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Η </a:t>
            </a:r>
            <a:r>
              <a:rPr lang="el-GR" altLang="en-US" sz="1600" b="1" dirty="0">
                <a:solidFill>
                  <a:srgbClr val="FF3399"/>
                </a:solidFill>
                <a:latin typeface="Verdana" charset="0"/>
                <a:ea typeface="Verdana" charset="0"/>
                <a:cs typeface="Verdana" charset="0"/>
              </a:rPr>
              <a:t>Μ</a:t>
            </a:r>
            <a:r>
              <a:rPr lang="en-US" altLang="en-US" sz="1600" b="1" dirty="0">
                <a:solidFill>
                  <a:srgbClr val="FF3399"/>
                </a:solidFill>
                <a:latin typeface="Verdana" charset="0"/>
                <a:ea typeface="Verdana" charset="0"/>
                <a:cs typeface="Verdana" charset="0"/>
              </a:rPr>
              <a:t>RI</a:t>
            </a:r>
            <a:r>
              <a:rPr lang="el-GR" altLang="en-US" sz="1600" b="1" dirty="0">
                <a:solidFill>
                  <a:srgbClr val="FF3399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θα χρησιμοποιηθεί σε </a:t>
            </a:r>
            <a:r>
              <a:rPr lang="el-GR" altLang="en-US" sz="1600" b="1" dirty="0">
                <a:solidFill>
                  <a:srgbClr val="FF3399"/>
                </a:solidFill>
                <a:latin typeface="Verdana" charset="0"/>
                <a:ea typeface="Verdana" charset="0"/>
                <a:cs typeface="Verdana" charset="0"/>
              </a:rPr>
              <a:t>αντένδειξη </a:t>
            </a:r>
            <a:r>
              <a:rPr lang="en-US" altLang="en-US" sz="1600" b="1" dirty="0">
                <a:solidFill>
                  <a:srgbClr val="FF3399"/>
                </a:solidFill>
                <a:latin typeface="Verdana" charset="0"/>
                <a:ea typeface="Verdana" charset="0"/>
                <a:cs typeface="Verdana" charset="0"/>
              </a:rPr>
              <a:t>CT</a:t>
            </a:r>
            <a:r>
              <a:rPr lang="el-GR" altLang="en-US" sz="1600" b="1" dirty="0">
                <a:solidFill>
                  <a:srgbClr val="FF3399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ή για επίλυση </a:t>
            </a:r>
            <a:r>
              <a:rPr lang="el-GR" altLang="en-US" sz="1600" b="1" dirty="0">
                <a:solidFill>
                  <a:srgbClr val="FF3399"/>
                </a:solidFill>
                <a:latin typeface="Verdana" charset="0"/>
                <a:ea typeface="Verdana" charset="0"/>
                <a:cs typeface="Verdana" charset="0"/>
              </a:rPr>
              <a:t>ΔΔ</a:t>
            </a: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 προβλημάτων</a:t>
            </a:r>
            <a:endParaRPr lang="el-GR" altLang="en-US" sz="1000" b="1" dirty="0">
              <a:latin typeface="Verdana" charset="0"/>
              <a:ea typeface="Verdana" charset="0"/>
              <a:cs typeface="Verdana" charset="0"/>
            </a:endParaRPr>
          </a:p>
          <a:p>
            <a:pPr algn="just">
              <a:lnSpc>
                <a:spcPct val="150000"/>
              </a:lnSpc>
            </a:pP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Το </a:t>
            </a:r>
            <a:r>
              <a:rPr lang="en-US" altLang="en-US" sz="16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EUS</a:t>
            </a:r>
            <a:r>
              <a:rPr lang="el-GR" altLang="en-US" sz="16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να χρησιμοποιείται σε </a:t>
            </a:r>
            <a:r>
              <a:rPr lang="el-GR" altLang="en-US" sz="16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αμφίβολες</a:t>
            </a: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 περιπτώσεις</a:t>
            </a:r>
            <a:r>
              <a:rPr lang="en-US" altLang="en-US" sz="16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ή </a:t>
            </a:r>
            <a:r>
              <a:rPr lang="el-GR" altLang="en-US" sz="16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μικρές</a:t>
            </a: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 παγκρεατικές μάζες</a:t>
            </a:r>
            <a:endParaRPr lang="en-US" altLang="en-US" sz="1600" b="1" dirty="0">
              <a:latin typeface="Verdana" charset="0"/>
              <a:ea typeface="Verdana" charset="0"/>
              <a:cs typeface="Verdana" charset="0"/>
            </a:endParaRPr>
          </a:p>
          <a:p>
            <a:pPr algn="just">
              <a:lnSpc>
                <a:spcPct val="150000"/>
              </a:lnSpc>
            </a:pP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Κάθε μονήρης παγκρεατική «μάζα» δεν είναι </a:t>
            </a:r>
            <a:r>
              <a:rPr lang="el-GR" altLang="en-US" sz="1600" b="1" dirty="0" err="1">
                <a:latin typeface="Verdana" charset="0"/>
                <a:ea typeface="Verdana" charset="0"/>
                <a:cs typeface="Verdana" charset="0"/>
              </a:rPr>
              <a:t>αδενοκαρκίνωμα</a:t>
            </a:r>
            <a:r>
              <a:rPr lang="en-US" altLang="en-US" sz="1600" b="1" dirty="0">
                <a:latin typeface="Verdana" charset="0"/>
                <a:ea typeface="Verdana" charset="0"/>
                <a:cs typeface="Verdana" charset="0"/>
              </a:rPr>
              <a:t>.</a:t>
            </a: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 Πολλαπλές παγκρεατικές μάζες: </a:t>
            </a:r>
            <a:r>
              <a:rPr lang="el-GR" altLang="en-US" sz="1600" b="1" dirty="0">
                <a:solidFill>
                  <a:srgbClr val="FFC000"/>
                </a:solidFill>
                <a:latin typeface="Verdana" charset="0"/>
                <a:ea typeface="Verdana" charset="0"/>
                <a:cs typeface="Verdana" charset="0"/>
              </a:rPr>
              <a:t>λέμφωμα, μεταστάσεις ή ΝΕΤ</a:t>
            </a:r>
          </a:p>
          <a:p>
            <a:pPr algn="just">
              <a:lnSpc>
                <a:spcPct val="150000"/>
              </a:lnSpc>
            </a:pP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Τ</a:t>
            </a:r>
            <a:r>
              <a:rPr lang="en-US" altLang="en-US" sz="1600" b="1" dirty="0" err="1">
                <a:latin typeface="Verdana" charset="0"/>
                <a:ea typeface="Verdana" charset="0"/>
                <a:cs typeface="Verdana" charset="0"/>
              </a:rPr>
              <a:t>έ</a:t>
            </a:r>
            <a:r>
              <a:rPr lang="el-GR" altLang="en-US" sz="1600" b="1" dirty="0" err="1">
                <a:latin typeface="Verdana" charset="0"/>
                <a:ea typeface="Verdana" charset="0"/>
                <a:cs typeface="Verdana" charset="0"/>
              </a:rPr>
              <a:t>λος</a:t>
            </a: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, το </a:t>
            </a:r>
            <a:r>
              <a:rPr lang="en-US" altLang="en-US" sz="1600" b="1" dirty="0">
                <a:solidFill>
                  <a:srgbClr val="FF3399"/>
                </a:solidFill>
                <a:latin typeface="Verdana" charset="0"/>
                <a:ea typeface="Verdana" charset="0"/>
                <a:cs typeface="Verdana" charset="0"/>
              </a:rPr>
              <a:t>EUS</a:t>
            </a:r>
            <a:r>
              <a:rPr lang="en-US" altLang="en-US" sz="16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μπορεί να φανεί χρήσιμο για </a:t>
            </a:r>
            <a:r>
              <a:rPr lang="en-US" altLang="en-US" sz="1600" b="1" dirty="0">
                <a:solidFill>
                  <a:srgbClr val="FF3399"/>
                </a:solidFill>
                <a:latin typeface="Verdana" charset="0"/>
                <a:ea typeface="Verdana" charset="0"/>
                <a:cs typeface="Verdana" charset="0"/>
              </a:rPr>
              <a:t>screening</a:t>
            </a:r>
            <a:r>
              <a:rPr lang="en-US" altLang="en-US" sz="16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1600" b="1" dirty="0">
                <a:latin typeface="Verdana" charset="0"/>
                <a:ea typeface="Verdana" charset="0"/>
                <a:cs typeface="Verdana" charset="0"/>
              </a:rPr>
              <a:t>ομάδων υψηλού κινδύνου</a:t>
            </a:r>
            <a:endParaRPr lang="en-US" altLang="en-US" sz="1600" b="1" dirty="0"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30000"/>
              </a:lnSpc>
            </a:pPr>
            <a:endParaRPr lang="el-GR" altLang="en-US" sz="1800" b="1" dirty="0"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10000"/>
              </a:lnSpc>
            </a:pPr>
            <a:endParaRPr lang="el-GR" altLang="en-US" sz="1800" b="1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028825" y="260350"/>
            <a:ext cx="8388350" cy="1512888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lnSpc>
                <a:spcPct val="120000"/>
              </a:lnSpc>
              <a:buClr>
                <a:srgbClr val="C1EEFF"/>
              </a:buClr>
              <a:buSzPct val="100000"/>
              <a:buFont typeface="Arial" charset="0"/>
              <a:buNone/>
              <a:defRPr/>
            </a:pPr>
            <a:endParaRPr lang="el-GR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5" name="Picture 4" descr="HOMEGLOW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8839" y="315913"/>
            <a:ext cx="15192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368800" y="684213"/>
            <a:ext cx="4464050" cy="646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FFFFFF"/>
              </a:buClr>
              <a:buSzPct val="100000"/>
              <a:buFont typeface="Arial" charset="0"/>
              <a:buNone/>
              <a:defRPr/>
            </a:pPr>
            <a:r>
              <a:rPr lang="el-GR" sz="36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ea typeface="MS Gothic" pitchFamily="49" charset="-128"/>
              </a:rPr>
              <a:t>ΣΥΜΠΕΡΑΣΜΑΤΑ</a:t>
            </a:r>
          </a:p>
        </p:txBody>
      </p:sp>
    </p:spTree>
    <p:extLst>
      <p:ext uri="{BB962C8B-B14F-4D97-AF65-F5344CB8AC3E}">
        <p14:creationId xmlns:p14="http://schemas.microsoft.com/office/powerpoint/2010/main" xmlns="" val="1602990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43010" name="6 - Θέση περιεχομένου" descr="36_vertig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idx="4294967295"/>
          </p:nvPr>
        </p:nvSpPr>
        <p:spPr/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Κυστικές βλάβες παγκρέατος</a:t>
            </a:r>
            <a:br>
              <a:rPr lang="el-GR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</a:br>
            <a:r>
              <a:rPr lang="en-US" altLang="en-US" sz="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/>
            </a:r>
            <a:br>
              <a:rPr lang="en-US" altLang="en-US" sz="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</a:br>
            <a:r>
              <a:rPr lang="en-US" altLang="en-US" sz="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/>
            </a:r>
            <a:br>
              <a:rPr lang="en-US" altLang="en-US" sz="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</a:br>
            <a:r>
              <a:rPr lang="el-GR" alt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ΣΥΧΝΟΤΗΤΑ</a:t>
            </a:r>
            <a:r>
              <a:rPr lang="en-US" alt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:</a:t>
            </a:r>
            <a:endParaRPr lang="el-GR" alt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sp>
        <p:nvSpPr>
          <p:cNvPr id="13315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1828800" y="1981200"/>
            <a:ext cx="8382000" cy="4572000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ΨΕΥΔΟΚΥΣΤΕΙΣ</a:t>
            </a:r>
            <a:r>
              <a:rPr lang="el-GR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   8</a:t>
            </a:r>
            <a:r>
              <a:rPr lang="en-US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0</a:t>
            </a:r>
            <a:r>
              <a:rPr lang="el-GR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%</a:t>
            </a:r>
          </a:p>
          <a:p>
            <a:pPr eaLnBrk="1" hangingPunct="1">
              <a:defRPr/>
            </a:pPr>
            <a:endParaRPr lang="el-GR" altLang="en-US" sz="1200" b="1" dirty="0">
              <a:effectLst>
                <a:outerShdw blurRad="38100" dist="38100" dir="2700000" algn="tl">
                  <a:srgbClr val="4E5B6F"/>
                </a:outerShdw>
              </a:effectLst>
              <a:ea typeface="ＭＳ Ｐゴシック" charset="-128"/>
            </a:endParaRPr>
          </a:p>
          <a:p>
            <a:pPr eaLnBrk="1" hangingPunct="1">
              <a:defRPr/>
            </a:pPr>
            <a:r>
              <a:rPr lang="el-GR" alt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ΣΥΓΓΕΝΕΙΣ ή ΑΠΛΕΣ ΚΥΣΤΕΙΣ   </a:t>
            </a:r>
            <a:r>
              <a:rPr lang="el-GR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10%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l-GR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	</a:t>
            </a:r>
            <a:r>
              <a:rPr lang="el-GR" altLang="en-US" sz="2400" dirty="0">
                <a:ea typeface="ＭＳ Ｐゴシック" charset="-128"/>
              </a:rPr>
              <a:t>(απλές </a:t>
            </a:r>
            <a:r>
              <a:rPr lang="el-GR" altLang="en-US" sz="2400" dirty="0" err="1">
                <a:ea typeface="ＭＳ Ｐゴシック" charset="-128"/>
              </a:rPr>
              <a:t>κύστεις</a:t>
            </a:r>
            <a:r>
              <a:rPr lang="el-GR" altLang="en-US" sz="2400" dirty="0">
                <a:ea typeface="ＭＳ Ｐゴシック" charset="-128"/>
              </a:rPr>
              <a:t>, </a:t>
            </a:r>
            <a:r>
              <a:rPr lang="el-GR" altLang="en-US" sz="2400" dirty="0" err="1">
                <a:ea typeface="ＭＳ Ｐゴシック" charset="-128"/>
              </a:rPr>
              <a:t>πολυκυστική</a:t>
            </a:r>
            <a:r>
              <a:rPr lang="el-GR" altLang="en-US" sz="2400" dirty="0">
                <a:ea typeface="ＭＳ Ｐゴシック" charset="-128"/>
              </a:rPr>
              <a:t> νόσος, κυστική </a:t>
            </a:r>
            <a:r>
              <a:rPr lang="el-GR" altLang="en-US" sz="2400" dirty="0" err="1">
                <a:ea typeface="ＭＳ Ｐゴシック" charset="-128"/>
              </a:rPr>
              <a:t>ίνωση</a:t>
            </a:r>
            <a:r>
              <a:rPr lang="el-GR" altLang="en-US" sz="2400" dirty="0">
                <a:ea typeface="ＭＳ Ｐゴシック" charset="-128"/>
              </a:rPr>
              <a:t>, ν</a:t>
            </a:r>
            <a:r>
              <a:rPr lang="en-US" altLang="en-US" sz="2400" dirty="0">
                <a:ea typeface="ＭＳ Ｐゴシック" charset="-128"/>
              </a:rPr>
              <a:t>on Hippel-Lindau</a:t>
            </a:r>
            <a:r>
              <a:rPr lang="el-GR" altLang="en-US" sz="2400" dirty="0">
                <a:ea typeface="ＭＳ Ｐゴシック" charset="-128"/>
              </a:rPr>
              <a:t>)</a:t>
            </a:r>
          </a:p>
          <a:p>
            <a:pPr eaLnBrk="1" hangingPunct="1">
              <a:defRPr/>
            </a:pPr>
            <a:endParaRPr lang="el-GR" altLang="en-US" sz="1200" b="1" dirty="0">
              <a:effectLst>
                <a:outerShdw blurRad="38100" dist="38100" dir="2700000" algn="tl">
                  <a:srgbClr val="4E5B6F"/>
                </a:outerShdw>
              </a:effectLst>
              <a:ea typeface="ＭＳ Ｐゴシック" charset="-128"/>
            </a:endParaRPr>
          </a:p>
          <a:p>
            <a:pPr eaLnBrk="1" hangingPunct="1">
              <a:defRPr/>
            </a:pPr>
            <a:r>
              <a:rPr lang="el-GR" alt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ΚΥΣΤΙΚΑ ΝΕΟΠΛΑΣΜΑΤΑ  </a:t>
            </a:r>
            <a:r>
              <a:rPr lang="el-GR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10%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l-GR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            </a:t>
            </a:r>
            <a:r>
              <a:rPr lang="el-GR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ΟΡΩΔΕΣ</a:t>
            </a:r>
            <a:r>
              <a:rPr lang="el-GR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 ΚΥΣΤΑΔΕΝΩΜΑ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l-GR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            </a:t>
            </a:r>
            <a:r>
              <a:rPr lang="el-GR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ΒΛΕΝΝΩΔΕΣ</a:t>
            </a:r>
            <a:r>
              <a:rPr lang="el-GR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 ΚΥΣΤΑΔΕΝΩΜΑ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l-GR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            </a:t>
            </a:r>
            <a:r>
              <a:rPr lang="en-US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(+</a:t>
            </a:r>
            <a:r>
              <a:rPr lang="el-GR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ΚΥΣΤΑΔΕΝΟΚΑΡΚΙΝΩΜΑ</a:t>
            </a:r>
            <a:r>
              <a:rPr lang="en-US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)</a:t>
            </a:r>
            <a:endParaRPr lang="el-GR" altLang="en-US" sz="2400" b="1" dirty="0">
              <a:effectLst>
                <a:outerShdw blurRad="38100" dist="38100" dir="2700000" algn="tl">
                  <a:srgbClr val="4E5B6F"/>
                </a:outerShdw>
              </a:effectLst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  <a:defRPr/>
            </a:pPr>
            <a:r>
              <a:rPr lang="el-GR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            </a:t>
            </a:r>
            <a:r>
              <a:rPr lang="en-US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IPMN</a:t>
            </a:r>
            <a:r>
              <a:rPr lang="en-US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 </a:t>
            </a:r>
            <a:r>
              <a:rPr lang="el-GR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(</a:t>
            </a:r>
            <a:r>
              <a:rPr lang="el-GR" altLang="en-US" sz="2400" b="1" dirty="0" err="1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ενδοπορικά</a:t>
            </a:r>
            <a:r>
              <a:rPr lang="el-GR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 </a:t>
            </a:r>
            <a:r>
              <a:rPr lang="el-GR" altLang="en-US" sz="2400" b="1" dirty="0" err="1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θηλώδη</a:t>
            </a:r>
            <a:r>
              <a:rPr lang="el-GR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-βλεννώδη νεοπλάσματα)</a:t>
            </a:r>
          </a:p>
        </p:txBody>
      </p:sp>
    </p:spTree>
    <p:extLst>
      <p:ext uri="{BB962C8B-B14F-4D97-AF65-F5344CB8AC3E}">
        <p14:creationId xmlns:p14="http://schemas.microsoft.com/office/powerpoint/2010/main" xmlns="" val="694516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1 - Τίτλος"/>
          <p:cNvSpPr>
            <a:spLocks noGrp="1"/>
          </p:cNvSpPr>
          <p:nvPr>
            <p:ph type="title" idx="4294967295"/>
          </p:nvPr>
        </p:nvSpPr>
        <p:spPr/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Σπάνια αίτια κυστικών βλαβών παγκρέατος</a:t>
            </a:r>
          </a:p>
        </p:txBody>
      </p:sp>
      <p:sp>
        <p:nvSpPr>
          <p:cNvPr id="20482" name="2 - Θέση περιεχομένου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dirty="0">
              <a:ea typeface="ＭＳ Ｐゴシック" charset="-128"/>
            </a:endParaRPr>
          </a:p>
          <a:p>
            <a:pPr eaLnBrk="1" hangingPunct="1">
              <a:defRPr/>
            </a:pPr>
            <a:r>
              <a:rPr lang="el-GR" altLang="en-US" sz="2800" dirty="0">
                <a:ea typeface="ＭＳ Ｐゴシック" charset="-128"/>
              </a:rPr>
              <a:t>Κυστικού τύπου </a:t>
            </a:r>
            <a:r>
              <a:rPr lang="el-GR" altLang="en-US" sz="2800" b="1" dirty="0" err="1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 charset="-128"/>
              </a:rPr>
              <a:t>αδενοκαρκίνωμα</a:t>
            </a:r>
            <a:endParaRPr lang="el-GR" altLang="en-US" sz="2800" b="1" dirty="0">
              <a:solidFill>
                <a:schemeClr val="accent2">
                  <a:lumMod val="60000"/>
                  <a:lumOff val="40000"/>
                </a:schemeClr>
              </a:solidFill>
              <a:ea typeface="ＭＳ Ｐゴシック" charset="-128"/>
            </a:endParaRPr>
          </a:p>
          <a:p>
            <a:pPr eaLnBrk="1" hangingPunct="1">
              <a:defRPr/>
            </a:pPr>
            <a:r>
              <a:rPr lang="el-GR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 charset="-128"/>
              </a:rPr>
              <a:t>Συμπαγές και </a:t>
            </a:r>
            <a:r>
              <a:rPr lang="el-GR" altLang="en-US" sz="2800" b="1" dirty="0" err="1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 charset="-128"/>
              </a:rPr>
              <a:t>ψευδοθηλώδες</a:t>
            </a:r>
            <a:r>
              <a:rPr lang="el-GR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 charset="-128"/>
              </a:rPr>
              <a:t> νεόπλασμα</a:t>
            </a:r>
            <a:r>
              <a:rPr lang="en-US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 charset="-128"/>
              </a:rPr>
              <a:t> </a:t>
            </a:r>
            <a:r>
              <a:rPr lang="en-US" altLang="en-US" sz="2800" dirty="0">
                <a:ea typeface="ＭＳ Ｐゴシック" charset="-128"/>
              </a:rPr>
              <a:t>(</a:t>
            </a:r>
            <a:r>
              <a:rPr lang="el-GR" altLang="en-US" sz="2800" dirty="0" err="1">
                <a:ea typeface="ＭＳ Ｐゴシック" charset="-128"/>
              </a:rPr>
              <a:t>ψευδοθηλώδη</a:t>
            </a:r>
            <a:r>
              <a:rPr lang="el-GR" altLang="en-US" sz="2800" dirty="0">
                <a:ea typeface="ＭＳ Ｐゴシック" charset="-128"/>
              </a:rPr>
              <a:t>, συμπαγή και κυστικά στοιχεία</a:t>
            </a:r>
            <a:r>
              <a:rPr lang="en-US" altLang="en-US" sz="2800" dirty="0">
                <a:ea typeface="ＭＳ Ｐゴシック" charset="-128"/>
              </a:rPr>
              <a:t>)</a:t>
            </a:r>
            <a:endParaRPr lang="el-GR" altLang="en-US" sz="2800" dirty="0">
              <a:ea typeface="ＭＳ Ｐゴシック" charset="-128"/>
            </a:endParaRPr>
          </a:p>
          <a:p>
            <a:pPr eaLnBrk="1" hangingPunct="1">
              <a:defRPr/>
            </a:pPr>
            <a:endParaRPr lang="en-US" altLang="en-US" sz="2800" dirty="0">
              <a:ea typeface="ＭＳ Ｐゴシック" charset="-128"/>
            </a:endParaRPr>
          </a:p>
          <a:p>
            <a:pPr eaLnBrk="1" hangingPunct="1">
              <a:defRPr/>
            </a:pPr>
            <a:endParaRPr lang="en-US" altLang="en-US" sz="2800" dirty="0">
              <a:ea typeface="ＭＳ Ｐゴシック" charset="-128"/>
            </a:endParaRPr>
          </a:p>
          <a:p>
            <a:pPr eaLnBrk="1" hangingPunct="1">
              <a:defRPr/>
            </a:pPr>
            <a:r>
              <a:rPr lang="el-GR" altLang="en-US" sz="2800" dirty="0">
                <a:ea typeface="ＭＳ Ｐゴシック" charset="-128"/>
              </a:rPr>
              <a:t>Κυστικός </a:t>
            </a:r>
            <a:r>
              <a:rPr lang="el-GR" altLang="en-US" sz="2800" dirty="0" err="1">
                <a:ea typeface="ＭＳ Ｐゴシック" charset="-128"/>
              </a:rPr>
              <a:t>νευροενδοκρινικός</a:t>
            </a:r>
            <a:r>
              <a:rPr lang="el-GR" altLang="en-US" sz="2800" dirty="0">
                <a:ea typeface="ＭＳ Ｐゴシック" charset="-128"/>
              </a:rPr>
              <a:t> όγκος</a:t>
            </a:r>
            <a:endParaRPr lang="en-US" altLang="en-US" sz="2800" dirty="0">
              <a:ea typeface="ＭＳ Ｐゴシック" charset="-128"/>
            </a:endParaRPr>
          </a:p>
          <a:p>
            <a:pPr eaLnBrk="1" hangingPunct="1">
              <a:defRPr/>
            </a:pPr>
            <a:r>
              <a:rPr lang="el-GR" altLang="en-US" sz="2800" dirty="0">
                <a:ea typeface="ＭＳ Ｐゴシック" charset="-128"/>
              </a:rPr>
              <a:t>Παρασιτικές λοιμώξεις (αμοιβάδωση)</a:t>
            </a:r>
          </a:p>
        </p:txBody>
      </p:sp>
      <p:pic>
        <p:nvPicPr>
          <p:cNvPr id="4" name="Picture 2" descr="Solid pseudo-papillary tumor&#10;Contrast-enhanced CT scan&#10;Well encapsulated heterogeneous mass in tail of pancreas&#10;Typical ap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12" t="25052" r="22414" b="24843"/>
          <a:stretch>
            <a:fillRect/>
          </a:stretch>
        </p:blipFill>
        <p:spPr bwMode="auto">
          <a:xfrm>
            <a:off x="7453313" y="4714876"/>
            <a:ext cx="278606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C:\Users\kaliak\Desktop\2016 panellhnio gastro\WOMM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81" t="19444" r="13281" b="4166"/>
          <a:stretch>
            <a:fillRect/>
          </a:stretch>
        </p:blipFill>
        <p:spPr bwMode="auto">
          <a:xfrm>
            <a:off x="6738938" y="1214439"/>
            <a:ext cx="37147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7 - Έλλειψη"/>
          <p:cNvSpPr/>
          <p:nvPr/>
        </p:nvSpPr>
        <p:spPr>
          <a:xfrm>
            <a:off x="6524626" y="1071563"/>
            <a:ext cx="1571625" cy="314325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10000" y="3733801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800" dirty="0">
                <a:latin typeface="Arial" charset="0"/>
              </a:rPr>
              <a:t>Γυναίκες (&gt;80%), 3</a:t>
            </a:r>
            <a:r>
              <a:rPr lang="el-GR" altLang="en-US" sz="1800" baseline="30000" dirty="0">
                <a:latin typeface="Arial" charset="0"/>
              </a:rPr>
              <a:t>η</a:t>
            </a:r>
            <a:r>
              <a:rPr lang="el-GR" altLang="en-US" sz="1800" dirty="0">
                <a:latin typeface="Arial" charset="0"/>
              </a:rPr>
              <a:t> 10ετία ζωής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‘</a:t>
            </a:r>
            <a:r>
              <a:rPr lang="en-US" altLang="en-US" sz="1800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’DAUGHTER LESION ‘</a:t>
            </a:r>
            <a:r>
              <a:rPr lang="en-US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’</a:t>
            </a:r>
            <a:endParaRPr lang="el-GR" altLang="en-US" sz="1800" b="1" dirty="0">
              <a:solidFill>
                <a:schemeClr val="accent2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9308" y="1086525"/>
            <a:ext cx="9098693" cy="462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5 - Έλλειψη"/>
          <p:cNvSpPr/>
          <p:nvPr/>
        </p:nvSpPr>
        <p:spPr>
          <a:xfrm>
            <a:off x="3048001" y="2514601"/>
            <a:ext cx="3948113" cy="209391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10" name="5 - Έλλειψη"/>
          <p:cNvSpPr/>
          <p:nvPr/>
        </p:nvSpPr>
        <p:spPr>
          <a:xfrm>
            <a:off x="6996114" y="2209800"/>
            <a:ext cx="2909887" cy="24384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2211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81200" y="131763"/>
            <a:ext cx="8229600" cy="65405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l-GR" altLang="en-US" sz="3200" b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Διάγνωση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524000" y="1117600"/>
            <a:ext cx="5715000" cy="552608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l-GR" sz="2000" b="1" dirty="0">
                <a:solidFill>
                  <a:srgbClr val="FFC000"/>
                </a:solidFill>
              </a:rPr>
              <a:t>Ιστορικό</a:t>
            </a:r>
            <a:r>
              <a:rPr lang="el-GR" sz="2000" dirty="0">
                <a:solidFill>
                  <a:srgbClr val="FFC000"/>
                </a:solidFill>
              </a:rPr>
              <a:t> </a:t>
            </a:r>
            <a:r>
              <a:rPr lang="el-GR" sz="2000" dirty="0"/>
              <a:t>– </a:t>
            </a:r>
            <a:r>
              <a:rPr lang="el-GR" sz="2000" b="1" dirty="0">
                <a:solidFill>
                  <a:srgbClr val="FFC000"/>
                </a:solidFill>
              </a:rPr>
              <a:t>κλινική</a:t>
            </a:r>
            <a:r>
              <a:rPr lang="el-GR" sz="2000" dirty="0">
                <a:solidFill>
                  <a:srgbClr val="FFC000"/>
                </a:solidFill>
              </a:rPr>
              <a:t> </a:t>
            </a:r>
            <a:r>
              <a:rPr lang="el-GR" sz="2000" dirty="0"/>
              <a:t>εικόνα</a:t>
            </a:r>
            <a:r>
              <a:rPr lang="en-US" sz="2000" dirty="0"/>
              <a:t>, </a:t>
            </a:r>
            <a:r>
              <a:rPr lang="el-GR" sz="2000" b="1" dirty="0">
                <a:solidFill>
                  <a:srgbClr val="FFC000"/>
                </a:solidFill>
              </a:rPr>
              <a:t>δημογραφικά</a:t>
            </a:r>
            <a:r>
              <a:rPr lang="el-GR" sz="2000" dirty="0">
                <a:solidFill>
                  <a:srgbClr val="FFC000"/>
                </a:solidFill>
              </a:rPr>
              <a:t> </a:t>
            </a:r>
            <a:r>
              <a:rPr lang="el-GR" sz="2000" dirty="0"/>
              <a:t>δεδομένα</a:t>
            </a:r>
          </a:p>
          <a:p>
            <a:pPr>
              <a:defRPr/>
            </a:pPr>
            <a:endParaRPr lang="el-GR" sz="2000" dirty="0"/>
          </a:p>
          <a:p>
            <a:pPr>
              <a:defRPr/>
            </a:pP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</a:t>
            </a:r>
            <a:r>
              <a:rPr lang="en-US" sz="2000" dirty="0"/>
              <a:t>: </a:t>
            </a:r>
            <a:r>
              <a:rPr lang="el-GR" sz="2000" dirty="0"/>
              <a:t>πληροφορίες για μέγεθος, διάταση </a:t>
            </a:r>
            <a:r>
              <a:rPr lang="el-GR" sz="2000" dirty="0" err="1"/>
              <a:t>π.π</a:t>
            </a:r>
            <a:r>
              <a:rPr lang="el-GR" sz="2000" dirty="0"/>
              <a:t>, αποτιτανώσεις, τοιχωματικούς όζους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endParaRPr lang="el-GR" sz="2000" dirty="0"/>
          </a:p>
          <a:p>
            <a:pPr>
              <a:defRPr/>
            </a:pP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MRI/MRCP</a:t>
            </a:r>
            <a:r>
              <a:rPr lang="en-US" sz="2000" dirty="0"/>
              <a:t>: (+) </a:t>
            </a:r>
            <a:r>
              <a:rPr lang="el-GR" sz="2000" dirty="0"/>
              <a:t>διάκριση μεταξύ κυστικής – συμπαγούς βλάβης, επικοινωνία με </a:t>
            </a:r>
            <a:r>
              <a:rPr lang="el-GR" sz="2000" dirty="0" err="1"/>
              <a:t>π.π</a:t>
            </a:r>
            <a:endParaRPr lang="el-GR" sz="2000" dirty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endParaRPr lang="el-GR" sz="2000" dirty="0"/>
          </a:p>
          <a:p>
            <a:pPr>
              <a:defRPr/>
            </a:pP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EUS</a:t>
            </a:r>
            <a:r>
              <a:rPr lang="en-US" sz="2000" dirty="0">
                <a:solidFill>
                  <a:srgbClr val="C00000"/>
                </a:solidFill>
              </a:rPr>
              <a:t>:</a:t>
            </a:r>
            <a:r>
              <a:rPr lang="en-US" sz="2000" dirty="0"/>
              <a:t> (+) </a:t>
            </a:r>
            <a:r>
              <a:rPr lang="el-GR" sz="2000" dirty="0"/>
              <a:t>μορφολογία, </a:t>
            </a:r>
            <a:r>
              <a:rPr lang="el-GR" sz="2000" b="1" dirty="0">
                <a:solidFill>
                  <a:srgbClr val="FFC000"/>
                </a:solidFill>
              </a:rPr>
              <a:t>+/-</a:t>
            </a:r>
            <a:r>
              <a:rPr lang="en-US" sz="2000" b="1" dirty="0">
                <a:solidFill>
                  <a:srgbClr val="FFC000"/>
                </a:solidFill>
              </a:rPr>
              <a:t>FNA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dirty="0"/>
              <a:t>→ </a:t>
            </a:r>
            <a:r>
              <a:rPr lang="el-GR" sz="2000" dirty="0"/>
              <a:t>ανάλυση υγρού, κυτταρολογία</a:t>
            </a:r>
            <a:endParaRPr lang="en-US" sz="2000" dirty="0"/>
          </a:p>
          <a:p>
            <a:pPr>
              <a:buFont typeface="Wingdings" charset="2"/>
              <a:buNone/>
              <a:defRPr/>
            </a:pPr>
            <a:r>
              <a:rPr lang="en-US" sz="2000" dirty="0"/>
              <a:t>     </a:t>
            </a:r>
            <a:r>
              <a:rPr lang="en-US" sz="1800" dirty="0"/>
              <a:t>* </a:t>
            </a:r>
            <a:r>
              <a:rPr lang="el-GR" sz="1800" dirty="0"/>
              <a:t>Νέες τεχνικές (</a:t>
            </a:r>
            <a:r>
              <a:rPr lang="en-US" sz="1800" dirty="0"/>
              <a:t>contrast enhanced EUS,CLE)</a:t>
            </a:r>
            <a:endParaRPr lang="el-GR" sz="1800" dirty="0"/>
          </a:p>
          <a:p>
            <a:pPr>
              <a:defRPr/>
            </a:pPr>
            <a:endParaRPr lang="el-GR" sz="2000" dirty="0"/>
          </a:p>
          <a:p>
            <a:pPr algn="r">
              <a:buFont typeface="Wingdings" charset="2"/>
              <a:buNone/>
              <a:defRPr/>
            </a:pPr>
            <a:r>
              <a:rPr lang="el-GR" sz="2400" dirty="0"/>
              <a:t>			</a:t>
            </a:r>
          </a:p>
          <a:p>
            <a:pPr algn="r">
              <a:buFont typeface="Wingdings" charset="2"/>
              <a:buNone/>
              <a:defRPr/>
            </a:pPr>
            <a:r>
              <a:rPr lang="en-US" sz="1400" b="1" i="1" dirty="0" err="1">
                <a:solidFill>
                  <a:srgbClr val="FFFF00"/>
                </a:solidFill>
              </a:rPr>
              <a:t>Zaheer</a:t>
            </a:r>
            <a:r>
              <a:rPr lang="en-US" sz="1400" b="1" i="1" dirty="0">
                <a:solidFill>
                  <a:srgbClr val="FFFF00"/>
                </a:solidFill>
              </a:rPr>
              <a:t> et al, </a:t>
            </a:r>
            <a:r>
              <a:rPr lang="en-US" sz="1400" b="1" i="1" dirty="0" err="1">
                <a:solidFill>
                  <a:srgbClr val="FFFF00"/>
                </a:solidFill>
              </a:rPr>
              <a:t>Abdom</a:t>
            </a:r>
            <a:r>
              <a:rPr lang="en-US" sz="1400" b="1" i="1" dirty="0">
                <a:solidFill>
                  <a:srgbClr val="FFFF00"/>
                </a:solidFill>
              </a:rPr>
              <a:t> Imaging 2012</a:t>
            </a:r>
          </a:p>
          <a:p>
            <a:pPr algn="r">
              <a:buFont typeface="Wingdings" charset="2"/>
              <a:buNone/>
              <a:defRPr/>
            </a:pPr>
            <a:r>
              <a:rPr lang="en-US" sz="1400" b="1" i="1" dirty="0">
                <a:solidFill>
                  <a:srgbClr val="FFFF00"/>
                </a:solidFill>
              </a:rPr>
              <a:t>                                             Barresi L et al, World J </a:t>
            </a:r>
            <a:r>
              <a:rPr lang="en-US" sz="1400" b="1" i="1" dirty="0" err="1">
                <a:solidFill>
                  <a:srgbClr val="FFFF00"/>
                </a:solidFill>
              </a:rPr>
              <a:t>Gastrointest</a:t>
            </a:r>
            <a:r>
              <a:rPr lang="en-US" sz="1400" b="1" i="1" dirty="0">
                <a:solidFill>
                  <a:srgbClr val="FFFF00"/>
                </a:solidFill>
              </a:rPr>
              <a:t> </a:t>
            </a:r>
            <a:r>
              <a:rPr lang="en-US" sz="1400" b="1" i="1" dirty="0" err="1">
                <a:solidFill>
                  <a:srgbClr val="FFFF00"/>
                </a:solidFill>
              </a:rPr>
              <a:t>Endosc</a:t>
            </a:r>
            <a:r>
              <a:rPr lang="en-US" sz="1400" b="1" i="1" dirty="0">
                <a:solidFill>
                  <a:srgbClr val="FFFF00"/>
                </a:solidFill>
              </a:rPr>
              <a:t> 2012</a:t>
            </a:r>
            <a:endParaRPr lang="el-GR" sz="2000" b="1" i="1" dirty="0">
              <a:solidFill>
                <a:srgbClr val="FFFF00"/>
              </a:solidFill>
            </a:endParaRPr>
          </a:p>
        </p:txBody>
      </p:sp>
      <p:pic>
        <p:nvPicPr>
          <p:cNvPr id="220163" name="Picture 4" descr="http://img.medscapestatic.com/pi/meds/ckb/28/17928t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7688" y="728664"/>
            <a:ext cx="2214562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4" name="AutoShape 6" descr="data:image/jpeg;base64,/9j/4AAQSkZJRgABAQAAAQABAAD/2wCEAAkGBxMTEhUUExMUFRUUGBYYGRQVFxgYGhcYFxoYGBkaHBgYHSggGB0lGxUXITEiJSksLi4uGB8zODMsNygtLisBCgoKDgwNDw8OEywZGBkrLCsrKys3KysrKywrKysrKysrKysrKysrKysrKywrKysrKysrKysrKysrKysrKysrK//AABEIALwBDQMBIgACEQEDEQH/xAAcAAEAAQUBAQAAAAAAAAAAAAAABAECAwUGBwj/xAA5EAABAwIEAwYEBQMEAwAAAAABAAIRAyEEEjFBBVFhBhMicYGRMqGx8AdSwdHhFSNCFGJy8TOCs//EABYBAQEBAAAAAAAAAAAAAAAAAAABAv/EABQRAQAAAAAAAAAAAAAAAAAAAAD/2gAMAwEAAhEDEQA/APKkREaEREBERAREQEREBERAREQEREBERAREQEREBERAREQEREBERAREQEREBERAREQEREBERAREQEREBERAREQEREBERAREQEREBERAREQEREBERAREQEVuccwmccwiLkVuccwmccwguRAqhp5FBRFXIeR9lU0yNj7ILUQq3OOYQXIrc45hXhp5FBRFUsPIq0uHNBVFbnHMJnHMILkVA4c1kdScLlpHmEFiIQiAiIgIiQgIiICIiAiIgIiuFM8j7ILUVcp5FUQQ6joVGPlUrg3hOH4RznffsiJFGgXX0A3W84Hwh1UF0tp0x/m7V55NAuVHwuDc5+URkaRcf5fv6rpqNINhomAOW5AJQQq/DnRZxHUnXVRP6XUtDpHQkei6DiAywwzYCRvN5lUwsWzSBA02jeEGhdw95MTbqZsr/wCkgfEST5wt8KuXOGu1iCCPU3E3Ci1qrRTuxouSajnGT06DpdBBfwsus3MYIb4ZcJO3WStdi8G6nqYibGJkSLjb+FteyPGmniGGaW2diKAaZIE942DA+hUDt9h6zMbic/wGvWLSNINRxE9fNBBpUsw+Jo9Rf3WY4UNaXmoIHI/oFoUQbGrjG7SfMR+qivqztZYFIwVRodD/AIDZ3Sd/TVBhc3fZWqfiMEabixxkHQi4MbqC9sFBWmbqc7EEhQG6rOW2QZCslapPkPafJWRYeQWVtAkDn93QYoVwpm491OGCdABbl1u72WTB8MrVn91QpVHnUhjSTE68o6oNcKVpVsWlbzFdnsRTLxUpOplt8j7OcOcnZQsJw59Qw0ZoucnigHqLBBBYwkaXVhaQtx/TqjDAovJ5a+em6o7gFcDO5kM1B2M7INQFWy2J4NWBnJHWRv0lWuwBjo3Uy0X8pQQOivLAP2WXuo1t7IWem9+SC4YWBmO+yxueB1VKtUneywkoKl6pKFUKCPTZmdH2FveE8OzXkhrd/v0UTBYXwk7kj1J0Hlz811ODwpFP/iBJnc8vvRBjp0gBEQAtnVpN7oFphzpzNIgCDqDvJgKNRZJuQIm/O1vmqPeSRM6ARsB0+9ygtNQ5pNyYkn+VdhsOC4HxQ4ifEdp9pvorcZQc0WBOZti3ebbcl6B2R7IODQ6sAcxkBzjmAgACG253PNB5zxrB4rMRQaMlrkiddFpjwDEPM1nQ0bl0+w0XulTsUIJbU3Ni0kamLtM6QtK7hYw9eKwJpvYWhzYdLrbwCw6+aDR9h+w5a6liab8mVxip8TyW28IIytBuCY0lXdvez1UudUu/OTnDnEzOpE/D5Cy9D4WWtwINJ2ZxaSAPF4zeA0XEHYaQtFxqo+phy6lVGYODCHCagJsRP+MSZkbQEHh7eDtOaHkFpMtcLjoVj/pIj4xmyh4EWLToZnoV13EeFspVT31PNYZswk3Ga8XOupWzxHZuk8tcKRYW02sGQltht4rGJQef0OEgkZnwN4EkeiqOEgmGuJvBkRH3ZdsODNouGUvFph4zAzYzGiqzBQXOFMuLjNoN7AeQ2QYez3ZRr3OpEvJLHEfmaQWwRboY6SuN4pw803upus4EjzI1HsQfUKXU4li++c+k99MtJgglsXy+2ycSo1a7GV3fEHd3Ud/uEBjz5gNE8wOaDRUjcLYQMmYTMxdY6tCKoB1MzpqJn9D6qW5mTLOmsWuUGFrcrCSJIMBZMO6xIJBA9D7Ka3jBGUNAGUzZoMz56qfVcxrRUqDK91w1hAzeY29EFeGVO9pmk4PO5cWiAOYJgiPNeq/hZw11B1QtcKtJ7W/3A3KWuE+GNxB2XluB4y90MpsYB1k26k6r13sPjKlKjleAJuA0ANHuUGx7e0MO+mzv2tIBMEiYt9F5riu0NDC0qjadJrQ4lsBsZjFnTuFuvxL7QtLXMBaXSABOgEydF5oMRTMuqf3HD/EHwgAanmgxVMfWfTLnVSCDa8WOwj9VEZxR4BBc50g6k/SVZWxbXScgBPsBtE6KPUqAz4TYTDf2QZ6eKjQkEdfkrmcQeTBAcORAUntHwJ2ExDqDnh5a1jswEDxta+IvpmhUocMPxOdlEb6lBhr1i8yWNaOn3bRYtpHIb/RSa+HiAHTpt981hq0bfp+iCG5UJWx46P77tNKf/wA2T81rggoqlIRBv+CMDoMfDJ9XfsFu6JGYNJIadYvNlruzbIpzzd7RAWwxUZjF7k689L+oQZMTQ7stDw4BzsoNhJMkb2tf0KuxFVkNa3NDSZm56kGNLCywV3l/icQXCADbkRf5K5lJxjwxIsRo4iBGvrZBtKHEG03AWcwTB0cOv3yXfcO4859Md21j43zZY82xPovLMJhnPdlZyJOg0vqs+G4g6m6WnLNiByOv2UHpTcTXYXVG1TJlxzSWk6Wbo0aewXJdoe01eu4UqjGs0Jc2YNt+XktBU/Ejunua2nnY0w0udDjqDIAgrc4DtfTrsNUYZzWtBJe9zA224Op9EHPO41xDC1c+GIaIiTDheJBnXbTkseM7T4wOmtBNRwl7DvNpbpY6K3HcXfVFWvULmUWQGN3e50wPIlpJPIKF2IY2u94rFxb8RI1EDb1Isg7mrxduJYRWaO9iW1Bu2wzGPiABcRPWyg4mtWw9RoqPlrQ1jSRIDRZsExLdp69FC4rRNOoAx2ZjDcnyjL1+mqn9o8a3EMYRmLw0MIMXtIPUyXX6wg3OGxTastcAMw/XT5T5FarjFY0hkJ8N4Omrg4Ac/hb804PTcKYc4eIEBt9BvM+g9VdxqHta93haWxJi/wDxnoTdBzbXubUa2M1F7mzlE5nN8QgxMgm/kpHDaNMPdQfUu9rwW2kPqMu2ehAIPNuymVRHeOoPyF8fDYNFxbkSHfKFF4X2YAq97UBzN+AAxGtyd7GUHHYpp7xwddzXnNvcS0+5CycMw1SrVa1glzzAmLT5qTxvCjvnRcl7hHmA435iSseHqtpvDJI/M8a6bILq72US5rWy9pgvdzFjAUek01HS46ne87qI9xzG+58yp3DqLicwbIaZMwBaLX5zHqg9i7F9j6T6LKjxOa4At6rsMXwuGw3SNlofws4yypQ7oHxUTlg65TdvyK78hB8q9psJUp4usx5JIebm1tRr0WuYBN79B+8L078Tuw1epjO9oNDhVADpMQW7+oXOVfw7xrBIax3QOIP0QciXkEwt7g+zONrUjUpshhBg2EzqYAkhQ+J8Jr4c5a9MszWBMEH1C9r7AcVp16DabYzUw0OtAFvmg4TtzwOriMe59Ate0toNzAmA4U2tINton+ZCxv8Aw5xEtDqwM6wDI5Re69dxmDGYmAJg8tFo+K8eqty93Qlzg5rXESGlupcNUHj3FcC7DVnUXOa6ACHRe/Tmomd7pDWHw3MttMaRvMaLZ4/CVK9d7nBxe65gWknmbCOSy4bhTm1TLpY1hLnH4Zy/ODyQaPi2J76sXim2m05RlBkS0DV2rj56CBsoD2CbXXX4DglSpkDcjg3MMriGhxIknT2XN47BOp6gtJJsgh1KceqtIKyUtdfRUcOaDrOE/wDibtrr5mylV4B8PqTz3jkBfzUbA1mlstJiXWOtyT+oCveDpMddgD8yEF+LptaAQ6ZFwBYGdJ3WUcSa2nkdQYXNnK9zjLATJMe/so+KZTDRlc5zt/DlHpJnRRHAFpOZsggZSbkmdOggfJAwnEAx3gNwNhOojT01UjB0i94aADJvFo9/X5qPTp3hrddrfMLruB4EMEj4jvy9UGtxfBKVIPrVKLTEuJiRIk7+y4KpUrYh5DZ38IsBfTkvRe3eIjCPbf8AuOa2ALWOY/Jp91xfAcfTotOYSTIJF/8ArZBH4h/qg3+67vGeGxuPDppyzHTqt52DqtNSAWtLgRkgwZ66zLUfxyk+m4EXNtrdVh/D1oGKH/vE8spQeiO4WC2DYG0RYTyC1WJ4I6ndgzgG7emuhXTidRpHz2KvpstciXEm02G3yiR1QaT/AFI7sAtHnAtpAP7LlO0TKzqhcTUAjwgC1mxAGg0A8iu9xFAXNrC/UaLW0KdmvaWZL5S4kZSdj+g6hByfZvh1Z+YPlseItJ1iY+fyXWNEWt1VH3PXX1VtSqGNLjo1pJ6Rf9EHnvaNzRUc5pkmrVJbyDQ1s255vqtGZzm8/srsdiC9znu/zcfnLiPp9lXMptyTNzYeiA1lObknyHsmJOU5WkkAC/1ssUwJm+isJQdZ2O7ZHBvLi3NI1AvrMHmF6xwP8VsHWH9x3cu5P099F8/Uo8lbMHZB9E8W7e4CxNdjovDTJ+S1dD8R8GfzgX1Ybrw6lTLnQIv9V0XY/AVKuKZSDTIvcWGUzfog91wuCpYtmY02Pa4WDxpyMEWWPgvBH4R1R7WNLXxLG/FI3G2myzcJ48xhNKs00nNIAJHhcOhXSNcCJFwUHHjtRTxNRraNKq5rXFtRxpublcNiSOYKwdoWUKQqPcRTdUA8Ux0mecLp+FYVrTVc02fUc6I0NgfmFH7ScJp16L2VGhwcIg7dR1QeGcP4oKfeta9zpqAeDV1ME3BixjdRuKcda1vdtFm5mifyvMyeZhafFYUsqPYHEd25zSQbkAwPoFbxDiIc2mWgh7W5XON80E6INjwjtI6md3XBExrERJ6KvFcM6p3hDmhoI1fqTeBZczmvKzjFRpMncoLKtLKYWMlXk7KgYUG14JjQx2Umz/qLC63dR238x9/quKwtaCJvBtPzXRYKv4LmWiPFrAOmY+4lBL72JABM++8KTisUJmACAAGgSJAjMTz6aqG8QR9dVYW2JFvP9EEnC1YeL2kxOvn9812OGf4MwMCN91w76ob4iQNZtA8woHEe0TnNDGTA1OiDpOK8RZVqSSO7p5mgGZLyCHERyFrc1n4DjOHMxBY/DB9fMWsL/wDxl5+EHMYibSV59UxDnZRuLAaDn6KU6ux19SQJaROnI+xQel9psdgDT7vF4alSryMjaTHNcRuXZbtab9Fz+EDKBZWY1pY0tcBeS1zSCYPIE+wXLENnxE3iXElxt1J2WbEY12YRMQIB/LECR5IPY8PUa+mC0yHQQ5p9Ropj5mdP0Xk3ZntVUwzsrvFSdfL+U/7fPku/p9paNRuZrpnQfemqDNxCvoybnXr5qPR8IIGhF72nY+8KHTxAe97t9NZt05K51aPisOZMQgzvdMzFiuc7XcSDWGiDBdBeReGzp6ke0q/iHaSmCGMcJOrozBv7nouD4njsxdec03Ot9/OICCLUfLwOX1Oqv1USmYIW0NRrqYa1kPzElwJuNhCDDA3+yrCw8le4c/8AtWZj1QVDVeaR1Vza6tDjcoMtKkWkHkRoun4DxitRxlOrRbme7QaB0wHA+2q5dlYk35Kbh+IZA3LDXtLXNfMx6cuiD1Xt7VxNWk3EPp5aTB/cy+IzoNh4VB7JfiK5jO7qh0DS4PpfRc3jO3lWvQdQrNY5rgQIn4rQYJ2K5jDVGtdLmz/lBJvAkaQfZB9Odn+JU6tBj2HwuE7b+S5n8R+2rMLS7thDqz7Bs6D8x5Lzrt5xmrhMY+lhT/p6fd0SGUrNJdTa4mDIm+31knh62LfUcXvcXE6uNyUElle+Z3iJMk873UPGEF7iNJWVjPED981H/wAjF/u6C1rFasgPVXubMHTQeyDCEyhZO6/XXfkrCPJBM4J2frYtzm0GB2QBzy57GNaCYEueQLmwCx4uhVw1WpRqtLHsOWowkdHRIkbNMjotr2P41h8Maxr0Xvc8U+6q020XPpFpJdHfNc1oeCAXAEgCyidsuKtxmMr4im1zW1i1wa+MwhjGkHKSNWlFQqeJcPhfI67emilUOIHxEnQS2wIneVphTPNXQ7mERmxeINQy63S0fwsINlU5unzTxdEFDH0VzX+KY9B8/ksXdFO6PRBKq4gF0jTr81keZuT6qD3R6K4MdzQTWuj9jv6KtKoWmWOc3yJH3so3fP5j2/hUc9/RBv8AB8dqMa4FzrjUZZnzIUDE41zj46jj5mdei1hDuas7ooJFXFACGxfUqGsncnoncnog33Yns+MbiWUC4szMqOzNAJljC4CDzIhYuL8DxOEyCvTyd40uYWvY9rgIDocwkGCQDflzUnsPxtmCxTa9Rj3tayo0tZAJzsLRckRrqr+0HGKFShhcLhWVm0MKKpBrlhqPfWcHunu/CAIgRrN9LlaN5Jj5eqyPcTysOXura1XMZiFaXIhCvYPvzVjSN1VrhvPVBcJB9FVvX/pZjWpjTMTG8fusBqDa3PzQZA3wgg9Cr6hnXdsSNrRptqo4qefWN1eys0c99YOqDb9peMnGVnVnNaxxawQCSBkaGb88s+q1NEDfkrRXsRGqsDhB1QZh06fwsb5afl6LJTxAAiL+Q1WI1Z1157oLm210KqFizKrXwZQSDULjcn9liqDr9VWlVaNQSVR9Rp2+/dBhRERoREQEREBERAREQEREBERAREQEREBERAREQEREBERAREQEREBERAREQEREBERAREQEREBERAREQEREBERAREQEREBERAREQEREBERAREQEREBERAREQEREBERAREQEREBERAREQEREBERAREQEREBERAREQEREBERAREQEREH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20165" name="Picture 8" descr="https://www.yamachika-hp.jp/images/iryokiki_mri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60" r="13281" b="10483"/>
          <a:stretch>
            <a:fillRect/>
          </a:stretch>
        </p:blipFill>
        <p:spPr bwMode="auto">
          <a:xfrm>
            <a:off x="8167688" y="2786063"/>
            <a:ext cx="221456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6" name="Picture 9" descr="C:\Users\User\Desktop\EUS AGIOS SAVVAS\Database EUS 2015\611_2015\20151203\R__101610_0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72" t="6461" r="7864" b="30338"/>
          <a:stretch>
            <a:fillRect/>
          </a:stretch>
        </p:blipFill>
        <p:spPr bwMode="auto">
          <a:xfrm>
            <a:off x="7110414" y="4357688"/>
            <a:ext cx="18049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7" name="Picture 10" descr="C:\Users\User\Desktop\EUS AGIOS SAVVAS\Database EUS 2015\611_2015\20151203\R__101640_0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48" t="7024" r="7303" b="31178"/>
          <a:stretch>
            <a:fillRect/>
          </a:stretch>
        </p:blipFill>
        <p:spPr bwMode="auto">
          <a:xfrm>
            <a:off x="8786814" y="5467350"/>
            <a:ext cx="18049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43385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1 - Τίτλος"/>
          <p:cNvSpPr>
            <a:spLocks noGrp="1"/>
          </p:cNvSpPr>
          <p:nvPr>
            <p:ph type="title" idx="4294967295"/>
          </p:nvPr>
        </p:nvSpPr>
        <p:spPr/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ΙΣΤΟΡΙΚΟ</a:t>
            </a:r>
            <a:endParaRPr lang="el-GR" altLang="en-US" sz="3200" b="1" u="sng" dirty="0">
              <a:solidFill>
                <a:srgbClr val="FFFF00"/>
              </a:solidFill>
              <a:latin typeface="Verdana" charset="0"/>
              <a:ea typeface="ＭＳ Ｐゴシック" charset="-128"/>
            </a:endParaRPr>
          </a:p>
        </p:txBody>
      </p:sp>
      <p:sp>
        <p:nvSpPr>
          <p:cNvPr id="29699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1752600" y="1524000"/>
            <a:ext cx="8686800" cy="4572000"/>
          </a:xfrm>
        </p:spPr>
        <p:txBody>
          <a:bodyPr/>
          <a:lstStyle/>
          <a:p>
            <a:pPr eaLnBrk="1" hangingPunct="1">
              <a:defRPr/>
            </a:pPr>
            <a:endParaRPr lang="el-GR" altLang="en-US" dirty="0">
              <a:effectLst>
                <a:outerShdw blurRad="38100" dist="38100" dir="2700000" algn="tl">
                  <a:srgbClr val="4E5B6F"/>
                </a:outerShdw>
              </a:effectLst>
              <a:ea typeface="ＭＳ Ｐゴシック" charset="-128"/>
            </a:endParaRPr>
          </a:p>
          <a:p>
            <a:pPr eaLnBrk="1" hangingPunct="1">
              <a:defRPr/>
            </a:pPr>
            <a:r>
              <a:rPr lang="el-GR" altLang="en-US" sz="2400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Κύστη επί εδάφους </a:t>
            </a:r>
            <a:r>
              <a:rPr lang="el-GR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παγκρεατίτιδας</a:t>
            </a:r>
            <a:r>
              <a:rPr lang="en-US" altLang="en-US" sz="2400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?</a:t>
            </a:r>
          </a:p>
          <a:p>
            <a:pPr eaLnBrk="1" hangingPunct="1">
              <a:defRPr/>
            </a:pPr>
            <a:endParaRPr lang="el-GR" altLang="en-US" sz="2400" dirty="0">
              <a:effectLst>
                <a:outerShdw blurRad="38100" dist="38100" dir="2700000" algn="tl">
                  <a:srgbClr val="4E5B6F"/>
                </a:outerShdw>
              </a:effectLst>
              <a:ea typeface="ＭＳ Ｐゴシック" charset="-128"/>
            </a:endParaRPr>
          </a:p>
          <a:p>
            <a:pPr eaLnBrk="1" hangingPunct="1">
              <a:defRPr/>
            </a:pPr>
            <a:r>
              <a:rPr lang="el-GR" altLang="en-US" sz="2400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Κύστη επί </a:t>
            </a:r>
            <a:r>
              <a:rPr lang="el-GR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φυσιολογικού</a:t>
            </a:r>
            <a:r>
              <a:rPr lang="el-GR" altLang="en-US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 </a:t>
            </a:r>
            <a:r>
              <a:rPr lang="el-GR" altLang="en-US" sz="2400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παγκρεατικού παρεγχύματος ως </a:t>
            </a:r>
            <a:r>
              <a:rPr lang="el-GR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τυχαίο</a:t>
            </a:r>
            <a:r>
              <a:rPr lang="el-GR" altLang="en-US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 </a:t>
            </a:r>
            <a:r>
              <a:rPr lang="el-GR" altLang="en-US" sz="2400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εύρημα?</a:t>
            </a:r>
          </a:p>
          <a:p>
            <a:pPr eaLnBrk="1" hangingPunct="1">
              <a:defRPr/>
            </a:pPr>
            <a:endParaRPr lang="el-GR" altLang="en-US" sz="2400" dirty="0">
              <a:effectLst>
                <a:outerShdw blurRad="38100" dist="38100" dir="2700000" algn="tl">
                  <a:srgbClr val="4E5B6F"/>
                </a:outerShdw>
              </a:effectLst>
              <a:ea typeface="ＭＳ Ｐゴシック" charset="-128"/>
            </a:endParaRPr>
          </a:p>
          <a:p>
            <a:pPr eaLnBrk="1" hangingPunct="1">
              <a:defRPr/>
            </a:pPr>
            <a:r>
              <a:rPr lang="el-GR" altLang="en-US" sz="2400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Σε αναδρομική μελέτη  (</a:t>
            </a:r>
            <a:r>
              <a:rPr lang="en-US" altLang="en-US" sz="2400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N=212 </a:t>
            </a:r>
            <a:r>
              <a:rPr lang="el-GR" altLang="en-US" sz="2400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με κυστικές βλάβες) </a:t>
            </a:r>
          </a:p>
          <a:p>
            <a:pPr lvl="1" eaLnBrk="1" hangingPunct="1">
              <a:defRPr/>
            </a:pPr>
            <a:r>
              <a:rPr lang="el-GR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  <a:sym typeface="Wingdings" charset="2"/>
              </a:rPr>
              <a:t>63%</a:t>
            </a:r>
            <a:r>
              <a:rPr lang="el-GR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 </a:t>
            </a:r>
            <a:r>
              <a:rPr lang="el-GR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  <a:sym typeface="Wingdings" charset="2"/>
              </a:rPr>
              <a:t> συμπτώματα</a:t>
            </a:r>
          </a:p>
          <a:p>
            <a:pPr lvl="1" eaLnBrk="1" hangingPunct="1">
              <a:defRPr/>
            </a:pPr>
            <a:r>
              <a:rPr lang="el-GR" altLang="en-US" sz="2000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37% </a:t>
            </a:r>
            <a:r>
              <a:rPr lang="el-GR" altLang="en-US" sz="2000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  <a:sym typeface="Wingdings" charset="2"/>
              </a:rPr>
              <a:t> τυχαία 	 </a:t>
            </a:r>
            <a:r>
              <a:rPr lang="el-GR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  <a:sym typeface="Wingdings" charset="2"/>
              </a:rPr>
              <a:t>17</a:t>
            </a:r>
            <a:r>
              <a:rPr lang="el-GR" alt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  <a:sym typeface="Wingdings" charset="2"/>
              </a:rPr>
              <a:t>%</a:t>
            </a:r>
            <a:r>
              <a:rPr lang="el-GR" altLang="en-US" sz="2000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  <a:sym typeface="Wingdings" charset="2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  <a:sym typeface="Wingdings" charset="2"/>
              </a:rPr>
              <a:t>Ca in situ</a:t>
            </a:r>
            <a:r>
              <a:rPr lang="el-GR" altLang="en-US" sz="2000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  <a:sym typeface="Wingdings" charset="2"/>
              </a:rPr>
              <a:t> ή διηθητικό</a:t>
            </a:r>
            <a:r>
              <a:rPr lang="en-US" altLang="en-US" sz="2000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  <a:sym typeface="Wingdings" charset="2"/>
              </a:rPr>
              <a:t> Ca</a:t>
            </a:r>
            <a:r>
              <a:rPr lang="el-GR" altLang="en-US" sz="2000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  <a:sym typeface="Wingdings" charset="2"/>
              </a:rPr>
              <a:t> 			                 		</a:t>
            </a:r>
            <a:r>
              <a:rPr lang="en-US" altLang="en-US" sz="2000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  <a:sym typeface="Wingdings" charset="2"/>
              </a:rPr>
              <a:t>	</a:t>
            </a:r>
            <a:r>
              <a:rPr lang="el-GR" altLang="en-US" sz="2000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  <a:sym typeface="Wingdings" charset="2"/>
              </a:rPr>
              <a:t> </a:t>
            </a:r>
            <a:r>
              <a:rPr lang="el-GR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  <a:sym typeface="Wingdings" charset="2"/>
              </a:rPr>
              <a:t>42</a:t>
            </a:r>
            <a:r>
              <a:rPr lang="el-GR" alt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  <a:sym typeface="Wingdings" charset="2"/>
              </a:rPr>
              <a:t>%</a:t>
            </a:r>
            <a:r>
              <a:rPr lang="el-GR" altLang="en-US" sz="2000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  <a:sym typeface="Wingdings" charset="2"/>
              </a:rPr>
              <a:t> με </a:t>
            </a:r>
            <a:r>
              <a:rPr lang="el-GR" altLang="en-US" sz="2000" dirty="0" err="1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  <a:sym typeface="Wingdings" charset="2"/>
              </a:rPr>
              <a:t>κακόηθες</a:t>
            </a:r>
            <a:r>
              <a:rPr lang="el-GR" altLang="en-US" sz="2000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  <a:sym typeface="Wingdings" charset="2"/>
              </a:rPr>
              <a:t> δυναμικό</a:t>
            </a:r>
          </a:p>
          <a:p>
            <a:pPr lvl="1" algn="r" eaLnBrk="1" hangingPunct="1">
              <a:buFont typeface="Wingdings" charset="2"/>
              <a:buNone/>
              <a:defRPr/>
            </a:pPr>
            <a:r>
              <a:rPr lang="en-US" altLang="en-US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Fernandez-del Castillo</a:t>
            </a:r>
            <a:r>
              <a:rPr lang="el-GR" altLang="en-US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. </a:t>
            </a:r>
            <a:r>
              <a:rPr lang="en-US" altLang="en-US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Arch </a:t>
            </a:r>
            <a:r>
              <a:rPr lang="en-US" altLang="en-US" sz="1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Surg</a:t>
            </a:r>
            <a:r>
              <a:rPr lang="el-GR" altLang="en-US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 </a:t>
            </a:r>
            <a:r>
              <a:rPr lang="en-US" altLang="en-US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03</a:t>
            </a:r>
            <a:endParaRPr lang="el-GR" altLang="en-US" sz="1600" b="1" i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  <a:sym typeface="Wingdings" charset="2"/>
            </a:endParaRPr>
          </a:p>
        </p:txBody>
      </p:sp>
      <p:pic>
        <p:nvPicPr>
          <p:cNvPr id="4" name="Picture 1035" descr="djmm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1060" y="152400"/>
            <a:ext cx="1194541" cy="259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051106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81200" y="428625"/>
            <a:ext cx="8229600" cy="642938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l-GR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ΚΛΙΝΙΚΗ ΕΙΚΟΝΑ</a:t>
            </a:r>
            <a:r>
              <a:rPr lang="el-GR" altLang="en-US" sz="3200" b="1" dirty="0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 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2524125" y="6000750"/>
            <a:ext cx="7715250" cy="642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dirty="0" err="1">
                <a:solidFill>
                  <a:srgbClr val="FFFF00"/>
                </a:solidFill>
              </a:rPr>
              <a:t>Clores</a:t>
            </a:r>
            <a:r>
              <a:rPr lang="en-US" sz="1200" dirty="0">
                <a:solidFill>
                  <a:srgbClr val="FFFF00"/>
                </a:solidFill>
              </a:rPr>
              <a:t> MJ, </a:t>
            </a:r>
            <a:r>
              <a:rPr lang="en-US" sz="1200" dirty="0" err="1">
                <a:solidFill>
                  <a:srgbClr val="FFFF00"/>
                </a:solidFill>
              </a:rPr>
              <a:t>Thosani</a:t>
            </a:r>
            <a:r>
              <a:rPr lang="en-US" sz="1200" dirty="0">
                <a:solidFill>
                  <a:srgbClr val="FFFF00"/>
                </a:solidFill>
              </a:rPr>
              <a:t> A, </a:t>
            </a:r>
            <a:r>
              <a:rPr lang="en-US" sz="1200" dirty="0" err="1">
                <a:solidFill>
                  <a:srgbClr val="FFFF00"/>
                </a:solidFill>
              </a:rPr>
              <a:t>Buscaglia</a:t>
            </a:r>
            <a:r>
              <a:rPr lang="en-US" sz="1200" dirty="0">
                <a:solidFill>
                  <a:srgbClr val="FFFF00"/>
                </a:solidFill>
              </a:rPr>
              <a:t> JM. Multidisciplinary diagnostic and therapeutic approaches to pancreatic cystic lesions.</a:t>
            </a:r>
          </a:p>
          <a:p>
            <a:pPr algn="ctr" eaLnBrk="1" hangingPunct="1">
              <a:defRPr/>
            </a:pPr>
            <a:r>
              <a:rPr lang="en-US" sz="1200" dirty="0">
                <a:solidFill>
                  <a:srgbClr val="FFFF00"/>
                </a:solidFill>
              </a:rPr>
              <a:t> J </a:t>
            </a:r>
            <a:r>
              <a:rPr lang="en-US" sz="1200" dirty="0" err="1">
                <a:solidFill>
                  <a:srgbClr val="FFFF00"/>
                </a:solidFill>
              </a:rPr>
              <a:t>Multidiscip</a:t>
            </a:r>
            <a:r>
              <a:rPr lang="en-US" sz="1200" dirty="0">
                <a:solidFill>
                  <a:srgbClr val="FFFF00"/>
                </a:solidFill>
              </a:rPr>
              <a:t> </a:t>
            </a:r>
            <a:r>
              <a:rPr lang="en-US" sz="1200" dirty="0" err="1">
                <a:solidFill>
                  <a:srgbClr val="FFFF00"/>
                </a:solidFill>
              </a:rPr>
              <a:t>Healthc</a:t>
            </a:r>
            <a:r>
              <a:rPr lang="en-US" sz="1200" dirty="0">
                <a:solidFill>
                  <a:srgbClr val="FFFF00"/>
                </a:solidFill>
              </a:rPr>
              <a:t>. 2014;7:81–91</a:t>
            </a:r>
            <a:endParaRPr lang="el-GR" sz="1200" dirty="0">
              <a:solidFill>
                <a:srgbClr val="FFFF00"/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1981201" y="1071564"/>
            <a:ext cx="8458199" cy="7143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l-GR" sz="2400" b="1" dirty="0">
                <a:solidFill>
                  <a:srgbClr val="7030A0"/>
                </a:solidFill>
              </a:rPr>
              <a:t>ΜΠΟΡΕΙ ΑΣΥΜΠΤΩΜΑΤΙΚΟΣ Ή ΜΠΟΡΕΙ ΝΑ ΥΠΑΡΧΟΥΝ ΣΥΜΠΤΩΜΑΤΑ</a:t>
            </a:r>
            <a:r>
              <a:rPr lang="el-GR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2881313" y="2000250"/>
            <a:ext cx="5643562" cy="17859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l-GR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ΚΟΙΛΙΑΚΟ ΑΛΓΟΣ (80-90%)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l-GR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ΝΑΥΤΙΑ/ΕΜΕΤΟΙ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(ΠΙΕΣΗ ΕΚ ΤΩΝ ΕΞΩ</a:t>
            </a:r>
            <a:r>
              <a:rPr lang="el-GR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</a:t>
            </a:r>
            <a:r>
              <a:rPr lang="el-GR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ΣΤΟΜΑΧΟ ή 12/ΛΟ)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l-GR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ΠΡΩΙΜΟΣ ΚΟΡΕΣΜΟΣ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l-GR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ΜΕΤΕΩΡΙΣΜΟΣ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l-GR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ΙΚΤΕΡΟΣ (ΠΙΕΣΗ ΧΟΛΗΔΟΧΟΥ ΠΟΡΟΥ)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l-GR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ΑΙΜΟΡΡΑΓΙΑ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3952875" y="4000501"/>
            <a:ext cx="4357688" cy="5000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l-GR" sz="2400" b="1" dirty="0">
                <a:solidFill>
                  <a:srgbClr val="7030A0"/>
                </a:solidFill>
              </a:rPr>
              <a:t>ΑΝΤΙΚΕΙΜΕΝΙΚΗ ΕΞΕΤΑΣΗ</a:t>
            </a:r>
            <a:endParaRPr lang="el-GR" b="1" dirty="0">
              <a:solidFill>
                <a:srgbClr val="7030A0"/>
              </a:solidFill>
            </a:endParaRPr>
          </a:p>
        </p:txBody>
      </p:sp>
      <p:sp>
        <p:nvSpPr>
          <p:cNvPr id="8" name="7 - Έλλειψη"/>
          <p:cNvSpPr/>
          <p:nvPr/>
        </p:nvSpPr>
        <p:spPr>
          <a:xfrm>
            <a:off x="3881439" y="4714876"/>
            <a:ext cx="4429125" cy="10715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itchFamily="34" charset="0"/>
              <a:buChar char="•"/>
              <a:defRPr/>
            </a:pPr>
            <a:r>
              <a:rPr lang="el-GR">
                <a:solidFill>
                  <a:schemeClr val="accent2"/>
                </a:solidFill>
              </a:rPr>
              <a:t>ΕΝ </a:t>
            </a:r>
            <a:r>
              <a:rPr lang="el-GR" dirty="0">
                <a:solidFill>
                  <a:schemeClr val="accent2"/>
                </a:solidFill>
              </a:rPr>
              <a:t>ΤΩ </a:t>
            </a:r>
            <a:r>
              <a:rPr lang="el-GR">
                <a:solidFill>
                  <a:schemeClr val="accent2"/>
                </a:solidFill>
              </a:rPr>
              <a:t>ΒΑΘΕΙ ΨΗΛΑΦΗΣΗ</a:t>
            </a:r>
            <a:r>
              <a:rPr lang="el-GR">
                <a:solidFill>
                  <a:schemeClr val="accent2"/>
                </a:solidFill>
                <a:sym typeface="Wingdings"/>
              </a:rPr>
              <a:t> </a:t>
            </a:r>
            <a:r>
              <a:rPr lang="el-GR">
                <a:solidFill>
                  <a:schemeClr val="accent2"/>
                </a:solidFill>
              </a:rPr>
              <a:t>ΕΥΑΙΣΘΗΣΙΑ </a:t>
            </a:r>
            <a:endParaRPr lang="el-GR" dirty="0">
              <a:solidFill>
                <a:schemeClr val="accent2"/>
              </a:solidFill>
            </a:endParaRPr>
          </a:p>
          <a:p>
            <a:pPr algn="ctr" eaLnBrk="1" hangingPunct="1">
              <a:buFont typeface="Arial" pitchFamily="34" charset="0"/>
              <a:buChar char="•"/>
              <a:defRPr/>
            </a:pPr>
            <a:r>
              <a:rPr lang="el-GR" dirty="0">
                <a:solidFill>
                  <a:schemeClr val="accent2"/>
                </a:solidFill>
              </a:rPr>
              <a:t>ΣΦΥΖΟΥΣΑ ΜΑΖΑ</a:t>
            </a:r>
          </a:p>
        </p:txBody>
      </p:sp>
    </p:spTree>
    <p:extLst>
      <p:ext uri="{BB962C8B-B14F-4D97-AF65-F5344CB8AC3E}">
        <p14:creationId xmlns:p14="http://schemas.microsoft.com/office/powerpoint/2010/main" xmlns="" val="9155287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Ισοσκελές τρίγωνο"/>
          <p:cNvSpPr/>
          <p:nvPr/>
        </p:nvSpPr>
        <p:spPr>
          <a:xfrm flipV="1">
            <a:off x="2024063" y="1643064"/>
            <a:ext cx="8286750" cy="4429125"/>
          </a:xfrm>
          <a:prstGeom prst="triangle">
            <a:avLst>
              <a:gd name="adj" fmla="val 50182"/>
            </a:avLst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34818" name="1 - Τίτλος"/>
          <p:cNvSpPr>
            <a:spLocks noGrp="1"/>
          </p:cNvSpPr>
          <p:nvPr>
            <p:ph type="title" idx="4294967295"/>
          </p:nvPr>
        </p:nvSpPr>
        <p:spPr>
          <a:xfrm>
            <a:off x="1637270" y="512763"/>
            <a:ext cx="8989541" cy="9144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Κακοήθης     Δυνητικά Κακοήθης    Καλοήθης</a:t>
            </a:r>
          </a:p>
        </p:txBody>
      </p:sp>
      <p:sp>
        <p:nvSpPr>
          <p:cNvPr id="21508" name="4 - TextBox"/>
          <p:cNvSpPr txBox="1">
            <a:spLocks noChangeArrowheads="1"/>
          </p:cNvSpPr>
          <p:nvPr/>
        </p:nvSpPr>
        <p:spPr bwMode="auto">
          <a:xfrm>
            <a:off x="7810501" y="1857375"/>
            <a:ext cx="21431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l-GR" altLang="en-US" sz="2500" b="1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Ψευδοκύστη</a:t>
            </a:r>
          </a:p>
        </p:txBody>
      </p:sp>
      <p:sp>
        <p:nvSpPr>
          <p:cNvPr id="21509" name="5 - TextBox"/>
          <p:cNvSpPr txBox="1">
            <a:spLocks noChangeArrowheads="1"/>
          </p:cNvSpPr>
          <p:nvPr/>
        </p:nvSpPr>
        <p:spPr bwMode="auto">
          <a:xfrm>
            <a:off x="1952625" y="1857375"/>
            <a:ext cx="32146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l-GR" altLang="en-US" sz="2500" b="1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Κυστικό αδενο</a:t>
            </a:r>
            <a:r>
              <a:rPr lang="en-US" altLang="en-US" sz="2500" b="1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Ca</a:t>
            </a:r>
            <a:r>
              <a:rPr lang="el-GR" altLang="en-US" sz="2500" b="1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   </a:t>
            </a:r>
            <a:endParaRPr lang="el-GR" altLang="en-US" sz="2800" b="1">
              <a:effectLst>
                <a:outerShdw blurRad="38100" dist="38100" dir="2700000" algn="tl">
                  <a:srgbClr val="4E5B6F"/>
                </a:outerShdw>
              </a:effectLst>
              <a:latin typeface="Calibri" charset="0"/>
            </a:endParaRPr>
          </a:p>
        </p:txBody>
      </p:sp>
      <p:sp>
        <p:nvSpPr>
          <p:cNvPr id="21510" name="6 - TextBox"/>
          <p:cNvSpPr txBox="1">
            <a:spLocks noChangeArrowheads="1"/>
          </p:cNvSpPr>
          <p:nvPr/>
        </p:nvSpPr>
        <p:spPr bwMode="auto">
          <a:xfrm>
            <a:off x="4114801" y="4167188"/>
            <a:ext cx="414337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l-GR" altLang="en-US" sz="2500" b="1" dirty="0">
                <a:solidFill>
                  <a:srgbClr val="FFC000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Βλεννώδες</a:t>
            </a:r>
            <a:r>
              <a:rPr lang="el-GR" altLang="en-US" sz="25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 κυστικό νεόπλασμα</a:t>
            </a:r>
            <a:endParaRPr lang="el-GR" altLang="en-US" sz="2800" b="1" dirty="0">
              <a:effectLst>
                <a:outerShdw blurRad="38100" dist="38100" dir="2700000" algn="tl">
                  <a:srgbClr val="4E5B6F"/>
                </a:outerShdw>
              </a:effectLst>
              <a:latin typeface="Calibri" charset="0"/>
            </a:endParaRPr>
          </a:p>
        </p:txBody>
      </p:sp>
      <p:sp>
        <p:nvSpPr>
          <p:cNvPr id="21511" name="8 - TextBox"/>
          <p:cNvSpPr txBox="1">
            <a:spLocks noChangeArrowheads="1"/>
          </p:cNvSpPr>
          <p:nvPr/>
        </p:nvSpPr>
        <p:spPr bwMode="auto">
          <a:xfrm>
            <a:off x="4648200" y="1905000"/>
            <a:ext cx="32004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sz="2500" b="1" dirty="0">
                <a:solidFill>
                  <a:srgbClr val="FFC000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IPMN</a:t>
            </a:r>
            <a:r>
              <a:rPr lang="en-US" altLang="en-US" sz="25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 (</a:t>
            </a:r>
            <a:r>
              <a:rPr lang="el-GR" altLang="en-US" sz="25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κυρίου πόρου</a:t>
            </a:r>
            <a:r>
              <a:rPr lang="en-US" altLang="en-US" sz="25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)</a:t>
            </a:r>
            <a:endParaRPr lang="el-GR" altLang="en-US" sz="2500" b="1" dirty="0">
              <a:effectLst>
                <a:outerShdw blurRad="38100" dist="38100" dir="2700000" algn="tl">
                  <a:srgbClr val="4E5B6F"/>
                </a:outerShdw>
              </a:effectLst>
              <a:latin typeface="Calibri" charset="0"/>
            </a:endParaRPr>
          </a:p>
        </p:txBody>
      </p:sp>
      <p:sp>
        <p:nvSpPr>
          <p:cNvPr id="21512" name="10 - TextBox"/>
          <p:cNvSpPr txBox="1">
            <a:spLocks noChangeArrowheads="1"/>
          </p:cNvSpPr>
          <p:nvPr/>
        </p:nvSpPr>
        <p:spPr bwMode="auto">
          <a:xfrm>
            <a:off x="5562601" y="2493964"/>
            <a:ext cx="41433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sz="2500" b="1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IPMN</a:t>
            </a:r>
            <a:r>
              <a:rPr lang="el-GR" altLang="en-US" sz="2500" b="1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 (</a:t>
            </a:r>
            <a:r>
              <a:rPr lang="en-US" altLang="en-US" sz="2500" b="1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Side branch</a:t>
            </a:r>
            <a:r>
              <a:rPr lang="el-GR" altLang="en-US" sz="2500" b="1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)</a:t>
            </a:r>
          </a:p>
        </p:txBody>
      </p:sp>
      <p:sp>
        <p:nvSpPr>
          <p:cNvPr id="21513" name="13 - TextBox"/>
          <p:cNvSpPr txBox="1">
            <a:spLocks noChangeArrowheads="1"/>
          </p:cNvSpPr>
          <p:nvPr/>
        </p:nvSpPr>
        <p:spPr bwMode="auto">
          <a:xfrm>
            <a:off x="5334001" y="5691188"/>
            <a:ext cx="414337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l-GR" altLang="en-US" sz="2500" b="1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Συμπαγής και ψευδοθηλώδης όγκος </a:t>
            </a:r>
          </a:p>
        </p:txBody>
      </p:sp>
      <p:sp>
        <p:nvSpPr>
          <p:cNvPr id="21514" name="14 - TextBox"/>
          <p:cNvSpPr txBox="1">
            <a:spLocks noChangeArrowheads="1"/>
          </p:cNvSpPr>
          <p:nvPr/>
        </p:nvSpPr>
        <p:spPr bwMode="auto">
          <a:xfrm>
            <a:off x="7162801" y="3560764"/>
            <a:ext cx="41433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l-GR" altLang="en-US" sz="2500" b="1" dirty="0">
                <a:solidFill>
                  <a:srgbClr val="FFC000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Ορώδες</a:t>
            </a:r>
            <a:r>
              <a:rPr lang="el-GR" altLang="en-US" sz="25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 </a:t>
            </a:r>
            <a:r>
              <a:rPr lang="el-GR" altLang="en-US" sz="2500" b="1" dirty="0" err="1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κυσταδένωμα</a:t>
            </a:r>
            <a:endParaRPr lang="el-GR" altLang="en-US" sz="2500" b="1" dirty="0">
              <a:effectLst>
                <a:outerShdw blurRad="38100" dist="38100" dir="2700000" algn="tl">
                  <a:srgbClr val="4E5B6F"/>
                </a:outerShdw>
              </a:effectLst>
              <a:latin typeface="Calibri" charset="0"/>
            </a:endParaRPr>
          </a:p>
        </p:txBody>
      </p:sp>
      <p:sp>
        <p:nvSpPr>
          <p:cNvPr id="11" name="5 - TextBox"/>
          <p:cNvSpPr txBox="1">
            <a:spLocks noChangeArrowheads="1"/>
          </p:cNvSpPr>
          <p:nvPr/>
        </p:nvSpPr>
        <p:spPr bwMode="auto">
          <a:xfrm>
            <a:off x="2362200" y="4624388"/>
            <a:ext cx="3214688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l-GR" altLang="en-US" sz="2500" b="1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Βλεννώδες</a:t>
            </a:r>
          </a:p>
          <a:p>
            <a:pPr eaLnBrk="1" hangingPunct="1">
              <a:defRPr/>
            </a:pPr>
            <a:r>
              <a:rPr lang="el-GR" altLang="en-US" sz="2500" b="1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κυσταδενο-</a:t>
            </a:r>
            <a:r>
              <a:rPr lang="en-US" altLang="en-US" sz="2500" b="1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Ca</a:t>
            </a:r>
            <a:r>
              <a:rPr lang="el-GR" altLang="en-US" sz="2500" b="1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   </a:t>
            </a:r>
            <a:endParaRPr lang="el-GR" altLang="en-US" sz="2800" b="1">
              <a:effectLst>
                <a:outerShdw blurRad="38100" dist="38100" dir="2700000" algn="tl">
                  <a:srgbClr val="4E5B6F"/>
                </a:outerShdw>
              </a:effectLst>
              <a:latin typeface="Calibri" charset="0"/>
            </a:endParaRPr>
          </a:p>
        </p:txBody>
      </p:sp>
      <p:sp>
        <p:nvSpPr>
          <p:cNvPr id="12" name="6 - TextBox"/>
          <p:cNvSpPr txBox="1">
            <a:spLocks noChangeArrowheads="1"/>
          </p:cNvSpPr>
          <p:nvPr/>
        </p:nvSpPr>
        <p:spPr bwMode="auto">
          <a:xfrm>
            <a:off x="8048626" y="4624388"/>
            <a:ext cx="414337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l-GR" altLang="en-US" sz="2500" b="1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Βλεννώδες</a:t>
            </a:r>
          </a:p>
          <a:p>
            <a:pPr eaLnBrk="1" hangingPunct="1">
              <a:defRPr/>
            </a:pPr>
            <a:r>
              <a:rPr lang="el-GR" altLang="en-US" sz="2500" b="1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κυσταδένωμα</a:t>
            </a:r>
            <a:endParaRPr lang="el-GR" altLang="en-US" sz="2800" b="1">
              <a:effectLst>
                <a:outerShdw blurRad="38100" dist="38100" dir="2700000" algn="tl">
                  <a:srgbClr val="4E5B6F"/>
                </a:outerShdw>
              </a:effectLst>
              <a:latin typeface="Calibri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4419600" y="4572000"/>
            <a:ext cx="609600" cy="457200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315200" y="4572000"/>
            <a:ext cx="609600" cy="457200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954338" y="3244850"/>
            <a:ext cx="6494462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charset="0"/>
              </a:rPr>
              <a:t>----------------------------------------------------------------------------------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charset="0"/>
            </a:endParaRPr>
          </a:p>
        </p:txBody>
      </p:sp>
      <p:sp>
        <p:nvSpPr>
          <p:cNvPr id="22" name="5 - TextBox"/>
          <p:cNvSpPr txBox="1">
            <a:spLocks noChangeArrowheads="1"/>
          </p:cNvSpPr>
          <p:nvPr/>
        </p:nvSpPr>
        <p:spPr bwMode="auto">
          <a:xfrm>
            <a:off x="1981200" y="3028950"/>
            <a:ext cx="32146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l-GR" altLang="en-US" sz="2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Συχνότητα</a:t>
            </a:r>
            <a:r>
              <a:rPr lang="el-GR" altLang="en-US" sz="20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  </a:t>
            </a:r>
            <a:r>
              <a:rPr lang="el-GR" altLang="en-US" sz="25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 </a:t>
            </a:r>
            <a:endParaRPr lang="el-GR" altLang="en-US" sz="2800" b="1" dirty="0">
              <a:effectLst>
                <a:outerShdw blurRad="38100" dist="38100" dir="2700000" algn="tl">
                  <a:srgbClr val="4E5B6F"/>
                </a:outerShdw>
              </a:effectLst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916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76401"/>
            <a:ext cx="9144000" cy="50292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l-GR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charset="0"/>
              </a:rPr>
              <a:t>Συμπαγής βλάβη</a:t>
            </a:r>
            <a:r>
              <a:rPr lang="el-GR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charset="0"/>
              </a:rPr>
              <a:t> </a:t>
            </a:r>
            <a:r>
              <a:rPr lang="el-GR" altLang="en-US" sz="2000" b="1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charset="0"/>
              </a:rPr>
              <a:t>θα πρέπει να αντιμετωπίζεται ως </a:t>
            </a:r>
            <a:r>
              <a:rPr lang="en-GB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charset="0"/>
              </a:rPr>
              <a:t>Ca</a:t>
            </a:r>
            <a:r>
              <a:rPr lang="el-GR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charset="0"/>
              </a:rPr>
              <a:t> παγκρέατος</a:t>
            </a:r>
            <a:r>
              <a:rPr lang="el-GR" altLang="en-US" sz="2000" b="1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charset="0"/>
              </a:rPr>
              <a:t> μέχρις αποδείξεως του </a:t>
            </a:r>
            <a:r>
              <a:rPr lang="el-GR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charset="0"/>
              </a:rPr>
              <a:t>εναντίου </a:t>
            </a:r>
            <a:r>
              <a:rPr lang="el-GR" altLang="en-US" sz="2000" b="1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charset="0"/>
              </a:rPr>
              <a:t>(?) λόγω της βαριάς πρόγνωσης του</a:t>
            </a:r>
          </a:p>
          <a:p>
            <a:pPr>
              <a:lnSpc>
                <a:spcPct val="90000"/>
              </a:lnSpc>
              <a:defRPr/>
            </a:pPr>
            <a:endParaRPr lang="en-GB" altLang="en-US" sz="2000" b="1" dirty="0">
              <a:effectLst>
                <a:outerShdw blurRad="38100" dist="38100" dir="2700000" algn="tl">
                  <a:srgbClr val="808080"/>
                </a:outerShdw>
              </a:effectLst>
              <a:latin typeface="Verdana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GB" altLang="en-US" sz="2000" b="1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charset="0"/>
              </a:rPr>
              <a:t>40-45%: </a:t>
            </a:r>
            <a:r>
              <a:rPr lang="el-GR" altLang="en-US" sz="2000" b="1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charset="0"/>
                <a:sym typeface="Wingdings" charset="2"/>
              </a:rPr>
              <a:t> μεταστατική νόσος</a:t>
            </a:r>
            <a:endParaRPr lang="en-GB" altLang="en-US" sz="2000" b="1" dirty="0">
              <a:effectLst>
                <a:outerShdw blurRad="38100" dist="38100" dir="2700000" algn="tl">
                  <a:srgbClr val="808080"/>
                </a:outerShdw>
              </a:effectLst>
              <a:latin typeface="Verdana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GB" altLang="en-US" sz="2000" b="1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charset="0"/>
              </a:rPr>
              <a:t>40%: </a:t>
            </a:r>
            <a:r>
              <a:rPr lang="el-GR" altLang="en-US" sz="2000" b="1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charset="0"/>
                <a:sym typeface="Wingdings" charset="2"/>
              </a:rPr>
              <a:t> «</a:t>
            </a:r>
            <a:r>
              <a:rPr lang="en-GB" altLang="en-US" sz="2000" b="1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charset="0"/>
              </a:rPr>
              <a:t>locally advanced</a:t>
            </a:r>
            <a:r>
              <a:rPr lang="el-GR" altLang="en-US" sz="2000" b="1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charset="0"/>
              </a:rPr>
              <a:t>» νόσος</a:t>
            </a:r>
            <a:endParaRPr lang="en-GB" altLang="en-US" sz="2000" b="1" dirty="0">
              <a:effectLst>
                <a:outerShdw blurRad="38100" dist="38100" dir="2700000" algn="tl">
                  <a:srgbClr val="808080"/>
                </a:outerShdw>
              </a:effectLst>
              <a:latin typeface="Verdana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GB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charset="0"/>
              </a:rPr>
              <a:t>5-25%: </a:t>
            </a:r>
            <a:r>
              <a:rPr lang="el-GR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charset="0"/>
                <a:sym typeface="Wingdings" charset="2"/>
              </a:rPr>
              <a:t> χειρουργήσιμες βλάβες</a:t>
            </a:r>
            <a:endParaRPr lang="en-US" alt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Verdana" charset="0"/>
              <a:sym typeface="Wingdings" charset="2"/>
            </a:endParaRPr>
          </a:p>
          <a:p>
            <a:pPr>
              <a:lnSpc>
                <a:spcPct val="90000"/>
              </a:lnSpc>
              <a:defRPr/>
            </a:pPr>
            <a:r>
              <a:rPr lang="el-GR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charset="0"/>
                <a:sym typeface="Wingdings" charset="2"/>
              </a:rPr>
              <a:t>ΑΡΑ έχει νόημα η ανεύρεση/αφαίρεση πρώιμων βλαβών </a:t>
            </a:r>
            <a:endParaRPr lang="en-US" altLang="en-US" sz="20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808080"/>
                </a:outerShdw>
              </a:effectLst>
              <a:latin typeface="Verdana" charset="0"/>
            </a:endParaRPr>
          </a:p>
        </p:txBody>
      </p:sp>
      <p:sp>
        <p:nvSpPr>
          <p:cNvPr id="4" name="2 - Θέση περιεχομένου"/>
          <p:cNvSpPr txBox="1">
            <a:spLocks/>
          </p:cNvSpPr>
          <p:nvPr/>
        </p:nvSpPr>
        <p:spPr bwMode="auto">
          <a:xfrm>
            <a:off x="1989138" y="5105400"/>
            <a:ext cx="8570912" cy="1295401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66675">
              <a:spcBef>
                <a:spcPts val="700"/>
              </a:spcBef>
              <a:buClr>
                <a:srgbClr val="92D050"/>
              </a:buClr>
              <a:buSzPct val="95000"/>
              <a:defRPr/>
            </a:pPr>
            <a:r>
              <a:rPr lang="el-GR" sz="2000" b="1" dirty="0">
                <a:ln/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Λογική του </a:t>
            </a:r>
            <a:r>
              <a:rPr lang="en-US" sz="2000" b="1" dirty="0">
                <a:ln/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screening</a:t>
            </a:r>
            <a:r>
              <a:rPr lang="el-GR" sz="2000" b="1" dirty="0">
                <a:ln/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 για ΠΚ</a:t>
            </a:r>
            <a:endParaRPr lang="en-US" sz="2000" kern="0" dirty="0">
              <a:solidFill>
                <a:srgbClr val="FFFFFF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409575" indent="-342900">
              <a:spcBef>
                <a:spcPts val="700"/>
              </a:spcBef>
              <a:buClr>
                <a:srgbClr val="92D050"/>
              </a:buClr>
              <a:buSzPct val="95000"/>
              <a:buFont typeface="Wingdings" pitchFamily="2" charset="2"/>
              <a:buChar char=""/>
              <a:defRPr/>
            </a:pPr>
            <a:r>
              <a:rPr lang="el-GR" sz="2000" kern="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5 </a:t>
            </a:r>
            <a:r>
              <a:rPr lang="el-GR" sz="2000" kern="0" dirty="0" err="1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ετής</a:t>
            </a:r>
            <a:r>
              <a:rPr lang="el-GR" sz="2000" kern="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 επιβίωση για </a:t>
            </a:r>
            <a:r>
              <a:rPr lang="el-GR" sz="2000" b="1" kern="0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συμπτωματικό</a:t>
            </a:r>
            <a:r>
              <a:rPr lang="el-GR" sz="2000" kern="0" dirty="0">
                <a:solidFill>
                  <a:schemeClr val="accent3">
                    <a:lumMod val="40000"/>
                    <a:lumOff val="6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2000" kern="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Ca </a:t>
            </a:r>
            <a:r>
              <a:rPr lang="el-GR" sz="2000" kern="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παγκρέατος</a:t>
            </a:r>
            <a:r>
              <a:rPr lang="el-GR" sz="2000" kern="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  <a:sym typeface="Wingdings"/>
              </a:rPr>
              <a:t> </a:t>
            </a:r>
            <a:r>
              <a:rPr lang="el-GR" sz="2000" b="1" kern="0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25%</a:t>
            </a:r>
          </a:p>
          <a:p>
            <a:pPr marL="409575" indent="-342900">
              <a:spcBef>
                <a:spcPts val="700"/>
              </a:spcBef>
              <a:buClr>
                <a:srgbClr val="92D050"/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5 </a:t>
            </a:r>
            <a:r>
              <a:rPr lang="el-GR" sz="2000" kern="0" dirty="0" err="1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ετής</a:t>
            </a:r>
            <a:r>
              <a:rPr lang="el-GR" sz="2000" kern="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 επιβίωση για </a:t>
            </a:r>
            <a:r>
              <a:rPr lang="el-GR" sz="2000" b="1" kern="0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όγκους &lt;1 </a:t>
            </a:r>
            <a:r>
              <a:rPr lang="en-US" sz="2000" b="1" kern="0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cm</a:t>
            </a:r>
            <a:r>
              <a:rPr lang="en-US" sz="2000" b="1" kern="0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  <a:sym typeface="Wingdings"/>
              </a:rPr>
              <a:t></a:t>
            </a:r>
            <a:r>
              <a:rPr lang="el-GR" sz="2000" b="1" kern="0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  <a:sym typeface="Wingdings"/>
              </a:rPr>
              <a:t> </a:t>
            </a:r>
            <a:r>
              <a:rPr lang="el-GR" sz="2000" b="1" kern="0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100%</a:t>
            </a:r>
            <a:endParaRPr lang="en-US" sz="2000" b="1" kern="0" dirty="0">
              <a:solidFill>
                <a:srgbClr val="FFFF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0" y="381000"/>
            <a:ext cx="9144000" cy="960438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lnSpc>
                <a:spcPct val="120000"/>
              </a:lnSpc>
              <a:buClr>
                <a:srgbClr val="C1EEFF"/>
              </a:buClr>
              <a:buFont typeface="Consolas" pitchFamily="49" charset="0"/>
              <a:buNone/>
              <a:defRPr/>
            </a:pPr>
            <a:endParaRPr lang="el-GR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6" name="3 - Ορθογώνιο"/>
          <p:cNvSpPr/>
          <p:nvPr/>
        </p:nvSpPr>
        <p:spPr>
          <a:xfrm>
            <a:off x="1714482" y="548681"/>
            <a:ext cx="8731878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l-GR" sz="2800" b="1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Στατιστικά δεδομένα για συμπαγείς βλάβες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00575" y="574676"/>
            <a:ext cx="3543300" cy="49212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26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ΜΟΡΦΟΛΟΓΙΑ</a:t>
            </a:r>
            <a:r>
              <a:rPr lang="en-US" altLang="en-US" sz="26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: CT</a:t>
            </a:r>
            <a:endParaRPr lang="el-GR" altLang="en-US" sz="26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205" t="25000" r="15402" b="57143"/>
          <a:stretch>
            <a:fillRect/>
          </a:stretch>
        </p:blipFill>
        <p:spPr bwMode="auto">
          <a:xfrm>
            <a:off x="1905000" y="2095500"/>
            <a:ext cx="32766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6 - TextBox"/>
          <p:cNvSpPr txBox="1">
            <a:spLocks noChangeArrowheads="1"/>
          </p:cNvSpPr>
          <p:nvPr/>
        </p:nvSpPr>
        <p:spPr bwMode="auto">
          <a:xfrm>
            <a:off x="1752600" y="5105401"/>
            <a:ext cx="4419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20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Βλεννώδες κυστικό νεόπλασμα (</a:t>
            </a:r>
            <a:r>
              <a:rPr lang="el-GR" altLang="en-US" sz="2000" b="1" dirty="0" err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μακροκυστική</a:t>
            </a:r>
            <a:r>
              <a:rPr lang="el-GR" altLang="en-US" sz="20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 βλάβη)</a:t>
            </a:r>
          </a:p>
        </p:txBody>
      </p:sp>
      <p:pic>
        <p:nvPicPr>
          <p:cNvPr id="22630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46" t="18163" r="2078" b="15164"/>
          <a:stretch>
            <a:fillRect/>
          </a:stretch>
        </p:blipFill>
        <p:spPr bwMode="auto">
          <a:xfrm>
            <a:off x="5410200" y="2212976"/>
            <a:ext cx="522128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9" name="5 - TextBox"/>
          <p:cNvSpPr txBox="1">
            <a:spLocks noChangeArrowheads="1"/>
          </p:cNvSpPr>
          <p:nvPr/>
        </p:nvSpPr>
        <p:spPr bwMode="auto">
          <a:xfrm>
            <a:off x="6669088" y="5175251"/>
            <a:ext cx="3465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l-GR" altLang="en-US" sz="2000" b="1" dirty="0">
                <a:latin typeface="Verdana" charset="0"/>
                <a:ea typeface="Verdana" charset="0"/>
                <a:cs typeface="Verdana" charset="0"/>
              </a:rPr>
              <a:t>Ορώδες </a:t>
            </a:r>
            <a:r>
              <a:rPr lang="el-GR" altLang="en-US" sz="2000" b="1" dirty="0" err="1">
                <a:latin typeface="Verdana" charset="0"/>
                <a:ea typeface="Verdana" charset="0"/>
                <a:cs typeface="Verdana" charset="0"/>
              </a:rPr>
              <a:t>κυσταδένωμα</a:t>
            </a:r>
            <a:r>
              <a:rPr lang="el-GR" altLang="en-US" sz="2000" b="1" dirty="0">
                <a:latin typeface="Verdana" charset="0"/>
                <a:ea typeface="Verdana" charset="0"/>
                <a:cs typeface="Verdana" charset="0"/>
              </a:rPr>
              <a:t> (ουλή)</a:t>
            </a:r>
          </a:p>
        </p:txBody>
      </p:sp>
    </p:spTree>
    <p:extLst>
      <p:ext uri="{BB962C8B-B14F-4D97-AF65-F5344CB8AC3E}">
        <p14:creationId xmlns:p14="http://schemas.microsoft.com/office/powerpoint/2010/main" xmlns="" val="1548813154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05" t="8929" r="2010" b="7143"/>
          <a:stretch>
            <a:fillRect/>
          </a:stretch>
        </p:blipFill>
        <p:spPr bwMode="auto">
          <a:xfrm>
            <a:off x="3200401" y="838200"/>
            <a:ext cx="62642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0" y="152401"/>
            <a:ext cx="5124450" cy="49212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26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ΜΟΡΦΟΛΟΓΙΑ</a:t>
            </a:r>
            <a:r>
              <a:rPr lang="en-US" altLang="en-US" sz="26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: MRI/MRCP</a:t>
            </a:r>
            <a:endParaRPr lang="el-GR" altLang="en-US" sz="26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</p:txBody>
      </p:sp>
      <p:pic>
        <p:nvPicPr>
          <p:cNvPr id="2273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817" t="25000" r="34375" b="28571"/>
          <a:stretch>
            <a:fillRect/>
          </a:stretch>
        </p:blipFill>
        <p:spPr>
          <a:xfrm>
            <a:off x="6762750" y="3206750"/>
            <a:ext cx="3752850" cy="3422650"/>
          </a:xfrm>
        </p:spPr>
      </p:pic>
      <p:pic>
        <p:nvPicPr>
          <p:cNvPr id="227332" name="Picture 2" descr="C:\Users\necon\Desktop\HOHANNISYAN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010" t="2475" r="1984" b="53960"/>
          <a:stretch>
            <a:fillRect/>
          </a:stretch>
        </p:blipFill>
        <p:spPr bwMode="auto">
          <a:xfrm>
            <a:off x="2254250" y="3241676"/>
            <a:ext cx="4516438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53393991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8" name="Rectangle 6"/>
          <p:cNvSpPr>
            <a:spLocks noChangeArrowheads="1"/>
          </p:cNvSpPr>
          <p:nvPr/>
        </p:nvSpPr>
        <p:spPr bwMode="auto">
          <a:xfrm>
            <a:off x="1981200" y="6164264"/>
            <a:ext cx="4159250" cy="504825"/>
          </a:xfrm>
          <a:prstGeom prst="rect">
            <a:avLst/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EUS-Radial</a:t>
            </a:r>
          </a:p>
        </p:txBody>
      </p:sp>
      <p:grpSp>
        <p:nvGrpSpPr>
          <p:cNvPr id="228354" name="Group 7"/>
          <p:cNvGrpSpPr>
            <a:grpSpLocks/>
          </p:cNvGrpSpPr>
          <p:nvPr/>
        </p:nvGrpSpPr>
        <p:grpSpPr bwMode="auto">
          <a:xfrm>
            <a:off x="7127875" y="1295400"/>
            <a:ext cx="2489200" cy="1119188"/>
            <a:chOff x="3212" y="3148"/>
            <a:chExt cx="1764" cy="705"/>
          </a:xfrm>
        </p:grpSpPr>
        <p:sp>
          <p:nvSpPr>
            <p:cNvPr id="228364" name="Freeform 8"/>
            <p:cNvSpPr>
              <a:spLocks/>
            </p:cNvSpPr>
            <p:nvPr/>
          </p:nvSpPr>
          <p:spPr bwMode="auto">
            <a:xfrm>
              <a:off x="3228" y="3288"/>
              <a:ext cx="778" cy="565"/>
            </a:xfrm>
            <a:custGeom>
              <a:avLst/>
              <a:gdLst>
                <a:gd name="T0" fmla="*/ 72 w 778"/>
                <a:gd name="T1" fmla="*/ 552 h 565"/>
                <a:gd name="T2" fmla="*/ 240 w 778"/>
                <a:gd name="T3" fmla="*/ 552 h 565"/>
                <a:gd name="T4" fmla="*/ 345 w 778"/>
                <a:gd name="T5" fmla="*/ 552 h 565"/>
                <a:gd name="T6" fmla="*/ 432 w 778"/>
                <a:gd name="T7" fmla="*/ 552 h 565"/>
                <a:gd name="T8" fmla="*/ 498 w 778"/>
                <a:gd name="T9" fmla="*/ 552 h 565"/>
                <a:gd name="T10" fmla="*/ 570 w 778"/>
                <a:gd name="T11" fmla="*/ 552 h 565"/>
                <a:gd name="T12" fmla="*/ 606 w 778"/>
                <a:gd name="T13" fmla="*/ 552 h 565"/>
                <a:gd name="T14" fmla="*/ 666 w 778"/>
                <a:gd name="T15" fmla="*/ 552 h 565"/>
                <a:gd name="T16" fmla="*/ 750 w 778"/>
                <a:gd name="T17" fmla="*/ 555 h 565"/>
                <a:gd name="T18" fmla="*/ 777 w 778"/>
                <a:gd name="T19" fmla="*/ 561 h 565"/>
                <a:gd name="T20" fmla="*/ 777 w 778"/>
                <a:gd name="T21" fmla="*/ 534 h 565"/>
                <a:gd name="T22" fmla="*/ 753 w 778"/>
                <a:gd name="T23" fmla="*/ 513 h 565"/>
                <a:gd name="T24" fmla="*/ 735 w 778"/>
                <a:gd name="T25" fmla="*/ 483 h 565"/>
                <a:gd name="T26" fmla="*/ 726 w 778"/>
                <a:gd name="T27" fmla="*/ 459 h 565"/>
                <a:gd name="T28" fmla="*/ 708 w 778"/>
                <a:gd name="T29" fmla="*/ 435 h 565"/>
                <a:gd name="T30" fmla="*/ 696 w 778"/>
                <a:gd name="T31" fmla="*/ 408 h 565"/>
                <a:gd name="T32" fmla="*/ 678 w 778"/>
                <a:gd name="T33" fmla="*/ 384 h 565"/>
                <a:gd name="T34" fmla="*/ 660 w 778"/>
                <a:gd name="T35" fmla="*/ 348 h 565"/>
                <a:gd name="T36" fmla="*/ 642 w 778"/>
                <a:gd name="T37" fmla="*/ 327 h 565"/>
                <a:gd name="T38" fmla="*/ 627 w 778"/>
                <a:gd name="T39" fmla="*/ 300 h 565"/>
                <a:gd name="T40" fmla="*/ 615 w 778"/>
                <a:gd name="T41" fmla="*/ 270 h 565"/>
                <a:gd name="T42" fmla="*/ 597 w 778"/>
                <a:gd name="T43" fmla="*/ 240 h 565"/>
                <a:gd name="T44" fmla="*/ 582 w 778"/>
                <a:gd name="T45" fmla="*/ 213 h 565"/>
                <a:gd name="T46" fmla="*/ 561 w 778"/>
                <a:gd name="T47" fmla="*/ 192 h 565"/>
                <a:gd name="T48" fmla="*/ 546 w 778"/>
                <a:gd name="T49" fmla="*/ 168 h 565"/>
                <a:gd name="T50" fmla="*/ 528 w 778"/>
                <a:gd name="T51" fmla="*/ 135 h 565"/>
                <a:gd name="T52" fmla="*/ 510 w 778"/>
                <a:gd name="T53" fmla="*/ 99 h 565"/>
                <a:gd name="T54" fmla="*/ 498 w 778"/>
                <a:gd name="T55" fmla="*/ 72 h 565"/>
                <a:gd name="T56" fmla="*/ 474 w 778"/>
                <a:gd name="T57" fmla="*/ 48 h 565"/>
                <a:gd name="T58" fmla="*/ 471 w 778"/>
                <a:gd name="T59" fmla="*/ 15 h 565"/>
                <a:gd name="T60" fmla="*/ 447 w 778"/>
                <a:gd name="T61" fmla="*/ 0 h 565"/>
                <a:gd name="T62" fmla="*/ 420 w 778"/>
                <a:gd name="T63" fmla="*/ 0 h 565"/>
                <a:gd name="T64" fmla="*/ 390 w 778"/>
                <a:gd name="T65" fmla="*/ 0 h 565"/>
                <a:gd name="T66" fmla="*/ 357 w 778"/>
                <a:gd name="T67" fmla="*/ 9 h 565"/>
                <a:gd name="T68" fmla="*/ 330 w 778"/>
                <a:gd name="T69" fmla="*/ 24 h 565"/>
                <a:gd name="T70" fmla="*/ 309 w 778"/>
                <a:gd name="T71" fmla="*/ 45 h 565"/>
                <a:gd name="T72" fmla="*/ 300 w 778"/>
                <a:gd name="T73" fmla="*/ 75 h 565"/>
                <a:gd name="T74" fmla="*/ 282 w 778"/>
                <a:gd name="T75" fmla="*/ 99 h 565"/>
                <a:gd name="T76" fmla="*/ 264 w 778"/>
                <a:gd name="T77" fmla="*/ 126 h 565"/>
                <a:gd name="T78" fmla="*/ 255 w 778"/>
                <a:gd name="T79" fmla="*/ 156 h 565"/>
                <a:gd name="T80" fmla="*/ 237 w 778"/>
                <a:gd name="T81" fmla="*/ 180 h 565"/>
                <a:gd name="T82" fmla="*/ 219 w 778"/>
                <a:gd name="T83" fmla="*/ 204 h 565"/>
                <a:gd name="T84" fmla="*/ 201 w 778"/>
                <a:gd name="T85" fmla="*/ 231 h 565"/>
                <a:gd name="T86" fmla="*/ 183 w 778"/>
                <a:gd name="T87" fmla="*/ 261 h 565"/>
                <a:gd name="T88" fmla="*/ 168 w 778"/>
                <a:gd name="T89" fmla="*/ 291 h 565"/>
                <a:gd name="T90" fmla="*/ 150 w 778"/>
                <a:gd name="T91" fmla="*/ 321 h 565"/>
                <a:gd name="T92" fmla="*/ 129 w 778"/>
                <a:gd name="T93" fmla="*/ 342 h 565"/>
                <a:gd name="T94" fmla="*/ 114 w 778"/>
                <a:gd name="T95" fmla="*/ 366 h 565"/>
                <a:gd name="T96" fmla="*/ 96 w 778"/>
                <a:gd name="T97" fmla="*/ 390 h 565"/>
                <a:gd name="T98" fmla="*/ 84 w 778"/>
                <a:gd name="T99" fmla="*/ 417 h 565"/>
                <a:gd name="T100" fmla="*/ 69 w 778"/>
                <a:gd name="T101" fmla="*/ 447 h 565"/>
                <a:gd name="T102" fmla="*/ 48 w 778"/>
                <a:gd name="T103" fmla="*/ 471 h 565"/>
                <a:gd name="T104" fmla="*/ 24 w 778"/>
                <a:gd name="T105" fmla="*/ 492 h 565"/>
                <a:gd name="T106" fmla="*/ 12 w 778"/>
                <a:gd name="T107" fmla="*/ 516 h 565"/>
                <a:gd name="T108" fmla="*/ 3 w 778"/>
                <a:gd name="T109" fmla="*/ 546 h 565"/>
                <a:gd name="T110" fmla="*/ 3 w 778"/>
                <a:gd name="T111" fmla="*/ 555 h 565"/>
                <a:gd name="T112" fmla="*/ 0 w 778"/>
                <a:gd name="T113" fmla="*/ 552 h 5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78"/>
                <a:gd name="T172" fmla="*/ 0 h 565"/>
                <a:gd name="T173" fmla="*/ 778 w 778"/>
                <a:gd name="T174" fmla="*/ 565 h 56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78" h="565">
                  <a:moveTo>
                    <a:pt x="24" y="552"/>
                  </a:moveTo>
                  <a:lnTo>
                    <a:pt x="36" y="552"/>
                  </a:lnTo>
                  <a:lnTo>
                    <a:pt x="72" y="552"/>
                  </a:lnTo>
                  <a:lnTo>
                    <a:pt x="153" y="552"/>
                  </a:lnTo>
                  <a:lnTo>
                    <a:pt x="204" y="552"/>
                  </a:lnTo>
                  <a:lnTo>
                    <a:pt x="240" y="552"/>
                  </a:lnTo>
                  <a:lnTo>
                    <a:pt x="291" y="552"/>
                  </a:lnTo>
                  <a:lnTo>
                    <a:pt x="318" y="552"/>
                  </a:lnTo>
                  <a:lnTo>
                    <a:pt x="345" y="552"/>
                  </a:lnTo>
                  <a:lnTo>
                    <a:pt x="378" y="552"/>
                  </a:lnTo>
                  <a:lnTo>
                    <a:pt x="408" y="552"/>
                  </a:lnTo>
                  <a:lnTo>
                    <a:pt x="432" y="552"/>
                  </a:lnTo>
                  <a:lnTo>
                    <a:pt x="450" y="552"/>
                  </a:lnTo>
                  <a:lnTo>
                    <a:pt x="477" y="552"/>
                  </a:lnTo>
                  <a:lnTo>
                    <a:pt x="498" y="552"/>
                  </a:lnTo>
                  <a:lnTo>
                    <a:pt x="522" y="552"/>
                  </a:lnTo>
                  <a:lnTo>
                    <a:pt x="552" y="552"/>
                  </a:lnTo>
                  <a:lnTo>
                    <a:pt x="570" y="552"/>
                  </a:lnTo>
                  <a:lnTo>
                    <a:pt x="585" y="552"/>
                  </a:lnTo>
                  <a:lnTo>
                    <a:pt x="597" y="552"/>
                  </a:lnTo>
                  <a:lnTo>
                    <a:pt x="606" y="552"/>
                  </a:lnTo>
                  <a:lnTo>
                    <a:pt x="624" y="552"/>
                  </a:lnTo>
                  <a:lnTo>
                    <a:pt x="642" y="552"/>
                  </a:lnTo>
                  <a:lnTo>
                    <a:pt x="666" y="552"/>
                  </a:lnTo>
                  <a:lnTo>
                    <a:pt x="696" y="552"/>
                  </a:lnTo>
                  <a:lnTo>
                    <a:pt x="732" y="555"/>
                  </a:lnTo>
                  <a:lnTo>
                    <a:pt x="750" y="555"/>
                  </a:lnTo>
                  <a:lnTo>
                    <a:pt x="759" y="555"/>
                  </a:lnTo>
                  <a:lnTo>
                    <a:pt x="768" y="561"/>
                  </a:lnTo>
                  <a:lnTo>
                    <a:pt x="777" y="561"/>
                  </a:lnTo>
                  <a:lnTo>
                    <a:pt x="777" y="552"/>
                  </a:lnTo>
                  <a:lnTo>
                    <a:pt x="777" y="543"/>
                  </a:lnTo>
                  <a:lnTo>
                    <a:pt x="777" y="534"/>
                  </a:lnTo>
                  <a:lnTo>
                    <a:pt x="768" y="525"/>
                  </a:lnTo>
                  <a:lnTo>
                    <a:pt x="759" y="522"/>
                  </a:lnTo>
                  <a:lnTo>
                    <a:pt x="753" y="513"/>
                  </a:lnTo>
                  <a:lnTo>
                    <a:pt x="744" y="510"/>
                  </a:lnTo>
                  <a:lnTo>
                    <a:pt x="741" y="495"/>
                  </a:lnTo>
                  <a:lnTo>
                    <a:pt x="735" y="483"/>
                  </a:lnTo>
                  <a:lnTo>
                    <a:pt x="726" y="477"/>
                  </a:lnTo>
                  <a:lnTo>
                    <a:pt x="726" y="468"/>
                  </a:lnTo>
                  <a:lnTo>
                    <a:pt x="726" y="459"/>
                  </a:lnTo>
                  <a:lnTo>
                    <a:pt x="723" y="450"/>
                  </a:lnTo>
                  <a:lnTo>
                    <a:pt x="717" y="438"/>
                  </a:lnTo>
                  <a:lnTo>
                    <a:pt x="708" y="435"/>
                  </a:lnTo>
                  <a:lnTo>
                    <a:pt x="705" y="420"/>
                  </a:lnTo>
                  <a:lnTo>
                    <a:pt x="696" y="417"/>
                  </a:lnTo>
                  <a:lnTo>
                    <a:pt x="696" y="408"/>
                  </a:lnTo>
                  <a:lnTo>
                    <a:pt x="687" y="402"/>
                  </a:lnTo>
                  <a:lnTo>
                    <a:pt x="687" y="393"/>
                  </a:lnTo>
                  <a:lnTo>
                    <a:pt x="678" y="384"/>
                  </a:lnTo>
                  <a:lnTo>
                    <a:pt x="672" y="375"/>
                  </a:lnTo>
                  <a:lnTo>
                    <a:pt x="669" y="363"/>
                  </a:lnTo>
                  <a:lnTo>
                    <a:pt x="660" y="348"/>
                  </a:lnTo>
                  <a:lnTo>
                    <a:pt x="651" y="339"/>
                  </a:lnTo>
                  <a:lnTo>
                    <a:pt x="651" y="330"/>
                  </a:lnTo>
                  <a:lnTo>
                    <a:pt x="642" y="327"/>
                  </a:lnTo>
                  <a:lnTo>
                    <a:pt x="636" y="318"/>
                  </a:lnTo>
                  <a:lnTo>
                    <a:pt x="633" y="309"/>
                  </a:lnTo>
                  <a:lnTo>
                    <a:pt x="627" y="300"/>
                  </a:lnTo>
                  <a:lnTo>
                    <a:pt x="624" y="288"/>
                  </a:lnTo>
                  <a:lnTo>
                    <a:pt x="618" y="279"/>
                  </a:lnTo>
                  <a:lnTo>
                    <a:pt x="615" y="270"/>
                  </a:lnTo>
                  <a:lnTo>
                    <a:pt x="609" y="258"/>
                  </a:lnTo>
                  <a:lnTo>
                    <a:pt x="606" y="249"/>
                  </a:lnTo>
                  <a:lnTo>
                    <a:pt x="597" y="240"/>
                  </a:lnTo>
                  <a:lnTo>
                    <a:pt x="591" y="228"/>
                  </a:lnTo>
                  <a:lnTo>
                    <a:pt x="582" y="222"/>
                  </a:lnTo>
                  <a:lnTo>
                    <a:pt x="582" y="213"/>
                  </a:lnTo>
                  <a:lnTo>
                    <a:pt x="573" y="207"/>
                  </a:lnTo>
                  <a:lnTo>
                    <a:pt x="570" y="198"/>
                  </a:lnTo>
                  <a:lnTo>
                    <a:pt x="561" y="192"/>
                  </a:lnTo>
                  <a:lnTo>
                    <a:pt x="561" y="183"/>
                  </a:lnTo>
                  <a:lnTo>
                    <a:pt x="552" y="177"/>
                  </a:lnTo>
                  <a:lnTo>
                    <a:pt x="546" y="168"/>
                  </a:lnTo>
                  <a:lnTo>
                    <a:pt x="543" y="159"/>
                  </a:lnTo>
                  <a:lnTo>
                    <a:pt x="537" y="150"/>
                  </a:lnTo>
                  <a:lnTo>
                    <a:pt x="528" y="135"/>
                  </a:lnTo>
                  <a:lnTo>
                    <a:pt x="525" y="120"/>
                  </a:lnTo>
                  <a:lnTo>
                    <a:pt x="516" y="108"/>
                  </a:lnTo>
                  <a:lnTo>
                    <a:pt x="510" y="99"/>
                  </a:lnTo>
                  <a:lnTo>
                    <a:pt x="510" y="90"/>
                  </a:lnTo>
                  <a:lnTo>
                    <a:pt x="507" y="78"/>
                  </a:lnTo>
                  <a:lnTo>
                    <a:pt x="498" y="72"/>
                  </a:lnTo>
                  <a:lnTo>
                    <a:pt x="489" y="60"/>
                  </a:lnTo>
                  <a:lnTo>
                    <a:pt x="480" y="57"/>
                  </a:lnTo>
                  <a:lnTo>
                    <a:pt x="474" y="48"/>
                  </a:lnTo>
                  <a:lnTo>
                    <a:pt x="474" y="39"/>
                  </a:lnTo>
                  <a:lnTo>
                    <a:pt x="474" y="30"/>
                  </a:lnTo>
                  <a:lnTo>
                    <a:pt x="471" y="15"/>
                  </a:lnTo>
                  <a:lnTo>
                    <a:pt x="462" y="9"/>
                  </a:lnTo>
                  <a:lnTo>
                    <a:pt x="456" y="0"/>
                  </a:lnTo>
                  <a:lnTo>
                    <a:pt x="447" y="0"/>
                  </a:lnTo>
                  <a:lnTo>
                    <a:pt x="438" y="0"/>
                  </a:lnTo>
                  <a:lnTo>
                    <a:pt x="429" y="0"/>
                  </a:lnTo>
                  <a:lnTo>
                    <a:pt x="420" y="0"/>
                  </a:lnTo>
                  <a:lnTo>
                    <a:pt x="408" y="0"/>
                  </a:lnTo>
                  <a:lnTo>
                    <a:pt x="399" y="0"/>
                  </a:lnTo>
                  <a:lnTo>
                    <a:pt x="390" y="0"/>
                  </a:lnTo>
                  <a:lnTo>
                    <a:pt x="381" y="0"/>
                  </a:lnTo>
                  <a:lnTo>
                    <a:pt x="366" y="0"/>
                  </a:lnTo>
                  <a:lnTo>
                    <a:pt x="357" y="9"/>
                  </a:lnTo>
                  <a:lnTo>
                    <a:pt x="348" y="12"/>
                  </a:lnTo>
                  <a:lnTo>
                    <a:pt x="339" y="15"/>
                  </a:lnTo>
                  <a:lnTo>
                    <a:pt x="330" y="24"/>
                  </a:lnTo>
                  <a:lnTo>
                    <a:pt x="327" y="36"/>
                  </a:lnTo>
                  <a:lnTo>
                    <a:pt x="318" y="39"/>
                  </a:lnTo>
                  <a:lnTo>
                    <a:pt x="309" y="45"/>
                  </a:lnTo>
                  <a:lnTo>
                    <a:pt x="309" y="54"/>
                  </a:lnTo>
                  <a:lnTo>
                    <a:pt x="309" y="66"/>
                  </a:lnTo>
                  <a:lnTo>
                    <a:pt x="300" y="75"/>
                  </a:lnTo>
                  <a:lnTo>
                    <a:pt x="294" y="84"/>
                  </a:lnTo>
                  <a:lnTo>
                    <a:pt x="285" y="90"/>
                  </a:lnTo>
                  <a:lnTo>
                    <a:pt x="282" y="99"/>
                  </a:lnTo>
                  <a:lnTo>
                    <a:pt x="273" y="105"/>
                  </a:lnTo>
                  <a:lnTo>
                    <a:pt x="267" y="114"/>
                  </a:lnTo>
                  <a:lnTo>
                    <a:pt x="264" y="126"/>
                  </a:lnTo>
                  <a:lnTo>
                    <a:pt x="258" y="135"/>
                  </a:lnTo>
                  <a:lnTo>
                    <a:pt x="258" y="144"/>
                  </a:lnTo>
                  <a:lnTo>
                    <a:pt x="255" y="156"/>
                  </a:lnTo>
                  <a:lnTo>
                    <a:pt x="249" y="165"/>
                  </a:lnTo>
                  <a:lnTo>
                    <a:pt x="240" y="171"/>
                  </a:lnTo>
                  <a:lnTo>
                    <a:pt x="237" y="180"/>
                  </a:lnTo>
                  <a:lnTo>
                    <a:pt x="228" y="186"/>
                  </a:lnTo>
                  <a:lnTo>
                    <a:pt x="222" y="195"/>
                  </a:lnTo>
                  <a:lnTo>
                    <a:pt x="219" y="204"/>
                  </a:lnTo>
                  <a:lnTo>
                    <a:pt x="210" y="210"/>
                  </a:lnTo>
                  <a:lnTo>
                    <a:pt x="204" y="219"/>
                  </a:lnTo>
                  <a:lnTo>
                    <a:pt x="201" y="231"/>
                  </a:lnTo>
                  <a:lnTo>
                    <a:pt x="192" y="240"/>
                  </a:lnTo>
                  <a:lnTo>
                    <a:pt x="186" y="249"/>
                  </a:lnTo>
                  <a:lnTo>
                    <a:pt x="183" y="261"/>
                  </a:lnTo>
                  <a:lnTo>
                    <a:pt x="174" y="270"/>
                  </a:lnTo>
                  <a:lnTo>
                    <a:pt x="168" y="279"/>
                  </a:lnTo>
                  <a:lnTo>
                    <a:pt x="168" y="291"/>
                  </a:lnTo>
                  <a:lnTo>
                    <a:pt x="165" y="300"/>
                  </a:lnTo>
                  <a:lnTo>
                    <a:pt x="156" y="309"/>
                  </a:lnTo>
                  <a:lnTo>
                    <a:pt x="150" y="321"/>
                  </a:lnTo>
                  <a:lnTo>
                    <a:pt x="141" y="327"/>
                  </a:lnTo>
                  <a:lnTo>
                    <a:pt x="132" y="330"/>
                  </a:lnTo>
                  <a:lnTo>
                    <a:pt x="129" y="342"/>
                  </a:lnTo>
                  <a:lnTo>
                    <a:pt x="120" y="345"/>
                  </a:lnTo>
                  <a:lnTo>
                    <a:pt x="114" y="354"/>
                  </a:lnTo>
                  <a:lnTo>
                    <a:pt x="114" y="366"/>
                  </a:lnTo>
                  <a:lnTo>
                    <a:pt x="105" y="372"/>
                  </a:lnTo>
                  <a:lnTo>
                    <a:pt x="102" y="381"/>
                  </a:lnTo>
                  <a:lnTo>
                    <a:pt x="96" y="390"/>
                  </a:lnTo>
                  <a:lnTo>
                    <a:pt x="93" y="402"/>
                  </a:lnTo>
                  <a:lnTo>
                    <a:pt x="93" y="411"/>
                  </a:lnTo>
                  <a:lnTo>
                    <a:pt x="84" y="417"/>
                  </a:lnTo>
                  <a:lnTo>
                    <a:pt x="84" y="426"/>
                  </a:lnTo>
                  <a:lnTo>
                    <a:pt x="78" y="435"/>
                  </a:lnTo>
                  <a:lnTo>
                    <a:pt x="69" y="447"/>
                  </a:lnTo>
                  <a:lnTo>
                    <a:pt x="66" y="456"/>
                  </a:lnTo>
                  <a:lnTo>
                    <a:pt x="57" y="462"/>
                  </a:lnTo>
                  <a:lnTo>
                    <a:pt x="48" y="471"/>
                  </a:lnTo>
                  <a:lnTo>
                    <a:pt x="42" y="480"/>
                  </a:lnTo>
                  <a:lnTo>
                    <a:pt x="33" y="486"/>
                  </a:lnTo>
                  <a:lnTo>
                    <a:pt x="24" y="492"/>
                  </a:lnTo>
                  <a:lnTo>
                    <a:pt x="21" y="501"/>
                  </a:lnTo>
                  <a:lnTo>
                    <a:pt x="12" y="507"/>
                  </a:lnTo>
                  <a:lnTo>
                    <a:pt x="12" y="516"/>
                  </a:lnTo>
                  <a:lnTo>
                    <a:pt x="6" y="525"/>
                  </a:lnTo>
                  <a:lnTo>
                    <a:pt x="6" y="534"/>
                  </a:lnTo>
                  <a:lnTo>
                    <a:pt x="3" y="546"/>
                  </a:lnTo>
                  <a:lnTo>
                    <a:pt x="3" y="555"/>
                  </a:lnTo>
                  <a:lnTo>
                    <a:pt x="3" y="564"/>
                  </a:lnTo>
                  <a:lnTo>
                    <a:pt x="3" y="555"/>
                  </a:lnTo>
                  <a:lnTo>
                    <a:pt x="12" y="552"/>
                  </a:lnTo>
                  <a:lnTo>
                    <a:pt x="12" y="543"/>
                  </a:lnTo>
                  <a:lnTo>
                    <a:pt x="0" y="552"/>
                  </a:lnTo>
                  <a:lnTo>
                    <a:pt x="24" y="552"/>
                  </a:lnTo>
                </a:path>
              </a:pathLst>
            </a:custGeom>
            <a:gradFill rotWithShape="0">
              <a:gsLst>
                <a:gs pos="0">
                  <a:srgbClr val="4C4C4C"/>
                </a:gs>
                <a:gs pos="100000">
                  <a:srgbClr val="FFFFFF"/>
                </a:gs>
              </a:gsLst>
              <a:lin ang="5400000" scaled="1"/>
            </a:gra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365" name="Oval 9"/>
            <p:cNvSpPr>
              <a:spLocks noChangeArrowheads="1"/>
            </p:cNvSpPr>
            <p:nvPr/>
          </p:nvSpPr>
          <p:spPr bwMode="auto">
            <a:xfrm>
              <a:off x="3520" y="3148"/>
              <a:ext cx="328" cy="1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charset="2"/>
                <a:buChar char=""/>
                <a:defRPr sz="3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charset="2"/>
                <a:buChar char=""/>
                <a:defRPr sz="26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charset="2"/>
                <a:buChar char=""/>
                <a:defRPr sz="24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EB80A"/>
                </a:buClr>
                <a:buFont typeface="Wingdings 3" charset="2"/>
                <a:buChar char=""/>
                <a:defRPr sz="22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en-US" sz="1800">
                <a:latin typeface="Arial" charset="0"/>
              </a:endParaRPr>
            </a:p>
          </p:txBody>
        </p:sp>
        <p:sp>
          <p:nvSpPr>
            <p:cNvPr id="228366" name="Rectangle 10"/>
            <p:cNvSpPr>
              <a:spLocks noChangeArrowheads="1"/>
            </p:cNvSpPr>
            <p:nvPr/>
          </p:nvSpPr>
          <p:spPr bwMode="auto">
            <a:xfrm>
              <a:off x="3712" y="3148"/>
              <a:ext cx="1264" cy="1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charset="2"/>
                <a:buChar char=""/>
                <a:defRPr sz="3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charset="2"/>
                <a:buChar char=""/>
                <a:defRPr sz="26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charset="2"/>
                <a:buChar char=""/>
                <a:defRPr sz="24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EB80A"/>
                </a:buClr>
                <a:buFont typeface="Wingdings 3" charset="2"/>
                <a:buChar char=""/>
                <a:defRPr sz="22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en-US" sz="1800">
                <a:latin typeface="Arial" charset="0"/>
              </a:endParaRPr>
            </a:p>
          </p:txBody>
        </p:sp>
        <p:sp>
          <p:nvSpPr>
            <p:cNvPr id="228367" name="Line 11"/>
            <p:cNvSpPr>
              <a:spLocks noChangeShapeType="1"/>
            </p:cNvSpPr>
            <p:nvPr/>
          </p:nvSpPr>
          <p:spPr bwMode="auto">
            <a:xfrm flipH="1">
              <a:off x="3212" y="3304"/>
              <a:ext cx="392" cy="520"/>
            </a:xfrm>
            <a:prstGeom prst="line">
              <a:avLst/>
            </a:prstGeom>
            <a:noFill/>
            <a:ln w="50800">
              <a:solidFill>
                <a:srgbClr val="FAF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368" name="Line 12"/>
            <p:cNvSpPr>
              <a:spLocks noChangeShapeType="1"/>
            </p:cNvSpPr>
            <p:nvPr/>
          </p:nvSpPr>
          <p:spPr bwMode="auto">
            <a:xfrm>
              <a:off x="3724" y="3328"/>
              <a:ext cx="280" cy="520"/>
            </a:xfrm>
            <a:prstGeom prst="line">
              <a:avLst/>
            </a:prstGeom>
            <a:noFill/>
            <a:ln w="50800">
              <a:solidFill>
                <a:srgbClr val="FAF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8355" name="Group 13"/>
          <p:cNvGrpSpPr>
            <a:grpSpLocks/>
          </p:cNvGrpSpPr>
          <p:nvPr/>
        </p:nvGrpSpPr>
        <p:grpSpPr bwMode="auto">
          <a:xfrm>
            <a:off x="2630489" y="736600"/>
            <a:ext cx="2054225" cy="1778000"/>
            <a:chOff x="784" y="1168"/>
            <a:chExt cx="1456" cy="1120"/>
          </a:xfrm>
        </p:grpSpPr>
        <p:sp>
          <p:nvSpPr>
            <p:cNvPr id="228360" name="Oval 14"/>
            <p:cNvSpPr>
              <a:spLocks noChangeArrowheads="1"/>
            </p:cNvSpPr>
            <p:nvPr/>
          </p:nvSpPr>
          <p:spPr bwMode="auto">
            <a:xfrm>
              <a:off x="784" y="1168"/>
              <a:ext cx="400" cy="1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50800">
              <a:solidFill>
                <a:srgbClr val="FAFD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charset="2"/>
                <a:buChar char=""/>
                <a:defRPr sz="3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charset="2"/>
                <a:buChar char=""/>
                <a:defRPr sz="26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charset="2"/>
                <a:buChar char=""/>
                <a:defRPr sz="24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EB80A"/>
                </a:buClr>
                <a:buFont typeface="Wingdings 3" charset="2"/>
                <a:buChar char=""/>
                <a:defRPr sz="22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en-US" sz="1800">
                <a:latin typeface="Arial" charset="0"/>
              </a:endParaRPr>
            </a:p>
          </p:txBody>
        </p:sp>
        <p:sp>
          <p:nvSpPr>
            <p:cNvPr id="228361" name="Oval 15"/>
            <p:cNvSpPr>
              <a:spLocks noChangeArrowheads="1"/>
            </p:cNvSpPr>
            <p:nvPr/>
          </p:nvSpPr>
          <p:spPr bwMode="auto">
            <a:xfrm>
              <a:off x="784" y="1564"/>
              <a:ext cx="328" cy="1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charset="2"/>
                <a:buChar char=""/>
                <a:defRPr sz="3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charset="2"/>
                <a:buChar char=""/>
                <a:defRPr sz="26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charset="2"/>
                <a:buChar char=""/>
                <a:defRPr sz="24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EB80A"/>
                </a:buClr>
                <a:buFont typeface="Wingdings 3" charset="2"/>
                <a:buChar char=""/>
                <a:defRPr sz="22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en-US" sz="1800">
                <a:latin typeface="Arial" charset="0"/>
              </a:endParaRPr>
            </a:p>
          </p:txBody>
        </p:sp>
        <p:sp>
          <p:nvSpPr>
            <p:cNvPr id="228362" name="Rectangle 16"/>
            <p:cNvSpPr>
              <a:spLocks noChangeArrowheads="1"/>
            </p:cNvSpPr>
            <p:nvPr/>
          </p:nvSpPr>
          <p:spPr bwMode="auto">
            <a:xfrm>
              <a:off x="976" y="1564"/>
              <a:ext cx="1264" cy="1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charset="2"/>
                <a:buChar char=""/>
                <a:defRPr sz="3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charset="2"/>
                <a:buChar char=""/>
                <a:defRPr sz="26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charset="2"/>
                <a:buChar char=""/>
                <a:defRPr sz="24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EB80A"/>
                </a:buClr>
                <a:buFont typeface="Wingdings 3" charset="2"/>
                <a:buChar char=""/>
                <a:defRPr sz="22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en-US" sz="1800">
                <a:latin typeface="Arial" charset="0"/>
              </a:endParaRPr>
            </a:p>
          </p:txBody>
        </p:sp>
        <p:sp>
          <p:nvSpPr>
            <p:cNvPr id="228363" name="Line 17"/>
            <p:cNvSpPr>
              <a:spLocks noChangeShapeType="1"/>
            </p:cNvSpPr>
            <p:nvPr/>
          </p:nvSpPr>
          <p:spPr bwMode="auto">
            <a:xfrm>
              <a:off x="1172" y="1550"/>
              <a:ext cx="8" cy="212"/>
            </a:xfrm>
            <a:prstGeom prst="line">
              <a:avLst/>
            </a:prstGeom>
            <a:noFill/>
            <a:ln w="50800">
              <a:solidFill>
                <a:srgbClr val="FAF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28356" name="Grafik 7" descr="EUS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2238" y="2878138"/>
            <a:ext cx="4140200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59" name="Rectangle 7"/>
          <p:cNvSpPr>
            <a:spLocks noChangeArrowheads="1"/>
          </p:cNvSpPr>
          <p:nvPr/>
        </p:nvSpPr>
        <p:spPr bwMode="auto">
          <a:xfrm>
            <a:off x="6461125" y="6164264"/>
            <a:ext cx="4159250" cy="504825"/>
          </a:xfrm>
          <a:prstGeom prst="rect">
            <a:avLst/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EUS-Linear</a:t>
            </a:r>
          </a:p>
        </p:txBody>
      </p:sp>
      <p:pic>
        <p:nvPicPr>
          <p:cNvPr id="22835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1838" y="2895600"/>
            <a:ext cx="4114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906839" y="152401"/>
            <a:ext cx="4930775" cy="89217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26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ΜΟΡΦΟΛΟΓΙΑ</a:t>
            </a:r>
            <a:r>
              <a:rPr lang="en-US" altLang="en-US" sz="26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: EUS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26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ΕΙΔΗ ΗΧΟΕΝΔΟΣΚΟΠΙΩΝ</a:t>
            </a:r>
          </a:p>
        </p:txBody>
      </p:sp>
    </p:spTree>
    <p:extLst>
      <p:ext uri="{BB962C8B-B14F-4D97-AF65-F5344CB8AC3E}">
        <p14:creationId xmlns:p14="http://schemas.microsoft.com/office/powerpoint/2010/main" xmlns="" val="11257133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1 - Τίτλος"/>
          <p:cNvSpPr>
            <a:spLocks noGrp="1"/>
          </p:cNvSpPr>
          <p:nvPr>
            <p:ph type="title" idx="4294967295"/>
          </p:nvPr>
        </p:nvSpPr>
        <p:spPr/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Μορφολογικά χαρακτηριστικά των </a:t>
            </a:r>
            <a:r>
              <a:rPr lang="el-GR" alt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κύστεων</a:t>
            </a:r>
            <a:r>
              <a:rPr lang="el-GR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</a:t>
            </a:r>
          </a:p>
        </p:txBody>
      </p:sp>
      <p:sp>
        <p:nvSpPr>
          <p:cNvPr id="22531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2057400" y="1784350"/>
            <a:ext cx="8001000" cy="4572000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Μέγεθος</a:t>
            </a:r>
          </a:p>
          <a:p>
            <a:pPr eaLnBrk="1" hangingPunct="1">
              <a:defRPr/>
            </a:pPr>
            <a:r>
              <a:rPr lang="el-GR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Εντόπιση</a:t>
            </a:r>
            <a:r>
              <a:rPr lang="el-GR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 / συσχέτιση με αγγεία και παγκρεατικό πόρο</a:t>
            </a:r>
          </a:p>
          <a:p>
            <a:pPr eaLnBrk="1" hangingPunct="1">
              <a:defRPr/>
            </a:pPr>
            <a:r>
              <a:rPr lang="el-GR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Πάχος  </a:t>
            </a:r>
            <a:r>
              <a:rPr lang="el-GR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τοιχώματος</a:t>
            </a:r>
          </a:p>
          <a:p>
            <a:pPr eaLnBrk="1" hangingPunct="1">
              <a:defRPr/>
            </a:pPr>
            <a:r>
              <a:rPr lang="el-GR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Συμπαγής μάζα</a:t>
            </a:r>
            <a:r>
              <a:rPr lang="el-GR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 σε σχέση με την κύστη  </a:t>
            </a:r>
          </a:p>
          <a:p>
            <a:pPr eaLnBrk="1" hangingPunct="1">
              <a:defRPr/>
            </a:pPr>
            <a:r>
              <a:rPr lang="el-GR" altLang="en-US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Θηλώδεις</a:t>
            </a:r>
            <a:r>
              <a:rPr lang="el-GR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 </a:t>
            </a:r>
            <a:r>
              <a:rPr lang="el-GR" altLang="en-US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προσεκβολές</a:t>
            </a:r>
            <a:r>
              <a:rPr lang="el-GR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  ή εστιακά ανώμαλη διαμόρφωση του τοιχώματος</a:t>
            </a:r>
          </a:p>
          <a:p>
            <a:pPr eaLnBrk="1" hangingPunct="1">
              <a:defRPr/>
            </a:pPr>
            <a:r>
              <a:rPr lang="el-GR" altLang="en-US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Διαφραγμάτια</a:t>
            </a:r>
            <a:endParaRPr lang="el-GR" alt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4E5B6F"/>
                </a:outerShdw>
              </a:effectLst>
              <a:ea typeface="ＭＳ Ｐゴシック" charset="-128"/>
            </a:endParaRPr>
          </a:p>
          <a:p>
            <a:pPr eaLnBrk="1" hangingPunct="1">
              <a:defRPr/>
            </a:pPr>
            <a:r>
              <a:rPr lang="el-GR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Παχύρρευστο</a:t>
            </a:r>
            <a:r>
              <a:rPr lang="el-GR" altLang="en-US" sz="2400" b="1" dirty="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 περιεχόμενο </a:t>
            </a:r>
          </a:p>
        </p:txBody>
      </p:sp>
    </p:spTree>
    <p:extLst>
      <p:ext uri="{BB962C8B-B14F-4D97-AF65-F5344CB8AC3E}">
        <p14:creationId xmlns:p14="http://schemas.microsoft.com/office/powerpoint/2010/main" xmlns="" val="8737543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+mj-ea"/>
            </a:endParaRPr>
          </a:p>
        </p:txBody>
      </p:sp>
      <p:sp>
        <p:nvSpPr>
          <p:cNvPr id="2324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2324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09600"/>
            <a:ext cx="91440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91440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1524000" y="685800"/>
            <a:ext cx="9144000" cy="12192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524000" y="4267200"/>
            <a:ext cx="9144000" cy="14478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6553200" y="304800"/>
            <a:ext cx="6858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229600" y="304800"/>
            <a:ext cx="17526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86000" y="3962400"/>
            <a:ext cx="16002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943600" y="1143000"/>
            <a:ext cx="16764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229600" y="1143000"/>
            <a:ext cx="6858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09800" y="4800600"/>
            <a:ext cx="6858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16150" y="5105400"/>
            <a:ext cx="144145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9182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3" name="1 - Εικόνα" descr="Untitled-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7975"/>
            <a:ext cx="9144000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6 - TextBox"/>
          <p:cNvSpPr txBox="1">
            <a:spLocks noChangeArrowheads="1"/>
          </p:cNvSpPr>
          <p:nvPr/>
        </p:nvSpPr>
        <p:spPr bwMode="auto">
          <a:xfrm>
            <a:off x="838201" y="4724401"/>
            <a:ext cx="414337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l-GR" altLang="en-US" sz="2500" b="1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Βλεννώδες κυστικό νεόπλασμα</a:t>
            </a:r>
            <a:endParaRPr lang="el-GR" altLang="en-US" sz="2800" b="1">
              <a:effectLst>
                <a:outerShdw blurRad="38100" dist="38100" dir="2700000" algn="tl">
                  <a:srgbClr val="4E5B6F"/>
                </a:outerShdw>
              </a:effectLst>
              <a:latin typeface="Calibri" charset="0"/>
            </a:endParaRPr>
          </a:p>
        </p:txBody>
      </p:sp>
      <p:sp>
        <p:nvSpPr>
          <p:cNvPr id="4" name="14 - TextBox"/>
          <p:cNvSpPr txBox="1">
            <a:spLocks noChangeArrowheads="1"/>
          </p:cNvSpPr>
          <p:nvPr/>
        </p:nvSpPr>
        <p:spPr bwMode="auto">
          <a:xfrm>
            <a:off x="1571626" y="2362200"/>
            <a:ext cx="41433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l-GR" altLang="en-US" sz="2500" b="1">
                <a:effectLst>
                  <a:outerShdw blurRad="38100" dist="38100" dir="2700000" algn="tl">
                    <a:srgbClr val="4E5B6F"/>
                  </a:outerShdw>
                </a:effectLst>
                <a:latin typeface="Calibri" charset="0"/>
              </a:rPr>
              <a:t>Ορώδες κυσταδένωμα</a:t>
            </a:r>
          </a:p>
        </p:txBody>
      </p:sp>
    </p:spTree>
    <p:extLst>
      <p:ext uri="{BB962C8B-B14F-4D97-AF65-F5344CB8AC3E}">
        <p14:creationId xmlns:p14="http://schemas.microsoft.com/office/powerpoint/2010/main" xmlns="" val="8973857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+mj-ea"/>
            </a:endParaRPr>
          </a:p>
        </p:txBody>
      </p:sp>
      <p:sp>
        <p:nvSpPr>
          <p:cNvPr id="2355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2355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7288" y="-9525"/>
            <a:ext cx="9586913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- TextBox"/>
          <p:cNvSpPr txBox="1">
            <a:spLocks noChangeArrowheads="1"/>
          </p:cNvSpPr>
          <p:nvPr/>
        </p:nvSpPr>
        <p:spPr bwMode="auto">
          <a:xfrm>
            <a:off x="8001000" y="4572000"/>
            <a:ext cx="27432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l-GR" altLang="en-US" sz="25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Ψευδοκύστη</a:t>
            </a:r>
            <a:endParaRPr lang="en-US" altLang="en-US" sz="25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</a:endParaRPr>
          </a:p>
          <a:p>
            <a:pPr eaLnBrk="1" hangingPunct="1">
              <a:defRPr/>
            </a:pPr>
            <a:r>
              <a:rPr lang="el-GR" altLang="en-US" sz="14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Απουσία διαφραγμάτων </a:t>
            </a:r>
            <a:r>
              <a:rPr lang="el-GR" altLang="en-US" sz="14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sym typeface="Wingdings" charset="2"/>
              </a:rPr>
              <a:t> 94% ευαισθησία, 85% ειδικότητα</a:t>
            </a:r>
            <a:endParaRPr lang="en-US" altLang="en-US" sz="1400" b="1" i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  <a:sym typeface="Wingdings" charset="2"/>
            </a:endParaRPr>
          </a:p>
          <a:p>
            <a:pPr algn="r" eaLnBrk="1" hangingPunct="1">
              <a:defRPr/>
            </a:pPr>
            <a:r>
              <a:rPr lang="en-US" altLang="en-US" sz="14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sym typeface="Wingdings" charset="2"/>
              </a:rPr>
              <a:t>Song GIE 03</a:t>
            </a:r>
            <a:endParaRPr lang="el-GR" altLang="en-US" sz="1400" b="1" i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</a:endParaRPr>
          </a:p>
        </p:txBody>
      </p:sp>
      <p:pic>
        <p:nvPicPr>
          <p:cNvPr id="178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905500"/>
            <a:ext cx="21542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967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7095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81200" y="195264"/>
            <a:ext cx="8229600" cy="642937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l-GR" altLang="en-US" sz="2400" b="1">
                <a:latin typeface="Verdana" charset="0"/>
                <a:ea typeface="ＭＳ Ｐゴシック" charset="-128"/>
              </a:rPr>
              <a:t>Ορώδες κυσταδένωμα (</a:t>
            </a:r>
            <a:r>
              <a:rPr lang="en-US" altLang="en-US" sz="2400" b="1">
                <a:latin typeface="Verdana" charset="0"/>
                <a:ea typeface="ＭＳ Ｐゴシック" charset="-128"/>
              </a:rPr>
              <a:t>SCA)</a:t>
            </a:r>
            <a:endParaRPr lang="el-GR" altLang="en-US" sz="2400" b="1">
              <a:latin typeface="Verdana" charset="0"/>
              <a:ea typeface="ＭＳ Ｐゴシック" charset="-128"/>
            </a:endParaRPr>
          </a:p>
        </p:txBody>
      </p:sp>
      <p:pic>
        <p:nvPicPr>
          <p:cNvPr id="18434" name="Picture 2" descr="Serous Cystadenoma (SCN)&#10;• Benign, but can grow&#10;• 3 morphological patterns: Polycystic, honeycomb, oligocystic&#10;5&#10; "/>
          <p:cNvPicPr>
            <a:picLocks noChangeAspect="1" noChangeArrowheads="1"/>
          </p:cNvPicPr>
          <p:nvPr/>
        </p:nvPicPr>
        <p:blipFill>
          <a:blip r:embed="rId2"/>
          <a:srcRect l="1612" t="28219" r="55683" b="27779"/>
          <a:stretch>
            <a:fillRect/>
          </a:stretch>
        </p:blipFill>
        <p:spPr bwMode="auto">
          <a:xfrm>
            <a:off x="8024813" y="642939"/>
            <a:ext cx="1928812" cy="1514475"/>
          </a:xfrm>
          <a:prstGeom prst="rect">
            <a:avLst/>
          </a:prstGeom>
          <a:noFill/>
          <a:ln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236547" name="Picture 2" descr="Serous Cystadenoma (SCN)&#10;• Benign, but can grow&#10;• 3 morphological patterns: Polycystic, honeycomb, oligocystic&#10;5&#10;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261" t="21466" r="2599" b="20132"/>
          <a:stretch>
            <a:fillRect/>
          </a:stretch>
        </p:blipFill>
        <p:spPr>
          <a:xfrm>
            <a:off x="8024814" y="2286000"/>
            <a:ext cx="2428875" cy="1906588"/>
          </a:xfrm>
        </p:spPr>
      </p:pic>
      <p:sp>
        <p:nvSpPr>
          <p:cNvPr id="236548" name="7 - TextBox"/>
          <p:cNvSpPr txBox="1">
            <a:spLocks noChangeArrowheads="1"/>
          </p:cNvSpPr>
          <p:nvPr/>
        </p:nvSpPr>
        <p:spPr bwMode="auto">
          <a:xfrm>
            <a:off x="2024064" y="1371600"/>
            <a:ext cx="6072187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l-GR" altLang="en-US" sz="1800" dirty="0">
                <a:latin typeface="Arial" charset="0"/>
              </a:rPr>
              <a:t>  </a:t>
            </a:r>
            <a:r>
              <a:rPr lang="el-GR" altLang="en-US" sz="1800" b="1" dirty="0">
                <a:solidFill>
                  <a:srgbClr val="FFC000"/>
                </a:solidFill>
                <a:latin typeface="Arial" charset="0"/>
              </a:rPr>
              <a:t>Γυναίκες</a:t>
            </a:r>
            <a:r>
              <a:rPr lang="el-GR" altLang="en-US" sz="1800" b="1" dirty="0">
                <a:latin typeface="Arial" charset="0"/>
              </a:rPr>
              <a:t>/άντρες = 3/1, </a:t>
            </a:r>
            <a:r>
              <a:rPr lang="el-GR" altLang="en-US" sz="1800" b="1" dirty="0" err="1">
                <a:latin typeface="Arial" charset="0"/>
              </a:rPr>
              <a:t>μ.ό</a:t>
            </a:r>
            <a:r>
              <a:rPr lang="el-GR" altLang="en-US" sz="1800" b="1" dirty="0">
                <a:latin typeface="Arial" charset="0"/>
              </a:rPr>
              <a:t> ηλικίας 60 έτη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endParaRPr lang="el-GR" altLang="en-US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l-GR" altLang="en-US" sz="1800" b="1" dirty="0">
                <a:latin typeface="Arial" charset="0"/>
              </a:rPr>
              <a:t>  Ομότιμη κατανομή σε όλο το πάγκρεας</a:t>
            </a:r>
            <a:r>
              <a:rPr lang="en-US" altLang="en-US" sz="1800" b="1" dirty="0">
                <a:latin typeface="Arial" charset="0"/>
              </a:rPr>
              <a:t> (</a:t>
            </a:r>
            <a:r>
              <a:rPr lang="el-GR" altLang="en-US" sz="1800" b="1" dirty="0">
                <a:latin typeface="Arial" charset="0"/>
              </a:rPr>
              <a:t>ελαφρώς ↑ σε </a:t>
            </a:r>
            <a:r>
              <a:rPr lang="en-US" altLang="en-US" sz="1800" b="1" dirty="0">
                <a:latin typeface="Arial" charset="0"/>
              </a:rPr>
              <a:t>HOP, UP)</a:t>
            </a:r>
            <a:endParaRPr lang="el-GR" altLang="en-US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endParaRPr lang="el-GR" altLang="en-US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l-GR" altLang="en-US" sz="1800" b="1" dirty="0">
                <a:latin typeface="Arial" charset="0"/>
              </a:rPr>
              <a:t>  Χαρακτηριστική </a:t>
            </a:r>
            <a:r>
              <a:rPr lang="el-GR" altLang="en-US" sz="1800" b="1" dirty="0" err="1">
                <a:solidFill>
                  <a:srgbClr val="FFC000"/>
                </a:solidFill>
                <a:latin typeface="Arial" charset="0"/>
              </a:rPr>
              <a:t>μικροκυστική</a:t>
            </a:r>
            <a:r>
              <a:rPr lang="el-GR" altLang="en-US" sz="1800" b="1" dirty="0">
                <a:solidFill>
                  <a:srgbClr val="FFC000"/>
                </a:solidFill>
                <a:latin typeface="Arial" charset="0"/>
              </a:rPr>
              <a:t> </a:t>
            </a:r>
            <a:r>
              <a:rPr lang="el-GR" altLang="en-US" sz="1800" b="1" dirty="0">
                <a:latin typeface="Arial" charset="0"/>
              </a:rPr>
              <a:t>δομή με πολλαπλά διαφράγματα (</a:t>
            </a:r>
            <a:r>
              <a:rPr lang="en-US" altLang="en-US" sz="1800" b="1" dirty="0">
                <a:solidFill>
                  <a:srgbClr val="FFC000"/>
                </a:solidFill>
                <a:latin typeface="Arial" charset="0"/>
              </a:rPr>
              <a:t>honeycomb</a:t>
            </a:r>
            <a:r>
              <a:rPr lang="en-US" altLang="en-US" sz="1800" b="1" dirty="0">
                <a:latin typeface="Arial" charset="0"/>
              </a:rPr>
              <a:t>)</a:t>
            </a:r>
            <a:r>
              <a:rPr lang="el-GR" altLang="en-US" sz="1800" b="1" dirty="0">
                <a:latin typeface="Arial" charset="0"/>
              </a:rPr>
              <a:t>,</a:t>
            </a:r>
            <a:r>
              <a:rPr lang="en-US" altLang="en-US" sz="1800" b="1" dirty="0">
                <a:latin typeface="Arial" charset="0"/>
              </a:rPr>
              <a:t> </a:t>
            </a:r>
            <a:r>
              <a:rPr lang="el-GR" altLang="en-US" sz="1800" b="1" dirty="0" err="1">
                <a:solidFill>
                  <a:srgbClr val="FFC000"/>
                </a:solidFill>
                <a:latin typeface="Arial" charset="0"/>
              </a:rPr>
              <a:t>μακροκυστική</a:t>
            </a:r>
            <a:r>
              <a:rPr lang="el-GR" altLang="en-US" sz="1800" b="1" dirty="0">
                <a:solidFill>
                  <a:srgbClr val="FFC000"/>
                </a:solidFill>
                <a:latin typeface="Arial" charset="0"/>
              </a:rPr>
              <a:t> </a:t>
            </a:r>
            <a:r>
              <a:rPr lang="el-GR" altLang="en-US" sz="1800" b="1" dirty="0">
                <a:latin typeface="Arial" charset="0"/>
                <a:sym typeface="Wingdings" charset="2"/>
              </a:rPr>
              <a:t> </a:t>
            </a:r>
            <a:r>
              <a:rPr lang="el-GR" altLang="en-US" sz="1800" b="1" dirty="0">
                <a:latin typeface="Arial" charset="0"/>
              </a:rPr>
              <a:t>10%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n-US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l-GR" altLang="en-US" sz="1800" b="1" dirty="0">
                <a:latin typeface="Arial" charset="0"/>
              </a:rPr>
              <a:t>  Κυβοειδές επιθήλιο, κυτταρόπλασμα πλούσιο σε γλυκογόνο (</a:t>
            </a:r>
            <a:r>
              <a:rPr lang="en-US" altLang="en-US" sz="1800" b="1" dirty="0">
                <a:latin typeface="Arial" charset="0"/>
              </a:rPr>
              <a:t>PAS + </a:t>
            </a:r>
            <a:r>
              <a:rPr lang="el-GR" altLang="en-US" sz="1800" b="1" dirty="0">
                <a:latin typeface="Arial" charset="0"/>
              </a:rPr>
              <a:t>χρώση)</a:t>
            </a:r>
            <a:r>
              <a:rPr lang="en-US" altLang="en-US" sz="1800" b="1" dirty="0">
                <a:latin typeface="Arial" charset="0"/>
              </a:rPr>
              <a:t>. </a:t>
            </a:r>
            <a:endParaRPr lang="el-GR" altLang="en-US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l-GR" altLang="en-US" sz="1800" b="1" dirty="0">
                <a:latin typeface="Arial" charset="0"/>
              </a:rPr>
              <a:t>Στρώμα από </a:t>
            </a:r>
            <a:r>
              <a:rPr lang="el-GR" altLang="en-US" sz="1800" b="1" dirty="0" err="1">
                <a:latin typeface="Arial" charset="0"/>
              </a:rPr>
              <a:t>αγγειοβριθή</a:t>
            </a:r>
            <a:r>
              <a:rPr lang="el-GR" altLang="en-US" sz="1800" b="1" dirty="0">
                <a:latin typeface="Arial" charset="0"/>
              </a:rPr>
              <a:t> ινώδη συνδετικό ιστό,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l-GR" altLang="en-US" sz="1800" b="1" dirty="0">
                <a:solidFill>
                  <a:srgbClr val="FFC000"/>
                </a:solidFill>
                <a:latin typeface="Arial" charset="0"/>
              </a:rPr>
              <a:t>κεντρική ουλή</a:t>
            </a:r>
            <a:r>
              <a:rPr lang="el-GR" altLang="en-US" sz="1800" b="1" dirty="0">
                <a:latin typeface="Arial" charset="0"/>
              </a:rPr>
              <a:t>.</a:t>
            </a:r>
            <a:r>
              <a:rPr lang="en-US" altLang="en-US" sz="1800" b="1" dirty="0">
                <a:latin typeface="Arial" charset="0"/>
              </a:rPr>
              <a:t> </a:t>
            </a:r>
            <a:endParaRPr lang="el-GR" altLang="en-US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endParaRPr lang="el-GR" altLang="en-US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n-US" sz="18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en-US" sz="1400" b="1" i="1" dirty="0">
                <a:solidFill>
                  <a:srgbClr val="FFFF00"/>
                </a:solidFill>
                <a:latin typeface="Arial" charset="0"/>
              </a:rPr>
              <a:t>European Expert Cons Statement on CPLs, Dig Liver Dis 2013</a:t>
            </a:r>
            <a:endParaRPr lang="el-GR" altLang="en-US" sz="1400" b="1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36549" name="8 - Ορθογώνιο"/>
          <p:cNvSpPr>
            <a:spLocks noChangeArrowheads="1"/>
          </p:cNvSpPr>
          <p:nvPr/>
        </p:nvSpPr>
        <p:spPr bwMode="auto">
          <a:xfrm>
            <a:off x="2524126" y="5643563"/>
            <a:ext cx="4143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i="1" dirty="0">
                <a:solidFill>
                  <a:srgbClr val="FFFF00"/>
                </a:solidFill>
                <a:latin typeface="Calibri" charset="0"/>
                <a:ea typeface="Times New Roman" charset="0"/>
                <a:cs typeface="Times New Roman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Tseng JF, Warshaw AL, Sahani DV, et al. Serous cystadenoma of the pancreas: tumor growth rates and recommendations for treatment. </a:t>
            </a:r>
            <a:r>
              <a:rPr lang="el-GR" altLang="en-US" sz="1200" i="1" dirty="0">
                <a:solidFill>
                  <a:srgbClr val="FFFF00"/>
                </a:solidFill>
                <a:latin typeface="Calibri" charset="0"/>
                <a:ea typeface="Times New Roman" charset="0"/>
                <a:cs typeface="Times New Roman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Ann Surg 2005; 242:413.</a:t>
            </a:r>
            <a:endParaRPr lang="el-GR" altLang="en-US" sz="600" i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7" name="Picture 9" descr="TSESMETZI_ANASTASIA_20030102093306_200301031108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41" t="9756" r="7240" b="11630"/>
          <a:stretch>
            <a:fillRect/>
          </a:stretch>
        </p:blipFill>
        <p:spPr bwMode="auto">
          <a:xfrm>
            <a:off x="7881939" y="4357688"/>
            <a:ext cx="24288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5 - Έλλειψη"/>
          <p:cNvSpPr/>
          <p:nvPr/>
        </p:nvSpPr>
        <p:spPr>
          <a:xfrm>
            <a:off x="1858964" y="1285876"/>
            <a:ext cx="5151437" cy="69532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9" name="5 - Έλλειψη"/>
          <p:cNvSpPr/>
          <p:nvPr/>
        </p:nvSpPr>
        <p:spPr>
          <a:xfrm>
            <a:off x="3459164" y="2667000"/>
            <a:ext cx="4422775" cy="89058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10" name="5 - Έλλειψη">
            <a:extLst>
              <a:ext uri="{FF2B5EF4-FFF2-40B4-BE49-F238E27FC236}">
                <a16:creationId xmlns:a16="http://schemas.microsoft.com/office/drawing/2014/main" xmlns="" id="{F81EDC10-C7BE-D946-A1D1-D8C8FEA26B02}"/>
              </a:ext>
            </a:extLst>
          </p:cNvPr>
          <p:cNvSpPr/>
          <p:nvPr/>
        </p:nvSpPr>
        <p:spPr>
          <a:xfrm>
            <a:off x="1900494" y="4354852"/>
            <a:ext cx="2285998" cy="484877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407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057400" y="274638"/>
            <a:ext cx="8229600" cy="868362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n-US" sz="2800" b="1">
                <a:latin typeface="Verdana" charset="0"/>
                <a:ea typeface="ＭＳ Ｐゴシック" charset="-128"/>
              </a:rPr>
              <a:t>Ορώδες κυσταδένωμα (</a:t>
            </a:r>
            <a:r>
              <a:rPr lang="en-US" altLang="en-US" sz="2800" b="1">
                <a:latin typeface="Verdana" charset="0"/>
                <a:ea typeface="ＭＳ Ｐゴシック" charset="-128"/>
              </a:rPr>
              <a:t>SCA)</a:t>
            </a:r>
            <a:endParaRPr lang="el-GR" altLang="en-US" sz="2800">
              <a:latin typeface="Verdana" charset="0"/>
              <a:ea typeface="ＭＳ Ｐゴシック" charset="-128"/>
            </a:endParaRPr>
          </a:p>
        </p:txBody>
      </p:sp>
      <p:sp>
        <p:nvSpPr>
          <p:cNvPr id="3" name="2 - Ορθογώνιο"/>
          <p:cNvSpPr/>
          <p:nvPr/>
        </p:nvSpPr>
        <p:spPr>
          <a:xfrm>
            <a:off x="2166938" y="1357313"/>
            <a:ext cx="7143750" cy="38465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l-GR" b="1" dirty="0" err="1">
                <a:solidFill>
                  <a:srgbClr val="FFC000"/>
                </a:solidFill>
              </a:rPr>
              <a:t>Ασυμπτωματικό</a:t>
            </a:r>
            <a:r>
              <a:rPr lang="el-GR" b="1" dirty="0">
                <a:solidFill>
                  <a:srgbClr val="FFC000"/>
                </a:solidFill>
              </a:rPr>
              <a:t>, συνήθως ανευρίσκεται τυχαία </a:t>
            </a:r>
            <a:r>
              <a:rPr lang="el-GR" dirty="0"/>
              <a:t>σε απεικόνιση </a:t>
            </a:r>
          </a:p>
          <a:p>
            <a:pPr eaLnBrk="1" hangingPunct="1">
              <a:defRPr/>
            </a:pPr>
            <a:r>
              <a:rPr lang="el-GR" dirty="0"/>
              <a:t>   για άλλο λόγο. </a:t>
            </a:r>
          </a:p>
          <a:p>
            <a:pPr eaLnBrk="1" hangingPunct="1">
              <a:defRPr/>
            </a:pPr>
            <a:r>
              <a:rPr lang="el-GR" b="1" dirty="0">
                <a:solidFill>
                  <a:srgbClr val="FFC000"/>
                </a:solidFill>
              </a:rPr>
              <a:t>«</a:t>
            </a:r>
            <a:r>
              <a:rPr lang="en-US" b="1" dirty="0">
                <a:solidFill>
                  <a:srgbClr val="FFC000"/>
                </a:solidFill>
              </a:rPr>
              <a:t>GRANDMOTHER LESION</a:t>
            </a:r>
            <a:r>
              <a:rPr lang="el-GR" b="1" dirty="0">
                <a:solidFill>
                  <a:srgbClr val="FFC000"/>
                </a:solidFill>
              </a:rPr>
              <a:t>»</a:t>
            </a:r>
            <a:endParaRPr lang="en-US" b="1" dirty="0">
              <a:solidFill>
                <a:srgbClr val="FFC000"/>
              </a:solidFill>
            </a:endParaRP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l-GR" dirty="0"/>
              <a:t>Συμπτώματα μόνο επί μεγάλου μεγέθους </a:t>
            </a:r>
            <a:r>
              <a:rPr lang="el-GR" dirty="0">
                <a:latin typeface="Arial Black" pitchFamily="34" charset="0"/>
              </a:rPr>
              <a:t>→</a:t>
            </a:r>
            <a:r>
              <a:rPr lang="el-GR" dirty="0"/>
              <a:t> </a:t>
            </a:r>
          </a:p>
          <a:p>
            <a:pPr eaLnBrk="1" hangingPunct="1">
              <a:defRPr/>
            </a:pPr>
            <a:r>
              <a:rPr lang="el-GR" dirty="0"/>
              <a:t>   πιεστικά φαινόμενα (ίκτερος, απόφραξη γαστρικής εξόδου)</a:t>
            </a:r>
          </a:p>
          <a:p>
            <a:pPr eaLnBrk="1" hangingPunct="1">
              <a:defRPr/>
            </a:pPr>
            <a:endParaRPr lang="el-GR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l-GR" dirty="0"/>
              <a:t>   </a:t>
            </a:r>
            <a:r>
              <a:rPr lang="el-GR" b="1" dirty="0">
                <a:solidFill>
                  <a:srgbClr val="FFC000"/>
                </a:solidFill>
              </a:rPr>
              <a:t>Καλοήθης</a:t>
            </a:r>
            <a:r>
              <a:rPr lang="el-GR" b="1" dirty="0"/>
              <a:t> βλάβη</a:t>
            </a:r>
            <a:r>
              <a:rPr lang="el-GR" dirty="0"/>
              <a:t>, πιθανότητα εξαλλαγής </a:t>
            </a:r>
            <a:r>
              <a:rPr lang="en-US" dirty="0"/>
              <a:t>&lt;</a:t>
            </a:r>
            <a:r>
              <a:rPr lang="el-GR" dirty="0"/>
              <a:t> 1%</a:t>
            </a:r>
            <a:endParaRPr lang="en-US" dirty="0"/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 </a:t>
            </a:r>
            <a:r>
              <a:rPr lang="el-GR" dirty="0"/>
              <a:t>  </a:t>
            </a:r>
            <a:r>
              <a:rPr lang="el-GR" b="1" dirty="0">
                <a:solidFill>
                  <a:srgbClr val="FFC000"/>
                </a:solidFill>
              </a:rPr>
              <a:t>Παρακολούθηση</a:t>
            </a:r>
            <a:r>
              <a:rPr lang="el-GR" dirty="0">
                <a:solidFill>
                  <a:srgbClr val="FFC000"/>
                </a:solidFill>
              </a:rPr>
              <a:t> </a:t>
            </a:r>
            <a:r>
              <a:rPr lang="el-GR" dirty="0">
                <a:solidFill>
                  <a:srgbClr val="FF0000"/>
                </a:solidFill>
              </a:rPr>
              <a:t>–</a:t>
            </a:r>
            <a:r>
              <a:rPr lang="el-GR" dirty="0"/>
              <a:t> Χειρουργείο μόνο επί συμπτωμάτων ή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l-GR" dirty="0"/>
              <a:t>    αμφίβολης διάγνωσης (</a:t>
            </a:r>
            <a:r>
              <a:rPr lang="el-GR" dirty="0" err="1"/>
              <a:t>ολιγοκυστική</a:t>
            </a:r>
            <a:r>
              <a:rPr lang="el-GR" dirty="0"/>
              <a:t> μορφή, κίνδυνος εξαλλαγής)</a:t>
            </a:r>
            <a:endParaRPr lang="en-US" dirty="0"/>
          </a:p>
          <a:p>
            <a:pPr eaLnBrk="1" hangingPunct="1">
              <a:spcAft>
                <a:spcPts val="600"/>
              </a:spcAft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                                     </a:t>
            </a:r>
            <a:endParaRPr lang="el-GR" sz="1400" b="1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7571" name="8 - Ορθογώνιο"/>
          <p:cNvSpPr>
            <a:spLocks noChangeArrowheads="1"/>
          </p:cNvSpPr>
          <p:nvPr/>
        </p:nvSpPr>
        <p:spPr bwMode="auto">
          <a:xfrm>
            <a:off x="3952876" y="6143626"/>
            <a:ext cx="6500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i="1" dirty="0">
                <a:solidFill>
                  <a:srgbClr val="FFFF00"/>
                </a:solidFill>
                <a:latin typeface="Calibri" charset="0"/>
                <a:ea typeface="Times New Roman" charset="0"/>
                <a:cs typeface="Times New Roman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Tseng JF, Warshaw AL, Sahani DV, et al. Serous cystadenoma of the pancreas: tumor growth rates and recommendations for treatment. </a:t>
            </a:r>
            <a:r>
              <a:rPr lang="el-GR" altLang="en-US" sz="1200" b="1" i="1" dirty="0">
                <a:solidFill>
                  <a:srgbClr val="FFFF00"/>
                </a:solidFill>
                <a:latin typeface="Calibri" charset="0"/>
                <a:ea typeface="Times New Roman" charset="0"/>
                <a:cs typeface="Times New Roman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Ann Surg 2005; 242:413.</a:t>
            </a:r>
            <a:endParaRPr lang="el-GR" altLang="en-US" sz="600" b="1" i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" name="Picture 1" descr="C:\Users\kaliak\Desktop\2016 panellhnio gastro\WOMM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81" t="19444" r="13281" b="4166"/>
          <a:stretch>
            <a:fillRect/>
          </a:stretch>
        </p:blipFill>
        <p:spPr bwMode="auto">
          <a:xfrm>
            <a:off x="6596063" y="1857376"/>
            <a:ext cx="37147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- Έλλειψη"/>
          <p:cNvSpPr/>
          <p:nvPr/>
        </p:nvSpPr>
        <p:spPr>
          <a:xfrm>
            <a:off x="9310689" y="1500188"/>
            <a:ext cx="1214437" cy="371475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9" name="5 - Έλλειψη"/>
          <p:cNvSpPr/>
          <p:nvPr/>
        </p:nvSpPr>
        <p:spPr>
          <a:xfrm>
            <a:off x="2011364" y="1819276"/>
            <a:ext cx="3584575" cy="54292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10" name="5 - Έλλειψη"/>
          <p:cNvSpPr/>
          <p:nvPr/>
        </p:nvSpPr>
        <p:spPr>
          <a:xfrm>
            <a:off x="2011364" y="3724276"/>
            <a:ext cx="3017837" cy="54292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11" name="5 - Έλλειψη"/>
          <p:cNvSpPr/>
          <p:nvPr/>
        </p:nvSpPr>
        <p:spPr>
          <a:xfrm>
            <a:off x="1981200" y="1295401"/>
            <a:ext cx="3017838" cy="54292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12" name="5 - Έλλειψη"/>
          <p:cNvSpPr/>
          <p:nvPr/>
        </p:nvSpPr>
        <p:spPr>
          <a:xfrm>
            <a:off x="2163764" y="3190876"/>
            <a:ext cx="3017837" cy="54292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3512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2590800"/>
            <a:ext cx="8610600" cy="3048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>
                <a:solidFill>
                  <a:srgbClr val="FFC000"/>
                </a:solidFill>
                <a:latin typeface="Verdana" charset="0"/>
                <a:ea typeface="ＭＳ Ｐゴシック" charset="-128"/>
              </a:rPr>
              <a:t>M</a:t>
            </a:r>
            <a:r>
              <a:rPr lang="el-GR" altLang="en-US" sz="2000" b="1">
                <a:solidFill>
                  <a:srgbClr val="FFC000"/>
                </a:solidFill>
                <a:latin typeface="Verdana" charset="0"/>
                <a:ea typeface="ＭＳ Ｐゴシック" charset="-128"/>
              </a:rPr>
              <a:t>ακροκυστική</a:t>
            </a:r>
            <a:r>
              <a:rPr lang="el-GR" altLang="en-US" sz="2000">
                <a:latin typeface="Verdana" charset="0"/>
                <a:ea typeface="ＭＳ Ｐゴシック" charset="-128"/>
              </a:rPr>
              <a:t> βλάβη - Βλέννη, υψηλό ιξώδες</a:t>
            </a:r>
            <a:endParaRPr lang="en-US" altLang="en-US" sz="2000"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l-GR" altLang="en-US" sz="2000">
                <a:latin typeface="Verdana" charset="0"/>
                <a:ea typeface="ＭＳ Ｐゴシック" charset="-128"/>
              </a:rPr>
              <a:t>Ανάλυση υγρού</a:t>
            </a:r>
            <a:r>
              <a:rPr lang="en-US" altLang="en-US" sz="2000">
                <a:latin typeface="Verdana" charset="0"/>
                <a:ea typeface="ＭＳ Ｐゴシック" charset="-128"/>
              </a:rPr>
              <a:t>: </a:t>
            </a:r>
            <a:r>
              <a:rPr lang="el-GR" altLang="en-US" sz="2000" b="1">
                <a:solidFill>
                  <a:srgbClr val="FFC000"/>
                </a:solidFill>
                <a:latin typeface="Verdana" charset="0"/>
                <a:ea typeface="ＭＳ Ｐゴシック" charset="-128"/>
              </a:rPr>
              <a:t>υψηλό</a:t>
            </a:r>
            <a:r>
              <a:rPr lang="en-US" altLang="en-US" sz="2000" b="1">
                <a:solidFill>
                  <a:srgbClr val="FFC000"/>
                </a:solidFill>
                <a:latin typeface="Verdana" charset="0"/>
                <a:ea typeface="ＭＳ Ｐゴシック" charset="-128"/>
              </a:rPr>
              <a:t> CEA</a:t>
            </a:r>
            <a:r>
              <a:rPr lang="en-US" altLang="en-US" sz="2000">
                <a:latin typeface="Verdana" charset="0"/>
                <a:ea typeface="ＭＳ Ｐゴシック" charset="-128"/>
              </a:rPr>
              <a:t>, </a:t>
            </a:r>
            <a:r>
              <a:rPr lang="el-GR" altLang="en-US" sz="2000">
                <a:latin typeface="Verdana" charset="0"/>
                <a:ea typeface="ＭＳ Ｐゴシック" charset="-128"/>
              </a:rPr>
              <a:t>χαμηλή αμυλάση</a:t>
            </a:r>
            <a:endParaRPr lang="en-US" altLang="en-US" sz="2000"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l-GR" altLang="en-US" sz="2000">
                <a:latin typeface="Verdana" charset="0"/>
                <a:ea typeface="ＭＳ Ｐゴシック" charset="-128"/>
              </a:rPr>
              <a:t>Επιθηλιακά κύτταρα που εκκρίνουν βλέννη </a:t>
            </a:r>
            <a:endParaRPr lang="en-US" altLang="en-US" sz="2000">
              <a:latin typeface="Verdana" charset="0"/>
              <a:ea typeface="ＭＳ Ｐゴシック" charset="-128"/>
            </a:endParaRPr>
          </a:p>
          <a:p>
            <a:endParaRPr lang="en-US" altLang="en-US" sz="2000">
              <a:latin typeface="Verdana" charset="0"/>
              <a:ea typeface="ＭＳ Ｐゴシック" charset="-128"/>
            </a:endParaRPr>
          </a:p>
          <a:p>
            <a:endParaRPr lang="el-GR" altLang="en-US" sz="2400" b="1" u="sng">
              <a:solidFill>
                <a:srgbClr val="C00000"/>
              </a:solidFill>
              <a:ea typeface="ＭＳ Ｐゴシック" charset="-128"/>
            </a:endParaRPr>
          </a:p>
          <a:p>
            <a:endParaRPr lang="el-GR" altLang="en-US" sz="2000"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b="1">
              <a:latin typeface="Arial" charset="0"/>
              <a:ea typeface="ＭＳ Ｐゴシック" charset="-128"/>
            </a:endParaRPr>
          </a:p>
        </p:txBody>
      </p:sp>
      <p:sp>
        <p:nvSpPr>
          <p:cNvPr id="282629" name="Text Box 5"/>
          <p:cNvSpPr txBox="1">
            <a:spLocks noChangeArrowheads="1"/>
          </p:cNvSpPr>
          <p:nvPr/>
        </p:nvSpPr>
        <p:spPr bwMode="auto">
          <a:xfrm>
            <a:off x="3028951" y="6550026"/>
            <a:ext cx="75803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algn="r" eaLnBrk="1" hangingPunct="1">
              <a:defRPr/>
            </a:pPr>
            <a:r>
              <a:rPr 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Cancer. 2004 Apr 25;102(2):92-9</a:t>
            </a:r>
          </a:p>
        </p:txBody>
      </p:sp>
      <p:grpSp>
        <p:nvGrpSpPr>
          <p:cNvPr id="238595" name="Group 16"/>
          <p:cNvGrpSpPr>
            <a:grpSpLocks/>
          </p:cNvGrpSpPr>
          <p:nvPr/>
        </p:nvGrpSpPr>
        <p:grpSpPr bwMode="auto">
          <a:xfrm>
            <a:off x="7824788" y="71439"/>
            <a:ext cx="2843212" cy="2205037"/>
            <a:chOff x="564" y="2583"/>
            <a:chExt cx="1548" cy="1409"/>
          </a:xfrm>
        </p:grpSpPr>
        <p:pic>
          <p:nvPicPr>
            <p:cNvPr id="238606" name="Picture 17" descr="mucin cys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971" t="4639" r="12848" b="6958"/>
            <a:stretch>
              <a:fillRect/>
            </a:stretch>
          </p:blipFill>
          <p:spPr bwMode="auto">
            <a:xfrm>
              <a:off x="564" y="2583"/>
              <a:ext cx="1516" cy="1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607" name="Picture 18" descr="Hilzenrat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592"/>
              <a:ext cx="67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4419600" y="76200"/>
            <a:ext cx="3352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ΒΛΕΝΝΩΔΕΣ ΚΥΣΤΑΔΕΝΩΜΑ</a:t>
            </a:r>
          </a:p>
        </p:txBody>
      </p:sp>
      <p:pic>
        <p:nvPicPr>
          <p:cNvPr id="22540" name="cyst fluid pouring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6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4150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kaliak\Desktop\2016 panellhnio gastro\WOMME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81" t="19444" r="13281" b="4166"/>
          <a:stretch>
            <a:fillRect/>
          </a:stretch>
        </p:blipFill>
        <p:spPr bwMode="auto">
          <a:xfrm>
            <a:off x="6810375" y="642939"/>
            <a:ext cx="37147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0 - Έλλειψη"/>
          <p:cNvSpPr/>
          <p:nvPr/>
        </p:nvSpPr>
        <p:spPr>
          <a:xfrm>
            <a:off x="8096250" y="357188"/>
            <a:ext cx="1500188" cy="3429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238600" name="Rectangle 2"/>
          <p:cNvSpPr>
            <a:spLocks noChangeArrowheads="1"/>
          </p:cNvSpPr>
          <p:nvPr/>
        </p:nvSpPr>
        <p:spPr bwMode="auto">
          <a:xfrm>
            <a:off x="2057400" y="3922714"/>
            <a:ext cx="6400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800">
                <a:latin typeface="Verdana" charset="0"/>
              </a:rPr>
              <a:t>Γυναίκες &gt; 9</a:t>
            </a:r>
            <a:r>
              <a:rPr lang="en-US" altLang="en-US" sz="1800">
                <a:latin typeface="Verdana" charset="0"/>
              </a:rPr>
              <a:t>5</a:t>
            </a:r>
            <a:r>
              <a:rPr lang="el-GR" altLang="en-US" sz="1800">
                <a:latin typeface="Verdana" charset="0"/>
              </a:rPr>
              <a:t>%, 5</a:t>
            </a:r>
            <a:r>
              <a:rPr lang="el-GR" altLang="en-US" sz="1800" baseline="30000">
                <a:latin typeface="Verdana" charset="0"/>
              </a:rPr>
              <a:t>η</a:t>
            </a:r>
            <a:r>
              <a:rPr lang="el-GR" altLang="en-US" sz="1800">
                <a:latin typeface="Verdana" charset="0"/>
              </a:rPr>
              <a:t> δεκαετία ζωής</a:t>
            </a:r>
            <a:r>
              <a:rPr lang="en-US" altLang="en-US" sz="1800">
                <a:latin typeface="Verdana" charset="0"/>
              </a:rPr>
              <a:t>, </a:t>
            </a:r>
            <a:r>
              <a:rPr lang="el-GR" altLang="en-US" sz="1800">
                <a:latin typeface="Verdana" charset="0"/>
              </a:rPr>
              <a:t>ασυμπτωματικές (75%)</a:t>
            </a:r>
            <a:endParaRPr lang="en-US" altLang="en-US" sz="1800">
              <a:latin typeface="Verdana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C000"/>
                </a:solidFill>
                <a:latin typeface="Arial" charset="0"/>
              </a:rPr>
              <a:t>“MOTHER LESION” </a:t>
            </a:r>
          </a:p>
        </p:txBody>
      </p:sp>
      <p:sp>
        <p:nvSpPr>
          <p:cNvPr id="238601" name="Rectangle 3"/>
          <p:cNvSpPr>
            <a:spLocks noChangeArrowheads="1"/>
          </p:cNvSpPr>
          <p:nvPr/>
        </p:nvSpPr>
        <p:spPr bwMode="auto">
          <a:xfrm>
            <a:off x="3810000" y="5449888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800" b="1">
                <a:solidFill>
                  <a:srgbClr val="FFC000"/>
                </a:solidFill>
                <a:latin typeface="Verdana" charset="0"/>
              </a:rPr>
              <a:t>Δυνητικά κακοήθης</a:t>
            </a:r>
            <a:r>
              <a:rPr lang="el-GR" altLang="en-US" sz="1800">
                <a:solidFill>
                  <a:srgbClr val="FFC000"/>
                </a:solidFill>
                <a:latin typeface="Verdana" charset="0"/>
              </a:rPr>
              <a:t> </a:t>
            </a:r>
            <a:r>
              <a:rPr lang="el-GR" altLang="en-US" sz="1800">
                <a:latin typeface="Verdana" charset="0"/>
              </a:rPr>
              <a:t>βλάβη, επίπτωση διηθητικού </a:t>
            </a:r>
            <a:r>
              <a:rPr lang="en-US" altLang="en-US" sz="1800">
                <a:latin typeface="Verdana" charset="0"/>
              </a:rPr>
              <a:t>Ca: 6-20%</a:t>
            </a:r>
          </a:p>
        </p:txBody>
      </p:sp>
      <p:sp>
        <p:nvSpPr>
          <p:cNvPr id="13" name="5 - Έλλειψη"/>
          <p:cNvSpPr/>
          <p:nvPr/>
        </p:nvSpPr>
        <p:spPr>
          <a:xfrm>
            <a:off x="1858964" y="2428876"/>
            <a:ext cx="2560637" cy="54292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14" name="5 - Έλλειψη"/>
          <p:cNvSpPr/>
          <p:nvPr/>
        </p:nvSpPr>
        <p:spPr>
          <a:xfrm>
            <a:off x="4114800" y="2819400"/>
            <a:ext cx="2057400" cy="46672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15" name="5 - Έλλειψη"/>
          <p:cNvSpPr/>
          <p:nvPr/>
        </p:nvSpPr>
        <p:spPr>
          <a:xfrm>
            <a:off x="1858964" y="4410076"/>
            <a:ext cx="3017837" cy="54292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16" name="5 - Έλλειψη"/>
          <p:cNvSpPr/>
          <p:nvPr/>
        </p:nvSpPr>
        <p:spPr>
          <a:xfrm>
            <a:off x="3352801" y="5295901"/>
            <a:ext cx="4743450" cy="91281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91721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5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25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2540"/>
                </p:tgtEl>
              </p:cMediaNode>
            </p:video>
          </p:childTnLst>
        </p:cTn>
      </p:par>
    </p:tnLst>
    <p:bldLst>
      <p:bldP spid="12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00264" y="548730"/>
            <a:ext cx="3563689" cy="10080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eaLnBrk="0" hangingPunct="0">
              <a:lnSpc>
                <a:spcPct val="120000"/>
              </a:lnSpc>
              <a:buClr>
                <a:srgbClr val="C1EEFF"/>
              </a:buClr>
              <a:buFont typeface="Consolas" pitchFamily="49" charset="0"/>
              <a:buNone/>
              <a:defRPr/>
            </a:pPr>
            <a:endParaRPr lang="el-GR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00263" y="701824"/>
            <a:ext cx="3563690" cy="854968"/>
          </a:xfrm>
        </p:spPr>
        <p:txBody>
          <a:bodyPr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EUS-</a:t>
            </a:r>
            <a:r>
              <a:rPr lang="el-GR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ΣΤΟΧΟΙ</a:t>
            </a:r>
            <a:endParaRPr lang="en-US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2779714"/>
            <a:ext cx="8496300" cy="3673475"/>
          </a:xfrm>
        </p:spPr>
        <p:txBody>
          <a:bodyPr/>
          <a:lstStyle/>
          <a:p>
            <a:pPr marL="66675" indent="0">
              <a:lnSpc>
                <a:spcPct val="90000"/>
              </a:lnSpc>
              <a:buClr>
                <a:srgbClr val="FFFF00"/>
              </a:buClr>
              <a:buNone/>
              <a:defRPr/>
            </a:pPr>
            <a:r>
              <a:rPr lang="el-GR" alt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ΔΙΑΓΝΩΣΗ</a:t>
            </a:r>
            <a:endParaRPr lang="en-US" altLang="en-US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90000"/>
              </a:lnSpc>
              <a:buClr>
                <a:schemeClr val="tx2"/>
              </a:buClr>
              <a:buFont typeface="Wingdings" charset="2"/>
              <a:buNone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el-GR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έγκαιρη και έγκυρη</a:t>
            </a:r>
          </a:p>
          <a:p>
            <a:pPr>
              <a:lnSpc>
                <a:spcPct val="90000"/>
              </a:lnSpc>
              <a:buClr>
                <a:schemeClr val="tx2"/>
              </a:buClr>
              <a:buFont typeface="Wingdings" charset="2"/>
              <a:buChar char="Ø"/>
              <a:defRPr/>
            </a:pPr>
            <a:endParaRPr lang="en-US" altLang="en-US" sz="2800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90000"/>
              </a:lnSpc>
              <a:buClr>
                <a:schemeClr val="tx2"/>
              </a:buClr>
              <a:buFont typeface="Wingdings" charset="2"/>
              <a:buChar char="Ø"/>
              <a:defRPr/>
            </a:pPr>
            <a:endParaRPr lang="en-US" altLang="en-US" sz="2800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6675" indent="0">
              <a:lnSpc>
                <a:spcPct val="90000"/>
              </a:lnSpc>
              <a:buClr>
                <a:srgbClr val="FFFF00"/>
              </a:buClr>
              <a:buNone/>
              <a:defRPr/>
            </a:pPr>
            <a:r>
              <a:rPr lang="el-GR" alt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ΣΤΑΔΙΟΠΟΙΗΣΗ</a:t>
            </a:r>
            <a:endParaRPr lang="el-GR" alt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90000"/>
              </a:lnSpc>
              <a:buClr>
                <a:schemeClr val="tx2"/>
              </a:buClr>
              <a:buFontTx/>
              <a:buNone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</a:t>
            </a:r>
            <a:r>
              <a:rPr lang="el-GR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Απαραίτητος ο καθορισμός της</a:t>
            </a: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l-GR" alt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εξαιρεσιμότητας</a:t>
            </a:r>
            <a:r>
              <a:rPr lang="el-GR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  <a:endParaRPr lang="en-US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57347" name="Picture 6" descr="14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1" name="1 - Εικόνα" descr="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377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6 - TextBox"/>
          <p:cNvSpPr txBox="1">
            <a:spLocks noChangeArrowheads="1"/>
          </p:cNvSpPr>
          <p:nvPr/>
        </p:nvSpPr>
        <p:spPr bwMode="auto">
          <a:xfrm>
            <a:off x="6629401" y="4700588"/>
            <a:ext cx="414337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l-GR" altLang="en-US" sz="25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Βλεννώδες κυστικό νεόπλασμα</a:t>
            </a:r>
            <a:r>
              <a:rPr lang="en-US" altLang="en-US" sz="25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 (</a:t>
            </a:r>
            <a:r>
              <a:rPr lang="el-GR" altLang="en-US" sz="25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κυσταδένωμα</a:t>
            </a:r>
            <a:r>
              <a:rPr lang="en-US" alt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)</a:t>
            </a:r>
            <a:endParaRPr lang="el-GR" altLang="en-US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2926" y="5638800"/>
            <a:ext cx="24288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205" t="25000" r="15402" b="57143"/>
          <a:stretch>
            <a:fillRect/>
          </a:stretch>
        </p:blipFill>
        <p:spPr bwMode="auto">
          <a:xfrm>
            <a:off x="1676400" y="152400"/>
            <a:ext cx="32766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7354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89" name="1 - Εικόνα" descr="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6 - TextBox"/>
          <p:cNvSpPr txBox="1">
            <a:spLocks noChangeArrowheads="1"/>
          </p:cNvSpPr>
          <p:nvPr/>
        </p:nvSpPr>
        <p:spPr bwMode="auto">
          <a:xfrm>
            <a:off x="6629401" y="4700588"/>
            <a:ext cx="414337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l-GR" altLang="en-US" sz="25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Βλεννώδες κυστικό νεόπλασμα</a:t>
            </a:r>
            <a:r>
              <a:rPr lang="en-US" altLang="en-US" sz="25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 (</a:t>
            </a:r>
            <a:r>
              <a:rPr lang="el-GR" altLang="en-US" sz="25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κυσταδενο-</a:t>
            </a:r>
            <a:r>
              <a:rPr lang="en-US" altLang="en-US" sz="25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Ca)</a:t>
            </a:r>
            <a:endParaRPr lang="el-GR" altLang="en-US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</a:endParaRPr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2926" y="5638800"/>
            <a:ext cx="24288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8" t="2345" r="68251" b="79414"/>
          <a:stretch>
            <a:fillRect/>
          </a:stretch>
        </p:blipFill>
        <p:spPr bwMode="auto">
          <a:xfrm>
            <a:off x="1555751" y="76201"/>
            <a:ext cx="2339975" cy="1941513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47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81200" y="214314"/>
            <a:ext cx="8229600" cy="357187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800" b="1">
                <a:latin typeface="Verdana" charset="0"/>
                <a:ea typeface="ＭＳ Ｐゴシック" charset="-128"/>
              </a:rPr>
              <a:t>IPMN </a:t>
            </a:r>
            <a:r>
              <a:rPr lang="el-GR" altLang="en-US" sz="2800" b="1">
                <a:latin typeface="Verdana" charset="0"/>
                <a:ea typeface="ＭＳ Ｐゴシック" charset="-128"/>
              </a:rPr>
              <a:t>-</a:t>
            </a:r>
            <a:r>
              <a:rPr lang="en-US" altLang="en-US" sz="2800" b="1">
                <a:latin typeface="Verdana" charset="0"/>
                <a:ea typeface="ＭＳ Ｐゴシック" charset="-128"/>
              </a:rPr>
              <a:t> </a:t>
            </a:r>
            <a:r>
              <a:rPr lang="el-GR" altLang="en-US" sz="2800" b="1">
                <a:latin typeface="Verdana" charset="0"/>
                <a:ea typeface="ＭＳ Ｐゴシック" charset="-128"/>
              </a:rPr>
              <a:t>γενικά στοιχεία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509713" y="857250"/>
            <a:ext cx="5872163" cy="57864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l-G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συχνότερο κυστικό νεόπλασμα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του παγκρέατος (τελευταία 10ετία 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≈ 50%)</a:t>
            </a:r>
          </a:p>
          <a:p>
            <a:pPr marL="0">
              <a:spcBef>
                <a:spcPts val="0"/>
              </a:spcBef>
              <a:buNone/>
              <a:defRPr/>
            </a:pPr>
            <a:r>
              <a:rPr lang="el-GR" sz="1400" i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                         </a:t>
            </a:r>
          </a:p>
          <a:p>
            <a:pPr>
              <a:defRPr/>
            </a:pPr>
            <a:r>
              <a:rPr lang="el-G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Άντρες/γυναίκες: ≥ 1/1,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l-GR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-7</a:t>
            </a:r>
            <a:r>
              <a:rPr lang="el-GR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10ετία ζωής</a:t>
            </a:r>
          </a:p>
          <a:p>
            <a:pPr marL="0">
              <a:spcBef>
                <a:spcPts val="0"/>
              </a:spcBef>
              <a:buNone/>
              <a:defRPr/>
            </a:pPr>
            <a:endParaRPr lang="el-G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Συχνότερη 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εντόπιση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lvl="1">
              <a:defRPr/>
            </a:pPr>
            <a:r>
              <a:rPr lang="en-US" sz="1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</a:t>
            </a:r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-IPM</a:t>
            </a:r>
            <a:r>
              <a:rPr lang="el-GR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κεφαλή (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2/3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8%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→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διάχυτη κατανομή</a:t>
            </a:r>
          </a:p>
          <a:p>
            <a:pPr lvl="1">
              <a:defRPr/>
            </a:pPr>
            <a:r>
              <a:rPr lang="en-US" sz="1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bd</a:t>
            </a:r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-IPMN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ισομερής,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21-41%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πολυεστιακά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(&gt; 2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κύστεις)</a:t>
            </a:r>
          </a:p>
          <a:p>
            <a:pPr marL="0" lvl="1">
              <a:spcBef>
                <a:spcPts val="0"/>
              </a:spcBef>
              <a:defRPr/>
            </a:pPr>
            <a:endParaRPr lang="el-G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l-G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Συμπτώματα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κοιλιακό άλγος (55%),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↓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βάρους (45%), ίκτερος (17%), υποτροπιάζουσες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παγκρεατίτιδες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(15%)</a:t>
            </a:r>
          </a:p>
          <a:p>
            <a:pPr>
              <a:defRPr/>
            </a:pPr>
            <a:endParaRPr lang="el-G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l-G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Παθογνωμονικό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ενδοσκοπικό εύρημα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-IPMN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φύμα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Vater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l-G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δίκην στόματος ψαριού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el-G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l-GR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l-G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charset="2"/>
              <a:buNone/>
              <a:defRPr/>
            </a:pP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Farrell J and Fernandez-del Castillo C, Gastroenterology 2013</a:t>
            </a:r>
            <a:endParaRPr lang="el-GR" sz="1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l-G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l-G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75" y="3643314"/>
            <a:ext cx="3214688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51" r="6450" b="12566"/>
          <a:stretch>
            <a:fillRect/>
          </a:stretch>
        </p:blipFill>
        <p:spPr bwMode="auto">
          <a:xfrm>
            <a:off x="8099425" y="5343526"/>
            <a:ext cx="1714500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82" t="81091" r="33842" b="385"/>
          <a:stretch>
            <a:fillRect/>
          </a:stretch>
        </p:blipFill>
        <p:spPr bwMode="auto">
          <a:xfrm>
            <a:off x="7524750" y="928688"/>
            <a:ext cx="28575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image.slidesharecdn.com/cysticpancreaticlesions-130727154940-phpapp01/95/cystic-pancreatic-lesions-30-638.jpg?cb=1408034912"/>
          <p:cNvPicPr>
            <a:picLocks noChangeAspect="1" noChangeArrowheads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114" t="74066" r="4199" b="7594"/>
          <a:stretch>
            <a:fillRect/>
          </a:stretch>
        </p:blipFill>
        <p:spPr bwMode="auto">
          <a:xfrm>
            <a:off x="7105651" y="5072064"/>
            <a:ext cx="3490913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ttp://image.slidesharecdn.com/cysticpancreaticlesions-130727154940-phpapp01/95/cystic-pancreatic-lesions-30-638.jpg?cb=1408034912"/>
          <p:cNvPicPr>
            <a:picLocks noChangeAspect="1" noChangeArrowheads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992" t="53415" r="3862" b="27560"/>
          <a:stretch>
            <a:fillRect/>
          </a:stretch>
        </p:blipFill>
        <p:spPr bwMode="auto">
          <a:xfrm>
            <a:off x="7105651" y="1428751"/>
            <a:ext cx="3490913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image.slidesharecdn.com/cysticpancreaticlesions-130727154940-phpapp01/95/cystic-pancreatic-lesions-30-638.jpg?cb=1408034912"/>
          <p:cNvPicPr>
            <a:picLocks noChangeAspect="1" noChangeArrowheads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209" t="11703" r="3387" b="68599"/>
          <a:stretch>
            <a:fillRect/>
          </a:stretch>
        </p:blipFill>
        <p:spPr bwMode="auto">
          <a:xfrm>
            <a:off x="7105651" y="3214689"/>
            <a:ext cx="3490913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6 - TextBox"/>
          <p:cNvSpPr txBox="1"/>
          <p:nvPr/>
        </p:nvSpPr>
        <p:spPr>
          <a:xfrm>
            <a:off x="7810501" y="1071564"/>
            <a:ext cx="221456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Main-duct IPMN</a:t>
            </a:r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7 - TextBox"/>
          <p:cNvSpPr txBox="1"/>
          <p:nvPr/>
        </p:nvSpPr>
        <p:spPr>
          <a:xfrm>
            <a:off x="7739063" y="2857500"/>
            <a:ext cx="22145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Branch-duct IPMN</a:t>
            </a:r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8 - TextBox"/>
          <p:cNvSpPr txBox="1"/>
          <p:nvPr/>
        </p:nvSpPr>
        <p:spPr>
          <a:xfrm>
            <a:off x="7810501" y="4714875"/>
            <a:ext cx="22145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Mixed type IPMN</a:t>
            </a:r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5 - Έλλειψη"/>
          <p:cNvSpPr/>
          <p:nvPr/>
        </p:nvSpPr>
        <p:spPr>
          <a:xfrm>
            <a:off x="1981200" y="800101"/>
            <a:ext cx="4038600" cy="54292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14" name="5 - Έλλειψη"/>
          <p:cNvSpPr/>
          <p:nvPr/>
        </p:nvSpPr>
        <p:spPr>
          <a:xfrm>
            <a:off x="1782764" y="1676401"/>
            <a:ext cx="3017837" cy="54292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15" name="5 - Έλλειψη"/>
          <p:cNvSpPr/>
          <p:nvPr/>
        </p:nvSpPr>
        <p:spPr>
          <a:xfrm>
            <a:off x="1858963" y="2657475"/>
            <a:ext cx="2032000" cy="98583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16" name="5 - Έλλειψη"/>
          <p:cNvSpPr/>
          <p:nvPr/>
        </p:nvSpPr>
        <p:spPr>
          <a:xfrm>
            <a:off x="2514600" y="5562600"/>
            <a:ext cx="4572000" cy="4572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2033202">
            <a:off x="1620838" y="2819400"/>
            <a:ext cx="915035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272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1" y="0"/>
            <a:ext cx="10793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8 - TextBox"/>
          <p:cNvSpPr txBox="1">
            <a:spLocks noChangeArrowheads="1"/>
          </p:cNvSpPr>
          <p:nvPr/>
        </p:nvSpPr>
        <p:spPr bwMode="auto">
          <a:xfrm>
            <a:off x="7467600" y="4648201"/>
            <a:ext cx="32004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sz="25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IPMN (</a:t>
            </a:r>
            <a:r>
              <a:rPr lang="el-GR" altLang="en-US" sz="25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κυρίου πόρου</a:t>
            </a:r>
            <a:r>
              <a:rPr lang="en-US" altLang="en-US" sz="25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)</a:t>
            </a:r>
            <a:endParaRPr lang="el-GR" altLang="en-US" sz="25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</a:endParaRPr>
          </a:p>
          <a:p>
            <a:pPr eaLnBrk="1" hangingPunct="1">
              <a:defRPr/>
            </a:pPr>
            <a:r>
              <a:rPr lang="el-GR" altLang="en-US" sz="14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υπόηχη μάζα και κύστικά στοιχεία, με διάταση του π.π. </a:t>
            </a:r>
            <a:r>
              <a:rPr lang="el-GR" altLang="en-US" sz="14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sym typeface="Wingdings" charset="2"/>
              </a:rPr>
              <a:t> 47% ευαισθησία, 78% ειδικότητα</a:t>
            </a:r>
          </a:p>
          <a:p>
            <a:pPr algn="r" eaLnBrk="1" hangingPunct="1">
              <a:defRPr/>
            </a:pPr>
            <a:r>
              <a:rPr lang="en-US" altLang="en-US" sz="14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sym typeface="Wingdings" charset="2"/>
              </a:rPr>
              <a:t>Brandwein, GIE 01</a:t>
            </a:r>
            <a:endParaRPr lang="el-GR" altLang="en-US" sz="1400" b="1" i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</a:endParaRPr>
          </a:p>
          <a:p>
            <a:pPr eaLnBrk="1" hangingPunct="1">
              <a:defRPr/>
            </a:pPr>
            <a:endParaRPr lang="el-GR" altLang="en-US" sz="25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</a:endParaRPr>
          </a:p>
        </p:txBody>
      </p:sp>
      <p:pic>
        <p:nvPicPr>
          <p:cNvPr id="2467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6801" y="6048376"/>
            <a:ext cx="1876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18" t="60944" r="60211" b="10184"/>
          <a:stretch>
            <a:fillRect/>
          </a:stretch>
        </p:blipFill>
        <p:spPr bwMode="auto">
          <a:xfrm>
            <a:off x="6888164" y="0"/>
            <a:ext cx="461803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78" t="29633" r="24153" b="32268"/>
          <a:stretch>
            <a:fillRect/>
          </a:stretch>
        </p:blipFill>
        <p:spPr bwMode="auto">
          <a:xfrm>
            <a:off x="5788025" y="3502026"/>
            <a:ext cx="5753100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16" t="49226" r="58362" b="31548"/>
          <a:stretch>
            <a:fillRect/>
          </a:stretch>
        </p:blipFill>
        <p:spPr bwMode="auto">
          <a:xfrm>
            <a:off x="4038601" y="-76200"/>
            <a:ext cx="28352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1" y="1828801"/>
            <a:ext cx="4994275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16" t="28870" r="58362" b="53036"/>
          <a:stretch>
            <a:fillRect/>
          </a:stretch>
        </p:blipFill>
        <p:spPr bwMode="auto">
          <a:xfrm>
            <a:off x="1190626" y="-20638"/>
            <a:ext cx="3351213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G:\IATRIKA ENDIAFERONTA\IPMT KAI BARRETT KAI DOUBLE DUCT MUNZ ROSEMARIE\EUS ÖGD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964" y="3255962"/>
            <a:ext cx="4724400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2802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563"/>
            <a:ext cx="8229600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349626"/>
            <a:ext cx="82296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8835" name="12 - Ομάδα"/>
          <p:cNvGrpSpPr>
            <a:grpSpLocks/>
          </p:cNvGrpSpPr>
          <p:nvPr/>
        </p:nvGrpSpPr>
        <p:grpSpPr bwMode="auto">
          <a:xfrm>
            <a:off x="1752600" y="3276601"/>
            <a:ext cx="8077200" cy="2957513"/>
            <a:chOff x="1066800" y="2286000"/>
            <a:chExt cx="6858000" cy="2181726"/>
          </a:xfrm>
        </p:grpSpPr>
        <p:pic>
          <p:nvPicPr>
            <p:cNvPr id="248839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116" t="28870" r="58362" b="53036"/>
            <a:stretch>
              <a:fillRect/>
            </a:stretch>
          </p:blipFill>
          <p:spPr bwMode="auto">
            <a:xfrm>
              <a:off x="4553919" y="2368850"/>
              <a:ext cx="3370881" cy="2098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884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116" t="8929" r="58360" b="72263"/>
            <a:stretch>
              <a:fillRect/>
            </a:stretch>
          </p:blipFill>
          <p:spPr bwMode="auto">
            <a:xfrm>
              <a:off x="1066800" y="2286000"/>
              <a:ext cx="3370881" cy="218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8836" name="Picture 2"/>
          <p:cNvPicPr>
            <a:picLocks noChangeAspect="1" noChangeArrowheads="1"/>
          </p:cNvPicPr>
          <p:nvPr/>
        </p:nvPicPr>
        <p:blipFill>
          <a:blip r:embed="rId6">
            <a:lum bright="-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632" t="16933" r="22389" b="36501"/>
          <a:stretch>
            <a:fillRect/>
          </a:stretch>
        </p:blipFill>
        <p:spPr bwMode="auto">
          <a:xfrm>
            <a:off x="5830888" y="3302001"/>
            <a:ext cx="4532312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10 - TextBox"/>
          <p:cNvSpPr txBox="1">
            <a:spLocks noChangeArrowheads="1"/>
          </p:cNvSpPr>
          <p:nvPr/>
        </p:nvSpPr>
        <p:spPr bwMode="auto">
          <a:xfrm>
            <a:off x="7515226" y="5562600"/>
            <a:ext cx="41433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IPMN</a:t>
            </a:r>
            <a:r>
              <a:rPr lang="el-GR" alt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 (</a:t>
            </a:r>
            <a:r>
              <a:rPr lang="en-US" alt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Side branch</a:t>
            </a:r>
            <a:r>
              <a:rPr lang="el-GR" alt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)</a:t>
            </a:r>
          </a:p>
        </p:txBody>
      </p:sp>
      <p:pic>
        <p:nvPicPr>
          <p:cNvPr id="24883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8176" y="6048376"/>
            <a:ext cx="1876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G:\IATRIKA ENDIAFERONTA\PANKREAS - KYSTADENOMA PANKREATOS - BRANDES DALIA PITH\EUS1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267200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G:\IATRIKA ENDIAFERONTA\PANKREAS MUZINÖSE TM - WINTER HELGA\EUS2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7126" y="-7938"/>
            <a:ext cx="4481513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2942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1 - Τίτλος"/>
          <p:cNvSpPr>
            <a:spLocks noGrp="1"/>
          </p:cNvSpPr>
          <p:nvPr>
            <p:ph type="title" idx="4294967295"/>
          </p:nvPr>
        </p:nvSpPr>
        <p:spPr/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EUS-FNA</a:t>
            </a:r>
            <a:endParaRPr lang="el-GR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sp>
        <p:nvSpPr>
          <p:cNvPr id="43011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2133600" y="1295400"/>
            <a:ext cx="8077200" cy="4572000"/>
          </a:xfrm>
        </p:spPr>
        <p:txBody>
          <a:bodyPr/>
          <a:lstStyle/>
          <a:p>
            <a:pPr eaLnBrk="1" hangingPunct="1">
              <a:defRPr/>
            </a:pPr>
            <a:endParaRPr lang="en-US" altLang="en-US" sz="2800">
              <a:effectLst>
                <a:outerShdw blurRad="38100" dist="38100" dir="2700000" algn="tl">
                  <a:srgbClr val="4E5B6F"/>
                </a:outerShdw>
              </a:effectLst>
              <a:ea typeface="ＭＳ Ｐゴシック" charset="-128"/>
            </a:endParaRPr>
          </a:p>
          <a:p>
            <a:pPr eaLnBrk="1" hangingPunct="1">
              <a:defRPr/>
            </a:pPr>
            <a:r>
              <a:rPr lang="el-GR" alt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Κυτταρολογική ± ιστολογική</a:t>
            </a:r>
            <a:r>
              <a:rPr lang="en-US" alt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 </a:t>
            </a: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(εμπειρία εξεταστή)</a:t>
            </a:r>
          </a:p>
          <a:p>
            <a:pPr eaLnBrk="1" hangingPunct="1">
              <a:defRPr/>
            </a:pPr>
            <a:endParaRPr lang="en-US" altLang="en-US" sz="2400">
              <a:effectLst>
                <a:outerShdw blurRad="38100" dist="38100" dir="2700000" algn="tl">
                  <a:srgbClr val="4E5B6F"/>
                </a:outerShdw>
              </a:effectLst>
              <a:ea typeface="ＭＳ Ｐゴシック" charset="-128"/>
            </a:endParaRPr>
          </a:p>
          <a:p>
            <a:pPr eaLnBrk="1" hangingPunct="1">
              <a:defRPr/>
            </a:pPr>
            <a:r>
              <a:rPr lang="el-GR" alt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Βιοχημική ανάλυση </a:t>
            </a: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(Αμυλάση, λιπάση)</a:t>
            </a:r>
          </a:p>
          <a:p>
            <a:pPr eaLnBrk="1" hangingPunct="1">
              <a:defRPr/>
            </a:pPr>
            <a:endParaRPr lang="en-US" altLang="en-US" sz="2400">
              <a:effectLst>
                <a:outerShdw blurRad="38100" dist="38100" dir="2700000" algn="tl">
                  <a:srgbClr val="4E5B6F"/>
                </a:outerShdw>
              </a:effectLst>
              <a:ea typeface="ＭＳ Ｐゴシック" charset="-128"/>
            </a:endParaRPr>
          </a:p>
          <a:p>
            <a:pPr>
              <a:defRPr/>
            </a:pPr>
            <a:r>
              <a:rPr lang="el-GR" alt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Καρκινικοί δείκτες</a:t>
            </a:r>
            <a:r>
              <a:rPr lang="en-US" alt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:</a:t>
            </a:r>
            <a:r>
              <a:rPr lang="el-GR" alt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 </a:t>
            </a:r>
            <a:r>
              <a:rPr lang="en-US" altLang="en-US" sz="240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CEA , CA 19-9</a:t>
            </a: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 (και </a:t>
            </a:r>
            <a:r>
              <a:rPr lang="en-US" altLang="en-US" sz="2400">
                <a:ea typeface="ＭＳ Ｐゴシック" charset="-128"/>
              </a:rPr>
              <a:t>CA</a:t>
            </a:r>
            <a:r>
              <a:rPr lang="nn-NO" altLang="en-US" sz="2400">
                <a:ea typeface="ＭＳ Ｐゴシック" charset="-128"/>
              </a:rPr>
              <a:t>125, CA 72-4, CA 15-3</a:t>
            </a:r>
            <a:r>
              <a:rPr lang="el-GR" altLang="en-US" sz="2400">
                <a:ea typeface="ＭＳ Ｐゴシック" charset="-128"/>
              </a:rPr>
              <a:t>)</a:t>
            </a:r>
            <a:endParaRPr lang="el-GR" altLang="en-US" sz="2400" b="1">
              <a:solidFill>
                <a:schemeClr val="accent2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  <a:defRPr/>
            </a:pP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	</a:t>
            </a:r>
            <a:endParaRPr lang="en-US" altLang="en-US" sz="2400">
              <a:effectLst>
                <a:outerShdw blurRad="38100" dist="38100" dir="2700000" algn="tl">
                  <a:srgbClr val="4E5B6F"/>
                </a:outerShdw>
              </a:effectLst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  <a:defRPr/>
            </a:pPr>
            <a:r>
              <a:rPr lang="en-US" altLang="en-US" sz="240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	</a:t>
            </a:r>
            <a:r>
              <a:rPr lang="en-US" altLang="en-US" sz="240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  <a:sym typeface="Wingdings" charset="2"/>
              </a:rPr>
              <a:t> </a:t>
            </a:r>
            <a:r>
              <a:rPr lang="en-US" altLang="en-US" sz="240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CEA</a:t>
            </a: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 </a:t>
            </a:r>
            <a:r>
              <a:rPr lang="en-US" altLang="en-US" sz="240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 </a:t>
            </a: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&gt;</a:t>
            </a:r>
            <a:r>
              <a:rPr lang="en-US" altLang="en-US" sz="240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 192 ng/ml </a:t>
            </a: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(ευαισθησία 75%, ειδικότητα 84% στη ΔΔ βλεννωδών νεοπλασμάτων) </a:t>
            </a:r>
          </a:p>
          <a:p>
            <a:pPr algn="r" eaLnBrk="1" hangingPunct="1">
              <a:buFont typeface="Wingdings" charset="2"/>
              <a:buNone/>
              <a:defRPr/>
            </a:pPr>
            <a:r>
              <a:rPr lang="en-US" altLang="en-US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-128"/>
              </a:rPr>
              <a:t>Brugge et al Gastroenterology 04</a:t>
            </a:r>
            <a:endParaRPr lang="el-GR" altLang="en-US" sz="1600" b="1" i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  <a:defRPr/>
            </a:pPr>
            <a:r>
              <a:rPr lang="en-US" altLang="en-US" sz="240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	</a:t>
            </a:r>
            <a:r>
              <a:rPr lang="en-US" altLang="en-US" sz="240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  <a:sym typeface="Wingdings" charset="2"/>
              </a:rPr>
              <a:t> </a:t>
            </a:r>
            <a:r>
              <a:rPr lang="en-US" altLang="en-US" sz="240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CEA </a:t>
            </a: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&lt;</a:t>
            </a:r>
            <a:r>
              <a:rPr lang="en-US" altLang="en-US" sz="240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5 ng/mL: </a:t>
            </a: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7% βλεννωδών και 100% ορωδών κυσταδενωμάτων</a:t>
            </a:r>
            <a:endParaRPr lang="en-US" altLang="en-US" sz="2400">
              <a:effectLst>
                <a:outerShdw blurRad="38100" dist="38100" dir="2700000" algn="tl">
                  <a:srgbClr val="4E5B6F"/>
                </a:outerShdw>
              </a:effectLst>
              <a:ea typeface="ＭＳ Ｐゴシック" charset="-128"/>
            </a:endParaRPr>
          </a:p>
          <a:p>
            <a:pPr algn="r" eaLnBrk="1" hangingPunct="1">
              <a:buFont typeface="Wingdings" charset="2"/>
              <a:buNone/>
              <a:defRPr/>
            </a:pPr>
            <a:r>
              <a:rPr lang="en-US" altLang="en-US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-128"/>
              </a:rPr>
              <a:t>O</a:t>
            </a:r>
            <a:r>
              <a:rPr lang="en-US" altLang="de-DE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-128"/>
              </a:rPr>
              <a:t>’</a:t>
            </a:r>
            <a:r>
              <a:rPr lang="en-US" altLang="en-US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-128"/>
              </a:rPr>
              <a:t>Toole. GIE 04</a:t>
            </a:r>
            <a:endParaRPr lang="el-GR" altLang="en-US" sz="1600" b="1" i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  <a:ea typeface="ＭＳ Ｐゴシック" charset="-128"/>
            </a:endParaRPr>
          </a:p>
          <a:p>
            <a:pPr algn="r" eaLnBrk="1" hangingPunct="1">
              <a:buFont typeface="Wingdings" charset="2"/>
              <a:buNone/>
              <a:defRPr/>
            </a:pPr>
            <a:r>
              <a:rPr lang="en-US" altLang="en-US" sz="240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. </a:t>
            </a:r>
          </a:p>
          <a:p>
            <a:pPr algn="r" eaLnBrk="1" hangingPunct="1">
              <a:buFont typeface="Wingdings" charset="2"/>
              <a:buNone/>
              <a:defRPr/>
            </a:pPr>
            <a:r>
              <a:rPr lang="en-US" altLang="en-US" sz="2400">
                <a:effectLst>
                  <a:outerShdw blurRad="38100" dist="38100" dir="2700000" algn="tl">
                    <a:srgbClr val="4E5B6F"/>
                  </a:outerShdw>
                </a:effectLst>
                <a:ea typeface="ＭＳ Ｐゴシック" charset="-128"/>
              </a:rPr>
              <a:t>                                </a:t>
            </a:r>
            <a:endParaRPr lang="el-GR" altLang="en-US" sz="1600" b="1" i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  <a:ea typeface="ＭＳ Ｐゴシック" charset="-128"/>
            </a:endParaRPr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564" y="1143000"/>
            <a:ext cx="7843837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905000" y="4572000"/>
            <a:ext cx="8305800" cy="381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911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024063" y="71438"/>
            <a:ext cx="8229600" cy="500062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800" b="1" i="1">
                <a:latin typeface="Verdana" charset="0"/>
                <a:ea typeface="ＭＳ Ｐゴシック" charset="-128"/>
              </a:rPr>
              <a:t>“Fukuoka Consensus Guidelines”, 2012</a:t>
            </a:r>
            <a:endParaRPr lang="el-GR" altLang="en-US" sz="2800" b="1" i="1">
              <a:latin typeface="Verdana" charset="0"/>
              <a:ea typeface="ＭＳ Ｐゴシック" charset="-128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981200" y="642939"/>
            <a:ext cx="8229600" cy="428625"/>
          </a:xfrm>
        </p:spPr>
        <p:txBody>
          <a:bodyPr>
            <a:normAutofit lnSpcReduction="10000"/>
          </a:bodyPr>
          <a:lstStyle/>
          <a:p>
            <a:pPr algn="ctr">
              <a:buFont typeface="Wingdings" charset="2"/>
              <a:buNone/>
              <a:defRPr/>
            </a:pPr>
            <a:r>
              <a:rPr lang="el-G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Αλγόριθμος αντιμετώπισης </a:t>
            </a:r>
            <a:r>
              <a:rPr lang="en-US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bd</a:t>
            </a: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-IPMN</a:t>
            </a:r>
            <a:endParaRPr lang="el-GR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52931" name="Picture 2" descr="http://www.pancreapedia.org/sites/www.pancreapedia.org/files/fig6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135063"/>
            <a:ext cx="8072438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- TextBox"/>
          <p:cNvSpPr txBox="1"/>
          <p:nvPr/>
        </p:nvSpPr>
        <p:spPr>
          <a:xfrm>
            <a:off x="7391400" y="6478589"/>
            <a:ext cx="3276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Tanaka et al, </a:t>
            </a:r>
            <a:r>
              <a:rPr lang="en-US" sz="1400" b="1" i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Pancreatology</a:t>
            </a:r>
            <a:r>
              <a:rPr lang="en-US" sz="1400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2012</a:t>
            </a:r>
            <a:endParaRPr lang="el-GR" sz="1400" b="1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5453063" y="1285876"/>
            <a:ext cx="1143000" cy="142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>
            <a:off x="5953125" y="2428876"/>
            <a:ext cx="1214438" cy="142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8" name="7 - Έλλειψη"/>
          <p:cNvSpPr/>
          <p:nvPr/>
        </p:nvSpPr>
        <p:spPr>
          <a:xfrm>
            <a:off x="2628900" y="2500313"/>
            <a:ext cx="571500" cy="28575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10" name="9 - Έλλειψη"/>
          <p:cNvSpPr/>
          <p:nvPr/>
        </p:nvSpPr>
        <p:spPr>
          <a:xfrm>
            <a:off x="5029201" y="3865563"/>
            <a:ext cx="1566863" cy="27781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11" name="10 - Στρογγυλεμένο ορθογώνιο"/>
          <p:cNvSpPr/>
          <p:nvPr/>
        </p:nvSpPr>
        <p:spPr>
          <a:xfrm>
            <a:off x="2743201" y="5214938"/>
            <a:ext cx="500063" cy="214312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12" name="11 - Στρογγυλεμένο ορθογώνιο"/>
          <p:cNvSpPr/>
          <p:nvPr/>
        </p:nvSpPr>
        <p:spPr>
          <a:xfrm>
            <a:off x="9486900" y="5214938"/>
            <a:ext cx="571500" cy="214312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13" name="12 - Στρογγυλεμένο ορθογώνιο"/>
          <p:cNvSpPr/>
          <p:nvPr/>
        </p:nvSpPr>
        <p:spPr>
          <a:xfrm>
            <a:off x="6096000" y="5214938"/>
            <a:ext cx="571500" cy="214312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14" name="13 - Στρογγυλεμένο ορθογώνιο"/>
          <p:cNvSpPr/>
          <p:nvPr/>
        </p:nvSpPr>
        <p:spPr>
          <a:xfrm>
            <a:off x="4038600" y="5214938"/>
            <a:ext cx="571500" cy="214312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15" name="14 - Στρογγυλεμένο ορθογώνιο"/>
          <p:cNvSpPr/>
          <p:nvPr/>
        </p:nvSpPr>
        <p:spPr>
          <a:xfrm>
            <a:off x="8782050" y="4286251"/>
            <a:ext cx="285750" cy="2143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1B04305-ED21-3E43-95CC-C6AAA138A4D5}"/>
              </a:ext>
            </a:extLst>
          </p:cNvPr>
          <p:cNvSpPr/>
          <p:nvPr/>
        </p:nvSpPr>
        <p:spPr>
          <a:xfrm>
            <a:off x="3668889" y="1462618"/>
            <a:ext cx="6055879" cy="4249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l-GR" sz="1050" dirty="0">
                <a:solidFill>
                  <a:sysClr val="windowText" lastClr="000000"/>
                </a:solidFill>
              </a:rPr>
              <a:t>Αποφρακτικός ίκτερος</a:t>
            </a:r>
          </a:p>
          <a:p>
            <a:pPr marL="342900" indent="-342900">
              <a:buAutoNum type="arabicPeriod"/>
            </a:pPr>
            <a:r>
              <a:rPr lang="el-GR" sz="1050" dirty="0">
                <a:solidFill>
                  <a:sysClr val="windowText" lastClr="000000"/>
                </a:solidFill>
              </a:rPr>
              <a:t>Συμπαγές στοιχείο που προσλαμβάνει</a:t>
            </a:r>
          </a:p>
          <a:p>
            <a:pPr marL="342900" indent="-342900">
              <a:buAutoNum type="arabicPeriod"/>
            </a:pPr>
            <a:r>
              <a:rPr lang="el-GR" sz="1050" dirty="0">
                <a:solidFill>
                  <a:sysClr val="windowText" lastClr="000000"/>
                </a:solidFill>
              </a:rPr>
              <a:t>ΠΠ&gt;/=10</a:t>
            </a:r>
            <a:r>
              <a:rPr lang="en-US" sz="1050" dirty="0">
                <a:solidFill>
                  <a:sysClr val="windowText" lastClr="000000"/>
                </a:solidFill>
              </a:rPr>
              <a:t>mm</a:t>
            </a:r>
            <a:r>
              <a:rPr lang="x-none" sz="1050" dirty="0"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AD9CFAA-F5C8-834B-836F-2208F612169B}"/>
              </a:ext>
            </a:extLst>
          </p:cNvPr>
          <p:cNvSpPr/>
          <p:nvPr/>
        </p:nvSpPr>
        <p:spPr>
          <a:xfrm>
            <a:off x="3821289" y="2594681"/>
            <a:ext cx="6055879" cy="10648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050" dirty="0" err="1">
                <a:solidFill>
                  <a:sysClr val="windowText" lastClr="000000"/>
                </a:solidFill>
              </a:rPr>
              <a:t>Παγκρεατίτις</a:t>
            </a:r>
            <a:r>
              <a:rPr lang="el-GR" sz="1050" dirty="0">
                <a:solidFill>
                  <a:sysClr val="windowText" lastClr="000000"/>
                </a:solidFill>
              </a:rPr>
              <a:t> ή</a:t>
            </a:r>
            <a:r>
              <a:rPr lang="en-US" sz="1050" dirty="0">
                <a:solidFill>
                  <a:sysClr val="windowText" lastClr="000000"/>
                </a:solidFill>
              </a:rPr>
              <a:t>:</a:t>
            </a:r>
            <a:endParaRPr lang="el-GR" sz="1050" dirty="0">
              <a:solidFill>
                <a:sysClr val="windowText" lastClr="000000"/>
              </a:solidFill>
            </a:endParaRPr>
          </a:p>
          <a:p>
            <a:pPr marL="342900" indent="-342900">
              <a:buAutoNum type="arabicPeriod"/>
            </a:pPr>
            <a:r>
              <a:rPr lang="el-GR" sz="1050" dirty="0">
                <a:solidFill>
                  <a:sysClr val="windowText" lastClr="000000"/>
                </a:solidFill>
              </a:rPr>
              <a:t>Κύστη&gt;/=3</a:t>
            </a:r>
            <a:r>
              <a:rPr lang="en-US" sz="1050" dirty="0">
                <a:solidFill>
                  <a:sysClr val="windowText" lastClr="000000"/>
                </a:solidFill>
              </a:rPr>
              <a:t>cm</a:t>
            </a:r>
            <a:r>
              <a:rPr lang="x-none" sz="1050" dirty="0">
                <a:solidFill>
                  <a:sysClr val="windowText" lastClr="000000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el-GR" sz="1050" dirty="0" err="1">
                <a:solidFill>
                  <a:sysClr val="windowText" lastClr="000000"/>
                </a:solidFill>
              </a:rPr>
              <a:t>Πεπαχυσμ</a:t>
            </a:r>
            <a:r>
              <a:rPr lang="en-US" sz="1050" dirty="0" err="1">
                <a:solidFill>
                  <a:sysClr val="windowText" lastClr="000000"/>
                </a:solidFill>
              </a:rPr>
              <a:t>έ</a:t>
            </a:r>
            <a:r>
              <a:rPr lang="el-GR" sz="1050" dirty="0">
                <a:solidFill>
                  <a:sysClr val="windowText" lastClr="000000"/>
                </a:solidFill>
              </a:rPr>
              <a:t>να τοιχώματα που προσλαμβάνουν</a:t>
            </a:r>
          </a:p>
          <a:p>
            <a:pPr marL="342900" indent="-342900">
              <a:buAutoNum type="arabicPeriod"/>
            </a:pPr>
            <a:r>
              <a:rPr lang="el-GR" sz="1050" dirty="0">
                <a:solidFill>
                  <a:sysClr val="windowText" lastClr="000000"/>
                </a:solidFill>
              </a:rPr>
              <a:t>ΠΠ</a:t>
            </a:r>
            <a:r>
              <a:rPr lang="en-US" sz="1050" dirty="0">
                <a:solidFill>
                  <a:sysClr val="windowText" lastClr="000000"/>
                </a:solidFill>
              </a:rPr>
              <a:t>: </a:t>
            </a:r>
            <a:r>
              <a:rPr lang="el-GR" sz="1050" dirty="0">
                <a:solidFill>
                  <a:sysClr val="windowText" lastClr="000000"/>
                </a:solidFill>
              </a:rPr>
              <a:t>5-9</a:t>
            </a:r>
            <a:r>
              <a:rPr lang="en-US" sz="1050" dirty="0">
                <a:solidFill>
                  <a:sysClr val="windowText" lastClr="000000"/>
                </a:solidFill>
              </a:rPr>
              <a:t>mm</a:t>
            </a:r>
          </a:p>
          <a:p>
            <a:pPr marL="342900" indent="-342900">
              <a:buAutoNum type="arabicPeriod"/>
            </a:pPr>
            <a:r>
              <a:rPr lang="el-GR" sz="1050" dirty="0" err="1">
                <a:solidFill>
                  <a:sysClr val="windowText" lastClr="000000"/>
                </a:solidFill>
              </a:rPr>
              <a:t>Τοιχωματικ</a:t>
            </a:r>
            <a:r>
              <a:rPr lang="x-none" sz="1050" dirty="0">
                <a:solidFill>
                  <a:sysClr val="windowText" lastClr="000000"/>
                </a:solidFill>
              </a:rPr>
              <a:t>ό</a:t>
            </a:r>
            <a:r>
              <a:rPr lang="el-GR" sz="1050" dirty="0">
                <a:solidFill>
                  <a:sysClr val="windowText" lastClr="000000"/>
                </a:solidFill>
              </a:rPr>
              <a:t> </a:t>
            </a:r>
            <a:r>
              <a:rPr lang="el-GR" sz="1050" dirty="0" err="1">
                <a:solidFill>
                  <a:sysClr val="windowText" lastClr="000000"/>
                </a:solidFill>
              </a:rPr>
              <a:t>οζίο</a:t>
            </a:r>
            <a:r>
              <a:rPr lang="el-GR" sz="1050" dirty="0">
                <a:solidFill>
                  <a:sysClr val="windowText" lastClr="000000"/>
                </a:solidFill>
              </a:rPr>
              <a:t> που δεν προσλαμβάνει</a:t>
            </a:r>
          </a:p>
          <a:p>
            <a:pPr marL="342900" indent="-342900">
              <a:buAutoNum type="arabicPeriod"/>
            </a:pPr>
            <a:r>
              <a:rPr lang="el-GR" sz="1050" dirty="0">
                <a:solidFill>
                  <a:sysClr val="windowText" lastClr="000000"/>
                </a:solidFill>
              </a:rPr>
              <a:t>Απότομή μεταβολή της διαμέτρου του ΠΠ και περιφερική ατροφία παγκρέατος</a:t>
            </a:r>
          </a:p>
          <a:p>
            <a:pPr marL="342900" indent="-342900">
              <a:buAutoNum type="arabicPeriod"/>
            </a:pPr>
            <a:r>
              <a:rPr lang="el-GR" sz="1050" dirty="0" err="1">
                <a:solidFill>
                  <a:sysClr val="windowText" lastClr="000000"/>
                </a:solidFill>
              </a:rPr>
              <a:t>Λεμφαδενοπάθεια</a:t>
            </a:r>
            <a:r>
              <a:rPr lang="x-none" sz="1050" dirty="0"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D3205E5-AF8F-2144-8E7C-F214C9151C3A}"/>
              </a:ext>
            </a:extLst>
          </p:cNvPr>
          <p:cNvSpPr/>
          <p:nvPr/>
        </p:nvSpPr>
        <p:spPr>
          <a:xfrm>
            <a:off x="3787423" y="4455408"/>
            <a:ext cx="3177822" cy="485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l-GR" sz="1050" dirty="0">
                <a:solidFill>
                  <a:sysClr val="windowText" lastClr="000000"/>
                </a:solidFill>
              </a:rPr>
              <a:t>Σαφή </a:t>
            </a:r>
            <a:r>
              <a:rPr lang="el-GR" sz="1050" dirty="0" err="1">
                <a:solidFill>
                  <a:sysClr val="windowText" lastClr="000000"/>
                </a:solidFill>
              </a:rPr>
              <a:t>τοιχωματικ</a:t>
            </a:r>
            <a:r>
              <a:rPr lang="x-none" sz="1050" dirty="0">
                <a:solidFill>
                  <a:sysClr val="windowText" lastClr="000000"/>
                </a:solidFill>
              </a:rPr>
              <a:t>ά</a:t>
            </a:r>
            <a:r>
              <a:rPr lang="el-GR" sz="1050" dirty="0">
                <a:solidFill>
                  <a:sysClr val="windowText" lastClr="000000"/>
                </a:solidFill>
              </a:rPr>
              <a:t> </a:t>
            </a:r>
            <a:r>
              <a:rPr lang="el-GR" sz="1050" dirty="0" err="1">
                <a:solidFill>
                  <a:sysClr val="windowText" lastClr="000000"/>
                </a:solidFill>
              </a:rPr>
              <a:t>οζία</a:t>
            </a:r>
            <a:endParaRPr lang="el-GR" sz="1050" dirty="0">
              <a:solidFill>
                <a:sysClr val="windowText" lastClr="000000"/>
              </a:solidFill>
            </a:endParaRPr>
          </a:p>
          <a:p>
            <a:pPr marL="342900" indent="-342900">
              <a:buAutoNum type="arabicPeriod"/>
            </a:pPr>
            <a:r>
              <a:rPr lang="el-GR" sz="1050" dirty="0">
                <a:solidFill>
                  <a:sysClr val="windowText" lastClr="000000"/>
                </a:solidFill>
              </a:rPr>
              <a:t>ΠΠ με υποψία συμμετοχής</a:t>
            </a:r>
          </a:p>
          <a:p>
            <a:pPr marL="342900" indent="-342900">
              <a:buAutoNum type="arabicPeriod"/>
            </a:pPr>
            <a:r>
              <a:rPr lang="el-GR" sz="1050" dirty="0">
                <a:solidFill>
                  <a:sysClr val="windowText" lastClr="000000"/>
                </a:solidFill>
              </a:rPr>
              <a:t>Κυτταρολογική ύποπτη ή θετική για κακοήθεια</a:t>
            </a:r>
            <a:r>
              <a:rPr lang="x-none" sz="1050" dirty="0"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8D047A7-51DF-504F-80EF-42A91FA3C182}"/>
              </a:ext>
            </a:extLst>
          </p:cNvPr>
          <p:cNvSpPr/>
          <p:nvPr/>
        </p:nvSpPr>
        <p:spPr>
          <a:xfrm>
            <a:off x="2596446" y="5858932"/>
            <a:ext cx="914399" cy="1347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050" dirty="0">
                <a:solidFill>
                  <a:sysClr val="windowText" lastClr="000000"/>
                </a:solidFill>
              </a:rPr>
              <a:t>Σε 2-3 έτη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D825289-C0C5-794C-9EB5-547E4BA517E2}"/>
              </a:ext>
            </a:extLst>
          </p:cNvPr>
          <p:cNvSpPr/>
          <p:nvPr/>
        </p:nvSpPr>
        <p:spPr>
          <a:xfrm>
            <a:off x="3701345" y="5823333"/>
            <a:ext cx="1158523" cy="6153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050" dirty="0">
                <a:solidFill>
                  <a:sysClr val="windowText" lastClr="000000"/>
                </a:solidFill>
              </a:rPr>
              <a:t>Ανά έτος </a:t>
            </a:r>
            <a:r>
              <a:rPr lang="en-US" sz="1050" dirty="0">
                <a:solidFill>
                  <a:sysClr val="windowText" lastClr="000000"/>
                </a:solidFill>
              </a:rPr>
              <a:t>x 2 </a:t>
            </a:r>
            <a:r>
              <a:rPr lang="en-US" sz="1050" dirty="0" err="1">
                <a:solidFill>
                  <a:sysClr val="windowText" lastClr="000000"/>
                </a:solidFill>
              </a:rPr>
              <a:t>έ</a:t>
            </a:r>
            <a:r>
              <a:rPr lang="el-GR" sz="1050" dirty="0">
                <a:solidFill>
                  <a:sysClr val="windowText" lastClr="000000"/>
                </a:solidFill>
              </a:rPr>
              <a:t>τη</a:t>
            </a:r>
          </a:p>
          <a:p>
            <a:r>
              <a:rPr lang="el-GR" sz="1050" dirty="0">
                <a:solidFill>
                  <a:sysClr val="windowText" lastClr="000000"/>
                </a:solidFill>
              </a:rPr>
              <a:t>Μετά αραίωση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2B5312D-6EC5-9F4B-B535-EAAE377B1947}"/>
              </a:ext>
            </a:extLst>
          </p:cNvPr>
          <p:cNvSpPr/>
          <p:nvPr/>
        </p:nvSpPr>
        <p:spPr>
          <a:xfrm>
            <a:off x="5151967" y="5703004"/>
            <a:ext cx="2400300" cy="7041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sysClr val="windowText" lastClr="000000"/>
                </a:solidFill>
              </a:rPr>
              <a:t>EUS </a:t>
            </a:r>
            <a:r>
              <a:rPr lang="el-GR" sz="1050" dirty="0">
                <a:solidFill>
                  <a:sysClr val="windowText" lastClr="000000"/>
                </a:solidFill>
              </a:rPr>
              <a:t>σε 3-6 μήνες . Μετά αραίωση εναλλάξ </a:t>
            </a:r>
            <a:r>
              <a:rPr lang="en-US" sz="1050" dirty="0">
                <a:solidFill>
                  <a:sysClr val="windowText" lastClr="000000"/>
                </a:solidFill>
              </a:rPr>
              <a:t>MRI/EUS</a:t>
            </a:r>
          </a:p>
          <a:p>
            <a:r>
              <a:rPr lang="el-GR" sz="1050" dirty="0" err="1">
                <a:solidFill>
                  <a:sysClr val="windowText" lastClr="000000"/>
                </a:solidFill>
              </a:rPr>
              <a:t>Χειρουργε</a:t>
            </a:r>
            <a:r>
              <a:rPr lang="en-US" sz="1050" dirty="0" err="1">
                <a:solidFill>
                  <a:sysClr val="windowText" lastClr="000000"/>
                </a:solidFill>
              </a:rPr>
              <a:t>ί</a:t>
            </a:r>
            <a:r>
              <a:rPr lang="el-GR" sz="1050" dirty="0">
                <a:solidFill>
                  <a:sysClr val="windowText" lastClr="000000"/>
                </a:solidFill>
              </a:rPr>
              <a:t>ο σε νέους υγιείς που θα χρειάζονται μακρά παρακολούθηση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C20C670-AC91-0542-BA53-6B2F637329C3}"/>
              </a:ext>
            </a:extLst>
          </p:cNvPr>
          <p:cNvSpPr/>
          <p:nvPr/>
        </p:nvSpPr>
        <p:spPr>
          <a:xfrm>
            <a:off x="7900817" y="5685600"/>
            <a:ext cx="2157583" cy="6853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050" dirty="0">
                <a:solidFill>
                  <a:sysClr val="windowText" lastClr="000000"/>
                </a:solidFill>
              </a:rPr>
              <a:t>Στενή παρακολούθηση με </a:t>
            </a:r>
            <a:r>
              <a:rPr lang="en-US" sz="1050" dirty="0">
                <a:solidFill>
                  <a:sysClr val="windowText" lastClr="000000"/>
                </a:solidFill>
              </a:rPr>
              <a:t>MRI/EUS </a:t>
            </a:r>
            <a:r>
              <a:rPr lang="el-GR" sz="1050" dirty="0">
                <a:solidFill>
                  <a:sysClr val="windowText" lastClr="000000"/>
                </a:solidFill>
              </a:rPr>
              <a:t>ανά 3-6 μήνες . </a:t>
            </a:r>
            <a:endParaRPr lang="en-US" sz="1050" dirty="0">
              <a:solidFill>
                <a:sysClr val="windowText" lastClr="000000"/>
              </a:solidFill>
            </a:endParaRPr>
          </a:p>
          <a:p>
            <a:r>
              <a:rPr lang="el-GR" sz="1050" dirty="0">
                <a:solidFill>
                  <a:sysClr val="windowText" lastClr="000000"/>
                </a:solidFill>
              </a:rPr>
              <a:t>Ισχυρή σύσταση για </a:t>
            </a:r>
            <a:r>
              <a:rPr lang="el-GR" sz="1050" dirty="0" err="1">
                <a:solidFill>
                  <a:sysClr val="windowText" lastClr="000000"/>
                </a:solidFill>
              </a:rPr>
              <a:t>χειρουργε</a:t>
            </a:r>
            <a:r>
              <a:rPr lang="en-US" sz="1050" dirty="0" err="1">
                <a:solidFill>
                  <a:sysClr val="windowText" lastClr="000000"/>
                </a:solidFill>
              </a:rPr>
              <a:t>ί</a:t>
            </a:r>
            <a:r>
              <a:rPr lang="el-GR" sz="1050" dirty="0">
                <a:solidFill>
                  <a:sysClr val="windowText" lastClr="000000"/>
                </a:solidFill>
              </a:rPr>
              <a:t>ο σε νέους υγιείς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80F0B40-5D70-DB4A-9106-164EAB9C8B0B}"/>
              </a:ext>
            </a:extLst>
          </p:cNvPr>
          <p:cNvSpPr/>
          <p:nvPr/>
        </p:nvSpPr>
        <p:spPr>
          <a:xfrm>
            <a:off x="8001708" y="4303008"/>
            <a:ext cx="2045404" cy="1636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050" dirty="0">
                <a:solidFill>
                  <a:sysClr val="windowText" lastClr="000000"/>
                </a:solidFill>
              </a:rPr>
              <a:t>Μέγεθος μεγαλύτερης κύστης?</a:t>
            </a: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8321" y="1143004"/>
            <a:ext cx="9779679" cy="571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5204" y="2877999"/>
            <a:ext cx="5001504" cy="368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3280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1545" y="1935398"/>
            <a:ext cx="4480073" cy="2764903"/>
          </a:xfrm>
        </p:spPr>
        <p:txBody>
          <a:bodyPr>
            <a:normAutofit/>
          </a:bodyPr>
          <a:lstStyle/>
          <a:p>
            <a:endParaRPr lang="hr-HR" dirty="0"/>
          </a:p>
          <a:p>
            <a:endParaRPr lang="hr-HR" sz="2000" dirty="0"/>
          </a:p>
          <a:p>
            <a:r>
              <a:rPr lang="el-GR" sz="2000" dirty="0"/>
              <a:t>Διά μέσου </a:t>
            </a:r>
            <a:r>
              <a:rPr lang="el-GR" sz="2000" b="1" dirty="0">
                <a:solidFill>
                  <a:srgbClr val="FFC000"/>
                </a:solidFill>
              </a:rPr>
              <a:t>βελόνας </a:t>
            </a:r>
            <a:r>
              <a:rPr lang="en-US" sz="2000" b="1" dirty="0">
                <a:solidFill>
                  <a:srgbClr val="FFC000"/>
                </a:solidFill>
              </a:rPr>
              <a:t>19G</a:t>
            </a:r>
            <a:endParaRPr lang="hr-HR" sz="2000" b="1" dirty="0">
              <a:solidFill>
                <a:srgbClr val="FFC000"/>
              </a:solidFill>
            </a:endParaRPr>
          </a:p>
          <a:p>
            <a:endParaRPr lang="en-US" sz="2000" dirty="0"/>
          </a:p>
          <a:p>
            <a:r>
              <a:rPr lang="el-GR" sz="2000" dirty="0"/>
              <a:t>Κυρίως για λήψη </a:t>
            </a:r>
            <a:r>
              <a:rPr lang="el-GR" sz="2000" b="1" dirty="0">
                <a:solidFill>
                  <a:srgbClr val="FFC000"/>
                </a:solidFill>
              </a:rPr>
              <a:t>ιστού</a:t>
            </a:r>
            <a:r>
              <a:rPr lang="el-GR" sz="2000" dirty="0"/>
              <a:t> από </a:t>
            </a:r>
            <a:r>
              <a:rPr lang="el-GR" sz="2000" b="1" dirty="0">
                <a:solidFill>
                  <a:srgbClr val="FFC000"/>
                </a:solidFill>
              </a:rPr>
              <a:t>τοίχωμα</a:t>
            </a:r>
            <a:r>
              <a:rPr lang="el-GR" sz="2000" dirty="0"/>
              <a:t> κυστικής βλάβης</a:t>
            </a:r>
          </a:p>
          <a:p>
            <a:endParaRPr lang="hr-HR" sz="20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03784" y="1531574"/>
            <a:ext cx="1283858" cy="182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8276" y="3148014"/>
            <a:ext cx="1799832" cy="1366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8276" y="4700300"/>
            <a:ext cx="1816248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93450" y="6079434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b="1" dirty="0">
                <a:solidFill>
                  <a:srgbClr val="FFFF00"/>
                </a:solidFill>
              </a:rPr>
              <a:t>Barresi L et al. Dig Endosc 2018; Shakhatreh MH</a:t>
            </a:r>
            <a:r>
              <a:rPr lang="hr-HR" sz="1400" b="1" dirty="0">
                <a:solidFill>
                  <a:srgbClr val="FFFF00"/>
                </a:solidFill>
              </a:rPr>
              <a:t> </a:t>
            </a:r>
            <a:r>
              <a:rPr lang="da-DK" sz="1400" b="1" dirty="0">
                <a:solidFill>
                  <a:srgbClr val="FFFF00"/>
                </a:solidFill>
              </a:rPr>
              <a:t>et al. E</a:t>
            </a:r>
            <a:r>
              <a:rPr lang="hr-HR" sz="1400" b="1" dirty="0">
                <a:solidFill>
                  <a:srgbClr val="FFFF00"/>
                </a:solidFill>
              </a:rPr>
              <a:t>IO</a:t>
            </a:r>
            <a:r>
              <a:rPr lang="da-DK" sz="1400" b="1" dirty="0">
                <a:solidFill>
                  <a:srgbClr val="FFFF00"/>
                </a:solidFill>
              </a:rPr>
              <a:t> 2016; Kovacevic B, et al. Endoscopy 2018; Yang D et al. EIO 2018; Mittal C</a:t>
            </a:r>
            <a:r>
              <a:rPr lang="hr-HR" sz="1400" b="1" dirty="0">
                <a:solidFill>
                  <a:srgbClr val="FFFF00"/>
                </a:solidFill>
              </a:rPr>
              <a:t> </a:t>
            </a:r>
            <a:r>
              <a:rPr lang="da-DK" sz="1400" b="1" dirty="0">
                <a:solidFill>
                  <a:srgbClr val="FFFF00"/>
                </a:solidFill>
              </a:rPr>
              <a:t>et al, G</a:t>
            </a:r>
            <a:r>
              <a:rPr lang="hr-HR" sz="1400" b="1" dirty="0">
                <a:solidFill>
                  <a:srgbClr val="FFFF00"/>
                </a:solidFill>
              </a:rPr>
              <a:t>I</a:t>
            </a:r>
            <a:r>
              <a:rPr lang="da-DK" sz="1400" b="1" dirty="0">
                <a:solidFill>
                  <a:srgbClr val="FFFF00"/>
                </a:solidFill>
              </a:rPr>
              <a:t>E</a:t>
            </a:r>
            <a:r>
              <a:rPr lang="hr-HR" sz="1400" b="1" dirty="0">
                <a:solidFill>
                  <a:srgbClr val="FFFF00"/>
                </a:solidFill>
              </a:rPr>
              <a:t> </a:t>
            </a:r>
            <a:r>
              <a:rPr lang="da-DK" sz="1400" b="1" dirty="0">
                <a:solidFill>
                  <a:srgbClr val="FFFF00"/>
                </a:solidFill>
              </a:rPr>
              <a:t>2018; Nakai Y et al. G</a:t>
            </a:r>
            <a:r>
              <a:rPr lang="hr-HR" sz="1400" b="1" dirty="0">
                <a:solidFill>
                  <a:srgbClr val="FFFF00"/>
                </a:solidFill>
              </a:rPr>
              <a:t>I</a:t>
            </a:r>
            <a:r>
              <a:rPr lang="da-DK" sz="1400" b="1" dirty="0">
                <a:solidFill>
                  <a:srgbClr val="FFFF00"/>
                </a:solidFill>
              </a:rPr>
              <a:t>E</a:t>
            </a:r>
            <a:r>
              <a:rPr lang="hr-HR" sz="1400" b="1" dirty="0">
                <a:solidFill>
                  <a:srgbClr val="FFFF00"/>
                </a:solidFill>
              </a:rPr>
              <a:t> 2016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28174A08-3404-F942-BEB6-F49CDB6D63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eaLnBrk="1" hangingPunct="1"/>
            <a:r>
              <a:rPr lang="el-GR" altLang="en-US" sz="28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Λήψη υλικού με λαβίδα διά βελόνης </a:t>
            </a:r>
            <a:r>
              <a:rPr lang="el-GR" altLang="en-US" sz="32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l-GR" altLang="en-US" sz="32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l-GR" altLang="en-US" sz="20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(</a:t>
            </a:r>
            <a:r>
              <a:rPr lang="hr-HR" sz="2000" b="1" dirty="0" err="1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Through-the-needle</a:t>
            </a:r>
            <a:r>
              <a:rPr lang="hr-HR" sz="20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hr-HR" sz="2000" b="1" dirty="0" err="1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forceps</a:t>
            </a:r>
            <a:r>
              <a:rPr lang="hr-HR" sz="20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hr-HR" sz="2000" b="1" dirty="0" err="1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biopsy</a:t>
            </a:r>
            <a:r>
              <a:rPr lang="el-GR" sz="20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)</a:t>
            </a:r>
            <a:endParaRPr lang="en-US" sz="2000" b="1" dirty="0">
              <a:solidFill>
                <a:srgbClr val="FFFF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02C6B761-5D70-1840-B65A-5FD2CD2F7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3740" y="1411072"/>
            <a:ext cx="906683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19863EC-003B-F944-BADC-8EAFCFAE9FE5}"/>
              </a:ext>
            </a:extLst>
          </p:cNvPr>
          <p:cNvSpPr txBox="1"/>
          <p:nvPr/>
        </p:nvSpPr>
        <p:spPr>
          <a:xfrm>
            <a:off x="6816237" y="4423648"/>
            <a:ext cx="382632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hr-HR" sz="1600" b="1" dirty="0">
                <a:solidFill>
                  <a:srgbClr val="FFC000"/>
                </a:solidFill>
              </a:rPr>
              <a:t>Braden et al. EndoscUltrasound 2019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95374004-E2AA-4946-B87A-2389A01F560D}"/>
              </a:ext>
            </a:extLst>
          </p:cNvPr>
          <p:cNvSpPr/>
          <p:nvPr/>
        </p:nvSpPr>
        <p:spPr>
          <a:xfrm>
            <a:off x="5303714" y="1980253"/>
            <a:ext cx="593726" cy="24551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52851DA-25FF-1641-87D9-7AE247213AE4}"/>
              </a:ext>
            </a:extLst>
          </p:cNvPr>
          <p:cNvSpPr/>
          <p:nvPr/>
        </p:nvSpPr>
        <p:spPr>
          <a:xfrm>
            <a:off x="6681421" y="1980254"/>
            <a:ext cx="798631" cy="24551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2416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1" animBg="1"/>
      <p:bldP spid="16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81200" y="60325"/>
            <a:ext cx="8229600" cy="65405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EUS – </a:t>
            </a:r>
            <a:r>
              <a:rPr lang="el-GR" altLang="en-US" sz="2800" b="1" dirty="0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νέες τεχνικές</a:t>
            </a:r>
          </a:p>
        </p:txBody>
      </p:sp>
      <p:sp>
        <p:nvSpPr>
          <p:cNvPr id="256002" name="2 - Θέση περιεχομένου"/>
          <p:cNvSpPr>
            <a:spLocks noGrp="1"/>
          </p:cNvSpPr>
          <p:nvPr>
            <p:ph idx="1"/>
          </p:nvPr>
        </p:nvSpPr>
        <p:spPr>
          <a:xfrm>
            <a:off x="1809751" y="4071939"/>
            <a:ext cx="5286375" cy="1571625"/>
          </a:xfrm>
        </p:spPr>
        <p:txBody>
          <a:bodyPr/>
          <a:lstStyle/>
          <a:p>
            <a:r>
              <a:rPr lang="el-GR" altLang="en-US" sz="1800" b="1" dirty="0">
                <a:ea typeface="ＭＳ Ｐゴシック" charset="-128"/>
              </a:rPr>
              <a:t>ΔΔ </a:t>
            </a:r>
            <a:r>
              <a:rPr lang="el-GR" altLang="en-US" sz="1800" b="1" dirty="0" err="1">
                <a:ea typeface="ＭＳ Ｐゴシック" charset="-128"/>
              </a:rPr>
              <a:t>ψευδοκύστης</a:t>
            </a:r>
            <a:r>
              <a:rPr lang="el-GR" altLang="en-US" sz="1800" b="1" dirty="0">
                <a:ea typeface="ＭＳ Ｐゴシック" charset="-128"/>
              </a:rPr>
              <a:t> – κυστικού νεοπλάσματος</a:t>
            </a:r>
          </a:p>
          <a:p>
            <a:r>
              <a:rPr lang="el-GR" altLang="en-US" sz="1800" b="1" dirty="0">
                <a:solidFill>
                  <a:srgbClr val="FFC000"/>
                </a:solidFill>
                <a:ea typeface="ＭＳ Ｐゴシック" charset="-128"/>
              </a:rPr>
              <a:t>ΔΔ </a:t>
            </a:r>
            <a:r>
              <a:rPr lang="el-GR" altLang="en-US" sz="1800" b="1" dirty="0" err="1">
                <a:solidFill>
                  <a:srgbClr val="FFC000"/>
                </a:solidFill>
                <a:ea typeface="ＭＳ Ｐゴシック" charset="-128"/>
              </a:rPr>
              <a:t>τοιχωματικοί</a:t>
            </a:r>
            <a:r>
              <a:rPr lang="el-GR" altLang="en-US" sz="1800" b="1" dirty="0">
                <a:solidFill>
                  <a:srgbClr val="FFC000"/>
                </a:solidFill>
                <a:ea typeface="ＭＳ Ｐゴシック" charset="-128"/>
              </a:rPr>
              <a:t> όζοι – βύσματα </a:t>
            </a:r>
            <a:r>
              <a:rPr lang="el-GR" altLang="en-US" sz="1800" b="1" dirty="0" err="1">
                <a:solidFill>
                  <a:srgbClr val="FFC000"/>
                </a:solidFill>
                <a:ea typeface="ＭＳ Ｐゴシック" charset="-128"/>
              </a:rPr>
              <a:t>βλέννης</a:t>
            </a:r>
            <a:endParaRPr lang="el-GR" altLang="en-US" sz="1800" b="1" dirty="0">
              <a:solidFill>
                <a:srgbClr val="FFC000"/>
              </a:solidFill>
              <a:ea typeface="ＭＳ Ｐゴシック" charset="-128"/>
            </a:endParaRPr>
          </a:p>
          <a:p>
            <a:r>
              <a:rPr lang="en-US" altLang="en-US" sz="1800" b="1" dirty="0">
                <a:ea typeface="ＭＳ Ｐゴシック" charset="-128"/>
              </a:rPr>
              <a:t>SCA: ↑</a:t>
            </a:r>
            <a:r>
              <a:rPr lang="el-GR" altLang="en-US" sz="1800" b="1" dirty="0">
                <a:ea typeface="ＭＳ Ｐゴシック" charset="-128"/>
              </a:rPr>
              <a:t>ομοιογενής πρόσληψη, διαφράγματα (+)</a:t>
            </a:r>
          </a:p>
          <a:p>
            <a:r>
              <a:rPr lang="el-GR" altLang="en-US" sz="1800" b="1" dirty="0">
                <a:solidFill>
                  <a:srgbClr val="FFC000"/>
                </a:solidFill>
                <a:ea typeface="ＭＳ Ｐゴシック" charset="-128"/>
              </a:rPr>
              <a:t>ΝΕΤ</a:t>
            </a:r>
            <a:r>
              <a:rPr lang="en-US" altLang="en-US" sz="1800" b="1" dirty="0">
                <a:solidFill>
                  <a:srgbClr val="FFC000"/>
                </a:solidFill>
                <a:ea typeface="ＭＳ Ｐゴシック" charset="-128"/>
              </a:rPr>
              <a:t>s</a:t>
            </a:r>
            <a:r>
              <a:rPr lang="en-US" altLang="en-US" sz="1800" b="1" dirty="0">
                <a:ea typeface="ＭＳ Ｐゴシック" charset="-128"/>
              </a:rPr>
              <a:t>: ↑</a:t>
            </a:r>
            <a:r>
              <a:rPr lang="el-GR" altLang="en-US" sz="1800" b="1" dirty="0">
                <a:ea typeface="ＭＳ Ｐゴシック" charset="-128"/>
              </a:rPr>
              <a:t> πρόσληψη</a:t>
            </a:r>
          </a:p>
        </p:txBody>
      </p:sp>
      <p:pic>
        <p:nvPicPr>
          <p:cNvPr id="256003" name="Picture 2" descr="https://www.researchgate.net/profile/Christian_Jenssen/publication/273487113/figure/fig2/AS:272573548199980@1441998006998/Figure-5-EUS-images-of-a-malignant-BD-IPMN-a-Large-cystic-lesions-with-solid-parts-a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" r="50000"/>
          <a:stretch>
            <a:fillRect/>
          </a:stretch>
        </p:blipFill>
        <p:spPr bwMode="auto">
          <a:xfrm>
            <a:off x="7024688" y="857251"/>
            <a:ext cx="347186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4" name="Picture 4" descr="Contrast Enhanced EUS (CE EUS)&#10;• Contrast agents&#10;– Gas containing microbubbles encased in a resistant shell&#10;– Oscillate wh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8314" y="857251"/>
            <a:ext cx="4852987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5" name="Picture 2" descr="https://www.researchgate.net/profile/Christian_Jenssen/publication/273487113/figure/fig2/AS:272573548199980@1441998006998/Figure-5-EUS-images-of-a-malignant-BD-IPMN-a-Large-cystic-lesions-with-solid-parts-a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11"/>
          <a:stretch>
            <a:fillRect/>
          </a:stretch>
        </p:blipFill>
        <p:spPr bwMode="auto">
          <a:xfrm>
            <a:off x="7024688" y="3765551"/>
            <a:ext cx="347186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- Ορθογώνιο"/>
          <p:cNvSpPr/>
          <p:nvPr/>
        </p:nvSpPr>
        <p:spPr>
          <a:xfrm>
            <a:off x="1881188" y="5857875"/>
            <a:ext cx="4786312" cy="857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200" dirty="0">
                <a:solidFill>
                  <a:srgbClr val="FFFF00"/>
                </a:solidFill>
                <a:hlinkClick r:id="rId4" invalidUrl="https://www.ncbi.nlm.nih.gov/pubmed/?term=Hocke M[Author]&amp;cauthor=true&amp;cauthor_uid=2495534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Michael </a:t>
            </a:r>
            <a:r>
              <a:rPr lang="en-US" sz="1200" dirty="0" err="1">
                <a:solidFill>
                  <a:srgbClr val="FFFF00"/>
                </a:solidFill>
                <a:hlinkClick r:id="rId4" invalidUrl="https://www.ncbi.nlm.nih.gov/pubmed/?term=Hocke M[Author]&amp;cauthor=true&amp;cauthor_uid=2495534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Hocke</a:t>
            </a:r>
            <a:r>
              <a:rPr lang="en-US" sz="1200" dirty="0">
                <a:solidFill>
                  <a:srgbClr val="FFFF00"/>
                </a:solidFill>
              </a:rPr>
              <a:t>, et al.</a:t>
            </a:r>
          </a:p>
          <a:p>
            <a:pPr eaLnBrk="1" hangingPunct="1">
              <a:defRPr/>
            </a:pPr>
            <a:r>
              <a:rPr lang="en-US" sz="1200" b="1" dirty="0">
                <a:solidFill>
                  <a:srgbClr val="FFFF00"/>
                </a:solidFill>
              </a:rPr>
              <a:t>Pancreatic cystic lesions: The value of contrast-enhanced endoscopic ultrasound to influence the clinical pathway</a:t>
            </a:r>
          </a:p>
        </p:txBody>
      </p:sp>
    </p:spTree>
    <p:extLst>
      <p:ext uri="{BB962C8B-B14F-4D97-AF65-F5344CB8AC3E}">
        <p14:creationId xmlns:p14="http://schemas.microsoft.com/office/powerpoint/2010/main" xmlns="" val="20322497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altLang="en-US" sz="2400" b="1" dirty="0">
                <a:latin typeface="Verdana" charset="0"/>
                <a:ea typeface="ＭＳ Ｐゴシック" charset="-128"/>
              </a:rPr>
              <a:t>CONFOCAL LASER ENDOMICROSCOPY</a:t>
            </a:r>
            <a:r>
              <a:rPr lang="el-GR" altLang="en-US" sz="2400" b="1" dirty="0">
                <a:latin typeface="Verdana" charset="0"/>
                <a:ea typeface="ＭＳ Ｐゴシック" charset="-128"/>
              </a:rPr>
              <a:t/>
            </a:r>
            <a:br>
              <a:rPr lang="el-GR" altLang="en-US" sz="2400" b="1" dirty="0">
                <a:latin typeface="Verdana" charset="0"/>
                <a:ea typeface="ＭＳ Ｐゴシック" charset="-128"/>
              </a:rPr>
            </a:br>
            <a:r>
              <a:rPr lang="en-US" altLang="en-US" sz="2400" b="1" dirty="0">
                <a:latin typeface="Verdana" charset="0"/>
                <a:ea typeface="ＭＳ Ｐゴシック" charset="-128"/>
              </a:rPr>
              <a:t>Real optical biopsies... </a:t>
            </a:r>
            <a:endParaRPr lang="el-GR" altLang="en-US" sz="2400" dirty="0">
              <a:latin typeface="Verdana" charset="0"/>
              <a:ea typeface="ＭＳ Ｐゴシック" charset="-128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1881189" y="3643313"/>
            <a:ext cx="4071937" cy="500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Serous </a:t>
            </a:r>
            <a:r>
              <a:rPr lang="en-US" dirty="0" err="1"/>
              <a:t>cystadenoma</a:t>
            </a:r>
            <a:r>
              <a:rPr lang="en-US" dirty="0"/>
              <a:t>: Vascular network of branch vessels</a:t>
            </a:r>
            <a:endParaRPr lang="el-GR" dirty="0"/>
          </a:p>
        </p:txBody>
      </p:sp>
      <p:pic>
        <p:nvPicPr>
          <p:cNvPr id="257027" name="Picture 2" descr="An external file that holds a picture, illustration, etc.&#10;Object name is EUS-3-19-g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766888"/>
            <a:ext cx="4033838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- Ορθογώνιο"/>
          <p:cNvSpPr/>
          <p:nvPr/>
        </p:nvSpPr>
        <p:spPr>
          <a:xfrm>
            <a:off x="6381750" y="5767388"/>
            <a:ext cx="4071938" cy="785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 err="1"/>
              <a:t>Intraductal</a:t>
            </a:r>
            <a:r>
              <a:rPr lang="en-US" dirty="0"/>
              <a:t> papillary </a:t>
            </a:r>
            <a:r>
              <a:rPr lang="en-US" dirty="0" err="1"/>
              <a:t>mucinous</a:t>
            </a:r>
            <a:r>
              <a:rPr lang="en-US" dirty="0"/>
              <a:t> </a:t>
            </a:r>
            <a:r>
              <a:rPr lang="en-US" dirty="0" err="1"/>
              <a:t>neoplasms</a:t>
            </a:r>
            <a:r>
              <a:rPr lang="en-US" dirty="0"/>
              <a:t> intestinal type: “Finger like projections” intestinal papillae</a:t>
            </a:r>
          </a:p>
          <a:p>
            <a:pPr eaLnBrk="1" hangingPunct="1">
              <a:defRPr/>
            </a:pPr>
            <a:endParaRPr lang="en-US" b="1" dirty="0"/>
          </a:p>
        </p:txBody>
      </p:sp>
      <p:pic>
        <p:nvPicPr>
          <p:cNvPr id="257029" name="Picture 6" descr="An external file that holds a picture, illustration, etc.&#10;Object name is EUS-3-19-g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9751" y="4214814"/>
            <a:ext cx="414337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- Ορθογώνιο"/>
          <p:cNvSpPr/>
          <p:nvPr/>
        </p:nvSpPr>
        <p:spPr>
          <a:xfrm>
            <a:off x="1881189" y="6072188"/>
            <a:ext cx="4071937" cy="500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 err="1"/>
              <a:t>Mucinous</a:t>
            </a:r>
            <a:r>
              <a:rPr lang="en-US" dirty="0"/>
              <a:t> </a:t>
            </a:r>
            <a:r>
              <a:rPr lang="en-US" dirty="0" err="1"/>
              <a:t>cystadenoma</a:t>
            </a:r>
            <a:r>
              <a:rPr lang="en-US" dirty="0"/>
              <a:t>: “Large white band with rare vessels</a:t>
            </a:r>
            <a:endParaRPr lang="el-GR" dirty="0"/>
          </a:p>
        </p:txBody>
      </p:sp>
      <p:pic>
        <p:nvPicPr>
          <p:cNvPr id="257031" name="Picture 2" descr="Αποτέλεσμα εικόνας για MARC GIOVANNI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22275"/>
            <a:ext cx="2643188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2" name="2 - Εικόνα" descr="Confocal Laser Endomicroscopy (CLE)&#10;• Allows real time histological&#10;assessment during endoscopy&#10;– Probe or endoscope based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58" r="1389" b="5574"/>
          <a:stretch>
            <a:fillRect/>
          </a:stretch>
        </p:blipFill>
        <p:spPr bwMode="auto">
          <a:xfrm>
            <a:off x="1952626" y="1214438"/>
            <a:ext cx="3571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3957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92313" y="228600"/>
            <a:ext cx="8066088" cy="1112838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lnSpc>
                <a:spcPct val="120000"/>
              </a:lnSpc>
              <a:buClr>
                <a:srgbClr val="C1EEFF"/>
              </a:buClr>
              <a:buFont typeface="Consolas" pitchFamily="49" charset="0"/>
              <a:buNone/>
              <a:defRPr/>
            </a:pPr>
            <a:endParaRPr lang="el-GR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92314" y="1463145"/>
            <a:ext cx="8351837" cy="4113566"/>
          </a:xfrm>
        </p:spPr>
        <p:txBody>
          <a:bodyPr/>
          <a:lstStyle/>
          <a:p>
            <a:pPr algn="ctr"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l-GR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Υπερηχοτομογραφία</a:t>
            </a:r>
            <a:r>
              <a:rPr lang="en-US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(US)</a:t>
            </a:r>
            <a:endParaRPr lang="el-GR" sz="36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l-GR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Αξονική τομογραφία</a:t>
            </a:r>
            <a:r>
              <a:rPr lang="en-US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(CT)</a:t>
            </a:r>
            <a:endParaRPr lang="el-GR" sz="36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l-GR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Μαγνητική τομογραφία</a:t>
            </a:r>
            <a:r>
              <a:rPr lang="en-US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(MRI)</a:t>
            </a:r>
            <a:endParaRPr lang="el-GR" sz="36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PET-CT</a:t>
            </a:r>
            <a:endParaRPr lang="el-GR" sz="36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………EUS</a:t>
            </a:r>
            <a:endParaRPr lang="el-GR" sz="36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buClr>
                <a:srgbClr val="FFFF66"/>
              </a:buClr>
              <a:buFont typeface="Wingdings" pitchFamily="2" charset="2"/>
              <a:buNone/>
              <a:defRPr/>
            </a:pPr>
            <a:endParaRPr lang="el-GR" sz="36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3601" y="228601"/>
            <a:ext cx="77011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Verdana" charset="0"/>
                <a:cs typeface="Verdana" charset="0"/>
              </a:rPr>
              <a:t>Συμπαγείς βλάβες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Verdana" charset="0"/>
                <a:cs typeface="Verdana" charset="0"/>
              </a:rPr>
              <a:t>:</a:t>
            </a:r>
          </a:p>
          <a:p>
            <a:pPr>
              <a:defRPr/>
            </a:pPr>
            <a:r>
              <a:rPr lang="el-G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Verdana" charset="0"/>
                <a:cs typeface="Verdana" charset="0"/>
              </a:rPr>
              <a:t>Ποιες είναι οι απεικονιστικές μέθοδοι </a:t>
            </a:r>
            <a:endParaRPr lang="en-US" sz="2800" dirty="0">
              <a:solidFill>
                <a:srgbClr val="FFFF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807AD0-2E01-244A-AD9F-EA59E8364E66}"/>
              </a:ext>
            </a:extLst>
          </p:cNvPr>
          <p:cNvSpPr/>
          <p:nvPr/>
        </p:nvSpPr>
        <p:spPr>
          <a:xfrm>
            <a:off x="643468" y="5740800"/>
            <a:ext cx="1113084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l-GR" altLang="en-US" b="1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charset="0"/>
              </a:rPr>
              <a:t>Προκειμένου να αξιολογήσουμε το ρόλο της </a:t>
            </a:r>
            <a:r>
              <a:rPr lang="en-US" alt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charset="0"/>
              </a:rPr>
              <a:t>EUS</a:t>
            </a:r>
            <a:r>
              <a:rPr lang="en-US" altLang="en-US" b="1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charset="0"/>
              </a:rPr>
              <a:t> </a:t>
            </a:r>
            <a:r>
              <a:rPr lang="el-GR" altLang="en-US" b="1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charset="0"/>
              </a:rPr>
              <a:t>θα πρέπει να δούμε και το ρόλο καθώς και τις επιδόσεις του </a:t>
            </a:r>
            <a:r>
              <a:rPr lang="el-GR" alt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charset="0"/>
              </a:rPr>
              <a:t>«ανταγωνισμού»</a:t>
            </a:r>
          </a:p>
        </p:txBody>
      </p:sp>
    </p:spTree>
    <p:extLst>
      <p:ext uri="{BB962C8B-B14F-4D97-AF65-F5344CB8AC3E}">
        <p14:creationId xmlns:p14="http://schemas.microsoft.com/office/powerpoint/2010/main" xmlns="" val="48392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1914" y="1844675"/>
            <a:ext cx="7742237" cy="4941888"/>
          </a:xfrm>
        </p:spPr>
        <p:txBody>
          <a:bodyPr/>
          <a:lstStyle/>
          <a:p>
            <a:pPr marL="449263" indent="-449263">
              <a:lnSpc>
                <a:spcPct val="110000"/>
              </a:lnSpc>
              <a:buClr>
                <a:srgbClr val="FFFF66"/>
              </a:buClr>
              <a:buNone/>
            </a:pPr>
            <a:endParaRPr lang="el-GR" altLang="en-US" sz="3500">
              <a:solidFill>
                <a:schemeClr val="bg1"/>
              </a:solidFill>
              <a:ea typeface="ＭＳ Ｐゴシック" charset="-128"/>
              <a:sym typeface="Symbol" charset="2"/>
            </a:endParaRPr>
          </a:p>
          <a:p>
            <a:pPr marL="449263" indent="-449263">
              <a:lnSpc>
                <a:spcPct val="110000"/>
              </a:lnSpc>
              <a:spcBef>
                <a:spcPct val="100000"/>
              </a:spcBef>
              <a:buClr>
                <a:srgbClr val="FFFF66"/>
              </a:buClr>
              <a:buNone/>
            </a:pPr>
            <a:endParaRPr lang="el-GR" altLang="en-US" sz="3600" b="1">
              <a:solidFill>
                <a:schemeClr val="bg1"/>
              </a:solidFill>
              <a:ea typeface="ＭＳ Ｐゴシック" charset="-128"/>
              <a:sym typeface="Symbol" charset="2"/>
            </a:endParaRPr>
          </a:p>
        </p:txBody>
      </p:sp>
      <p:sp>
        <p:nvSpPr>
          <p:cNvPr id="205829" name="Text Box 5"/>
          <p:cNvSpPr txBox="1">
            <a:spLocks noChangeArrowheads="1"/>
          </p:cNvSpPr>
          <p:nvPr/>
        </p:nvSpPr>
        <p:spPr bwMode="auto">
          <a:xfrm>
            <a:off x="1963738" y="808038"/>
            <a:ext cx="8704262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66700" indent="-266700" defTabSz="647700" eaLnBrk="0" hangingPunct="0">
              <a:tabLst>
                <a:tab pos="895350" algn="l"/>
                <a:tab pos="2781300" algn="l"/>
                <a:tab pos="3143250" algn="l"/>
                <a:tab pos="42100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defTabSz="647700" eaLnBrk="0" hangingPunct="0">
              <a:tabLst>
                <a:tab pos="895350" algn="l"/>
                <a:tab pos="2781300" algn="l"/>
                <a:tab pos="3143250" algn="l"/>
                <a:tab pos="42100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647700" eaLnBrk="0" hangingPunct="0">
              <a:tabLst>
                <a:tab pos="895350" algn="l"/>
                <a:tab pos="2781300" algn="l"/>
                <a:tab pos="3143250" algn="l"/>
                <a:tab pos="42100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647700" eaLnBrk="0" hangingPunct="0">
              <a:tabLst>
                <a:tab pos="895350" algn="l"/>
                <a:tab pos="2781300" algn="l"/>
                <a:tab pos="3143250" algn="l"/>
                <a:tab pos="42100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647700" eaLnBrk="0" hangingPunct="0">
              <a:tabLst>
                <a:tab pos="895350" algn="l"/>
                <a:tab pos="2781300" algn="l"/>
                <a:tab pos="3143250" algn="l"/>
                <a:tab pos="42100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647700"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  <a:tab pos="2781300" algn="l"/>
                <a:tab pos="3143250" algn="l"/>
                <a:tab pos="42100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647700"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  <a:tab pos="2781300" algn="l"/>
                <a:tab pos="3143250" algn="l"/>
                <a:tab pos="42100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647700"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  <a:tab pos="2781300" algn="l"/>
                <a:tab pos="3143250" algn="l"/>
                <a:tab pos="42100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647700"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  <a:tab pos="2781300" algn="l"/>
                <a:tab pos="3143250" algn="l"/>
                <a:tab pos="42100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l-GR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sym typeface="Symbol" charset="2"/>
              </a:rPr>
              <a:t>ΣΥΜΠΕΡΑΣΜΑΤΑ </a:t>
            </a:r>
            <a:endParaRPr lang="el-GR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sym typeface="Symbol" charset="2"/>
            </a:endParaRPr>
          </a:p>
          <a:p>
            <a:pPr algn="ctr" eaLnBrk="1" hangingPunct="1">
              <a:defRPr/>
            </a:pPr>
            <a:endParaRPr lang="el-GR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sym typeface="Symbol" charset="2"/>
            </a:endParaRPr>
          </a:p>
          <a:p>
            <a:pPr algn="ctr" eaLnBrk="1" hangingPunct="1">
              <a:lnSpc>
                <a:spcPct val="50000"/>
              </a:lnSpc>
              <a:defRPr/>
            </a:pPr>
            <a:endParaRPr lang="el-GR" altLang="en-US" sz="1800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sym typeface="Symbol" charset="2"/>
            </a:endParaRPr>
          </a:p>
          <a:p>
            <a:pPr eaLnBrk="1" hangingPunct="1">
              <a:buClr>
                <a:srgbClr val="00FF00"/>
              </a:buClr>
              <a:buFontTx/>
              <a:buChar char="•"/>
              <a:defRPr/>
            </a:pPr>
            <a:r>
              <a:rPr lang="el-GR" alt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Κυστικά</a:t>
            </a: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 νεοπλάσματα παγκρέατος</a:t>
            </a:r>
          </a:p>
          <a:p>
            <a:pPr eaLnBrk="1" hangingPunct="1">
              <a:defRPr/>
            </a:pP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		- </a:t>
            </a:r>
            <a:r>
              <a:rPr lang="el-GR" alt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10</a:t>
            </a: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% των </a:t>
            </a:r>
            <a:r>
              <a:rPr lang="el-GR" alt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κυστικών</a:t>
            </a: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 βλαβών</a:t>
            </a:r>
          </a:p>
          <a:p>
            <a:pPr lvl="1" eaLnBrk="1" hangingPunct="1">
              <a:defRPr/>
            </a:pP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	- </a:t>
            </a:r>
            <a:r>
              <a:rPr lang="el-GR" alt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1</a:t>
            </a: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% των παγκρεατικών </a:t>
            </a:r>
            <a:r>
              <a:rPr lang="el-GR" alt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νεοπλασιών</a:t>
            </a:r>
          </a:p>
          <a:p>
            <a:pPr lvl="1" eaLnBrk="1" hangingPunct="1">
              <a:defRPr/>
            </a:pP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	- τα 2/3 είναι κακοήθη ή δυνητικά  κακοήθη</a:t>
            </a:r>
          </a:p>
          <a:p>
            <a:pPr eaLnBrk="1" hangingPunct="1">
              <a:defRPr/>
            </a:pPr>
            <a:endParaRPr lang="el-GR" altLang="en-US" sz="1800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sym typeface="Symbol" charset="2"/>
            </a:endParaRPr>
          </a:p>
          <a:p>
            <a:pPr eaLnBrk="1" hangingPunct="1">
              <a:buClr>
                <a:srgbClr val="00FF00"/>
              </a:buClr>
              <a:buFontTx/>
              <a:buChar char="•"/>
              <a:defRPr/>
            </a:pP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Ανάγκη έγκαιρης:        </a:t>
            </a: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Wingdings" charset="2"/>
              </a:rPr>
              <a:t></a:t>
            </a: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ΔΔ </a:t>
            </a:r>
            <a:r>
              <a:rPr lang="el-GR" altLang="en-US" sz="1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Ψευδοκύστεων</a:t>
            </a:r>
            <a:r>
              <a:rPr lang="el-GR" alt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 </a:t>
            </a: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από κυστικά 					νεοπλάσματα</a:t>
            </a:r>
          </a:p>
          <a:p>
            <a:pPr marL="1371600" lvl="3" indent="0" eaLnBrk="1" hangingPunct="1">
              <a:buClr>
                <a:srgbClr val="00FF00"/>
              </a:buClr>
              <a:defRPr/>
            </a:pP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		</a:t>
            </a: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Wingdings"/>
              </a:rPr>
              <a:t></a:t>
            </a: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 ΔΔ </a:t>
            </a:r>
            <a:r>
              <a:rPr lang="el-GR" alt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ορωδών</a:t>
            </a: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 από </a:t>
            </a:r>
            <a:r>
              <a:rPr lang="el-GR" alt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βλεννώδη</a:t>
            </a: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 κυστικά</a:t>
            </a: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Wingdings"/>
              </a:rPr>
              <a:t> </a:t>
            </a: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  </a:t>
            </a:r>
          </a:p>
          <a:p>
            <a:pPr eaLnBrk="1" hangingPunct="1">
              <a:defRPr/>
            </a:pP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				</a:t>
            </a: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Wingdings" charset="2"/>
              </a:rPr>
              <a:t></a:t>
            </a: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ανίχνευσης κακοήθειας</a:t>
            </a:r>
          </a:p>
          <a:p>
            <a:pPr eaLnBrk="1" hangingPunct="1">
              <a:defRPr/>
            </a:pPr>
            <a:endParaRPr lang="el-GR" altLang="en-US" sz="1800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sym typeface="Symbol" charset="2"/>
            </a:endParaRPr>
          </a:p>
          <a:p>
            <a:pPr eaLnBrk="1" hangingPunct="1">
              <a:buClr>
                <a:srgbClr val="00FF00"/>
              </a:buClr>
              <a:buFontTx/>
              <a:buChar char="•"/>
              <a:defRPr/>
            </a:pP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Διάγνωση μέσω:		ιστορικού, απεικόνισης </a:t>
            </a:r>
            <a:r>
              <a:rPr lang="el-GR" alt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sym typeface="Symbol" charset="2"/>
              </a:rPr>
              <a:t>(</a:t>
            </a:r>
            <a:r>
              <a:rPr lang="en-US" alt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sym typeface="Symbol" charset="2"/>
              </a:rPr>
              <a:t>EUS</a:t>
            </a:r>
            <a:r>
              <a:rPr lang="el-GR" alt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sym typeface="Symbol" charset="2"/>
              </a:rPr>
              <a:t>), </a:t>
            </a: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					ανάλυσης κυστικού υγρού</a:t>
            </a:r>
            <a:r>
              <a:rPr lang="en-US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 </a:t>
            </a:r>
            <a:r>
              <a:rPr lang="en-US" alt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sym typeface="Symbol" charset="2"/>
              </a:rPr>
              <a:t>(EUS-FNA)</a:t>
            </a:r>
            <a:endParaRPr lang="el-GR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sym typeface="Symbol" charset="2"/>
            </a:endParaRPr>
          </a:p>
          <a:p>
            <a:pPr eaLnBrk="1" hangingPunct="1">
              <a:defRPr/>
            </a:pPr>
            <a:endParaRPr lang="el-GR" altLang="en-US" sz="1800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sym typeface="Symbol" charset="2"/>
            </a:endParaRPr>
          </a:p>
          <a:p>
            <a:pPr eaLnBrk="1" hangingPunct="1">
              <a:buClr>
                <a:srgbClr val="00FF00"/>
              </a:buClr>
              <a:buFontTx/>
              <a:buChar char="•"/>
              <a:defRPr/>
            </a:pPr>
            <a:r>
              <a:rPr lang="el-GR" altLang="en-US" sz="1800" b="1" dirty="0" err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Υποπτα</a:t>
            </a:r>
            <a:r>
              <a:rPr lang="el-GR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 σημεία κακοήθειας:	</a:t>
            </a:r>
            <a:r>
              <a:rPr lang="en-US" altLang="en-US" sz="18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sym typeface="Symbol" charset="2"/>
              </a:rPr>
              <a:t>	</a:t>
            </a:r>
            <a:endParaRPr lang="el-GR" altLang="en-US" sz="1800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sym typeface="Symbol" charset="2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9896" t="20833" r="57812" b="31666"/>
          <a:stretch>
            <a:fillRect/>
          </a:stretch>
        </p:blipFill>
        <p:spPr bwMode="auto">
          <a:xfrm>
            <a:off x="3738564" y="2590801"/>
            <a:ext cx="4764505" cy="4114800"/>
          </a:xfrm>
          <a:prstGeom prst="rect">
            <a:avLst/>
          </a:prstGeom>
          <a:noFill/>
          <a:ln w="9525">
            <a:solidFill>
              <a:schemeClr val="tx2">
                <a:lumMod val="2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7 - Στρογγυλεμένο ορθογώνιο"/>
          <p:cNvSpPr/>
          <p:nvPr/>
        </p:nvSpPr>
        <p:spPr>
          <a:xfrm>
            <a:off x="3952876" y="4786313"/>
            <a:ext cx="1285875" cy="2857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6" name="8 - Στρογγυλεμένο ορθογώνιο"/>
          <p:cNvSpPr/>
          <p:nvPr/>
        </p:nvSpPr>
        <p:spPr>
          <a:xfrm>
            <a:off x="3952876" y="5357814"/>
            <a:ext cx="1285875" cy="3571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3076" y="2123616"/>
            <a:ext cx="8924924" cy="440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5 - Έλλειψη"/>
          <p:cNvSpPr/>
          <p:nvPr/>
        </p:nvSpPr>
        <p:spPr>
          <a:xfrm>
            <a:off x="2179638" y="4370388"/>
            <a:ext cx="6888162" cy="9652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9A0E2C30-28F0-6A4A-B3B4-C3668C471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825" y="260350"/>
            <a:ext cx="8388350" cy="12620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buClr>
                <a:srgbClr val="C1EEFF"/>
              </a:buClr>
              <a:defRPr/>
            </a:pPr>
            <a:endParaRPr lang="de-DE" sz="2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pic>
        <p:nvPicPr>
          <p:cNvPr id="11" name="Picture 4" descr="HOMEGLOW">
            <a:extLst>
              <a:ext uri="{FF2B5EF4-FFF2-40B4-BE49-F238E27FC236}">
                <a16:creationId xmlns:a16="http://schemas.microsoft.com/office/drawing/2014/main" xmlns="" id="{2FC523AB-26E5-114C-BF5C-07E12E872A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8839" y="315913"/>
            <a:ext cx="1519237" cy="115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xmlns="" id="{CB1421FA-9A7F-BB40-9CE9-033925B9E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801" y="684214"/>
            <a:ext cx="4620176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l-GR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ΣΥΜΠΕΡΑΣΜΑΤΑ</a:t>
            </a:r>
          </a:p>
        </p:txBody>
      </p:sp>
    </p:spTree>
    <p:extLst>
      <p:ext uri="{BB962C8B-B14F-4D97-AF65-F5344CB8AC3E}">
        <p14:creationId xmlns:p14="http://schemas.microsoft.com/office/powerpoint/2010/main" xmlns="" val="1336995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8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5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58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58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58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58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58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58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582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2133600" y="3048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l-GR" alt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ΜΕΛΛΟΝ</a:t>
            </a:r>
            <a:r>
              <a:rPr lang="en-GB" alt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EUS</a:t>
            </a:r>
          </a:p>
        </p:txBody>
      </p:sp>
      <p:sp>
        <p:nvSpPr>
          <p:cNvPr id="43011" name="Line 5"/>
          <p:cNvSpPr>
            <a:spLocks noChangeShapeType="1"/>
          </p:cNvSpPr>
          <p:nvPr/>
        </p:nvSpPr>
        <p:spPr bwMode="auto">
          <a:xfrm flipH="1">
            <a:off x="3581400" y="1219200"/>
            <a:ext cx="2438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12" name="Line 6"/>
          <p:cNvSpPr>
            <a:spLocks noChangeShapeType="1"/>
          </p:cNvSpPr>
          <p:nvPr/>
        </p:nvSpPr>
        <p:spPr bwMode="auto">
          <a:xfrm>
            <a:off x="6019800" y="1219200"/>
            <a:ext cx="2438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1981200" y="1981201"/>
            <a:ext cx="3581400" cy="646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n-US" sz="3600" b="1">
                <a:solidFill>
                  <a:schemeClr val="bg1"/>
                </a:solidFill>
              </a:rPr>
              <a:t>ΤΕΧΝΟΛΟΓΙΑ</a:t>
            </a:r>
            <a:endParaRPr lang="en-GB" altLang="en-US" sz="3600" b="1">
              <a:solidFill>
                <a:schemeClr val="bg1"/>
              </a:solidFill>
            </a:endParaRP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2133600" y="3200400"/>
            <a:ext cx="3429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l-GR" altLang="en-US" sz="2800" b="1" u="sng">
                <a:ea typeface="Times New Roman" charset="0"/>
                <a:cs typeface="Times New Roman" charset="0"/>
              </a:rPr>
              <a:t>ΗΧΟΕΝΔΟΣΚΟΠΙΑ</a:t>
            </a:r>
          </a:p>
          <a:p>
            <a:pPr algn="ctr" eaLnBrk="1" hangingPunct="1">
              <a:spcBef>
                <a:spcPct val="50000"/>
              </a:spcBef>
            </a:pPr>
            <a:r>
              <a:rPr lang="el-GR" altLang="en-US" sz="2800">
                <a:ea typeface="Times New Roman" charset="0"/>
                <a:cs typeface="Times New Roman" charset="0"/>
              </a:rPr>
              <a:t>ΓΩΝΙΩΣΕΙΣ</a:t>
            </a:r>
          </a:p>
          <a:p>
            <a:pPr algn="ctr" eaLnBrk="1" hangingPunct="1">
              <a:spcBef>
                <a:spcPct val="50000"/>
              </a:spcBef>
            </a:pPr>
            <a:r>
              <a:rPr lang="el-GR" altLang="en-US" sz="2800">
                <a:ea typeface="Times New Roman" charset="0"/>
                <a:cs typeface="Times New Roman" charset="0"/>
              </a:rPr>
              <a:t>ΠΑΡΑΓΩΓΗ </a:t>
            </a:r>
            <a:r>
              <a:rPr lang="en-GB" altLang="en-US" sz="2800">
                <a:ea typeface="Times New Roman" charset="0"/>
                <a:cs typeface="Times New Roman" charset="0"/>
              </a:rPr>
              <a:t>U/S</a:t>
            </a:r>
          </a:p>
          <a:p>
            <a:pPr algn="ctr" eaLnBrk="1" hangingPunct="1">
              <a:spcBef>
                <a:spcPct val="50000"/>
              </a:spcBef>
            </a:pPr>
            <a:r>
              <a:rPr lang="el-GR" altLang="en-US" sz="2800">
                <a:ea typeface="Times New Roman" charset="0"/>
                <a:cs typeface="Times New Roman" charset="0"/>
              </a:rPr>
              <a:t>ΟΡΑΣΗ</a:t>
            </a:r>
            <a:endParaRPr lang="en-GB" altLang="en-US" sz="2800">
              <a:ea typeface="Times New Roman" charset="0"/>
              <a:cs typeface="Times New Roman" charset="0"/>
            </a:endParaRP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6629400" y="1949451"/>
            <a:ext cx="3581400" cy="646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n-US" sz="3600" b="1">
                <a:solidFill>
                  <a:schemeClr val="bg1"/>
                </a:solidFill>
              </a:rPr>
              <a:t>ΕΡΕΥΝΑ</a:t>
            </a:r>
            <a:endParaRPr lang="en-GB" altLang="en-US" sz="6000" b="1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6629400" y="3255964"/>
            <a:ext cx="3581400" cy="1773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l-GR" altLang="en-US" sz="2800" b="1"/>
              <a:t>Προοπτικές</a:t>
            </a:r>
          </a:p>
          <a:p>
            <a:pPr algn="ctr" eaLnBrk="1" hangingPunct="1">
              <a:lnSpc>
                <a:spcPct val="130000"/>
              </a:lnSpc>
            </a:pPr>
            <a:r>
              <a:rPr lang="el-GR" altLang="en-US" sz="2800" b="1"/>
              <a:t>(πολυκεντρικές)</a:t>
            </a:r>
          </a:p>
          <a:p>
            <a:pPr algn="ctr" eaLnBrk="1" hangingPunct="1">
              <a:lnSpc>
                <a:spcPct val="130000"/>
              </a:lnSpc>
            </a:pPr>
            <a:r>
              <a:rPr lang="el-GR" altLang="en-US" sz="2800" b="1" u="sng"/>
              <a:t>ΜΕΛΕΤΕΣ</a:t>
            </a:r>
            <a:endParaRPr lang="en-US" altLang="en-US" sz="2800">
              <a:ea typeface="Times New Roman" charset="0"/>
              <a:cs typeface="Times New Roman" charset="0"/>
            </a:endParaRPr>
          </a:p>
        </p:txBody>
      </p:sp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2667000" y="3095626"/>
            <a:ext cx="6781800" cy="29241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l-GR" altLang="en-US" sz="2400">
                <a:ea typeface="Times New Roman" charset="0"/>
                <a:cs typeface="Times New Roman" charset="0"/>
              </a:rPr>
              <a:t> </a:t>
            </a:r>
            <a:r>
              <a:rPr lang="el-GR" altLang="en-US" sz="4000" b="1">
                <a:ea typeface="Times New Roman" charset="0"/>
                <a:cs typeface="Times New Roman" charset="0"/>
              </a:rPr>
              <a:t>Βελτίωση της φροντίδας των ασθενών 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l-GR" altLang="en-US" sz="4000" b="1">
                <a:ea typeface="Times New Roman" charset="0"/>
                <a:cs typeface="Times New Roman" charset="0"/>
              </a:rPr>
              <a:t>και 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l-GR" altLang="en-US" sz="4000" b="1">
                <a:ea typeface="Times New Roman" charset="0"/>
                <a:cs typeface="Times New Roman" charset="0"/>
              </a:rPr>
              <a:t>της ποιότητας ζωής τους</a:t>
            </a:r>
            <a:endParaRPr lang="en-GB" alt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charset="0"/>
              <a:cs typeface="Times New Roman" charset="0"/>
            </a:endParaRPr>
          </a:p>
        </p:txBody>
      </p:sp>
      <p:pic>
        <p:nvPicPr>
          <p:cNvPr id="11" name="Picture 13" descr="C:\Users\Vassiliis\Desktop\attik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38" y="0"/>
            <a:ext cx="9872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 rot="-1025795">
            <a:off x="3216275" y="3232151"/>
            <a:ext cx="6000750" cy="10128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80306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contourW="127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r>
              <a:rPr lang="el-G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700000" scaled="1"/>
                </a:gradFill>
                <a:latin typeface="Impact" charset="0"/>
                <a:ea typeface="Impact" charset="0"/>
                <a:cs typeface="Impact" charset="0"/>
              </a:rPr>
              <a:t>Ευχαριστώ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700000" scaled="1"/>
              </a:gradFill>
              <a:latin typeface="Impact" charset="0"/>
              <a:ea typeface="Impact" charset="0"/>
              <a:cs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212686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905001" y="381001"/>
            <a:ext cx="88741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l-GR" altLang="en-US" sz="3200" dirty="0">
                <a:solidFill>
                  <a:srgbClr val="FFFF66"/>
                </a:solidFill>
                <a:latin typeface="Comic Sans MS" charset="0"/>
              </a:rPr>
              <a:t>ΣΥΜΠΑΓΕΙΣ ΒΛΑΒΕΣ ΠΑΓΚΡΕΑΤΟΣ</a:t>
            </a:r>
            <a:r>
              <a:rPr lang="en-US" altLang="en-US" sz="3200" dirty="0">
                <a:solidFill>
                  <a:srgbClr val="FFFF66"/>
                </a:solidFill>
                <a:latin typeface="Comic Sans MS" charset="0"/>
              </a:rPr>
              <a:t>:</a:t>
            </a:r>
            <a:r>
              <a:rPr lang="el-GR" altLang="en-US" sz="3200" dirty="0">
                <a:solidFill>
                  <a:srgbClr val="FFFF66"/>
                </a:solidFill>
                <a:latin typeface="Comic Sans MS" charset="0"/>
              </a:rPr>
              <a:t> </a:t>
            </a:r>
            <a:endParaRPr lang="el-GR" altLang="en-US" sz="3200" dirty="0">
              <a:solidFill>
                <a:schemeClr val="hlink"/>
              </a:solidFill>
              <a:latin typeface="Comic Sans MS" charset="0"/>
            </a:endParaRPr>
          </a:p>
          <a:p>
            <a:pPr algn="ctr" eaLnBrk="1" hangingPunct="1">
              <a:lnSpc>
                <a:spcPct val="110000"/>
              </a:lnSpc>
            </a:pPr>
            <a:r>
              <a:rPr lang="en-US" alt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O </a:t>
            </a:r>
            <a:r>
              <a:rPr lang="el-GR" alt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</a:rPr>
              <a:t>ΡΟΛΟΣ ΤΟΥ ΥΠΕΡΗΧΟΓΡΑΦΗΜΑΤΟΣ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7308851" y="3716338"/>
            <a:ext cx="354012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el-GR" altLang="en-US" sz="2400" b="1" dirty="0">
                <a:solidFill>
                  <a:schemeClr val="tx1"/>
                </a:solidFill>
              </a:rPr>
              <a:t> </a:t>
            </a:r>
            <a:r>
              <a:rPr lang="el-GR" altLang="en-US" sz="2400" dirty="0">
                <a:solidFill>
                  <a:schemeClr val="tx1"/>
                </a:solidFill>
                <a:latin typeface="Comic Sans MS" charset="0"/>
              </a:rPr>
              <a:t>Χαμηλή ευαισθησία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el-GR" altLang="en-US" sz="2400" dirty="0">
                <a:solidFill>
                  <a:schemeClr val="tx1"/>
                </a:solidFill>
                <a:latin typeface="Comic Sans MS" charset="0"/>
              </a:rPr>
              <a:t> Εξαρτάται από χρήστη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el-GR" altLang="en-US" sz="2400" dirty="0">
                <a:solidFill>
                  <a:schemeClr val="tx1"/>
                </a:solidFill>
                <a:latin typeface="Comic Sans MS" charset="0"/>
              </a:rPr>
              <a:t> Περιορισμοί λόγω </a:t>
            </a:r>
          </a:p>
          <a:p>
            <a:pPr eaLnBrk="1" hangingPunct="1">
              <a:lnSpc>
                <a:spcPct val="125000"/>
              </a:lnSpc>
            </a:pPr>
            <a:r>
              <a:rPr lang="el-GR" altLang="en-US" sz="2400" dirty="0">
                <a:solidFill>
                  <a:schemeClr val="tx1"/>
                </a:solidFill>
                <a:latin typeface="Comic Sans MS" charset="0"/>
              </a:rPr>
              <a:t>  παρεμβολής αέρα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el-GR" altLang="en-US" sz="2400" dirty="0">
                <a:solidFill>
                  <a:schemeClr val="tx1"/>
                </a:solidFill>
                <a:latin typeface="Comic Sans MS" charset="0"/>
              </a:rPr>
              <a:t> Δεν αναδεικνύει τις  </a:t>
            </a:r>
          </a:p>
          <a:p>
            <a:pPr eaLnBrk="1" hangingPunct="1">
              <a:lnSpc>
                <a:spcPct val="125000"/>
              </a:lnSpc>
            </a:pPr>
            <a:r>
              <a:rPr lang="el-GR" altLang="en-US" sz="2400" dirty="0">
                <a:solidFill>
                  <a:schemeClr val="tx1"/>
                </a:solidFill>
                <a:latin typeface="Comic Sans MS" charset="0"/>
              </a:rPr>
              <a:t>  πολύ μικρές βλάβες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847851" y="3716339"/>
            <a:ext cx="3840163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el-GR" altLang="en-US" sz="2400" b="1" dirty="0">
                <a:solidFill>
                  <a:schemeClr val="tx1"/>
                </a:solidFill>
              </a:rPr>
              <a:t> </a:t>
            </a:r>
            <a:r>
              <a:rPr lang="el-GR" altLang="en-US" sz="2400" dirty="0">
                <a:solidFill>
                  <a:schemeClr val="tx1"/>
                </a:solidFill>
                <a:latin typeface="Comic Sans MS" charset="0"/>
              </a:rPr>
              <a:t>Χαμηλό κόστος 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el-GR" altLang="en-US" sz="2400" dirty="0">
                <a:solidFill>
                  <a:schemeClr val="tx1"/>
                </a:solidFill>
                <a:latin typeface="Comic Sans MS" charset="0"/>
              </a:rPr>
              <a:t> Υψηλή διαθεσιμότητα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el-GR" altLang="en-US" sz="2400" dirty="0">
                <a:solidFill>
                  <a:schemeClr val="tx1"/>
                </a:solidFill>
                <a:latin typeface="Comic Sans MS" charset="0"/>
              </a:rPr>
              <a:t> Δεν προϋποθέτει </a:t>
            </a:r>
            <a:r>
              <a:rPr lang="el-GR" altLang="en-US" sz="2400" dirty="0" err="1">
                <a:solidFill>
                  <a:schemeClr val="tx1"/>
                </a:solidFill>
                <a:latin typeface="Comic Sans MS" charset="0"/>
              </a:rPr>
              <a:t>μετακί</a:t>
            </a:r>
            <a:r>
              <a:rPr lang="en-US" altLang="en-US" sz="2400" dirty="0">
                <a:solidFill>
                  <a:schemeClr val="tx1"/>
                </a:solidFill>
                <a:latin typeface="Comic Sans MS" charset="0"/>
              </a:rPr>
              <a:t>-</a:t>
            </a:r>
            <a:endParaRPr lang="el-GR" altLang="en-US" sz="2400" dirty="0">
              <a:solidFill>
                <a:schemeClr val="tx1"/>
              </a:solidFill>
              <a:latin typeface="Comic Sans MS" charset="0"/>
            </a:endParaRPr>
          </a:p>
          <a:p>
            <a:pPr eaLnBrk="1" hangingPunct="1">
              <a:lnSpc>
                <a:spcPct val="125000"/>
              </a:lnSpc>
            </a:pPr>
            <a:r>
              <a:rPr lang="el-GR" altLang="en-US" sz="2400" dirty="0">
                <a:solidFill>
                  <a:schemeClr val="tx1"/>
                </a:solidFill>
                <a:latin typeface="Comic Sans MS" charset="0"/>
              </a:rPr>
              <a:t>  </a:t>
            </a:r>
            <a:r>
              <a:rPr lang="el-GR" altLang="en-US" sz="2400" dirty="0" err="1">
                <a:solidFill>
                  <a:schemeClr val="tx1"/>
                </a:solidFill>
                <a:latin typeface="Comic Sans MS" charset="0"/>
              </a:rPr>
              <a:t>νιση</a:t>
            </a:r>
            <a:r>
              <a:rPr lang="el-GR" altLang="en-US" sz="2400" dirty="0">
                <a:solidFill>
                  <a:schemeClr val="tx1"/>
                </a:solidFill>
                <a:latin typeface="Comic Sans MS" charset="0"/>
              </a:rPr>
              <a:t> του ασθενούς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el-GR" altLang="en-US" sz="2400" dirty="0">
                <a:solidFill>
                  <a:schemeClr val="tx1"/>
                </a:solidFill>
                <a:latin typeface="Comic Sans MS" charset="0"/>
              </a:rPr>
              <a:t> Αναίμακτη, ανώδυνη, </a:t>
            </a:r>
          </a:p>
          <a:p>
            <a:pPr eaLnBrk="1" hangingPunct="1">
              <a:lnSpc>
                <a:spcPct val="125000"/>
              </a:lnSpc>
            </a:pPr>
            <a:r>
              <a:rPr lang="el-GR" altLang="en-US" sz="2400" dirty="0">
                <a:solidFill>
                  <a:schemeClr val="tx1"/>
                </a:solidFill>
                <a:latin typeface="Comic Sans MS" charset="0"/>
              </a:rPr>
              <a:t>  ακίνδυνη μέθοδος</a:t>
            </a:r>
          </a:p>
        </p:txBody>
      </p:sp>
      <p:pic>
        <p:nvPicPr>
          <p:cNvPr id="25605" name="Picture 5" descr="BD04900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4200" y="4005263"/>
            <a:ext cx="1714500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 descr="http://www.joplink.net/prev/200009/SPEIHP00_Slides/SPE00IHP04_Cos_Slide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484314"/>
            <a:ext cx="2544762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9" descr="http://www.joplink.net/prev/200009/SPEIHP00_Slides/SPE00IHP04_Cos_Slide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8514" y="1484313"/>
            <a:ext cx="573563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SC04638"/>
          <p:cNvPicPr>
            <a:picLocks noChangeAspect="1" noChangeArrowheads="1"/>
          </p:cNvPicPr>
          <p:nvPr/>
        </p:nvPicPr>
        <p:blipFill>
          <a:blip r:embed="rId6">
            <a:lum bright="4000" contrast="30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00" t="16020" r="16069" b="9250"/>
          <a:stretch>
            <a:fillRect/>
          </a:stretch>
        </p:blipFill>
        <p:spPr bwMode="auto">
          <a:xfrm>
            <a:off x="2590800" y="1128372"/>
            <a:ext cx="7086600" cy="5196229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159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09800" y="1954213"/>
            <a:ext cx="8108950" cy="4570412"/>
          </a:xfrm>
        </p:spPr>
        <p:txBody>
          <a:bodyPr/>
          <a:lstStyle/>
          <a:p>
            <a:pPr>
              <a:lnSpc>
                <a:spcPct val="110000"/>
              </a:lnSpc>
              <a:buFont typeface="Wingdings" pitchFamily="2" charset="2"/>
              <a:buChar char=""/>
              <a:defRPr/>
            </a:pPr>
            <a:r>
              <a:rPr lang="el-GR" sz="2200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</a:rPr>
              <a:t>Η </a:t>
            </a:r>
            <a:r>
              <a:rPr lang="en-US" sz="2200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</a:rPr>
              <a:t>CT</a:t>
            </a:r>
            <a:r>
              <a:rPr lang="el-GR" sz="2200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</a:rPr>
              <a:t> τεχνολογίας </a:t>
            </a:r>
            <a:r>
              <a:rPr lang="el-GR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</a:rPr>
              <a:t>πολλαπλών ανιχνευτών</a:t>
            </a:r>
            <a:r>
              <a:rPr lang="en-US" sz="2200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</a:rPr>
              <a:t> </a:t>
            </a:r>
            <a:r>
              <a:rPr lang="en-U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(MD-CT)</a:t>
            </a:r>
            <a:r>
              <a:rPr lang="en-US" sz="2200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  <a:sym typeface="Wingdings"/>
              </a:rPr>
              <a:t></a:t>
            </a:r>
            <a:r>
              <a:rPr lang="el-GR" sz="2200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</a:rPr>
              <a:t>σήμερα </a:t>
            </a:r>
            <a:r>
              <a:rPr lang="el-GR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</a:rPr>
              <a:t>μέθοδος πρώτης επιλογής </a:t>
            </a:r>
            <a:r>
              <a:rPr lang="el-GR" sz="2200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</a:rPr>
              <a:t>στη διερεύνηση των παθήσεων του παγκρέατος.</a:t>
            </a:r>
          </a:p>
          <a:p>
            <a:pPr>
              <a:lnSpc>
                <a:spcPct val="110000"/>
              </a:lnSpc>
              <a:buFont typeface="Wingdings" pitchFamily="2" charset="2"/>
              <a:buChar char=""/>
              <a:defRPr/>
            </a:pPr>
            <a:endParaRPr lang="en-US" sz="1000" dirty="0">
              <a:effectLst>
                <a:outerShdw blurRad="38100" dist="38100" dir="2700000" algn="tl">
                  <a:srgbClr val="808080"/>
                </a:outerShdw>
              </a:effectLst>
              <a:latin typeface="Verdana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"/>
              <a:defRPr/>
            </a:pPr>
            <a:endParaRPr lang="el-GR" sz="1000" dirty="0">
              <a:effectLst>
                <a:outerShdw blurRad="38100" dist="38100" dir="2700000" algn="tl">
                  <a:srgbClr val="808080"/>
                </a:outerShdw>
              </a:effectLst>
              <a:latin typeface="Verdana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"/>
              <a:defRPr/>
            </a:pPr>
            <a:r>
              <a:rPr lang="el-GR" sz="2200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</a:rPr>
              <a:t>Εξέλιξη της μεθόδου</a:t>
            </a:r>
            <a:r>
              <a:rPr lang="el-GR" sz="2200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  <a:sym typeface="Wingdings"/>
              </a:rPr>
              <a:t> τα τελευταία χρόνια 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"/>
              <a:defRPr/>
            </a:pPr>
            <a:endParaRPr lang="el-GR" sz="1800" dirty="0">
              <a:effectLst>
                <a:outerShdw blurRad="38100" dist="38100" dir="2700000" algn="tl">
                  <a:srgbClr val="808080"/>
                </a:outerShdw>
              </a:effectLst>
              <a:latin typeface="Verdana" pitchFamily="34" charset="0"/>
            </a:endParaRP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2927350" y="6167438"/>
            <a:ext cx="74882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Satoi</a:t>
            </a:r>
            <a:r>
              <a:rPr 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 S, et al. </a:t>
            </a:r>
            <a:r>
              <a:rPr lang="el-GR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Clinical impact of multidetector row computed tomography on patients with pancreatic </a:t>
            </a:r>
            <a:r>
              <a:rPr 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diseases</a:t>
            </a:r>
            <a:r>
              <a:rPr lang="el-GR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Verdana" charset="0"/>
                <a:cs typeface="Verdana" charset="0"/>
              </a:rPr>
              <a:t>. Pancreas 07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00263" y="476251"/>
            <a:ext cx="8316912" cy="12239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eaLnBrk="0" hangingPunct="0">
              <a:lnSpc>
                <a:spcPct val="120000"/>
              </a:lnSpc>
              <a:buClr>
                <a:srgbClr val="C1EEFF"/>
              </a:buClr>
              <a:buFont typeface="Consolas" pitchFamily="49" charset="0"/>
              <a:buNone/>
              <a:defRPr/>
            </a:pPr>
            <a:r>
              <a:rPr lang="el-GR" sz="2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Verdana" charset="0"/>
                <a:cs typeface="Verdana" charset="0"/>
              </a:rPr>
              <a:t>ΑΠΕΙΚΟΝΙΣ</a:t>
            </a:r>
            <a:r>
              <a:rPr lang="de-DE" sz="2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Verdana" charset="0"/>
                <a:cs typeface="Verdana" charset="0"/>
              </a:rPr>
              <a:t>T</a:t>
            </a:r>
            <a:r>
              <a:rPr lang="el-GR" sz="2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Verdana" charset="0"/>
                <a:cs typeface="Verdana" charset="0"/>
              </a:rPr>
              <a:t>ΙΚΟΣ ΕΛΕΓΧΟΣ ΠΡΩΙΜΟΥ ΠΑΓΚΡΕΑΤΙΚΟΥ </a:t>
            </a:r>
            <a:r>
              <a:rPr lang="en-US" sz="2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Verdana" charset="0"/>
                <a:cs typeface="Verdana" charset="0"/>
              </a:rPr>
              <a:t>Ca – </a:t>
            </a:r>
            <a:r>
              <a:rPr lang="el-GR" sz="2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Verdana" charset="0"/>
                <a:cs typeface="Verdana" charset="0"/>
              </a:rPr>
              <a:t>Αξονική Τομογραφία</a:t>
            </a:r>
            <a:r>
              <a:rPr lang="en-US" sz="2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Verdana" charset="0"/>
                <a:cs typeface="Verdana" charset="0"/>
              </a:rPr>
              <a:t> (CT)</a:t>
            </a:r>
            <a:endParaRPr lang="el-GR" sz="2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6" name="Picture 2" descr="CALIP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14" r="5260" b="10080"/>
          <a:stretch>
            <a:fillRect/>
          </a:stretch>
        </p:blipFill>
        <p:spPr bwMode="auto">
          <a:xfrm>
            <a:off x="3359151" y="1428750"/>
            <a:ext cx="6049963" cy="49720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5951539" y="3444876"/>
            <a:ext cx="649287" cy="144463"/>
          </a:xfrm>
          <a:prstGeom prst="leftArrow">
            <a:avLst>
              <a:gd name="adj1" fmla="val 50000"/>
              <a:gd name="adj2" fmla="val 1123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60558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2251076"/>
            <a:ext cx="8686800" cy="4530725"/>
          </a:xfrm>
        </p:spPr>
        <p:txBody>
          <a:bodyPr/>
          <a:lstStyle/>
          <a:p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Πάχος τομής</a:t>
            </a:r>
            <a:r>
              <a:rPr lang="en-US" altLang="en-US" sz="2200" dirty="0">
                <a:latin typeface="Verdana" charset="0"/>
                <a:ea typeface="Verdana" charset="0"/>
                <a:cs typeface="Verdana" charset="0"/>
              </a:rPr>
              <a:t>: </a:t>
            </a:r>
            <a:r>
              <a:rPr lang="en-US" altLang="en-US" sz="22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0.5-1.25mm</a:t>
            </a:r>
            <a:endParaRPr lang="el-GR" altLang="en-US" sz="2200" b="1" dirty="0">
              <a:solidFill>
                <a:srgbClr val="FFFF0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l-GR" altLang="en-US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Αρτηριακή</a:t>
            </a: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l-GR" altLang="en-US" sz="2200" b="1" dirty="0">
                <a:solidFill>
                  <a:srgbClr val="FFC000"/>
                </a:solidFill>
                <a:latin typeface="Verdana" charset="0"/>
                <a:ea typeface="Verdana" charset="0"/>
                <a:cs typeface="Verdana" charset="0"/>
              </a:rPr>
              <a:t>παρεγχυματική</a:t>
            </a:r>
            <a:r>
              <a:rPr lang="el-GR" altLang="en-US" sz="2200" dirty="0">
                <a:solidFill>
                  <a:srgbClr val="FFC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και </a:t>
            </a:r>
            <a:r>
              <a:rPr lang="el-GR" altLang="en-US" sz="2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πυλαία</a:t>
            </a:r>
            <a:r>
              <a:rPr lang="el-GR" altLang="en-US" sz="2200" dirty="0">
                <a:solidFill>
                  <a:schemeClr val="accent5">
                    <a:lumMod val="60000"/>
                    <a:lumOff val="4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φάση σκιαγράφησης </a:t>
            </a:r>
            <a:r>
              <a:rPr lang="el-GR" altLang="en-US" sz="2200" dirty="0">
                <a:latin typeface="Verdana" charset="0"/>
                <a:ea typeface="Verdana" charset="0"/>
                <a:cs typeface="Verdana" charset="0"/>
                <a:sym typeface="Wingdings"/>
              </a:rPr>
              <a:t></a:t>
            </a:r>
            <a:r>
              <a:rPr lang="en-US" altLang="en-US" sz="2200" dirty="0">
                <a:latin typeface="Verdana" charset="0"/>
                <a:ea typeface="Verdana" charset="0"/>
                <a:cs typeface="Verdana" charset="0"/>
                <a:sym typeface="Wingdings"/>
              </a:rPr>
              <a:t> </a:t>
            </a: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Χορήγηση </a:t>
            </a:r>
            <a:r>
              <a:rPr lang="en-US" altLang="en-US" sz="22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iv </a:t>
            </a:r>
            <a:r>
              <a:rPr lang="el-GR" altLang="en-US" sz="22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σκιαγραφικού</a:t>
            </a:r>
            <a:endParaRPr lang="en-US" altLang="en-US" sz="2200" b="1" dirty="0">
              <a:solidFill>
                <a:srgbClr val="FFFF0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68263" indent="0">
              <a:buNone/>
            </a:pPr>
            <a:endParaRPr lang="en-US" altLang="en-US" sz="2200" b="1" dirty="0">
              <a:solidFill>
                <a:srgbClr val="FFFF00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15000"/>
              </a:lnSpc>
              <a:buFont typeface="Wingdings" charset="2"/>
              <a:buChar char="§"/>
            </a:pPr>
            <a:r>
              <a:rPr lang="el-GR" altLang="en-US" sz="2200" b="1" dirty="0">
                <a:solidFill>
                  <a:srgbClr val="FFC000"/>
                </a:solidFill>
                <a:latin typeface="Verdana" charset="0"/>
                <a:ea typeface="Verdana" charset="0"/>
                <a:cs typeface="Verdana" charset="0"/>
              </a:rPr>
              <a:t>Αύξηση</a:t>
            </a:r>
            <a:r>
              <a:rPr lang="el-GR" altLang="en-US" sz="2200" dirty="0">
                <a:solidFill>
                  <a:srgbClr val="FFC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ευαισθησίας στην ανίχνευση </a:t>
            </a:r>
            <a:r>
              <a:rPr lang="el-GR" altLang="en-US" sz="2200" b="1" dirty="0">
                <a:solidFill>
                  <a:srgbClr val="FFC000"/>
                </a:solidFill>
                <a:latin typeface="Verdana" charset="0"/>
                <a:ea typeface="Verdana" charset="0"/>
                <a:cs typeface="Verdana" charset="0"/>
              </a:rPr>
              <a:t>μικρών</a:t>
            </a: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 νεοπλασμάτων </a:t>
            </a:r>
          </a:p>
          <a:p>
            <a:pPr>
              <a:lnSpc>
                <a:spcPct val="115000"/>
              </a:lnSpc>
              <a:buFont typeface="Wingdings" charset="2"/>
              <a:buChar char="§"/>
            </a:pPr>
            <a:r>
              <a:rPr lang="el-GR" altLang="en-US" sz="2200" b="1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Βελτίωση</a:t>
            </a:r>
            <a:r>
              <a:rPr lang="el-GR" altLang="en-US" sz="2200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ακρίβειας </a:t>
            </a:r>
            <a:r>
              <a:rPr lang="el-GR" altLang="en-US" sz="2200" b="1" dirty="0" err="1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σταδιοποίησης</a:t>
            </a:r>
            <a:r>
              <a:rPr lang="el-GR" altLang="en-US" sz="2200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παγκρεατικού καρκινώματος (διήθηση αγγείων, λεμφαδένων, ήπατος, περιτοναϊκές εμφυτεύσεις)</a:t>
            </a:r>
          </a:p>
          <a:p>
            <a:pPr marL="411163" lvl="1" indent="-342900">
              <a:lnSpc>
                <a:spcPct val="115000"/>
              </a:lnSpc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§"/>
            </a:pPr>
            <a:r>
              <a:rPr lang="el-GR" sz="2200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  <a:sym typeface="Wingdings"/>
              </a:rPr>
              <a:t>Βοήθεια στη </a:t>
            </a:r>
            <a:r>
              <a:rPr lang="el-GR" sz="2200" b="1" dirty="0">
                <a:solidFill>
                  <a:srgbClr val="FFC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  <a:sym typeface="Wingdings"/>
              </a:rPr>
              <a:t>ΔΔ</a:t>
            </a:r>
            <a:r>
              <a:rPr lang="el-GR" sz="2200" dirty="0">
                <a:solidFill>
                  <a:srgbClr val="FFC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  <a:sym typeface="Wingdings"/>
              </a:rPr>
              <a:t> </a:t>
            </a:r>
            <a:r>
              <a:rPr lang="el-GR" sz="2200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  <a:sym typeface="Wingdings"/>
              </a:rPr>
              <a:t>από </a:t>
            </a:r>
            <a:r>
              <a:rPr lang="el-GR" sz="2200" b="1" dirty="0">
                <a:solidFill>
                  <a:srgbClr val="FFC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  <a:sym typeface="Wingdings"/>
              </a:rPr>
              <a:t>ΑΙΡ</a:t>
            </a:r>
            <a:r>
              <a:rPr lang="el-GR" sz="2200" dirty="0">
                <a:solidFill>
                  <a:srgbClr val="FFC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  <a:sym typeface="Wingdings"/>
              </a:rPr>
              <a:t> </a:t>
            </a:r>
            <a:r>
              <a:rPr lang="el-GR" sz="2200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  <a:sym typeface="Wingdings"/>
              </a:rPr>
              <a:t>και </a:t>
            </a:r>
            <a:r>
              <a:rPr lang="el-GR" sz="2200" b="1" dirty="0">
                <a:solidFill>
                  <a:srgbClr val="FFC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  <a:sym typeface="Wingdings"/>
              </a:rPr>
              <a:t>χρόνια</a:t>
            </a:r>
            <a:r>
              <a:rPr lang="el-GR" sz="2200" dirty="0">
                <a:solidFill>
                  <a:srgbClr val="FFC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  <a:sym typeface="Wingdings"/>
              </a:rPr>
              <a:t> </a:t>
            </a:r>
            <a:r>
              <a:rPr lang="el-GR" sz="2200" dirty="0"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  <a:sym typeface="Wingdings"/>
              </a:rPr>
              <a:t>παγκρεατίτιδα</a:t>
            </a:r>
            <a:endParaRPr lang="el-GR" sz="2200" dirty="0">
              <a:effectLst>
                <a:outerShdw blurRad="38100" dist="38100" dir="2700000" algn="tl">
                  <a:srgbClr val="808080"/>
                </a:outerShdw>
              </a:effectLst>
              <a:latin typeface="Verdana" pitchFamily="34" charset="0"/>
            </a:endParaRPr>
          </a:p>
          <a:p>
            <a:pPr>
              <a:lnSpc>
                <a:spcPct val="115000"/>
              </a:lnSpc>
              <a:buFont typeface="Wingdings" charset="2"/>
              <a:buChar char="§"/>
            </a:pPr>
            <a:endParaRPr lang="el-GR" altLang="en-US" sz="2200" dirty="0">
              <a:latin typeface="Verdana" charset="0"/>
              <a:ea typeface="Verdana" charset="0"/>
              <a:cs typeface="Verdana" charset="0"/>
            </a:endParaRPr>
          </a:p>
          <a:p>
            <a:endParaRPr lang="en-US" altLang="en-US" sz="2200" b="1" dirty="0">
              <a:solidFill>
                <a:srgbClr val="FFFF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l-GR" altLang="en-US" sz="22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3935413" y="1371600"/>
            <a:ext cx="4176712" cy="711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4000" b="1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US" altLang="en-US" sz="40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80 </a:t>
            </a:r>
            <a:r>
              <a:rPr lang="el-GR" altLang="en-US" sz="40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δευτερόλεπτα</a:t>
            </a:r>
            <a:r>
              <a:rPr lang="en-US" altLang="en-US" sz="40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!</a:t>
            </a:r>
            <a:endParaRPr lang="el-GR" altLang="en-US" sz="400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35189" y="173831"/>
            <a:ext cx="8315325" cy="9144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lnSpc>
                <a:spcPct val="120000"/>
              </a:lnSpc>
              <a:buClr>
                <a:srgbClr val="C1EEFF"/>
              </a:buClr>
              <a:defRPr/>
            </a:pP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Verdana" charset="0"/>
                <a:cs typeface="Verdana" charset="0"/>
              </a:rPr>
              <a:t>Πρωτόκολλο διερεύνησης παγκρεατικού καρκίνου με MD-CT</a:t>
            </a:r>
            <a:endParaRPr lang="el-GR" sz="2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6" name="Picture 5" descr="after EUS fna"/>
          <p:cNvPicPr>
            <a:picLocks noChangeAspect="1" noChangeArrowheads="1"/>
          </p:cNvPicPr>
          <p:nvPr/>
        </p:nvPicPr>
        <p:blipFill>
          <a:blip r:embed="rId3">
            <a:lum bright="-8000" contrast="16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01" t="27579" r="9258"/>
          <a:stretch>
            <a:fillRect/>
          </a:stretch>
        </p:blipFill>
        <p:spPr bwMode="auto">
          <a:xfrm>
            <a:off x="2068792" y="2505076"/>
            <a:ext cx="4147859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695700" y="3543301"/>
            <a:ext cx="433388" cy="358775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8" name="Picture 4" descr="Pic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1114" y="2611438"/>
            <a:ext cx="3980247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7369176" y="3109913"/>
            <a:ext cx="1584325" cy="792163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71647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4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48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5226</TotalTime>
  <Words>2902</Words>
  <Application>Microsoft Macintosh PowerPoint</Application>
  <PresentationFormat>Προσαρμογή</PresentationFormat>
  <Paragraphs>600</Paragraphs>
  <Slides>61</Slides>
  <Notes>31</Notes>
  <HiddenSlides>0</HiddenSlides>
  <MMClips>1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61</vt:i4>
      </vt:variant>
    </vt:vector>
  </HeadingPairs>
  <TitlesOfParts>
    <vt:vector size="62" baseType="lpstr">
      <vt:lpstr>1_Office Theme</vt:lpstr>
      <vt:lpstr>Νεοπλάσματα παγκρέατος</vt:lpstr>
      <vt:lpstr>Βασική ταξινόμηση εστιακών βλαβών παγκρέατος</vt:lpstr>
      <vt:lpstr>Βλάβες στο πάγκρεας:  ανευρίσκονται (πλέον) με αυξημένη συχνότητα σε απεικονιστικούς ελέγχους</vt:lpstr>
      <vt:lpstr>Διαφάνεια 4</vt:lpstr>
      <vt:lpstr>EUS-ΣΤΟΧΟΙ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EUS-FNA και Ca παγκρέατος</vt:lpstr>
      <vt:lpstr>Λήψη υλικού (EUS-FNA/FNB)</vt:lpstr>
      <vt:lpstr>Λήψη υλικού (EUS-FNB)</vt:lpstr>
      <vt:lpstr>Διαφάνεια 26</vt:lpstr>
      <vt:lpstr>EUS-FNA: Δύο περάσματα της βελόνας είναι αρκετά για να μας δώσουν επαρκές δείγμα σε συμπαγείς βλάβες του παγκρέατος.</vt:lpstr>
      <vt:lpstr>Υλικό και μέθοδοι</vt:lpstr>
      <vt:lpstr>Αποτελέσματα (1)</vt:lpstr>
      <vt:lpstr>Αποτελέσματα (2)</vt:lpstr>
      <vt:lpstr>Διαφάνεια 31</vt:lpstr>
      <vt:lpstr>Διαφάνεια 32</vt:lpstr>
      <vt:lpstr>Διαφάνεια 33</vt:lpstr>
      <vt:lpstr>Κυστικές βλάβες παγκρέατος   ΣΥΧΝΟΤΗΤΑ:</vt:lpstr>
      <vt:lpstr>Σπάνια αίτια κυστικών βλαβών παγκρέατος</vt:lpstr>
      <vt:lpstr>Διάγνωση</vt:lpstr>
      <vt:lpstr>ΙΣΤΟΡΙΚΟ</vt:lpstr>
      <vt:lpstr>ΚΛΙΝΙΚΗ ΕΙΚΟΝΑ </vt:lpstr>
      <vt:lpstr>Κακοήθης     Δυνητικά Κακοήθης    Καλοήθης</vt:lpstr>
      <vt:lpstr>Διαφάνεια 40</vt:lpstr>
      <vt:lpstr>Διαφάνεια 41</vt:lpstr>
      <vt:lpstr>Διαφάνεια 42</vt:lpstr>
      <vt:lpstr>Μορφολογικά χαρακτηριστικά των κύστεων </vt:lpstr>
      <vt:lpstr>Διαφάνεια 44</vt:lpstr>
      <vt:lpstr>Διαφάνεια 45</vt:lpstr>
      <vt:lpstr>Διαφάνεια 46</vt:lpstr>
      <vt:lpstr>Ορώδες κυσταδένωμα (SCA)</vt:lpstr>
      <vt:lpstr>Ορώδες κυσταδένωμα (SCA)</vt:lpstr>
      <vt:lpstr>Διαφάνεια 49</vt:lpstr>
      <vt:lpstr>Διαφάνεια 50</vt:lpstr>
      <vt:lpstr>Διαφάνεια 51</vt:lpstr>
      <vt:lpstr>IPMN - γενικά στοιχεία</vt:lpstr>
      <vt:lpstr>Διαφάνεια 53</vt:lpstr>
      <vt:lpstr>Διαφάνεια 54</vt:lpstr>
      <vt:lpstr>EUS-FNA</vt:lpstr>
      <vt:lpstr>“Fukuoka Consensus Guidelines”, 2012</vt:lpstr>
      <vt:lpstr>Λήψη υλικού με λαβίδα διά βελόνης  (Through-the-needle forceps biopsy)</vt:lpstr>
      <vt:lpstr>EUS – νέες τεχνικές</vt:lpstr>
      <vt:lpstr>CONFOCAL LASER ENDOMICROSCOPY Real optical biopsies... </vt:lpstr>
      <vt:lpstr>Διαφάνεια 60</vt:lpstr>
      <vt:lpstr>Διαφάνεια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Konstantinos Triantafyllou</dc:creator>
  <cp:lastModifiedBy>l3gastr_ab</cp:lastModifiedBy>
  <cp:revision>208</cp:revision>
  <dcterms:created xsi:type="dcterms:W3CDTF">2014-03-17T04:54:50Z</dcterms:created>
  <dcterms:modified xsi:type="dcterms:W3CDTF">2022-01-28T11:43:09Z</dcterms:modified>
</cp:coreProperties>
</file>