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diagrams/layout1.xml" ContentType="application/vnd.openxmlformats-officedocument.drawingml.diagramLayout+xml"/>
  <Default Extension="xlsx" ContentType="application/vnd.openxmlformats-officedocument.spreadsheetml.sheet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diagrams/data1.xml" ContentType="application/vnd.openxmlformats-officedocument.drawingml.diagramData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style1.xml" ContentType="application/vnd.ms-office.chartstyl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charts/colors1.xml" ContentType="application/vnd.ms-office.chartcolorstyle+xml"/>
  <Override PartName="/ppt/slideLayouts/slideLayout10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0"/>
  </p:notesMasterIdLst>
  <p:sldIdLst>
    <p:sldId id="460" r:id="rId2"/>
    <p:sldId id="257" r:id="rId3"/>
    <p:sldId id="259" r:id="rId4"/>
    <p:sldId id="260" r:id="rId5"/>
    <p:sldId id="258" r:id="rId6"/>
    <p:sldId id="279" r:id="rId7"/>
    <p:sldId id="268" r:id="rId8"/>
    <p:sldId id="277" r:id="rId9"/>
    <p:sldId id="276" r:id="rId10"/>
    <p:sldId id="275" r:id="rId11"/>
    <p:sldId id="267" r:id="rId12"/>
    <p:sldId id="421" r:id="rId13"/>
    <p:sldId id="280" r:id="rId14"/>
    <p:sldId id="281" r:id="rId15"/>
    <p:sldId id="282" r:id="rId16"/>
    <p:sldId id="269" r:id="rId17"/>
    <p:sldId id="270" r:id="rId18"/>
    <p:sldId id="284" r:id="rId19"/>
    <p:sldId id="368" r:id="rId20"/>
    <p:sldId id="369" r:id="rId21"/>
    <p:sldId id="263" r:id="rId22"/>
    <p:sldId id="261" r:id="rId23"/>
    <p:sldId id="370" r:id="rId24"/>
    <p:sldId id="317" r:id="rId25"/>
    <p:sldId id="334" r:id="rId26"/>
    <p:sldId id="373" r:id="rId27"/>
    <p:sldId id="358" r:id="rId28"/>
    <p:sldId id="367" r:id="rId29"/>
    <p:sldId id="360" r:id="rId30"/>
    <p:sldId id="302" r:id="rId31"/>
    <p:sldId id="283" r:id="rId32"/>
    <p:sldId id="365" r:id="rId33"/>
    <p:sldId id="288" r:id="rId34"/>
    <p:sldId id="366" r:id="rId35"/>
    <p:sldId id="330" r:id="rId36"/>
    <p:sldId id="307" r:id="rId37"/>
    <p:sldId id="371" r:id="rId38"/>
    <p:sldId id="309" r:id="rId39"/>
    <p:sldId id="331" r:id="rId40"/>
    <p:sldId id="341" r:id="rId41"/>
    <p:sldId id="342" r:id="rId42"/>
    <p:sldId id="278" r:id="rId43"/>
    <p:sldId id="420" r:id="rId44"/>
    <p:sldId id="285" r:id="rId45"/>
    <p:sldId id="286" r:id="rId46"/>
    <p:sldId id="287" r:id="rId47"/>
    <p:sldId id="422" r:id="rId48"/>
    <p:sldId id="423" r:id="rId4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EBEDC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14995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-390" y="-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3952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___________________Microsoft_Office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l-GR"/>
  <c:chart>
    <c:autoTitleDeleted val="1"/>
    <c:view3D>
      <c:rotX val="30"/>
      <c:rotY val="230"/>
      <c:depthPercent val="100"/>
      <c:perspective val="30"/>
    </c:view3D>
    <c:floor>
      <c:spPr>
        <a:noFill/>
        <a:ln>
          <a:noFill/>
        </a:ln>
        <a:effectLst/>
        <a:sp3d/>
      </c:spPr>
    </c:floor>
    <c:sideWall>
      <c:spPr>
        <a:noFill/>
        <a:ln>
          <a:noFill/>
        </a:ln>
        <a:effectLst/>
        <a:sp3d/>
      </c:spPr>
    </c:sideWall>
    <c:backWall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0.16442605262318194"/>
          <c:y val="0.12248369509684175"/>
          <c:w val="0.67114788004136505"/>
          <c:h val="0.72323232323232312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</c:strCache>
            </c:strRef>
          </c:tx>
          <c:explosion val="24"/>
          <c:dPt>
            <c:idx val="0"/>
            <c:explosion val="18"/>
            <c:spPr>
              <a:solidFill>
                <a:schemeClr val="accent1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25FB-4C72-B7B8-7284C166623C}"/>
              </c:ext>
            </c:extLst>
          </c:dPt>
          <c:dPt>
            <c:idx val="1"/>
            <c:spPr>
              <a:solidFill>
                <a:schemeClr val="accent2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5FB-4C72-B7B8-7284C166623C}"/>
              </c:ext>
            </c:extLst>
          </c:dPt>
          <c:dPt>
            <c:idx val="2"/>
            <c:spPr>
              <a:solidFill>
                <a:schemeClr val="accent3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25FB-4C72-B7B8-7284C166623C}"/>
              </c:ext>
            </c:extLst>
          </c:dPt>
          <c:dPt>
            <c:idx val="3"/>
            <c:spPr>
              <a:solidFill>
                <a:schemeClr val="accent4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5FB-4C72-B7B8-7284C166623C}"/>
              </c:ext>
            </c:extLst>
          </c:dPt>
          <c:dPt>
            <c:idx val="4"/>
            <c:spPr>
              <a:solidFill>
                <a:schemeClr val="accent5"/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4-25FB-4C72-B7B8-7284C166623C}"/>
              </c:ext>
            </c:extLst>
          </c:dPt>
          <c:dLbls>
            <c:dLbl>
              <c:idx val="0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en-US" sz="2000" b="1" i="0" u="none" strike="noStrike" kern="1200" spc="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l-GR"/>
                </a:p>
              </c:txPr>
            </c:dLbl>
            <c:dLbl>
              <c:idx val="1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en-US" sz="2000" b="1" i="0" u="none" strike="noStrike" kern="1200" spc="0" baseline="0">
                      <a:solidFill>
                        <a:schemeClr val="accent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l-GR"/>
                </a:p>
              </c:txPr>
            </c:dLbl>
            <c:dLbl>
              <c:idx val="2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en-US" sz="2000" b="1" i="0" u="none" strike="noStrike" kern="1200" spc="0" baseline="0">
                      <a:solidFill>
                        <a:schemeClr val="accent3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l-GR"/>
                </a:p>
              </c:txPr>
            </c:dLbl>
            <c:dLbl>
              <c:idx val="3"/>
              <c:layout>
                <c:manualLayout>
                  <c:x val="0.11357029231736342"/>
                  <c:y val="-9.6303337265758304E-3"/>
                </c:manualLayout>
              </c:layout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en-US" sz="2000" b="1" i="0" u="none" strike="noStrike" kern="1200" spc="0" baseline="0">
                      <a:solidFill>
                        <a:schemeClr val="accent4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l-GR"/>
                </a:p>
              </c:txPr>
              <c:dLblPos val="bestFit"/>
              <c:showCatName val="1"/>
              <c:showPercent val="1"/>
              <c:extLst xmlns:c16r2="http://schemas.microsoft.com/office/drawing/2015/06/chart">
                <c:ext xmlns:c15="http://schemas.microsoft.com/office/drawing/2012/chart" uri="{CE6537A1-D6FC-4f65-9D91-7224C49458BB}">
                  <c15:layout>
                    <c:manualLayout>
                      <c:w val="0.2936758163064348"/>
                      <c:h val="0.1659444161239913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25FB-4C72-B7B8-7284C166623C}"/>
                </c:ext>
              </c:extLst>
            </c:dLbl>
            <c:dLbl>
              <c:idx val="4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lang="en-US" sz="2000" b="1" i="0" u="none" strike="noStrike" kern="1200" spc="0" baseline="0">
                      <a:solidFill>
                        <a:schemeClr val="accent5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l-GR"/>
                </a:p>
              </c:txPr>
            </c:dLbl>
            <c:numFmt formatCode="0%" sourceLinked="0"/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en-US" sz="2000" b="1" i="0" u="none" strike="noStrike" kern="1200" spc="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el-GR"/>
              </a:p>
            </c:txPr>
            <c:dLblPos val="outEnd"/>
            <c:showCatName val="1"/>
            <c:showPercent val="1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σποραδικός καρκίνος</c:v>
                </c:pt>
                <c:pt idx="1">
                  <c:v>HNPCC</c:v>
                </c:pt>
                <c:pt idx="2">
                  <c:v>FAP</c:v>
                </c:pt>
                <c:pt idx="3">
                  <c:v>οικογενειακό ιστορικό</c:v>
                </c:pt>
                <c:pt idx="4">
                  <c:v>ΙΦΝΕ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75</c:v>
                </c:pt>
                <c:pt idx="1">
                  <c:v>5</c:v>
                </c:pt>
                <c:pt idx="2">
                  <c:v>1</c:v>
                </c:pt>
                <c:pt idx="3">
                  <c:v>18</c:v>
                </c:pt>
                <c:pt idx="4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25FB-4C72-B7B8-7284C166623C}"/>
            </c:ext>
          </c:extLst>
        </c:ser>
        <c:dLbls>
          <c:showPercent val="1"/>
        </c:dLbls>
      </c:pie3DChart>
      <c:spPr>
        <a:noFill/>
        <a:ln>
          <a:noFill/>
        </a:ln>
        <a:effectLst/>
      </c:spPr>
    </c:plotArea>
    <c:plotVisOnly val="1"/>
    <c:dispBlanksAs val="zero"/>
  </c:chart>
  <c:spPr>
    <a:noFill/>
    <a:ln>
      <a:noFill/>
    </a:ln>
    <a:effectLst/>
  </c:spPr>
  <c:txPr>
    <a:bodyPr/>
    <a:lstStyle/>
    <a:p>
      <a:pPr>
        <a:defRPr/>
      </a:pPr>
      <a:endParaRPr lang="el-GR"/>
    </a:p>
  </c:txPr>
  <c:externalData r:id="rId1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1">
  <dgm:title val=""/>
  <dgm:desc val=""/>
  <dgm:catLst>
    <dgm:cat type="accent3" pri="11100"/>
  </dgm:catLst>
  <dgm:styleLbl name="node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4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3">
        <a:alpha val="4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3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3">
        <a:alpha val="90000"/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E4A3BB0-62D0-47B6-8132-CA7DC7B7537C}" type="doc">
      <dgm:prSet loTypeId="urn:microsoft.com/office/officeart/2005/8/layout/hProcess9" loCatId="process" qsTypeId="urn:microsoft.com/office/officeart/2005/8/quickstyle/simple5" qsCatId="simple" csTypeId="urn:microsoft.com/office/officeart/2005/8/colors/accent3_1" csCatId="accent3" phldr="1"/>
      <dgm:spPr/>
    </dgm:pt>
    <dgm:pt modelId="{794C50B3-25C3-4F94-B0E9-B588AB48B1BF}">
      <dgm:prSet phldrT="[Text]" custT="1"/>
      <dgm:spPr/>
      <dgm:t>
        <a:bodyPr/>
        <a:lstStyle/>
        <a:p>
          <a:r>
            <a:rPr lang="el-GR" sz="2100" dirty="0">
              <a:latin typeface="Times New Roman" panose="02020603050405020304" pitchFamily="18" charset="0"/>
              <a:cs typeface="Times New Roman" panose="02020603050405020304" pitchFamily="18" charset="0"/>
            </a:rPr>
            <a:t>Φυσιολογικό επιθήλιο</a:t>
          </a:r>
        </a:p>
      </dgm:t>
    </dgm:pt>
    <dgm:pt modelId="{AFD96CCB-F956-42F5-A21B-58F3D1DE0CCD}" type="parTrans" cxnId="{51EE035E-32EB-400F-9762-EEA76DA98FC9}">
      <dgm:prSet/>
      <dgm:spPr/>
      <dgm:t>
        <a:bodyPr/>
        <a:lstStyle/>
        <a:p>
          <a:endParaRPr lang="el-GR"/>
        </a:p>
      </dgm:t>
    </dgm:pt>
    <dgm:pt modelId="{BF571575-E713-40D2-85D9-FE195619A988}" type="sibTrans" cxnId="{51EE035E-32EB-400F-9762-EEA76DA98FC9}">
      <dgm:prSet/>
      <dgm:spPr/>
      <dgm:t>
        <a:bodyPr/>
        <a:lstStyle/>
        <a:p>
          <a:endParaRPr lang="el-GR"/>
        </a:p>
      </dgm:t>
    </dgm:pt>
    <dgm:pt modelId="{C8C41A4C-D522-4563-A4ED-3F621A87C8B5}">
      <dgm:prSet phldrT="[Text]"/>
      <dgm:spPr/>
      <dgm:t>
        <a:bodyPr/>
        <a:lstStyle/>
        <a:p>
          <a:r>
            <a:rPr lang="el-GR" dirty="0">
              <a:latin typeface="Times New Roman" panose="02020603050405020304" pitchFamily="18" charset="0"/>
              <a:cs typeface="Times New Roman" panose="02020603050405020304" pitchFamily="18" charset="0"/>
            </a:rPr>
            <a:t>Υπερπλασία επιθηλίου</a:t>
          </a:r>
        </a:p>
      </dgm:t>
    </dgm:pt>
    <dgm:pt modelId="{814CEB19-5C59-4EE1-A3F3-12515CD4C340}" type="parTrans" cxnId="{12E4B8D5-B225-4935-A5A0-6E1D18ADDC0E}">
      <dgm:prSet/>
      <dgm:spPr/>
      <dgm:t>
        <a:bodyPr/>
        <a:lstStyle/>
        <a:p>
          <a:endParaRPr lang="el-GR"/>
        </a:p>
      </dgm:t>
    </dgm:pt>
    <dgm:pt modelId="{31542CA6-B44A-4536-BAE1-16FD6B1601A7}" type="sibTrans" cxnId="{12E4B8D5-B225-4935-A5A0-6E1D18ADDC0E}">
      <dgm:prSet/>
      <dgm:spPr/>
      <dgm:t>
        <a:bodyPr/>
        <a:lstStyle/>
        <a:p>
          <a:endParaRPr lang="el-GR"/>
        </a:p>
      </dgm:t>
    </dgm:pt>
    <dgm:pt modelId="{5E1F5D8D-5EB1-4928-BBC6-AC94E434296F}">
      <dgm:prSet phldrT="[Text]"/>
      <dgm:spPr/>
      <dgm:t>
        <a:bodyPr/>
        <a:lstStyle/>
        <a:p>
          <a:r>
            <a:rPr lang="el-GR" dirty="0">
              <a:latin typeface="Times New Roman" panose="02020603050405020304" pitchFamily="18" charset="0"/>
              <a:cs typeface="Times New Roman" panose="02020603050405020304" pitchFamily="18" charset="0"/>
            </a:rPr>
            <a:t>Αδένωμα</a:t>
          </a:r>
        </a:p>
      </dgm:t>
    </dgm:pt>
    <dgm:pt modelId="{A23A00F4-7E70-43D1-9B48-BC13D9995541}" type="parTrans" cxnId="{2811DC0D-C57F-4F9E-949C-0E9FBC651964}">
      <dgm:prSet/>
      <dgm:spPr/>
      <dgm:t>
        <a:bodyPr/>
        <a:lstStyle/>
        <a:p>
          <a:endParaRPr lang="el-GR"/>
        </a:p>
      </dgm:t>
    </dgm:pt>
    <dgm:pt modelId="{7AF74F7B-C735-46E6-A1CD-D7F6A2AEBF42}" type="sibTrans" cxnId="{2811DC0D-C57F-4F9E-949C-0E9FBC651964}">
      <dgm:prSet/>
      <dgm:spPr/>
      <dgm:t>
        <a:bodyPr/>
        <a:lstStyle/>
        <a:p>
          <a:endParaRPr lang="el-GR"/>
        </a:p>
      </dgm:t>
    </dgm:pt>
    <dgm:pt modelId="{7D103D1B-FAF0-4BAE-8729-9728C3D3DAA1}">
      <dgm:prSet/>
      <dgm:spPr/>
      <dgm:t>
        <a:bodyPr/>
        <a:lstStyle/>
        <a:p>
          <a:r>
            <a:rPr lang="el-GR" dirty="0">
              <a:latin typeface="Times New Roman" panose="02020603050405020304" pitchFamily="18" charset="0"/>
              <a:cs typeface="Times New Roman" panose="02020603050405020304" pitchFamily="18" charset="0"/>
            </a:rPr>
            <a:t>Καρκίνωμα</a:t>
          </a:r>
        </a:p>
      </dgm:t>
    </dgm:pt>
    <dgm:pt modelId="{8BC75FA6-0066-4E0C-A256-88730D7227D6}" type="parTrans" cxnId="{800EF115-2BD4-4593-B412-E094001FAECC}">
      <dgm:prSet/>
      <dgm:spPr/>
      <dgm:t>
        <a:bodyPr/>
        <a:lstStyle/>
        <a:p>
          <a:endParaRPr lang="el-GR"/>
        </a:p>
      </dgm:t>
    </dgm:pt>
    <dgm:pt modelId="{12CEBB0E-D6CC-4B76-8EF5-EDB6A7779A77}" type="sibTrans" cxnId="{800EF115-2BD4-4593-B412-E094001FAECC}">
      <dgm:prSet/>
      <dgm:spPr/>
      <dgm:t>
        <a:bodyPr/>
        <a:lstStyle/>
        <a:p>
          <a:endParaRPr lang="el-GR"/>
        </a:p>
      </dgm:t>
    </dgm:pt>
    <dgm:pt modelId="{4556FFBD-4631-4C43-9F29-E0F5F4C356C0}" type="pres">
      <dgm:prSet presAssocID="{1E4A3BB0-62D0-47B6-8132-CA7DC7B7537C}" presName="CompostProcess" presStyleCnt="0">
        <dgm:presLayoutVars>
          <dgm:dir/>
          <dgm:resizeHandles val="exact"/>
        </dgm:presLayoutVars>
      </dgm:prSet>
      <dgm:spPr/>
    </dgm:pt>
    <dgm:pt modelId="{8E5F1BE8-186D-4081-AE64-66322CD6EC09}" type="pres">
      <dgm:prSet presAssocID="{1E4A3BB0-62D0-47B6-8132-CA7DC7B7537C}" presName="arrow" presStyleLbl="bgShp" presStyleIdx="0" presStyleCnt="1"/>
      <dgm:spPr/>
    </dgm:pt>
    <dgm:pt modelId="{02CFA9A5-0AC0-4139-8794-FB29115F6CEF}" type="pres">
      <dgm:prSet presAssocID="{1E4A3BB0-62D0-47B6-8132-CA7DC7B7537C}" presName="linearProcess" presStyleCnt="0"/>
      <dgm:spPr/>
    </dgm:pt>
    <dgm:pt modelId="{2CA97219-22C1-4154-8617-0FAA9BDD647F}" type="pres">
      <dgm:prSet presAssocID="{794C50B3-25C3-4F94-B0E9-B588AB48B1BF}" presName="text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BE349D63-11F1-4872-A2F7-C2AEC0113C34}" type="pres">
      <dgm:prSet presAssocID="{BF571575-E713-40D2-85D9-FE195619A988}" presName="sibTrans" presStyleCnt="0"/>
      <dgm:spPr/>
    </dgm:pt>
    <dgm:pt modelId="{FED38004-8DF2-4E25-9F67-80A7A30DD0A7}" type="pres">
      <dgm:prSet presAssocID="{C8C41A4C-D522-4563-A4ED-3F621A87C8B5}" presName="textNode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A373FC8F-C4A7-4BE0-88B0-F780480DE5A1}" type="pres">
      <dgm:prSet presAssocID="{31542CA6-B44A-4536-BAE1-16FD6B1601A7}" presName="sibTrans" presStyleCnt="0"/>
      <dgm:spPr/>
    </dgm:pt>
    <dgm:pt modelId="{6D02D27C-C976-47FE-96A8-F88DA5CD1C27}" type="pres">
      <dgm:prSet presAssocID="{5E1F5D8D-5EB1-4928-BBC6-AC94E434296F}" presName="text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17F89FF3-2772-4483-B4F4-A744D980D2FA}" type="pres">
      <dgm:prSet presAssocID="{7AF74F7B-C735-46E6-A1CD-D7F6A2AEBF42}" presName="sibTrans" presStyleCnt="0"/>
      <dgm:spPr/>
    </dgm:pt>
    <dgm:pt modelId="{4CD92049-D81F-49F5-AABF-65FDB51BCD4B}" type="pres">
      <dgm:prSet presAssocID="{7D103D1B-FAF0-4BAE-8729-9728C3D3DAA1}" presName="text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l-GR"/>
        </a:p>
      </dgm:t>
    </dgm:pt>
  </dgm:ptLst>
  <dgm:cxnLst>
    <dgm:cxn modelId="{5B8F32C8-0CA9-4DF6-889F-D65E0BB60999}" type="presOf" srcId="{C8C41A4C-D522-4563-A4ED-3F621A87C8B5}" destId="{FED38004-8DF2-4E25-9F67-80A7A30DD0A7}" srcOrd="0" destOrd="0" presId="urn:microsoft.com/office/officeart/2005/8/layout/hProcess9"/>
    <dgm:cxn modelId="{800EF115-2BD4-4593-B412-E094001FAECC}" srcId="{1E4A3BB0-62D0-47B6-8132-CA7DC7B7537C}" destId="{7D103D1B-FAF0-4BAE-8729-9728C3D3DAA1}" srcOrd="3" destOrd="0" parTransId="{8BC75FA6-0066-4E0C-A256-88730D7227D6}" sibTransId="{12CEBB0E-D6CC-4B76-8EF5-EDB6A7779A77}"/>
    <dgm:cxn modelId="{639EF980-4530-46C5-94E5-1407BD5AAFFD}" type="presOf" srcId="{794C50B3-25C3-4F94-B0E9-B588AB48B1BF}" destId="{2CA97219-22C1-4154-8617-0FAA9BDD647F}" srcOrd="0" destOrd="0" presId="urn:microsoft.com/office/officeart/2005/8/layout/hProcess9"/>
    <dgm:cxn modelId="{2FF91128-BB5D-473E-BE2C-D14B3D43A955}" type="presOf" srcId="{5E1F5D8D-5EB1-4928-BBC6-AC94E434296F}" destId="{6D02D27C-C976-47FE-96A8-F88DA5CD1C27}" srcOrd="0" destOrd="0" presId="urn:microsoft.com/office/officeart/2005/8/layout/hProcess9"/>
    <dgm:cxn modelId="{12E4B8D5-B225-4935-A5A0-6E1D18ADDC0E}" srcId="{1E4A3BB0-62D0-47B6-8132-CA7DC7B7537C}" destId="{C8C41A4C-D522-4563-A4ED-3F621A87C8B5}" srcOrd="1" destOrd="0" parTransId="{814CEB19-5C59-4EE1-A3F3-12515CD4C340}" sibTransId="{31542CA6-B44A-4536-BAE1-16FD6B1601A7}"/>
    <dgm:cxn modelId="{51EE035E-32EB-400F-9762-EEA76DA98FC9}" srcId="{1E4A3BB0-62D0-47B6-8132-CA7DC7B7537C}" destId="{794C50B3-25C3-4F94-B0E9-B588AB48B1BF}" srcOrd="0" destOrd="0" parTransId="{AFD96CCB-F956-42F5-A21B-58F3D1DE0CCD}" sibTransId="{BF571575-E713-40D2-85D9-FE195619A988}"/>
    <dgm:cxn modelId="{494A970A-AEEC-4317-BCC0-0A7C119D4BA1}" type="presOf" srcId="{1E4A3BB0-62D0-47B6-8132-CA7DC7B7537C}" destId="{4556FFBD-4631-4C43-9F29-E0F5F4C356C0}" srcOrd="0" destOrd="0" presId="urn:microsoft.com/office/officeart/2005/8/layout/hProcess9"/>
    <dgm:cxn modelId="{2811DC0D-C57F-4F9E-949C-0E9FBC651964}" srcId="{1E4A3BB0-62D0-47B6-8132-CA7DC7B7537C}" destId="{5E1F5D8D-5EB1-4928-BBC6-AC94E434296F}" srcOrd="2" destOrd="0" parTransId="{A23A00F4-7E70-43D1-9B48-BC13D9995541}" sibTransId="{7AF74F7B-C735-46E6-A1CD-D7F6A2AEBF42}"/>
    <dgm:cxn modelId="{1AE0FBFD-C2E4-4AF5-B4E2-854EAD2D985E}" type="presOf" srcId="{7D103D1B-FAF0-4BAE-8729-9728C3D3DAA1}" destId="{4CD92049-D81F-49F5-AABF-65FDB51BCD4B}" srcOrd="0" destOrd="0" presId="urn:microsoft.com/office/officeart/2005/8/layout/hProcess9"/>
    <dgm:cxn modelId="{60C58D00-D533-4AA5-9DFB-A1A1C80824B8}" type="presParOf" srcId="{4556FFBD-4631-4C43-9F29-E0F5F4C356C0}" destId="{8E5F1BE8-186D-4081-AE64-66322CD6EC09}" srcOrd="0" destOrd="0" presId="urn:microsoft.com/office/officeart/2005/8/layout/hProcess9"/>
    <dgm:cxn modelId="{0617E279-5265-4CC8-A942-4A68FC4FA525}" type="presParOf" srcId="{4556FFBD-4631-4C43-9F29-E0F5F4C356C0}" destId="{02CFA9A5-0AC0-4139-8794-FB29115F6CEF}" srcOrd="1" destOrd="0" presId="urn:microsoft.com/office/officeart/2005/8/layout/hProcess9"/>
    <dgm:cxn modelId="{52CD2198-8FD0-418C-9E0A-3CF3B3239E8C}" type="presParOf" srcId="{02CFA9A5-0AC0-4139-8794-FB29115F6CEF}" destId="{2CA97219-22C1-4154-8617-0FAA9BDD647F}" srcOrd="0" destOrd="0" presId="urn:microsoft.com/office/officeart/2005/8/layout/hProcess9"/>
    <dgm:cxn modelId="{E936ADD1-1123-4F8C-8721-C8A6F1A2B5E6}" type="presParOf" srcId="{02CFA9A5-0AC0-4139-8794-FB29115F6CEF}" destId="{BE349D63-11F1-4872-A2F7-C2AEC0113C34}" srcOrd="1" destOrd="0" presId="urn:microsoft.com/office/officeart/2005/8/layout/hProcess9"/>
    <dgm:cxn modelId="{478A443A-5BFE-44A0-8AB0-6D55C680C468}" type="presParOf" srcId="{02CFA9A5-0AC0-4139-8794-FB29115F6CEF}" destId="{FED38004-8DF2-4E25-9F67-80A7A30DD0A7}" srcOrd="2" destOrd="0" presId="urn:microsoft.com/office/officeart/2005/8/layout/hProcess9"/>
    <dgm:cxn modelId="{60EB8CDC-B17C-43DB-A27F-A030237D98D5}" type="presParOf" srcId="{02CFA9A5-0AC0-4139-8794-FB29115F6CEF}" destId="{A373FC8F-C4A7-4BE0-88B0-F780480DE5A1}" srcOrd="3" destOrd="0" presId="urn:microsoft.com/office/officeart/2005/8/layout/hProcess9"/>
    <dgm:cxn modelId="{7E9FCDEB-F604-45F0-9288-D0C2819C5310}" type="presParOf" srcId="{02CFA9A5-0AC0-4139-8794-FB29115F6CEF}" destId="{6D02D27C-C976-47FE-96A8-F88DA5CD1C27}" srcOrd="4" destOrd="0" presId="urn:microsoft.com/office/officeart/2005/8/layout/hProcess9"/>
    <dgm:cxn modelId="{595867B7-EC5B-4FB1-9BE7-2DCE8D746E81}" type="presParOf" srcId="{02CFA9A5-0AC0-4139-8794-FB29115F6CEF}" destId="{17F89FF3-2772-4483-B4F4-A744D980D2FA}" srcOrd="5" destOrd="0" presId="urn:microsoft.com/office/officeart/2005/8/layout/hProcess9"/>
    <dgm:cxn modelId="{5A868EAC-CD9D-4D6D-BB0B-111F2048BA38}" type="presParOf" srcId="{02CFA9A5-0AC0-4139-8794-FB29115F6CEF}" destId="{4CD92049-D81F-49F5-AABF-65FDB51BCD4B}" srcOrd="6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E5F1BE8-186D-4081-AE64-66322CD6EC09}">
      <dsp:nvSpPr>
        <dsp:cNvPr id="0" name=""/>
        <dsp:cNvSpPr/>
      </dsp:nvSpPr>
      <dsp:spPr>
        <a:xfrm>
          <a:off x="870329" y="0"/>
          <a:ext cx="9863736" cy="1210146"/>
        </a:xfrm>
        <a:prstGeom prst="rightArrow">
          <a:avLst/>
        </a:prstGeom>
        <a:solidFill>
          <a:schemeClr val="accent3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2CA97219-22C1-4154-8617-0FAA9BDD647F}">
      <dsp:nvSpPr>
        <dsp:cNvPr id="0" name=""/>
        <dsp:cNvSpPr/>
      </dsp:nvSpPr>
      <dsp:spPr>
        <a:xfrm>
          <a:off x="7118" y="363043"/>
          <a:ext cx="2753264" cy="484058"/>
        </a:xfrm>
        <a:prstGeom prst="round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l-GR" sz="21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Φυσιολογικό επιθήλιο</a:t>
          </a:r>
        </a:p>
      </dsp:txBody>
      <dsp:txXfrm>
        <a:off x="30748" y="386673"/>
        <a:ext cx="2706004" cy="436798"/>
      </dsp:txXfrm>
    </dsp:sp>
    <dsp:sp modelId="{FED38004-8DF2-4E25-9F67-80A7A30DD0A7}">
      <dsp:nvSpPr>
        <dsp:cNvPr id="0" name=""/>
        <dsp:cNvSpPr/>
      </dsp:nvSpPr>
      <dsp:spPr>
        <a:xfrm>
          <a:off x="2952750" y="363043"/>
          <a:ext cx="2753264" cy="484058"/>
        </a:xfrm>
        <a:prstGeom prst="round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l-GR" sz="21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Υπερπλασία επιθηλίου</a:t>
          </a:r>
        </a:p>
      </dsp:txBody>
      <dsp:txXfrm>
        <a:off x="2976380" y="386673"/>
        <a:ext cx="2706004" cy="436798"/>
      </dsp:txXfrm>
    </dsp:sp>
    <dsp:sp modelId="{6D02D27C-C976-47FE-96A8-F88DA5CD1C27}">
      <dsp:nvSpPr>
        <dsp:cNvPr id="0" name=""/>
        <dsp:cNvSpPr/>
      </dsp:nvSpPr>
      <dsp:spPr>
        <a:xfrm>
          <a:off x="5898381" y="363043"/>
          <a:ext cx="2753264" cy="484058"/>
        </a:xfrm>
        <a:prstGeom prst="round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l-GR" sz="21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Αδένωμα</a:t>
          </a:r>
        </a:p>
      </dsp:txBody>
      <dsp:txXfrm>
        <a:off x="5922011" y="386673"/>
        <a:ext cx="2706004" cy="436798"/>
      </dsp:txXfrm>
    </dsp:sp>
    <dsp:sp modelId="{4CD92049-D81F-49F5-AABF-65FDB51BCD4B}">
      <dsp:nvSpPr>
        <dsp:cNvPr id="0" name=""/>
        <dsp:cNvSpPr/>
      </dsp:nvSpPr>
      <dsp:spPr>
        <a:xfrm>
          <a:off x="8844013" y="363043"/>
          <a:ext cx="2753264" cy="484058"/>
        </a:xfrm>
        <a:prstGeom prst="roundRect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l-GR" sz="21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Καρκίνωμα</a:t>
          </a:r>
        </a:p>
      </dsp:txBody>
      <dsp:txXfrm>
        <a:off x="8867643" y="386673"/>
        <a:ext cx="2706004" cy="43679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D814E7-5B2B-40E6-BCFC-875BAF057B98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8487E6-A331-4B03-BE44-8CA93D9EA888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1946604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240869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240869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l-G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CBAAAD-99F4-4CD9-A66B-4E88B12C8637}" type="slidenum">
              <a:rPr lang="el-GR" smtClean="0"/>
              <a:pPr/>
              <a:t>11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3612079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7021451-1387-4CA6-816F-3879F97B5CBC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240869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11F8267-C500-4FDD-8832-A283B3EC36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3572BDAE-2F60-4D04-934D-98E7735124B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D08A9EC-64E0-48E1-98BC-EAD7E894DC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DE840D2-190E-4EAF-B9FB-28CA1EC1A0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463F653-1F24-43ED-BEF4-F2D1D8F836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13386685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125FFFF-3FB5-48FB-8932-7762C1CE15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EEB19A11-8F2C-43F8-B99E-A601EC7B6F1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5804E26-A463-4D5D-962C-ADB9CA704D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DA907D0-DE78-46F6-B739-96D0E9679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C518A35-5A71-487C-A5B6-5A1D5094D4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41287641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4699BEFF-EB23-4365-909D-ADFEE25C3D5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06E16167-755A-432D-BB38-DBEE9E77C31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8FD07CB8-D8AA-4E17-AE91-65F633D894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012284F-BB60-440A-88BE-02D141F1D0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6F3B011-0CE0-44BC-ADEB-4B95E03D81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313159473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8384" y="284163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Online Image Placeholder 2"/>
          <p:cNvSpPr>
            <a:spLocks noGrp="1"/>
          </p:cNvSpPr>
          <p:nvPr>
            <p:ph type="clipArt" sz="half" idx="1"/>
          </p:nvPr>
        </p:nvSpPr>
        <p:spPr>
          <a:xfrm>
            <a:off x="914400" y="1905000"/>
            <a:ext cx="5080000" cy="41910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197600" y="1905000"/>
            <a:ext cx="5080000" cy="41910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6D0E49C-74C7-4D9E-AA96-85C94D65359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245F27BF-9B82-4EE7-BC7A-CCD286631E9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9" descr="Large confetti">
            <a:extLst>
              <a:ext uri="{FF2B5EF4-FFF2-40B4-BE49-F238E27FC236}">
                <a16:creationId xmlns:a16="http://schemas.microsoft.com/office/drawing/2014/main" xmlns="" id="{58DD4067-0DFF-4C11-84C0-5F16E80E6A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7B3EE9F-F7C4-4EBB-A115-A93EBCFCE0C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xmlns="" val="26435878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FF17FB7-B894-4C97-AF8B-254377E6B2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72700A45-73EA-4D77-B463-49300D39349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791BDBA-34C2-4EF4-847C-01AAEBC1C6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89ACD70-4541-4A12-BF2C-3CBE8B8999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BA6D903-155E-412F-BACB-84485743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22715004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D7B5383-1C66-4705-B5F7-2F14A85FAA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F083C96-551E-4336-BD3E-1B267E9029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6228B6F-790B-4843-9348-85EA853FC2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E23E74A5-619F-454C-BA09-03BB2113FF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E944FDF-0290-48A7-9B2B-BB723EDD5D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34670607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1EDEEE2-5BF4-4ABD-809C-2E6E8AD511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4F1B86EA-1521-4E0E-9534-EC2695AE421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833FB77-121D-49CE-8B71-E9190ADE15B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7FB3305A-A51B-41AB-8F86-867D2EE58F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37000A-1D18-4385-B52A-F33C1210EF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034C4143-112C-43BB-96FF-510DF3E641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16277271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13E89EE-F1FE-4D4D-864D-A3B2F2BE95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248C2AC-61C9-44C7-9CD6-72F13ECD82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7F11E3A1-E0BB-469C-A4B7-F1DA58484F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DF8D9FF-11CB-4075-8D3B-E35C5C2ED51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69BBDB76-AD64-4664-9B34-B12EFD781EA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6CFCFE1D-F58E-4310-AFE4-B1FBADD5D8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55581683-BCEA-43B6-AD6A-CDD124B220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46EBBE2-A914-4342-9234-A7CB8B361B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22436704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2E8823B-ACFD-4FB7-A41F-C96B597163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9C83C9E-9EF3-4801-9BA8-AFD7059892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00A9BF2-B016-49EA-9182-C026FA5AAE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41FEA11F-2735-4405-A9B0-CBCE731EBC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4677900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2A0CC2AD-AE24-42B4-B68C-D248F4E9C8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75994C42-281D-4B52-A0AE-A7DBB89B41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2D0F79FC-1124-422A-AF4A-95E2F1FDA3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380449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61B837A-C560-4E2A-A302-30D0457F08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55EDCE2-4D05-4106-84D0-DC62889CE8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91AE08D-4B6A-4463-9BAC-EF9A5C8745F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91ACA545-5CCC-4D2A-AE33-AF96AFF0A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0085E5F-44D1-4FB1-A6F2-AA8A7C277E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55593B3-758B-41CE-94CB-D22EDFB4C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11174843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F319DFD-2D78-44F2-A31F-25876826E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7D20193E-8314-4F4B-AF28-9A8B5CC9671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3CD01F96-E50A-480D-A11B-29FB1184973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9F91A7E2-3553-44D1-8566-7826B41A6C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FA65D2AB-F143-441E-8C37-4ADD7C082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E1C71A5-60FD-42CA-8A69-C189566174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26377731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D768DD2-DD9A-4B03-A733-8BB716C535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3512A79-C823-4C4A-A3C4-3442C8798D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132C5A4-5447-483A-B1D9-FCCF8D9674C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129A2D-C8C7-4E98-9D11-4BE6632BAC2A}" type="datetimeFigureOut">
              <a:rPr lang="en-GB" smtClean="0"/>
              <a:pPr/>
              <a:t>31/01/2022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2C272A0A-3E96-45D9-87D6-B73E1C1E4F2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1C1CC46-EC66-4083-B0CD-5851C901FD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297677-59ED-4584-AC18-069631A98B8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xmlns="" val="3908223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0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jpe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xmlns="" id="{1C64EBFC-002A-4191-99C7-1F5E3433D466}"/>
              </a:ext>
            </a:extLst>
          </p:cNvPr>
          <p:cNvSpPr txBox="1">
            <a:spLocks/>
          </p:cNvSpPr>
          <p:nvPr/>
        </p:nvSpPr>
        <p:spPr>
          <a:xfrm>
            <a:off x="846082" y="1721453"/>
            <a:ext cx="10715297" cy="23876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l-GR" sz="4000" dirty="0"/>
              <a:t>ΚΑΤ’ ΕΠΙΛΟΓΗΝ ΜΑΘΗΜΑ ΓΑΣΤΡΕΝΤΕΡΟΛΟΓΙΑ</a:t>
            </a:r>
            <a:endParaRPr lang="en-GB" sz="4000" dirty="0"/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40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Πολύποδες – Καρκίνος παχέος εντέρου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4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E38CA34F-8E17-4846-B6BC-F41CD6ABD8C5}"/>
              </a:ext>
            </a:extLst>
          </p:cNvPr>
          <p:cNvSpPr txBox="1">
            <a:spLocks/>
          </p:cNvSpPr>
          <p:nvPr/>
        </p:nvSpPr>
        <p:spPr>
          <a:xfrm>
            <a:off x="1681000" y="4737155"/>
            <a:ext cx="9144000" cy="165576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sz="2800" i="1">
                <a:latin typeface="Calibri" panose="020F0502020204030204" pitchFamily="34" charset="0"/>
                <a:cs typeface="Calibri" panose="020F0502020204030204" pitchFamily="34" charset="0"/>
              </a:rPr>
              <a:t>Κωνσταντίνος Τριανταφύλλου</a:t>
            </a:r>
          </a:p>
          <a:p>
            <a:r>
              <a:rPr lang="el-GR" sz="2800" i="1">
                <a:latin typeface="Calibri" panose="020F0502020204030204" pitchFamily="34" charset="0"/>
                <a:cs typeface="Calibri" panose="020F0502020204030204" pitchFamily="34" charset="0"/>
              </a:rPr>
              <a:t>Καθηγητής Γαστρεντερολογίας</a:t>
            </a:r>
          </a:p>
          <a:p>
            <a:r>
              <a:rPr lang="el-GR" sz="2800" i="1">
                <a:latin typeface="Calibri" panose="020F0502020204030204" pitchFamily="34" charset="0"/>
                <a:cs typeface="Calibri" panose="020F0502020204030204" pitchFamily="34" charset="0"/>
              </a:rPr>
              <a:t>Ιατρική Σχολή ΕΚΠΑ </a:t>
            </a:r>
            <a:endParaRPr lang="en-GB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F1CC1806-38D6-4C08-B3C2-9FADA07ACF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48548" y="549606"/>
            <a:ext cx="1232452" cy="1652244"/>
          </a:xfrm>
          <a:prstGeom prst="rect">
            <a:avLst/>
          </a:prstGeom>
          <a:solidFill>
            <a:sysClr val="window" lastClr="FFFF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03593B4C-6263-49FA-AE72-1276FB4C70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14421" y="549606"/>
            <a:ext cx="1530229" cy="16522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9535955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527373"/>
            <a:ext cx="12192000" cy="42042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CE4BCB86-0224-4E0C-B221-C8F6D19CFB52}"/>
              </a:ext>
            </a:extLst>
          </p:cNvPr>
          <p:cNvSpPr txBox="1"/>
          <p:nvPr/>
        </p:nvSpPr>
        <p:spPr>
          <a:xfrm>
            <a:off x="314960" y="5063243"/>
            <a:ext cx="1181608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000" dirty="0"/>
              <a:t>ΜΕΓΕΘΟΣ: μικροσκοπικά (1 - 5 </a:t>
            </a:r>
            <a:r>
              <a:rPr lang="el-GR" sz="2000" dirty="0" err="1"/>
              <a:t>mm</a:t>
            </a:r>
            <a:r>
              <a:rPr lang="el-GR" sz="2000" dirty="0"/>
              <a:t>)	μικρά (6 - 9 </a:t>
            </a:r>
            <a:r>
              <a:rPr lang="el-GR" sz="2000" dirty="0" err="1"/>
              <a:t>mm</a:t>
            </a:r>
            <a:r>
              <a:rPr lang="el-GR" sz="2000" dirty="0"/>
              <a:t>), </a:t>
            </a:r>
            <a:r>
              <a:rPr lang="en-GB" sz="2000" dirty="0"/>
              <a:t>		</a:t>
            </a:r>
            <a:r>
              <a:rPr lang="el-GR" sz="2000" dirty="0"/>
              <a:t>     μεγάλα (≥10 </a:t>
            </a:r>
            <a:r>
              <a:rPr lang="el-GR" sz="2000" dirty="0" err="1"/>
              <a:t>mm</a:t>
            </a:r>
            <a:r>
              <a:rPr lang="el-GR" sz="2000" dirty="0"/>
              <a:t>) </a:t>
            </a:r>
            <a:endParaRPr lang="en-GB" sz="20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35C57B0D-268B-4E39-B324-20D64A9B67E9}"/>
              </a:ext>
            </a:extLst>
          </p:cNvPr>
          <p:cNvSpPr txBox="1"/>
          <p:nvPr/>
        </p:nvSpPr>
        <p:spPr>
          <a:xfrm>
            <a:off x="314960" y="5634140"/>
            <a:ext cx="1165352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000" dirty="0"/>
              <a:t>ΕΠΙΠΟΛΑΣΜΟΣ:   45 </a:t>
            </a:r>
            <a:r>
              <a:rPr lang="en-GB" sz="2000" dirty="0"/>
              <a:t>-</a:t>
            </a:r>
            <a:r>
              <a:rPr lang="el-GR" sz="2000" dirty="0"/>
              <a:t> 71% </a:t>
            </a:r>
            <a:r>
              <a:rPr lang="en-GB" sz="2000" dirty="0"/>
              <a:t>		</a:t>
            </a:r>
            <a:r>
              <a:rPr lang="el-GR" sz="2000" kern="50" dirty="0">
                <a:effectLst/>
                <a:ea typeface="Arial" panose="020B0604020202020204" pitchFamily="34" charset="0"/>
              </a:rPr>
              <a:t>21-23%			      	     8 έως 22% </a:t>
            </a:r>
            <a:endParaRPr lang="en-GB" sz="20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E275502A-C8AC-4D18-9535-EEFE0D47E298}"/>
              </a:ext>
            </a:extLst>
          </p:cNvPr>
          <p:cNvSpPr txBox="1"/>
          <p:nvPr/>
        </p:nvSpPr>
        <p:spPr>
          <a:xfrm>
            <a:off x="264160" y="6133515"/>
            <a:ext cx="1165352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l-GR" sz="2000" dirty="0"/>
              <a:t> «ΣΟΒΑΡΑ»:	 7 </a:t>
            </a:r>
            <a:r>
              <a:rPr lang="en-GB" sz="2000" dirty="0"/>
              <a:t>-</a:t>
            </a:r>
            <a:r>
              <a:rPr lang="el-GR" sz="2000" dirty="0"/>
              <a:t> 16%			 10-34% (</a:t>
            </a:r>
            <a:r>
              <a:rPr lang="el-GR" sz="2000" kern="50" dirty="0">
                <a:effectLst/>
                <a:ea typeface="Arial" panose="020B0604020202020204" pitchFamily="34" charset="0"/>
              </a:rPr>
              <a:t>0,2% κακοήθη)	      	      37-54% (3,2 -11% κακοήθη)</a:t>
            </a:r>
            <a:r>
              <a:rPr lang="el-GR" sz="2000" dirty="0"/>
              <a:t>  </a:t>
            </a:r>
            <a:endParaRPr lang="en-GB" sz="2000" dirty="0"/>
          </a:p>
        </p:txBody>
      </p:sp>
    </p:spTree>
    <p:extLst>
      <p:ext uri="{BB962C8B-B14F-4D97-AF65-F5344CB8AC3E}">
        <p14:creationId xmlns:p14="http://schemas.microsoft.com/office/powerpoint/2010/main" xmlns="" val="480117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5" name="Group 3034"/>
          <p:cNvGrpSpPr/>
          <p:nvPr/>
        </p:nvGrpSpPr>
        <p:grpSpPr>
          <a:xfrm>
            <a:off x="3366474" y="1722136"/>
            <a:ext cx="2274144" cy="3164660"/>
            <a:chOff x="2668889" y="1270838"/>
            <a:chExt cx="2274144" cy="3164660"/>
          </a:xfrm>
        </p:grpSpPr>
        <p:pic>
          <p:nvPicPr>
            <p:cNvPr id="1815" name="Picture 181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668889" y="1650193"/>
              <a:ext cx="2274144" cy="1337452"/>
            </a:xfrm>
            <a:prstGeom prst="rect">
              <a:avLst/>
            </a:prstGeom>
          </p:spPr>
        </p:pic>
        <p:grpSp>
          <p:nvGrpSpPr>
            <p:cNvPr id="1816" name="Group 206"/>
            <p:cNvGrpSpPr>
              <a:grpSpLocks/>
            </p:cNvGrpSpPr>
            <p:nvPr/>
          </p:nvGrpSpPr>
          <p:grpSpPr bwMode="auto">
            <a:xfrm>
              <a:off x="3526613" y="1270838"/>
              <a:ext cx="273999" cy="1395688"/>
              <a:chOff x="4734" y="2583"/>
              <a:chExt cx="335" cy="1153"/>
            </a:xfrm>
          </p:grpSpPr>
          <p:sp>
            <p:nvSpPr>
              <p:cNvPr id="1817" name="Freeform 207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18" name="Oval 208"/>
              <p:cNvSpPr>
                <a:spLocks noChangeArrowheads="1"/>
              </p:cNvSpPr>
              <p:nvPr/>
            </p:nvSpPr>
            <p:spPr bwMode="auto">
              <a:xfrm>
                <a:off x="4834" y="315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9" name="Oval 209"/>
              <p:cNvSpPr>
                <a:spLocks noChangeArrowheads="1"/>
              </p:cNvSpPr>
              <p:nvPr/>
            </p:nvSpPr>
            <p:spPr bwMode="auto">
              <a:xfrm>
                <a:off x="4821" y="3138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20" name="Freeform 210"/>
              <p:cNvSpPr>
                <a:spLocks/>
              </p:cNvSpPr>
              <p:nvPr/>
            </p:nvSpPr>
            <p:spPr bwMode="auto">
              <a:xfrm>
                <a:off x="4749" y="2602"/>
                <a:ext cx="307" cy="1120"/>
              </a:xfrm>
              <a:custGeom>
                <a:avLst/>
                <a:gdLst>
                  <a:gd name="T0" fmla="*/ 0 w 123"/>
                  <a:gd name="T1" fmla="*/ 7736 h 420"/>
                  <a:gd name="T2" fmla="*/ 30 w 123"/>
                  <a:gd name="T3" fmla="*/ 7795 h 420"/>
                  <a:gd name="T4" fmla="*/ 933 w 123"/>
                  <a:gd name="T5" fmla="*/ 7965 h 420"/>
                  <a:gd name="T6" fmla="*/ 933 w 123"/>
                  <a:gd name="T7" fmla="*/ 7965 h 420"/>
                  <a:gd name="T8" fmla="*/ 1820 w 123"/>
                  <a:gd name="T9" fmla="*/ 7795 h 420"/>
                  <a:gd name="T10" fmla="*/ 1912 w 123"/>
                  <a:gd name="T11" fmla="*/ 7416 h 420"/>
                  <a:gd name="T12" fmla="*/ 1912 w 123"/>
                  <a:gd name="T13" fmla="*/ 320 h 420"/>
                  <a:gd name="T14" fmla="*/ 1775 w 123"/>
                  <a:gd name="T15" fmla="*/ 0 h 420"/>
                  <a:gd name="T16" fmla="*/ 1849 w 123"/>
                  <a:gd name="T17" fmla="*/ 264 h 420"/>
                  <a:gd name="T18" fmla="*/ 1712 w 123"/>
                  <a:gd name="T19" fmla="*/ 6259 h 420"/>
                  <a:gd name="T20" fmla="*/ 699 w 123"/>
                  <a:gd name="T21" fmla="*/ 7816 h 420"/>
                  <a:gd name="T22" fmla="*/ 0 w 123"/>
                  <a:gd name="T23" fmla="*/ 773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0">
                    <a:moveTo>
                      <a:pt x="0" y="408"/>
                    </a:moveTo>
                    <a:cubicBezTo>
                      <a:pt x="1" y="409"/>
                      <a:pt x="1" y="410"/>
                      <a:pt x="2" y="411"/>
                    </a:cubicBezTo>
                    <a:cubicBezTo>
                      <a:pt x="8" y="416"/>
                      <a:pt x="36" y="420"/>
                      <a:pt x="60" y="420"/>
                    </a:cubicBezTo>
                    <a:cubicBezTo>
                      <a:pt x="60" y="420"/>
                      <a:pt x="60" y="420"/>
                      <a:pt x="60" y="420"/>
                    </a:cubicBezTo>
                    <a:cubicBezTo>
                      <a:pt x="84" y="420"/>
                      <a:pt x="111" y="416"/>
                      <a:pt x="117" y="411"/>
                    </a:cubicBezTo>
                    <a:cubicBezTo>
                      <a:pt x="123" y="405"/>
                      <a:pt x="123" y="399"/>
                      <a:pt x="123" y="391"/>
                    </a:cubicBezTo>
                    <a:cubicBezTo>
                      <a:pt x="123" y="382"/>
                      <a:pt x="123" y="28"/>
                      <a:pt x="123" y="17"/>
                    </a:cubicBezTo>
                    <a:cubicBezTo>
                      <a:pt x="123" y="10"/>
                      <a:pt x="120" y="4"/>
                      <a:pt x="114" y="0"/>
                    </a:cubicBezTo>
                    <a:cubicBezTo>
                      <a:pt x="115" y="0"/>
                      <a:pt x="118" y="6"/>
                      <a:pt x="119" y="14"/>
                    </a:cubicBezTo>
                    <a:cubicBezTo>
                      <a:pt x="122" y="75"/>
                      <a:pt x="111" y="309"/>
                      <a:pt x="110" y="330"/>
                    </a:cubicBezTo>
                    <a:cubicBezTo>
                      <a:pt x="108" y="370"/>
                      <a:pt x="103" y="410"/>
                      <a:pt x="45" y="412"/>
                    </a:cubicBezTo>
                    <a:cubicBezTo>
                      <a:pt x="25" y="413"/>
                      <a:pt x="5" y="411"/>
                      <a:pt x="0" y="40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1" name="Freeform 211"/>
              <p:cNvSpPr>
                <a:spLocks/>
              </p:cNvSpPr>
              <p:nvPr/>
            </p:nvSpPr>
            <p:spPr bwMode="auto">
              <a:xfrm>
                <a:off x="4899" y="2653"/>
                <a:ext cx="157" cy="1069"/>
              </a:xfrm>
              <a:custGeom>
                <a:avLst/>
                <a:gdLst>
                  <a:gd name="T0" fmla="*/ 0 w 63"/>
                  <a:gd name="T1" fmla="*/ 7598 h 401"/>
                  <a:gd name="T2" fmla="*/ 882 w 63"/>
                  <a:gd name="T3" fmla="*/ 7427 h 401"/>
                  <a:gd name="T4" fmla="*/ 974 w 63"/>
                  <a:gd name="T5" fmla="*/ 7051 h 401"/>
                  <a:gd name="T6" fmla="*/ 974 w 63"/>
                  <a:gd name="T7" fmla="*/ 0 h 401"/>
                  <a:gd name="T8" fmla="*/ 820 w 63"/>
                  <a:gd name="T9" fmla="*/ 7008 h 401"/>
                  <a:gd name="T10" fmla="*/ 0 w 63"/>
                  <a:gd name="T11" fmla="*/ 7598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1">
                    <a:moveTo>
                      <a:pt x="0" y="401"/>
                    </a:moveTo>
                    <a:cubicBezTo>
                      <a:pt x="24" y="401"/>
                      <a:pt x="51" y="397"/>
                      <a:pt x="57" y="392"/>
                    </a:cubicBezTo>
                    <a:cubicBezTo>
                      <a:pt x="63" y="386"/>
                      <a:pt x="63" y="380"/>
                      <a:pt x="63" y="372"/>
                    </a:cubicBezTo>
                    <a:cubicBezTo>
                      <a:pt x="63" y="363"/>
                      <a:pt x="63" y="10"/>
                      <a:pt x="63" y="0"/>
                    </a:cubicBezTo>
                    <a:cubicBezTo>
                      <a:pt x="63" y="12"/>
                      <a:pt x="57" y="358"/>
                      <a:pt x="53" y="370"/>
                    </a:cubicBezTo>
                    <a:cubicBezTo>
                      <a:pt x="49" y="383"/>
                      <a:pt x="41" y="398"/>
                      <a:pt x="0" y="40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2" name="Freeform 212"/>
              <p:cNvSpPr>
                <a:spLocks/>
              </p:cNvSpPr>
              <p:nvPr/>
            </p:nvSpPr>
            <p:spPr bwMode="auto">
              <a:xfrm>
                <a:off x="4749" y="2594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22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4"/>
                      <a:pt x="51" y="6"/>
                    </a:cubicBezTo>
                    <a:cubicBezTo>
                      <a:pt x="33" y="8"/>
                      <a:pt x="22" y="7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3" name="Freeform 213"/>
              <p:cNvSpPr>
                <a:spLocks/>
              </p:cNvSpPr>
              <p:nvPr/>
            </p:nvSpPr>
            <p:spPr bwMode="auto">
              <a:xfrm>
                <a:off x="4749" y="2594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9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4" name="Oval 214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25" name="Freeform 215"/>
              <p:cNvSpPr>
                <a:spLocks/>
              </p:cNvSpPr>
              <p:nvPr/>
            </p:nvSpPr>
            <p:spPr bwMode="auto">
              <a:xfrm>
                <a:off x="4839" y="3165"/>
                <a:ext cx="147" cy="250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80 h 94"/>
                  <a:gd name="T4" fmla="*/ 249 w 59"/>
                  <a:gd name="T5" fmla="*/ 1521 h 94"/>
                  <a:gd name="T6" fmla="*/ 0 w 59"/>
                  <a:gd name="T7" fmla="*/ 1407 h 94"/>
                  <a:gd name="T8" fmla="*/ 404 w 59"/>
                  <a:gd name="T9" fmla="*/ 1769 h 94"/>
                  <a:gd name="T10" fmla="*/ 912 w 59"/>
                  <a:gd name="T11" fmla="*/ 827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6" name="Oval 216"/>
              <p:cNvSpPr>
                <a:spLocks noChangeArrowheads="1"/>
              </p:cNvSpPr>
              <p:nvPr/>
            </p:nvSpPr>
            <p:spPr bwMode="auto">
              <a:xfrm>
                <a:off x="4836" y="3173"/>
                <a:ext cx="98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27" name="Oval 217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28" name="Freeform 218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9" name="Rectangle 219"/>
              <p:cNvSpPr>
                <a:spLocks noChangeArrowheads="1"/>
              </p:cNvSpPr>
              <p:nvPr/>
            </p:nvSpPr>
            <p:spPr bwMode="auto">
              <a:xfrm>
                <a:off x="4901" y="3735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0" name="Oval 220"/>
              <p:cNvSpPr>
                <a:spLocks noChangeArrowheads="1"/>
              </p:cNvSpPr>
              <p:nvPr/>
            </p:nvSpPr>
            <p:spPr bwMode="auto">
              <a:xfrm>
                <a:off x="4831" y="3135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1" name="Oval 221"/>
              <p:cNvSpPr>
                <a:spLocks noChangeArrowheads="1"/>
              </p:cNvSpPr>
              <p:nvPr/>
            </p:nvSpPr>
            <p:spPr bwMode="auto">
              <a:xfrm>
                <a:off x="4854" y="3189"/>
                <a:ext cx="42" cy="4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2" name="Oval 222"/>
              <p:cNvSpPr>
                <a:spLocks noChangeArrowheads="1"/>
              </p:cNvSpPr>
              <p:nvPr/>
            </p:nvSpPr>
            <p:spPr bwMode="auto">
              <a:xfrm>
                <a:off x="4866" y="31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3" name="Oval 223"/>
              <p:cNvSpPr>
                <a:spLocks noChangeArrowheads="1"/>
              </p:cNvSpPr>
              <p:nvPr/>
            </p:nvSpPr>
            <p:spPr bwMode="auto">
              <a:xfrm>
                <a:off x="4816" y="317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34" name="Group 206"/>
            <p:cNvGrpSpPr>
              <a:grpSpLocks/>
            </p:cNvGrpSpPr>
            <p:nvPr/>
          </p:nvGrpSpPr>
          <p:grpSpPr bwMode="auto">
            <a:xfrm>
              <a:off x="3861169" y="1502541"/>
              <a:ext cx="316042" cy="1122747"/>
              <a:chOff x="4734" y="2583"/>
              <a:chExt cx="335" cy="1153"/>
            </a:xfrm>
          </p:grpSpPr>
          <p:sp>
            <p:nvSpPr>
              <p:cNvPr id="1835" name="Freeform 207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6" name="Oval 208"/>
              <p:cNvSpPr>
                <a:spLocks noChangeArrowheads="1"/>
              </p:cNvSpPr>
              <p:nvPr/>
            </p:nvSpPr>
            <p:spPr bwMode="auto">
              <a:xfrm>
                <a:off x="4834" y="315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7" name="Oval 209"/>
              <p:cNvSpPr>
                <a:spLocks noChangeArrowheads="1"/>
              </p:cNvSpPr>
              <p:nvPr/>
            </p:nvSpPr>
            <p:spPr bwMode="auto">
              <a:xfrm>
                <a:off x="4821" y="3138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38" name="Freeform 210"/>
              <p:cNvSpPr>
                <a:spLocks/>
              </p:cNvSpPr>
              <p:nvPr/>
            </p:nvSpPr>
            <p:spPr bwMode="auto">
              <a:xfrm>
                <a:off x="4749" y="2602"/>
                <a:ext cx="307" cy="1120"/>
              </a:xfrm>
              <a:custGeom>
                <a:avLst/>
                <a:gdLst>
                  <a:gd name="T0" fmla="*/ 0 w 123"/>
                  <a:gd name="T1" fmla="*/ 7736 h 420"/>
                  <a:gd name="T2" fmla="*/ 30 w 123"/>
                  <a:gd name="T3" fmla="*/ 7795 h 420"/>
                  <a:gd name="T4" fmla="*/ 933 w 123"/>
                  <a:gd name="T5" fmla="*/ 7965 h 420"/>
                  <a:gd name="T6" fmla="*/ 933 w 123"/>
                  <a:gd name="T7" fmla="*/ 7965 h 420"/>
                  <a:gd name="T8" fmla="*/ 1820 w 123"/>
                  <a:gd name="T9" fmla="*/ 7795 h 420"/>
                  <a:gd name="T10" fmla="*/ 1912 w 123"/>
                  <a:gd name="T11" fmla="*/ 7416 h 420"/>
                  <a:gd name="T12" fmla="*/ 1912 w 123"/>
                  <a:gd name="T13" fmla="*/ 320 h 420"/>
                  <a:gd name="T14" fmla="*/ 1775 w 123"/>
                  <a:gd name="T15" fmla="*/ 0 h 420"/>
                  <a:gd name="T16" fmla="*/ 1849 w 123"/>
                  <a:gd name="T17" fmla="*/ 264 h 420"/>
                  <a:gd name="T18" fmla="*/ 1712 w 123"/>
                  <a:gd name="T19" fmla="*/ 6259 h 420"/>
                  <a:gd name="T20" fmla="*/ 699 w 123"/>
                  <a:gd name="T21" fmla="*/ 7816 h 420"/>
                  <a:gd name="T22" fmla="*/ 0 w 123"/>
                  <a:gd name="T23" fmla="*/ 773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0">
                    <a:moveTo>
                      <a:pt x="0" y="408"/>
                    </a:moveTo>
                    <a:cubicBezTo>
                      <a:pt x="1" y="409"/>
                      <a:pt x="1" y="410"/>
                      <a:pt x="2" y="411"/>
                    </a:cubicBezTo>
                    <a:cubicBezTo>
                      <a:pt x="8" y="416"/>
                      <a:pt x="36" y="420"/>
                      <a:pt x="60" y="420"/>
                    </a:cubicBezTo>
                    <a:cubicBezTo>
                      <a:pt x="60" y="420"/>
                      <a:pt x="60" y="420"/>
                      <a:pt x="60" y="420"/>
                    </a:cubicBezTo>
                    <a:cubicBezTo>
                      <a:pt x="84" y="420"/>
                      <a:pt x="111" y="416"/>
                      <a:pt x="117" y="411"/>
                    </a:cubicBezTo>
                    <a:cubicBezTo>
                      <a:pt x="123" y="405"/>
                      <a:pt x="123" y="399"/>
                      <a:pt x="123" y="391"/>
                    </a:cubicBezTo>
                    <a:cubicBezTo>
                      <a:pt x="123" y="382"/>
                      <a:pt x="123" y="28"/>
                      <a:pt x="123" y="17"/>
                    </a:cubicBezTo>
                    <a:cubicBezTo>
                      <a:pt x="123" y="10"/>
                      <a:pt x="120" y="4"/>
                      <a:pt x="114" y="0"/>
                    </a:cubicBezTo>
                    <a:cubicBezTo>
                      <a:pt x="115" y="0"/>
                      <a:pt x="118" y="6"/>
                      <a:pt x="119" y="14"/>
                    </a:cubicBezTo>
                    <a:cubicBezTo>
                      <a:pt x="122" y="75"/>
                      <a:pt x="111" y="309"/>
                      <a:pt x="110" y="330"/>
                    </a:cubicBezTo>
                    <a:cubicBezTo>
                      <a:pt x="108" y="370"/>
                      <a:pt x="103" y="410"/>
                      <a:pt x="45" y="412"/>
                    </a:cubicBezTo>
                    <a:cubicBezTo>
                      <a:pt x="25" y="413"/>
                      <a:pt x="5" y="411"/>
                      <a:pt x="0" y="40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9" name="Freeform 211"/>
              <p:cNvSpPr>
                <a:spLocks/>
              </p:cNvSpPr>
              <p:nvPr/>
            </p:nvSpPr>
            <p:spPr bwMode="auto">
              <a:xfrm>
                <a:off x="4899" y="2653"/>
                <a:ext cx="157" cy="1069"/>
              </a:xfrm>
              <a:custGeom>
                <a:avLst/>
                <a:gdLst>
                  <a:gd name="T0" fmla="*/ 0 w 63"/>
                  <a:gd name="T1" fmla="*/ 7598 h 401"/>
                  <a:gd name="T2" fmla="*/ 882 w 63"/>
                  <a:gd name="T3" fmla="*/ 7427 h 401"/>
                  <a:gd name="T4" fmla="*/ 974 w 63"/>
                  <a:gd name="T5" fmla="*/ 7051 h 401"/>
                  <a:gd name="T6" fmla="*/ 974 w 63"/>
                  <a:gd name="T7" fmla="*/ 0 h 401"/>
                  <a:gd name="T8" fmla="*/ 820 w 63"/>
                  <a:gd name="T9" fmla="*/ 7008 h 401"/>
                  <a:gd name="T10" fmla="*/ 0 w 63"/>
                  <a:gd name="T11" fmla="*/ 7598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1">
                    <a:moveTo>
                      <a:pt x="0" y="401"/>
                    </a:moveTo>
                    <a:cubicBezTo>
                      <a:pt x="24" y="401"/>
                      <a:pt x="51" y="397"/>
                      <a:pt x="57" y="392"/>
                    </a:cubicBezTo>
                    <a:cubicBezTo>
                      <a:pt x="63" y="386"/>
                      <a:pt x="63" y="380"/>
                      <a:pt x="63" y="372"/>
                    </a:cubicBezTo>
                    <a:cubicBezTo>
                      <a:pt x="63" y="363"/>
                      <a:pt x="63" y="10"/>
                      <a:pt x="63" y="0"/>
                    </a:cubicBezTo>
                    <a:cubicBezTo>
                      <a:pt x="63" y="12"/>
                      <a:pt x="57" y="358"/>
                      <a:pt x="53" y="370"/>
                    </a:cubicBezTo>
                    <a:cubicBezTo>
                      <a:pt x="49" y="383"/>
                      <a:pt x="41" y="398"/>
                      <a:pt x="0" y="40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0" name="Freeform 212"/>
              <p:cNvSpPr>
                <a:spLocks/>
              </p:cNvSpPr>
              <p:nvPr/>
            </p:nvSpPr>
            <p:spPr bwMode="auto">
              <a:xfrm>
                <a:off x="4749" y="2594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22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4"/>
                      <a:pt x="51" y="6"/>
                    </a:cubicBezTo>
                    <a:cubicBezTo>
                      <a:pt x="33" y="8"/>
                      <a:pt x="22" y="7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1" name="Freeform 213"/>
              <p:cNvSpPr>
                <a:spLocks/>
              </p:cNvSpPr>
              <p:nvPr/>
            </p:nvSpPr>
            <p:spPr bwMode="auto">
              <a:xfrm>
                <a:off x="4749" y="2594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9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2" name="Oval 214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3" name="Freeform 215"/>
              <p:cNvSpPr>
                <a:spLocks/>
              </p:cNvSpPr>
              <p:nvPr/>
            </p:nvSpPr>
            <p:spPr bwMode="auto">
              <a:xfrm>
                <a:off x="4839" y="3165"/>
                <a:ext cx="147" cy="250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80 h 94"/>
                  <a:gd name="T4" fmla="*/ 249 w 59"/>
                  <a:gd name="T5" fmla="*/ 1521 h 94"/>
                  <a:gd name="T6" fmla="*/ 0 w 59"/>
                  <a:gd name="T7" fmla="*/ 1407 h 94"/>
                  <a:gd name="T8" fmla="*/ 404 w 59"/>
                  <a:gd name="T9" fmla="*/ 1769 h 94"/>
                  <a:gd name="T10" fmla="*/ 912 w 59"/>
                  <a:gd name="T11" fmla="*/ 827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4" name="Oval 216"/>
              <p:cNvSpPr>
                <a:spLocks noChangeArrowheads="1"/>
              </p:cNvSpPr>
              <p:nvPr/>
            </p:nvSpPr>
            <p:spPr bwMode="auto">
              <a:xfrm>
                <a:off x="4836" y="3173"/>
                <a:ext cx="98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5" name="Oval 217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6" name="Freeform 218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7" name="Rectangle 219"/>
              <p:cNvSpPr>
                <a:spLocks noChangeArrowheads="1"/>
              </p:cNvSpPr>
              <p:nvPr/>
            </p:nvSpPr>
            <p:spPr bwMode="auto">
              <a:xfrm>
                <a:off x="4901" y="3735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8" name="Oval 220"/>
              <p:cNvSpPr>
                <a:spLocks noChangeArrowheads="1"/>
              </p:cNvSpPr>
              <p:nvPr/>
            </p:nvSpPr>
            <p:spPr bwMode="auto">
              <a:xfrm>
                <a:off x="4831" y="3135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9" name="Oval 221"/>
              <p:cNvSpPr>
                <a:spLocks noChangeArrowheads="1"/>
              </p:cNvSpPr>
              <p:nvPr/>
            </p:nvSpPr>
            <p:spPr bwMode="auto">
              <a:xfrm>
                <a:off x="4854" y="3189"/>
                <a:ext cx="42" cy="4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0" name="Oval 222"/>
              <p:cNvSpPr>
                <a:spLocks noChangeArrowheads="1"/>
              </p:cNvSpPr>
              <p:nvPr/>
            </p:nvSpPr>
            <p:spPr bwMode="auto">
              <a:xfrm>
                <a:off x="4866" y="31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1" name="Oval 223"/>
              <p:cNvSpPr>
                <a:spLocks noChangeArrowheads="1"/>
              </p:cNvSpPr>
              <p:nvPr/>
            </p:nvSpPr>
            <p:spPr bwMode="auto">
              <a:xfrm>
                <a:off x="4816" y="317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52" name="Group 206"/>
            <p:cNvGrpSpPr>
              <a:grpSpLocks/>
            </p:cNvGrpSpPr>
            <p:nvPr/>
          </p:nvGrpSpPr>
          <p:grpSpPr bwMode="auto">
            <a:xfrm>
              <a:off x="3114355" y="1434463"/>
              <a:ext cx="400607" cy="1405393"/>
              <a:chOff x="4734" y="2583"/>
              <a:chExt cx="335" cy="1153"/>
            </a:xfrm>
          </p:grpSpPr>
          <p:sp>
            <p:nvSpPr>
              <p:cNvPr id="1853" name="Freeform 207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4" name="Oval 208"/>
              <p:cNvSpPr>
                <a:spLocks noChangeArrowheads="1"/>
              </p:cNvSpPr>
              <p:nvPr/>
            </p:nvSpPr>
            <p:spPr bwMode="auto">
              <a:xfrm>
                <a:off x="4834" y="315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5" name="Oval 209"/>
              <p:cNvSpPr>
                <a:spLocks noChangeArrowheads="1"/>
              </p:cNvSpPr>
              <p:nvPr/>
            </p:nvSpPr>
            <p:spPr bwMode="auto">
              <a:xfrm>
                <a:off x="4821" y="3302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6" name="Freeform 210"/>
              <p:cNvSpPr>
                <a:spLocks/>
              </p:cNvSpPr>
              <p:nvPr/>
            </p:nvSpPr>
            <p:spPr bwMode="auto">
              <a:xfrm>
                <a:off x="4749" y="2602"/>
                <a:ext cx="307" cy="1120"/>
              </a:xfrm>
              <a:custGeom>
                <a:avLst/>
                <a:gdLst>
                  <a:gd name="T0" fmla="*/ 0 w 123"/>
                  <a:gd name="T1" fmla="*/ 7736 h 420"/>
                  <a:gd name="T2" fmla="*/ 30 w 123"/>
                  <a:gd name="T3" fmla="*/ 7795 h 420"/>
                  <a:gd name="T4" fmla="*/ 933 w 123"/>
                  <a:gd name="T5" fmla="*/ 7965 h 420"/>
                  <a:gd name="T6" fmla="*/ 933 w 123"/>
                  <a:gd name="T7" fmla="*/ 7965 h 420"/>
                  <a:gd name="T8" fmla="*/ 1820 w 123"/>
                  <a:gd name="T9" fmla="*/ 7795 h 420"/>
                  <a:gd name="T10" fmla="*/ 1912 w 123"/>
                  <a:gd name="T11" fmla="*/ 7416 h 420"/>
                  <a:gd name="T12" fmla="*/ 1912 w 123"/>
                  <a:gd name="T13" fmla="*/ 320 h 420"/>
                  <a:gd name="T14" fmla="*/ 1775 w 123"/>
                  <a:gd name="T15" fmla="*/ 0 h 420"/>
                  <a:gd name="T16" fmla="*/ 1849 w 123"/>
                  <a:gd name="T17" fmla="*/ 264 h 420"/>
                  <a:gd name="T18" fmla="*/ 1712 w 123"/>
                  <a:gd name="T19" fmla="*/ 6259 h 420"/>
                  <a:gd name="T20" fmla="*/ 699 w 123"/>
                  <a:gd name="T21" fmla="*/ 7816 h 420"/>
                  <a:gd name="T22" fmla="*/ 0 w 123"/>
                  <a:gd name="T23" fmla="*/ 773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0">
                    <a:moveTo>
                      <a:pt x="0" y="408"/>
                    </a:moveTo>
                    <a:cubicBezTo>
                      <a:pt x="1" y="409"/>
                      <a:pt x="1" y="410"/>
                      <a:pt x="2" y="411"/>
                    </a:cubicBezTo>
                    <a:cubicBezTo>
                      <a:pt x="8" y="416"/>
                      <a:pt x="36" y="420"/>
                      <a:pt x="60" y="420"/>
                    </a:cubicBezTo>
                    <a:cubicBezTo>
                      <a:pt x="60" y="420"/>
                      <a:pt x="60" y="420"/>
                      <a:pt x="60" y="420"/>
                    </a:cubicBezTo>
                    <a:cubicBezTo>
                      <a:pt x="84" y="420"/>
                      <a:pt x="111" y="416"/>
                      <a:pt x="117" y="411"/>
                    </a:cubicBezTo>
                    <a:cubicBezTo>
                      <a:pt x="123" y="405"/>
                      <a:pt x="123" y="399"/>
                      <a:pt x="123" y="391"/>
                    </a:cubicBezTo>
                    <a:cubicBezTo>
                      <a:pt x="123" y="382"/>
                      <a:pt x="123" y="28"/>
                      <a:pt x="123" y="17"/>
                    </a:cubicBezTo>
                    <a:cubicBezTo>
                      <a:pt x="123" y="10"/>
                      <a:pt x="120" y="4"/>
                      <a:pt x="114" y="0"/>
                    </a:cubicBezTo>
                    <a:cubicBezTo>
                      <a:pt x="115" y="0"/>
                      <a:pt x="118" y="6"/>
                      <a:pt x="119" y="14"/>
                    </a:cubicBezTo>
                    <a:cubicBezTo>
                      <a:pt x="122" y="75"/>
                      <a:pt x="111" y="309"/>
                      <a:pt x="110" y="330"/>
                    </a:cubicBezTo>
                    <a:cubicBezTo>
                      <a:pt x="108" y="370"/>
                      <a:pt x="103" y="410"/>
                      <a:pt x="45" y="412"/>
                    </a:cubicBezTo>
                    <a:cubicBezTo>
                      <a:pt x="25" y="413"/>
                      <a:pt x="5" y="411"/>
                      <a:pt x="0" y="40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7" name="Freeform 211"/>
              <p:cNvSpPr>
                <a:spLocks/>
              </p:cNvSpPr>
              <p:nvPr/>
            </p:nvSpPr>
            <p:spPr bwMode="auto">
              <a:xfrm>
                <a:off x="4899" y="2653"/>
                <a:ext cx="157" cy="1069"/>
              </a:xfrm>
              <a:custGeom>
                <a:avLst/>
                <a:gdLst>
                  <a:gd name="T0" fmla="*/ 0 w 63"/>
                  <a:gd name="T1" fmla="*/ 7598 h 401"/>
                  <a:gd name="T2" fmla="*/ 882 w 63"/>
                  <a:gd name="T3" fmla="*/ 7427 h 401"/>
                  <a:gd name="T4" fmla="*/ 974 w 63"/>
                  <a:gd name="T5" fmla="*/ 7051 h 401"/>
                  <a:gd name="T6" fmla="*/ 974 w 63"/>
                  <a:gd name="T7" fmla="*/ 0 h 401"/>
                  <a:gd name="T8" fmla="*/ 820 w 63"/>
                  <a:gd name="T9" fmla="*/ 7008 h 401"/>
                  <a:gd name="T10" fmla="*/ 0 w 63"/>
                  <a:gd name="T11" fmla="*/ 7598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1">
                    <a:moveTo>
                      <a:pt x="0" y="401"/>
                    </a:moveTo>
                    <a:cubicBezTo>
                      <a:pt x="24" y="401"/>
                      <a:pt x="51" y="397"/>
                      <a:pt x="57" y="392"/>
                    </a:cubicBezTo>
                    <a:cubicBezTo>
                      <a:pt x="63" y="386"/>
                      <a:pt x="63" y="380"/>
                      <a:pt x="63" y="372"/>
                    </a:cubicBezTo>
                    <a:cubicBezTo>
                      <a:pt x="63" y="363"/>
                      <a:pt x="63" y="10"/>
                      <a:pt x="63" y="0"/>
                    </a:cubicBezTo>
                    <a:cubicBezTo>
                      <a:pt x="63" y="12"/>
                      <a:pt x="57" y="358"/>
                      <a:pt x="53" y="370"/>
                    </a:cubicBezTo>
                    <a:cubicBezTo>
                      <a:pt x="49" y="383"/>
                      <a:pt x="41" y="398"/>
                      <a:pt x="0" y="40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8" name="Freeform 212"/>
              <p:cNvSpPr>
                <a:spLocks/>
              </p:cNvSpPr>
              <p:nvPr/>
            </p:nvSpPr>
            <p:spPr bwMode="auto">
              <a:xfrm>
                <a:off x="4749" y="2594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22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4"/>
                      <a:pt x="51" y="6"/>
                    </a:cubicBezTo>
                    <a:cubicBezTo>
                      <a:pt x="33" y="8"/>
                      <a:pt x="22" y="7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9" name="Freeform 213"/>
              <p:cNvSpPr>
                <a:spLocks/>
              </p:cNvSpPr>
              <p:nvPr/>
            </p:nvSpPr>
            <p:spPr bwMode="auto">
              <a:xfrm>
                <a:off x="4749" y="2594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9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60" name="Oval 214"/>
              <p:cNvSpPr>
                <a:spLocks noChangeArrowheads="1"/>
              </p:cNvSpPr>
              <p:nvPr/>
            </p:nvSpPr>
            <p:spPr bwMode="auto">
              <a:xfrm>
                <a:off x="4824" y="3331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1" name="Freeform 215"/>
              <p:cNvSpPr>
                <a:spLocks/>
              </p:cNvSpPr>
              <p:nvPr/>
            </p:nvSpPr>
            <p:spPr bwMode="auto">
              <a:xfrm>
                <a:off x="4839" y="3165"/>
                <a:ext cx="147" cy="250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80 h 94"/>
                  <a:gd name="T4" fmla="*/ 249 w 59"/>
                  <a:gd name="T5" fmla="*/ 1521 h 94"/>
                  <a:gd name="T6" fmla="*/ 0 w 59"/>
                  <a:gd name="T7" fmla="*/ 1407 h 94"/>
                  <a:gd name="T8" fmla="*/ 404 w 59"/>
                  <a:gd name="T9" fmla="*/ 1769 h 94"/>
                  <a:gd name="T10" fmla="*/ 912 w 59"/>
                  <a:gd name="T11" fmla="*/ 827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62" name="Oval 216"/>
              <p:cNvSpPr>
                <a:spLocks noChangeArrowheads="1"/>
              </p:cNvSpPr>
              <p:nvPr/>
            </p:nvSpPr>
            <p:spPr bwMode="auto">
              <a:xfrm>
                <a:off x="4866" y="3352"/>
                <a:ext cx="98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3" name="Oval 217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4" name="Freeform 218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65" name="Rectangle 219"/>
              <p:cNvSpPr>
                <a:spLocks noChangeArrowheads="1"/>
              </p:cNvSpPr>
              <p:nvPr/>
            </p:nvSpPr>
            <p:spPr bwMode="auto">
              <a:xfrm>
                <a:off x="4901" y="3735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6" name="Oval 220"/>
              <p:cNvSpPr>
                <a:spLocks noChangeArrowheads="1"/>
              </p:cNvSpPr>
              <p:nvPr/>
            </p:nvSpPr>
            <p:spPr bwMode="auto">
              <a:xfrm>
                <a:off x="4831" y="3135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7" name="Oval 221"/>
              <p:cNvSpPr>
                <a:spLocks noChangeArrowheads="1"/>
              </p:cNvSpPr>
              <p:nvPr/>
            </p:nvSpPr>
            <p:spPr bwMode="auto">
              <a:xfrm>
                <a:off x="4854" y="3189"/>
                <a:ext cx="42" cy="4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8" name="Oval 222"/>
              <p:cNvSpPr>
                <a:spLocks noChangeArrowheads="1"/>
              </p:cNvSpPr>
              <p:nvPr/>
            </p:nvSpPr>
            <p:spPr bwMode="auto">
              <a:xfrm>
                <a:off x="4866" y="31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9" name="Oval 223"/>
              <p:cNvSpPr>
                <a:spLocks noChangeArrowheads="1"/>
              </p:cNvSpPr>
              <p:nvPr/>
            </p:nvSpPr>
            <p:spPr bwMode="auto">
              <a:xfrm>
                <a:off x="4816" y="317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70" name="Group 206"/>
            <p:cNvGrpSpPr>
              <a:grpSpLocks/>
            </p:cNvGrpSpPr>
            <p:nvPr/>
          </p:nvGrpSpPr>
          <p:grpSpPr bwMode="auto">
            <a:xfrm>
              <a:off x="2863629" y="1631254"/>
              <a:ext cx="238287" cy="1314360"/>
              <a:chOff x="4734" y="2583"/>
              <a:chExt cx="335" cy="1153"/>
            </a:xfrm>
          </p:grpSpPr>
          <p:sp>
            <p:nvSpPr>
              <p:cNvPr id="1871" name="Freeform 207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2" name="Oval 208"/>
              <p:cNvSpPr>
                <a:spLocks noChangeArrowheads="1"/>
              </p:cNvSpPr>
              <p:nvPr/>
            </p:nvSpPr>
            <p:spPr bwMode="auto">
              <a:xfrm>
                <a:off x="4834" y="315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3" name="Oval 209"/>
              <p:cNvSpPr>
                <a:spLocks noChangeArrowheads="1"/>
              </p:cNvSpPr>
              <p:nvPr/>
            </p:nvSpPr>
            <p:spPr bwMode="auto">
              <a:xfrm>
                <a:off x="4821" y="3138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4" name="Freeform 210"/>
              <p:cNvSpPr>
                <a:spLocks/>
              </p:cNvSpPr>
              <p:nvPr/>
            </p:nvSpPr>
            <p:spPr bwMode="auto">
              <a:xfrm>
                <a:off x="4749" y="2602"/>
                <a:ext cx="307" cy="1120"/>
              </a:xfrm>
              <a:custGeom>
                <a:avLst/>
                <a:gdLst>
                  <a:gd name="T0" fmla="*/ 0 w 123"/>
                  <a:gd name="T1" fmla="*/ 7736 h 420"/>
                  <a:gd name="T2" fmla="*/ 30 w 123"/>
                  <a:gd name="T3" fmla="*/ 7795 h 420"/>
                  <a:gd name="T4" fmla="*/ 933 w 123"/>
                  <a:gd name="T5" fmla="*/ 7965 h 420"/>
                  <a:gd name="T6" fmla="*/ 933 w 123"/>
                  <a:gd name="T7" fmla="*/ 7965 h 420"/>
                  <a:gd name="T8" fmla="*/ 1820 w 123"/>
                  <a:gd name="T9" fmla="*/ 7795 h 420"/>
                  <a:gd name="T10" fmla="*/ 1912 w 123"/>
                  <a:gd name="T11" fmla="*/ 7416 h 420"/>
                  <a:gd name="T12" fmla="*/ 1912 w 123"/>
                  <a:gd name="T13" fmla="*/ 320 h 420"/>
                  <a:gd name="T14" fmla="*/ 1775 w 123"/>
                  <a:gd name="T15" fmla="*/ 0 h 420"/>
                  <a:gd name="T16" fmla="*/ 1849 w 123"/>
                  <a:gd name="T17" fmla="*/ 264 h 420"/>
                  <a:gd name="T18" fmla="*/ 1712 w 123"/>
                  <a:gd name="T19" fmla="*/ 6259 h 420"/>
                  <a:gd name="T20" fmla="*/ 699 w 123"/>
                  <a:gd name="T21" fmla="*/ 7816 h 420"/>
                  <a:gd name="T22" fmla="*/ 0 w 123"/>
                  <a:gd name="T23" fmla="*/ 773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0">
                    <a:moveTo>
                      <a:pt x="0" y="408"/>
                    </a:moveTo>
                    <a:cubicBezTo>
                      <a:pt x="1" y="409"/>
                      <a:pt x="1" y="410"/>
                      <a:pt x="2" y="411"/>
                    </a:cubicBezTo>
                    <a:cubicBezTo>
                      <a:pt x="8" y="416"/>
                      <a:pt x="36" y="420"/>
                      <a:pt x="60" y="420"/>
                    </a:cubicBezTo>
                    <a:cubicBezTo>
                      <a:pt x="60" y="420"/>
                      <a:pt x="60" y="420"/>
                      <a:pt x="60" y="420"/>
                    </a:cubicBezTo>
                    <a:cubicBezTo>
                      <a:pt x="84" y="420"/>
                      <a:pt x="111" y="416"/>
                      <a:pt x="117" y="411"/>
                    </a:cubicBezTo>
                    <a:cubicBezTo>
                      <a:pt x="123" y="405"/>
                      <a:pt x="123" y="399"/>
                      <a:pt x="123" y="391"/>
                    </a:cubicBezTo>
                    <a:cubicBezTo>
                      <a:pt x="123" y="382"/>
                      <a:pt x="123" y="28"/>
                      <a:pt x="123" y="17"/>
                    </a:cubicBezTo>
                    <a:cubicBezTo>
                      <a:pt x="123" y="10"/>
                      <a:pt x="120" y="4"/>
                      <a:pt x="114" y="0"/>
                    </a:cubicBezTo>
                    <a:cubicBezTo>
                      <a:pt x="115" y="0"/>
                      <a:pt x="118" y="6"/>
                      <a:pt x="119" y="14"/>
                    </a:cubicBezTo>
                    <a:cubicBezTo>
                      <a:pt x="122" y="75"/>
                      <a:pt x="111" y="309"/>
                      <a:pt x="110" y="330"/>
                    </a:cubicBezTo>
                    <a:cubicBezTo>
                      <a:pt x="108" y="370"/>
                      <a:pt x="103" y="410"/>
                      <a:pt x="45" y="412"/>
                    </a:cubicBezTo>
                    <a:cubicBezTo>
                      <a:pt x="25" y="413"/>
                      <a:pt x="5" y="411"/>
                      <a:pt x="0" y="40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5" name="Freeform 211"/>
              <p:cNvSpPr>
                <a:spLocks/>
              </p:cNvSpPr>
              <p:nvPr/>
            </p:nvSpPr>
            <p:spPr bwMode="auto">
              <a:xfrm>
                <a:off x="4899" y="2653"/>
                <a:ext cx="157" cy="1069"/>
              </a:xfrm>
              <a:custGeom>
                <a:avLst/>
                <a:gdLst>
                  <a:gd name="T0" fmla="*/ 0 w 63"/>
                  <a:gd name="T1" fmla="*/ 7598 h 401"/>
                  <a:gd name="T2" fmla="*/ 882 w 63"/>
                  <a:gd name="T3" fmla="*/ 7427 h 401"/>
                  <a:gd name="T4" fmla="*/ 974 w 63"/>
                  <a:gd name="T5" fmla="*/ 7051 h 401"/>
                  <a:gd name="T6" fmla="*/ 974 w 63"/>
                  <a:gd name="T7" fmla="*/ 0 h 401"/>
                  <a:gd name="T8" fmla="*/ 820 w 63"/>
                  <a:gd name="T9" fmla="*/ 7008 h 401"/>
                  <a:gd name="T10" fmla="*/ 0 w 63"/>
                  <a:gd name="T11" fmla="*/ 7598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1">
                    <a:moveTo>
                      <a:pt x="0" y="401"/>
                    </a:moveTo>
                    <a:cubicBezTo>
                      <a:pt x="24" y="401"/>
                      <a:pt x="51" y="397"/>
                      <a:pt x="57" y="392"/>
                    </a:cubicBezTo>
                    <a:cubicBezTo>
                      <a:pt x="63" y="386"/>
                      <a:pt x="63" y="380"/>
                      <a:pt x="63" y="372"/>
                    </a:cubicBezTo>
                    <a:cubicBezTo>
                      <a:pt x="63" y="363"/>
                      <a:pt x="63" y="10"/>
                      <a:pt x="63" y="0"/>
                    </a:cubicBezTo>
                    <a:cubicBezTo>
                      <a:pt x="63" y="12"/>
                      <a:pt x="57" y="358"/>
                      <a:pt x="53" y="370"/>
                    </a:cubicBezTo>
                    <a:cubicBezTo>
                      <a:pt x="49" y="383"/>
                      <a:pt x="41" y="398"/>
                      <a:pt x="0" y="40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6" name="Freeform 212"/>
              <p:cNvSpPr>
                <a:spLocks/>
              </p:cNvSpPr>
              <p:nvPr/>
            </p:nvSpPr>
            <p:spPr bwMode="auto">
              <a:xfrm>
                <a:off x="4749" y="2594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22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4"/>
                      <a:pt x="51" y="6"/>
                    </a:cubicBezTo>
                    <a:cubicBezTo>
                      <a:pt x="33" y="8"/>
                      <a:pt x="22" y="7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7" name="Freeform 213"/>
              <p:cNvSpPr>
                <a:spLocks/>
              </p:cNvSpPr>
              <p:nvPr/>
            </p:nvSpPr>
            <p:spPr bwMode="auto">
              <a:xfrm>
                <a:off x="4749" y="2594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9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8" name="Oval 214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9" name="Freeform 215"/>
              <p:cNvSpPr>
                <a:spLocks/>
              </p:cNvSpPr>
              <p:nvPr/>
            </p:nvSpPr>
            <p:spPr bwMode="auto">
              <a:xfrm>
                <a:off x="4839" y="3165"/>
                <a:ext cx="147" cy="250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80 h 94"/>
                  <a:gd name="T4" fmla="*/ 249 w 59"/>
                  <a:gd name="T5" fmla="*/ 1521 h 94"/>
                  <a:gd name="T6" fmla="*/ 0 w 59"/>
                  <a:gd name="T7" fmla="*/ 1407 h 94"/>
                  <a:gd name="T8" fmla="*/ 404 w 59"/>
                  <a:gd name="T9" fmla="*/ 1769 h 94"/>
                  <a:gd name="T10" fmla="*/ 912 w 59"/>
                  <a:gd name="T11" fmla="*/ 827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80" name="Oval 216"/>
              <p:cNvSpPr>
                <a:spLocks noChangeArrowheads="1"/>
              </p:cNvSpPr>
              <p:nvPr/>
            </p:nvSpPr>
            <p:spPr bwMode="auto">
              <a:xfrm>
                <a:off x="4836" y="3173"/>
                <a:ext cx="98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1" name="Oval 217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2" name="Freeform 218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83" name="Rectangle 219"/>
              <p:cNvSpPr>
                <a:spLocks noChangeArrowheads="1"/>
              </p:cNvSpPr>
              <p:nvPr/>
            </p:nvSpPr>
            <p:spPr bwMode="auto">
              <a:xfrm>
                <a:off x="4901" y="3735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4" name="Oval 220"/>
              <p:cNvSpPr>
                <a:spLocks noChangeArrowheads="1"/>
              </p:cNvSpPr>
              <p:nvPr/>
            </p:nvSpPr>
            <p:spPr bwMode="auto">
              <a:xfrm>
                <a:off x="4831" y="3135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5" name="Oval 221"/>
              <p:cNvSpPr>
                <a:spLocks noChangeArrowheads="1"/>
              </p:cNvSpPr>
              <p:nvPr/>
            </p:nvSpPr>
            <p:spPr bwMode="auto">
              <a:xfrm>
                <a:off x="4854" y="3189"/>
                <a:ext cx="42" cy="4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6" name="Oval 222"/>
              <p:cNvSpPr>
                <a:spLocks noChangeArrowheads="1"/>
              </p:cNvSpPr>
              <p:nvPr/>
            </p:nvSpPr>
            <p:spPr bwMode="auto">
              <a:xfrm>
                <a:off x="4866" y="31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7" name="Oval 223"/>
              <p:cNvSpPr>
                <a:spLocks noChangeArrowheads="1"/>
              </p:cNvSpPr>
              <p:nvPr/>
            </p:nvSpPr>
            <p:spPr bwMode="auto">
              <a:xfrm>
                <a:off x="4816" y="317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2" name="Group 3"/>
            <p:cNvGrpSpPr>
              <a:grpSpLocks/>
            </p:cNvGrpSpPr>
            <p:nvPr/>
          </p:nvGrpSpPr>
          <p:grpSpPr bwMode="auto">
            <a:xfrm>
              <a:off x="2674120" y="2867244"/>
              <a:ext cx="2223351" cy="1568254"/>
              <a:chOff x="660" y="1419"/>
              <a:chExt cx="2975" cy="1861"/>
            </a:xfrm>
          </p:grpSpPr>
          <p:grpSp>
            <p:nvGrpSpPr>
              <p:cNvPr id="733" name="Group 4"/>
              <p:cNvGrpSpPr>
                <a:grpSpLocks/>
              </p:cNvGrpSpPr>
              <p:nvPr/>
            </p:nvGrpSpPr>
            <p:grpSpPr bwMode="auto">
              <a:xfrm>
                <a:off x="1648" y="1419"/>
                <a:ext cx="997" cy="1861"/>
                <a:chOff x="1648" y="1419"/>
                <a:chExt cx="997" cy="1861"/>
              </a:xfrm>
            </p:grpSpPr>
            <p:sp>
              <p:nvSpPr>
                <p:cNvPr id="1262" name="Freeform 5"/>
                <p:cNvSpPr>
                  <a:spLocks/>
                </p:cNvSpPr>
                <p:nvPr/>
              </p:nvSpPr>
              <p:spPr bwMode="auto">
                <a:xfrm>
                  <a:off x="1648" y="2475"/>
                  <a:ext cx="975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20 w 390"/>
                    <a:gd name="T5" fmla="*/ 2764 h 230"/>
                    <a:gd name="T6" fmla="*/ 300 w 390"/>
                    <a:gd name="T7" fmla="*/ 3196 h 230"/>
                    <a:gd name="T8" fmla="*/ 395 w 390"/>
                    <a:gd name="T9" fmla="*/ 3899 h 230"/>
                    <a:gd name="T10" fmla="*/ 1250 w 390"/>
                    <a:gd name="T11" fmla="*/ 4334 h 230"/>
                    <a:gd name="T12" fmla="*/ 2658 w 390"/>
                    <a:gd name="T13" fmla="*/ 4184 h 230"/>
                    <a:gd name="T14" fmla="*/ 4125 w 390"/>
                    <a:gd name="T15" fmla="*/ 4104 h 230"/>
                    <a:gd name="T16" fmla="*/ 5125 w 390"/>
                    <a:gd name="T17" fmla="*/ 4014 h 230"/>
                    <a:gd name="T18" fmla="*/ 5958 w 390"/>
                    <a:gd name="T19" fmla="*/ 4147 h 230"/>
                    <a:gd name="T20" fmla="*/ 6083 w 390"/>
                    <a:gd name="T21" fmla="*/ 3502 h 230"/>
                    <a:gd name="T22" fmla="*/ 6033 w 390"/>
                    <a:gd name="T23" fmla="*/ 2457 h 230"/>
                    <a:gd name="T24" fmla="*/ 6020 w 390"/>
                    <a:gd name="T25" fmla="*/ 1285 h 230"/>
                    <a:gd name="T26" fmla="*/ 442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4" y="113"/>
                        <a:pt x="12" y="130"/>
                        <a:pt x="14" y="146"/>
                      </a:cubicBezTo>
                      <a:cubicBezTo>
                        <a:pt x="15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5" y="206"/>
                      </a:cubicBezTo>
                      <a:cubicBezTo>
                        <a:pt x="34" y="229"/>
                        <a:pt x="59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3" y="219"/>
                        <a:pt x="264" y="217"/>
                      </a:cubicBezTo>
                      <a:cubicBezTo>
                        <a:pt x="285" y="217"/>
                        <a:pt x="306" y="212"/>
                        <a:pt x="328" y="212"/>
                      </a:cubicBezTo>
                      <a:cubicBezTo>
                        <a:pt x="343" y="212"/>
                        <a:pt x="369" y="230"/>
                        <a:pt x="381" y="219"/>
                      </a:cubicBezTo>
                      <a:cubicBezTo>
                        <a:pt x="390" y="211"/>
                        <a:pt x="389" y="196"/>
                        <a:pt x="389" y="185"/>
                      </a:cubicBezTo>
                      <a:cubicBezTo>
                        <a:pt x="390" y="166"/>
                        <a:pt x="388" y="148"/>
                        <a:pt x="386" y="130"/>
                      </a:cubicBezTo>
                      <a:cubicBezTo>
                        <a:pt x="384" y="109"/>
                        <a:pt x="385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3" name="Freeform 6"/>
                <p:cNvSpPr>
                  <a:spLocks/>
                </p:cNvSpPr>
                <p:nvPr/>
              </p:nvSpPr>
              <p:spPr bwMode="auto">
                <a:xfrm>
                  <a:off x="2498" y="2352"/>
                  <a:ext cx="145" cy="339"/>
                </a:xfrm>
                <a:custGeom>
                  <a:avLst/>
                  <a:gdLst>
                    <a:gd name="T0" fmla="*/ 833 w 58"/>
                    <a:gd name="T1" fmla="*/ 264 h 127"/>
                    <a:gd name="T2" fmla="*/ 0 w 58"/>
                    <a:gd name="T3" fmla="*/ 876 h 127"/>
                    <a:gd name="T4" fmla="*/ 20 w 58"/>
                    <a:gd name="T5" fmla="*/ 2015 h 127"/>
                    <a:gd name="T6" fmla="*/ 908 w 58"/>
                    <a:gd name="T7" fmla="*/ 2266 h 127"/>
                    <a:gd name="T8" fmla="*/ 908 w 58"/>
                    <a:gd name="T9" fmla="*/ 0 h 127"/>
                    <a:gd name="T10" fmla="*/ 83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3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4" name="Freeform 7"/>
                <p:cNvSpPr>
                  <a:spLocks/>
                </p:cNvSpPr>
                <p:nvPr/>
              </p:nvSpPr>
              <p:spPr bwMode="auto">
                <a:xfrm>
                  <a:off x="2155" y="2355"/>
                  <a:ext cx="360" cy="362"/>
                </a:xfrm>
                <a:custGeom>
                  <a:avLst/>
                  <a:gdLst>
                    <a:gd name="T0" fmla="*/ 2145 w 144"/>
                    <a:gd name="T1" fmla="*/ 849 h 136"/>
                    <a:gd name="T2" fmla="*/ 2020 w 144"/>
                    <a:gd name="T3" fmla="*/ 865 h 136"/>
                    <a:gd name="T4" fmla="*/ 1083 w 144"/>
                    <a:gd name="T5" fmla="*/ 546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6 h 136"/>
                    <a:gd name="T12" fmla="*/ 908 w 144"/>
                    <a:gd name="T13" fmla="*/ 623 h 136"/>
                    <a:gd name="T14" fmla="*/ 0 w 144"/>
                    <a:gd name="T15" fmla="*/ 1246 h 136"/>
                    <a:gd name="T16" fmla="*/ 0 w 144"/>
                    <a:gd name="T17" fmla="*/ 1262 h 136"/>
                    <a:gd name="T18" fmla="*/ 1220 w 144"/>
                    <a:gd name="T19" fmla="*/ 2451 h 136"/>
                    <a:gd name="T20" fmla="*/ 2145 w 144"/>
                    <a:gd name="T21" fmla="*/ 2020 h 136"/>
                    <a:gd name="T22" fmla="*/ 2145 w 144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5" name="Freeform 8"/>
                <p:cNvSpPr>
                  <a:spLocks/>
                </p:cNvSpPr>
                <p:nvPr/>
              </p:nvSpPr>
              <p:spPr bwMode="auto">
                <a:xfrm>
                  <a:off x="1685" y="2341"/>
                  <a:ext cx="418" cy="411"/>
                </a:xfrm>
                <a:custGeom>
                  <a:avLst/>
                  <a:gdLst>
                    <a:gd name="T0" fmla="*/ 1960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60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6" name="Freeform 9"/>
                <p:cNvSpPr>
                  <a:spLocks/>
                </p:cNvSpPr>
                <p:nvPr/>
              </p:nvSpPr>
              <p:spPr bwMode="auto">
                <a:xfrm>
                  <a:off x="1925" y="2523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7" name="Freeform 10"/>
                <p:cNvSpPr>
                  <a:spLocks/>
                </p:cNvSpPr>
                <p:nvPr/>
              </p:nvSpPr>
              <p:spPr bwMode="auto">
                <a:xfrm>
                  <a:off x="1655" y="2317"/>
                  <a:ext cx="168" cy="347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26 w 67"/>
                    <a:gd name="T7" fmla="*/ 892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8" name="Freeform 11"/>
                <p:cNvSpPr>
                  <a:spLocks/>
                </p:cNvSpPr>
                <p:nvPr/>
              </p:nvSpPr>
              <p:spPr bwMode="auto">
                <a:xfrm>
                  <a:off x="1653" y="2992"/>
                  <a:ext cx="132" cy="227"/>
                </a:xfrm>
                <a:custGeom>
                  <a:avLst/>
                  <a:gdLst>
                    <a:gd name="T0" fmla="*/ 633 w 53"/>
                    <a:gd name="T1" fmla="*/ 115 h 85"/>
                    <a:gd name="T2" fmla="*/ 12 w 53"/>
                    <a:gd name="T3" fmla="*/ 0 h 85"/>
                    <a:gd name="T4" fmla="*/ 0 w 53"/>
                    <a:gd name="T5" fmla="*/ 1482 h 85"/>
                    <a:gd name="T6" fmla="*/ 775 w 53"/>
                    <a:gd name="T7" fmla="*/ 1199 h 85"/>
                    <a:gd name="T8" fmla="*/ 633 w 53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85">
                      <a:moveTo>
                        <a:pt x="41" y="6"/>
                      </a:moveTo>
                      <a:cubicBezTo>
                        <a:pt x="22" y="0"/>
                        <a:pt x="15" y="2"/>
                        <a:pt x="1" y="0"/>
                      </a:cubicBezTo>
                      <a:cubicBezTo>
                        <a:pt x="1" y="29"/>
                        <a:pt x="0" y="55"/>
                        <a:pt x="0" y="78"/>
                      </a:cubicBez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3" y="8"/>
                        <a:pt x="41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69" name="Freeform 12"/>
                <p:cNvSpPr>
                  <a:spLocks/>
                </p:cNvSpPr>
                <p:nvPr/>
              </p:nvSpPr>
              <p:spPr bwMode="auto">
                <a:xfrm>
                  <a:off x="176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212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6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5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2" y="89"/>
                        <a:pt x="60" y="90"/>
                        <a:pt x="78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2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0" name="Freeform 13"/>
                <p:cNvSpPr>
                  <a:spLocks/>
                </p:cNvSpPr>
                <p:nvPr/>
              </p:nvSpPr>
              <p:spPr bwMode="auto">
                <a:xfrm>
                  <a:off x="199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76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1" y="2"/>
                        <a:pt x="66" y="7"/>
                        <a:pt x="36" y="3"/>
                      </a:cubicBezTo>
                      <a:cubicBezTo>
                        <a:pt x="14" y="0"/>
                        <a:pt x="7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3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2" y="94"/>
                        <a:pt x="87" y="89"/>
                        <a:pt x="90" y="83"/>
                      </a:cubicBezTo>
                      <a:cubicBezTo>
                        <a:pt x="93" y="80"/>
                        <a:pt x="94" y="74"/>
                        <a:pt x="94" y="66"/>
                      </a:cubicBezTo>
                      <a:cubicBezTo>
                        <a:pt x="94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1" name="Freeform 14"/>
                <p:cNvSpPr>
                  <a:spLocks/>
                </p:cNvSpPr>
                <p:nvPr/>
              </p:nvSpPr>
              <p:spPr bwMode="auto">
                <a:xfrm>
                  <a:off x="2218" y="2939"/>
                  <a:ext cx="222" cy="290"/>
                </a:xfrm>
                <a:custGeom>
                  <a:avLst/>
                  <a:gdLst>
                    <a:gd name="T0" fmla="*/ 1307 w 89"/>
                    <a:gd name="T1" fmla="*/ 1091 h 109"/>
                    <a:gd name="T2" fmla="*/ 1150 w 89"/>
                    <a:gd name="T3" fmla="*/ 114 h 109"/>
                    <a:gd name="T4" fmla="*/ 404 w 89"/>
                    <a:gd name="T5" fmla="*/ 136 h 109"/>
                    <a:gd name="T6" fmla="*/ 0 w 89"/>
                    <a:gd name="T7" fmla="*/ 490 h 109"/>
                    <a:gd name="T8" fmla="*/ 0 w 89"/>
                    <a:gd name="T9" fmla="*/ 490 h 109"/>
                    <a:gd name="T10" fmla="*/ 42 w 89"/>
                    <a:gd name="T11" fmla="*/ 1487 h 109"/>
                    <a:gd name="T12" fmla="*/ 30 w 89"/>
                    <a:gd name="T13" fmla="*/ 1679 h 109"/>
                    <a:gd name="T14" fmla="*/ 437 w 89"/>
                    <a:gd name="T15" fmla="*/ 2033 h 109"/>
                    <a:gd name="T16" fmla="*/ 1225 w 89"/>
                    <a:gd name="T17" fmla="*/ 1862 h 109"/>
                    <a:gd name="T18" fmla="*/ 1307 w 89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59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2" name="Freeform 15"/>
                <p:cNvSpPr>
                  <a:spLocks/>
                </p:cNvSpPr>
                <p:nvPr/>
              </p:nvSpPr>
              <p:spPr bwMode="auto">
                <a:xfrm>
                  <a:off x="258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3" name="Freeform 16"/>
                <p:cNvSpPr>
                  <a:spLocks/>
                </p:cNvSpPr>
                <p:nvPr/>
              </p:nvSpPr>
              <p:spPr bwMode="auto">
                <a:xfrm>
                  <a:off x="242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4" name="Freeform 17"/>
                <p:cNvSpPr>
                  <a:spLocks/>
                </p:cNvSpPr>
                <p:nvPr/>
              </p:nvSpPr>
              <p:spPr bwMode="auto">
                <a:xfrm>
                  <a:off x="184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5" name="Freeform 18"/>
                <p:cNvSpPr>
                  <a:spLocks/>
                </p:cNvSpPr>
                <p:nvPr/>
              </p:nvSpPr>
              <p:spPr bwMode="auto">
                <a:xfrm>
                  <a:off x="1655" y="2659"/>
                  <a:ext cx="203" cy="344"/>
                </a:xfrm>
                <a:custGeom>
                  <a:avLst/>
                  <a:gdLst>
                    <a:gd name="T0" fmla="*/ 125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43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35 w 81"/>
                    <a:gd name="T19" fmla="*/ 2445 h 129"/>
                    <a:gd name="T20" fmla="*/ 1256 w 81"/>
                    <a:gd name="T21" fmla="*/ 2296 h 129"/>
                    <a:gd name="T22" fmla="*/ 125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0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4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6" name="Freeform 19"/>
                <p:cNvSpPr>
                  <a:spLocks/>
                </p:cNvSpPr>
                <p:nvPr/>
              </p:nvSpPr>
              <p:spPr bwMode="auto">
                <a:xfrm>
                  <a:off x="254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95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7" name="Freeform 20"/>
                <p:cNvSpPr>
                  <a:spLocks/>
                </p:cNvSpPr>
                <p:nvPr/>
              </p:nvSpPr>
              <p:spPr bwMode="auto">
                <a:xfrm>
                  <a:off x="233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25 w 94"/>
                    <a:gd name="T17" fmla="*/ 227 h 123"/>
                    <a:gd name="T18" fmla="*/ 1095 w 94"/>
                    <a:gd name="T19" fmla="*/ 21 h 123"/>
                    <a:gd name="T20" fmla="*/ 100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8" name="Freeform 21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79" name="Freeform 22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80" name="Freeform 23"/>
                <p:cNvSpPr>
                  <a:spLocks/>
                </p:cNvSpPr>
                <p:nvPr/>
              </p:nvSpPr>
              <p:spPr bwMode="auto">
                <a:xfrm>
                  <a:off x="1655" y="3160"/>
                  <a:ext cx="988" cy="120"/>
                </a:xfrm>
                <a:custGeom>
                  <a:avLst/>
                  <a:gdLst>
                    <a:gd name="T0" fmla="*/ 6181 w 395"/>
                    <a:gd name="T1" fmla="*/ 285 h 45"/>
                    <a:gd name="T2" fmla="*/ 5868 w 395"/>
                    <a:gd name="T3" fmla="*/ 77 h 45"/>
                    <a:gd name="T4" fmla="*/ 5868 w 395"/>
                    <a:gd name="T5" fmla="*/ 93 h 45"/>
                    <a:gd name="T6" fmla="*/ 5493 w 395"/>
                    <a:gd name="T7" fmla="*/ 248 h 45"/>
                    <a:gd name="T8" fmla="*/ 4867 w 395"/>
                    <a:gd name="T9" fmla="*/ 307 h 45"/>
                    <a:gd name="T10" fmla="*/ 4817 w 395"/>
                    <a:gd name="T11" fmla="*/ 192 h 45"/>
                    <a:gd name="T12" fmla="*/ 4817 w 395"/>
                    <a:gd name="T13" fmla="*/ 192 h 45"/>
                    <a:gd name="T14" fmla="*/ 4755 w 395"/>
                    <a:gd name="T15" fmla="*/ 307 h 45"/>
                    <a:gd name="T16" fmla="*/ 3960 w 395"/>
                    <a:gd name="T17" fmla="*/ 477 h 45"/>
                    <a:gd name="T18" fmla="*/ 3554 w 395"/>
                    <a:gd name="T19" fmla="*/ 115 h 45"/>
                    <a:gd name="T20" fmla="*/ 3504 w 395"/>
                    <a:gd name="T21" fmla="*/ 248 h 45"/>
                    <a:gd name="T22" fmla="*/ 3159 w 395"/>
                    <a:gd name="T23" fmla="*/ 435 h 45"/>
                    <a:gd name="T24" fmla="*/ 2251 w 395"/>
                    <a:gd name="T25" fmla="*/ 376 h 45"/>
                    <a:gd name="T26" fmla="*/ 2096 w 395"/>
                    <a:gd name="T27" fmla="*/ 320 h 45"/>
                    <a:gd name="T28" fmla="*/ 2096 w 395"/>
                    <a:gd name="T29" fmla="*/ 320 h 45"/>
                    <a:gd name="T30" fmla="*/ 1926 w 395"/>
                    <a:gd name="T31" fmla="*/ 397 h 45"/>
                    <a:gd name="T32" fmla="*/ 988 w 395"/>
                    <a:gd name="T33" fmla="*/ 307 h 45"/>
                    <a:gd name="T34" fmla="*/ 770 w 395"/>
                    <a:gd name="T35" fmla="*/ 0 h 45"/>
                    <a:gd name="T36" fmla="*/ 0 w 395"/>
                    <a:gd name="T37" fmla="*/ 285 h 45"/>
                    <a:gd name="T38" fmla="*/ 0 w 395"/>
                    <a:gd name="T39" fmla="*/ 683 h 45"/>
                    <a:gd name="T40" fmla="*/ 3222 w 395"/>
                    <a:gd name="T41" fmla="*/ 853 h 45"/>
                    <a:gd name="T42" fmla="*/ 6181 w 395"/>
                    <a:gd name="T43" fmla="*/ 683 h 45"/>
                    <a:gd name="T44" fmla="*/ 6181 w 395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5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5" y="4"/>
                      </a:cubicBezTo>
                      <a:cubicBezTo>
                        <a:pt x="375" y="4"/>
                        <a:pt x="375" y="4"/>
                        <a:pt x="375" y="5"/>
                      </a:cubicBezTo>
                      <a:cubicBezTo>
                        <a:pt x="369" y="15"/>
                        <a:pt x="368" y="11"/>
                        <a:pt x="351" y="13"/>
                      </a:cubicBezTo>
                      <a:cubicBezTo>
                        <a:pt x="333" y="15"/>
                        <a:pt x="319" y="19"/>
                        <a:pt x="311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8" y="10"/>
                        <a:pt x="308" y="10"/>
                        <a:pt x="308" y="10"/>
                      </a:cubicBezTo>
                      <a:cubicBezTo>
                        <a:pt x="307" y="12"/>
                        <a:pt x="306" y="14"/>
                        <a:pt x="304" y="16"/>
                      </a:cubicBezTo>
                      <a:cubicBezTo>
                        <a:pt x="294" y="23"/>
                        <a:pt x="274" y="24"/>
                        <a:pt x="253" y="25"/>
                      </a:cubicBezTo>
                      <a:cubicBezTo>
                        <a:pt x="232" y="26"/>
                        <a:pt x="228" y="18"/>
                        <a:pt x="227" y="6"/>
                      </a:cubicBezTo>
                      <a:cubicBezTo>
                        <a:pt x="227" y="9"/>
                        <a:pt x="226" y="11"/>
                        <a:pt x="224" y="13"/>
                      </a:cubicBezTo>
                      <a:cubicBezTo>
                        <a:pt x="221" y="19"/>
                        <a:pt x="216" y="24"/>
                        <a:pt x="202" y="23"/>
                      </a:cubicBezTo>
                      <a:cubicBezTo>
                        <a:pt x="181" y="21"/>
                        <a:pt x="155" y="21"/>
                        <a:pt x="144" y="20"/>
                      </a:cubicBezTo>
                      <a:cubicBezTo>
                        <a:pt x="140" y="20"/>
                        <a:pt x="137" y="19"/>
                        <a:pt x="134" y="17"/>
                      </a:cubicBezTo>
                      <a:cubicBezTo>
                        <a:pt x="134" y="17"/>
                        <a:pt x="134" y="17"/>
                        <a:pt x="134" y="17"/>
                      </a:cubicBezTo>
                      <a:cubicBezTo>
                        <a:pt x="132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49" y="8"/>
                        <a:pt x="49" y="0"/>
                      </a:cubicBezTo>
                      <a:cubicBezTo>
                        <a:pt x="48" y="10"/>
                        <a:pt x="31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9" y="39"/>
                        <a:pt x="131" y="45"/>
                        <a:pt x="206" y="45"/>
                      </a:cubicBezTo>
                      <a:cubicBezTo>
                        <a:pt x="282" y="45"/>
                        <a:pt x="363" y="39"/>
                        <a:pt x="395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81" name="Oval 24"/>
                <p:cNvSpPr>
                  <a:spLocks noChangeArrowheads="1"/>
                </p:cNvSpPr>
                <p:nvPr/>
              </p:nvSpPr>
              <p:spPr bwMode="auto">
                <a:xfrm>
                  <a:off x="1850" y="2528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2" name="Oval 25"/>
                <p:cNvSpPr>
                  <a:spLocks noChangeArrowheads="1"/>
                </p:cNvSpPr>
                <p:nvPr/>
              </p:nvSpPr>
              <p:spPr bwMode="auto">
                <a:xfrm>
                  <a:off x="1845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3" name="Oval 26"/>
                <p:cNvSpPr>
                  <a:spLocks noChangeArrowheads="1"/>
                </p:cNvSpPr>
                <p:nvPr/>
              </p:nvSpPr>
              <p:spPr bwMode="auto">
                <a:xfrm>
                  <a:off x="1838" y="25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4" name="Freeform 27"/>
                <p:cNvSpPr>
                  <a:spLocks/>
                </p:cNvSpPr>
                <p:nvPr/>
              </p:nvSpPr>
              <p:spPr bwMode="auto">
                <a:xfrm>
                  <a:off x="1853" y="2531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4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85" name="Oval 28"/>
                <p:cNvSpPr>
                  <a:spLocks noChangeArrowheads="1"/>
                </p:cNvSpPr>
                <p:nvPr/>
              </p:nvSpPr>
              <p:spPr bwMode="auto">
                <a:xfrm>
                  <a:off x="1863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6" name="Oval 29"/>
                <p:cNvSpPr>
                  <a:spLocks noChangeArrowheads="1"/>
                </p:cNvSpPr>
                <p:nvPr/>
              </p:nvSpPr>
              <p:spPr bwMode="auto">
                <a:xfrm>
                  <a:off x="1868" y="2549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7" name="Oval 30"/>
                <p:cNvSpPr>
                  <a:spLocks noChangeArrowheads="1"/>
                </p:cNvSpPr>
                <p:nvPr/>
              </p:nvSpPr>
              <p:spPr bwMode="auto">
                <a:xfrm>
                  <a:off x="2078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8" name="Oval 31"/>
                <p:cNvSpPr>
                  <a:spLocks noChangeArrowheads="1"/>
                </p:cNvSpPr>
                <p:nvPr/>
              </p:nvSpPr>
              <p:spPr bwMode="auto">
                <a:xfrm>
                  <a:off x="2070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89" name="Oval 32"/>
                <p:cNvSpPr>
                  <a:spLocks noChangeArrowheads="1"/>
                </p:cNvSpPr>
                <p:nvPr/>
              </p:nvSpPr>
              <p:spPr bwMode="auto">
                <a:xfrm>
                  <a:off x="2065" y="2619"/>
                  <a:ext cx="93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0" name="Freeform 33"/>
                <p:cNvSpPr>
                  <a:spLocks/>
                </p:cNvSpPr>
                <p:nvPr/>
              </p:nvSpPr>
              <p:spPr bwMode="auto">
                <a:xfrm>
                  <a:off x="2080" y="2629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7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91" name="Oval 34"/>
                <p:cNvSpPr>
                  <a:spLocks noChangeArrowheads="1"/>
                </p:cNvSpPr>
                <p:nvPr/>
              </p:nvSpPr>
              <p:spPr bwMode="auto">
                <a:xfrm>
                  <a:off x="2088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2" name="Oval 35"/>
                <p:cNvSpPr>
                  <a:spLocks noChangeArrowheads="1"/>
                </p:cNvSpPr>
                <p:nvPr/>
              </p:nvSpPr>
              <p:spPr bwMode="auto">
                <a:xfrm>
                  <a:off x="2095" y="2648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3" name="Oval 36"/>
                <p:cNvSpPr>
                  <a:spLocks noChangeArrowheads="1"/>
                </p:cNvSpPr>
                <p:nvPr/>
              </p:nvSpPr>
              <p:spPr bwMode="auto">
                <a:xfrm>
                  <a:off x="2323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4" name="Oval 37"/>
                <p:cNvSpPr>
                  <a:spLocks noChangeArrowheads="1"/>
                </p:cNvSpPr>
                <p:nvPr/>
              </p:nvSpPr>
              <p:spPr bwMode="auto">
                <a:xfrm>
                  <a:off x="231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5" name="Oval 38"/>
                <p:cNvSpPr>
                  <a:spLocks noChangeArrowheads="1"/>
                </p:cNvSpPr>
                <p:nvPr/>
              </p:nvSpPr>
              <p:spPr bwMode="auto">
                <a:xfrm>
                  <a:off x="2310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6" name="Freeform 39"/>
                <p:cNvSpPr>
                  <a:spLocks/>
                </p:cNvSpPr>
                <p:nvPr/>
              </p:nvSpPr>
              <p:spPr bwMode="auto">
                <a:xfrm>
                  <a:off x="2325" y="2520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97" name="Oval 40"/>
                <p:cNvSpPr>
                  <a:spLocks noChangeArrowheads="1"/>
                </p:cNvSpPr>
                <p:nvPr/>
              </p:nvSpPr>
              <p:spPr bwMode="auto">
                <a:xfrm>
                  <a:off x="2335" y="253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8" name="Oval 41"/>
                <p:cNvSpPr>
                  <a:spLocks noChangeArrowheads="1"/>
                </p:cNvSpPr>
                <p:nvPr/>
              </p:nvSpPr>
              <p:spPr bwMode="auto">
                <a:xfrm>
                  <a:off x="2340" y="2539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9" name="Oval 42"/>
                <p:cNvSpPr>
                  <a:spLocks noChangeArrowheads="1"/>
                </p:cNvSpPr>
                <p:nvPr/>
              </p:nvSpPr>
              <p:spPr bwMode="auto">
                <a:xfrm>
                  <a:off x="2408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0" name="Oval 43"/>
                <p:cNvSpPr>
                  <a:spLocks noChangeArrowheads="1"/>
                </p:cNvSpPr>
                <p:nvPr/>
              </p:nvSpPr>
              <p:spPr bwMode="auto">
                <a:xfrm>
                  <a:off x="2400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1" name="Oval 44"/>
                <p:cNvSpPr>
                  <a:spLocks noChangeArrowheads="1"/>
                </p:cNvSpPr>
                <p:nvPr/>
              </p:nvSpPr>
              <p:spPr bwMode="auto">
                <a:xfrm>
                  <a:off x="2395" y="2765"/>
                  <a:ext cx="93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2" name="Freeform 45"/>
                <p:cNvSpPr>
                  <a:spLocks/>
                </p:cNvSpPr>
                <p:nvPr/>
              </p:nvSpPr>
              <p:spPr bwMode="auto">
                <a:xfrm>
                  <a:off x="2410" y="277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03" name="Oval 46"/>
                <p:cNvSpPr>
                  <a:spLocks noChangeArrowheads="1"/>
                </p:cNvSpPr>
                <p:nvPr/>
              </p:nvSpPr>
              <p:spPr bwMode="auto">
                <a:xfrm>
                  <a:off x="2418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4" name="Oval 47"/>
                <p:cNvSpPr>
                  <a:spLocks noChangeArrowheads="1"/>
                </p:cNvSpPr>
                <p:nvPr/>
              </p:nvSpPr>
              <p:spPr bwMode="auto">
                <a:xfrm>
                  <a:off x="2425" y="2795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5" name="Oval 48"/>
                <p:cNvSpPr>
                  <a:spLocks noChangeArrowheads="1"/>
                </p:cNvSpPr>
                <p:nvPr/>
              </p:nvSpPr>
              <p:spPr bwMode="auto">
                <a:xfrm>
                  <a:off x="2188" y="284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6" name="Oval 49"/>
                <p:cNvSpPr>
                  <a:spLocks noChangeArrowheads="1"/>
                </p:cNvSpPr>
                <p:nvPr/>
              </p:nvSpPr>
              <p:spPr bwMode="auto">
                <a:xfrm>
                  <a:off x="2183" y="284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7" name="Oval 50"/>
                <p:cNvSpPr>
                  <a:spLocks noChangeArrowheads="1"/>
                </p:cNvSpPr>
                <p:nvPr/>
              </p:nvSpPr>
              <p:spPr bwMode="auto">
                <a:xfrm>
                  <a:off x="2178" y="2840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8" name="Freeform 51"/>
                <p:cNvSpPr>
                  <a:spLocks/>
                </p:cNvSpPr>
                <p:nvPr/>
              </p:nvSpPr>
              <p:spPr bwMode="auto">
                <a:xfrm>
                  <a:off x="2190" y="2848"/>
                  <a:ext cx="58" cy="67"/>
                </a:xfrm>
                <a:custGeom>
                  <a:avLst/>
                  <a:gdLst>
                    <a:gd name="T0" fmla="*/ 272 w 23"/>
                    <a:gd name="T1" fmla="*/ 0 h 25"/>
                    <a:gd name="T2" fmla="*/ 305 w 23"/>
                    <a:gd name="T3" fmla="*/ 172 h 25"/>
                    <a:gd name="T4" fmla="*/ 96 w 23"/>
                    <a:gd name="T5" fmla="*/ 423 h 25"/>
                    <a:gd name="T6" fmla="*/ 0 w 23"/>
                    <a:gd name="T7" fmla="*/ 389 h 25"/>
                    <a:gd name="T8" fmla="*/ 159 w 23"/>
                    <a:gd name="T9" fmla="*/ 482 h 25"/>
                    <a:gd name="T10" fmla="*/ 368 w 23"/>
                    <a:gd name="T11" fmla="*/ 230 h 25"/>
                    <a:gd name="T12" fmla="*/ 272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19" y="5"/>
                        <a:pt x="19" y="9"/>
                      </a:cubicBezTo>
                      <a:cubicBezTo>
                        <a:pt x="19" y="16"/>
                        <a:pt x="13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09" name="Oval 52"/>
                <p:cNvSpPr>
                  <a:spLocks noChangeArrowheads="1"/>
                </p:cNvSpPr>
                <p:nvPr/>
              </p:nvSpPr>
              <p:spPr bwMode="auto">
                <a:xfrm>
                  <a:off x="2195" y="2859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0" name="Oval 53"/>
                <p:cNvSpPr>
                  <a:spLocks noChangeArrowheads="1"/>
                </p:cNvSpPr>
                <p:nvPr/>
              </p:nvSpPr>
              <p:spPr bwMode="auto">
                <a:xfrm>
                  <a:off x="2200" y="2864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1" name="Oval 54"/>
                <p:cNvSpPr>
                  <a:spLocks noChangeArrowheads="1"/>
                </p:cNvSpPr>
                <p:nvPr/>
              </p:nvSpPr>
              <p:spPr bwMode="auto">
                <a:xfrm>
                  <a:off x="2058" y="3051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2" name="Oval 55"/>
                <p:cNvSpPr>
                  <a:spLocks noChangeArrowheads="1"/>
                </p:cNvSpPr>
                <p:nvPr/>
              </p:nvSpPr>
              <p:spPr bwMode="auto">
                <a:xfrm>
                  <a:off x="2050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3" name="Oval 56"/>
                <p:cNvSpPr>
                  <a:spLocks noChangeArrowheads="1"/>
                </p:cNvSpPr>
                <p:nvPr/>
              </p:nvSpPr>
              <p:spPr bwMode="auto">
                <a:xfrm>
                  <a:off x="2045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4" name="Freeform 57"/>
                <p:cNvSpPr>
                  <a:spLocks/>
                </p:cNvSpPr>
                <p:nvPr/>
              </p:nvSpPr>
              <p:spPr bwMode="auto">
                <a:xfrm>
                  <a:off x="2060" y="305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15" name="Oval 58"/>
                <p:cNvSpPr>
                  <a:spLocks noChangeArrowheads="1"/>
                </p:cNvSpPr>
                <p:nvPr/>
              </p:nvSpPr>
              <p:spPr bwMode="auto">
                <a:xfrm>
                  <a:off x="2068" y="3067"/>
                  <a:ext cx="37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6" name="Oval 59"/>
                <p:cNvSpPr>
                  <a:spLocks noChangeArrowheads="1"/>
                </p:cNvSpPr>
                <p:nvPr/>
              </p:nvSpPr>
              <p:spPr bwMode="auto">
                <a:xfrm>
                  <a:off x="2075" y="3072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7" name="Oval 60"/>
                <p:cNvSpPr>
                  <a:spLocks noChangeArrowheads="1"/>
                </p:cNvSpPr>
                <p:nvPr/>
              </p:nvSpPr>
              <p:spPr bwMode="auto">
                <a:xfrm>
                  <a:off x="1855" y="3061"/>
                  <a:ext cx="93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8" name="Oval 61"/>
                <p:cNvSpPr>
                  <a:spLocks noChangeArrowheads="1"/>
                </p:cNvSpPr>
                <p:nvPr/>
              </p:nvSpPr>
              <p:spPr bwMode="auto">
                <a:xfrm>
                  <a:off x="1848" y="3056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9" name="Oval 62"/>
                <p:cNvSpPr>
                  <a:spLocks noChangeArrowheads="1"/>
                </p:cNvSpPr>
                <p:nvPr/>
              </p:nvSpPr>
              <p:spPr bwMode="auto">
                <a:xfrm>
                  <a:off x="1840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0" name="Freeform 63"/>
                <p:cNvSpPr>
                  <a:spLocks/>
                </p:cNvSpPr>
                <p:nvPr/>
              </p:nvSpPr>
              <p:spPr bwMode="auto">
                <a:xfrm>
                  <a:off x="1855" y="3067"/>
                  <a:ext cx="75" cy="82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83 h 31"/>
                    <a:gd name="T4" fmla="*/ 14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21" name="Oval 64"/>
                <p:cNvSpPr>
                  <a:spLocks noChangeArrowheads="1"/>
                </p:cNvSpPr>
                <p:nvPr/>
              </p:nvSpPr>
              <p:spPr bwMode="auto">
                <a:xfrm>
                  <a:off x="1865" y="3077"/>
                  <a:ext cx="35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2" name="Oval 65"/>
                <p:cNvSpPr>
                  <a:spLocks noChangeArrowheads="1"/>
                </p:cNvSpPr>
                <p:nvPr/>
              </p:nvSpPr>
              <p:spPr bwMode="auto">
                <a:xfrm>
                  <a:off x="1870" y="308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3" name="Oval 66"/>
                <p:cNvSpPr>
                  <a:spLocks noChangeArrowheads="1"/>
                </p:cNvSpPr>
                <p:nvPr/>
              </p:nvSpPr>
              <p:spPr bwMode="auto">
                <a:xfrm>
                  <a:off x="1685" y="2803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4" name="Oval 67"/>
                <p:cNvSpPr>
                  <a:spLocks noChangeArrowheads="1"/>
                </p:cNvSpPr>
                <p:nvPr/>
              </p:nvSpPr>
              <p:spPr bwMode="auto">
                <a:xfrm>
                  <a:off x="1678" y="279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5" name="Oval 68"/>
                <p:cNvSpPr>
                  <a:spLocks noChangeArrowheads="1"/>
                </p:cNvSpPr>
                <p:nvPr/>
              </p:nvSpPr>
              <p:spPr bwMode="auto">
                <a:xfrm>
                  <a:off x="1670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6" name="Freeform 69"/>
                <p:cNvSpPr>
                  <a:spLocks/>
                </p:cNvSpPr>
                <p:nvPr/>
              </p:nvSpPr>
              <p:spPr bwMode="auto">
                <a:xfrm>
                  <a:off x="1685" y="2805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27" name="Oval 70"/>
                <p:cNvSpPr>
                  <a:spLocks noChangeArrowheads="1"/>
                </p:cNvSpPr>
                <p:nvPr/>
              </p:nvSpPr>
              <p:spPr bwMode="auto">
                <a:xfrm>
                  <a:off x="1695" y="281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8" name="Oval 71"/>
                <p:cNvSpPr>
                  <a:spLocks noChangeArrowheads="1"/>
                </p:cNvSpPr>
                <p:nvPr/>
              </p:nvSpPr>
              <p:spPr bwMode="auto">
                <a:xfrm>
                  <a:off x="1700" y="282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9" name="Oval 72"/>
                <p:cNvSpPr>
                  <a:spLocks noChangeArrowheads="1"/>
                </p:cNvSpPr>
                <p:nvPr/>
              </p:nvSpPr>
              <p:spPr bwMode="auto">
                <a:xfrm>
                  <a:off x="1935" y="2835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0" name="Oval 73"/>
                <p:cNvSpPr>
                  <a:spLocks noChangeArrowheads="1"/>
                </p:cNvSpPr>
                <p:nvPr/>
              </p:nvSpPr>
              <p:spPr bwMode="auto">
                <a:xfrm>
                  <a:off x="1928" y="28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1" name="Oval 74"/>
                <p:cNvSpPr>
                  <a:spLocks noChangeArrowheads="1"/>
                </p:cNvSpPr>
                <p:nvPr/>
              </p:nvSpPr>
              <p:spPr bwMode="auto">
                <a:xfrm>
                  <a:off x="1920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2" name="Freeform 75"/>
                <p:cNvSpPr>
                  <a:spLocks/>
                </p:cNvSpPr>
                <p:nvPr/>
              </p:nvSpPr>
              <p:spPr bwMode="auto">
                <a:xfrm>
                  <a:off x="1935" y="2837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33" name="Oval 76"/>
                <p:cNvSpPr>
                  <a:spLocks noChangeArrowheads="1"/>
                </p:cNvSpPr>
                <p:nvPr/>
              </p:nvSpPr>
              <p:spPr bwMode="auto">
                <a:xfrm>
                  <a:off x="1945" y="2851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4" name="Oval 77"/>
                <p:cNvSpPr>
                  <a:spLocks noChangeArrowheads="1"/>
                </p:cNvSpPr>
                <p:nvPr/>
              </p:nvSpPr>
              <p:spPr bwMode="auto">
                <a:xfrm>
                  <a:off x="1950" y="285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5" name="Oval 78"/>
                <p:cNvSpPr>
                  <a:spLocks noChangeArrowheads="1"/>
                </p:cNvSpPr>
                <p:nvPr/>
              </p:nvSpPr>
              <p:spPr bwMode="auto">
                <a:xfrm>
                  <a:off x="2548" y="2525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6" name="Oval 79"/>
                <p:cNvSpPr>
                  <a:spLocks noChangeArrowheads="1"/>
                </p:cNvSpPr>
                <p:nvPr/>
              </p:nvSpPr>
              <p:spPr bwMode="auto">
                <a:xfrm>
                  <a:off x="2545" y="2520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7" name="Oval 80"/>
                <p:cNvSpPr>
                  <a:spLocks noChangeArrowheads="1"/>
                </p:cNvSpPr>
                <p:nvPr/>
              </p:nvSpPr>
              <p:spPr bwMode="auto">
                <a:xfrm>
                  <a:off x="2538" y="2517"/>
                  <a:ext cx="77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8" name="Freeform 81"/>
                <p:cNvSpPr>
                  <a:spLocks/>
                </p:cNvSpPr>
                <p:nvPr/>
              </p:nvSpPr>
              <p:spPr bwMode="auto">
                <a:xfrm>
                  <a:off x="2550" y="252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39" name="Oval 82"/>
                <p:cNvSpPr>
                  <a:spLocks noChangeArrowheads="1"/>
                </p:cNvSpPr>
                <p:nvPr/>
              </p:nvSpPr>
              <p:spPr bwMode="auto">
                <a:xfrm>
                  <a:off x="2558" y="2536"/>
                  <a:ext cx="27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0" name="Oval 83"/>
                <p:cNvSpPr>
                  <a:spLocks noChangeArrowheads="1"/>
                </p:cNvSpPr>
                <p:nvPr/>
              </p:nvSpPr>
              <p:spPr bwMode="auto">
                <a:xfrm>
                  <a:off x="2563" y="2541"/>
                  <a:ext cx="10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1" name="Oval 84"/>
                <p:cNvSpPr>
                  <a:spLocks noChangeArrowheads="1"/>
                </p:cNvSpPr>
                <p:nvPr/>
              </p:nvSpPr>
              <p:spPr bwMode="auto">
                <a:xfrm>
                  <a:off x="2288" y="303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2" name="Oval 85"/>
                <p:cNvSpPr>
                  <a:spLocks noChangeArrowheads="1"/>
                </p:cNvSpPr>
                <p:nvPr/>
              </p:nvSpPr>
              <p:spPr bwMode="auto">
                <a:xfrm>
                  <a:off x="2280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3" name="Oval 86"/>
                <p:cNvSpPr>
                  <a:spLocks noChangeArrowheads="1"/>
                </p:cNvSpPr>
                <p:nvPr/>
              </p:nvSpPr>
              <p:spPr bwMode="auto">
                <a:xfrm>
                  <a:off x="2275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4" name="Freeform 87"/>
                <p:cNvSpPr>
                  <a:spLocks/>
                </p:cNvSpPr>
                <p:nvPr/>
              </p:nvSpPr>
              <p:spPr bwMode="auto">
                <a:xfrm>
                  <a:off x="2290" y="303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45" name="Oval 88"/>
                <p:cNvSpPr>
                  <a:spLocks noChangeArrowheads="1"/>
                </p:cNvSpPr>
                <p:nvPr/>
              </p:nvSpPr>
              <p:spPr bwMode="auto">
                <a:xfrm>
                  <a:off x="2298" y="3048"/>
                  <a:ext cx="37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6" name="Oval 89"/>
                <p:cNvSpPr>
                  <a:spLocks noChangeArrowheads="1"/>
                </p:cNvSpPr>
                <p:nvPr/>
              </p:nvSpPr>
              <p:spPr bwMode="auto">
                <a:xfrm>
                  <a:off x="2305" y="305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7" name="Oval 90"/>
                <p:cNvSpPr>
                  <a:spLocks noChangeArrowheads="1"/>
                </p:cNvSpPr>
                <p:nvPr/>
              </p:nvSpPr>
              <p:spPr bwMode="auto">
                <a:xfrm>
                  <a:off x="2475" y="3056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8" name="Oval 91"/>
                <p:cNvSpPr>
                  <a:spLocks noChangeArrowheads="1"/>
                </p:cNvSpPr>
                <p:nvPr/>
              </p:nvSpPr>
              <p:spPr bwMode="auto">
                <a:xfrm>
                  <a:off x="2470" y="305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9" name="Oval 92"/>
                <p:cNvSpPr>
                  <a:spLocks noChangeArrowheads="1"/>
                </p:cNvSpPr>
                <p:nvPr/>
              </p:nvSpPr>
              <p:spPr bwMode="auto">
                <a:xfrm>
                  <a:off x="2465" y="3051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0" name="Freeform 93"/>
                <p:cNvSpPr>
                  <a:spLocks/>
                </p:cNvSpPr>
                <p:nvPr/>
              </p:nvSpPr>
              <p:spPr bwMode="auto">
                <a:xfrm>
                  <a:off x="2478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95 w 24"/>
                    <a:gd name="T5" fmla="*/ 404 h 25"/>
                    <a:gd name="T6" fmla="*/ 0 w 24"/>
                    <a:gd name="T7" fmla="*/ 370 h 25"/>
                    <a:gd name="T8" fmla="*/ 158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51" name="Oval 94"/>
                <p:cNvSpPr>
                  <a:spLocks noChangeArrowheads="1"/>
                </p:cNvSpPr>
                <p:nvPr/>
              </p:nvSpPr>
              <p:spPr bwMode="auto">
                <a:xfrm>
                  <a:off x="2483" y="3069"/>
                  <a:ext cx="30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2" name="Oval 95"/>
                <p:cNvSpPr>
                  <a:spLocks noChangeArrowheads="1"/>
                </p:cNvSpPr>
                <p:nvPr/>
              </p:nvSpPr>
              <p:spPr bwMode="auto">
                <a:xfrm>
                  <a:off x="2488" y="3075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3" name="Oval 96"/>
                <p:cNvSpPr>
                  <a:spLocks noChangeArrowheads="1"/>
                </p:cNvSpPr>
                <p:nvPr/>
              </p:nvSpPr>
              <p:spPr bwMode="auto">
                <a:xfrm>
                  <a:off x="1675" y="307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4" name="Oval 97"/>
                <p:cNvSpPr>
                  <a:spLocks noChangeArrowheads="1"/>
                </p:cNvSpPr>
                <p:nvPr/>
              </p:nvSpPr>
              <p:spPr bwMode="auto">
                <a:xfrm>
                  <a:off x="1670" y="307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5" name="Oval 98"/>
                <p:cNvSpPr>
                  <a:spLocks noChangeArrowheads="1"/>
                </p:cNvSpPr>
                <p:nvPr/>
              </p:nvSpPr>
              <p:spPr bwMode="auto">
                <a:xfrm>
                  <a:off x="1665" y="307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6" name="Freeform 99"/>
                <p:cNvSpPr>
                  <a:spLocks/>
                </p:cNvSpPr>
                <p:nvPr/>
              </p:nvSpPr>
              <p:spPr bwMode="auto">
                <a:xfrm>
                  <a:off x="1675" y="3080"/>
                  <a:ext cx="60" cy="67"/>
                </a:xfrm>
                <a:custGeom>
                  <a:avLst/>
                  <a:gdLst>
                    <a:gd name="T0" fmla="*/ 283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83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8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5" y="22"/>
                        <a:pt x="2" y="21"/>
                        <a:pt x="0" y="20"/>
                      </a:cubicBezTo>
                      <a:cubicBezTo>
                        <a:pt x="3" y="23"/>
                        <a:pt x="7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2" y="3"/>
                        <a:pt x="18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57" name="Oval 100"/>
                <p:cNvSpPr>
                  <a:spLocks noChangeArrowheads="1"/>
                </p:cNvSpPr>
                <p:nvPr/>
              </p:nvSpPr>
              <p:spPr bwMode="auto">
                <a:xfrm>
                  <a:off x="1683" y="3091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8" name="Oval 101"/>
                <p:cNvSpPr>
                  <a:spLocks noChangeArrowheads="1"/>
                </p:cNvSpPr>
                <p:nvPr/>
              </p:nvSpPr>
              <p:spPr bwMode="auto">
                <a:xfrm>
                  <a:off x="1688" y="3096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9" name="Freeform 102"/>
                <p:cNvSpPr>
                  <a:spLocks/>
                </p:cNvSpPr>
                <p:nvPr/>
              </p:nvSpPr>
              <p:spPr bwMode="auto">
                <a:xfrm>
                  <a:off x="1653" y="1419"/>
                  <a:ext cx="332" cy="1029"/>
                </a:xfrm>
                <a:custGeom>
                  <a:avLst/>
                  <a:gdLst>
                    <a:gd name="T0" fmla="*/ 1028 w 133"/>
                    <a:gd name="T1" fmla="*/ 7278 h 386"/>
                    <a:gd name="T2" fmla="*/ 92 w 133"/>
                    <a:gd name="T3" fmla="*/ 6630 h 386"/>
                    <a:gd name="T4" fmla="*/ 12 w 133"/>
                    <a:gd name="T5" fmla="*/ 6233 h 386"/>
                    <a:gd name="T6" fmla="*/ 12 w 133"/>
                    <a:gd name="T7" fmla="*/ 435 h 386"/>
                    <a:gd name="T8" fmla="*/ 292 w 133"/>
                    <a:gd name="T9" fmla="*/ 21 h 386"/>
                    <a:gd name="T10" fmla="*/ 1028 w 133"/>
                    <a:gd name="T11" fmla="*/ 21 h 386"/>
                    <a:gd name="T12" fmla="*/ 1028 w 133"/>
                    <a:gd name="T13" fmla="*/ 21 h 386"/>
                    <a:gd name="T14" fmla="*/ 1775 w 133"/>
                    <a:gd name="T15" fmla="*/ 21 h 386"/>
                    <a:gd name="T16" fmla="*/ 2057 w 133"/>
                    <a:gd name="T17" fmla="*/ 435 h 386"/>
                    <a:gd name="T18" fmla="*/ 2057 w 133"/>
                    <a:gd name="T19" fmla="*/ 6233 h 386"/>
                    <a:gd name="T20" fmla="*/ 1975 w 133"/>
                    <a:gd name="T21" fmla="*/ 7198 h 386"/>
                    <a:gd name="T22" fmla="*/ 1028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0" name="Oval 103"/>
                <p:cNvSpPr>
                  <a:spLocks noChangeArrowheads="1"/>
                </p:cNvSpPr>
                <p:nvPr/>
              </p:nvSpPr>
              <p:spPr bwMode="auto">
                <a:xfrm>
                  <a:off x="175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1" name="Oval 104"/>
                <p:cNvSpPr>
                  <a:spLocks noChangeArrowheads="1"/>
                </p:cNvSpPr>
                <p:nvPr/>
              </p:nvSpPr>
              <p:spPr bwMode="auto">
                <a:xfrm>
                  <a:off x="173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2" name="Freeform 105"/>
                <p:cNvSpPr>
                  <a:spLocks/>
                </p:cNvSpPr>
                <p:nvPr/>
              </p:nvSpPr>
              <p:spPr bwMode="auto">
                <a:xfrm>
                  <a:off x="1665" y="1437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50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84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2" y="339"/>
                        <a:pt x="3" y="339"/>
                      </a:cubicBezTo>
                      <a:cubicBezTo>
                        <a:pt x="9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9" y="6"/>
                        <a:pt x="119" y="15"/>
                      </a:cubicBezTo>
                      <a:cubicBezTo>
                        <a:pt x="123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50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3" name="Freeform 106"/>
                <p:cNvSpPr>
                  <a:spLocks/>
                </p:cNvSpPr>
                <p:nvPr/>
              </p:nvSpPr>
              <p:spPr bwMode="auto">
                <a:xfrm>
                  <a:off x="1815" y="1488"/>
                  <a:ext cx="160" cy="947"/>
                </a:xfrm>
                <a:custGeom>
                  <a:avLst/>
                  <a:gdLst>
                    <a:gd name="T0" fmla="*/ 0 w 64"/>
                    <a:gd name="T1" fmla="*/ 6704 h 355"/>
                    <a:gd name="T2" fmla="*/ 908 w 64"/>
                    <a:gd name="T3" fmla="*/ 6626 h 355"/>
                    <a:gd name="T4" fmla="*/ 988 w 64"/>
                    <a:gd name="T5" fmla="*/ 5693 h 355"/>
                    <a:gd name="T6" fmla="*/ 988 w 64"/>
                    <a:gd name="T7" fmla="*/ 0 h 355"/>
                    <a:gd name="T8" fmla="*/ 833 w 64"/>
                    <a:gd name="T9" fmla="*/ 6111 h 355"/>
                    <a:gd name="T10" fmla="*/ 0 w 64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55">
                      <a:moveTo>
                        <a:pt x="0" y="353"/>
                      </a:moveTo>
                      <a:cubicBezTo>
                        <a:pt x="24" y="353"/>
                        <a:pt x="52" y="355"/>
                        <a:pt x="58" y="349"/>
                      </a:cubicBezTo>
                      <a:cubicBezTo>
                        <a:pt x="64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9" y="335"/>
                        <a:pt x="52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4" name="Freeform 107"/>
                <p:cNvSpPr>
                  <a:spLocks/>
                </p:cNvSpPr>
                <p:nvPr/>
              </p:nvSpPr>
              <p:spPr bwMode="auto">
                <a:xfrm>
                  <a:off x="1665" y="1432"/>
                  <a:ext cx="248" cy="283"/>
                </a:xfrm>
                <a:custGeom>
                  <a:avLst/>
                  <a:gdLst>
                    <a:gd name="T0" fmla="*/ 0 w 99"/>
                    <a:gd name="T1" fmla="*/ 2018 h 106"/>
                    <a:gd name="T2" fmla="*/ 0 w 99"/>
                    <a:gd name="T3" fmla="*/ 400 h 106"/>
                    <a:gd name="T4" fmla="*/ 283 w 99"/>
                    <a:gd name="T5" fmla="*/ 21 h 106"/>
                    <a:gd name="T6" fmla="*/ 992 w 99"/>
                    <a:gd name="T7" fmla="*/ 21 h 106"/>
                    <a:gd name="T8" fmla="*/ 1556 w 99"/>
                    <a:gd name="T9" fmla="*/ 21 h 106"/>
                    <a:gd name="T10" fmla="*/ 817 w 99"/>
                    <a:gd name="T11" fmla="*/ 115 h 106"/>
                    <a:gd name="T12" fmla="*/ 238 w 99"/>
                    <a:gd name="T13" fmla="*/ 363 h 106"/>
                    <a:gd name="T14" fmla="*/ 0 w 99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30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9" y="1"/>
                      </a:cubicBezTo>
                      <a:cubicBezTo>
                        <a:pt x="90" y="3"/>
                        <a:pt x="70" y="3"/>
                        <a:pt x="52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4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5" name="Freeform 108"/>
                <p:cNvSpPr>
                  <a:spLocks/>
                </p:cNvSpPr>
                <p:nvPr/>
              </p:nvSpPr>
              <p:spPr bwMode="auto">
                <a:xfrm>
                  <a:off x="166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5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6" name="Oval 109"/>
                <p:cNvSpPr>
                  <a:spLocks noChangeArrowheads="1"/>
                </p:cNvSpPr>
                <p:nvPr/>
              </p:nvSpPr>
              <p:spPr bwMode="auto">
                <a:xfrm>
                  <a:off x="172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7" name="Freeform 110"/>
                <p:cNvSpPr>
                  <a:spLocks/>
                </p:cNvSpPr>
                <p:nvPr/>
              </p:nvSpPr>
              <p:spPr bwMode="auto">
                <a:xfrm>
                  <a:off x="175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68" name="Oval 111"/>
                <p:cNvSpPr>
                  <a:spLocks noChangeArrowheads="1"/>
                </p:cNvSpPr>
                <p:nvPr/>
              </p:nvSpPr>
              <p:spPr bwMode="auto">
                <a:xfrm>
                  <a:off x="1755" y="1816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9" name="Freeform 112"/>
                <p:cNvSpPr>
                  <a:spLocks/>
                </p:cNvSpPr>
                <p:nvPr/>
              </p:nvSpPr>
              <p:spPr bwMode="auto">
                <a:xfrm>
                  <a:off x="231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113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2000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0" name="Oval 113"/>
                <p:cNvSpPr>
                  <a:spLocks noChangeArrowheads="1"/>
                </p:cNvSpPr>
                <p:nvPr/>
              </p:nvSpPr>
              <p:spPr bwMode="auto">
                <a:xfrm>
                  <a:off x="241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1" name="Oval 114"/>
                <p:cNvSpPr>
                  <a:spLocks noChangeArrowheads="1"/>
                </p:cNvSpPr>
                <p:nvPr/>
              </p:nvSpPr>
              <p:spPr bwMode="auto">
                <a:xfrm>
                  <a:off x="239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2" name="Freeform 115"/>
                <p:cNvSpPr>
                  <a:spLocks/>
                </p:cNvSpPr>
                <p:nvPr/>
              </p:nvSpPr>
              <p:spPr bwMode="auto">
                <a:xfrm>
                  <a:off x="2325" y="1437"/>
                  <a:ext cx="310" cy="1027"/>
                </a:xfrm>
                <a:custGeom>
                  <a:avLst/>
                  <a:gdLst>
                    <a:gd name="T0" fmla="*/ 0 w 124"/>
                    <a:gd name="T1" fmla="*/ 6909 h 385"/>
                    <a:gd name="T2" fmla="*/ 33 w 124"/>
                    <a:gd name="T3" fmla="*/ 6968 h 385"/>
                    <a:gd name="T4" fmla="*/ 938 w 124"/>
                    <a:gd name="T5" fmla="*/ 7309 h 385"/>
                    <a:gd name="T6" fmla="*/ 938 w 124"/>
                    <a:gd name="T7" fmla="*/ 7309 h 385"/>
                    <a:gd name="T8" fmla="*/ 1845 w 124"/>
                    <a:gd name="T9" fmla="*/ 6704 h 385"/>
                    <a:gd name="T10" fmla="*/ 1925 w 124"/>
                    <a:gd name="T11" fmla="*/ 6303 h 385"/>
                    <a:gd name="T12" fmla="*/ 1925 w 124"/>
                    <a:gd name="T13" fmla="*/ 341 h 385"/>
                    <a:gd name="T14" fmla="*/ 1783 w 124"/>
                    <a:gd name="T15" fmla="*/ 0 h 385"/>
                    <a:gd name="T16" fmla="*/ 1863 w 124"/>
                    <a:gd name="T17" fmla="*/ 285 h 385"/>
                    <a:gd name="T18" fmla="*/ 1720 w 124"/>
                    <a:gd name="T19" fmla="*/ 4916 h 385"/>
                    <a:gd name="T20" fmla="*/ 783 w 124"/>
                    <a:gd name="T21" fmla="*/ 7002 h 385"/>
                    <a:gd name="T22" fmla="*/ 0 w 124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385">
                      <a:moveTo>
                        <a:pt x="0" y="364"/>
                      </a:moveTo>
                      <a:cubicBezTo>
                        <a:pt x="1" y="365"/>
                        <a:pt x="1" y="366"/>
                        <a:pt x="2" y="367"/>
                      </a:cubicBezTo>
                      <a:cubicBezTo>
                        <a:pt x="8" y="372"/>
                        <a:pt x="36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8" y="353"/>
                      </a:cubicBezTo>
                      <a:cubicBezTo>
                        <a:pt x="124" y="347"/>
                        <a:pt x="123" y="341"/>
                        <a:pt x="123" y="332"/>
                      </a:cubicBezTo>
                      <a:cubicBezTo>
                        <a:pt x="123" y="324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67"/>
                        <a:pt x="50" y="369"/>
                      </a:cubicBezTo>
                      <a:cubicBezTo>
                        <a:pt x="30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3" name="Freeform 116"/>
                <p:cNvSpPr>
                  <a:spLocks/>
                </p:cNvSpPr>
                <p:nvPr/>
              </p:nvSpPr>
              <p:spPr bwMode="auto">
                <a:xfrm>
                  <a:off x="2475" y="1488"/>
                  <a:ext cx="160" cy="976"/>
                </a:xfrm>
                <a:custGeom>
                  <a:avLst/>
                  <a:gdLst>
                    <a:gd name="T0" fmla="*/ 0 w 64"/>
                    <a:gd name="T1" fmla="*/ 6941 h 366"/>
                    <a:gd name="T2" fmla="*/ 908 w 64"/>
                    <a:gd name="T3" fmla="*/ 6336 h 366"/>
                    <a:gd name="T4" fmla="*/ 988 w 64"/>
                    <a:gd name="T5" fmla="*/ 5939 h 366"/>
                    <a:gd name="T6" fmla="*/ 988 w 64"/>
                    <a:gd name="T7" fmla="*/ 0 h 366"/>
                    <a:gd name="T8" fmla="*/ 863 w 64"/>
                    <a:gd name="T9" fmla="*/ 6008 h 366"/>
                    <a:gd name="T10" fmla="*/ 0 w 64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4" name="Freeform 117"/>
                <p:cNvSpPr>
                  <a:spLocks/>
                </p:cNvSpPr>
                <p:nvPr/>
              </p:nvSpPr>
              <p:spPr bwMode="auto">
                <a:xfrm>
                  <a:off x="232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5" name="Freeform 118"/>
                <p:cNvSpPr>
                  <a:spLocks/>
                </p:cNvSpPr>
                <p:nvPr/>
              </p:nvSpPr>
              <p:spPr bwMode="auto">
                <a:xfrm>
                  <a:off x="232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6" name="Oval 119"/>
                <p:cNvSpPr>
                  <a:spLocks noChangeArrowheads="1"/>
                </p:cNvSpPr>
                <p:nvPr/>
              </p:nvSpPr>
              <p:spPr bwMode="auto">
                <a:xfrm>
                  <a:off x="238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7" name="Freeform 120"/>
                <p:cNvSpPr>
                  <a:spLocks/>
                </p:cNvSpPr>
                <p:nvPr/>
              </p:nvSpPr>
              <p:spPr bwMode="auto">
                <a:xfrm>
                  <a:off x="241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78" name="Oval 121"/>
                <p:cNvSpPr>
                  <a:spLocks noChangeArrowheads="1"/>
                </p:cNvSpPr>
                <p:nvPr/>
              </p:nvSpPr>
              <p:spPr bwMode="auto">
                <a:xfrm>
                  <a:off x="241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9" name="Freeform 122"/>
                <p:cNvSpPr>
                  <a:spLocks/>
                </p:cNvSpPr>
                <p:nvPr/>
              </p:nvSpPr>
              <p:spPr bwMode="auto">
                <a:xfrm>
                  <a:off x="198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113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2000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0" name="Oval 123"/>
                <p:cNvSpPr>
                  <a:spLocks noChangeArrowheads="1"/>
                </p:cNvSpPr>
                <p:nvPr/>
              </p:nvSpPr>
              <p:spPr bwMode="auto">
                <a:xfrm>
                  <a:off x="208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1" name="Oval 124"/>
                <p:cNvSpPr>
                  <a:spLocks noChangeArrowheads="1"/>
                </p:cNvSpPr>
                <p:nvPr/>
              </p:nvSpPr>
              <p:spPr bwMode="auto">
                <a:xfrm>
                  <a:off x="206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2" name="Freeform 125"/>
                <p:cNvSpPr>
                  <a:spLocks/>
                </p:cNvSpPr>
                <p:nvPr/>
              </p:nvSpPr>
              <p:spPr bwMode="auto">
                <a:xfrm>
                  <a:off x="1995" y="1437"/>
                  <a:ext cx="310" cy="1083"/>
                </a:xfrm>
                <a:custGeom>
                  <a:avLst/>
                  <a:gdLst>
                    <a:gd name="T0" fmla="*/ 0 w 124"/>
                    <a:gd name="T1" fmla="*/ 7045 h 406"/>
                    <a:gd name="T2" fmla="*/ 33 w 124"/>
                    <a:gd name="T3" fmla="*/ 7080 h 406"/>
                    <a:gd name="T4" fmla="*/ 938 w 124"/>
                    <a:gd name="T5" fmla="*/ 7706 h 406"/>
                    <a:gd name="T6" fmla="*/ 938 w 124"/>
                    <a:gd name="T7" fmla="*/ 7706 h 406"/>
                    <a:gd name="T8" fmla="*/ 1845 w 124"/>
                    <a:gd name="T9" fmla="*/ 7080 h 406"/>
                    <a:gd name="T10" fmla="*/ 1925 w 124"/>
                    <a:gd name="T11" fmla="*/ 6874 h 406"/>
                    <a:gd name="T12" fmla="*/ 1925 w 124"/>
                    <a:gd name="T13" fmla="*/ 341 h 406"/>
                    <a:gd name="T14" fmla="*/ 1783 w 124"/>
                    <a:gd name="T15" fmla="*/ 0 h 406"/>
                    <a:gd name="T16" fmla="*/ 1863 w 124"/>
                    <a:gd name="T17" fmla="*/ 285 h 406"/>
                    <a:gd name="T18" fmla="*/ 1720 w 124"/>
                    <a:gd name="T19" fmla="*/ 4916 h 406"/>
                    <a:gd name="T20" fmla="*/ 783 w 124"/>
                    <a:gd name="T21" fmla="*/ 7386 h 406"/>
                    <a:gd name="T22" fmla="*/ 0 w 124"/>
                    <a:gd name="T23" fmla="*/ 704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406">
                      <a:moveTo>
                        <a:pt x="0" y="371"/>
                      </a:moveTo>
                      <a:cubicBezTo>
                        <a:pt x="1" y="372"/>
                        <a:pt x="1" y="372"/>
                        <a:pt x="2" y="373"/>
                      </a:cubicBezTo>
                      <a:cubicBezTo>
                        <a:pt x="8" y="379"/>
                        <a:pt x="36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8" y="373"/>
                      </a:cubicBezTo>
                      <a:cubicBezTo>
                        <a:pt x="124" y="368"/>
                        <a:pt x="123" y="370"/>
                        <a:pt x="123" y="362"/>
                      </a:cubicBezTo>
                      <a:cubicBezTo>
                        <a:pt x="123" y="353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88"/>
                        <a:pt x="50" y="389"/>
                      </a:cubicBezTo>
                      <a:cubicBezTo>
                        <a:pt x="30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3" name="Freeform 126"/>
                <p:cNvSpPr>
                  <a:spLocks/>
                </p:cNvSpPr>
                <p:nvPr/>
              </p:nvSpPr>
              <p:spPr bwMode="auto">
                <a:xfrm>
                  <a:off x="2145" y="1488"/>
                  <a:ext cx="160" cy="1032"/>
                </a:xfrm>
                <a:custGeom>
                  <a:avLst/>
                  <a:gdLst>
                    <a:gd name="T0" fmla="*/ 0 w 64"/>
                    <a:gd name="T1" fmla="*/ 7339 h 387"/>
                    <a:gd name="T2" fmla="*/ 908 w 64"/>
                    <a:gd name="T3" fmla="*/ 6712 h 387"/>
                    <a:gd name="T4" fmla="*/ 988 w 64"/>
                    <a:gd name="T5" fmla="*/ 6336 h 387"/>
                    <a:gd name="T6" fmla="*/ 988 w 64"/>
                    <a:gd name="T7" fmla="*/ 0 h 387"/>
                    <a:gd name="T8" fmla="*/ 845 w 64"/>
                    <a:gd name="T9" fmla="*/ 6485 h 387"/>
                    <a:gd name="T10" fmla="*/ 0 w 64"/>
                    <a:gd name="T11" fmla="*/ 7339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8" y="354"/>
                      </a:cubicBezTo>
                      <a:cubicBezTo>
                        <a:pt x="64" y="349"/>
                        <a:pt x="63" y="343"/>
                        <a:pt x="63" y="334"/>
                      </a:cubicBezTo>
                      <a:cubicBezTo>
                        <a:pt x="63" y="325"/>
                        <a:pt x="63" y="11"/>
                        <a:pt x="63" y="0"/>
                      </a:cubicBezTo>
                      <a:cubicBezTo>
                        <a:pt x="63" y="13"/>
                        <a:pt x="58" y="330"/>
                        <a:pt x="54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4" name="Freeform 127"/>
                <p:cNvSpPr>
                  <a:spLocks/>
                </p:cNvSpPr>
                <p:nvPr/>
              </p:nvSpPr>
              <p:spPr bwMode="auto">
                <a:xfrm>
                  <a:off x="199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5" name="Freeform 128"/>
                <p:cNvSpPr>
                  <a:spLocks/>
                </p:cNvSpPr>
                <p:nvPr/>
              </p:nvSpPr>
              <p:spPr bwMode="auto">
                <a:xfrm>
                  <a:off x="199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6" name="Oval 129"/>
                <p:cNvSpPr>
                  <a:spLocks noChangeArrowheads="1"/>
                </p:cNvSpPr>
                <p:nvPr/>
              </p:nvSpPr>
              <p:spPr bwMode="auto">
                <a:xfrm>
                  <a:off x="205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7" name="Freeform 130"/>
                <p:cNvSpPr>
                  <a:spLocks/>
                </p:cNvSpPr>
                <p:nvPr/>
              </p:nvSpPr>
              <p:spPr bwMode="auto">
                <a:xfrm>
                  <a:off x="208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88" name="Oval 131"/>
                <p:cNvSpPr>
                  <a:spLocks noChangeArrowheads="1"/>
                </p:cNvSpPr>
                <p:nvPr/>
              </p:nvSpPr>
              <p:spPr bwMode="auto">
                <a:xfrm>
                  <a:off x="208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9" name="Freeform 132"/>
                <p:cNvSpPr>
                  <a:spLocks/>
                </p:cNvSpPr>
                <p:nvPr/>
              </p:nvSpPr>
              <p:spPr bwMode="auto">
                <a:xfrm>
                  <a:off x="1723" y="2453"/>
                  <a:ext cx="252" cy="187"/>
                </a:xfrm>
                <a:custGeom>
                  <a:avLst/>
                  <a:gdLst>
                    <a:gd name="T0" fmla="*/ 0 w 101"/>
                    <a:gd name="T1" fmla="*/ 1336 h 70"/>
                    <a:gd name="T2" fmla="*/ 387 w 101"/>
                    <a:gd name="T3" fmla="*/ 764 h 70"/>
                    <a:gd name="T4" fmla="*/ 634 w 101"/>
                    <a:gd name="T5" fmla="*/ 192 h 70"/>
                    <a:gd name="T6" fmla="*/ 1008 w 101"/>
                    <a:gd name="T7" fmla="*/ 56 h 70"/>
                    <a:gd name="T8" fmla="*/ 1275 w 101"/>
                    <a:gd name="T9" fmla="*/ 77 h 70"/>
                    <a:gd name="T10" fmla="*/ 1569 w 101"/>
                    <a:gd name="T11" fmla="*/ 0 h 70"/>
                    <a:gd name="T12" fmla="*/ 1432 w 101"/>
                    <a:gd name="T13" fmla="*/ 150 h 70"/>
                    <a:gd name="T14" fmla="*/ 1195 w 101"/>
                    <a:gd name="T15" fmla="*/ 192 h 70"/>
                    <a:gd name="T16" fmla="*/ 729 w 101"/>
                    <a:gd name="T17" fmla="*/ 342 h 70"/>
                    <a:gd name="T18" fmla="*/ 561 w 101"/>
                    <a:gd name="T19" fmla="*/ 593 h 70"/>
                    <a:gd name="T20" fmla="*/ 467 w 101"/>
                    <a:gd name="T21" fmla="*/ 900 h 70"/>
                    <a:gd name="T22" fmla="*/ 105 w 101"/>
                    <a:gd name="T23" fmla="*/ 1336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10" y="66"/>
                        <a:pt x="20" y="48"/>
                        <a:pt x="25" y="40"/>
                      </a:cubicBezTo>
                      <a:cubicBezTo>
                        <a:pt x="32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1" y="3"/>
                        <a:pt x="76" y="4"/>
                        <a:pt x="82" y="4"/>
                      </a:cubicBezTo>
                      <a:cubicBezTo>
                        <a:pt x="89" y="3"/>
                        <a:pt x="94" y="1"/>
                        <a:pt x="101" y="0"/>
                      </a:cubicBezTo>
                      <a:cubicBezTo>
                        <a:pt x="98" y="2"/>
                        <a:pt x="95" y="6"/>
                        <a:pt x="92" y="8"/>
                      </a:cubicBezTo>
                      <a:cubicBezTo>
                        <a:pt x="88" y="11"/>
                        <a:pt x="82" y="10"/>
                        <a:pt x="77" y="10"/>
                      </a:cubicBezTo>
                      <a:cubicBezTo>
                        <a:pt x="65" y="11"/>
                        <a:pt x="56" y="10"/>
                        <a:pt x="47" y="18"/>
                      </a:cubicBezTo>
                      <a:cubicBezTo>
                        <a:pt x="42" y="22"/>
                        <a:pt x="39" y="26"/>
                        <a:pt x="36" y="31"/>
                      </a:cubicBezTo>
                      <a:cubicBezTo>
                        <a:pt x="33" y="36"/>
                        <a:pt x="33" y="42"/>
                        <a:pt x="30" y="47"/>
                      </a:cubicBezTo>
                      <a:cubicBezTo>
                        <a:pt x="26" y="59"/>
                        <a:pt x="16" y="65"/>
                        <a:pt x="7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0" name="Freeform 133"/>
                <p:cNvSpPr>
                  <a:spLocks/>
                </p:cNvSpPr>
                <p:nvPr/>
              </p:nvSpPr>
              <p:spPr bwMode="auto">
                <a:xfrm>
                  <a:off x="1973" y="2563"/>
                  <a:ext cx="125" cy="192"/>
                </a:xfrm>
                <a:custGeom>
                  <a:avLst/>
                  <a:gdLst>
                    <a:gd name="T0" fmla="*/ 20 w 50"/>
                    <a:gd name="T1" fmla="*/ 1080 h 72"/>
                    <a:gd name="T2" fmla="*/ 783 w 50"/>
                    <a:gd name="T3" fmla="*/ 0 h 72"/>
                    <a:gd name="T4" fmla="*/ 39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1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5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8" y="64"/>
                        <a:pt x="26" y="66"/>
                      </a:cubicBezTo>
                      <a:cubicBezTo>
                        <a:pt x="22" y="72"/>
                        <a:pt x="3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1" name="Freeform 134"/>
                <p:cNvSpPr>
                  <a:spLocks/>
                </p:cNvSpPr>
                <p:nvPr/>
              </p:nvSpPr>
              <p:spPr bwMode="auto">
                <a:xfrm>
                  <a:off x="2190" y="2448"/>
                  <a:ext cx="128" cy="149"/>
                </a:xfrm>
                <a:custGeom>
                  <a:avLst/>
                  <a:gdLst>
                    <a:gd name="T0" fmla="*/ 806 w 51"/>
                    <a:gd name="T1" fmla="*/ 0 h 56"/>
                    <a:gd name="T2" fmla="*/ 125 w 51"/>
                    <a:gd name="T3" fmla="*/ 580 h 56"/>
                    <a:gd name="T4" fmla="*/ 113 w 51"/>
                    <a:gd name="T5" fmla="*/ 750 h 56"/>
                    <a:gd name="T6" fmla="*/ 459 w 51"/>
                    <a:gd name="T7" fmla="*/ 1054 h 56"/>
                    <a:gd name="T8" fmla="*/ 567 w 51"/>
                    <a:gd name="T9" fmla="*/ 490 h 56"/>
                    <a:gd name="T10" fmla="*/ 806 w 51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56">
                      <a:moveTo>
                        <a:pt x="51" y="0"/>
                      </a:moveTo>
                      <a:cubicBezTo>
                        <a:pt x="39" y="14"/>
                        <a:pt x="24" y="24"/>
                        <a:pt x="8" y="31"/>
                      </a:cubicBezTo>
                      <a:cubicBezTo>
                        <a:pt x="0" y="34"/>
                        <a:pt x="0" y="34"/>
                        <a:pt x="7" y="40"/>
                      </a:cubicBezTo>
                      <a:cubicBezTo>
                        <a:pt x="14" y="46"/>
                        <a:pt x="21" y="51"/>
                        <a:pt x="29" y="56"/>
                      </a:cubicBezTo>
                      <a:cubicBezTo>
                        <a:pt x="16" y="43"/>
                        <a:pt x="23" y="35"/>
                        <a:pt x="36" y="26"/>
                      </a:cubicBezTo>
                      <a:cubicBezTo>
                        <a:pt x="45" y="19"/>
                        <a:pt x="44" y="9"/>
                        <a:pt x="51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2" name="Freeform 135"/>
                <p:cNvSpPr>
                  <a:spLocks/>
                </p:cNvSpPr>
                <p:nvPr/>
              </p:nvSpPr>
              <p:spPr bwMode="auto">
                <a:xfrm>
                  <a:off x="2515" y="2416"/>
                  <a:ext cx="105" cy="133"/>
                </a:xfrm>
                <a:custGeom>
                  <a:avLst/>
                  <a:gdLst>
                    <a:gd name="T0" fmla="*/ 658 w 42"/>
                    <a:gd name="T1" fmla="*/ 0 h 50"/>
                    <a:gd name="T2" fmla="*/ 188 w 42"/>
                    <a:gd name="T3" fmla="*/ 418 h 50"/>
                    <a:gd name="T4" fmla="*/ 33 w 42"/>
                    <a:gd name="T5" fmla="*/ 524 h 50"/>
                    <a:gd name="T6" fmla="*/ 33 w 42"/>
                    <a:gd name="T7" fmla="*/ 942 h 50"/>
                    <a:gd name="T8" fmla="*/ 125 w 42"/>
                    <a:gd name="T9" fmla="*/ 601 h 50"/>
                    <a:gd name="T10" fmla="*/ 300 w 42"/>
                    <a:gd name="T11" fmla="*/ 452 h 50"/>
                    <a:gd name="T12" fmla="*/ 595 w 42"/>
                    <a:gd name="T13" fmla="*/ 77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2" y="8"/>
                        <a:pt x="23" y="15"/>
                        <a:pt x="12" y="22"/>
                      </a:cubicBezTo>
                      <a:cubicBezTo>
                        <a:pt x="9" y="23"/>
                        <a:pt x="4" y="25"/>
                        <a:pt x="2" y="28"/>
                      </a:cubicBezTo>
                      <a:cubicBezTo>
                        <a:pt x="0" y="32"/>
                        <a:pt x="1" y="45"/>
                        <a:pt x="2" y="50"/>
                      </a:cubicBezTo>
                      <a:cubicBezTo>
                        <a:pt x="4" y="45"/>
                        <a:pt x="3" y="36"/>
                        <a:pt x="8" y="32"/>
                      </a:cubicBezTo>
                      <a:cubicBezTo>
                        <a:pt x="10" y="29"/>
                        <a:pt x="16" y="27"/>
                        <a:pt x="19" y="24"/>
                      </a:cubicBezTo>
                      <a:cubicBezTo>
                        <a:pt x="27" y="19"/>
                        <a:pt x="34" y="12"/>
                        <a:pt x="38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3" name="Freeform 136"/>
                <p:cNvSpPr>
                  <a:spLocks/>
                </p:cNvSpPr>
                <p:nvPr/>
              </p:nvSpPr>
              <p:spPr bwMode="auto">
                <a:xfrm>
                  <a:off x="2550" y="2691"/>
                  <a:ext cx="80" cy="194"/>
                </a:xfrm>
                <a:custGeom>
                  <a:avLst/>
                  <a:gdLst>
                    <a:gd name="T0" fmla="*/ 488 w 32"/>
                    <a:gd name="T1" fmla="*/ 21 h 73"/>
                    <a:gd name="T2" fmla="*/ 83 w 32"/>
                    <a:gd name="T3" fmla="*/ 1371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1" y="1"/>
                      </a:moveTo>
                      <a:cubicBezTo>
                        <a:pt x="0" y="3"/>
                        <a:pt x="5" y="52"/>
                        <a:pt x="5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4" name="Freeform 137"/>
                <p:cNvSpPr>
                  <a:spLocks/>
                </p:cNvSpPr>
                <p:nvPr/>
              </p:nvSpPr>
              <p:spPr bwMode="auto">
                <a:xfrm>
                  <a:off x="2343" y="2664"/>
                  <a:ext cx="140" cy="213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75 h 80"/>
                    <a:gd name="T4" fmla="*/ 50 w 56"/>
                    <a:gd name="T5" fmla="*/ 623 h 80"/>
                    <a:gd name="T6" fmla="*/ 63 w 56"/>
                    <a:gd name="T7" fmla="*/ 1510 h 80"/>
                    <a:gd name="T8" fmla="*/ 113 w 56"/>
                    <a:gd name="T9" fmla="*/ 1078 h 80"/>
                    <a:gd name="T10" fmla="*/ 238 w 56"/>
                    <a:gd name="T11" fmla="*/ 588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7" y="11"/>
                        <a:pt x="27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7" y="61"/>
                        <a:pt x="7" y="57"/>
                      </a:cubicBezTo>
                      <a:cubicBezTo>
                        <a:pt x="8" y="49"/>
                        <a:pt x="10" y="37"/>
                        <a:pt x="15" y="31"/>
                      </a:cubicBezTo>
                      <a:cubicBezTo>
                        <a:pt x="22" y="20"/>
                        <a:pt x="52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5" name="Freeform 138"/>
                <p:cNvSpPr>
                  <a:spLocks/>
                </p:cNvSpPr>
                <p:nvPr/>
              </p:nvSpPr>
              <p:spPr bwMode="auto">
                <a:xfrm>
                  <a:off x="2110" y="2765"/>
                  <a:ext cx="168" cy="152"/>
                </a:xfrm>
                <a:custGeom>
                  <a:avLst/>
                  <a:gdLst>
                    <a:gd name="T0" fmla="*/ 1056 w 67"/>
                    <a:gd name="T1" fmla="*/ 0 h 57"/>
                    <a:gd name="T2" fmla="*/ 629 w 67"/>
                    <a:gd name="T3" fmla="*/ 171 h 57"/>
                    <a:gd name="T4" fmla="*/ 238 w 67"/>
                    <a:gd name="T5" fmla="*/ 264 h 57"/>
                    <a:gd name="T6" fmla="*/ 83 w 67"/>
                    <a:gd name="T7" fmla="*/ 477 h 57"/>
                    <a:gd name="T8" fmla="*/ 0 w 67"/>
                    <a:gd name="T9" fmla="*/ 1080 h 57"/>
                    <a:gd name="T10" fmla="*/ 221 w 67"/>
                    <a:gd name="T11" fmla="*/ 797 h 57"/>
                    <a:gd name="T12" fmla="*/ 333 w 67"/>
                    <a:gd name="T13" fmla="*/ 435 h 57"/>
                    <a:gd name="T14" fmla="*/ 584 w 67"/>
                    <a:gd name="T15" fmla="*/ 285 h 57"/>
                    <a:gd name="T16" fmla="*/ 1056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2" y="6"/>
                        <a:pt x="48" y="8"/>
                        <a:pt x="40" y="9"/>
                      </a:cubicBezTo>
                      <a:cubicBezTo>
                        <a:pt x="32" y="11"/>
                        <a:pt x="23" y="13"/>
                        <a:pt x="15" y="14"/>
                      </a:cubicBezTo>
                      <a:cubicBezTo>
                        <a:pt x="8" y="15"/>
                        <a:pt x="5" y="18"/>
                        <a:pt x="5" y="25"/>
                      </a:cubicBezTo>
                      <a:cubicBezTo>
                        <a:pt x="6" y="37"/>
                        <a:pt x="3" y="46"/>
                        <a:pt x="0" y="57"/>
                      </a:cubicBezTo>
                      <a:cubicBezTo>
                        <a:pt x="5" y="55"/>
                        <a:pt x="11" y="47"/>
                        <a:pt x="14" y="42"/>
                      </a:cubicBezTo>
                      <a:cubicBezTo>
                        <a:pt x="18" y="36"/>
                        <a:pt x="17" y="28"/>
                        <a:pt x="21" y="23"/>
                      </a:cubicBezTo>
                      <a:cubicBezTo>
                        <a:pt x="25" y="18"/>
                        <a:pt x="32" y="17"/>
                        <a:pt x="37" y="15"/>
                      </a:cubicBezTo>
                      <a:cubicBezTo>
                        <a:pt x="44" y="12"/>
                        <a:pt x="62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6" name="Freeform 139"/>
                <p:cNvSpPr>
                  <a:spLocks/>
                </p:cNvSpPr>
                <p:nvPr/>
              </p:nvSpPr>
              <p:spPr bwMode="auto">
                <a:xfrm>
                  <a:off x="1865" y="2747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83 w 74"/>
                    <a:gd name="T3" fmla="*/ 114 h 38"/>
                    <a:gd name="T4" fmla="*/ 83 w 74"/>
                    <a:gd name="T5" fmla="*/ 712 h 38"/>
                    <a:gd name="T6" fmla="*/ 438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10" y="0"/>
                        <a:pt x="5" y="6"/>
                      </a:cubicBezTo>
                      <a:cubicBezTo>
                        <a:pt x="0" y="14"/>
                        <a:pt x="3" y="29"/>
                        <a:pt x="5" y="38"/>
                      </a:cubicBezTo>
                      <a:cubicBezTo>
                        <a:pt x="1" y="23"/>
                        <a:pt x="12" y="7"/>
                        <a:pt x="28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5" y="20"/>
                        <a:pt x="74" y="20"/>
                      </a:cubicBezTo>
                      <a:cubicBezTo>
                        <a:pt x="60" y="19"/>
                        <a:pt x="49" y="13"/>
                        <a:pt x="37" y="6"/>
                      </a:cubicBezTo>
                      <a:cubicBezTo>
                        <a:pt x="33" y="4"/>
                        <a:pt x="29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7" name="Freeform 140"/>
                <p:cNvSpPr>
                  <a:spLocks/>
                </p:cNvSpPr>
                <p:nvPr/>
              </p:nvSpPr>
              <p:spPr bwMode="auto">
                <a:xfrm>
                  <a:off x="1668" y="2677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38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8" y="1"/>
                        <a:pt x="11" y="0"/>
                        <a:pt x="17" y="5"/>
                      </a:cubicBezTo>
                      <a:cubicBezTo>
                        <a:pt x="23" y="9"/>
                        <a:pt x="32" y="10"/>
                        <a:pt x="36" y="15"/>
                      </a:cubicBezTo>
                      <a:cubicBezTo>
                        <a:pt x="29" y="14"/>
                        <a:pt x="22" y="11"/>
                        <a:pt x="15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8" name="Freeform 141"/>
                <p:cNvSpPr>
                  <a:spLocks/>
                </p:cNvSpPr>
                <p:nvPr/>
              </p:nvSpPr>
              <p:spPr bwMode="auto">
                <a:xfrm>
                  <a:off x="1775" y="2987"/>
                  <a:ext cx="143" cy="128"/>
                </a:xfrm>
                <a:custGeom>
                  <a:avLst/>
                  <a:gdLst>
                    <a:gd name="T0" fmla="*/ 125 w 57"/>
                    <a:gd name="T1" fmla="*/ 909 h 48"/>
                    <a:gd name="T2" fmla="*/ 125 w 57"/>
                    <a:gd name="T3" fmla="*/ 248 h 48"/>
                    <a:gd name="T4" fmla="*/ 409 w 57"/>
                    <a:gd name="T5" fmla="*/ 115 h 48"/>
                    <a:gd name="T6" fmla="*/ 901 w 57"/>
                    <a:gd name="T7" fmla="*/ 21 h 48"/>
                    <a:gd name="T8" fmla="*/ 379 w 57"/>
                    <a:gd name="T9" fmla="*/ 227 h 48"/>
                    <a:gd name="T10" fmla="*/ 208 w 57"/>
                    <a:gd name="T11" fmla="*/ 376 h 48"/>
                    <a:gd name="T12" fmla="*/ 176 w 57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48">
                      <a:moveTo>
                        <a:pt x="8" y="48"/>
                      </a:moveTo>
                      <a:cubicBezTo>
                        <a:pt x="14" y="37"/>
                        <a:pt x="0" y="24"/>
                        <a:pt x="8" y="13"/>
                      </a:cubicBezTo>
                      <a:cubicBezTo>
                        <a:pt x="12" y="8"/>
                        <a:pt x="21" y="7"/>
                        <a:pt x="26" y="6"/>
                      </a:cubicBezTo>
                      <a:cubicBezTo>
                        <a:pt x="36" y="4"/>
                        <a:pt x="47" y="0"/>
                        <a:pt x="57" y="1"/>
                      </a:cubicBezTo>
                      <a:cubicBezTo>
                        <a:pt x="47" y="4"/>
                        <a:pt x="34" y="7"/>
                        <a:pt x="24" y="12"/>
                      </a:cubicBezTo>
                      <a:cubicBezTo>
                        <a:pt x="21" y="13"/>
                        <a:pt x="15" y="16"/>
                        <a:pt x="13" y="20"/>
                      </a:cubicBezTo>
                      <a:cubicBezTo>
                        <a:pt x="11" y="24"/>
                        <a:pt x="13" y="30"/>
                        <a:pt x="11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399" name="Freeform 142"/>
                <p:cNvSpPr>
                  <a:spLocks/>
                </p:cNvSpPr>
                <p:nvPr/>
              </p:nvSpPr>
              <p:spPr bwMode="auto">
                <a:xfrm>
                  <a:off x="1995" y="2989"/>
                  <a:ext cx="140" cy="123"/>
                </a:xfrm>
                <a:custGeom>
                  <a:avLst/>
                  <a:gdLst>
                    <a:gd name="T0" fmla="*/ 875 w 56"/>
                    <a:gd name="T1" fmla="*/ 78 h 46"/>
                    <a:gd name="T2" fmla="*/ 300 w 56"/>
                    <a:gd name="T3" fmla="*/ 56 h 46"/>
                    <a:gd name="T4" fmla="*/ 158 w 56"/>
                    <a:gd name="T5" fmla="*/ 880 h 46"/>
                    <a:gd name="T6" fmla="*/ 208 w 56"/>
                    <a:gd name="T7" fmla="*/ 422 h 46"/>
                    <a:gd name="T8" fmla="*/ 363 w 56"/>
                    <a:gd name="T9" fmla="*/ 171 h 46"/>
                    <a:gd name="T10" fmla="*/ 833 w 56"/>
                    <a:gd name="T11" fmla="*/ 94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6" y="14"/>
                        <a:pt x="15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0" name="Freeform 143"/>
                <p:cNvSpPr>
                  <a:spLocks/>
                </p:cNvSpPr>
                <p:nvPr/>
              </p:nvSpPr>
              <p:spPr bwMode="auto">
                <a:xfrm>
                  <a:off x="2238" y="2963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6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1" y="32"/>
                        <a:pt x="0" y="42"/>
                        <a:pt x="3" y="51"/>
                      </a:cubicBezTo>
                      <a:cubicBezTo>
                        <a:pt x="2" y="43"/>
                        <a:pt x="4" y="30"/>
                        <a:pt x="7" y="23"/>
                      </a:cubicBezTo>
                      <a:cubicBezTo>
                        <a:pt x="9" y="17"/>
                        <a:pt x="12" y="15"/>
                        <a:pt x="16" y="11"/>
                      </a:cubicBezTo>
                      <a:cubicBezTo>
                        <a:pt x="23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1" name="Freeform 144"/>
                <p:cNvSpPr>
                  <a:spLocks/>
                </p:cNvSpPr>
                <p:nvPr/>
              </p:nvSpPr>
              <p:spPr bwMode="auto">
                <a:xfrm>
                  <a:off x="2433" y="2971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9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2" name="Freeform 145"/>
                <p:cNvSpPr>
                  <a:spLocks/>
                </p:cNvSpPr>
                <p:nvPr/>
              </p:nvSpPr>
              <p:spPr bwMode="auto">
                <a:xfrm>
                  <a:off x="2593" y="3005"/>
                  <a:ext cx="42" cy="75"/>
                </a:xfrm>
                <a:custGeom>
                  <a:avLst/>
                  <a:gdLst>
                    <a:gd name="T0" fmla="*/ 212 w 17"/>
                    <a:gd name="T1" fmla="*/ 21 h 28"/>
                    <a:gd name="T2" fmla="*/ 104 w 17"/>
                    <a:gd name="T3" fmla="*/ 538 h 28"/>
                    <a:gd name="T4" fmla="*/ 257 w 17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8">
                      <a:moveTo>
                        <a:pt x="14" y="1"/>
                      </a:moveTo>
                      <a:cubicBezTo>
                        <a:pt x="0" y="1"/>
                        <a:pt x="4" y="20"/>
                        <a:pt x="7" y="28"/>
                      </a:cubicBezTo>
                      <a:cubicBezTo>
                        <a:pt x="7" y="18"/>
                        <a:pt x="7" y="5"/>
                        <a:pt x="1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3" name="Freeform 146"/>
                <p:cNvSpPr>
                  <a:spLocks/>
                </p:cNvSpPr>
                <p:nvPr/>
              </p:nvSpPr>
              <p:spPr bwMode="auto">
                <a:xfrm>
                  <a:off x="1793" y="2485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8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4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0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7" y="87"/>
                        <a:pt x="37" y="86"/>
                      </a:cubicBezTo>
                      <a:cubicBezTo>
                        <a:pt x="53" y="85"/>
                        <a:pt x="65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5" y="25"/>
                      </a:cubicBezTo>
                      <a:cubicBezTo>
                        <a:pt x="109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9" y="4"/>
                        <a:pt x="92" y="7"/>
                        <a:pt x="93" y="11"/>
                      </a:cubicBezTo>
                      <a:cubicBezTo>
                        <a:pt x="94" y="17"/>
                        <a:pt x="89" y="24"/>
                        <a:pt x="86" y="29"/>
                      </a:cubicBezTo>
                      <a:cubicBezTo>
                        <a:pt x="79" y="39"/>
                        <a:pt x="70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6" y="75"/>
                        <a:pt x="39" y="78"/>
                        <a:pt x="32" y="80"/>
                      </a:cubicBezTo>
                      <a:cubicBezTo>
                        <a:pt x="25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4" name="Freeform 147"/>
                <p:cNvSpPr>
                  <a:spLocks/>
                </p:cNvSpPr>
                <p:nvPr/>
              </p:nvSpPr>
              <p:spPr bwMode="auto">
                <a:xfrm>
                  <a:off x="2120" y="2635"/>
                  <a:ext cx="198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60 w 79"/>
                    <a:gd name="T3" fmla="*/ 717 h 54"/>
                    <a:gd name="T4" fmla="*/ 1163 w 79"/>
                    <a:gd name="T5" fmla="*/ 477 h 54"/>
                    <a:gd name="T6" fmla="*/ 930 w 79"/>
                    <a:gd name="T7" fmla="*/ 227 h 54"/>
                    <a:gd name="T8" fmla="*/ 617 w 79"/>
                    <a:gd name="T9" fmla="*/ 0 h 54"/>
                    <a:gd name="T10" fmla="*/ 817 w 79"/>
                    <a:gd name="T11" fmla="*/ 435 h 54"/>
                    <a:gd name="T12" fmla="*/ 597 w 79"/>
                    <a:gd name="T13" fmla="*/ 704 h 54"/>
                    <a:gd name="T14" fmla="*/ 50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4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4" y="7"/>
                        <a:pt x="53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5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5" name="Freeform 148"/>
                <p:cNvSpPr>
                  <a:spLocks/>
                </p:cNvSpPr>
                <p:nvPr/>
              </p:nvSpPr>
              <p:spPr bwMode="auto">
                <a:xfrm>
                  <a:off x="2353" y="2504"/>
                  <a:ext cx="142" cy="176"/>
                </a:xfrm>
                <a:custGeom>
                  <a:avLst/>
                  <a:gdLst>
                    <a:gd name="T0" fmla="*/ 229 w 57"/>
                    <a:gd name="T1" fmla="*/ 1251 h 66"/>
                    <a:gd name="T2" fmla="*/ 820 w 57"/>
                    <a:gd name="T3" fmla="*/ 832 h 66"/>
                    <a:gd name="T4" fmla="*/ 745 w 57"/>
                    <a:gd name="T5" fmla="*/ 0 h 66"/>
                    <a:gd name="T6" fmla="*/ 570 w 57"/>
                    <a:gd name="T7" fmla="*/ 819 h 66"/>
                    <a:gd name="T8" fmla="*/ 416 w 57"/>
                    <a:gd name="T9" fmla="*/ 968 h 66"/>
                    <a:gd name="T10" fmla="*/ 262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3" y="44"/>
                      </a:cubicBezTo>
                      <a:cubicBezTo>
                        <a:pt x="57" y="32"/>
                        <a:pt x="54" y="11"/>
                        <a:pt x="48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4" y="46"/>
                        <a:pt x="31" y="48"/>
                        <a:pt x="27" y="51"/>
                      </a:cubicBezTo>
                      <a:cubicBezTo>
                        <a:pt x="23" y="53"/>
                        <a:pt x="21" y="57"/>
                        <a:pt x="17" y="60"/>
                      </a:cubicBezTo>
                      <a:cubicBezTo>
                        <a:pt x="12" y="64"/>
                        <a:pt x="6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6" name="Freeform 149"/>
                <p:cNvSpPr>
                  <a:spLocks/>
                </p:cNvSpPr>
                <p:nvPr/>
              </p:nvSpPr>
              <p:spPr bwMode="auto">
                <a:xfrm>
                  <a:off x="2380" y="2851"/>
                  <a:ext cx="155" cy="109"/>
                </a:xfrm>
                <a:custGeom>
                  <a:avLst/>
                  <a:gdLst>
                    <a:gd name="T0" fmla="*/ 33 w 62"/>
                    <a:gd name="T1" fmla="*/ 580 h 41"/>
                    <a:gd name="T2" fmla="*/ 333 w 62"/>
                    <a:gd name="T3" fmla="*/ 694 h 41"/>
                    <a:gd name="T4" fmla="*/ 708 w 62"/>
                    <a:gd name="T5" fmla="*/ 678 h 41"/>
                    <a:gd name="T6" fmla="*/ 938 w 62"/>
                    <a:gd name="T7" fmla="*/ 601 h 41"/>
                    <a:gd name="T8" fmla="*/ 925 w 62"/>
                    <a:gd name="T9" fmla="*/ 319 h 41"/>
                    <a:gd name="T10" fmla="*/ 958 w 62"/>
                    <a:gd name="T11" fmla="*/ 0 h 41"/>
                    <a:gd name="T12" fmla="*/ 863 w 62"/>
                    <a:gd name="T13" fmla="*/ 340 h 41"/>
                    <a:gd name="T14" fmla="*/ 583 w 62"/>
                    <a:gd name="T15" fmla="*/ 524 h 41"/>
                    <a:gd name="T16" fmla="*/ 270 w 62"/>
                    <a:gd name="T17" fmla="*/ 487 h 41"/>
                    <a:gd name="T18" fmla="*/ 0 w 62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2" h="41">
                      <a:moveTo>
                        <a:pt x="2" y="31"/>
                      </a:moveTo>
                      <a:cubicBezTo>
                        <a:pt x="10" y="29"/>
                        <a:pt x="15" y="34"/>
                        <a:pt x="21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9" y="35"/>
                        <a:pt x="57" y="36"/>
                        <a:pt x="60" y="32"/>
                      </a:cubicBezTo>
                      <a:cubicBezTo>
                        <a:pt x="62" y="29"/>
                        <a:pt x="60" y="20"/>
                        <a:pt x="59" y="17"/>
                      </a:cubicBezTo>
                      <a:cubicBezTo>
                        <a:pt x="59" y="11"/>
                        <a:pt x="60" y="5"/>
                        <a:pt x="61" y="0"/>
                      </a:cubicBezTo>
                      <a:cubicBezTo>
                        <a:pt x="57" y="4"/>
                        <a:pt x="58" y="13"/>
                        <a:pt x="55" y="18"/>
                      </a:cubicBezTo>
                      <a:cubicBezTo>
                        <a:pt x="51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6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7" name="Freeform 150"/>
                <p:cNvSpPr>
                  <a:spLocks/>
                </p:cNvSpPr>
                <p:nvPr/>
              </p:nvSpPr>
              <p:spPr bwMode="auto">
                <a:xfrm>
                  <a:off x="2190" y="2821"/>
                  <a:ext cx="138" cy="152"/>
                </a:xfrm>
                <a:custGeom>
                  <a:avLst/>
                  <a:gdLst>
                    <a:gd name="T0" fmla="*/ 0 w 55"/>
                    <a:gd name="T1" fmla="*/ 1059 h 57"/>
                    <a:gd name="T2" fmla="*/ 125 w 55"/>
                    <a:gd name="T3" fmla="*/ 1003 h 57"/>
                    <a:gd name="T4" fmla="*/ 346 w 55"/>
                    <a:gd name="T5" fmla="*/ 888 h 57"/>
                    <a:gd name="T6" fmla="*/ 713 w 55"/>
                    <a:gd name="T7" fmla="*/ 776 h 57"/>
                    <a:gd name="T8" fmla="*/ 838 w 55"/>
                    <a:gd name="T9" fmla="*/ 533 h 57"/>
                    <a:gd name="T10" fmla="*/ 838 w 55"/>
                    <a:gd name="T11" fmla="*/ 0 h 57"/>
                    <a:gd name="T12" fmla="*/ 617 w 55"/>
                    <a:gd name="T13" fmla="*/ 648 h 57"/>
                    <a:gd name="T14" fmla="*/ 83 w 55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5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8" y="53"/>
                      </a:cubicBezTo>
                      <a:cubicBezTo>
                        <a:pt x="12" y="51"/>
                        <a:pt x="17" y="49"/>
                        <a:pt x="22" y="47"/>
                      </a:cubicBezTo>
                      <a:cubicBezTo>
                        <a:pt x="30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4" y="19"/>
                        <a:pt x="55" y="8"/>
                        <a:pt x="53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8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8" name="Freeform 151"/>
                <p:cNvSpPr>
                  <a:spLocks/>
                </p:cNvSpPr>
                <p:nvPr/>
              </p:nvSpPr>
              <p:spPr bwMode="auto">
                <a:xfrm>
                  <a:off x="1948" y="2840"/>
                  <a:ext cx="142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20 w 57"/>
                    <a:gd name="T3" fmla="*/ 819 h 48"/>
                    <a:gd name="T4" fmla="*/ 869 w 57"/>
                    <a:gd name="T5" fmla="*/ 0 h 48"/>
                    <a:gd name="T6" fmla="*/ 590 w 57"/>
                    <a:gd name="T7" fmla="*/ 661 h 48"/>
                    <a:gd name="T8" fmla="*/ 75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4" y="48"/>
                        <a:pt x="28" y="48"/>
                        <a:pt x="40" y="43"/>
                      </a:cubicBezTo>
                      <a:cubicBezTo>
                        <a:pt x="56" y="37"/>
                        <a:pt x="57" y="15"/>
                        <a:pt x="56" y="0"/>
                      </a:cubicBezTo>
                      <a:cubicBezTo>
                        <a:pt x="52" y="14"/>
                        <a:pt x="50" y="27"/>
                        <a:pt x="38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09" name="Freeform 152"/>
                <p:cNvSpPr>
                  <a:spLocks/>
                </p:cNvSpPr>
                <p:nvPr/>
              </p:nvSpPr>
              <p:spPr bwMode="auto">
                <a:xfrm>
                  <a:off x="1675" y="2800"/>
                  <a:ext cx="168" cy="181"/>
                </a:xfrm>
                <a:custGeom>
                  <a:avLst/>
                  <a:gdLst>
                    <a:gd name="T0" fmla="*/ 0 w 67"/>
                    <a:gd name="T1" fmla="*/ 1262 h 68"/>
                    <a:gd name="T2" fmla="*/ 441 w 67"/>
                    <a:gd name="T3" fmla="*/ 1262 h 68"/>
                    <a:gd name="T4" fmla="*/ 659 w 67"/>
                    <a:gd name="T5" fmla="*/ 1246 h 68"/>
                    <a:gd name="T6" fmla="*/ 850 w 67"/>
                    <a:gd name="T7" fmla="*/ 1224 h 68"/>
                    <a:gd name="T8" fmla="*/ 1005 w 67"/>
                    <a:gd name="T9" fmla="*/ 793 h 68"/>
                    <a:gd name="T10" fmla="*/ 1026 w 67"/>
                    <a:gd name="T11" fmla="*/ 319 h 68"/>
                    <a:gd name="T12" fmla="*/ 1026 w 67"/>
                    <a:gd name="T13" fmla="*/ 0 h 68"/>
                    <a:gd name="T14" fmla="*/ 963 w 67"/>
                    <a:gd name="T15" fmla="*/ 319 h 68"/>
                    <a:gd name="T16" fmla="*/ 880 w 67"/>
                    <a:gd name="T17" fmla="*/ 807 h 68"/>
                    <a:gd name="T18" fmla="*/ 584 w 67"/>
                    <a:gd name="T19" fmla="*/ 1091 h 68"/>
                    <a:gd name="T20" fmla="*/ 409 w 67"/>
                    <a:gd name="T21" fmla="*/ 1134 h 68"/>
                    <a:gd name="T22" fmla="*/ 158 w 67"/>
                    <a:gd name="T23" fmla="*/ 119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0" y="67"/>
                      </a:moveTo>
                      <a:cubicBezTo>
                        <a:pt x="10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6" y="66"/>
                        <a:pt x="50" y="66"/>
                        <a:pt x="54" y="65"/>
                      </a:cubicBezTo>
                      <a:cubicBezTo>
                        <a:pt x="63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7" y="4"/>
                        <a:pt x="65" y="0"/>
                      </a:cubicBezTo>
                      <a:cubicBezTo>
                        <a:pt x="66" y="4"/>
                        <a:pt x="61" y="12"/>
                        <a:pt x="61" y="17"/>
                      </a:cubicBezTo>
                      <a:cubicBezTo>
                        <a:pt x="60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1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0" name="Freeform 153"/>
                <p:cNvSpPr>
                  <a:spLocks/>
                </p:cNvSpPr>
                <p:nvPr/>
              </p:nvSpPr>
              <p:spPr bwMode="auto">
                <a:xfrm>
                  <a:off x="1888" y="3085"/>
                  <a:ext cx="102" cy="118"/>
                </a:xfrm>
                <a:custGeom>
                  <a:avLst/>
                  <a:gdLst>
                    <a:gd name="T0" fmla="*/ 0 w 41"/>
                    <a:gd name="T1" fmla="*/ 826 h 44"/>
                    <a:gd name="T2" fmla="*/ 259 w 41"/>
                    <a:gd name="T3" fmla="*/ 826 h 44"/>
                    <a:gd name="T4" fmla="*/ 495 w 41"/>
                    <a:gd name="T5" fmla="*/ 813 h 44"/>
                    <a:gd name="T6" fmla="*/ 587 w 41"/>
                    <a:gd name="T7" fmla="*/ 483 h 44"/>
                    <a:gd name="T8" fmla="*/ 587 w 41"/>
                    <a:gd name="T9" fmla="*/ 0 h 44"/>
                    <a:gd name="T10" fmla="*/ 433 w 41"/>
                    <a:gd name="T11" fmla="*/ 641 h 44"/>
                    <a:gd name="T12" fmla="*/ 42 w 41"/>
                    <a:gd name="T13" fmla="*/ 79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9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8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1" name="Freeform 154"/>
                <p:cNvSpPr>
                  <a:spLocks/>
                </p:cNvSpPr>
                <p:nvPr/>
              </p:nvSpPr>
              <p:spPr bwMode="auto">
                <a:xfrm>
                  <a:off x="2085" y="3059"/>
                  <a:ext cx="133" cy="154"/>
                </a:xfrm>
                <a:custGeom>
                  <a:avLst/>
                  <a:gdLst>
                    <a:gd name="T0" fmla="*/ 251 w 53"/>
                    <a:gd name="T1" fmla="*/ 1009 h 58"/>
                    <a:gd name="T2" fmla="*/ 713 w 53"/>
                    <a:gd name="T3" fmla="*/ 895 h 58"/>
                    <a:gd name="T4" fmla="*/ 775 w 53"/>
                    <a:gd name="T5" fmla="*/ 0 h 58"/>
                    <a:gd name="T6" fmla="*/ 522 w 53"/>
                    <a:gd name="T7" fmla="*/ 826 h 58"/>
                    <a:gd name="T8" fmla="*/ 0 w 53"/>
                    <a:gd name="T9" fmla="*/ 951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40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1" y="15"/>
                        <a:pt x="45" y="35"/>
                        <a:pt x="33" y="44"/>
                      </a:cubicBezTo>
                      <a:cubicBezTo>
                        <a:pt x="26" y="49"/>
                        <a:pt x="8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2" name="Freeform 155"/>
                <p:cNvSpPr>
                  <a:spLocks/>
                </p:cNvSpPr>
                <p:nvPr/>
              </p:nvSpPr>
              <p:spPr bwMode="auto">
                <a:xfrm>
                  <a:off x="1700" y="3128"/>
                  <a:ext cx="80" cy="67"/>
                </a:xfrm>
                <a:custGeom>
                  <a:avLst/>
                  <a:gdLst>
                    <a:gd name="T0" fmla="*/ 0 w 32"/>
                    <a:gd name="T1" fmla="*/ 461 h 25"/>
                    <a:gd name="T2" fmla="*/ 408 w 32"/>
                    <a:gd name="T3" fmla="*/ 0 h 25"/>
                    <a:gd name="T4" fmla="*/ 0 w 32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25">
                      <a:moveTo>
                        <a:pt x="0" y="24"/>
                      </a:moveTo>
                      <a:cubicBezTo>
                        <a:pt x="13" y="25"/>
                        <a:pt x="32" y="15"/>
                        <a:pt x="26" y="0"/>
                      </a:cubicBezTo>
                      <a:cubicBezTo>
                        <a:pt x="27" y="14"/>
                        <a:pt x="11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3" name="Freeform 156"/>
                <p:cNvSpPr>
                  <a:spLocks/>
                </p:cNvSpPr>
                <p:nvPr/>
              </p:nvSpPr>
              <p:spPr bwMode="auto">
                <a:xfrm>
                  <a:off x="2263" y="3056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38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8" y="58"/>
                        <a:pt x="26" y="57"/>
                      </a:cubicBezTo>
                      <a:cubicBezTo>
                        <a:pt x="34" y="55"/>
                        <a:pt x="43" y="54"/>
                        <a:pt x="50" y="51"/>
                      </a:cubicBezTo>
                      <a:cubicBezTo>
                        <a:pt x="58" y="48"/>
                        <a:pt x="59" y="44"/>
                        <a:pt x="60" y="36"/>
                      </a:cubicBezTo>
                      <a:cubicBezTo>
                        <a:pt x="60" y="31"/>
                        <a:pt x="60" y="25"/>
                        <a:pt x="59" y="19"/>
                      </a:cubicBezTo>
                      <a:cubicBezTo>
                        <a:pt x="59" y="13"/>
                        <a:pt x="62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4" name="Freeform 157"/>
                <p:cNvSpPr>
                  <a:spLocks/>
                </p:cNvSpPr>
                <p:nvPr/>
              </p:nvSpPr>
              <p:spPr bwMode="auto">
                <a:xfrm>
                  <a:off x="2503" y="3088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45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9" y="17"/>
                        <a:pt x="22" y="24"/>
                      </a:cubicBezTo>
                      <a:cubicBezTo>
                        <a:pt x="20" y="27"/>
                        <a:pt x="19" y="30"/>
                        <a:pt x="15" y="31"/>
                      </a:cubicBezTo>
                      <a:cubicBezTo>
                        <a:pt x="12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5" name="Freeform 158"/>
                <p:cNvSpPr>
                  <a:spLocks/>
                </p:cNvSpPr>
                <p:nvPr/>
              </p:nvSpPr>
              <p:spPr bwMode="auto">
                <a:xfrm>
                  <a:off x="1663" y="2445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8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4" y="46"/>
                        <a:pt x="31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7" y="2"/>
                        <a:pt x="33" y="0"/>
                      </a:cubicBezTo>
                      <a:cubicBezTo>
                        <a:pt x="36" y="5"/>
                        <a:pt x="39" y="8"/>
                        <a:pt x="37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2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6" name="Freeform 159"/>
                <p:cNvSpPr>
                  <a:spLocks/>
                </p:cNvSpPr>
                <p:nvPr/>
              </p:nvSpPr>
              <p:spPr bwMode="auto">
                <a:xfrm>
                  <a:off x="1805" y="3216"/>
                  <a:ext cx="603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6 w 241"/>
                    <a:gd name="T3" fmla="*/ 93 h 15"/>
                    <a:gd name="T4" fmla="*/ 1239 w 241"/>
                    <a:gd name="T5" fmla="*/ 56 h 15"/>
                    <a:gd name="T6" fmla="*/ 1909 w 241"/>
                    <a:gd name="T7" fmla="*/ 115 h 15"/>
                    <a:gd name="T8" fmla="*/ 2535 w 241"/>
                    <a:gd name="T9" fmla="*/ 77 h 15"/>
                    <a:gd name="T10" fmla="*/ 3118 w 241"/>
                    <a:gd name="T11" fmla="*/ 171 h 15"/>
                    <a:gd name="T12" fmla="*/ 3776 w 241"/>
                    <a:gd name="T13" fmla="*/ 56 h 15"/>
                    <a:gd name="T14" fmla="*/ 2710 w 241"/>
                    <a:gd name="T15" fmla="*/ 248 h 15"/>
                    <a:gd name="T16" fmla="*/ 2084 w 241"/>
                    <a:gd name="T17" fmla="*/ 248 h 15"/>
                    <a:gd name="T18" fmla="*/ 1051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417" name="Oval 160"/>
                <p:cNvSpPr>
                  <a:spLocks noChangeArrowheads="1"/>
                </p:cNvSpPr>
                <p:nvPr/>
              </p:nvSpPr>
              <p:spPr bwMode="auto">
                <a:xfrm>
                  <a:off x="1838" y="2520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8" name="Oval 161"/>
                <p:cNvSpPr>
                  <a:spLocks noChangeArrowheads="1"/>
                </p:cNvSpPr>
                <p:nvPr/>
              </p:nvSpPr>
              <p:spPr bwMode="auto">
                <a:xfrm>
                  <a:off x="1845" y="2520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9" name="Oval 162"/>
                <p:cNvSpPr>
                  <a:spLocks noChangeArrowheads="1"/>
                </p:cNvSpPr>
                <p:nvPr/>
              </p:nvSpPr>
              <p:spPr bwMode="auto">
                <a:xfrm>
                  <a:off x="1870" y="2512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0" name="Oval 163"/>
                <p:cNvSpPr>
                  <a:spLocks noChangeArrowheads="1"/>
                </p:cNvSpPr>
                <p:nvPr/>
              </p:nvSpPr>
              <p:spPr bwMode="auto">
                <a:xfrm>
                  <a:off x="1833" y="2544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1" name="Oval 164"/>
                <p:cNvSpPr>
                  <a:spLocks noChangeArrowheads="1"/>
                </p:cNvSpPr>
                <p:nvPr/>
              </p:nvSpPr>
              <p:spPr bwMode="auto">
                <a:xfrm>
                  <a:off x="2065" y="2619"/>
                  <a:ext cx="93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2" name="Oval 165"/>
                <p:cNvSpPr>
                  <a:spLocks noChangeArrowheads="1"/>
                </p:cNvSpPr>
                <p:nvPr/>
              </p:nvSpPr>
              <p:spPr bwMode="auto">
                <a:xfrm>
                  <a:off x="2073" y="2619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3" name="Oval 166"/>
                <p:cNvSpPr>
                  <a:spLocks noChangeArrowheads="1"/>
                </p:cNvSpPr>
                <p:nvPr/>
              </p:nvSpPr>
              <p:spPr bwMode="auto">
                <a:xfrm>
                  <a:off x="2098" y="2611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4" name="Oval 167"/>
                <p:cNvSpPr>
                  <a:spLocks noChangeArrowheads="1"/>
                </p:cNvSpPr>
                <p:nvPr/>
              </p:nvSpPr>
              <p:spPr bwMode="auto">
                <a:xfrm>
                  <a:off x="2060" y="264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5" name="Oval 168"/>
                <p:cNvSpPr>
                  <a:spLocks noChangeArrowheads="1"/>
                </p:cNvSpPr>
                <p:nvPr/>
              </p:nvSpPr>
              <p:spPr bwMode="auto">
                <a:xfrm>
                  <a:off x="2310" y="2509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6" name="Oval 169"/>
                <p:cNvSpPr>
                  <a:spLocks noChangeArrowheads="1"/>
                </p:cNvSpPr>
                <p:nvPr/>
              </p:nvSpPr>
              <p:spPr bwMode="auto">
                <a:xfrm>
                  <a:off x="2318" y="2509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7" name="Oval 170"/>
                <p:cNvSpPr>
                  <a:spLocks noChangeArrowheads="1"/>
                </p:cNvSpPr>
                <p:nvPr/>
              </p:nvSpPr>
              <p:spPr bwMode="auto">
                <a:xfrm>
                  <a:off x="2343" y="2501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8" name="Oval 171"/>
                <p:cNvSpPr>
                  <a:spLocks noChangeArrowheads="1"/>
                </p:cNvSpPr>
                <p:nvPr/>
              </p:nvSpPr>
              <p:spPr bwMode="auto">
                <a:xfrm>
                  <a:off x="2308" y="2533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9" name="Oval 172"/>
                <p:cNvSpPr>
                  <a:spLocks noChangeArrowheads="1"/>
                </p:cNvSpPr>
                <p:nvPr/>
              </p:nvSpPr>
              <p:spPr bwMode="auto">
                <a:xfrm>
                  <a:off x="2395" y="2765"/>
                  <a:ext cx="93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0" name="Oval 173"/>
                <p:cNvSpPr>
                  <a:spLocks noChangeArrowheads="1"/>
                </p:cNvSpPr>
                <p:nvPr/>
              </p:nvSpPr>
              <p:spPr bwMode="auto">
                <a:xfrm>
                  <a:off x="2403" y="2765"/>
                  <a:ext cx="20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1" name="Oval 174"/>
                <p:cNvSpPr>
                  <a:spLocks noChangeArrowheads="1"/>
                </p:cNvSpPr>
                <p:nvPr/>
              </p:nvSpPr>
              <p:spPr bwMode="auto">
                <a:xfrm>
                  <a:off x="2428" y="275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2" name="Oval 175"/>
                <p:cNvSpPr>
                  <a:spLocks noChangeArrowheads="1"/>
                </p:cNvSpPr>
                <p:nvPr/>
              </p:nvSpPr>
              <p:spPr bwMode="auto">
                <a:xfrm>
                  <a:off x="2390" y="2789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3" name="Oval 176"/>
                <p:cNvSpPr>
                  <a:spLocks noChangeArrowheads="1"/>
                </p:cNvSpPr>
                <p:nvPr/>
              </p:nvSpPr>
              <p:spPr bwMode="auto">
                <a:xfrm>
                  <a:off x="2178" y="2840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4" name="Oval 177"/>
                <p:cNvSpPr>
                  <a:spLocks noChangeArrowheads="1"/>
                </p:cNvSpPr>
                <p:nvPr/>
              </p:nvSpPr>
              <p:spPr bwMode="auto">
                <a:xfrm>
                  <a:off x="2183" y="2840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5" name="Oval 178"/>
                <p:cNvSpPr>
                  <a:spLocks noChangeArrowheads="1"/>
                </p:cNvSpPr>
                <p:nvPr/>
              </p:nvSpPr>
              <p:spPr bwMode="auto">
                <a:xfrm>
                  <a:off x="2203" y="2832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6" name="Oval 179"/>
                <p:cNvSpPr>
                  <a:spLocks noChangeArrowheads="1"/>
                </p:cNvSpPr>
                <p:nvPr/>
              </p:nvSpPr>
              <p:spPr bwMode="auto">
                <a:xfrm>
                  <a:off x="2173" y="2859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7" name="Oval 180"/>
                <p:cNvSpPr>
                  <a:spLocks noChangeArrowheads="1"/>
                </p:cNvSpPr>
                <p:nvPr/>
              </p:nvSpPr>
              <p:spPr bwMode="auto">
                <a:xfrm>
                  <a:off x="2045" y="3043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8" name="Oval 181"/>
                <p:cNvSpPr>
                  <a:spLocks noChangeArrowheads="1"/>
                </p:cNvSpPr>
                <p:nvPr/>
              </p:nvSpPr>
              <p:spPr bwMode="auto">
                <a:xfrm>
                  <a:off x="2053" y="3043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9" name="Oval 182"/>
                <p:cNvSpPr>
                  <a:spLocks noChangeArrowheads="1"/>
                </p:cNvSpPr>
                <p:nvPr/>
              </p:nvSpPr>
              <p:spPr bwMode="auto">
                <a:xfrm>
                  <a:off x="2078" y="3035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0" name="Oval 183"/>
                <p:cNvSpPr>
                  <a:spLocks noChangeArrowheads="1"/>
                </p:cNvSpPr>
                <p:nvPr/>
              </p:nvSpPr>
              <p:spPr bwMode="auto">
                <a:xfrm>
                  <a:off x="2040" y="306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1" name="Oval 184"/>
                <p:cNvSpPr>
                  <a:spLocks noChangeArrowheads="1"/>
                </p:cNvSpPr>
                <p:nvPr/>
              </p:nvSpPr>
              <p:spPr bwMode="auto">
                <a:xfrm>
                  <a:off x="1840" y="3053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2" name="Oval 185"/>
                <p:cNvSpPr>
                  <a:spLocks noChangeArrowheads="1"/>
                </p:cNvSpPr>
                <p:nvPr/>
              </p:nvSpPr>
              <p:spPr bwMode="auto">
                <a:xfrm>
                  <a:off x="1848" y="3053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3" name="Oval 186"/>
                <p:cNvSpPr>
                  <a:spLocks noChangeArrowheads="1"/>
                </p:cNvSpPr>
                <p:nvPr/>
              </p:nvSpPr>
              <p:spPr bwMode="auto">
                <a:xfrm>
                  <a:off x="1873" y="304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4" name="Oval 187"/>
                <p:cNvSpPr>
                  <a:spLocks noChangeArrowheads="1"/>
                </p:cNvSpPr>
                <p:nvPr/>
              </p:nvSpPr>
              <p:spPr bwMode="auto">
                <a:xfrm>
                  <a:off x="1838" y="3077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5" name="Oval 188"/>
                <p:cNvSpPr>
                  <a:spLocks noChangeArrowheads="1"/>
                </p:cNvSpPr>
                <p:nvPr/>
              </p:nvSpPr>
              <p:spPr bwMode="auto">
                <a:xfrm>
                  <a:off x="1670" y="279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6" name="Oval 189"/>
                <p:cNvSpPr>
                  <a:spLocks noChangeArrowheads="1"/>
                </p:cNvSpPr>
                <p:nvPr/>
              </p:nvSpPr>
              <p:spPr bwMode="auto">
                <a:xfrm>
                  <a:off x="1678" y="2795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7" name="Oval 190"/>
                <p:cNvSpPr>
                  <a:spLocks noChangeArrowheads="1"/>
                </p:cNvSpPr>
                <p:nvPr/>
              </p:nvSpPr>
              <p:spPr bwMode="auto">
                <a:xfrm>
                  <a:off x="1703" y="278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8" name="Oval 191"/>
                <p:cNvSpPr>
                  <a:spLocks noChangeArrowheads="1"/>
                </p:cNvSpPr>
                <p:nvPr/>
              </p:nvSpPr>
              <p:spPr bwMode="auto">
                <a:xfrm>
                  <a:off x="1668" y="2819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9" name="Oval 192"/>
                <p:cNvSpPr>
                  <a:spLocks noChangeArrowheads="1"/>
                </p:cNvSpPr>
                <p:nvPr/>
              </p:nvSpPr>
              <p:spPr bwMode="auto">
                <a:xfrm>
                  <a:off x="1920" y="282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0" name="Oval 193"/>
                <p:cNvSpPr>
                  <a:spLocks noChangeArrowheads="1"/>
                </p:cNvSpPr>
                <p:nvPr/>
              </p:nvSpPr>
              <p:spPr bwMode="auto">
                <a:xfrm>
                  <a:off x="1928" y="2827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1" name="Oval 194"/>
                <p:cNvSpPr>
                  <a:spLocks noChangeArrowheads="1"/>
                </p:cNvSpPr>
                <p:nvPr/>
              </p:nvSpPr>
              <p:spPr bwMode="auto">
                <a:xfrm>
                  <a:off x="1953" y="281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2" name="Oval 195"/>
                <p:cNvSpPr>
                  <a:spLocks noChangeArrowheads="1"/>
                </p:cNvSpPr>
                <p:nvPr/>
              </p:nvSpPr>
              <p:spPr bwMode="auto">
                <a:xfrm>
                  <a:off x="1918" y="2851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3" name="Oval 196"/>
                <p:cNvSpPr>
                  <a:spLocks noChangeArrowheads="1"/>
                </p:cNvSpPr>
                <p:nvPr/>
              </p:nvSpPr>
              <p:spPr bwMode="auto">
                <a:xfrm>
                  <a:off x="2538" y="2517"/>
                  <a:ext cx="77" cy="83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4" name="Oval 197"/>
                <p:cNvSpPr>
                  <a:spLocks noChangeArrowheads="1"/>
                </p:cNvSpPr>
                <p:nvPr/>
              </p:nvSpPr>
              <p:spPr bwMode="auto">
                <a:xfrm>
                  <a:off x="2545" y="251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5" name="Oval 198"/>
                <p:cNvSpPr>
                  <a:spLocks noChangeArrowheads="1"/>
                </p:cNvSpPr>
                <p:nvPr/>
              </p:nvSpPr>
              <p:spPr bwMode="auto">
                <a:xfrm>
                  <a:off x="2565" y="2512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6" name="Oval 199"/>
                <p:cNvSpPr>
                  <a:spLocks noChangeArrowheads="1"/>
                </p:cNvSpPr>
                <p:nvPr/>
              </p:nvSpPr>
              <p:spPr bwMode="auto">
                <a:xfrm>
                  <a:off x="2535" y="253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7" name="Oval 200"/>
                <p:cNvSpPr>
                  <a:spLocks noChangeArrowheads="1"/>
                </p:cNvSpPr>
                <p:nvPr/>
              </p:nvSpPr>
              <p:spPr bwMode="auto">
                <a:xfrm>
                  <a:off x="2275" y="3027"/>
                  <a:ext cx="95" cy="9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8" name="Oval 201"/>
                <p:cNvSpPr>
                  <a:spLocks noChangeArrowheads="1"/>
                </p:cNvSpPr>
                <p:nvPr/>
              </p:nvSpPr>
              <p:spPr bwMode="auto">
                <a:xfrm>
                  <a:off x="2283" y="3027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9" name="Oval 202"/>
                <p:cNvSpPr>
                  <a:spLocks noChangeArrowheads="1"/>
                </p:cNvSpPr>
                <p:nvPr/>
              </p:nvSpPr>
              <p:spPr bwMode="auto">
                <a:xfrm>
                  <a:off x="2308" y="3016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60" name="Oval 203"/>
                <p:cNvSpPr>
                  <a:spLocks noChangeArrowheads="1"/>
                </p:cNvSpPr>
                <p:nvPr/>
              </p:nvSpPr>
              <p:spPr bwMode="auto">
                <a:xfrm>
                  <a:off x="2270" y="30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61" name="Oval 204"/>
                <p:cNvSpPr>
                  <a:spLocks noChangeArrowheads="1"/>
                </p:cNvSpPr>
                <p:nvPr/>
              </p:nvSpPr>
              <p:spPr bwMode="auto">
                <a:xfrm>
                  <a:off x="2465" y="3051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4" name="Group 205"/>
              <p:cNvGrpSpPr>
                <a:grpSpLocks/>
              </p:cNvGrpSpPr>
              <p:nvPr/>
            </p:nvGrpSpPr>
            <p:grpSpPr bwMode="auto">
              <a:xfrm>
                <a:off x="1653" y="1419"/>
                <a:ext cx="1982" cy="1861"/>
                <a:chOff x="1653" y="1419"/>
                <a:chExt cx="1982" cy="1861"/>
              </a:xfrm>
            </p:grpSpPr>
            <p:sp>
              <p:nvSpPr>
                <p:cNvPr id="1062" name="Oval 206"/>
                <p:cNvSpPr>
                  <a:spLocks noChangeArrowheads="1"/>
                </p:cNvSpPr>
                <p:nvPr/>
              </p:nvSpPr>
              <p:spPr bwMode="auto">
                <a:xfrm>
                  <a:off x="2470" y="30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3" name="Oval 207"/>
                <p:cNvSpPr>
                  <a:spLocks noChangeArrowheads="1"/>
                </p:cNvSpPr>
                <p:nvPr/>
              </p:nvSpPr>
              <p:spPr bwMode="auto">
                <a:xfrm>
                  <a:off x="2490" y="3043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4" name="Oval 208"/>
                <p:cNvSpPr>
                  <a:spLocks noChangeArrowheads="1"/>
                </p:cNvSpPr>
                <p:nvPr/>
              </p:nvSpPr>
              <p:spPr bwMode="auto">
                <a:xfrm>
                  <a:off x="2460" y="3069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5" name="Oval 209"/>
                <p:cNvSpPr>
                  <a:spLocks noChangeArrowheads="1"/>
                </p:cNvSpPr>
                <p:nvPr/>
              </p:nvSpPr>
              <p:spPr bwMode="auto">
                <a:xfrm>
                  <a:off x="1665" y="3072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6" name="Oval 210"/>
                <p:cNvSpPr>
                  <a:spLocks noChangeArrowheads="1"/>
                </p:cNvSpPr>
                <p:nvPr/>
              </p:nvSpPr>
              <p:spPr bwMode="auto">
                <a:xfrm>
                  <a:off x="1670" y="30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7" name="Oval 211"/>
                <p:cNvSpPr>
                  <a:spLocks noChangeArrowheads="1"/>
                </p:cNvSpPr>
                <p:nvPr/>
              </p:nvSpPr>
              <p:spPr bwMode="auto">
                <a:xfrm>
                  <a:off x="1690" y="3064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8" name="Oval 212"/>
                <p:cNvSpPr>
                  <a:spLocks noChangeArrowheads="1"/>
                </p:cNvSpPr>
                <p:nvPr/>
              </p:nvSpPr>
              <p:spPr bwMode="auto">
                <a:xfrm>
                  <a:off x="1660" y="3091"/>
                  <a:ext cx="13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9" name="Oval 213"/>
                <p:cNvSpPr>
                  <a:spLocks noChangeArrowheads="1"/>
                </p:cNvSpPr>
                <p:nvPr/>
              </p:nvSpPr>
              <p:spPr bwMode="auto">
                <a:xfrm>
                  <a:off x="172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0" name="Freeform 214"/>
                <p:cNvSpPr>
                  <a:spLocks/>
                </p:cNvSpPr>
                <p:nvPr/>
              </p:nvSpPr>
              <p:spPr bwMode="auto">
                <a:xfrm>
                  <a:off x="1653" y="1419"/>
                  <a:ext cx="332" cy="1029"/>
                </a:xfrm>
                <a:custGeom>
                  <a:avLst/>
                  <a:gdLst>
                    <a:gd name="T0" fmla="*/ 1028 w 133"/>
                    <a:gd name="T1" fmla="*/ 7278 h 386"/>
                    <a:gd name="T2" fmla="*/ 92 w 133"/>
                    <a:gd name="T3" fmla="*/ 6630 h 386"/>
                    <a:gd name="T4" fmla="*/ 12 w 133"/>
                    <a:gd name="T5" fmla="*/ 6233 h 386"/>
                    <a:gd name="T6" fmla="*/ 12 w 133"/>
                    <a:gd name="T7" fmla="*/ 435 h 386"/>
                    <a:gd name="T8" fmla="*/ 292 w 133"/>
                    <a:gd name="T9" fmla="*/ 21 h 386"/>
                    <a:gd name="T10" fmla="*/ 1028 w 133"/>
                    <a:gd name="T11" fmla="*/ 21 h 386"/>
                    <a:gd name="T12" fmla="*/ 1028 w 133"/>
                    <a:gd name="T13" fmla="*/ 21 h 386"/>
                    <a:gd name="T14" fmla="*/ 1775 w 133"/>
                    <a:gd name="T15" fmla="*/ 21 h 386"/>
                    <a:gd name="T16" fmla="*/ 2057 w 133"/>
                    <a:gd name="T17" fmla="*/ 435 h 386"/>
                    <a:gd name="T18" fmla="*/ 2057 w 133"/>
                    <a:gd name="T19" fmla="*/ 6233 h 386"/>
                    <a:gd name="T20" fmla="*/ 1975 w 133"/>
                    <a:gd name="T21" fmla="*/ 7198 h 386"/>
                    <a:gd name="T22" fmla="*/ 1028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71" name="Oval 215"/>
                <p:cNvSpPr>
                  <a:spLocks noChangeArrowheads="1"/>
                </p:cNvSpPr>
                <p:nvPr/>
              </p:nvSpPr>
              <p:spPr bwMode="auto">
                <a:xfrm>
                  <a:off x="1748" y="1781"/>
                  <a:ext cx="35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2" name="Oval 216"/>
                <p:cNvSpPr>
                  <a:spLocks noChangeArrowheads="1"/>
                </p:cNvSpPr>
                <p:nvPr/>
              </p:nvSpPr>
              <p:spPr bwMode="auto">
                <a:xfrm>
                  <a:off x="177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3" name="Oval 217"/>
                <p:cNvSpPr>
                  <a:spLocks noChangeArrowheads="1"/>
                </p:cNvSpPr>
                <p:nvPr/>
              </p:nvSpPr>
              <p:spPr bwMode="auto">
                <a:xfrm>
                  <a:off x="1783" y="1768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4" name="Oval 218"/>
                <p:cNvSpPr>
                  <a:spLocks noChangeArrowheads="1"/>
                </p:cNvSpPr>
                <p:nvPr/>
              </p:nvSpPr>
              <p:spPr bwMode="auto">
                <a:xfrm>
                  <a:off x="1733" y="1824"/>
                  <a:ext cx="20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5" name="Oval 219"/>
                <p:cNvSpPr>
                  <a:spLocks noChangeArrowheads="1"/>
                </p:cNvSpPr>
                <p:nvPr/>
              </p:nvSpPr>
              <p:spPr bwMode="auto">
                <a:xfrm>
                  <a:off x="238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6" name="Freeform 220"/>
                <p:cNvSpPr>
                  <a:spLocks/>
                </p:cNvSpPr>
                <p:nvPr/>
              </p:nvSpPr>
              <p:spPr bwMode="auto">
                <a:xfrm>
                  <a:off x="231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113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2000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77" name="Oval 221"/>
                <p:cNvSpPr>
                  <a:spLocks noChangeArrowheads="1"/>
                </p:cNvSpPr>
                <p:nvPr/>
              </p:nvSpPr>
              <p:spPr bwMode="auto">
                <a:xfrm>
                  <a:off x="240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8" name="Oval 222"/>
                <p:cNvSpPr>
                  <a:spLocks noChangeArrowheads="1"/>
                </p:cNvSpPr>
                <p:nvPr/>
              </p:nvSpPr>
              <p:spPr bwMode="auto">
                <a:xfrm>
                  <a:off x="243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9" name="Oval 223"/>
                <p:cNvSpPr>
                  <a:spLocks noChangeArrowheads="1"/>
                </p:cNvSpPr>
                <p:nvPr/>
              </p:nvSpPr>
              <p:spPr bwMode="auto">
                <a:xfrm>
                  <a:off x="244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0" name="Oval 224"/>
                <p:cNvSpPr>
                  <a:spLocks noChangeArrowheads="1"/>
                </p:cNvSpPr>
                <p:nvPr/>
              </p:nvSpPr>
              <p:spPr bwMode="auto">
                <a:xfrm>
                  <a:off x="239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1" name="Oval 225"/>
                <p:cNvSpPr>
                  <a:spLocks noChangeArrowheads="1"/>
                </p:cNvSpPr>
                <p:nvPr/>
              </p:nvSpPr>
              <p:spPr bwMode="auto">
                <a:xfrm>
                  <a:off x="205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2" name="Freeform 226"/>
                <p:cNvSpPr>
                  <a:spLocks/>
                </p:cNvSpPr>
                <p:nvPr/>
              </p:nvSpPr>
              <p:spPr bwMode="auto">
                <a:xfrm>
                  <a:off x="198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113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2000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83" name="Oval 227"/>
                <p:cNvSpPr>
                  <a:spLocks noChangeArrowheads="1"/>
                </p:cNvSpPr>
                <p:nvPr/>
              </p:nvSpPr>
              <p:spPr bwMode="auto">
                <a:xfrm>
                  <a:off x="207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4" name="Oval 228"/>
                <p:cNvSpPr>
                  <a:spLocks noChangeArrowheads="1"/>
                </p:cNvSpPr>
                <p:nvPr/>
              </p:nvSpPr>
              <p:spPr bwMode="auto">
                <a:xfrm>
                  <a:off x="210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5" name="Oval 229"/>
                <p:cNvSpPr>
                  <a:spLocks noChangeArrowheads="1"/>
                </p:cNvSpPr>
                <p:nvPr/>
              </p:nvSpPr>
              <p:spPr bwMode="auto">
                <a:xfrm>
                  <a:off x="211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6" name="Oval 230"/>
                <p:cNvSpPr>
                  <a:spLocks noChangeArrowheads="1"/>
                </p:cNvSpPr>
                <p:nvPr/>
              </p:nvSpPr>
              <p:spPr bwMode="auto">
                <a:xfrm>
                  <a:off x="206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7" name="Freeform 231"/>
                <p:cNvSpPr>
                  <a:spLocks/>
                </p:cNvSpPr>
                <p:nvPr/>
              </p:nvSpPr>
              <p:spPr bwMode="auto">
                <a:xfrm>
                  <a:off x="2498" y="2352"/>
                  <a:ext cx="145" cy="339"/>
                </a:xfrm>
                <a:custGeom>
                  <a:avLst/>
                  <a:gdLst>
                    <a:gd name="T0" fmla="*/ 908 w 58"/>
                    <a:gd name="T1" fmla="*/ 0 h 127"/>
                    <a:gd name="T2" fmla="*/ 833 w 58"/>
                    <a:gd name="T3" fmla="*/ 264 h 127"/>
                    <a:gd name="T4" fmla="*/ 0 w 58"/>
                    <a:gd name="T5" fmla="*/ 876 h 127"/>
                    <a:gd name="T6" fmla="*/ 20 w 58"/>
                    <a:gd name="T7" fmla="*/ 2015 h 127"/>
                    <a:gd name="T8" fmla="*/ 908 w 58"/>
                    <a:gd name="T9" fmla="*/ 2266 h 1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8" h="127">
                      <a:moveTo>
                        <a:pt x="58" y="0"/>
                      </a:moveTo>
                      <a:cubicBezTo>
                        <a:pt x="58" y="5"/>
                        <a:pt x="57" y="10"/>
                        <a:pt x="53" y="14"/>
                      </a:cubicBez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88" name="Freeform 232"/>
                <p:cNvSpPr>
                  <a:spLocks/>
                </p:cNvSpPr>
                <p:nvPr/>
              </p:nvSpPr>
              <p:spPr bwMode="auto">
                <a:xfrm>
                  <a:off x="2155" y="2355"/>
                  <a:ext cx="360" cy="362"/>
                </a:xfrm>
                <a:custGeom>
                  <a:avLst/>
                  <a:gdLst>
                    <a:gd name="T0" fmla="*/ 2145 w 144"/>
                    <a:gd name="T1" fmla="*/ 849 h 136"/>
                    <a:gd name="T2" fmla="*/ 2020 w 144"/>
                    <a:gd name="T3" fmla="*/ 865 h 136"/>
                    <a:gd name="T4" fmla="*/ 1083 w 144"/>
                    <a:gd name="T5" fmla="*/ 546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6 h 136"/>
                    <a:gd name="T12" fmla="*/ 908 w 144"/>
                    <a:gd name="T13" fmla="*/ 623 h 136"/>
                    <a:gd name="T14" fmla="*/ 0 w 144"/>
                    <a:gd name="T15" fmla="*/ 1246 h 136"/>
                    <a:gd name="T16" fmla="*/ 0 w 144"/>
                    <a:gd name="T17" fmla="*/ 1262 h 136"/>
                    <a:gd name="T18" fmla="*/ 1220 w 144"/>
                    <a:gd name="T19" fmla="*/ 2451 h 136"/>
                    <a:gd name="T20" fmla="*/ 2145 w 144"/>
                    <a:gd name="T21" fmla="*/ 2020 h 136"/>
                    <a:gd name="T22" fmla="*/ 2145 w 144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89" name="Freeform 233"/>
                <p:cNvSpPr>
                  <a:spLocks/>
                </p:cNvSpPr>
                <p:nvPr/>
              </p:nvSpPr>
              <p:spPr bwMode="auto">
                <a:xfrm>
                  <a:off x="1685" y="2341"/>
                  <a:ext cx="418" cy="411"/>
                </a:xfrm>
                <a:custGeom>
                  <a:avLst/>
                  <a:gdLst>
                    <a:gd name="T0" fmla="*/ 1960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60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0" name="Freeform 234"/>
                <p:cNvSpPr>
                  <a:spLocks/>
                </p:cNvSpPr>
                <p:nvPr/>
              </p:nvSpPr>
              <p:spPr bwMode="auto">
                <a:xfrm>
                  <a:off x="1925" y="2523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1" name="Freeform 235"/>
                <p:cNvSpPr>
                  <a:spLocks/>
                </p:cNvSpPr>
                <p:nvPr/>
              </p:nvSpPr>
              <p:spPr bwMode="auto">
                <a:xfrm>
                  <a:off x="1655" y="2317"/>
                  <a:ext cx="168" cy="347"/>
                </a:xfrm>
                <a:custGeom>
                  <a:avLst/>
                  <a:gdLst>
                    <a:gd name="T0" fmla="*/ 0 w 67"/>
                    <a:gd name="T1" fmla="*/ 2472 h 130"/>
                    <a:gd name="T2" fmla="*/ 1026 w 67"/>
                    <a:gd name="T3" fmla="*/ 892 h 130"/>
                    <a:gd name="T4" fmla="*/ 83 w 67"/>
                    <a:gd name="T5" fmla="*/ 248 h 130"/>
                    <a:gd name="T6" fmla="*/ 0 w 67"/>
                    <a:gd name="T7" fmla="*/ 0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130">
                      <a:moveTo>
                        <a:pt x="0" y="130"/>
                      </a:move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ubicBezTo>
                        <a:pt x="1" y="9"/>
                        <a:pt x="0" y="5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2" name="Freeform 236"/>
                <p:cNvSpPr>
                  <a:spLocks/>
                </p:cNvSpPr>
                <p:nvPr/>
              </p:nvSpPr>
              <p:spPr bwMode="auto">
                <a:xfrm>
                  <a:off x="1655" y="3256"/>
                  <a:ext cx="988" cy="24"/>
                </a:xfrm>
                <a:custGeom>
                  <a:avLst/>
                  <a:gdLst>
                    <a:gd name="T0" fmla="*/ 0 w 395"/>
                    <a:gd name="T1" fmla="*/ 0 h 9"/>
                    <a:gd name="T2" fmla="*/ 3222 w 395"/>
                    <a:gd name="T3" fmla="*/ 171 h 9"/>
                    <a:gd name="T4" fmla="*/ 6181 w 395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5" h="9">
                      <a:moveTo>
                        <a:pt x="0" y="0"/>
                      </a:moveTo>
                      <a:cubicBezTo>
                        <a:pt x="39" y="3"/>
                        <a:pt x="131" y="9"/>
                        <a:pt x="206" y="9"/>
                      </a:cubicBezTo>
                      <a:cubicBezTo>
                        <a:pt x="282" y="9"/>
                        <a:pt x="363" y="3"/>
                        <a:pt x="395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3" name="Freeform 237"/>
                <p:cNvSpPr>
                  <a:spLocks/>
                </p:cNvSpPr>
                <p:nvPr/>
              </p:nvSpPr>
              <p:spPr bwMode="auto">
                <a:xfrm>
                  <a:off x="1653" y="2992"/>
                  <a:ext cx="132" cy="227"/>
                </a:xfrm>
                <a:custGeom>
                  <a:avLst/>
                  <a:gdLst>
                    <a:gd name="T0" fmla="*/ 0 w 53"/>
                    <a:gd name="T1" fmla="*/ 1482 h 85"/>
                    <a:gd name="T2" fmla="*/ 775 w 53"/>
                    <a:gd name="T3" fmla="*/ 1199 h 85"/>
                    <a:gd name="T4" fmla="*/ 633 w 53"/>
                    <a:gd name="T5" fmla="*/ 115 h 85"/>
                    <a:gd name="T6" fmla="*/ 12 w 53"/>
                    <a:gd name="T7" fmla="*/ 0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3" h="85">
                      <a:moveTo>
                        <a:pt x="0" y="78"/>
                      </a:move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3" y="8"/>
                        <a:pt x="41" y="6"/>
                      </a:cubicBezTo>
                      <a:cubicBezTo>
                        <a:pt x="22" y="0"/>
                        <a:pt x="15" y="2"/>
                        <a:pt x="1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4" name="Freeform 238"/>
                <p:cNvSpPr>
                  <a:spLocks/>
                </p:cNvSpPr>
                <p:nvPr/>
              </p:nvSpPr>
              <p:spPr bwMode="auto">
                <a:xfrm>
                  <a:off x="176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212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6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5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2" y="89"/>
                        <a:pt x="60" y="90"/>
                        <a:pt x="78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2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5" name="Freeform 239"/>
                <p:cNvSpPr>
                  <a:spLocks/>
                </p:cNvSpPr>
                <p:nvPr/>
              </p:nvSpPr>
              <p:spPr bwMode="auto">
                <a:xfrm>
                  <a:off x="199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76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1" y="2"/>
                        <a:pt x="66" y="7"/>
                        <a:pt x="36" y="3"/>
                      </a:cubicBezTo>
                      <a:cubicBezTo>
                        <a:pt x="14" y="0"/>
                        <a:pt x="7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3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2" y="94"/>
                        <a:pt x="87" y="89"/>
                        <a:pt x="90" y="83"/>
                      </a:cubicBezTo>
                      <a:cubicBezTo>
                        <a:pt x="93" y="80"/>
                        <a:pt x="94" y="74"/>
                        <a:pt x="94" y="66"/>
                      </a:cubicBezTo>
                      <a:cubicBezTo>
                        <a:pt x="94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6" name="Freeform 240"/>
                <p:cNvSpPr>
                  <a:spLocks/>
                </p:cNvSpPr>
                <p:nvPr/>
              </p:nvSpPr>
              <p:spPr bwMode="auto">
                <a:xfrm>
                  <a:off x="2218" y="2939"/>
                  <a:ext cx="222" cy="290"/>
                </a:xfrm>
                <a:custGeom>
                  <a:avLst/>
                  <a:gdLst>
                    <a:gd name="T0" fmla="*/ 1307 w 89"/>
                    <a:gd name="T1" fmla="*/ 1091 h 109"/>
                    <a:gd name="T2" fmla="*/ 1150 w 89"/>
                    <a:gd name="T3" fmla="*/ 114 h 109"/>
                    <a:gd name="T4" fmla="*/ 404 w 89"/>
                    <a:gd name="T5" fmla="*/ 136 h 109"/>
                    <a:gd name="T6" fmla="*/ 0 w 89"/>
                    <a:gd name="T7" fmla="*/ 490 h 109"/>
                    <a:gd name="T8" fmla="*/ 0 w 89"/>
                    <a:gd name="T9" fmla="*/ 490 h 109"/>
                    <a:gd name="T10" fmla="*/ 42 w 89"/>
                    <a:gd name="T11" fmla="*/ 1487 h 109"/>
                    <a:gd name="T12" fmla="*/ 30 w 89"/>
                    <a:gd name="T13" fmla="*/ 1679 h 109"/>
                    <a:gd name="T14" fmla="*/ 437 w 89"/>
                    <a:gd name="T15" fmla="*/ 2033 h 109"/>
                    <a:gd name="T16" fmla="*/ 1225 w 89"/>
                    <a:gd name="T17" fmla="*/ 1862 h 109"/>
                    <a:gd name="T18" fmla="*/ 1307 w 89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59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7" name="Freeform 241"/>
                <p:cNvSpPr>
                  <a:spLocks/>
                </p:cNvSpPr>
                <p:nvPr/>
              </p:nvSpPr>
              <p:spPr bwMode="auto">
                <a:xfrm>
                  <a:off x="258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8" name="Freeform 242"/>
                <p:cNvSpPr>
                  <a:spLocks/>
                </p:cNvSpPr>
                <p:nvPr/>
              </p:nvSpPr>
              <p:spPr bwMode="auto">
                <a:xfrm>
                  <a:off x="242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99" name="Freeform 243"/>
                <p:cNvSpPr>
                  <a:spLocks/>
                </p:cNvSpPr>
                <p:nvPr/>
              </p:nvSpPr>
              <p:spPr bwMode="auto">
                <a:xfrm>
                  <a:off x="184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0" name="Freeform 244"/>
                <p:cNvSpPr>
                  <a:spLocks/>
                </p:cNvSpPr>
                <p:nvPr/>
              </p:nvSpPr>
              <p:spPr bwMode="auto">
                <a:xfrm>
                  <a:off x="1655" y="2659"/>
                  <a:ext cx="203" cy="344"/>
                </a:xfrm>
                <a:custGeom>
                  <a:avLst/>
                  <a:gdLst>
                    <a:gd name="T0" fmla="*/ 0 w 81"/>
                    <a:gd name="T1" fmla="*/ 2368 h 129"/>
                    <a:gd name="T2" fmla="*/ 534 w 81"/>
                    <a:gd name="T3" fmla="*/ 2445 h 129"/>
                    <a:gd name="T4" fmla="*/ 835 w 81"/>
                    <a:gd name="T5" fmla="*/ 2445 h 129"/>
                    <a:gd name="T6" fmla="*/ 1256 w 81"/>
                    <a:gd name="T7" fmla="*/ 2296 h 129"/>
                    <a:gd name="T8" fmla="*/ 1256 w 81"/>
                    <a:gd name="T9" fmla="*/ 1971 h 129"/>
                    <a:gd name="T10" fmla="*/ 1256 w 81"/>
                    <a:gd name="T11" fmla="*/ 1955 h 129"/>
                    <a:gd name="T12" fmla="*/ 1243 w 81"/>
                    <a:gd name="T13" fmla="*/ 931 h 129"/>
                    <a:gd name="T14" fmla="*/ 1243 w 81"/>
                    <a:gd name="T15" fmla="*/ 875 h 129"/>
                    <a:gd name="T16" fmla="*/ 1150 w 81"/>
                    <a:gd name="T17" fmla="*/ 491 h 129"/>
                    <a:gd name="T18" fmla="*/ 271 w 81"/>
                    <a:gd name="T19" fmla="*/ 0 h 129"/>
                    <a:gd name="T20" fmla="*/ 0 w 81"/>
                    <a:gd name="T21" fmla="*/ 9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1" h="129">
                      <a:moveTo>
                        <a:pt x="0" y="125"/>
                      </a:move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4" y="3"/>
                        <a:pt x="0" y="5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1" name="Freeform 245"/>
                <p:cNvSpPr>
                  <a:spLocks/>
                </p:cNvSpPr>
                <p:nvPr/>
              </p:nvSpPr>
              <p:spPr bwMode="auto">
                <a:xfrm>
                  <a:off x="254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95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2" name="Freeform 246"/>
                <p:cNvSpPr>
                  <a:spLocks/>
                </p:cNvSpPr>
                <p:nvPr/>
              </p:nvSpPr>
              <p:spPr bwMode="auto">
                <a:xfrm>
                  <a:off x="233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25 w 94"/>
                    <a:gd name="T17" fmla="*/ 227 h 123"/>
                    <a:gd name="T18" fmla="*/ 1095 w 94"/>
                    <a:gd name="T19" fmla="*/ 21 h 123"/>
                    <a:gd name="T20" fmla="*/ 100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3" name="Freeform 247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4" name="Freeform 248"/>
                <p:cNvSpPr>
                  <a:spLocks/>
                </p:cNvSpPr>
                <p:nvPr/>
              </p:nvSpPr>
              <p:spPr bwMode="auto">
                <a:xfrm>
                  <a:off x="2638" y="2475"/>
                  <a:ext cx="975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08 w 390"/>
                    <a:gd name="T5" fmla="*/ 2764 h 230"/>
                    <a:gd name="T6" fmla="*/ 300 w 390"/>
                    <a:gd name="T7" fmla="*/ 3196 h 230"/>
                    <a:gd name="T8" fmla="*/ 375 w 390"/>
                    <a:gd name="T9" fmla="*/ 3899 h 230"/>
                    <a:gd name="T10" fmla="*/ 1250 w 390"/>
                    <a:gd name="T11" fmla="*/ 4334 h 230"/>
                    <a:gd name="T12" fmla="*/ 2658 w 390"/>
                    <a:gd name="T13" fmla="*/ 4184 h 230"/>
                    <a:gd name="T14" fmla="*/ 4113 w 390"/>
                    <a:gd name="T15" fmla="*/ 4104 h 230"/>
                    <a:gd name="T16" fmla="*/ 5113 w 390"/>
                    <a:gd name="T17" fmla="*/ 4014 h 230"/>
                    <a:gd name="T18" fmla="*/ 5958 w 390"/>
                    <a:gd name="T19" fmla="*/ 4147 h 230"/>
                    <a:gd name="T20" fmla="*/ 6083 w 390"/>
                    <a:gd name="T21" fmla="*/ 3502 h 230"/>
                    <a:gd name="T22" fmla="*/ 6033 w 390"/>
                    <a:gd name="T23" fmla="*/ 2457 h 230"/>
                    <a:gd name="T24" fmla="*/ 6020 w 390"/>
                    <a:gd name="T25" fmla="*/ 1285 h 230"/>
                    <a:gd name="T26" fmla="*/ 442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3" y="113"/>
                        <a:pt x="11" y="130"/>
                        <a:pt x="13" y="146"/>
                      </a:cubicBezTo>
                      <a:cubicBezTo>
                        <a:pt x="14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4" y="206"/>
                      </a:cubicBezTo>
                      <a:cubicBezTo>
                        <a:pt x="34" y="229"/>
                        <a:pt x="58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2" y="219"/>
                        <a:pt x="263" y="217"/>
                      </a:cubicBezTo>
                      <a:cubicBezTo>
                        <a:pt x="285" y="217"/>
                        <a:pt x="306" y="212"/>
                        <a:pt x="327" y="212"/>
                      </a:cubicBezTo>
                      <a:cubicBezTo>
                        <a:pt x="342" y="212"/>
                        <a:pt x="369" y="230"/>
                        <a:pt x="381" y="219"/>
                      </a:cubicBezTo>
                      <a:cubicBezTo>
                        <a:pt x="390" y="211"/>
                        <a:pt x="388" y="196"/>
                        <a:pt x="389" y="185"/>
                      </a:cubicBezTo>
                      <a:cubicBezTo>
                        <a:pt x="390" y="166"/>
                        <a:pt x="387" y="148"/>
                        <a:pt x="386" y="130"/>
                      </a:cubicBezTo>
                      <a:cubicBezTo>
                        <a:pt x="384" y="109"/>
                        <a:pt x="384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5" name="Freeform 249"/>
                <p:cNvSpPr>
                  <a:spLocks/>
                </p:cNvSpPr>
                <p:nvPr/>
              </p:nvSpPr>
              <p:spPr bwMode="auto">
                <a:xfrm>
                  <a:off x="3488" y="2352"/>
                  <a:ext cx="145" cy="339"/>
                </a:xfrm>
                <a:custGeom>
                  <a:avLst/>
                  <a:gdLst>
                    <a:gd name="T0" fmla="*/ 813 w 58"/>
                    <a:gd name="T1" fmla="*/ 264 h 127"/>
                    <a:gd name="T2" fmla="*/ 0 w 58"/>
                    <a:gd name="T3" fmla="*/ 876 h 127"/>
                    <a:gd name="T4" fmla="*/ 0 w 58"/>
                    <a:gd name="T5" fmla="*/ 2015 h 127"/>
                    <a:gd name="T6" fmla="*/ 908 w 58"/>
                    <a:gd name="T7" fmla="*/ 2266 h 127"/>
                    <a:gd name="T8" fmla="*/ 908 w 58"/>
                    <a:gd name="T9" fmla="*/ 0 h 127"/>
                    <a:gd name="T10" fmla="*/ 81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2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0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2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6" name="Freeform 250"/>
                <p:cNvSpPr>
                  <a:spLocks/>
                </p:cNvSpPr>
                <p:nvPr/>
              </p:nvSpPr>
              <p:spPr bwMode="auto">
                <a:xfrm>
                  <a:off x="3145" y="2355"/>
                  <a:ext cx="358" cy="362"/>
                </a:xfrm>
                <a:custGeom>
                  <a:avLst/>
                  <a:gdLst>
                    <a:gd name="T0" fmla="*/ 2151 w 143"/>
                    <a:gd name="T1" fmla="*/ 849 h 136"/>
                    <a:gd name="T2" fmla="*/ 2025 w 143"/>
                    <a:gd name="T3" fmla="*/ 865 h 136"/>
                    <a:gd name="T4" fmla="*/ 1066 w 143"/>
                    <a:gd name="T5" fmla="*/ 546 h 136"/>
                    <a:gd name="T6" fmla="*/ 991 w 143"/>
                    <a:gd name="T7" fmla="*/ 0 h 136"/>
                    <a:gd name="T8" fmla="*/ 991 w 143"/>
                    <a:gd name="T9" fmla="*/ 0 h 136"/>
                    <a:gd name="T10" fmla="*/ 991 w 143"/>
                    <a:gd name="T11" fmla="*/ 226 h 136"/>
                    <a:gd name="T12" fmla="*/ 89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209 w 143"/>
                    <a:gd name="T19" fmla="*/ 2451 h 136"/>
                    <a:gd name="T20" fmla="*/ 2151 w 143"/>
                    <a:gd name="T21" fmla="*/ 2020 h 136"/>
                    <a:gd name="T22" fmla="*/ 2151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7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4" y="46"/>
                        <a:pt x="75" y="35"/>
                        <a:pt x="68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7" y="107"/>
                      </a:cubicBezTo>
                      <a:cubicBezTo>
                        <a:pt x="143" y="94"/>
                        <a:pt x="137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7" name="Freeform 251"/>
                <p:cNvSpPr>
                  <a:spLocks/>
                </p:cNvSpPr>
                <p:nvPr/>
              </p:nvSpPr>
              <p:spPr bwMode="auto">
                <a:xfrm>
                  <a:off x="2675" y="2341"/>
                  <a:ext cx="418" cy="411"/>
                </a:xfrm>
                <a:custGeom>
                  <a:avLst/>
                  <a:gdLst>
                    <a:gd name="T0" fmla="*/ 1942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42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69" y="154"/>
                        <a:pt x="91" y="146"/>
                      </a:cubicBezTo>
                      <a:cubicBezTo>
                        <a:pt x="112" y="138"/>
                        <a:pt x="163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8" name="Freeform 252"/>
                <p:cNvSpPr>
                  <a:spLocks/>
                </p:cNvSpPr>
                <p:nvPr/>
              </p:nvSpPr>
              <p:spPr bwMode="auto">
                <a:xfrm>
                  <a:off x="2915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09" name="Freeform 253"/>
                <p:cNvSpPr>
                  <a:spLocks/>
                </p:cNvSpPr>
                <p:nvPr/>
              </p:nvSpPr>
              <p:spPr bwMode="auto">
                <a:xfrm>
                  <a:off x="2643" y="2317"/>
                  <a:ext cx="167" cy="347"/>
                </a:xfrm>
                <a:custGeom>
                  <a:avLst/>
                  <a:gdLst>
                    <a:gd name="T0" fmla="*/ 92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24 w 67"/>
                    <a:gd name="T7" fmla="*/ 892 h 130"/>
                    <a:gd name="T8" fmla="*/ 92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6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1" y="47"/>
                        <a:pt x="12" y="19"/>
                        <a:pt x="6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0" name="Freeform 254"/>
                <p:cNvSpPr>
                  <a:spLocks/>
                </p:cNvSpPr>
                <p:nvPr/>
              </p:nvSpPr>
              <p:spPr bwMode="auto">
                <a:xfrm>
                  <a:off x="2643" y="2992"/>
                  <a:ext cx="130" cy="227"/>
                </a:xfrm>
                <a:custGeom>
                  <a:avLst/>
                  <a:gdLst>
                    <a:gd name="T0" fmla="*/ 625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83 w 52"/>
                    <a:gd name="T7" fmla="*/ 1199 h 85"/>
                    <a:gd name="T8" fmla="*/ 625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2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1" name="Freeform 255"/>
                <p:cNvSpPr>
                  <a:spLocks/>
                </p:cNvSpPr>
                <p:nvPr/>
              </p:nvSpPr>
              <p:spPr bwMode="auto">
                <a:xfrm>
                  <a:off x="275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195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5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4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1" y="89"/>
                        <a:pt x="60" y="90"/>
                        <a:pt x="77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1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2" name="Freeform 256"/>
                <p:cNvSpPr>
                  <a:spLocks/>
                </p:cNvSpPr>
                <p:nvPr/>
              </p:nvSpPr>
              <p:spPr bwMode="auto">
                <a:xfrm>
                  <a:off x="298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63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0" y="2"/>
                        <a:pt x="66" y="7"/>
                        <a:pt x="36" y="3"/>
                      </a:cubicBezTo>
                      <a:cubicBezTo>
                        <a:pt x="13" y="0"/>
                        <a:pt x="6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2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3" name="Freeform 257"/>
                <p:cNvSpPr>
                  <a:spLocks/>
                </p:cNvSpPr>
                <p:nvPr/>
              </p:nvSpPr>
              <p:spPr bwMode="auto">
                <a:xfrm>
                  <a:off x="3205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25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79 h 109"/>
                    <a:gd name="T14" fmla="*/ 45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6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7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9"/>
                      </a:cubicBezTo>
                      <a:cubicBezTo>
                        <a:pt x="4" y="101"/>
                        <a:pt x="7" y="109"/>
                        <a:pt x="29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4" name="Freeform 258"/>
                <p:cNvSpPr>
                  <a:spLocks/>
                </p:cNvSpPr>
                <p:nvPr/>
              </p:nvSpPr>
              <p:spPr bwMode="auto">
                <a:xfrm>
                  <a:off x="357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5" name="Freeform 259"/>
                <p:cNvSpPr>
                  <a:spLocks/>
                </p:cNvSpPr>
                <p:nvPr/>
              </p:nvSpPr>
              <p:spPr bwMode="auto">
                <a:xfrm>
                  <a:off x="341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2" y="64"/>
                        <a:pt x="6" y="77"/>
                        <a:pt x="2" y="86"/>
                      </a:cubicBezTo>
                      <a:cubicBezTo>
                        <a:pt x="3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6" name="Freeform 260"/>
                <p:cNvSpPr>
                  <a:spLocks/>
                </p:cNvSpPr>
                <p:nvPr/>
              </p:nvSpPr>
              <p:spPr bwMode="auto">
                <a:xfrm>
                  <a:off x="283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33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4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2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7" name="Freeform 261"/>
                <p:cNvSpPr>
                  <a:spLocks/>
                </p:cNvSpPr>
                <p:nvPr/>
              </p:nvSpPr>
              <p:spPr bwMode="auto">
                <a:xfrm>
                  <a:off x="2643" y="2659"/>
                  <a:ext cx="202" cy="344"/>
                </a:xfrm>
                <a:custGeom>
                  <a:avLst/>
                  <a:gdLst>
                    <a:gd name="T0" fmla="*/ 1257 w 81"/>
                    <a:gd name="T1" fmla="*/ 1971 h 129"/>
                    <a:gd name="T2" fmla="*/ 1257 w 81"/>
                    <a:gd name="T3" fmla="*/ 1955 h 129"/>
                    <a:gd name="T4" fmla="*/ 1244 w 81"/>
                    <a:gd name="T5" fmla="*/ 931 h 129"/>
                    <a:gd name="T6" fmla="*/ 1244 w 81"/>
                    <a:gd name="T7" fmla="*/ 875 h 129"/>
                    <a:gd name="T8" fmla="*/ 1132 w 81"/>
                    <a:gd name="T9" fmla="*/ 491 h 129"/>
                    <a:gd name="T10" fmla="*/ 279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29 w 81"/>
                    <a:gd name="T17" fmla="*/ 2445 h 129"/>
                    <a:gd name="T18" fmla="*/ 840 w 81"/>
                    <a:gd name="T19" fmla="*/ 2445 h 129"/>
                    <a:gd name="T20" fmla="*/ 1244 w 81"/>
                    <a:gd name="T21" fmla="*/ 2296 h 129"/>
                    <a:gd name="T22" fmla="*/ 1257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1" y="104"/>
                      </a:move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78" y="95"/>
                        <a:pt x="79" y="58"/>
                        <a:pt x="80" y="49"/>
                      </a:cubicBezTo>
                      <a:cubicBezTo>
                        <a:pt x="80" y="48"/>
                        <a:pt x="80" y="47"/>
                        <a:pt x="80" y="46"/>
                      </a:cubicBezTo>
                      <a:cubicBezTo>
                        <a:pt x="79" y="39"/>
                        <a:pt x="77" y="29"/>
                        <a:pt x="73" y="26"/>
                      </a:cubicBezTo>
                      <a:cubicBezTo>
                        <a:pt x="53" y="21"/>
                        <a:pt x="30" y="10"/>
                        <a:pt x="18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3" y="127"/>
                        <a:pt x="20" y="126"/>
                        <a:pt x="34" y="129"/>
                      </a:cubicBezTo>
                      <a:cubicBezTo>
                        <a:pt x="42" y="127"/>
                        <a:pt x="51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8" name="Freeform 262"/>
                <p:cNvSpPr>
                  <a:spLocks/>
                </p:cNvSpPr>
                <p:nvPr/>
              </p:nvSpPr>
              <p:spPr bwMode="auto">
                <a:xfrm>
                  <a:off x="353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83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5" y="111"/>
                      </a:cubicBezTo>
                      <a:cubicBezTo>
                        <a:pt x="9" y="112"/>
                        <a:pt x="12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19" name="Freeform 263"/>
                <p:cNvSpPr>
                  <a:spLocks/>
                </p:cNvSpPr>
                <p:nvPr/>
              </p:nvSpPr>
              <p:spPr bwMode="auto">
                <a:xfrm>
                  <a:off x="3320" y="2645"/>
                  <a:ext cx="233" cy="328"/>
                </a:xfrm>
                <a:custGeom>
                  <a:avLst/>
                  <a:gdLst>
                    <a:gd name="T0" fmla="*/ 438 w 93"/>
                    <a:gd name="T1" fmla="*/ 2197 h 123"/>
                    <a:gd name="T2" fmla="*/ 564 w 93"/>
                    <a:gd name="T3" fmla="*/ 2333 h 123"/>
                    <a:gd name="T4" fmla="*/ 629 w 93"/>
                    <a:gd name="T5" fmla="*/ 2312 h 123"/>
                    <a:gd name="T6" fmla="*/ 1193 w 93"/>
                    <a:gd name="T7" fmla="*/ 2240 h 123"/>
                    <a:gd name="T8" fmla="*/ 1318 w 93"/>
                    <a:gd name="T9" fmla="*/ 2253 h 123"/>
                    <a:gd name="T10" fmla="*/ 1368 w 93"/>
                    <a:gd name="T11" fmla="*/ 2141 h 123"/>
                    <a:gd name="T12" fmla="*/ 1350 w 93"/>
                    <a:gd name="T13" fmla="*/ 1117 h 123"/>
                    <a:gd name="T14" fmla="*/ 1463 w 93"/>
                    <a:gd name="T15" fmla="*/ 456 h 123"/>
                    <a:gd name="T16" fmla="*/ 1431 w 93"/>
                    <a:gd name="T17" fmla="*/ 227 h 123"/>
                    <a:gd name="T18" fmla="*/ 1097 w 93"/>
                    <a:gd name="T19" fmla="*/ 21 h 123"/>
                    <a:gd name="T20" fmla="*/ 1005 w 93"/>
                    <a:gd name="T21" fmla="*/ 0 h 123"/>
                    <a:gd name="T22" fmla="*/ 158 w 93"/>
                    <a:gd name="T23" fmla="*/ 419 h 123"/>
                    <a:gd name="T24" fmla="*/ 158 w 93"/>
                    <a:gd name="T25" fmla="*/ 419 h 123"/>
                    <a:gd name="T26" fmla="*/ 63 w 93"/>
                    <a:gd name="T27" fmla="*/ 533 h 123"/>
                    <a:gd name="T28" fmla="*/ 63 w 93"/>
                    <a:gd name="T29" fmla="*/ 547 h 123"/>
                    <a:gd name="T30" fmla="*/ 63 w 93"/>
                    <a:gd name="T31" fmla="*/ 1421 h 123"/>
                    <a:gd name="T32" fmla="*/ 63 w 93"/>
                    <a:gd name="T33" fmla="*/ 2141 h 123"/>
                    <a:gd name="T34" fmla="*/ 63 w 93"/>
                    <a:gd name="T35" fmla="*/ 2141 h 123"/>
                    <a:gd name="T36" fmla="*/ 438 w 93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3" h="123">
                      <a:moveTo>
                        <a:pt x="28" y="116"/>
                      </a:moveTo>
                      <a:cubicBezTo>
                        <a:pt x="32" y="117"/>
                        <a:pt x="34" y="120"/>
                        <a:pt x="36" y="123"/>
                      </a:cubicBezTo>
                      <a:cubicBezTo>
                        <a:pt x="37" y="122"/>
                        <a:pt x="38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5" y="117"/>
                        <a:pt x="86" y="115"/>
                        <a:pt x="87" y="113"/>
                      </a:cubicBezTo>
                      <a:cubicBezTo>
                        <a:pt x="84" y="101"/>
                        <a:pt x="85" y="77"/>
                        <a:pt x="86" y="59"/>
                      </a:cubicBezTo>
                      <a:cubicBezTo>
                        <a:pt x="87" y="45"/>
                        <a:pt x="90" y="32"/>
                        <a:pt x="93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2" y="11"/>
                        <a:pt x="74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2" y="113"/>
                        <a:pt x="21" y="113"/>
                        <a:pt x="28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20" name="Freeform 264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21" name="Freeform 265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22" name="Freeform 266"/>
                <p:cNvSpPr>
                  <a:spLocks noEditPoints="1"/>
                </p:cNvSpPr>
                <p:nvPr/>
              </p:nvSpPr>
              <p:spPr bwMode="auto">
                <a:xfrm>
                  <a:off x="2643" y="3152"/>
                  <a:ext cx="990" cy="128"/>
                </a:xfrm>
                <a:custGeom>
                  <a:avLst/>
                  <a:gdLst>
                    <a:gd name="T0" fmla="*/ 5875 w 396"/>
                    <a:gd name="T1" fmla="*/ 0 h 48"/>
                    <a:gd name="T2" fmla="*/ 5875 w 396"/>
                    <a:gd name="T3" fmla="*/ 0 h 48"/>
                    <a:gd name="T4" fmla="*/ 5875 w 396"/>
                    <a:gd name="T5" fmla="*/ 35 h 48"/>
                    <a:gd name="T6" fmla="*/ 5875 w 396"/>
                    <a:gd name="T7" fmla="*/ 0 h 48"/>
                    <a:gd name="T8" fmla="*/ 6188 w 396"/>
                    <a:gd name="T9" fmla="*/ 149 h 48"/>
                    <a:gd name="T10" fmla="*/ 6188 w 396"/>
                    <a:gd name="T11" fmla="*/ 341 h 48"/>
                    <a:gd name="T12" fmla="*/ 5875 w 396"/>
                    <a:gd name="T13" fmla="*/ 136 h 48"/>
                    <a:gd name="T14" fmla="*/ 5875 w 396"/>
                    <a:gd name="T15" fmla="*/ 149 h 48"/>
                    <a:gd name="T16" fmla="*/ 5500 w 396"/>
                    <a:gd name="T17" fmla="*/ 307 h 48"/>
                    <a:gd name="T18" fmla="*/ 4875 w 396"/>
                    <a:gd name="T19" fmla="*/ 363 h 48"/>
                    <a:gd name="T20" fmla="*/ 4833 w 396"/>
                    <a:gd name="T21" fmla="*/ 248 h 48"/>
                    <a:gd name="T22" fmla="*/ 4833 w 396"/>
                    <a:gd name="T23" fmla="*/ 248 h 48"/>
                    <a:gd name="T24" fmla="*/ 4750 w 396"/>
                    <a:gd name="T25" fmla="*/ 363 h 48"/>
                    <a:gd name="T26" fmla="*/ 3970 w 396"/>
                    <a:gd name="T27" fmla="*/ 533 h 48"/>
                    <a:gd name="T28" fmla="*/ 3563 w 396"/>
                    <a:gd name="T29" fmla="*/ 171 h 48"/>
                    <a:gd name="T30" fmla="*/ 3520 w 396"/>
                    <a:gd name="T31" fmla="*/ 307 h 48"/>
                    <a:gd name="T32" fmla="*/ 3175 w 396"/>
                    <a:gd name="T33" fmla="*/ 491 h 48"/>
                    <a:gd name="T34" fmla="*/ 2270 w 396"/>
                    <a:gd name="T35" fmla="*/ 435 h 48"/>
                    <a:gd name="T36" fmla="*/ 2113 w 396"/>
                    <a:gd name="T37" fmla="*/ 376 h 48"/>
                    <a:gd name="T38" fmla="*/ 2113 w 396"/>
                    <a:gd name="T39" fmla="*/ 376 h 48"/>
                    <a:gd name="T40" fmla="*/ 1925 w 396"/>
                    <a:gd name="T41" fmla="*/ 456 h 48"/>
                    <a:gd name="T42" fmla="*/ 1000 w 396"/>
                    <a:gd name="T43" fmla="*/ 363 h 48"/>
                    <a:gd name="T44" fmla="*/ 783 w 396"/>
                    <a:gd name="T45" fmla="*/ 56 h 48"/>
                    <a:gd name="T46" fmla="*/ 0 w 396"/>
                    <a:gd name="T47" fmla="*/ 341 h 48"/>
                    <a:gd name="T48" fmla="*/ 0 w 396"/>
                    <a:gd name="T49" fmla="*/ 739 h 48"/>
                    <a:gd name="T50" fmla="*/ 3238 w 396"/>
                    <a:gd name="T51" fmla="*/ 909 h 48"/>
                    <a:gd name="T52" fmla="*/ 6188 w 396"/>
                    <a:gd name="T53" fmla="*/ 739 h 48"/>
                    <a:gd name="T54" fmla="*/ 6188 w 396"/>
                    <a:gd name="T55" fmla="*/ 149 h 48"/>
                    <a:gd name="T56" fmla="*/ 6188 w 396"/>
                    <a:gd name="T57" fmla="*/ 149 h 4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96" h="48">
                      <a:moveTo>
                        <a:pt x="376" y="0"/>
                      </a:moveTo>
                      <a:cubicBezTo>
                        <a:pt x="376" y="0"/>
                        <a:pt x="376" y="0"/>
                        <a:pt x="376" y="0"/>
                      </a:cubicBezTo>
                      <a:cubicBezTo>
                        <a:pt x="376" y="1"/>
                        <a:pt x="376" y="2"/>
                        <a:pt x="376" y="2"/>
                      </a:cubicBezTo>
                      <a:cubicBezTo>
                        <a:pt x="376" y="2"/>
                        <a:pt x="376" y="1"/>
                        <a:pt x="376" y="0"/>
                      </a:cubicBezTo>
                      <a:close/>
                      <a:moveTo>
                        <a:pt x="396" y="8"/>
                      </a:moveTo>
                      <a:cubicBezTo>
                        <a:pt x="396" y="18"/>
                        <a:pt x="396" y="18"/>
                        <a:pt x="396" y="18"/>
                      </a:cubicBezTo>
                      <a:cubicBezTo>
                        <a:pt x="378" y="16"/>
                        <a:pt x="377" y="14"/>
                        <a:pt x="376" y="7"/>
                      </a:cubicBezTo>
                      <a:cubicBezTo>
                        <a:pt x="376" y="7"/>
                        <a:pt x="376" y="7"/>
                        <a:pt x="376" y="8"/>
                      </a:cubicBezTo>
                      <a:cubicBezTo>
                        <a:pt x="370" y="18"/>
                        <a:pt x="369" y="14"/>
                        <a:pt x="352" y="16"/>
                      </a:cubicBezTo>
                      <a:cubicBezTo>
                        <a:pt x="334" y="18"/>
                        <a:pt x="320" y="22"/>
                        <a:pt x="312" y="19"/>
                      </a:cubicBezTo>
                      <a:cubicBezTo>
                        <a:pt x="310" y="18"/>
                        <a:pt x="310" y="14"/>
                        <a:pt x="309" y="13"/>
                      </a:cubicBezTo>
                      <a:cubicBezTo>
                        <a:pt x="309" y="13"/>
                        <a:pt x="309" y="13"/>
                        <a:pt x="309" y="13"/>
                      </a:cubicBezTo>
                      <a:cubicBezTo>
                        <a:pt x="308" y="15"/>
                        <a:pt x="307" y="17"/>
                        <a:pt x="304" y="19"/>
                      </a:cubicBezTo>
                      <a:cubicBezTo>
                        <a:pt x="294" y="26"/>
                        <a:pt x="275" y="27"/>
                        <a:pt x="254" y="28"/>
                      </a:cubicBezTo>
                      <a:cubicBezTo>
                        <a:pt x="232" y="29"/>
                        <a:pt x="229" y="21"/>
                        <a:pt x="228" y="9"/>
                      </a:cubicBezTo>
                      <a:cubicBezTo>
                        <a:pt x="227" y="12"/>
                        <a:pt x="226" y="14"/>
                        <a:pt x="225" y="16"/>
                      </a:cubicBezTo>
                      <a:cubicBezTo>
                        <a:pt x="221" y="22"/>
                        <a:pt x="216" y="27"/>
                        <a:pt x="203" y="26"/>
                      </a:cubicBezTo>
                      <a:cubicBezTo>
                        <a:pt x="182" y="24"/>
                        <a:pt x="156" y="24"/>
                        <a:pt x="145" y="23"/>
                      </a:cubicBezTo>
                      <a:cubicBezTo>
                        <a:pt x="141" y="23"/>
                        <a:pt x="138" y="22"/>
                        <a:pt x="135" y="2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3" y="22"/>
                        <a:pt x="129" y="24"/>
                        <a:pt x="123" y="24"/>
                      </a:cubicBezTo>
                      <a:cubicBezTo>
                        <a:pt x="106" y="23"/>
                        <a:pt x="77" y="22"/>
                        <a:pt x="64" y="19"/>
                      </a:cubicBezTo>
                      <a:cubicBezTo>
                        <a:pt x="50" y="16"/>
                        <a:pt x="50" y="11"/>
                        <a:pt x="50" y="3"/>
                      </a:cubicBezTo>
                      <a:cubicBezTo>
                        <a:pt x="49" y="13"/>
                        <a:pt x="32" y="25"/>
                        <a:pt x="0" y="1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0" y="42"/>
                        <a:pt x="132" y="48"/>
                        <a:pt x="207" y="48"/>
                      </a:cubicBezTo>
                      <a:cubicBezTo>
                        <a:pt x="283" y="48"/>
                        <a:pt x="363" y="42"/>
                        <a:pt x="396" y="39"/>
                      </a:cubicBezTo>
                      <a:cubicBezTo>
                        <a:pt x="396" y="8"/>
                        <a:pt x="396" y="8"/>
                        <a:pt x="396" y="8"/>
                      </a:cubicBezTo>
                      <a:cubicBezTo>
                        <a:pt x="396" y="8"/>
                        <a:pt x="396" y="8"/>
                        <a:pt x="396" y="8"/>
                      </a:cubicBez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23" name="Oval 267"/>
                <p:cNvSpPr>
                  <a:spLocks noChangeArrowheads="1"/>
                </p:cNvSpPr>
                <p:nvPr/>
              </p:nvSpPr>
              <p:spPr bwMode="auto">
                <a:xfrm>
                  <a:off x="2840" y="2528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4" name="Oval 268"/>
                <p:cNvSpPr>
                  <a:spLocks noChangeArrowheads="1"/>
                </p:cNvSpPr>
                <p:nvPr/>
              </p:nvSpPr>
              <p:spPr bwMode="auto">
                <a:xfrm>
                  <a:off x="2833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5" name="Oval 269"/>
                <p:cNvSpPr>
                  <a:spLocks noChangeArrowheads="1"/>
                </p:cNvSpPr>
                <p:nvPr/>
              </p:nvSpPr>
              <p:spPr bwMode="auto">
                <a:xfrm>
                  <a:off x="2828" y="2520"/>
                  <a:ext cx="92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6" name="Freeform 270"/>
                <p:cNvSpPr>
                  <a:spLocks/>
                </p:cNvSpPr>
                <p:nvPr/>
              </p:nvSpPr>
              <p:spPr bwMode="auto">
                <a:xfrm>
                  <a:off x="2843" y="2531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4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27" name="Oval 271"/>
                <p:cNvSpPr>
                  <a:spLocks noChangeArrowheads="1"/>
                </p:cNvSpPr>
                <p:nvPr/>
              </p:nvSpPr>
              <p:spPr bwMode="auto">
                <a:xfrm>
                  <a:off x="2850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8" name="Oval 272"/>
                <p:cNvSpPr>
                  <a:spLocks noChangeArrowheads="1"/>
                </p:cNvSpPr>
                <p:nvPr/>
              </p:nvSpPr>
              <p:spPr bwMode="auto">
                <a:xfrm>
                  <a:off x="2858" y="2549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9" name="Oval 273"/>
                <p:cNvSpPr>
                  <a:spLocks noChangeArrowheads="1"/>
                </p:cNvSpPr>
                <p:nvPr/>
              </p:nvSpPr>
              <p:spPr bwMode="auto">
                <a:xfrm>
                  <a:off x="3065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0" name="Oval 274"/>
                <p:cNvSpPr>
                  <a:spLocks noChangeArrowheads="1"/>
                </p:cNvSpPr>
                <p:nvPr/>
              </p:nvSpPr>
              <p:spPr bwMode="auto">
                <a:xfrm>
                  <a:off x="3060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1" name="Oval 275"/>
                <p:cNvSpPr>
                  <a:spLocks noChangeArrowheads="1"/>
                </p:cNvSpPr>
                <p:nvPr/>
              </p:nvSpPr>
              <p:spPr bwMode="auto">
                <a:xfrm>
                  <a:off x="3053" y="2619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2" name="Freeform 276"/>
                <p:cNvSpPr>
                  <a:spLocks/>
                </p:cNvSpPr>
                <p:nvPr/>
              </p:nvSpPr>
              <p:spPr bwMode="auto">
                <a:xfrm>
                  <a:off x="3068" y="2629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33" name="Oval 277"/>
                <p:cNvSpPr>
                  <a:spLocks noChangeArrowheads="1"/>
                </p:cNvSpPr>
                <p:nvPr/>
              </p:nvSpPr>
              <p:spPr bwMode="auto">
                <a:xfrm>
                  <a:off x="3078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4" name="Oval 278"/>
                <p:cNvSpPr>
                  <a:spLocks noChangeArrowheads="1"/>
                </p:cNvSpPr>
                <p:nvPr/>
              </p:nvSpPr>
              <p:spPr bwMode="auto">
                <a:xfrm>
                  <a:off x="3083" y="26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5" name="Oval 279"/>
                <p:cNvSpPr>
                  <a:spLocks noChangeArrowheads="1"/>
                </p:cNvSpPr>
                <p:nvPr/>
              </p:nvSpPr>
              <p:spPr bwMode="auto">
                <a:xfrm>
                  <a:off x="3313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6" name="Oval 280"/>
                <p:cNvSpPr>
                  <a:spLocks noChangeArrowheads="1"/>
                </p:cNvSpPr>
                <p:nvPr/>
              </p:nvSpPr>
              <p:spPr bwMode="auto">
                <a:xfrm>
                  <a:off x="330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7" name="Oval 281"/>
                <p:cNvSpPr>
                  <a:spLocks noChangeArrowheads="1"/>
                </p:cNvSpPr>
                <p:nvPr/>
              </p:nvSpPr>
              <p:spPr bwMode="auto">
                <a:xfrm>
                  <a:off x="3300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38" name="Freeform 282"/>
                <p:cNvSpPr>
                  <a:spLocks/>
                </p:cNvSpPr>
                <p:nvPr/>
              </p:nvSpPr>
              <p:spPr bwMode="auto">
                <a:xfrm>
                  <a:off x="3315" y="2520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39" name="Oval 283"/>
                <p:cNvSpPr>
                  <a:spLocks noChangeArrowheads="1"/>
                </p:cNvSpPr>
                <p:nvPr/>
              </p:nvSpPr>
              <p:spPr bwMode="auto">
                <a:xfrm>
                  <a:off x="3325" y="253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0" name="Oval 284"/>
                <p:cNvSpPr>
                  <a:spLocks noChangeArrowheads="1"/>
                </p:cNvSpPr>
                <p:nvPr/>
              </p:nvSpPr>
              <p:spPr bwMode="auto">
                <a:xfrm>
                  <a:off x="3330" y="2539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1" name="Oval 285"/>
                <p:cNvSpPr>
                  <a:spLocks noChangeArrowheads="1"/>
                </p:cNvSpPr>
                <p:nvPr/>
              </p:nvSpPr>
              <p:spPr bwMode="auto">
                <a:xfrm>
                  <a:off x="3395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2" name="Oval 286"/>
                <p:cNvSpPr>
                  <a:spLocks noChangeArrowheads="1"/>
                </p:cNvSpPr>
                <p:nvPr/>
              </p:nvSpPr>
              <p:spPr bwMode="auto">
                <a:xfrm>
                  <a:off x="3390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3" name="Oval 287"/>
                <p:cNvSpPr>
                  <a:spLocks noChangeArrowheads="1"/>
                </p:cNvSpPr>
                <p:nvPr/>
              </p:nvSpPr>
              <p:spPr bwMode="auto">
                <a:xfrm>
                  <a:off x="3383" y="2765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4" name="Freeform 288"/>
                <p:cNvSpPr>
                  <a:spLocks/>
                </p:cNvSpPr>
                <p:nvPr/>
              </p:nvSpPr>
              <p:spPr bwMode="auto">
                <a:xfrm>
                  <a:off x="3398" y="2776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45" name="Oval 289"/>
                <p:cNvSpPr>
                  <a:spLocks noChangeArrowheads="1"/>
                </p:cNvSpPr>
                <p:nvPr/>
              </p:nvSpPr>
              <p:spPr bwMode="auto">
                <a:xfrm>
                  <a:off x="3408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6" name="Oval 290"/>
                <p:cNvSpPr>
                  <a:spLocks noChangeArrowheads="1"/>
                </p:cNvSpPr>
                <p:nvPr/>
              </p:nvSpPr>
              <p:spPr bwMode="auto">
                <a:xfrm>
                  <a:off x="3413" y="2795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7" name="Oval 291"/>
                <p:cNvSpPr>
                  <a:spLocks noChangeArrowheads="1"/>
                </p:cNvSpPr>
                <p:nvPr/>
              </p:nvSpPr>
              <p:spPr bwMode="auto">
                <a:xfrm>
                  <a:off x="3178" y="284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8" name="Oval 292"/>
                <p:cNvSpPr>
                  <a:spLocks noChangeArrowheads="1"/>
                </p:cNvSpPr>
                <p:nvPr/>
              </p:nvSpPr>
              <p:spPr bwMode="auto">
                <a:xfrm>
                  <a:off x="3173" y="284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49" name="Oval 293"/>
                <p:cNvSpPr>
                  <a:spLocks noChangeArrowheads="1"/>
                </p:cNvSpPr>
                <p:nvPr/>
              </p:nvSpPr>
              <p:spPr bwMode="auto">
                <a:xfrm>
                  <a:off x="3165" y="2840"/>
                  <a:ext cx="78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0" name="Freeform 294"/>
                <p:cNvSpPr>
                  <a:spLocks/>
                </p:cNvSpPr>
                <p:nvPr/>
              </p:nvSpPr>
              <p:spPr bwMode="auto">
                <a:xfrm>
                  <a:off x="3178" y="284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51" name="Oval 295"/>
                <p:cNvSpPr>
                  <a:spLocks noChangeArrowheads="1"/>
                </p:cNvSpPr>
                <p:nvPr/>
              </p:nvSpPr>
              <p:spPr bwMode="auto">
                <a:xfrm>
                  <a:off x="3185" y="2859"/>
                  <a:ext cx="28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2" name="Oval 296"/>
                <p:cNvSpPr>
                  <a:spLocks noChangeArrowheads="1"/>
                </p:cNvSpPr>
                <p:nvPr/>
              </p:nvSpPr>
              <p:spPr bwMode="auto">
                <a:xfrm>
                  <a:off x="3190" y="2864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3" name="Oval 297"/>
                <p:cNvSpPr>
                  <a:spLocks noChangeArrowheads="1"/>
                </p:cNvSpPr>
                <p:nvPr/>
              </p:nvSpPr>
              <p:spPr bwMode="auto">
                <a:xfrm>
                  <a:off x="3048" y="3051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4" name="Oval 298"/>
                <p:cNvSpPr>
                  <a:spLocks noChangeArrowheads="1"/>
                </p:cNvSpPr>
                <p:nvPr/>
              </p:nvSpPr>
              <p:spPr bwMode="auto">
                <a:xfrm>
                  <a:off x="3040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5" name="Oval 299"/>
                <p:cNvSpPr>
                  <a:spLocks noChangeArrowheads="1"/>
                </p:cNvSpPr>
                <p:nvPr/>
              </p:nvSpPr>
              <p:spPr bwMode="auto">
                <a:xfrm>
                  <a:off x="3033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6" name="Freeform 300"/>
                <p:cNvSpPr>
                  <a:spLocks/>
                </p:cNvSpPr>
                <p:nvPr/>
              </p:nvSpPr>
              <p:spPr bwMode="auto">
                <a:xfrm>
                  <a:off x="3048" y="3056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57" name="Oval 301"/>
                <p:cNvSpPr>
                  <a:spLocks noChangeArrowheads="1"/>
                </p:cNvSpPr>
                <p:nvPr/>
              </p:nvSpPr>
              <p:spPr bwMode="auto">
                <a:xfrm>
                  <a:off x="3058" y="3067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8" name="Oval 302"/>
                <p:cNvSpPr>
                  <a:spLocks noChangeArrowheads="1"/>
                </p:cNvSpPr>
                <p:nvPr/>
              </p:nvSpPr>
              <p:spPr bwMode="auto">
                <a:xfrm>
                  <a:off x="3063" y="3072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59" name="Oval 303"/>
                <p:cNvSpPr>
                  <a:spLocks noChangeArrowheads="1"/>
                </p:cNvSpPr>
                <p:nvPr/>
              </p:nvSpPr>
              <p:spPr bwMode="auto">
                <a:xfrm>
                  <a:off x="2843" y="3061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0" name="Oval 304"/>
                <p:cNvSpPr>
                  <a:spLocks noChangeArrowheads="1"/>
                </p:cNvSpPr>
                <p:nvPr/>
              </p:nvSpPr>
              <p:spPr bwMode="auto">
                <a:xfrm>
                  <a:off x="2838" y="3056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1" name="Oval 305"/>
                <p:cNvSpPr>
                  <a:spLocks noChangeArrowheads="1"/>
                </p:cNvSpPr>
                <p:nvPr/>
              </p:nvSpPr>
              <p:spPr bwMode="auto">
                <a:xfrm>
                  <a:off x="2830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2" name="Freeform 306"/>
                <p:cNvSpPr>
                  <a:spLocks/>
                </p:cNvSpPr>
                <p:nvPr/>
              </p:nvSpPr>
              <p:spPr bwMode="auto">
                <a:xfrm>
                  <a:off x="2845" y="3067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63" name="Oval 307"/>
                <p:cNvSpPr>
                  <a:spLocks noChangeArrowheads="1"/>
                </p:cNvSpPr>
                <p:nvPr/>
              </p:nvSpPr>
              <p:spPr bwMode="auto">
                <a:xfrm>
                  <a:off x="2855" y="3077"/>
                  <a:ext cx="35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4" name="Oval 308"/>
                <p:cNvSpPr>
                  <a:spLocks noChangeArrowheads="1"/>
                </p:cNvSpPr>
                <p:nvPr/>
              </p:nvSpPr>
              <p:spPr bwMode="auto">
                <a:xfrm>
                  <a:off x="2860" y="308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5" name="Oval 309"/>
                <p:cNvSpPr>
                  <a:spLocks noChangeArrowheads="1"/>
                </p:cNvSpPr>
                <p:nvPr/>
              </p:nvSpPr>
              <p:spPr bwMode="auto">
                <a:xfrm>
                  <a:off x="2673" y="2803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6" name="Oval 310"/>
                <p:cNvSpPr>
                  <a:spLocks noChangeArrowheads="1"/>
                </p:cNvSpPr>
                <p:nvPr/>
              </p:nvSpPr>
              <p:spPr bwMode="auto">
                <a:xfrm>
                  <a:off x="2668" y="279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7" name="Oval 311"/>
                <p:cNvSpPr>
                  <a:spLocks noChangeArrowheads="1"/>
                </p:cNvSpPr>
                <p:nvPr/>
              </p:nvSpPr>
              <p:spPr bwMode="auto">
                <a:xfrm>
                  <a:off x="2660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68" name="Freeform 312"/>
                <p:cNvSpPr>
                  <a:spLocks/>
                </p:cNvSpPr>
                <p:nvPr/>
              </p:nvSpPr>
              <p:spPr bwMode="auto">
                <a:xfrm>
                  <a:off x="2675" y="2805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69" name="Oval 313"/>
                <p:cNvSpPr>
                  <a:spLocks noChangeArrowheads="1"/>
                </p:cNvSpPr>
                <p:nvPr/>
              </p:nvSpPr>
              <p:spPr bwMode="auto">
                <a:xfrm>
                  <a:off x="2685" y="281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0" name="Oval 314"/>
                <p:cNvSpPr>
                  <a:spLocks noChangeArrowheads="1"/>
                </p:cNvSpPr>
                <p:nvPr/>
              </p:nvSpPr>
              <p:spPr bwMode="auto">
                <a:xfrm>
                  <a:off x="2690" y="282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1" name="Oval 315"/>
                <p:cNvSpPr>
                  <a:spLocks noChangeArrowheads="1"/>
                </p:cNvSpPr>
                <p:nvPr/>
              </p:nvSpPr>
              <p:spPr bwMode="auto">
                <a:xfrm>
                  <a:off x="2923" y="2835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2" name="Oval 316"/>
                <p:cNvSpPr>
                  <a:spLocks noChangeArrowheads="1"/>
                </p:cNvSpPr>
                <p:nvPr/>
              </p:nvSpPr>
              <p:spPr bwMode="auto">
                <a:xfrm>
                  <a:off x="2918" y="28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3" name="Oval 317"/>
                <p:cNvSpPr>
                  <a:spLocks noChangeArrowheads="1"/>
                </p:cNvSpPr>
                <p:nvPr/>
              </p:nvSpPr>
              <p:spPr bwMode="auto">
                <a:xfrm>
                  <a:off x="2910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4" name="Freeform 318"/>
                <p:cNvSpPr>
                  <a:spLocks/>
                </p:cNvSpPr>
                <p:nvPr/>
              </p:nvSpPr>
              <p:spPr bwMode="auto">
                <a:xfrm>
                  <a:off x="2925" y="2837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75" name="Oval 319"/>
                <p:cNvSpPr>
                  <a:spLocks noChangeArrowheads="1"/>
                </p:cNvSpPr>
                <p:nvPr/>
              </p:nvSpPr>
              <p:spPr bwMode="auto">
                <a:xfrm>
                  <a:off x="2935" y="2851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6" name="Oval 320"/>
                <p:cNvSpPr>
                  <a:spLocks noChangeArrowheads="1"/>
                </p:cNvSpPr>
                <p:nvPr/>
              </p:nvSpPr>
              <p:spPr bwMode="auto">
                <a:xfrm>
                  <a:off x="2940" y="285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7" name="Oval 321"/>
                <p:cNvSpPr>
                  <a:spLocks noChangeArrowheads="1"/>
                </p:cNvSpPr>
                <p:nvPr/>
              </p:nvSpPr>
              <p:spPr bwMode="auto">
                <a:xfrm>
                  <a:off x="3538" y="252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8" name="Oval 322"/>
                <p:cNvSpPr>
                  <a:spLocks noChangeArrowheads="1"/>
                </p:cNvSpPr>
                <p:nvPr/>
              </p:nvSpPr>
              <p:spPr bwMode="auto">
                <a:xfrm>
                  <a:off x="3533" y="2520"/>
                  <a:ext cx="77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9" name="Oval 323"/>
                <p:cNvSpPr>
                  <a:spLocks noChangeArrowheads="1"/>
                </p:cNvSpPr>
                <p:nvPr/>
              </p:nvSpPr>
              <p:spPr bwMode="auto">
                <a:xfrm>
                  <a:off x="3528" y="2517"/>
                  <a:ext cx="75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0" name="Freeform 324"/>
                <p:cNvSpPr>
                  <a:spLocks/>
                </p:cNvSpPr>
                <p:nvPr/>
              </p:nvSpPr>
              <p:spPr bwMode="auto">
                <a:xfrm>
                  <a:off x="3540" y="252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81" name="Oval 325"/>
                <p:cNvSpPr>
                  <a:spLocks noChangeArrowheads="1"/>
                </p:cNvSpPr>
                <p:nvPr/>
              </p:nvSpPr>
              <p:spPr bwMode="auto">
                <a:xfrm>
                  <a:off x="3548" y="2536"/>
                  <a:ext cx="27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2" name="Oval 326"/>
                <p:cNvSpPr>
                  <a:spLocks noChangeArrowheads="1"/>
                </p:cNvSpPr>
                <p:nvPr/>
              </p:nvSpPr>
              <p:spPr bwMode="auto">
                <a:xfrm>
                  <a:off x="3553" y="2541"/>
                  <a:ext cx="10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3" name="Oval 327"/>
                <p:cNvSpPr>
                  <a:spLocks noChangeArrowheads="1"/>
                </p:cNvSpPr>
                <p:nvPr/>
              </p:nvSpPr>
              <p:spPr bwMode="auto">
                <a:xfrm>
                  <a:off x="3278" y="3032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4" name="Oval 328"/>
                <p:cNvSpPr>
                  <a:spLocks noChangeArrowheads="1"/>
                </p:cNvSpPr>
                <p:nvPr/>
              </p:nvSpPr>
              <p:spPr bwMode="auto">
                <a:xfrm>
                  <a:off x="3270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5" name="Oval 329"/>
                <p:cNvSpPr>
                  <a:spLocks noChangeArrowheads="1"/>
                </p:cNvSpPr>
                <p:nvPr/>
              </p:nvSpPr>
              <p:spPr bwMode="auto">
                <a:xfrm>
                  <a:off x="3263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6" name="Freeform 330"/>
                <p:cNvSpPr>
                  <a:spLocks/>
                </p:cNvSpPr>
                <p:nvPr/>
              </p:nvSpPr>
              <p:spPr bwMode="auto">
                <a:xfrm>
                  <a:off x="3278" y="3037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87" name="Oval 331"/>
                <p:cNvSpPr>
                  <a:spLocks noChangeArrowheads="1"/>
                </p:cNvSpPr>
                <p:nvPr/>
              </p:nvSpPr>
              <p:spPr bwMode="auto">
                <a:xfrm>
                  <a:off x="3288" y="3048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8" name="Oval 332"/>
                <p:cNvSpPr>
                  <a:spLocks noChangeArrowheads="1"/>
                </p:cNvSpPr>
                <p:nvPr/>
              </p:nvSpPr>
              <p:spPr bwMode="auto">
                <a:xfrm>
                  <a:off x="3293" y="3056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9" name="Oval 333"/>
                <p:cNvSpPr>
                  <a:spLocks noChangeArrowheads="1"/>
                </p:cNvSpPr>
                <p:nvPr/>
              </p:nvSpPr>
              <p:spPr bwMode="auto">
                <a:xfrm>
                  <a:off x="3465" y="3056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0" name="Oval 334"/>
                <p:cNvSpPr>
                  <a:spLocks noChangeArrowheads="1"/>
                </p:cNvSpPr>
                <p:nvPr/>
              </p:nvSpPr>
              <p:spPr bwMode="auto">
                <a:xfrm>
                  <a:off x="3460" y="305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1" name="Oval 335"/>
                <p:cNvSpPr>
                  <a:spLocks noChangeArrowheads="1"/>
                </p:cNvSpPr>
                <p:nvPr/>
              </p:nvSpPr>
              <p:spPr bwMode="auto">
                <a:xfrm>
                  <a:off x="3453" y="3051"/>
                  <a:ext cx="77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2" name="Freeform 336"/>
                <p:cNvSpPr>
                  <a:spLocks/>
                </p:cNvSpPr>
                <p:nvPr/>
              </p:nvSpPr>
              <p:spPr bwMode="auto">
                <a:xfrm>
                  <a:off x="3465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113 w 24"/>
                    <a:gd name="T5" fmla="*/ 404 h 25"/>
                    <a:gd name="T6" fmla="*/ 0 w 24"/>
                    <a:gd name="T7" fmla="*/ 370 h 25"/>
                    <a:gd name="T8" fmla="*/ 175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7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93" name="Oval 337"/>
                <p:cNvSpPr>
                  <a:spLocks noChangeArrowheads="1"/>
                </p:cNvSpPr>
                <p:nvPr/>
              </p:nvSpPr>
              <p:spPr bwMode="auto">
                <a:xfrm>
                  <a:off x="3473" y="3069"/>
                  <a:ext cx="30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4" name="Oval 338"/>
                <p:cNvSpPr>
                  <a:spLocks noChangeArrowheads="1"/>
                </p:cNvSpPr>
                <p:nvPr/>
              </p:nvSpPr>
              <p:spPr bwMode="auto">
                <a:xfrm>
                  <a:off x="3478" y="3075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5" name="Oval 339"/>
                <p:cNvSpPr>
                  <a:spLocks noChangeArrowheads="1"/>
                </p:cNvSpPr>
                <p:nvPr/>
              </p:nvSpPr>
              <p:spPr bwMode="auto">
                <a:xfrm>
                  <a:off x="2663" y="3077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6" name="Oval 340"/>
                <p:cNvSpPr>
                  <a:spLocks noChangeArrowheads="1"/>
                </p:cNvSpPr>
                <p:nvPr/>
              </p:nvSpPr>
              <p:spPr bwMode="auto">
                <a:xfrm>
                  <a:off x="2660" y="307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7" name="Oval 341"/>
                <p:cNvSpPr>
                  <a:spLocks noChangeArrowheads="1"/>
                </p:cNvSpPr>
                <p:nvPr/>
              </p:nvSpPr>
              <p:spPr bwMode="auto">
                <a:xfrm>
                  <a:off x="2653" y="3072"/>
                  <a:ext cx="77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8" name="Freeform 342"/>
                <p:cNvSpPr>
                  <a:spLocks/>
                </p:cNvSpPr>
                <p:nvPr/>
              </p:nvSpPr>
              <p:spPr bwMode="auto">
                <a:xfrm>
                  <a:off x="2665" y="308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199" name="Oval 343"/>
                <p:cNvSpPr>
                  <a:spLocks noChangeArrowheads="1"/>
                </p:cNvSpPr>
                <p:nvPr/>
              </p:nvSpPr>
              <p:spPr bwMode="auto">
                <a:xfrm>
                  <a:off x="2673" y="3091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0" name="Oval 344"/>
                <p:cNvSpPr>
                  <a:spLocks noChangeArrowheads="1"/>
                </p:cNvSpPr>
                <p:nvPr/>
              </p:nvSpPr>
              <p:spPr bwMode="auto">
                <a:xfrm>
                  <a:off x="2678" y="3096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1" name="Freeform 345"/>
                <p:cNvSpPr>
                  <a:spLocks/>
                </p:cNvSpPr>
                <p:nvPr/>
              </p:nvSpPr>
              <p:spPr bwMode="auto">
                <a:xfrm>
                  <a:off x="2640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113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2000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2" y="384"/>
                        <a:pt x="13" y="356"/>
                        <a:pt x="7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8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02" name="Oval 346"/>
                <p:cNvSpPr>
                  <a:spLocks noChangeArrowheads="1"/>
                </p:cNvSpPr>
                <p:nvPr/>
              </p:nvSpPr>
              <p:spPr bwMode="auto">
                <a:xfrm>
                  <a:off x="274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3" name="Oval 347"/>
                <p:cNvSpPr>
                  <a:spLocks noChangeArrowheads="1"/>
                </p:cNvSpPr>
                <p:nvPr/>
              </p:nvSpPr>
              <p:spPr bwMode="auto">
                <a:xfrm>
                  <a:off x="272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4" name="Freeform 348"/>
                <p:cNvSpPr>
                  <a:spLocks/>
                </p:cNvSpPr>
                <p:nvPr/>
              </p:nvSpPr>
              <p:spPr bwMode="auto">
                <a:xfrm>
                  <a:off x="2655" y="1437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33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71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1" y="339"/>
                        <a:pt x="2" y="339"/>
                      </a:cubicBezTo>
                      <a:cubicBezTo>
                        <a:pt x="8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49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05" name="Freeform 349"/>
                <p:cNvSpPr>
                  <a:spLocks/>
                </p:cNvSpPr>
                <p:nvPr/>
              </p:nvSpPr>
              <p:spPr bwMode="auto">
                <a:xfrm>
                  <a:off x="2805" y="1488"/>
                  <a:ext cx="158" cy="947"/>
                </a:xfrm>
                <a:custGeom>
                  <a:avLst/>
                  <a:gdLst>
                    <a:gd name="T0" fmla="*/ 0 w 63"/>
                    <a:gd name="T1" fmla="*/ 6704 h 355"/>
                    <a:gd name="T2" fmla="*/ 900 w 63"/>
                    <a:gd name="T3" fmla="*/ 6626 h 355"/>
                    <a:gd name="T4" fmla="*/ 993 w 63"/>
                    <a:gd name="T5" fmla="*/ 5693 h 355"/>
                    <a:gd name="T6" fmla="*/ 993 w 63"/>
                    <a:gd name="T7" fmla="*/ 0 h 355"/>
                    <a:gd name="T8" fmla="*/ 838 w 63"/>
                    <a:gd name="T9" fmla="*/ 6111 h 355"/>
                    <a:gd name="T10" fmla="*/ 0 w 63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55">
                      <a:moveTo>
                        <a:pt x="0" y="353"/>
                      </a:moveTo>
                      <a:cubicBezTo>
                        <a:pt x="24" y="353"/>
                        <a:pt x="51" y="355"/>
                        <a:pt x="57" y="349"/>
                      </a:cubicBezTo>
                      <a:cubicBezTo>
                        <a:pt x="63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8" y="335"/>
                        <a:pt x="51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06" name="Freeform 350"/>
                <p:cNvSpPr>
                  <a:spLocks/>
                </p:cNvSpPr>
                <p:nvPr/>
              </p:nvSpPr>
              <p:spPr bwMode="auto">
                <a:xfrm>
                  <a:off x="265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07" name="Freeform 351"/>
                <p:cNvSpPr>
                  <a:spLocks/>
                </p:cNvSpPr>
                <p:nvPr/>
              </p:nvSpPr>
              <p:spPr bwMode="auto">
                <a:xfrm>
                  <a:off x="265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08" name="Oval 352"/>
                <p:cNvSpPr>
                  <a:spLocks noChangeArrowheads="1"/>
                </p:cNvSpPr>
                <p:nvPr/>
              </p:nvSpPr>
              <p:spPr bwMode="auto">
                <a:xfrm>
                  <a:off x="271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9" name="Freeform 353"/>
                <p:cNvSpPr>
                  <a:spLocks/>
                </p:cNvSpPr>
                <p:nvPr/>
              </p:nvSpPr>
              <p:spPr bwMode="auto">
                <a:xfrm>
                  <a:off x="274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4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0" name="Oval 354"/>
                <p:cNvSpPr>
                  <a:spLocks noChangeArrowheads="1"/>
                </p:cNvSpPr>
                <p:nvPr/>
              </p:nvSpPr>
              <p:spPr bwMode="auto">
                <a:xfrm>
                  <a:off x="274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1" name="Freeform 355"/>
                <p:cNvSpPr>
                  <a:spLocks/>
                </p:cNvSpPr>
                <p:nvPr/>
              </p:nvSpPr>
              <p:spPr bwMode="auto">
                <a:xfrm>
                  <a:off x="330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95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1988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2" name="Oval 356"/>
                <p:cNvSpPr>
                  <a:spLocks noChangeArrowheads="1"/>
                </p:cNvSpPr>
                <p:nvPr/>
              </p:nvSpPr>
              <p:spPr bwMode="auto">
                <a:xfrm>
                  <a:off x="340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3" name="Oval 357"/>
                <p:cNvSpPr>
                  <a:spLocks noChangeArrowheads="1"/>
                </p:cNvSpPr>
                <p:nvPr/>
              </p:nvSpPr>
              <p:spPr bwMode="auto">
                <a:xfrm>
                  <a:off x="338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4" name="Freeform 358"/>
                <p:cNvSpPr>
                  <a:spLocks/>
                </p:cNvSpPr>
                <p:nvPr/>
              </p:nvSpPr>
              <p:spPr bwMode="auto">
                <a:xfrm>
                  <a:off x="3315" y="1437"/>
                  <a:ext cx="308" cy="1027"/>
                </a:xfrm>
                <a:custGeom>
                  <a:avLst/>
                  <a:gdLst>
                    <a:gd name="T0" fmla="*/ 0 w 123"/>
                    <a:gd name="T1" fmla="*/ 6909 h 385"/>
                    <a:gd name="T2" fmla="*/ 33 w 123"/>
                    <a:gd name="T3" fmla="*/ 6968 h 385"/>
                    <a:gd name="T4" fmla="*/ 942 w 123"/>
                    <a:gd name="T5" fmla="*/ 7309 h 385"/>
                    <a:gd name="T6" fmla="*/ 942 w 123"/>
                    <a:gd name="T7" fmla="*/ 7309 h 385"/>
                    <a:gd name="T8" fmla="*/ 1838 w 123"/>
                    <a:gd name="T9" fmla="*/ 6704 h 385"/>
                    <a:gd name="T10" fmla="*/ 1913 w 123"/>
                    <a:gd name="T11" fmla="*/ 6303 h 385"/>
                    <a:gd name="T12" fmla="*/ 1913 w 123"/>
                    <a:gd name="T13" fmla="*/ 341 h 385"/>
                    <a:gd name="T14" fmla="*/ 1788 w 123"/>
                    <a:gd name="T15" fmla="*/ 0 h 385"/>
                    <a:gd name="T16" fmla="*/ 1868 w 123"/>
                    <a:gd name="T17" fmla="*/ 285 h 385"/>
                    <a:gd name="T18" fmla="*/ 1725 w 123"/>
                    <a:gd name="T19" fmla="*/ 4916 h 385"/>
                    <a:gd name="T20" fmla="*/ 771 w 123"/>
                    <a:gd name="T21" fmla="*/ 7002 h 385"/>
                    <a:gd name="T22" fmla="*/ 0 w 123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85">
                      <a:moveTo>
                        <a:pt x="0" y="364"/>
                      </a:moveTo>
                      <a:cubicBezTo>
                        <a:pt x="0" y="365"/>
                        <a:pt x="1" y="366"/>
                        <a:pt x="2" y="367"/>
                      </a:cubicBezTo>
                      <a:cubicBezTo>
                        <a:pt x="8" y="372"/>
                        <a:pt x="35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7" y="353"/>
                      </a:cubicBezTo>
                      <a:cubicBezTo>
                        <a:pt x="123" y="347"/>
                        <a:pt x="122" y="341"/>
                        <a:pt x="122" y="332"/>
                      </a:cubicBezTo>
                      <a:cubicBezTo>
                        <a:pt x="122" y="324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7" y="299"/>
                        <a:pt x="108" y="367"/>
                        <a:pt x="49" y="369"/>
                      </a:cubicBezTo>
                      <a:cubicBezTo>
                        <a:pt x="29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5" name="Freeform 359"/>
                <p:cNvSpPr>
                  <a:spLocks/>
                </p:cNvSpPr>
                <p:nvPr/>
              </p:nvSpPr>
              <p:spPr bwMode="auto">
                <a:xfrm>
                  <a:off x="3465" y="1488"/>
                  <a:ext cx="158" cy="976"/>
                </a:xfrm>
                <a:custGeom>
                  <a:avLst/>
                  <a:gdLst>
                    <a:gd name="T0" fmla="*/ 0 w 63"/>
                    <a:gd name="T1" fmla="*/ 6941 h 366"/>
                    <a:gd name="T2" fmla="*/ 900 w 63"/>
                    <a:gd name="T3" fmla="*/ 6336 h 366"/>
                    <a:gd name="T4" fmla="*/ 976 w 63"/>
                    <a:gd name="T5" fmla="*/ 5939 h 366"/>
                    <a:gd name="T6" fmla="*/ 976 w 63"/>
                    <a:gd name="T7" fmla="*/ 0 h 366"/>
                    <a:gd name="T8" fmla="*/ 868 w 63"/>
                    <a:gd name="T9" fmla="*/ 6008 h 366"/>
                    <a:gd name="T10" fmla="*/ 0 w 63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7" y="334"/>
                      </a:cubicBezTo>
                      <a:cubicBezTo>
                        <a:pt x="63" y="328"/>
                        <a:pt x="62" y="322"/>
                        <a:pt x="62" y="313"/>
                      </a:cubicBezTo>
                      <a:cubicBezTo>
                        <a:pt x="62" y="305"/>
                        <a:pt x="62" y="11"/>
                        <a:pt x="62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0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6" name="Freeform 360"/>
                <p:cNvSpPr>
                  <a:spLocks/>
                </p:cNvSpPr>
                <p:nvPr/>
              </p:nvSpPr>
              <p:spPr bwMode="auto">
                <a:xfrm>
                  <a:off x="331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7" name="Freeform 361"/>
                <p:cNvSpPr>
                  <a:spLocks/>
                </p:cNvSpPr>
                <p:nvPr/>
              </p:nvSpPr>
              <p:spPr bwMode="auto">
                <a:xfrm>
                  <a:off x="3315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7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18" name="Oval 362"/>
                <p:cNvSpPr>
                  <a:spLocks noChangeArrowheads="1"/>
                </p:cNvSpPr>
                <p:nvPr/>
              </p:nvSpPr>
              <p:spPr bwMode="auto">
                <a:xfrm>
                  <a:off x="3373" y="1773"/>
                  <a:ext cx="187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19" name="Freeform 363"/>
                <p:cNvSpPr>
                  <a:spLocks/>
                </p:cNvSpPr>
                <p:nvPr/>
              </p:nvSpPr>
              <p:spPr bwMode="auto">
                <a:xfrm>
                  <a:off x="3403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0" name="Oval 364"/>
                <p:cNvSpPr>
                  <a:spLocks noChangeArrowheads="1"/>
                </p:cNvSpPr>
                <p:nvPr/>
              </p:nvSpPr>
              <p:spPr bwMode="auto">
                <a:xfrm>
                  <a:off x="340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1" name="Freeform 365"/>
                <p:cNvSpPr>
                  <a:spLocks/>
                </p:cNvSpPr>
                <p:nvPr/>
              </p:nvSpPr>
              <p:spPr bwMode="auto">
                <a:xfrm>
                  <a:off x="297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95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1988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6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7" y="384"/>
                      </a:cubicBezTo>
                      <a:cubicBezTo>
                        <a:pt x="121" y="390"/>
                        <a:pt x="92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2" name="Oval 366"/>
                <p:cNvSpPr>
                  <a:spLocks noChangeArrowheads="1"/>
                </p:cNvSpPr>
                <p:nvPr/>
              </p:nvSpPr>
              <p:spPr bwMode="auto">
                <a:xfrm>
                  <a:off x="307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3" name="Oval 367"/>
                <p:cNvSpPr>
                  <a:spLocks noChangeArrowheads="1"/>
                </p:cNvSpPr>
                <p:nvPr/>
              </p:nvSpPr>
              <p:spPr bwMode="auto">
                <a:xfrm>
                  <a:off x="305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4" name="Freeform 368"/>
                <p:cNvSpPr>
                  <a:spLocks/>
                </p:cNvSpPr>
                <p:nvPr/>
              </p:nvSpPr>
              <p:spPr bwMode="auto">
                <a:xfrm>
                  <a:off x="2985" y="1437"/>
                  <a:ext cx="308" cy="1083"/>
                </a:xfrm>
                <a:custGeom>
                  <a:avLst/>
                  <a:gdLst>
                    <a:gd name="T0" fmla="*/ 0 w 123"/>
                    <a:gd name="T1" fmla="*/ 7045 h 406"/>
                    <a:gd name="T2" fmla="*/ 33 w 123"/>
                    <a:gd name="T3" fmla="*/ 7080 h 406"/>
                    <a:gd name="T4" fmla="*/ 942 w 123"/>
                    <a:gd name="T5" fmla="*/ 7706 h 406"/>
                    <a:gd name="T6" fmla="*/ 942 w 123"/>
                    <a:gd name="T7" fmla="*/ 7706 h 406"/>
                    <a:gd name="T8" fmla="*/ 1838 w 123"/>
                    <a:gd name="T9" fmla="*/ 7080 h 406"/>
                    <a:gd name="T10" fmla="*/ 1913 w 123"/>
                    <a:gd name="T11" fmla="*/ 6874 h 406"/>
                    <a:gd name="T12" fmla="*/ 1913 w 123"/>
                    <a:gd name="T13" fmla="*/ 341 h 406"/>
                    <a:gd name="T14" fmla="*/ 1788 w 123"/>
                    <a:gd name="T15" fmla="*/ 0 h 406"/>
                    <a:gd name="T16" fmla="*/ 1868 w 123"/>
                    <a:gd name="T17" fmla="*/ 285 h 406"/>
                    <a:gd name="T18" fmla="*/ 1725 w 123"/>
                    <a:gd name="T19" fmla="*/ 4916 h 406"/>
                    <a:gd name="T20" fmla="*/ 771 w 123"/>
                    <a:gd name="T21" fmla="*/ 7386 h 406"/>
                    <a:gd name="T22" fmla="*/ 0 w 123"/>
                    <a:gd name="T23" fmla="*/ 704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406">
                      <a:moveTo>
                        <a:pt x="0" y="371"/>
                      </a:moveTo>
                      <a:cubicBezTo>
                        <a:pt x="0" y="372"/>
                        <a:pt x="1" y="372"/>
                        <a:pt x="2" y="373"/>
                      </a:cubicBezTo>
                      <a:cubicBezTo>
                        <a:pt x="8" y="379"/>
                        <a:pt x="35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7" y="373"/>
                      </a:cubicBezTo>
                      <a:cubicBezTo>
                        <a:pt x="123" y="368"/>
                        <a:pt x="122" y="370"/>
                        <a:pt x="122" y="362"/>
                      </a:cubicBezTo>
                      <a:cubicBezTo>
                        <a:pt x="122" y="353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7" y="299"/>
                        <a:pt x="108" y="388"/>
                        <a:pt x="49" y="389"/>
                      </a:cubicBezTo>
                      <a:cubicBezTo>
                        <a:pt x="29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5" name="Freeform 369"/>
                <p:cNvSpPr>
                  <a:spLocks/>
                </p:cNvSpPr>
                <p:nvPr/>
              </p:nvSpPr>
              <p:spPr bwMode="auto">
                <a:xfrm>
                  <a:off x="3135" y="1488"/>
                  <a:ext cx="158" cy="1032"/>
                </a:xfrm>
                <a:custGeom>
                  <a:avLst/>
                  <a:gdLst>
                    <a:gd name="T0" fmla="*/ 0 w 63"/>
                    <a:gd name="T1" fmla="*/ 7339 h 387"/>
                    <a:gd name="T2" fmla="*/ 900 w 63"/>
                    <a:gd name="T3" fmla="*/ 6712 h 387"/>
                    <a:gd name="T4" fmla="*/ 976 w 63"/>
                    <a:gd name="T5" fmla="*/ 6336 h 387"/>
                    <a:gd name="T6" fmla="*/ 976 w 63"/>
                    <a:gd name="T7" fmla="*/ 0 h 387"/>
                    <a:gd name="T8" fmla="*/ 838 w 63"/>
                    <a:gd name="T9" fmla="*/ 6485 h 387"/>
                    <a:gd name="T10" fmla="*/ 0 w 63"/>
                    <a:gd name="T11" fmla="*/ 7339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7" y="354"/>
                      </a:cubicBezTo>
                      <a:cubicBezTo>
                        <a:pt x="63" y="349"/>
                        <a:pt x="62" y="343"/>
                        <a:pt x="62" y="334"/>
                      </a:cubicBezTo>
                      <a:cubicBezTo>
                        <a:pt x="62" y="325"/>
                        <a:pt x="62" y="11"/>
                        <a:pt x="62" y="0"/>
                      </a:cubicBezTo>
                      <a:cubicBezTo>
                        <a:pt x="63" y="13"/>
                        <a:pt x="57" y="330"/>
                        <a:pt x="53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6" name="Freeform 370"/>
                <p:cNvSpPr>
                  <a:spLocks/>
                </p:cNvSpPr>
                <p:nvPr/>
              </p:nvSpPr>
              <p:spPr bwMode="auto">
                <a:xfrm>
                  <a:off x="298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7" name="Freeform 371"/>
                <p:cNvSpPr>
                  <a:spLocks/>
                </p:cNvSpPr>
                <p:nvPr/>
              </p:nvSpPr>
              <p:spPr bwMode="auto">
                <a:xfrm>
                  <a:off x="2985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7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28" name="Oval 372"/>
                <p:cNvSpPr>
                  <a:spLocks noChangeArrowheads="1"/>
                </p:cNvSpPr>
                <p:nvPr/>
              </p:nvSpPr>
              <p:spPr bwMode="auto">
                <a:xfrm>
                  <a:off x="3043" y="1773"/>
                  <a:ext cx="187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9" name="Freeform 373"/>
                <p:cNvSpPr>
                  <a:spLocks/>
                </p:cNvSpPr>
                <p:nvPr/>
              </p:nvSpPr>
              <p:spPr bwMode="auto">
                <a:xfrm>
                  <a:off x="3073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0" name="Oval 374"/>
                <p:cNvSpPr>
                  <a:spLocks noChangeArrowheads="1"/>
                </p:cNvSpPr>
                <p:nvPr/>
              </p:nvSpPr>
              <p:spPr bwMode="auto">
                <a:xfrm>
                  <a:off x="307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31" name="Freeform 375"/>
                <p:cNvSpPr>
                  <a:spLocks/>
                </p:cNvSpPr>
                <p:nvPr/>
              </p:nvSpPr>
              <p:spPr bwMode="auto">
                <a:xfrm>
                  <a:off x="2713" y="2453"/>
                  <a:ext cx="252" cy="187"/>
                </a:xfrm>
                <a:custGeom>
                  <a:avLst/>
                  <a:gdLst>
                    <a:gd name="T0" fmla="*/ 0 w 101"/>
                    <a:gd name="T1" fmla="*/ 1336 h 70"/>
                    <a:gd name="T2" fmla="*/ 387 w 101"/>
                    <a:gd name="T3" fmla="*/ 764 h 70"/>
                    <a:gd name="T4" fmla="*/ 634 w 101"/>
                    <a:gd name="T5" fmla="*/ 192 h 70"/>
                    <a:gd name="T6" fmla="*/ 1008 w 101"/>
                    <a:gd name="T7" fmla="*/ 56 h 70"/>
                    <a:gd name="T8" fmla="*/ 1275 w 101"/>
                    <a:gd name="T9" fmla="*/ 77 h 70"/>
                    <a:gd name="T10" fmla="*/ 1569 w 101"/>
                    <a:gd name="T11" fmla="*/ 0 h 70"/>
                    <a:gd name="T12" fmla="*/ 1432 w 101"/>
                    <a:gd name="T13" fmla="*/ 150 h 70"/>
                    <a:gd name="T14" fmla="*/ 1195 w 101"/>
                    <a:gd name="T15" fmla="*/ 192 h 70"/>
                    <a:gd name="T16" fmla="*/ 716 w 101"/>
                    <a:gd name="T17" fmla="*/ 342 h 70"/>
                    <a:gd name="T18" fmla="*/ 561 w 101"/>
                    <a:gd name="T19" fmla="*/ 593 h 70"/>
                    <a:gd name="T20" fmla="*/ 467 w 101"/>
                    <a:gd name="T21" fmla="*/ 900 h 70"/>
                    <a:gd name="T22" fmla="*/ 92 w 101"/>
                    <a:gd name="T23" fmla="*/ 1336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9" y="66"/>
                        <a:pt x="19" y="48"/>
                        <a:pt x="25" y="40"/>
                      </a:cubicBezTo>
                      <a:cubicBezTo>
                        <a:pt x="31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0" y="3"/>
                        <a:pt x="76" y="4"/>
                        <a:pt x="82" y="4"/>
                      </a:cubicBezTo>
                      <a:cubicBezTo>
                        <a:pt x="88" y="3"/>
                        <a:pt x="94" y="1"/>
                        <a:pt x="101" y="0"/>
                      </a:cubicBezTo>
                      <a:cubicBezTo>
                        <a:pt x="98" y="2"/>
                        <a:pt x="94" y="6"/>
                        <a:pt x="92" y="8"/>
                      </a:cubicBezTo>
                      <a:cubicBezTo>
                        <a:pt x="87" y="11"/>
                        <a:pt x="82" y="10"/>
                        <a:pt x="77" y="10"/>
                      </a:cubicBezTo>
                      <a:cubicBezTo>
                        <a:pt x="65" y="11"/>
                        <a:pt x="55" y="10"/>
                        <a:pt x="46" y="18"/>
                      </a:cubicBezTo>
                      <a:cubicBezTo>
                        <a:pt x="42" y="22"/>
                        <a:pt x="38" y="26"/>
                        <a:pt x="36" y="31"/>
                      </a:cubicBezTo>
                      <a:cubicBezTo>
                        <a:pt x="32" y="36"/>
                        <a:pt x="32" y="42"/>
                        <a:pt x="30" y="47"/>
                      </a:cubicBezTo>
                      <a:cubicBezTo>
                        <a:pt x="25" y="59"/>
                        <a:pt x="16" y="65"/>
                        <a:pt x="6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2" name="Freeform 376"/>
                <p:cNvSpPr>
                  <a:spLocks/>
                </p:cNvSpPr>
                <p:nvPr/>
              </p:nvSpPr>
              <p:spPr bwMode="auto">
                <a:xfrm>
                  <a:off x="2963" y="2563"/>
                  <a:ext cx="125" cy="192"/>
                </a:xfrm>
                <a:custGeom>
                  <a:avLst/>
                  <a:gdLst>
                    <a:gd name="T0" fmla="*/ 0 w 50"/>
                    <a:gd name="T1" fmla="*/ 1080 h 72"/>
                    <a:gd name="T2" fmla="*/ 783 w 50"/>
                    <a:gd name="T3" fmla="*/ 0 h 72"/>
                    <a:gd name="T4" fmla="*/ 37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0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4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7" y="64"/>
                        <a:pt x="26" y="66"/>
                      </a:cubicBezTo>
                      <a:cubicBezTo>
                        <a:pt x="21" y="72"/>
                        <a:pt x="2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3" name="Freeform 377"/>
                <p:cNvSpPr>
                  <a:spLocks/>
                </p:cNvSpPr>
                <p:nvPr/>
              </p:nvSpPr>
              <p:spPr bwMode="auto">
                <a:xfrm>
                  <a:off x="3178" y="2448"/>
                  <a:ext cx="130" cy="149"/>
                </a:xfrm>
                <a:custGeom>
                  <a:avLst/>
                  <a:gdLst>
                    <a:gd name="T0" fmla="*/ 813 w 52"/>
                    <a:gd name="T1" fmla="*/ 0 h 56"/>
                    <a:gd name="T2" fmla="*/ 125 w 52"/>
                    <a:gd name="T3" fmla="*/ 580 h 56"/>
                    <a:gd name="T4" fmla="*/ 125 w 52"/>
                    <a:gd name="T5" fmla="*/ 750 h 56"/>
                    <a:gd name="T6" fmla="*/ 470 w 52"/>
                    <a:gd name="T7" fmla="*/ 1054 h 56"/>
                    <a:gd name="T8" fmla="*/ 563 w 52"/>
                    <a:gd name="T9" fmla="*/ 490 h 56"/>
                    <a:gd name="T10" fmla="*/ 813 w 52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56">
                      <a:moveTo>
                        <a:pt x="52" y="0"/>
                      </a:moveTo>
                      <a:cubicBezTo>
                        <a:pt x="40" y="14"/>
                        <a:pt x="25" y="24"/>
                        <a:pt x="8" y="31"/>
                      </a:cubicBezTo>
                      <a:cubicBezTo>
                        <a:pt x="0" y="34"/>
                        <a:pt x="1" y="34"/>
                        <a:pt x="8" y="40"/>
                      </a:cubicBezTo>
                      <a:cubicBezTo>
                        <a:pt x="15" y="46"/>
                        <a:pt x="21" y="51"/>
                        <a:pt x="30" y="56"/>
                      </a:cubicBezTo>
                      <a:cubicBezTo>
                        <a:pt x="16" y="43"/>
                        <a:pt x="24" y="35"/>
                        <a:pt x="36" y="26"/>
                      </a:cubicBezTo>
                      <a:cubicBezTo>
                        <a:pt x="45" y="19"/>
                        <a:pt x="45" y="9"/>
                        <a:pt x="5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4" name="Freeform 378"/>
                <p:cNvSpPr>
                  <a:spLocks/>
                </p:cNvSpPr>
                <p:nvPr/>
              </p:nvSpPr>
              <p:spPr bwMode="auto">
                <a:xfrm>
                  <a:off x="3503" y="2416"/>
                  <a:ext cx="105" cy="133"/>
                </a:xfrm>
                <a:custGeom>
                  <a:avLst/>
                  <a:gdLst>
                    <a:gd name="T0" fmla="*/ 658 w 42"/>
                    <a:gd name="T1" fmla="*/ 0 h 50"/>
                    <a:gd name="T2" fmla="*/ 208 w 42"/>
                    <a:gd name="T3" fmla="*/ 418 h 50"/>
                    <a:gd name="T4" fmla="*/ 50 w 42"/>
                    <a:gd name="T5" fmla="*/ 524 h 50"/>
                    <a:gd name="T6" fmla="*/ 50 w 42"/>
                    <a:gd name="T7" fmla="*/ 942 h 50"/>
                    <a:gd name="T8" fmla="*/ 125 w 42"/>
                    <a:gd name="T9" fmla="*/ 601 h 50"/>
                    <a:gd name="T10" fmla="*/ 313 w 42"/>
                    <a:gd name="T11" fmla="*/ 452 h 50"/>
                    <a:gd name="T12" fmla="*/ 613 w 42"/>
                    <a:gd name="T13" fmla="*/ 77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3" y="8"/>
                        <a:pt x="24" y="15"/>
                        <a:pt x="13" y="22"/>
                      </a:cubicBezTo>
                      <a:cubicBezTo>
                        <a:pt x="10" y="23"/>
                        <a:pt x="5" y="25"/>
                        <a:pt x="3" y="28"/>
                      </a:cubicBezTo>
                      <a:cubicBezTo>
                        <a:pt x="0" y="32"/>
                        <a:pt x="2" y="45"/>
                        <a:pt x="3" y="50"/>
                      </a:cubicBezTo>
                      <a:cubicBezTo>
                        <a:pt x="5" y="45"/>
                        <a:pt x="4" y="36"/>
                        <a:pt x="8" y="32"/>
                      </a:cubicBezTo>
                      <a:cubicBezTo>
                        <a:pt x="11" y="29"/>
                        <a:pt x="16" y="27"/>
                        <a:pt x="20" y="24"/>
                      </a:cubicBezTo>
                      <a:cubicBezTo>
                        <a:pt x="27" y="19"/>
                        <a:pt x="35" y="12"/>
                        <a:pt x="39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5" name="Freeform 379"/>
                <p:cNvSpPr>
                  <a:spLocks/>
                </p:cNvSpPr>
                <p:nvPr/>
              </p:nvSpPr>
              <p:spPr bwMode="auto">
                <a:xfrm>
                  <a:off x="3538" y="2691"/>
                  <a:ext cx="80" cy="194"/>
                </a:xfrm>
                <a:custGeom>
                  <a:avLst/>
                  <a:gdLst>
                    <a:gd name="T0" fmla="*/ 500 w 32"/>
                    <a:gd name="T1" fmla="*/ 21 h 73"/>
                    <a:gd name="T2" fmla="*/ 95 w 32"/>
                    <a:gd name="T3" fmla="*/ 1371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2" y="1"/>
                      </a:moveTo>
                      <a:cubicBezTo>
                        <a:pt x="0" y="3"/>
                        <a:pt x="6" y="52"/>
                        <a:pt x="6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6" name="Freeform 380"/>
                <p:cNvSpPr>
                  <a:spLocks/>
                </p:cNvSpPr>
                <p:nvPr/>
              </p:nvSpPr>
              <p:spPr bwMode="auto">
                <a:xfrm>
                  <a:off x="3333" y="2664"/>
                  <a:ext cx="140" cy="213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75 h 80"/>
                    <a:gd name="T4" fmla="*/ 50 w 56"/>
                    <a:gd name="T5" fmla="*/ 623 h 80"/>
                    <a:gd name="T6" fmla="*/ 63 w 56"/>
                    <a:gd name="T7" fmla="*/ 1510 h 80"/>
                    <a:gd name="T8" fmla="*/ 113 w 56"/>
                    <a:gd name="T9" fmla="*/ 1078 h 80"/>
                    <a:gd name="T10" fmla="*/ 220 w 56"/>
                    <a:gd name="T11" fmla="*/ 588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6" y="11"/>
                        <a:pt x="26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6" y="61"/>
                        <a:pt x="7" y="57"/>
                      </a:cubicBezTo>
                      <a:cubicBezTo>
                        <a:pt x="8" y="49"/>
                        <a:pt x="9" y="37"/>
                        <a:pt x="14" y="31"/>
                      </a:cubicBezTo>
                      <a:cubicBezTo>
                        <a:pt x="22" y="20"/>
                        <a:pt x="51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7" name="Freeform 381"/>
                <p:cNvSpPr>
                  <a:spLocks/>
                </p:cNvSpPr>
                <p:nvPr/>
              </p:nvSpPr>
              <p:spPr bwMode="auto">
                <a:xfrm>
                  <a:off x="3100" y="2765"/>
                  <a:ext cx="168" cy="152"/>
                </a:xfrm>
                <a:custGeom>
                  <a:avLst/>
                  <a:gdLst>
                    <a:gd name="T0" fmla="*/ 1056 w 67"/>
                    <a:gd name="T1" fmla="*/ 0 h 57"/>
                    <a:gd name="T2" fmla="*/ 629 w 67"/>
                    <a:gd name="T3" fmla="*/ 171 h 57"/>
                    <a:gd name="T4" fmla="*/ 238 w 67"/>
                    <a:gd name="T5" fmla="*/ 264 h 57"/>
                    <a:gd name="T6" fmla="*/ 83 w 67"/>
                    <a:gd name="T7" fmla="*/ 477 h 57"/>
                    <a:gd name="T8" fmla="*/ 0 w 67"/>
                    <a:gd name="T9" fmla="*/ 1080 h 57"/>
                    <a:gd name="T10" fmla="*/ 221 w 67"/>
                    <a:gd name="T11" fmla="*/ 797 h 57"/>
                    <a:gd name="T12" fmla="*/ 313 w 67"/>
                    <a:gd name="T13" fmla="*/ 435 h 57"/>
                    <a:gd name="T14" fmla="*/ 584 w 67"/>
                    <a:gd name="T15" fmla="*/ 285 h 57"/>
                    <a:gd name="T16" fmla="*/ 1056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1" y="6"/>
                        <a:pt x="47" y="8"/>
                        <a:pt x="40" y="9"/>
                      </a:cubicBezTo>
                      <a:cubicBezTo>
                        <a:pt x="31" y="11"/>
                        <a:pt x="23" y="13"/>
                        <a:pt x="15" y="14"/>
                      </a:cubicBezTo>
                      <a:cubicBezTo>
                        <a:pt x="7" y="15"/>
                        <a:pt x="5" y="18"/>
                        <a:pt x="5" y="25"/>
                      </a:cubicBezTo>
                      <a:cubicBezTo>
                        <a:pt x="5" y="37"/>
                        <a:pt x="3" y="46"/>
                        <a:pt x="0" y="57"/>
                      </a:cubicBezTo>
                      <a:cubicBezTo>
                        <a:pt x="5" y="55"/>
                        <a:pt x="10" y="47"/>
                        <a:pt x="14" y="42"/>
                      </a:cubicBezTo>
                      <a:cubicBezTo>
                        <a:pt x="17" y="36"/>
                        <a:pt x="16" y="28"/>
                        <a:pt x="20" y="23"/>
                      </a:cubicBezTo>
                      <a:cubicBezTo>
                        <a:pt x="24" y="18"/>
                        <a:pt x="31" y="17"/>
                        <a:pt x="37" y="15"/>
                      </a:cubicBezTo>
                      <a:cubicBezTo>
                        <a:pt x="43" y="12"/>
                        <a:pt x="61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8" name="Freeform 382"/>
                <p:cNvSpPr>
                  <a:spLocks/>
                </p:cNvSpPr>
                <p:nvPr/>
              </p:nvSpPr>
              <p:spPr bwMode="auto">
                <a:xfrm>
                  <a:off x="2855" y="2747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83 w 74"/>
                    <a:gd name="T3" fmla="*/ 114 h 38"/>
                    <a:gd name="T4" fmla="*/ 83 w 74"/>
                    <a:gd name="T5" fmla="*/ 712 h 38"/>
                    <a:gd name="T6" fmla="*/ 425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9" y="0"/>
                        <a:pt x="5" y="6"/>
                      </a:cubicBezTo>
                      <a:cubicBezTo>
                        <a:pt x="0" y="14"/>
                        <a:pt x="2" y="29"/>
                        <a:pt x="5" y="38"/>
                      </a:cubicBezTo>
                      <a:cubicBezTo>
                        <a:pt x="1" y="23"/>
                        <a:pt x="11" y="7"/>
                        <a:pt x="27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4" y="20"/>
                        <a:pt x="74" y="20"/>
                      </a:cubicBezTo>
                      <a:cubicBezTo>
                        <a:pt x="59" y="19"/>
                        <a:pt x="49" y="13"/>
                        <a:pt x="37" y="6"/>
                      </a:cubicBezTo>
                      <a:cubicBezTo>
                        <a:pt x="32" y="4"/>
                        <a:pt x="28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39" name="Freeform 383"/>
                <p:cNvSpPr>
                  <a:spLocks/>
                </p:cNvSpPr>
                <p:nvPr/>
              </p:nvSpPr>
              <p:spPr bwMode="auto">
                <a:xfrm>
                  <a:off x="2658" y="2677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38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7" y="1"/>
                        <a:pt x="10" y="0"/>
                        <a:pt x="17" y="5"/>
                      </a:cubicBezTo>
                      <a:cubicBezTo>
                        <a:pt x="22" y="9"/>
                        <a:pt x="32" y="10"/>
                        <a:pt x="36" y="15"/>
                      </a:cubicBezTo>
                      <a:cubicBezTo>
                        <a:pt x="28" y="14"/>
                        <a:pt x="22" y="11"/>
                        <a:pt x="15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0" name="Freeform 384"/>
                <p:cNvSpPr>
                  <a:spLocks/>
                </p:cNvSpPr>
                <p:nvPr/>
              </p:nvSpPr>
              <p:spPr bwMode="auto">
                <a:xfrm>
                  <a:off x="2763" y="2987"/>
                  <a:ext cx="145" cy="128"/>
                </a:xfrm>
                <a:custGeom>
                  <a:avLst/>
                  <a:gdLst>
                    <a:gd name="T0" fmla="*/ 145 w 58"/>
                    <a:gd name="T1" fmla="*/ 909 h 48"/>
                    <a:gd name="T2" fmla="*/ 145 w 58"/>
                    <a:gd name="T3" fmla="*/ 248 h 48"/>
                    <a:gd name="T4" fmla="*/ 425 w 58"/>
                    <a:gd name="T5" fmla="*/ 115 h 48"/>
                    <a:gd name="T6" fmla="*/ 908 w 58"/>
                    <a:gd name="T7" fmla="*/ 21 h 48"/>
                    <a:gd name="T8" fmla="*/ 395 w 58"/>
                    <a:gd name="T9" fmla="*/ 227 h 48"/>
                    <a:gd name="T10" fmla="*/ 220 w 58"/>
                    <a:gd name="T11" fmla="*/ 376 h 48"/>
                    <a:gd name="T12" fmla="*/ 188 w 58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48">
                      <a:moveTo>
                        <a:pt x="9" y="48"/>
                      </a:moveTo>
                      <a:cubicBezTo>
                        <a:pt x="14" y="37"/>
                        <a:pt x="0" y="24"/>
                        <a:pt x="9" y="13"/>
                      </a:cubicBezTo>
                      <a:cubicBezTo>
                        <a:pt x="12" y="8"/>
                        <a:pt x="21" y="7"/>
                        <a:pt x="27" y="6"/>
                      </a:cubicBezTo>
                      <a:cubicBezTo>
                        <a:pt x="36" y="4"/>
                        <a:pt x="48" y="0"/>
                        <a:pt x="58" y="1"/>
                      </a:cubicBezTo>
                      <a:cubicBezTo>
                        <a:pt x="48" y="4"/>
                        <a:pt x="35" y="7"/>
                        <a:pt x="25" y="12"/>
                      </a:cubicBezTo>
                      <a:cubicBezTo>
                        <a:pt x="21" y="13"/>
                        <a:pt x="15" y="16"/>
                        <a:pt x="14" y="20"/>
                      </a:cubicBezTo>
                      <a:cubicBezTo>
                        <a:pt x="11" y="24"/>
                        <a:pt x="14" y="30"/>
                        <a:pt x="12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1" name="Freeform 385"/>
                <p:cNvSpPr>
                  <a:spLocks/>
                </p:cNvSpPr>
                <p:nvPr/>
              </p:nvSpPr>
              <p:spPr bwMode="auto">
                <a:xfrm>
                  <a:off x="2985" y="2989"/>
                  <a:ext cx="140" cy="123"/>
                </a:xfrm>
                <a:custGeom>
                  <a:avLst/>
                  <a:gdLst>
                    <a:gd name="T0" fmla="*/ 875 w 56"/>
                    <a:gd name="T1" fmla="*/ 78 h 46"/>
                    <a:gd name="T2" fmla="*/ 300 w 56"/>
                    <a:gd name="T3" fmla="*/ 56 h 46"/>
                    <a:gd name="T4" fmla="*/ 158 w 56"/>
                    <a:gd name="T5" fmla="*/ 880 h 46"/>
                    <a:gd name="T6" fmla="*/ 208 w 56"/>
                    <a:gd name="T7" fmla="*/ 422 h 46"/>
                    <a:gd name="T8" fmla="*/ 363 w 56"/>
                    <a:gd name="T9" fmla="*/ 171 h 46"/>
                    <a:gd name="T10" fmla="*/ 833 w 56"/>
                    <a:gd name="T11" fmla="*/ 94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5" y="14"/>
                        <a:pt x="14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2" name="Freeform 386"/>
                <p:cNvSpPr>
                  <a:spLocks/>
                </p:cNvSpPr>
                <p:nvPr/>
              </p:nvSpPr>
              <p:spPr bwMode="auto">
                <a:xfrm>
                  <a:off x="3228" y="2963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5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0" y="32"/>
                        <a:pt x="0" y="42"/>
                        <a:pt x="3" y="51"/>
                      </a:cubicBezTo>
                      <a:cubicBezTo>
                        <a:pt x="1" y="43"/>
                        <a:pt x="4" y="30"/>
                        <a:pt x="7" y="23"/>
                      </a:cubicBezTo>
                      <a:cubicBezTo>
                        <a:pt x="8" y="17"/>
                        <a:pt x="12" y="15"/>
                        <a:pt x="16" y="11"/>
                      </a:cubicBezTo>
                      <a:cubicBezTo>
                        <a:pt x="22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3" name="Freeform 387"/>
                <p:cNvSpPr>
                  <a:spLocks/>
                </p:cNvSpPr>
                <p:nvPr/>
              </p:nvSpPr>
              <p:spPr bwMode="auto">
                <a:xfrm>
                  <a:off x="3423" y="2971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8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4" name="Freeform 388"/>
                <p:cNvSpPr>
                  <a:spLocks/>
                </p:cNvSpPr>
                <p:nvPr/>
              </p:nvSpPr>
              <p:spPr bwMode="auto">
                <a:xfrm>
                  <a:off x="3583" y="3005"/>
                  <a:ext cx="42" cy="75"/>
                </a:xfrm>
                <a:custGeom>
                  <a:avLst/>
                  <a:gdLst>
                    <a:gd name="T0" fmla="*/ 212 w 17"/>
                    <a:gd name="T1" fmla="*/ 21 h 28"/>
                    <a:gd name="T2" fmla="*/ 104 w 17"/>
                    <a:gd name="T3" fmla="*/ 538 h 28"/>
                    <a:gd name="T4" fmla="*/ 257 w 17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8">
                      <a:moveTo>
                        <a:pt x="14" y="1"/>
                      </a:moveTo>
                      <a:cubicBezTo>
                        <a:pt x="0" y="1"/>
                        <a:pt x="4" y="20"/>
                        <a:pt x="7" y="28"/>
                      </a:cubicBezTo>
                      <a:cubicBezTo>
                        <a:pt x="7" y="18"/>
                        <a:pt x="6" y="5"/>
                        <a:pt x="1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5" name="Freeform 389"/>
                <p:cNvSpPr>
                  <a:spLocks/>
                </p:cNvSpPr>
                <p:nvPr/>
              </p:nvSpPr>
              <p:spPr bwMode="auto">
                <a:xfrm>
                  <a:off x="2783" y="2485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6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2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0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6" y="87"/>
                        <a:pt x="36" y="86"/>
                      </a:cubicBezTo>
                      <a:cubicBezTo>
                        <a:pt x="53" y="85"/>
                        <a:pt x="64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4" y="25"/>
                      </a:cubicBezTo>
                      <a:cubicBezTo>
                        <a:pt x="108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8" y="4"/>
                        <a:pt x="92" y="7"/>
                        <a:pt x="93" y="11"/>
                      </a:cubicBezTo>
                      <a:cubicBezTo>
                        <a:pt x="93" y="17"/>
                        <a:pt x="89" y="24"/>
                        <a:pt x="86" y="29"/>
                      </a:cubicBezTo>
                      <a:cubicBezTo>
                        <a:pt x="79" y="39"/>
                        <a:pt x="69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5" y="75"/>
                        <a:pt x="39" y="78"/>
                        <a:pt x="32" y="80"/>
                      </a:cubicBezTo>
                      <a:cubicBezTo>
                        <a:pt x="24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6" name="Freeform 390"/>
                <p:cNvSpPr>
                  <a:spLocks/>
                </p:cNvSpPr>
                <p:nvPr/>
              </p:nvSpPr>
              <p:spPr bwMode="auto">
                <a:xfrm>
                  <a:off x="3110" y="2635"/>
                  <a:ext cx="198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60 w 79"/>
                    <a:gd name="T3" fmla="*/ 717 h 54"/>
                    <a:gd name="T4" fmla="*/ 1163 w 79"/>
                    <a:gd name="T5" fmla="*/ 477 h 54"/>
                    <a:gd name="T6" fmla="*/ 930 w 79"/>
                    <a:gd name="T7" fmla="*/ 227 h 54"/>
                    <a:gd name="T8" fmla="*/ 617 w 79"/>
                    <a:gd name="T9" fmla="*/ 0 h 54"/>
                    <a:gd name="T10" fmla="*/ 817 w 79"/>
                    <a:gd name="T11" fmla="*/ 435 h 54"/>
                    <a:gd name="T12" fmla="*/ 597 w 79"/>
                    <a:gd name="T13" fmla="*/ 704 h 54"/>
                    <a:gd name="T14" fmla="*/ 50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3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3" y="7"/>
                        <a:pt x="53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4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7" name="Freeform 391"/>
                <p:cNvSpPr>
                  <a:spLocks/>
                </p:cNvSpPr>
                <p:nvPr/>
              </p:nvSpPr>
              <p:spPr bwMode="auto">
                <a:xfrm>
                  <a:off x="3343" y="2504"/>
                  <a:ext cx="142" cy="176"/>
                </a:xfrm>
                <a:custGeom>
                  <a:avLst/>
                  <a:gdLst>
                    <a:gd name="T0" fmla="*/ 229 w 57"/>
                    <a:gd name="T1" fmla="*/ 1251 h 66"/>
                    <a:gd name="T2" fmla="*/ 807 w 57"/>
                    <a:gd name="T3" fmla="*/ 832 h 66"/>
                    <a:gd name="T4" fmla="*/ 745 w 57"/>
                    <a:gd name="T5" fmla="*/ 0 h 66"/>
                    <a:gd name="T6" fmla="*/ 570 w 57"/>
                    <a:gd name="T7" fmla="*/ 819 h 66"/>
                    <a:gd name="T8" fmla="*/ 416 w 57"/>
                    <a:gd name="T9" fmla="*/ 968 h 66"/>
                    <a:gd name="T10" fmla="*/ 262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2" y="44"/>
                      </a:cubicBezTo>
                      <a:cubicBezTo>
                        <a:pt x="57" y="32"/>
                        <a:pt x="53" y="11"/>
                        <a:pt x="48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3" y="46"/>
                        <a:pt x="30" y="48"/>
                        <a:pt x="27" y="51"/>
                      </a:cubicBezTo>
                      <a:cubicBezTo>
                        <a:pt x="22" y="53"/>
                        <a:pt x="20" y="57"/>
                        <a:pt x="17" y="60"/>
                      </a:cubicBezTo>
                      <a:cubicBezTo>
                        <a:pt x="12" y="64"/>
                        <a:pt x="5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8" name="Freeform 392"/>
                <p:cNvSpPr>
                  <a:spLocks/>
                </p:cNvSpPr>
                <p:nvPr/>
              </p:nvSpPr>
              <p:spPr bwMode="auto">
                <a:xfrm>
                  <a:off x="3370" y="2851"/>
                  <a:ext cx="153" cy="109"/>
                </a:xfrm>
                <a:custGeom>
                  <a:avLst/>
                  <a:gdLst>
                    <a:gd name="T0" fmla="*/ 33 w 61"/>
                    <a:gd name="T1" fmla="*/ 580 h 41"/>
                    <a:gd name="T2" fmla="*/ 314 w 61"/>
                    <a:gd name="T3" fmla="*/ 694 h 41"/>
                    <a:gd name="T4" fmla="*/ 710 w 61"/>
                    <a:gd name="T5" fmla="*/ 678 h 41"/>
                    <a:gd name="T6" fmla="*/ 931 w 61"/>
                    <a:gd name="T7" fmla="*/ 601 h 41"/>
                    <a:gd name="T8" fmla="*/ 931 w 61"/>
                    <a:gd name="T9" fmla="*/ 319 h 41"/>
                    <a:gd name="T10" fmla="*/ 943 w 61"/>
                    <a:gd name="T11" fmla="*/ 0 h 41"/>
                    <a:gd name="T12" fmla="*/ 850 w 61"/>
                    <a:gd name="T13" fmla="*/ 340 h 41"/>
                    <a:gd name="T14" fmla="*/ 584 w 61"/>
                    <a:gd name="T15" fmla="*/ 524 h 41"/>
                    <a:gd name="T16" fmla="*/ 271 w 61"/>
                    <a:gd name="T17" fmla="*/ 487 h 41"/>
                    <a:gd name="T18" fmla="*/ 0 w 61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1" h="41">
                      <a:moveTo>
                        <a:pt x="2" y="31"/>
                      </a:moveTo>
                      <a:cubicBezTo>
                        <a:pt x="9" y="29"/>
                        <a:pt x="14" y="34"/>
                        <a:pt x="20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8" y="35"/>
                        <a:pt x="57" y="36"/>
                        <a:pt x="59" y="32"/>
                      </a:cubicBezTo>
                      <a:cubicBezTo>
                        <a:pt x="61" y="29"/>
                        <a:pt x="59" y="20"/>
                        <a:pt x="59" y="17"/>
                      </a:cubicBezTo>
                      <a:cubicBezTo>
                        <a:pt x="59" y="11"/>
                        <a:pt x="60" y="5"/>
                        <a:pt x="60" y="0"/>
                      </a:cubicBezTo>
                      <a:cubicBezTo>
                        <a:pt x="56" y="4"/>
                        <a:pt x="58" y="13"/>
                        <a:pt x="54" y="18"/>
                      </a:cubicBezTo>
                      <a:cubicBezTo>
                        <a:pt x="50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5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49" name="Freeform 393"/>
                <p:cNvSpPr>
                  <a:spLocks/>
                </p:cNvSpPr>
                <p:nvPr/>
              </p:nvSpPr>
              <p:spPr bwMode="auto">
                <a:xfrm>
                  <a:off x="3180" y="2821"/>
                  <a:ext cx="135" cy="152"/>
                </a:xfrm>
                <a:custGeom>
                  <a:avLst/>
                  <a:gdLst>
                    <a:gd name="T0" fmla="*/ 0 w 54"/>
                    <a:gd name="T1" fmla="*/ 1059 h 57"/>
                    <a:gd name="T2" fmla="*/ 113 w 54"/>
                    <a:gd name="T3" fmla="*/ 1003 h 57"/>
                    <a:gd name="T4" fmla="*/ 333 w 54"/>
                    <a:gd name="T5" fmla="*/ 888 h 57"/>
                    <a:gd name="T6" fmla="*/ 708 w 54"/>
                    <a:gd name="T7" fmla="*/ 776 h 57"/>
                    <a:gd name="T8" fmla="*/ 833 w 54"/>
                    <a:gd name="T9" fmla="*/ 533 h 57"/>
                    <a:gd name="T10" fmla="*/ 813 w 54"/>
                    <a:gd name="T11" fmla="*/ 0 h 57"/>
                    <a:gd name="T12" fmla="*/ 613 w 54"/>
                    <a:gd name="T13" fmla="*/ 648 h 57"/>
                    <a:gd name="T14" fmla="*/ 83 w 54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7" y="53"/>
                      </a:cubicBezTo>
                      <a:cubicBezTo>
                        <a:pt x="12" y="51"/>
                        <a:pt x="17" y="49"/>
                        <a:pt x="21" y="47"/>
                      </a:cubicBezTo>
                      <a:cubicBezTo>
                        <a:pt x="29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3" y="19"/>
                        <a:pt x="54" y="8"/>
                        <a:pt x="52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7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0" name="Freeform 394"/>
                <p:cNvSpPr>
                  <a:spLocks/>
                </p:cNvSpPr>
                <p:nvPr/>
              </p:nvSpPr>
              <p:spPr bwMode="auto">
                <a:xfrm>
                  <a:off x="2938" y="2840"/>
                  <a:ext cx="142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20 w 57"/>
                    <a:gd name="T3" fmla="*/ 819 h 48"/>
                    <a:gd name="T4" fmla="*/ 850 w 57"/>
                    <a:gd name="T5" fmla="*/ 0 h 48"/>
                    <a:gd name="T6" fmla="*/ 570 w 57"/>
                    <a:gd name="T7" fmla="*/ 661 h 48"/>
                    <a:gd name="T8" fmla="*/ 75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3" y="48"/>
                        <a:pt x="27" y="48"/>
                        <a:pt x="40" y="43"/>
                      </a:cubicBezTo>
                      <a:cubicBezTo>
                        <a:pt x="55" y="37"/>
                        <a:pt x="57" y="15"/>
                        <a:pt x="55" y="0"/>
                      </a:cubicBezTo>
                      <a:cubicBezTo>
                        <a:pt x="51" y="14"/>
                        <a:pt x="50" y="27"/>
                        <a:pt x="37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1" name="Freeform 395"/>
                <p:cNvSpPr>
                  <a:spLocks/>
                </p:cNvSpPr>
                <p:nvPr/>
              </p:nvSpPr>
              <p:spPr bwMode="auto">
                <a:xfrm>
                  <a:off x="2665" y="2800"/>
                  <a:ext cx="165" cy="181"/>
                </a:xfrm>
                <a:custGeom>
                  <a:avLst/>
                  <a:gdLst>
                    <a:gd name="T0" fmla="*/ 0 w 66"/>
                    <a:gd name="T1" fmla="*/ 1262 h 68"/>
                    <a:gd name="T2" fmla="*/ 438 w 66"/>
                    <a:gd name="T3" fmla="*/ 1262 h 68"/>
                    <a:gd name="T4" fmla="*/ 658 w 66"/>
                    <a:gd name="T5" fmla="*/ 1246 h 68"/>
                    <a:gd name="T6" fmla="*/ 833 w 66"/>
                    <a:gd name="T7" fmla="*/ 1224 h 68"/>
                    <a:gd name="T8" fmla="*/ 1000 w 66"/>
                    <a:gd name="T9" fmla="*/ 793 h 68"/>
                    <a:gd name="T10" fmla="*/ 1020 w 66"/>
                    <a:gd name="T11" fmla="*/ 319 h 68"/>
                    <a:gd name="T12" fmla="*/ 1020 w 66"/>
                    <a:gd name="T13" fmla="*/ 0 h 68"/>
                    <a:gd name="T14" fmla="*/ 938 w 66"/>
                    <a:gd name="T15" fmla="*/ 319 h 68"/>
                    <a:gd name="T16" fmla="*/ 875 w 66"/>
                    <a:gd name="T17" fmla="*/ 807 h 68"/>
                    <a:gd name="T18" fmla="*/ 583 w 66"/>
                    <a:gd name="T19" fmla="*/ 1091 h 68"/>
                    <a:gd name="T20" fmla="*/ 408 w 66"/>
                    <a:gd name="T21" fmla="*/ 1134 h 68"/>
                    <a:gd name="T22" fmla="*/ 158 w 66"/>
                    <a:gd name="T23" fmla="*/ 119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6" h="68">
                      <a:moveTo>
                        <a:pt x="0" y="67"/>
                      </a:moveTo>
                      <a:cubicBezTo>
                        <a:pt x="9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5" y="66"/>
                        <a:pt x="50" y="66"/>
                        <a:pt x="53" y="65"/>
                      </a:cubicBezTo>
                      <a:cubicBezTo>
                        <a:pt x="62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6" y="4"/>
                        <a:pt x="65" y="0"/>
                      </a:cubicBezTo>
                      <a:cubicBezTo>
                        <a:pt x="66" y="4"/>
                        <a:pt x="61" y="12"/>
                        <a:pt x="60" y="17"/>
                      </a:cubicBezTo>
                      <a:cubicBezTo>
                        <a:pt x="59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0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2" name="Freeform 396"/>
                <p:cNvSpPr>
                  <a:spLocks/>
                </p:cNvSpPr>
                <p:nvPr/>
              </p:nvSpPr>
              <p:spPr bwMode="auto">
                <a:xfrm>
                  <a:off x="2878" y="3085"/>
                  <a:ext cx="102" cy="118"/>
                </a:xfrm>
                <a:custGeom>
                  <a:avLst/>
                  <a:gdLst>
                    <a:gd name="T0" fmla="*/ 0 w 41"/>
                    <a:gd name="T1" fmla="*/ 826 h 44"/>
                    <a:gd name="T2" fmla="*/ 259 w 41"/>
                    <a:gd name="T3" fmla="*/ 826 h 44"/>
                    <a:gd name="T4" fmla="*/ 495 w 41"/>
                    <a:gd name="T5" fmla="*/ 813 h 44"/>
                    <a:gd name="T6" fmla="*/ 587 w 41"/>
                    <a:gd name="T7" fmla="*/ 483 h 44"/>
                    <a:gd name="T8" fmla="*/ 587 w 41"/>
                    <a:gd name="T9" fmla="*/ 0 h 44"/>
                    <a:gd name="T10" fmla="*/ 415 w 41"/>
                    <a:gd name="T11" fmla="*/ 641 h 44"/>
                    <a:gd name="T12" fmla="*/ 42 w 41"/>
                    <a:gd name="T13" fmla="*/ 79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8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7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3" name="Freeform 397"/>
                <p:cNvSpPr>
                  <a:spLocks/>
                </p:cNvSpPr>
                <p:nvPr/>
              </p:nvSpPr>
              <p:spPr bwMode="auto">
                <a:xfrm>
                  <a:off x="3075" y="3059"/>
                  <a:ext cx="133" cy="154"/>
                </a:xfrm>
                <a:custGeom>
                  <a:avLst/>
                  <a:gdLst>
                    <a:gd name="T0" fmla="*/ 251 w 53"/>
                    <a:gd name="T1" fmla="*/ 1009 h 58"/>
                    <a:gd name="T2" fmla="*/ 713 w 53"/>
                    <a:gd name="T3" fmla="*/ 895 h 58"/>
                    <a:gd name="T4" fmla="*/ 775 w 53"/>
                    <a:gd name="T5" fmla="*/ 0 h 58"/>
                    <a:gd name="T6" fmla="*/ 504 w 53"/>
                    <a:gd name="T7" fmla="*/ 826 h 58"/>
                    <a:gd name="T8" fmla="*/ 0 w 53"/>
                    <a:gd name="T9" fmla="*/ 951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39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0" y="15"/>
                        <a:pt x="45" y="35"/>
                        <a:pt x="32" y="44"/>
                      </a:cubicBezTo>
                      <a:cubicBezTo>
                        <a:pt x="26" y="49"/>
                        <a:pt x="7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4" name="Freeform 398"/>
                <p:cNvSpPr>
                  <a:spLocks/>
                </p:cNvSpPr>
                <p:nvPr/>
              </p:nvSpPr>
              <p:spPr bwMode="auto">
                <a:xfrm>
                  <a:off x="2690" y="3128"/>
                  <a:ext cx="78" cy="67"/>
                </a:xfrm>
                <a:custGeom>
                  <a:avLst/>
                  <a:gdLst>
                    <a:gd name="T0" fmla="*/ 0 w 31"/>
                    <a:gd name="T1" fmla="*/ 461 h 25"/>
                    <a:gd name="T2" fmla="*/ 413 w 31"/>
                    <a:gd name="T3" fmla="*/ 0 h 25"/>
                    <a:gd name="T4" fmla="*/ 0 w 31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25">
                      <a:moveTo>
                        <a:pt x="0" y="24"/>
                      </a:moveTo>
                      <a:cubicBezTo>
                        <a:pt x="12" y="25"/>
                        <a:pt x="31" y="15"/>
                        <a:pt x="26" y="0"/>
                      </a:cubicBezTo>
                      <a:cubicBezTo>
                        <a:pt x="27" y="14"/>
                        <a:pt x="10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5" name="Freeform 399"/>
                <p:cNvSpPr>
                  <a:spLocks/>
                </p:cNvSpPr>
                <p:nvPr/>
              </p:nvSpPr>
              <p:spPr bwMode="auto">
                <a:xfrm>
                  <a:off x="3253" y="3056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25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7" y="58"/>
                        <a:pt x="26" y="57"/>
                      </a:cubicBezTo>
                      <a:cubicBezTo>
                        <a:pt x="34" y="55"/>
                        <a:pt x="42" y="54"/>
                        <a:pt x="50" y="51"/>
                      </a:cubicBezTo>
                      <a:cubicBezTo>
                        <a:pt x="58" y="48"/>
                        <a:pt x="59" y="44"/>
                        <a:pt x="59" y="36"/>
                      </a:cubicBezTo>
                      <a:cubicBezTo>
                        <a:pt x="60" y="31"/>
                        <a:pt x="59" y="25"/>
                        <a:pt x="59" y="19"/>
                      </a:cubicBezTo>
                      <a:cubicBezTo>
                        <a:pt x="59" y="13"/>
                        <a:pt x="61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6" name="Freeform 400"/>
                <p:cNvSpPr>
                  <a:spLocks/>
                </p:cNvSpPr>
                <p:nvPr/>
              </p:nvSpPr>
              <p:spPr bwMode="auto">
                <a:xfrm>
                  <a:off x="3493" y="3088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45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8" y="17"/>
                        <a:pt x="22" y="24"/>
                      </a:cubicBezTo>
                      <a:cubicBezTo>
                        <a:pt x="20" y="27"/>
                        <a:pt x="18" y="30"/>
                        <a:pt x="15" y="31"/>
                      </a:cubicBezTo>
                      <a:cubicBezTo>
                        <a:pt x="11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7" name="Freeform 401"/>
                <p:cNvSpPr>
                  <a:spLocks/>
                </p:cNvSpPr>
                <p:nvPr/>
              </p:nvSpPr>
              <p:spPr bwMode="auto">
                <a:xfrm>
                  <a:off x="2653" y="2445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6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3" y="46"/>
                        <a:pt x="30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6" y="2"/>
                        <a:pt x="33" y="0"/>
                      </a:cubicBezTo>
                      <a:cubicBezTo>
                        <a:pt x="35" y="5"/>
                        <a:pt x="39" y="8"/>
                        <a:pt x="36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1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8" name="Freeform 402"/>
                <p:cNvSpPr>
                  <a:spLocks/>
                </p:cNvSpPr>
                <p:nvPr/>
              </p:nvSpPr>
              <p:spPr bwMode="auto">
                <a:xfrm>
                  <a:off x="2795" y="3216"/>
                  <a:ext cx="603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6 w 241"/>
                    <a:gd name="T3" fmla="*/ 93 h 15"/>
                    <a:gd name="T4" fmla="*/ 1239 w 241"/>
                    <a:gd name="T5" fmla="*/ 56 h 15"/>
                    <a:gd name="T6" fmla="*/ 1909 w 241"/>
                    <a:gd name="T7" fmla="*/ 115 h 15"/>
                    <a:gd name="T8" fmla="*/ 2535 w 241"/>
                    <a:gd name="T9" fmla="*/ 77 h 15"/>
                    <a:gd name="T10" fmla="*/ 3118 w 241"/>
                    <a:gd name="T11" fmla="*/ 171 h 15"/>
                    <a:gd name="T12" fmla="*/ 3776 w 241"/>
                    <a:gd name="T13" fmla="*/ 56 h 15"/>
                    <a:gd name="T14" fmla="*/ 2710 w 241"/>
                    <a:gd name="T15" fmla="*/ 248 h 15"/>
                    <a:gd name="T16" fmla="*/ 2084 w 241"/>
                    <a:gd name="T17" fmla="*/ 248 h 15"/>
                    <a:gd name="T18" fmla="*/ 1051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259" name="Oval 403"/>
                <p:cNvSpPr>
                  <a:spLocks noChangeArrowheads="1"/>
                </p:cNvSpPr>
                <p:nvPr/>
              </p:nvSpPr>
              <p:spPr bwMode="auto">
                <a:xfrm>
                  <a:off x="2828" y="2520"/>
                  <a:ext cx="92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60" name="Oval 404"/>
                <p:cNvSpPr>
                  <a:spLocks noChangeArrowheads="1"/>
                </p:cNvSpPr>
                <p:nvPr/>
              </p:nvSpPr>
              <p:spPr bwMode="auto">
                <a:xfrm>
                  <a:off x="2835" y="2520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61" name="Oval 405"/>
                <p:cNvSpPr>
                  <a:spLocks noChangeArrowheads="1"/>
                </p:cNvSpPr>
                <p:nvPr/>
              </p:nvSpPr>
              <p:spPr bwMode="auto">
                <a:xfrm>
                  <a:off x="2860" y="2512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35" name="Group 406"/>
              <p:cNvGrpSpPr>
                <a:grpSpLocks/>
              </p:cNvGrpSpPr>
              <p:nvPr/>
            </p:nvGrpSpPr>
            <p:grpSpPr bwMode="auto">
              <a:xfrm>
                <a:off x="660" y="1419"/>
                <a:ext cx="2975" cy="1861"/>
                <a:chOff x="660" y="1419"/>
                <a:chExt cx="2975" cy="1861"/>
              </a:xfrm>
            </p:grpSpPr>
            <p:sp>
              <p:nvSpPr>
                <p:cNvPr id="862" name="Oval 407"/>
                <p:cNvSpPr>
                  <a:spLocks noChangeArrowheads="1"/>
                </p:cNvSpPr>
                <p:nvPr/>
              </p:nvSpPr>
              <p:spPr bwMode="auto">
                <a:xfrm>
                  <a:off x="2823" y="2544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3" name="Oval 408"/>
                <p:cNvSpPr>
                  <a:spLocks noChangeArrowheads="1"/>
                </p:cNvSpPr>
                <p:nvPr/>
              </p:nvSpPr>
              <p:spPr bwMode="auto">
                <a:xfrm>
                  <a:off x="3053" y="2619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4" name="Oval 409"/>
                <p:cNvSpPr>
                  <a:spLocks noChangeArrowheads="1"/>
                </p:cNvSpPr>
                <p:nvPr/>
              </p:nvSpPr>
              <p:spPr bwMode="auto">
                <a:xfrm>
                  <a:off x="3060" y="2619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5" name="Oval 410"/>
                <p:cNvSpPr>
                  <a:spLocks noChangeArrowheads="1"/>
                </p:cNvSpPr>
                <p:nvPr/>
              </p:nvSpPr>
              <p:spPr bwMode="auto">
                <a:xfrm>
                  <a:off x="3085" y="2611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6" name="Oval 411"/>
                <p:cNvSpPr>
                  <a:spLocks noChangeArrowheads="1"/>
                </p:cNvSpPr>
                <p:nvPr/>
              </p:nvSpPr>
              <p:spPr bwMode="auto">
                <a:xfrm>
                  <a:off x="3050" y="2643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7" name="Oval 412"/>
                <p:cNvSpPr>
                  <a:spLocks noChangeArrowheads="1"/>
                </p:cNvSpPr>
                <p:nvPr/>
              </p:nvSpPr>
              <p:spPr bwMode="auto">
                <a:xfrm>
                  <a:off x="3300" y="2509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8" name="Oval 413"/>
                <p:cNvSpPr>
                  <a:spLocks noChangeArrowheads="1"/>
                </p:cNvSpPr>
                <p:nvPr/>
              </p:nvSpPr>
              <p:spPr bwMode="auto">
                <a:xfrm>
                  <a:off x="3308" y="2509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69" name="Oval 414"/>
                <p:cNvSpPr>
                  <a:spLocks noChangeArrowheads="1"/>
                </p:cNvSpPr>
                <p:nvPr/>
              </p:nvSpPr>
              <p:spPr bwMode="auto">
                <a:xfrm>
                  <a:off x="3333" y="2501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0" name="Oval 415"/>
                <p:cNvSpPr>
                  <a:spLocks noChangeArrowheads="1"/>
                </p:cNvSpPr>
                <p:nvPr/>
              </p:nvSpPr>
              <p:spPr bwMode="auto">
                <a:xfrm>
                  <a:off x="3295" y="2533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1" name="Oval 416"/>
                <p:cNvSpPr>
                  <a:spLocks noChangeArrowheads="1"/>
                </p:cNvSpPr>
                <p:nvPr/>
              </p:nvSpPr>
              <p:spPr bwMode="auto">
                <a:xfrm>
                  <a:off x="3383" y="2765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2" name="Oval 417"/>
                <p:cNvSpPr>
                  <a:spLocks noChangeArrowheads="1"/>
                </p:cNvSpPr>
                <p:nvPr/>
              </p:nvSpPr>
              <p:spPr bwMode="auto">
                <a:xfrm>
                  <a:off x="3390" y="2765"/>
                  <a:ext cx="23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3" name="Oval 418"/>
                <p:cNvSpPr>
                  <a:spLocks noChangeArrowheads="1"/>
                </p:cNvSpPr>
                <p:nvPr/>
              </p:nvSpPr>
              <p:spPr bwMode="auto">
                <a:xfrm>
                  <a:off x="3415" y="2757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4" name="Oval 419"/>
                <p:cNvSpPr>
                  <a:spLocks noChangeArrowheads="1"/>
                </p:cNvSpPr>
                <p:nvPr/>
              </p:nvSpPr>
              <p:spPr bwMode="auto">
                <a:xfrm>
                  <a:off x="3380" y="2789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5" name="Oval 420"/>
                <p:cNvSpPr>
                  <a:spLocks noChangeArrowheads="1"/>
                </p:cNvSpPr>
                <p:nvPr/>
              </p:nvSpPr>
              <p:spPr bwMode="auto">
                <a:xfrm>
                  <a:off x="3165" y="2840"/>
                  <a:ext cx="78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" name="Oval 421"/>
                <p:cNvSpPr>
                  <a:spLocks noChangeArrowheads="1"/>
                </p:cNvSpPr>
                <p:nvPr/>
              </p:nvSpPr>
              <p:spPr bwMode="auto">
                <a:xfrm>
                  <a:off x="3173" y="2840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" name="Oval 422"/>
                <p:cNvSpPr>
                  <a:spLocks noChangeArrowheads="1"/>
                </p:cNvSpPr>
                <p:nvPr/>
              </p:nvSpPr>
              <p:spPr bwMode="auto">
                <a:xfrm>
                  <a:off x="3193" y="2832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" name="Oval 423"/>
                <p:cNvSpPr>
                  <a:spLocks noChangeArrowheads="1"/>
                </p:cNvSpPr>
                <p:nvPr/>
              </p:nvSpPr>
              <p:spPr bwMode="auto">
                <a:xfrm>
                  <a:off x="3163" y="2859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9" name="Oval 424"/>
                <p:cNvSpPr>
                  <a:spLocks noChangeArrowheads="1"/>
                </p:cNvSpPr>
                <p:nvPr/>
              </p:nvSpPr>
              <p:spPr bwMode="auto">
                <a:xfrm>
                  <a:off x="3033" y="3043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0" name="Oval 425"/>
                <p:cNvSpPr>
                  <a:spLocks noChangeArrowheads="1"/>
                </p:cNvSpPr>
                <p:nvPr/>
              </p:nvSpPr>
              <p:spPr bwMode="auto">
                <a:xfrm>
                  <a:off x="3040" y="3043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1" name="Oval 426"/>
                <p:cNvSpPr>
                  <a:spLocks noChangeArrowheads="1"/>
                </p:cNvSpPr>
                <p:nvPr/>
              </p:nvSpPr>
              <p:spPr bwMode="auto">
                <a:xfrm>
                  <a:off x="3065" y="303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2" name="Oval 427"/>
                <p:cNvSpPr>
                  <a:spLocks noChangeArrowheads="1"/>
                </p:cNvSpPr>
                <p:nvPr/>
              </p:nvSpPr>
              <p:spPr bwMode="auto">
                <a:xfrm>
                  <a:off x="3030" y="3067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3" name="Oval 428"/>
                <p:cNvSpPr>
                  <a:spLocks noChangeArrowheads="1"/>
                </p:cNvSpPr>
                <p:nvPr/>
              </p:nvSpPr>
              <p:spPr bwMode="auto">
                <a:xfrm>
                  <a:off x="2830" y="3053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4" name="Oval 429"/>
                <p:cNvSpPr>
                  <a:spLocks noChangeArrowheads="1"/>
                </p:cNvSpPr>
                <p:nvPr/>
              </p:nvSpPr>
              <p:spPr bwMode="auto">
                <a:xfrm>
                  <a:off x="2838" y="3053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5" name="Oval 430"/>
                <p:cNvSpPr>
                  <a:spLocks noChangeArrowheads="1"/>
                </p:cNvSpPr>
                <p:nvPr/>
              </p:nvSpPr>
              <p:spPr bwMode="auto">
                <a:xfrm>
                  <a:off x="2863" y="304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6" name="Oval 431"/>
                <p:cNvSpPr>
                  <a:spLocks noChangeArrowheads="1"/>
                </p:cNvSpPr>
                <p:nvPr/>
              </p:nvSpPr>
              <p:spPr bwMode="auto">
                <a:xfrm>
                  <a:off x="2825" y="307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7" name="Oval 432"/>
                <p:cNvSpPr>
                  <a:spLocks noChangeArrowheads="1"/>
                </p:cNvSpPr>
                <p:nvPr/>
              </p:nvSpPr>
              <p:spPr bwMode="auto">
                <a:xfrm>
                  <a:off x="2660" y="279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8" name="Oval 433"/>
                <p:cNvSpPr>
                  <a:spLocks noChangeArrowheads="1"/>
                </p:cNvSpPr>
                <p:nvPr/>
              </p:nvSpPr>
              <p:spPr bwMode="auto">
                <a:xfrm>
                  <a:off x="2668" y="2795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89" name="Oval 434"/>
                <p:cNvSpPr>
                  <a:spLocks noChangeArrowheads="1"/>
                </p:cNvSpPr>
                <p:nvPr/>
              </p:nvSpPr>
              <p:spPr bwMode="auto">
                <a:xfrm>
                  <a:off x="2693" y="278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0" name="Oval 435"/>
                <p:cNvSpPr>
                  <a:spLocks noChangeArrowheads="1"/>
                </p:cNvSpPr>
                <p:nvPr/>
              </p:nvSpPr>
              <p:spPr bwMode="auto">
                <a:xfrm>
                  <a:off x="2655" y="2819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1" name="Oval 436"/>
                <p:cNvSpPr>
                  <a:spLocks noChangeArrowheads="1"/>
                </p:cNvSpPr>
                <p:nvPr/>
              </p:nvSpPr>
              <p:spPr bwMode="auto">
                <a:xfrm>
                  <a:off x="2910" y="282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2" name="Oval 437"/>
                <p:cNvSpPr>
                  <a:spLocks noChangeArrowheads="1"/>
                </p:cNvSpPr>
                <p:nvPr/>
              </p:nvSpPr>
              <p:spPr bwMode="auto">
                <a:xfrm>
                  <a:off x="2918" y="2827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3" name="Oval 438"/>
                <p:cNvSpPr>
                  <a:spLocks noChangeArrowheads="1"/>
                </p:cNvSpPr>
                <p:nvPr/>
              </p:nvSpPr>
              <p:spPr bwMode="auto">
                <a:xfrm>
                  <a:off x="2943" y="281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4" name="Oval 439"/>
                <p:cNvSpPr>
                  <a:spLocks noChangeArrowheads="1"/>
                </p:cNvSpPr>
                <p:nvPr/>
              </p:nvSpPr>
              <p:spPr bwMode="auto">
                <a:xfrm>
                  <a:off x="2905" y="2851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5" name="Oval 440"/>
                <p:cNvSpPr>
                  <a:spLocks noChangeArrowheads="1"/>
                </p:cNvSpPr>
                <p:nvPr/>
              </p:nvSpPr>
              <p:spPr bwMode="auto">
                <a:xfrm>
                  <a:off x="3528" y="2517"/>
                  <a:ext cx="75" cy="83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6" name="Oval 441"/>
                <p:cNvSpPr>
                  <a:spLocks noChangeArrowheads="1"/>
                </p:cNvSpPr>
                <p:nvPr/>
              </p:nvSpPr>
              <p:spPr bwMode="auto">
                <a:xfrm>
                  <a:off x="3533" y="2517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7" name="Oval 442"/>
                <p:cNvSpPr>
                  <a:spLocks noChangeArrowheads="1"/>
                </p:cNvSpPr>
                <p:nvPr/>
              </p:nvSpPr>
              <p:spPr bwMode="auto">
                <a:xfrm>
                  <a:off x="3553" y="2512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8" name="Oval 443"/>
                <p:cNvSpPr>
                  <a:spLocks noChangeArrowheads="1"/>
                </p:cNvSpPr>
                <p:nvPr/>
              </p:nvSpPr>
              <p:spPr bwMode="auto">
                <a:xfrm>
                  <a:off x="3525" y="2536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99" name="Oval 444"/>
                <p:cNvSpPr>
                  <a:spLocks noChangeArrowheads="1"/>
                </p:cNvSpPr>
                <p:nvPr/>
              </p:nvSpPr>
              <p:spPr bwMode="auto">
                <a:xfrm>
                  <a:off x="3263" y="3027"/>
                  <a:ext cx="95" cy="9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0" name="Oval 445"/>
                <p:cNvSpPr>
                  <a:spLocks noChangeArrowheads="1"/>
                </p:cNvSpPr>
                <p:nvPr/>
              </p:nvSpPr>
              <p:spPr bwMode="auto">
                <a:xfrm>
                  <a:off x="3270" y="3027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1" name="Oval 446"/>
                <p:cNvSpPr>
                  <a:spLocks noChangeArrowheads="1"/>
                </p:cNvSpPr>
                <p:nvPr/>
              </p:nvSpPr>
              <p:spPr bwMode="auto">
                <a:xfrm>
                  <a:off x="3295" y="301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2" name="Oval 447"/>
                <p:cNvSpPr>
                  <a:spLocks noChangeArrowheads="1"/>
                </p:cNvSpPr>
                <p:nvPr/>
              </p:nvSpPr>
              <p:spPr bwMode="auto">
                <a:xfrm>
                  <a:off x="3260" y="3048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3" name="Oval 448"/>
                <p:cNvSpPr>
                  <a:spLocks noChangeArrowheads="1"/>
                </p:cNvSpPr>
                <p:nvPr/>
              </p:nvSpPr>
              <p:spPr bwMode="auto">
                <a:xfrm>
                  <a:off x="3453" y="3051"/>
                  <a:ext cx="77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4" name="Oval 449"/>
                <p:cNvSpPr>
                  <a:spLocks noChangeArrowheads="1"/>
                </p:cNvSpPr>
                <p:nvPr/>
              </p:nvSpPr>
              <p:spPr bwMode="auto">
                <a:xfrm>
                  <a:off x="3460" y="30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5" name="Oval 450"/>
                <p:cNvSpPr>
                  <a:spLocks noChangeArrowheads="1"/>
                </p:cNvSpPr>
                <p:nvPr/>
              </p:nvSpPr>
              <p:spPr bwMode="auto">
                <a:xfrm>
                  <a:off x="3480" y="3043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6" name="Oval 451"/>
                <p:cNvSpPr>
                  <a:spLocks noChangeArrowheads="1"/>
                </p:cNvSpPr>
                <p:nvPr/>
              </p:nvSpPr>
              <p:spPr bwMode="auto">
                <a:xfrm>
                  <a:off x="3450" y="3069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7" name="Oval 452"/>
                <p:cNvSpPr>
                  <a:spLocks noChangeArrowheads="1"/>
                </p:cNvSpPr>
                <p:nvPr/>
              </p:nvSpPr>
              <p:spPr bwMode="auto">
                <a:xfrm>
                  <a:off x="2653" y="3072"/>
                  <a:ext cx="77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8" name="Oval 453"/>
                <p:cNvSpPr>
                  <a:spLocks noChangeArrowheads="1"/>
                </p:cNvSpPr>
                <p:nvPr/>
              </p:nvSpPr>
              <p:spPr bwMode="auto">
                <a:xfrm>
                  <a:off x="2660" y="30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09" name="Oval 454"/>
                <p:cNvSpPr>
                  <a:spLocks noChangeArrowheads="1"/>
                </p:cNvSpPr>
                <p:nvPr/>
              </p:nvSpPr>
              <p:spPr bwMode="auto">
                <a:xfrm>
                  <a:off x="2680" y="3064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0" name="Oval 455"/>
                <p:cNvSpPr>
                  <a:spLocks noChangeArrowheads="1"/>
                </p:cNvSpPr>
                <p:nvPr/>
              </p:nvSpPr>
              <p:spPr bwMode="auto">
                <a:xfrm>
                  <a:off x="2650" y="3091"/>
                  <a:ext cx="13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1" name="Oval 456"/>
                <p:cNvSpPr>
                  <a:spLocks noChangeArrowheads="1"/>
                </p:cNvSpPr>
                <p:nvPr/>
              </p:nvSpPr>
              <p:spPr bwMode="auto">
                <a:xfrm>
                  <a:off x="271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2" name="Freeform 457"/>
                <p:cNvSpPr>
                  <a:spLocks/>
                </p:cNvSpPr>
                <p:nvPr/>
              </p:nvSpPr>
              <p:spPr bwMode="auto">
                <a:xfrm>
                  <a:off x="2640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113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2000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2" y="384"/>
                        <a:pt x="13" y="356"/>
                        <a:pt x="7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8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13" name="Oval 458"/>
                <p:cNvSpPr>
                  <a:spLocks noChangeArrowheads="1"/>
                </p:cNvSpPr>
                <p:nvPr/>
              </p:nvSpPr>
              <p:spPr bwMode="auto">
                <a:xfrm>
                  <a:off x="273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4" name="Oval 459"/>
                <p:cNvSpPr>
                  <a:spLocks noChangeArrowheads="1"/>
                </p:cNvSpPr>
                <p:nvPr/>
              </p:nvSpPr>
              <p:spPr bwMode="auto">
                <a:xfrm>
                  <a:off x="276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5" name="Oval 460"/>
                <p:cNvSpPr>
                  <a:spLocks noChangeArrowheads="1"/>
                </p:cNvSpPr>
                <p:nvPr/>
              </p:nvSpPr>
              <p:spPr bwMode="auto">
                <a:xfrm>
                  <a:off x="277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6" name="Oval 461"/>
                <p:cNvSpPr>
                  <a:spLocks noChangeArrowheads="1"/>
                </p:cNvSpPr>
                <p:nvPr/>
              </p:nvSpPr>
              <p:spPr bwMode="auto">
                <a:xfrm>
                  <a:off x="272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7" name="Oval 462"/>
                <p:cNvSpPr>
                  <a:spLocks noChangeArrowheads="1"/>
                </p:cNvSpPr>
                <p:nvPr/>
              </p:nvSpPr>
              <p:spPr bwMode="auto">
                <a:xfrm>
                  <a:off x="3373" y="1773"/>
                  <a:ext cx="187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18" name="Freeform 463"/>
                <p:cNvSpPr>
                  <a:spLocks/>
                </p:cNvSpPr>
                <p:nvPr/>
              </p:nvSpPr>
              <p:spPr bwMode="auto">
                <a:xfrm>
                  <a:off x="330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95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1988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19" name="Oval 464"/>
                <p:cNvSpPr>
                  <a:spLocks noChangeArrowheads="1"/>
                </p:cNvSpPr>
                <p:nvPr/>
              </p:nvSpPr>
              <p:spPr bwMode="auto">
                <a:xfrm>
                  <a:off x="339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0" name="Oval 465"/>
                <p:cNvSpPr>
                  <a:spLocks noChangeArrowheads="1"/>
                </p:cNvSpPr>
                <p:nvPr/>
              </p:nvSpPr>
              <p:spPr bwMode="auto">
                <a:xfrm>
                  <a:off x="3420" y="1835"/>
                  <a:ext cx="40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1" name="Oval 466"/>
                <p:cNvSpPr>
                  <a:spLocks noChangeArrowheads="1"/>
                </p:cNvSpPr>
                <p:nvPr/>
              </p:nvSpPr>
              <p:spPr bwMode="auto">
                <a:xfrm>
                  <a:off x="343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2" name="Oval 467"/>
                <p:cNvSpPr>
                  <a:spLocks noChangeArrowheads="1"/>
                </p:cNvSpPr>
                <p:nvPr/>
              </p:nvSpPr>
              <p:spPr bwMode="auto">
                <a:xfrm>
                  <a:off x="338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3" name="Oval 468"/>
                <p:cNvSpPr>
                  <a:spLocks noChangeArrowheads="1"/>
                </p:cNvSpPr>
                <p:nvPr/>
              </p:nvSpPr>
              <p:spPr bwMode="auto">
                <a:xfrm>
                  <a:off x="3043" y="1773"/>
                  <a:ext cx="187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4" name="Freeform 469"/>
                <p:cNvSpPr>
                  <a:spLocks/>
                </p:cNvSpPr>
                <p:nvPr/>
              </p:nvSpPr>
              <p:spPr bwMode="auto">
                <a:xfrm>
                  <a:off x="297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95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1988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6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7" y="384"/>
                      </a:cubicBezTo>
                      <a:cubicBezTo>
                        <a:pt x="121" y="390"/>
                        <a:pt x="92" y="418"/>
                        <a:pt x="67" y="41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25" name="Oval 470"/>
                <p:cNvSpPr>
                  <a:spLocks noChangeArrowheads="1"/>
                </p:cNvSpPr>
                <p:nvPr/>
              </p:nvSpPr>
              <p:spPr bwMode="auto">
                <a:xfrm>
                  <a:off x="306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6" name="Oval 471"/>
                <p:cNvSpPr>
                  <a:spLocks noChangeArrowheads="1"/>
                </p:cNvSpPr>
                <p:nvPr/>
              </p:nvSpPr>
              <p:spPr bwMode="auto">
                <a:xfrm>
                  <a:off x="3090" y="1835"/>
                  <a:ext cx="40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7" name="Oval 472"/>
                <p:cNvSpPr>
                  <a:spLocks noChangeArrowheads="1"/>
                </p:cNvSpPr>
                <p:nvPr/>
              </p:nvSpPr>
              <p:spPr bwMode="auto">
                <a:xfrm>
                  <a:off x="310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8" name="Oval 473"/>
                <p:cNvSpPr>
                  <a:spLocks noChangeArrowheads="1"/>
                </p:cNvSpPr>
                <p:nvPr/>
              </p:nvSpPr>
              <p:spPr bwMode="auto">
                <a:xfrm>
                  <a:off x="305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9" name="Freeform 474"/>
                <p:cNvSpPr>
                  <a:spLocks/>
                </p:cNvSpPr>
                <p:nvPr/>
              </p:nvSpPr>
              <p:spPr bwMode="auto">
                <a:xfrm>
                  <a:off x="3488" y="2352"/>
                  <a:ext cx="145" cy="339"/>
                </a:xfrm>
                <a:custGeom>
                  <a:avLst/>
                  <a:gdLst>
                    <a:gd name="T0" fmla="*/ 908 w 58"/>
                    <a:gd name="T1" fmla="*/ 0 h 127"/>
                    <a:gd name="T2" fmla="*/ 813 w 58"/>
                    <a:gd name="T3" fmla="*/ 264 h 127"/>
                    <a:gd name="T4" fmla="*/ 0 w 58"/>
                    <a:gd name="T5" fmla="*/ 876 h 127"/>
                    <a:gd name="T6" fmla="*/ 0 w 58"/>
                    <a:gd name="T7" fmla="*/ 2015 h 127"/>
                    <a:gd name="T8" fmla="*/ 908 w 58"/>
                    <a:gd name="T9" fmla="*/ 2266 h 1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8" h="127">
                      <a:moveTo>
                        <a:pt x="58" y="0"/>
                      </a:moveTo>
                      <a:cubicBezTo>
                        <a:pt x="58" y="5"/>
                        <a:pt x="57" y="10"/>
                        <a:pt x="52" y="14"/>
                      </a:cubicBez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0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0" name="Freeform 475"/>
                <p:cNvSpPr>
                  <a:spLocks/>
                </p:cNvSpPr>
                <p:nvPr/>
              </p:nvSpPr>
              <p:spPr bwMode="auto">
                <a:xfrm>
                  <a:off x="3145" y="2355"/>
                  <a:ext cx="358" cy="362"/>
                </a:xfrm>
                <a:custGeom>
                  <a:avLst/>
                  <a:gdLst>
                    <a:gd name="T0" fmla="*/ 2151 w 143"/>
                    <a:gd name="T1" fmla="*/ 849 h 136"/>
                    <a:gd name="T2" fmla="*/ 2025 w 143"/>
                    <a:gd name="T3" fmla="*/ 865 h 136"/>
                    <a:gd name="T4" fmla="*/ 1066 w 143"/>
                    <a:gd name="T5" fmla="*/ 546 h 136"/>
                    <a:gd name="T6" fmla="*/ 991 w 143"/>
                    <a:gd name="T7" fmla="*/ 0 h 136"/>
                    <a:gd name="T8" fmla="*/ 991 w 143"/>
                    <a:gd name="T9" fmla="*/ 0 h 136"/>
                    <a:gd name="T10" fmla="*/ 991 w 143"/>
                    <a:gd name="T11" fmla="*/ 226 h 136"/>
                    <a:gd name="T12" fmla="*/ 89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209 w 143"/>
                    <a:gd name="T19" fmla="*/ 2451 h 136"/>
                    <a:gd name="T20" fmla="*/ 2151 w 143"/>
                    <a:gd name="T21" fmla="*/ 2020 h 136"/>
                    <a:gd name="T22" fmla="*/ 2151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7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4" y="46"/>
                        <a:pt x="75" y="35"/>
                        <a:pt x="68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7" y="107"/>
                      </a:cubicBezTo>
                      <a:cubicBezTo>
                        <a:pt x="143" y="94"/>
                        <a:pt x="137" y="49"/>
                        <a:pt x="137" y="4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1" name="Freeform 476"/>
                <p:cNvSpPr>
                  <a:spLocks/>
                </p:cNvSpPr>
                <p:nvPr/>
              </p:nvSpPr>
              <p:spPr bwMode="auto">
                <a:xfrm>
                  <a:off x="2675" y="2341"/>
                  <a:ext cx="418" cy="411"/>
                </a:xfrm>
                <a:custGeom>
                  <a:avLst/>
                  <a:gdLst>
                    <a:gd name="T0" fmla="*/ 1942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42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69" y="154"/>
                        <a:pt x="91" y="146"/>
                      </a:cubicBezTo>
                      <a:cubicBezTo>
                        <a:pt x="112" y="138"/>
                        <a:pt x="163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2" name="Freeform 477"/>
                <p:cNvSpPr>
                  <a:spLocks/>
                </p:cNvSpPr>
                <p:nvPr/>
              </p:nvSpPr>
              <p:spPr bwMode="auto">
                <a:xfrm>
                  <a:off x="2915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3" name="Freeform 478"/>
                <p:cNvSpPr>
                  <a:spLocks/>
                </p:cNvSpPr>
                <p:nvPr/>
              </p:nvSpPr>
              <p:spPr bwMode="auto">
                <a:xfrm>
                  <a:off x="2643" y="2317"/>
                  <a:ext cx="167" cy="347"/>
                </a:xfrm>
                <a:custGeom>
                  <a:avLst/>
                  <a:gdLst>
                    <a:gd name="T0" fmla="*/ 0 w 67"/>
                    <a:gd name="T1" fmla="*/ 2472 h 130"/>
                    <a:gd name="T2" fmla="*/ 1024 w 67"/>
                    <a:gd name="T3" fmla="*/ 892 h 130"/>
                    <a:gd name="T4" fmla="*/ 92 w 67"/>
                    <a:gd name="T5" fmla="*/ 248 h 130"/>
                    <a:gd name="T6" fmla="*/ 0 w 67"/>
                    <a:gd name="T7" fmla="*/ 0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130">
                      <a:moveTo>
                        <a:pt x="0" y="130"/>
                      </a:move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1" y="47"/>
                        <a:pt x="12" y="19"/>
                        <a:pt x="6" y="13"/>
                      </a:cubicBezTo>
                      <a:cubicBezTo>
                        <a:pt x="1" y="9"/>
                        <a:pt x="0" y="5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4" name="Freeform 479"/>
                <p:cNvSpPr>
                  <a:spLocks/>
                </p:cNvSpPr>
                <p:nvPr/>
              </p:nvSpPr>
              <p:spPr bwMode="auto">
                <a:xfrm>
                  <a:off x="2643" y="3256"/>
                  <a:ext cx="990" cy="24"/>
                </a:xfrm>
                <a:custGeom>
                  <a:avLst/>
                  <a:gdLst>
                    <a:gd name="T0" fmla="*/ 0 w 396"/>
                    <a:gd name="T1" fmla="*/ 0 h 9"/>
                    <a:gd name="T2" fmla="*/ 3238 w 396"/>
                    <a:gd name="T3" fmla="*/ 171 h 9"/>
                    <a:gd name="T4" fmla="*/ 6188 w 396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6" h="9">
                      <a:moveTo>
                        <a:pt x="0" y="0"/>
                      </a:moveTo>
                      <a:cubicBezTo>
                        <a:pt x="40" y="3"/>
                        <a:pt x="132" y="9"/>
                        <a:pt x="207" y="9"/>
                      </a:cubicBezTo>
                      <a:cubicBezTo>
                        <a:pt x="283" y="9"/>
                        <a:pt x="363" y="3"/>
                        <a:pt x="396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5" name="Freeform 480"/>
                <p:cNvSpPr>
                  <a:spLocks/>
                </p:cNvSpPr>
                <p:nvPr/>
              </p:nvSpPr>
              <p:spPr bwMode="auto">
                <a:xfrm>
                  <a:off x="2643" y="2992"/>
                  <a:ext cx="130" cy="227"/>
                </a:xfrm>
                <a:custGeom>
                  <a:avLst/>
                  <a:gdLst>
                    <a:gd name="T0" fmla="*/ 0 w 52"/>
                    <a:gd name="T1" fmla="*/ 1482 h 85"/>
                    <a:gd name="T2" fmla="*/ 783 w 52"/>
                    <a:gd name="T3" fmla="*/ 1199 h 85"/>
                    <a:gd name="T4" fmla="*/ 625 w 52"/>
                    <a:gd name="T5" fmla="*/ 115 h 85"/>
                    <a:gd name="T6" fmla="*/ 0 w 52"/>
                    <a:gd name="T7" fmla="*/ 0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2" h="85">
                      <a:moveTo>
                        <a:pt x="0" y="78"/>
                      </a:move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2" y="8"/>
                        <a:pt x="40" y="6"/>
                      </a:cubicBezTo>
                      <a:cubicBezTo>
                        <a:pt x="22" y="0"/>
                        <a:pt x="14" y="2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6" name="Freeform 481"/>
                <p:cNvSpPr>
                  <a:spLocks/>
                </p:cNvSpPr>
                <p:nvPr/>
              </p:nvSpPr>
              <p:spPr bwMode="auto">
                <a:xfrm>
                  <a:off x="275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195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5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4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1" y="89"/>
                        <a:pt x="60" y="90"/>
                        <a:pt x="77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1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7" name="Freeform 482"/>
                <p:cNvSpPr>
                  <a:spLocks/>
                </p:cNvSpPr>
                <p:nvPr/>
              </p:nvSpPr>
              <p:spPr bwMode="auto">
                <a:xfrm>
                  <a:off x="298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63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0" y="2"/>
                        <a:pt x="66" y="7"/>
                        <a:pt x="36" y="3"/>
                      </a:cubicBezTo>
                      <a:cubicBezTo>
                        <a:pt x="13" y="0"/>
                        <a:pt x="6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2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8" name="Freeform 483"/>
                <p:cNvSpPr>
                  <a:spLocks/>
                </p:cNvSpPr>
                <p:nvPr/>
              </p:nvSpPr>
              <p:spPr bwMode="auto">
                <a:xfrm>
                  <a:off x="3205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25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79 h 109"/>
                    <a:gd name="T14" fmla="*/ 45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6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7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9"/>
                      </a:cubicBezTo>
                      <a:cubicBezTo>
                        <a:pt x="4" y="101"/>
                        <a:pt x="7" y="109"/>
                        <a:pt x="29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39" name="Freeform 484"/>
                <p:cNvSpPr>
                  <a:spLocks/>
                </p:cNvSpPr>
                <p:nvPr/>
              </p:nvSpPr>
              <p:spPr bwMode="auto">
                <a:xfrm>
                  <a:off x="357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0" name="Freeform 485"/>
                <p:cNvSpPr>
                  <a:spLocks/>
                </p:cNvSpPr>
                <p:nvPr/>
              </p:nvSpPr>
              <p:spPr bwMode="auto">
                <a:xfrm>
                  <a:off x="341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2" y="64"/>
                        <a:pt x="6" y="77"/>
                        <a:pt x="2" y="86"/>
                      </a:cubicBezTo>
                      <a:cubicBezTo>
                        <a:pt x="3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1" name="Freeform 486"/>
                <p:cNvSpPr>
                  <a:spLocks/>
                </p:cNvSpPr>
                <p:nvPr/>
              </p:nvSpPr>
              <p:spPr bwMode="auto">
                <a:xfrm>
                  <a:off x="283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33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4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2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2" name="Freeform 487"/>
                <p:cNvSpPr>
                  <a:spLocks/>
                </p:cNvSpPr>
                <p:nvPr/>
              </p:nvSpPr>
              <p:spPr bwMode="auto">
                <a:xfrm>
                  <a:off x="2643" y="2659"/>
                  <a:ext cx="202" cy="344"/>
                </a:xfrm>
                <a:custGeom>
                  <a:avLst/>
                  <a:gdLst>
                    <a:gd name="T0" fmla="*/ 0 w 81"/>
                    <a:gd name="T1" fmla="*/ 2368 h 129"/>
                    <a:gd name="T2" fmla="*/ 529 w 81"/>
                    <a:gd name="T3" fmla="*/ 2445 h 129"/>
                    <a:gd name="T4" fmla="*/ 840 w 81"/>
                    <a:gd name="T5" fmla="*/ 2445 h 129"/>
                    <a:gd name="T6" fmla="*/ 1244 w 81"/>
                    <a:gd name="T7" fmla="*/ 2296 h 129"/>
                    <a:gd name="T8" fmla="*/ 1257 w 81"/>
                    <a:gd name="T9" fmla="*/ 1971 h 129"/>
                    <a:gd name="T10" fmla="*/ 1257 w 81"/>
                    <a:gd name="T11" fmla="*/ 1955 h 129"/>
                    <a:gd name="T12" fmla="*/ 1244 w 81"/>
                    <a:gd name="T13" fmla="*/ 931 h 129"/>
                    <a:gd name="T14" fmla="*/ 1244 w 81"/>
                    <a:gd name="T15" fmla="*/ 875 h 129"/>
                    <a:gd name="T16" fmla="*/ 1132 w 81"/>
                    <a:gd name="T17" fmla="*/ 491 h 129"/>
                    <a:gd name="T18" fmla="*/ 279 w 81"/>
                    <a:gd name="T19" fmla="*/ 0 h 129"/>
                    <a:gd name="T20" fmla="*/ 0 w 81"/>
                    <a:gd name="T21" fmla="*/ 9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1" h="129">
                      <a:moveTo>
                        <a:pt x="0" y="125"/>
                      </a:moveTo>
                      <a:cubicBezTo>
                        <a:pt x="13" y="127"/>
                        <a:pt x="20" y="126"/>
                        <a:pt x="34" y="129"/>
                      </a:cubicBezTo>
                      <a:cubicBezTo>
                        <a:pt x="42" y="127"/>
                        <a:pt x="51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78" y="95"/>
                        <a:pt x="79" y="58"/>
                        <a:pt x="80" y="49"/>
                      </a:cubicBezTo>
                      <a:cubicBezTo>
                        <a:pt x="80" y="48"/>
                        <a:pt x="80" y="47"/>
                        <a:pt x="80" y="46"/>
                      </a:cubicBezTo>
                      <a:cubicBezTo>
                        <a:pt x="79" y="39"/>
                        <a:pt x="77" y="29"/>
                        <a:pt x="73" y="26"/>
                      </a:cubicBezTo>
                      <a:cubicBezTo>
                        <a:pt x="53" y="21"/>
                        <a:pt x="30" y="10"/>
                        <a:pt x="18" y="0"/>
                      </a:cubicBezTo>
                      <a:cubicBezTo>
                        <a:pt x="11" y="1"/>
                        <a:pt x="5" y="3"/>
                        <a:pt x="0" y="5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3" name="Freeform 488"/>
                <p:cNvSpPr>
                  <a:spLocks/>
                </p:cNvSpPr>
                <p:nvPr/>
              </p:nvSpPr>
              <p:spPr bwMode="auto">
                <a:xfrm>
                  <a:off x="353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83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5" y="111"/>
                      </a:cubicBezTo>
                      <a:cubicBezTo>
                        <a:pt x="9" y="112"/>
                        <a:pt x="12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8" y="120"/>
                        <a:pt x="41" y="121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4" name="Freeform 489"/>
                <p:cNvSpPr>
                  <a:spLocks/>
                </p:cNvSpPr>
                <p:nvPr/>
              </p:nvSpPr>
              <p:spPr bwMode="auto">
                <a:xfrm>
                  <a:off x="3320" y="2645"/>
                  <a:ext cx="233" cy="328"/>
                </a:xfrm>
                <a:custGeom>
                  <a:avLst/>
                  <a:gdLst>
                    <a:gd name="T0" fmla="*/ 438 w 93"/>
                    <a:gd name="T1" fmla="*/ 2197 h 123"/>
                    <a:gd name="T2" fmla="*/ 564 w 93"/>
                    <a:gd name="T3" fmla="*/ 2333 h 123"/>
                    <a:gd name="T4" fmla="*/ 629 w 93"/>
                    <a:gd name="T5" fmla="*/ 2312 h 123"/>
                    <a:gd name="T6" fmla="*/ 1193 w 93"/>
                    <a:gd name="T7" fmla="*/ 2240 h 123"/>
                    <a:gd name="T8" fmla="*/ 1318 w 93"/>
                    <a:gd name="T9" fmla="*/ 2253 h 123"/>
                    <a:gd name="T10" fmla="*/ 1368 w 93"/>
                    <a:gd name="T11" fmla="*/ 2141 h 123"/>
                    <a:gd name="T12" fmla="*/ 1350 w 93"/>
                    <a:gd name="T13" fmla="*/ 1117 h 123"/>
                    <a:gd name="T14" fmla="*/ 1463 w 93"/>
                    <a:gd name="T15" fmla="*/ 456 h 123"/>
                    <a:gd name="T16" fmla="*/ 1431 w 93"/>
                    <a:gd name="T17" fmla="*/ 227 h 123"/>
                    <a:gd name="T18" fmla="*/ 1097 w 93"/>
                    <a:gd name="T19" fmla="*/ 21 h 123"/>
                    <a:gd name="T20" fmla="*/ 1005 w 93"/>
                    <a:gd name="T21" fmla="*/ 0 h 123"/>
                    <a:gd name="T22" fmla="*/ 158 w 93"/>
                    <a:gd name="T23" fmla="*/ 419 h 123"/>
                    <a:gd name="T24" fmla="*/ 158 w 93"/>
                    <a:gd name="T25" fmla="*/ 419 h 123"/>
                    <a:gd name="T26" fmla="*/ 63 w 93"/>
                    <a:gd name="T27" fmla="*/ 533 h 123"/>
                    <a:gd name="T28" fmla="*/ 63 w 93"/>
                    <a:gd name="T29" fmla="*/ 547 h 123"/>
                    <a:gd name="T30" fmla="*/ 63 w 93"/>
                    <a:gd name="T31" fmla="*/ 1421 h 123"/>
                    <a:gd name="T32" fmla="*/ 63 w 93"/>
                    <a:gd name="T33" fmla="*/ 2141 h 123"/>
                    <a:gd name="T34" fmla="*/ 63 w 93"/>
                    <a:gd name="T35" fmla="*/ 2141 h 123"/>
                    <a:gd name="T36" fmla="*/ 438 w 93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3" h="123">
                      <a:moveTo>
                        <a:pt x="28" y="116"/>
                      </a:moveTo>
                      <a:cubicBezTo>
                        <a:pt x="32" y="117"/>
                        <a:pt x="34" y="120"/>
                        <a:pt x="36" y="123"/>
                      </a:cubicBezTo>
                      <a:cubicBezTo>
                        <a:pt x="37" y="122"/>
                        <a:pt x="38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5" y="117"/>
                        <a:pt x="86" y="115"/>
                        <a:pt x="87" y="113"/>
                      </a:cubicBezTo>
                      <a:cubicBezTo>
                        <a:pt x="84" y="101"/>
                        <a:pt x="85" y="77"/>
                        <a:pt x="86" y="59"/>
                      </a:cubicBezTo>
                      <a:cubicBezTo>
                        <a:pt x="87" y="45"/>
                        <a:pt x="90" y="32"/>
                        <a:pt x="93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2" y="11"/>
                        <a:pt x="74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2" y="113"/>
                        <a:pt x="21" y="113"/>
                        <a:pt x="28" y="116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5" name="Freeform 490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6" name="Freeform 491"/>
                <p:cNvSpPr>
                  <a:spLocks/>
                </p:cNvSpPr>
                <p:nvPr/>
              </p:nvSpPr>
              <p:spPr bwMode="auto">
                <a:xfrm>
                  <a:off x="660" y="2475"/>
                  <a:ext cx="973" cy="613"/>
                </a:xfrm>
                <a:custGeom>
                  <a:avLst/>
                  <a:gdLst>
                    <a:gd name="T0" fmla="*/ 208 w 389"/>
                    <a:gd name="T1" fmla="*/ 888 h 230"/>
                    <a:gd name="T2" fmla="*/ 188 w 389"/>
                    <a:gd name="T3" fmla="*/ 1839 h 230"/>
                    <a:gd name="T4" fmla="*/ 208 w 389"/>
                    <a:gd name="T5" fmla="*/ 2764 h 230"/>
                    <a:gd name="T6" fmla="*/ 283 w 389"/>
                    <a:gd name="T7" fmla="*/ 3196 h 230"/>
                    <a:gd name="T8" fmla="*/ 375 w 389"/>
                    <a:gd name="T9" fmla="*/ 3899 h 230"/>
                    <a:gd name="T10" fmla="*/ 1238 w 389"/>
                    <a:gd name="T11" fmla="*/ 4334 h 230"/>
                    <a:gd name="T12" fmla="*/ 2659 w 389"/>
                    <a:gd name="T13" fmla="*/ 4184 h 230"/>
                    <a:gd name="T14" fmla="*/ 4117 w 389"/>
                    <a:gd name="T15" fmla="*/ 4104 h 230"/>
                    <a:gd name="T16" fmla="*/ 5118 w 389"/>
                    <a:gd name="T17" fmla="*/ 4014 h 230"/>
                    <a:gd name="T18" fmla="*/ 5943 w 389"/>
                    <a:gd name="T19" fmla="*/ 4147 h 230"/>
                    <a:gd name="T20" fmla="*/ 6088 w 389"/>
                    <a:gd name="T21" fmla="*/ 3502 h 230"/>
                    <a:gd name="T22" fmla="*/ 6026 w 389"/>
                    <a:gd name="T23" fmla="*/ 2457 h 230"/>
                    <a:gd name="T24" fmla="*/ 6006 w 389"/>
                    <a:gd name="T25" fmla="*/ 1285 h 230"/>
                    <a:gd name="T26" fmla="*/ 4410 w 389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9" h="230">
                      <a:moveTo>
                        <a:pt x="13" y="47"/>
                      </a:moveTo>
                      <a:cubicBezTo>
                        <a:pt x="0" y="59"/>
                        <a:pt x="12" y="81"/>
                        <a:pt x="12" y="97"/>
                      </a:cubicBezTo>
                      <a:cubicBezTo>
                        <a:pt x="13" y="113"/>
                        <a:pt x="11" y="130"/>
                        <a:pt x="13" y="146"/>
                      </a:cubicBezTo>
                      <a:cubicBezTo>
                        <a:pt x="14" y="154"/>
                        <a:pt x="17" y="161"/>
                        <a:pt x="18" y="169"/>
                      </a:cubicBezTo>
                      <a:cubicBezTo>
                        <a:pt x="21" y="181"/>
                        <a:pt x="20" y="195"/>
                        <a:pt x="24" y="206"/>
                      </a:cubicBezTo>
                      <a:cubicBezTo>
                        <a:pt x="33" y="229"/>
                        <a:pt x="58" y="228"/>
                        <a:pt x="79" y="229"/>
                      </a:cubicBezTo>
                      <a:cubicBezTo>
                        <a:pt x="110" y="230"/>
                        <a:pt x="139" y="223"/>
                        <a:pt x="170" y="221"/>
                      </a:cubicBezTo>
                      <a:cubicBezTo>
                        <a:pt x="201" y="218"/>
                        <a:pt x="232" y="219"/>
                        <a:pt x="263" y="217"/>
                      </a:cubicBezTo>
                      <a:cubicBezTo>
                        <a:pt x="284" y="217"/>
                        <a:pt x="306" y="212"/>
                        <a:pt x="327" y="212"/>
                      </a:cubicBezTo>
                      <a:cubicBezTo>
                        <a:pt x="342" y="212"/>
                        <a:pt x="369" y="230"/>
                        <a:pt x="380" y="219"/>
                      </a:cubicBezTo>
                      <a:cubicBezTo>
                        <a:pt x="389" y="211"/>
                        <a:pt x="388" y="196"/>
                        <a:pt x="389" y="185"/>
                      </a:cubicBezTo>
                      <a:cubicBezTo>
                        <a:pt x="389" y="166"/>
                        <a:pt x="387" y="148"/>
                        <a:pt x="385" y="130"/>
                      </a:cubicBezTo>
                      <a:cubicBezTo>
                        <a:pt x="383" y="109"/>
                        <a:pt x="384" y="89"/>
                        <a:pt x="384" y="68"/>
                      </a:cubicBezTo>
                      <a:cubicBezTo>
                        <a:pt x="385" y="20"/>
                        <a:pt x="323" y="0"/>
                        <a:pt x="282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7" name="Freeform 492"/>
                <p:cNvSpPr>
                  <a:spLocks/>
                </p:cNvSpPr>
                <p:nvPr/>
              </p:nvSpPr>
              <p:spPr bwMode="auto">
                <a:xfrm>
                  <a:off x="1508" y="2352"/>
                  <a:ext cx="147" cy="339"/>
                </a:xfrm>
                <a:custGeom>
                  <a:avLst/>
                  <a:gdLst>
                    <a:gd name="T0" fmla="*/ 820 w 59"/>
                    <a:gd name="T1" fmla="*/ 264 h 127"/>
                    <a:gd name="T2" fmla="*/ 0 w 59"/>
                    <a:gd name="T3" fmla="*/ 876 h 127"/>
                    <a:gd name="T4" fmla="*/ 12 w 59"/>
                    <a:gd name="T5" fmla="*/ 2015 h 127"/>
                    <a:gd name="T6" fmla="*/ 912 w 59"/>
                    <a:gd name="T7" fmla="*/ 2266 h 127"/>
                    <a:gd name="T8" fmla="*/ 912 w 59"/>
                    <a:gd name="T9" fmla="*/ 0 h 127"/>
                    <a:gd name="T10" fmla="*/ 820 w 59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9" h="127">
                      <a:moveTo>
                        <a:pt x="53" y="14"/>
                      </a:moveTo>
                      <a:cubicBezTo>
                        <a:pt x="47" y="19"/>
                        <a:pt x="24" y="42"/>
                        <a:pt x="0" y="46"/>
                      </a:cubicBezTo>
                      <a:cubicBezTo>
                        <a:pt x="1" y="50"/>
                        <a:pt x="6" y="91"/>
                        <a:pt x="1" y="106"/>
                      </a:cubicBezTo>
                      <a:cubicBezTo>
                        <a:pt x="8" y="127"/>
                        <a:pt x="41" y="122"/>
                        <a:pt x="59" y="119"/>
                      </a:cubicBezTo>
                      <a:cubicBezTo>
                        <a:pt x="59" y="62"/>
                        <a:pt x="59" y="36"/>
                        <a:pt x="59" y="0"/>
                      </a:cubicBezTo>
                      <a:cubicBezTo>
                        <a:pt x="58" y="5"/>
                        <a:pt x="58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8" name="Freeform 493"/>
                <p:cNvSpPr>
                  <a:spLocks/>
                </p:cNvSpPr>
                <p:nvPr/>
              </p:nvSpPr>
              <p:spPr bwMode="auto">
                <a:xfrm>
                  <a:off x="1168" y="2355"/>
                  <a:ext cx="357" cy="362"/>
                </a:xfrm>
                <a:custGeom>
                  <a:avLst/>
                  <a:gdLst>
                    <a:gd name="T0" fmla="*/ 2120 w 143"/>
                    <a:gd name="T1" fmla="*/ 849 h 136"/>
                    <a:gd name="T2" fmla="*/ 2007 w 143"/>
                    <a:gd name="T3" fmla="*/ 865 h 136"/>
                    <a:gd name="T4" fmla="*/ 1059 w 143"/>
                    <a:gd name="T5" fmla="*/ 546 h 136"/>
                    <a:gd name="T6" fmla="*/ 979 w 143"/>
                    <a:gd name="T7" fmla="*/ 0 h 136"/>
                    <a:gd name="T8" fmla="*/ 979 w 143"/>
                    <a:gd name="T9" fmla="*/ 0 h 136"/>
                    <a:gd name="T10" fmla="*/ 979 w 143"/>
                    <a:gd name="T11" fmla="*/ 226 h 136"/>
                    <a:gd name="T12" fmla="*/ 88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196 w 143"/>
                    <a:gd name="T19" fmla="*/ 2451 h 136"/>
                    <a:gd name="T20" fmla="*/ 2120 w 143"/>
                    <a:gd name="T21" fmla="*/ 2020 h 136"/>
                    <a:gd name="T22" fmla="*/ 2120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6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3" y="46"/>
                        <a:pt x="75" y="35"/>
                        <a:pt x="68" y="29"/>
                      </a:cubicBezTo>
                      <a:cubicBezTo>
                        <a:pt x="63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3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6" y="107"/>
                      </a:cubicBezTo>
                      <a:cubicBezTo>
                        <a:pt x="143" y="94"/>
                        <a:pt x="137" y="49"/>
                        <a:pt x="136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49" name="Freeform 494"/>
                <p:cNvSpPr>
                  <a:spLocks/>
                </p:cNvSpPr>
                <p:nvPr/>
              </p:nvSpPr>
              <p:spPr bwMode="auto">
                <a:xfrm>
                  <a:off x="698" y="2341"/>
                  <a:ext cx="415" cy="411"/>
                </a:xfrm>
                <a:custGeom>
                  <a:avLst/>
                  <a:gdLst>
                    <a:gd name="T0" fmla="*/ 1938 w 166"/>
                    <a:gd name="T1" fmla="*/ 721 h 154"/>
                    <a:gd name="T2" fmla="*/ 1863 w 166"/>
                    <a:gd name="T3" fmla="*/ 363 h 154"/>
                    <a:gd name="T4" fmla="*/ 1863 w 166"/>
                    <a:gd name="T5" fmla="*/ 0 h 154"/>
                    <a:gd name="T6" fmla="*/ 1770 w 166"/>
                    <a:gd name="T7" fmla="*/ 649 h 154"/>
                    <a:gd name="T8" fmla="*/ 833 w 166"/>
                    <a:gd name="T9" fmla="*/ 721 h 154"/>
                    <a:gd name="T10" fmla="*/ 0 w 166"/>
                    <a:gd name="T11" fmla="*/ 2186 h 154"/>
                    <a:gd name="T12" fmla="*/ 0 w 166"/>
                    <a:gd name="T13" fmla="*/ 2186 h 154"/>
                    <a:gd name="T14" fmla="*/ 1408 w 166"/>
                    <a:gd name="T15" fmla="*/ 2778 h 154"/>
                    <a:gd name="T16" fmla="*/ 2595 w 166"/>
                    <a:gd name="T17" fmla="*/ 1332 h 154"/>
                    <a:gd name="T18" fmla="*/ 2595 w 166"/>
                    <a:gd name="T19" fmla="*/ 1289 h 154"/>
                    <a:gd name="T20" fmla="*/ 1938 w 166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6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8" y="14"/>
                        <a:pt x="117" y="31"/>
                        <a:pt x="113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6" y="132"/>
                        <a:pt x="69" y="154"/>
                        <a:pt x="90" y="146"/>
                      </a:cubicBezTo>
                      <a:cubicBezTo>
                        <a:pt x="112" y="138"/>
                        <a:pt x="163" y="81"/>
                        <a:pt x="166" y="70"/>
                      </a:cubicBezTo>
                      <a:cubicBezTo>
                        <a:pt x="166" y="69"/>
                        <a:pt x="166" y="68"/>
                        <a:pt x="166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0" name="Freeform 495"/>
                <p:cNvSpPr>
                  <a:spLocks/>
                </p:cNvSpPr>
                <p:nvPr/>
              </p:nvSpPr>
              <p:spPr bwMode="auto">
                <a:xfrm>
                  <a:off x="938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095 w 172"/>
                    <a:gd name="T15" fmla="*/ 0 h 101"/>
                    <a:gd name="T16" fmla="*/ 1095 w 172"/>
                    <a:gd name="T17" fmla="*/ 35 h 101"/>
                    <a:gd name="T18" fmla="*/ 0 w 172"/>
                    <a:gd name="T19" fmla="*/ 1420 h 101"/>
                    <a:gd name="T20" fmla="*/ 1300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6" y="2"/>
                        <a:pt x="70" y="0"/>
                      </a:cubicBezTo>
                      <a:cubicBezTo>
                        <a:pt x="70" y="0"/>
                        <a:pt x="70" y="1"/>
                        <a:pt x="70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6" y="89"/>
                        <a:pt x="61" y="101"/>
                        <a:pt x="83" y="101"/>
                      </a:cubicBezTo>
                      <a:cubicBezTo>
                        <a:pt x="105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1" name="Freeform 496"/>
                <p:cNvSpPr>
                  <a:spLocks/>
                </p:cNvSpPr>
                <p:nvPr/>
              </p:nvSpPr>
              <p:spPr bwMode="auto">
                <a:xfrm>
                  <a:off x="665" y="2317"/>
                  <a:ext cx="168" cy="347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38 w 67"/>
                    <a:gd name="T7" fmla="*/ 892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0" y="47"/>
                        <a:pt x="12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2" name="Freeform 497"/>
                <p:cNvSpPr>
                  <a:spLocks/>
                </p:cNvSpPr>
                <p:nvPr/>
              </p:nvSpPr>
              <p:spPr bwMode="auto">
                <a:xfrm>
                  <a:off x="665" y="2992"/>
                  <a:ext cx="130" cy="227"/>
                </a:xfrm>
                <a:custGeom>
                  <a:avLst/>
                  <a:gdLst>
                    <a:gd name="T0" fmla="*/ 625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70 w 52"/>
                    <a:gd name="T7" fmla="*/ 1199 h 85"/>
                    <a:gd name="T8" fmla="*/ 625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1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8" y="73"/>
                        <a:pt x="49" y="63"/>
                      </a:cubicBezTo>
                      <a:cubicBezTo>
                        <a:pt x="50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3" name="Freeform 498"/>
                <p:cNvSpPr>
                  <a:spLocks/>
                </p:cNvSpPr>
                <p:nvPr/>
              </p:nvSpPr>
              <p:spPr bwMode="auto">
                <a:xfrm>
                  <a:off x="780" y="2973"/>
                  <a:ext cx="240" cy="243"/>
                </a:xfrm>
                <a:custGeom>
                  <a:avLst/>
                  <a:gdLst>
                    <a:gd name="T0" fmla="*/ 1425 w 96"/>
                    <a:gd name="T1" fmla="*/ 286 h 91"/>
                    <a:gd name="T2" fmla="*/ 708 w 96"/>
                    <a:gd name="T3" fmla="*/ 35 h 91"/>
                    <a:gd name="T4" fmla="*/ 0 w 96"/>
                    <a:gd name="T5" fmla="*/ 363 h 91"/>
                    <a:gd name="T6" fmla="*/ 50 w 96"/>
                    <a:gd name="T7" fmla="*/ 1332 h 91"/>
                    <a:gd name="T8" fmla="*/ 270 w 96"/>
                    <a:gd name="T9" fmla="*/ 1640 h 91"/>
                    <a:gd name="T10" fmla="*/ 1208 w 96"/>
                    <a:gd name="T11" fmla="*/ 1733 h 91"/>
                    <a:gd name="T12" fmla="*/ 1438 w 96"/>
                    <a:gd name="T13" fmla="*/ 1183 h 91"/>
                    <a:gd name="T14" fmla="*/ 1425 w 96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6" h="91">
                      <a:moveTo>
                        <a:pt x="91" y="15"/>
                      </a:moveTo>
                      <a:cubicBezTo>
                        <a:pt x="85" y="7"/>
                        <a:pt x="69" y="0"/>
                        <a:pt x="45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5" y="32"/>
                        <a:pt x="4" y="61"/>
                        <a:pt x="3" y="70"/>
                      </a:cubicBezTo>
                      <a:cubicBezTo>
                        <a:pt x="4" y="78"/>
                        <a:pt x="3" y="83"/>
                        <a:pt x="17" y="86"/>
                      </a:cubicBezTo>
                      <a:cubicBezTo>
                        <a:pt x="31" y="89"/>
                        <a:pt x="59" y="90"/>
                        <a:pt x="77" y="91"/>
                      </a:cubicBezTo>
                      <a:cubicBezTo>
                        <a:pt x="95" y="91"/>
                        <a:pt x="92" y="79"/>
                        <a:pt x="92" y="62"/>
                      </a:cubicBezTo>
                      <a:cubicBezTo>
                        <a:pt x="91" y="46"/>
                        <a:pt x="96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4" name="Freeform 499"/>
                <p:cNvSpPr>
                  <a:spLocks/>
                </p:cNvSpPr>
                <p:nvPr/>
              </p:nvSpPr>
              <p:spPr bwMode="auto">
                <a:xfrm>
                  <a:off x="1003" y="2973"/>
                  <a:ext cx="242" cy="251"/>
                </a:xfrm>
                <a:custGeom>
                  <a:avLst/>
                  <a:gdLst>
                    <a:gd name="T0" fmla="*/ 1370 w 97"/>
                    <a:gd name="T1" fmla="*/ 192 h 94"/>
                    <a:gd name="T2" fmla="*/ 541 w 97"/>
                    <a:gd name="T3" fmla="*/ 56 h 94"/>
                    <a:gd name="T4" fmla="*/ 0 w 97"/>
                    <a:gd name="T5" fmla="*/ 248 h 94"/>
                    <a:gd name="T6" fmla="*/ 30 w 97"/>
                    <a:gd name="T7" fmla="*/ 286 h 94"/>
                    <a:gd name="T8" fmla="*/ 42 w 97"/>
                    <a:gd name="T9" fmla="*/ 1183 h 94"/>
                    <a:gd name="T10" fmla="*/ 0 w 97"/>
                    <a:gd name="T11" fmla="*/ 1653 h 94"/>
                    <a:gd name="T12" fmla="*/ 155 w 97"/>
                    <a:gd name="T13" fmla="*/ 1712 h 94"/>
                    <a:gd name="T14" fmla="*/ 1058 w 97"/>
                    <a:gd name="T15" fmla="*/ 1768 h 94"/>
                    <a:gd name="T16" fmla="*/ 1400 w 97"/>
                    <a:gd name="T17" fmla="*/ 1583 h 94"/>
                    <a:gd name="T18" fmla="*/ 1445 w 97"/>
                    <a:gd name="T19" fmla="*/ 1255 h 94"/>
                    <a:gd name="T20" fmla="*/ 137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8" y="10"/>
                      </a:moveTo>
                      <a:cubicBezTo>
                        <a:pt x="80" y="2"/>
                        <a:pt x="66" y="7"/>
                        <a:pt x="35" y="3"/>
                      </a:cubicBezTo>
                      <a:cubicBezTo>
                        <a:pt x="13" y="0"/>
                        <a:pt x="6" y="5"/>
                        <a:pt x="0" y="13"/>
                      </a:cubicBezTo>
                      <a:cubicBezTo>
                        <a:pt x="1" y="14"/>
                        <a:pt x="1" y="14"/>
                        <a:pt x="2" y="15"/>
                      </a:cubicBezTo>
                      <a:cubicBezTo>
                        <a:pt x="7" y="23"/>
                        <a:pt x="2" y="46"/>
                        <a:pt x="3" y="62"/>
                      </a:cubicBezTo>
                      <a:cubicBezTo>
                        <a:pt x="3" y="73"/>
                        <a:pt x="4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6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8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5" name="Freeform 500"/>
                <p:cNvSpPr>
                  <a:spLocks/>
                </p:cNvSpPr>
                <p:nvPr/>
              </p:nvSpPr>
              <p:spPr bwMode="auto">
                <a:xfrm>
                  <a:off x="1228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08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58 h 109"/>
                    <a:gd name="T14" fmla="*/ 43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5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6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6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8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6" name="Freeform 501"/>
                <p:cNvSpPr>
                  <a:spLocks/>
                </p:cNvSpPr>
                <p:nvPr/>
              </p:nvSpPr>
              <p:spPr bwMode="auto">
                <a:xfrm>
                  <a:off x="1598" y="2987"/>
                  <a:ext cx="57" cy="213"/>
                </a:xfrm>
                <a:custGeom>
                  <a:avLst/>
                  <a:gdLst>
                    <a:gd name="T0" fmla="*/ 349 w 23"/>
                    <a:gd name="T1" fmla="*/ 35 h 80"/>
                    <a:gd name="T2" fmla="*/ 12 w 23"/>
                    <a:gd name="T3" fmla="*/ 205 h 80"/>
                    <a:gd name="T4" fmla="*/ 30 w 23"/>
                    <a:gd name="T5" fmla="*/ 1134 h 80"/>
                    <a:gd name="T6" fmla="*/ 337 w 23"/>
                    <a:gd name="T7" fmla="*/ 1510 h 80"/>
                    <a:gd name="T8" fmla="*/ 349 w 23"/>
                    <a:gd name="T9" fmla="*/ 1078 h 80"/>
                    <a:gd name="T10" fmla="*/ 349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0"/>
                        <a:pt x="1" y="11"/>
                      </a:cubicBezTo>
                      <a:cubicBezTo>
                        <a:pt x="1" y="22"/>
                        <a:pt x="1" y="46"/>
                        <a:pt x="2" y="60"/>
                      </a:cubicBezTo>
                      <a:cubicBezTo>
                        <a:pt x="4" y="74"/>
                        <a:pt x="0" y="78"/>
                        <a:pt x="22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7" name="Freeform 502"/>
                <p:cNvSpPr>
                  <a:spLocks/>
                </p:cNvSpPr>
                <p:nvPr/>
              </p:nvSpPr>
              <p:spPr bwMode="auto">
                <a:xfrm>
                  <a:off x="1433" y="2957"/>
                  <a:ext cx="172" cy="254"/>
                </a:xfrm>
                <a:custGeom>
                  <a:avLst/>
                  <a:gdLst>
                    <a:gd name="T0" fmla="*/ 1057 w 69"/>
                    <a:gd name="T1" fmla="*/ 1358 h 95"/>
                    <a:gd name="T2" fmla="*/ 1037 w 69"/>
                    <a:gd name="T3" fmla="*/ 422 h 95"/>
                    <a:gd name="T4" fmla="*/ 1057 w 69"/>
                    <a:gd name="T5" fmla="*/ 342 h 95"/>
                    <a:gd name="T6" fmla="*/ 1057 w 69"/>
                    <a:gd name="T7" fmla="*/ 321 h 95"/>
                    <a:gd name="T8" fmla="*/ 603 w 69"/>
                    <a:gd name="T9" fmla="*/ 21 h 95"/>
                    <a:gd name="T10" fmla="*/ 62 w 69"/>
                    <a:gd name="T11" fmla="*/ 94 h 95"/>
                    <a:gd name="T12" fmla="*/ 0 w 69"/>
                    <a:gd name="T13" fmla="*/ 115 h 95"/>
                    <a:gd name="T14" fmla="*/ 42 w 69"/>
                    <a:gd name="T15" fmla="*/ 973 h 95"/>
                    <a:gd name="T16" fmla="*/ 12 w 69"/>
                    <a:gd name="T17" fmla="*/ 1644 h 95"/>
                    <a:gd name="T18" fmla="*/ 75 w 69"/>
                    <a:gd name="T19" fmla="*/ 1759 h 95"/>
                    <a:gd name="T20" fmla="*/ 683 w 69"/>
                    <a:gd name="T21" fmla="*/ 1700 h 95"/>
                    <a:gd name="T22" fmla="*/ 1057 w 69"/>
                    <a:gd name="T23" fmla="*/ 1551 h 95"/>
                    <a:gd name="T24" fmla="*/ 1069 w 69"/>
                    <a:gd name="T25" fmla="*/ 1529 h 95"/>
                    <a:gd name="T26" fmla="*/ 1057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8" y="71"/>
                      </a:moveTo>
                      <a:cubicBezTo>
                        <a:pt x="67" y="57"/>
                        <a:pt x="67" y="33"/>
                        <a:pt x="67" y="22"/>
                      </a:cubicBezTo>
                      <a:cubicBezTo>
                        <a:pt x="67" y="21"/>
                        <a:pt x="68" y="19"/>
                        <a:pt x="68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4" y="9"/>
                        <a:pt x="58" y="1"/>
                        <a:pt x="39" y="1"/>
                      </a:cubicBezTo>
                      <a:cubicBezTo>
                        <a:pt x="20" y="0"/>
                        <a:pt x="14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3" y="39"/>
                        <a:pt x="3" y="51"/>
                      </a:cubicBezTo>
                      <a:cubicBezTo>
                        <a:pt x="2" y="64"/>
                        <a:pt x="5" y="77"/>
                        <a:pt x="1" y="86"/>
                      </a:cubicBezTo>
                      <a:cubicBezTo>
                        <a:pt x="3" y="87"/>
                        <a:pt x="2" y="91"/>
                        <a:pt x="5" y="92"/>
                      </a:cubicBezTo>
                      <a:cubicBezTo>
                        <a:pt x="12" y="95"/>
                        <a:pt x="27" y="91"/>
                        <a:pt x="44" y="89"/>
                      </a:cubicBezTo>
                      <a:cubicBezTo>
                        <a:pt x="62" y="87"/>
                        <a:pt x="62" y="91"/>
                        <a:pt x="68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8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8" name="Freeform 503"/>
                <p:cNvSpPr>
                  <a:spLocks/>
                </p:cNvSpPr>
                <p:nvPr/>
              </p:nvSpPr>
              <p:spPr bwMode="auto">
                <a:xfrm>
                  <a:off x="860" y="2728"/>
                  <a:ext cx="263" cy="267"/>
                </a:xfrm>
                <a:custGeom>
                  <a:avLst/>
                  <a:gdLst>
                    <a:gd name="T0" fmla="*/ 1601 w 105"/>
                    <a:gd name="T1" fmla="*/ 435 h 100"/>
                    <a:gd name="T2" fmla="*/ 534 w 105"/>
                    <a:gd name="T3" fmla="*/ 35 h 100"/>
                    <a:gd name="T4" fmla="*/ 408 w 105"/>
                    <a:gd name="T5" fmla="*/ 0 h 100"/>
                    <a:gd name="T6" fmla="*/ 396 w 105"/>
                    <a:gd name="T7" fmla="*/ 21 h 100"/>
                    <a:gd name="T8" fmla="*/ 95 w 105"/>
                    <a:gd name="T9" fmla="*/ 35 h 100"/>
                    <a:gd name="T10" fmla="*/ 20 w 105"/>
                    <a:gd name="T11" fmla="*/ 435 h 100"/>
                    <a:gd name="T12" fmla="*/ 33 w 105"/>
                    <a:gd name="T13" fmla="*/ 1469 h 100"/>
                    <a:gd name="T14" fmla="*/ 333 w 105"/>
                    <a:gd name="T15" fmla="*/ 1768 h 100"/>
                    <a:gd name="T16" fmla="*/ 1255 w 105"/>
                    <a:gd name="T17" fmla="*/ 1754 h 100"/>
                    <a:gd name="T18" fmla="*/ 1601 w 105"/>
                    <a:gd name="T19" fmla="*/ 457 h 100"/>
                    <a:gd name="T20" fmla="*/ 1601 w 105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5" h="100">
                      <a:moveTo>
                        <a:pt x="102" y="23"/>
                      </a:moveTo>
                      <a:cubicBezTo>
                        <a:pt x="79" y="20"/>
                        <a:pt x="46" y="12"/>
                        <a:pt x="34" y="2"/>
                      </a:cubicBezTo>
                      <a:cubicBezTo>
                        <a:pt x="31" y="2"/>
                        <a:pt x="29" y="1"/>
                        <a:pt x="26" y="0"/>
                      </a:cubicBezTo>
                      <a:cubicBezTo>
                        <a:pt x="26" y="1"/>
                        <a:pt x="25" y="1"/>
                        <a:pt x="25" y="1"/>
                      </a:cubicBezTo>
                      <a:cubicBezTo>
                        <a:pt x="20" y="3"/>
                        <a:pt x="13" y="3"/>
                        <a:pt x="6" y="2"/>
                      </a:cubicBezTo>
                      <a:cubicBezTo>
                        <a:pt x="1" y="7"/>
                        <a:pt x="2" y="15"/>
                        <a:pt x="1" y="23"/>
                      </a:cubicBezTo>
                      <a:cubicBezTo>
                        <a:pt x="0" y="32"/>
                        <a:pt x="0" y="69"/>
                        <a:pt x="2" y="77"/>
                      </a:cubicBezTo>
                      <a:cubicBezTo>
                        <a:pt x="6" y="89"/>
                        <a:pt x="5" y="94"/>
                        <a:pt x="21" y="93"/>
                      </a:cubicBezTo>
                      <a:cubicBezTo>
                        <a:pt x="37" y="92"/>
                        <a:pt x="53" y="100"/>
                        <a:pt x="80" y="92"/>
                      </a:cubicBezTo>
                      <a:cubicBezTo>
                        <a:pt x="97" y="87"/>
                        <a:pt x="105" y="66"/>
                        <a:pt x="102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59" name="Freeform 504"/>
                <p:cNvSpPr>
                  <a:spLocks/>
                </p:cNvSpPr>
                <p:nvPr/>
              </p:nvSpPr>
              <p:spPr bwMode="auto">
                <a:xfrm>
                  <a:off x="665" y="2659"/>
                  <a:ext cx="203" cy="344"/>
                </a:xfrm>
                <a:custGeom>
                  <a:avLst/>
                  <a:gdLst>
                    <a:gd name="T0" fmla="*/ 127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56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47 w 81"/>
                    <a:gd name="T19" fmla="*/ 2445 h 129"/>
                    <a:gd name="T20" fmla="*/ 1256 w 81"/>
                    <a:gd name="T21" fmla="*/ 2296 h 129"/>
                    <a:gd name="T22" fmla="*/ 127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1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8" y="95"/>
                        <a:pt x="78" y="58"/>
                        <a:pt x="79" y="49"/>
                      </a:cubicBezTo>
                      <a:cubicBezTo>
                        <a:pt x="79" y="48"/>
                        <a:pt x="80" y="47"/>
                        <a:pt x="80" y="46"/>
                      </a:cubicBezTo>
                      <a:cubicBezTo>
                        <a:pt x="79" y="39"/>
                        <a:pt x="76" y="29"/>
                        <a:pt x="73" y="26"/>
                      </a:cubicBezTo>
                      <a:cubicBezTo>
                        <a:pt x="53" y="21"/>
                        <a:pt x="30" y="10"/>
                        <a:pt x="17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6"/>
                        <a:pt x="0" y="125"/>
                      </a:cubicBezTo>
                      <a:cubicBezTo>
                        <a:pt x="13" y="127"/>
                        <a:pt x="20" y="125"/>
                        <a:pt x="34" y="129"/>
                      </a:cubicBezTo>
                      <a:cubicBezTo>
                        <a:pt x="41" y="127"/>
                        <a:pt x="50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0" name="Freeform 505"/>
                <p:cNvSpPr>
                  <a:spLocks/>
                </p:cNvSpPr>
                <p:nvPr/>
              </p:nvSpPr>
              <p:spPr bwMode="auto">
                <a:xfrm>
                  <a:off x="1553" y="2669"/>
                  <a:ext cx="102" cy="323"/>
                </a:xfrm>
                <a:custGeom>
                  <a:avLst/>
                  <a:gdLst>
                    <a:gd name="T0" fmla="*/ 632 w 41"/>
                    <a:gd name="T1" fmla="*/ 21 h 121"/>
                    <a:gd name="T2" fmla="*/ 229 w 41"/>
                    <a:gd name="T3" fmla="*/ 93 h 121"/>
                    <a:gd name="T4" fmla="*/ 30 w 41"/>
                    <a:gd name="T5" fmla="*/ 948 h 121"/>
                    <a:gd name="T6" fmla="*/ 75 w 41"/>
                    <a:gd name="T7" fmla="*/ 2109 h 121"/>
                    <a:gd name="T8" fmla="*/ 216 w 41"/>
                    <a:gd name="T9" fmla="*/ 2210 h 121"/>
                    <a:gd name="T10" fmla="*/ 433 w 41"/>
                    <a:gd name="T11" fmla="*/ 2301 h 121"/>
                    <a:gd name="T12" fmla="*/ 632 w 41"/>
                    <a:gd name="T13" fmla="*/ 2301 h 121"/>
                    <a:gd name="T14" fmla="*/ 632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0" y="106"/>
                        <a:pt x="5" y="111"/>
                      </a:cubicBezTo>
                      <a:cubicBezTo>
                        <a:pt x="9" y="112"/>
                        <a:pt x="12" y="114"/>
                        <a:pt x="14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7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1" name="Freeform 506"/>
                <p:cNvSpPr>
                  <a:spLocks/>
                </p:cNvSpPr>
                <p:nvPr/>
              </p:nvSpPr>
              <p:spPr bwMode="auto">
                <a:xfrm>
                  <a:off x="134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83 w 94"/>
                    <a:gd name="T3" fmla="*/ 2333 h 123"/>
                    <a:gd name="T4" fmla="*/ 645 w 94"/>
                    <a:gd name="T5" fmla="*/ 2312 h 123"/>
                    <a:gd name="T6" fmla="*/ 1188 w 94"/>
                    <a:gd name="T7" fmla="*/ 2240 h 123"/>
                    <a:gd name="T8" fmla="*/ 1333 w 94"/>
                    <a:gd name="T9" fmla="*/ 2253 h 123"/>
                    <a:gd name="T10" fmla="*/ 1375 w 94"/>
                    <a:gd name="T11" fmla="*/ 2141 h 123"/>
                    <a:gd name="T12" fmla="*/ 1363 w 94"/>
                    <a:gd name="T13" fmla="*/ 1117 h 123"/>
                    <a:gd name="T14" fmla="*/ 1470 w 94"/>
                    <a:gd name="T15" fmla="*/ 456 h 123"/>
                    <a:gd name="T16" fmla="*/ 1438 w 94"/>
                    <a:gd name="T17" fmla="*/ 227 h 123"/>
                    <a:gd name="T18" fmla="*/ 1113 w 94"/>
                    <a:gd name="T19" fmla="*/ 21 h 123"/>
                    <a:gd name="T20" fmla="*/ 1020 w 94"/>
                    <a:gd name="T21" fmla="*/ 0 h 123"/>
                    <a:gd name="T22" fmla="*/ 175 w 94"/>
                    <a:gd name="T23" fmla="*/ 419 h 123"/>
                    <a:gd name="T24" fmla="*/ 175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83 w 94"/>
                    <a:gd name="T33" fmla="*/ 2141 h 123"/>
                    <a:gd name="T34" fmla="*/ 8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7" y="123"/>
                      </a:cubicBezTo>
                      <a:cubicBezTo>
                        <a:pt x="38" y="122"/>
                        <a:pt x="39" y="122"/>
                        <a:pt x="41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80" y="118"/>
                        <a:pt x="82" y="118"/>
                        <a:pt x="85" y="119"/>
                      </a:cubicBezTo>
                      <a:cubicBezTo>
                        <a:pt x="86" y="117"/>
                        <a:pt x="87" y="115"/>
                        <a:pt x="88" y="113"/>
                      </a:cubicBezTo>
                      <a:cubicBezTo>
                        <a:pt x="85" y="101"/>
                        <a:pt x="85" y="77"/>
                        <a:pt x="87" y="59"/>
                      </a:cubicBezTo>
                      <a:cubicBezTo>
                        <a:pt x="88" y="45"/>
                        <a:pt x="91" y="32"/>
                        <a:pt x="94" y="24"/>
                      </a:cubicBezTo>
                      <a:cubicBezTo>
                        <a:pt x="92" y="19"/>
                        <a:pt x="92" y="15"/>
                        <a:pt x="92" y="12"/>
                      </a:cubicBezTo>
                      <a:cubicBezTo>
                        <a:pt x="83" y="11"/>
                        <a:pt x="75" y="8"/>
                        <a:pt x="71" y="1"/>
                      </a:cubicBezTo>
                      <a:cubicBezTo>
                        <a:pt x="69" y="1"/>
                        <a:pt x="68" y="1"/>
                        <a:pt x="65" y="0"/>
                      </a:cubicBezTo>
                      <a:cubicBezTo>
                        <a:pt x="57" y="8"/>
                        <a:pt x="30" y="25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4"/>
                        <a:pt x="8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5" y="59"/>
                        <a:pt x="4" y="75"/>
                      </a:cubicBezTo>
                      <a:cubicBezTo>
                        <a:pt x="4" y="91"/>
                        <a:pt x="3" y="111"/>
                        <a:pt x="5" y="113"/>
                      </a:cubicBezTo>
                      <a:cubicBezTo>
                        <a:pt x="5" y="113"/>
                        <a:pt x="5" y="113"/>
                        <a:pt x="5" y="113"/>
                      </a:cubicBezTo>
                      <a:cubicBezTo>
                        <a:pt x="13" y="113"/>
                        <a:pt x="22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2" name="Freeform 507"/>
                <p:cNvSpPr>
                  <a:spLocks/>
                </p:cNvSpPr>
                <p:nvPr/>
              </p:nvSpPr>
              <p:spPr bwMode="auto">
                <a:xfrm>
                  <a:off x="1095" y="2731"/>
                  <a:ext cx="258" cy="261"/>
                </a:xfrm>
                <a:custGeom>
                  <a:avLst/>
                  <a:gdLst>
                    <a:gd name="T0" fmla="*/ 1556 w 103"/>
                    <a:gd name="T1" fmla="*/ 1547 h 98"/>
                    <a:gd name="T2" fmla="*/ 1601 w 103"/>
                    <a:gd name="T3" fmla="*/ 1420 h 98"/>
                    <a:gd name="T4" fmla="*/ 1601 w 103"/>
                    <a:gd name="T5" fmla="*/ 815 h 98"/>
                    <a:gd name="T6" fmla="*/ 1588 w 103"/>
                    <a:gd name="T7" fmla="*/ 77 h 98"/>
                    <a:gd name="T8" fmla="*/ 1505 w 103"/>
                    <a:gd name="T9" fmla="*/ 0 h 98"/>
                    <a:gd name="T10" fmla="*/ 313 w 103"/>
                    <a:gd name="T11" fmla="*/ 431 h 98"/>
                    <a:gd name="T12" fmla="*/ 125 w 103"/>
                    <a:gd name="T13" fmla="*/ 418 h 98"/>
                    <a:gd name="T14" fmla="*/ 125 w 103"/>
                    <a:gd name="T15" fmla="*/ 431 h 98"/>
                    <a:gd name="T16" fmla="*/ 20 w 103"/>
                    <a:gd name="T17" fmla="*/ 1475 h 98"/>
                    <a:gd name="T18" fmla="*/ 50 w 103"/>
                    <a:gd name="T19" fmla="*/ 1795 h 98"/>
                    <a:gd name="T20" fmla="*/ 741 w 103"/>
                    <a:gd name="T21" fmla="*/ 1851 h 98"/>
                    <a:gd name="T22" fmla="*/ 929 w 103"/>
                    <a:gd name="T23" fmla="*/ 1758 h 98"/>
                    <a:gd name="T24" fmla="*/ 942 w 103"/>
                    <a:gd name="T25" fmla="*/ 1758 h 98"/>
                    <a:gd name="T26" fmla="*/ 1242 w 103"/>
                    <a:gd name="T27" fmla="*/ 1603 h 98"/>
                    <a:gd name="T28" fmla="*/ 1556 w 103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3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2" y="67"/>
                        <a:pt x="102" y="54"/>
                        <a:pt x="102" y="43"/>
                      </a:cubicBezTo>
                      <a:cubicBezTo>
                        <a:pt x="103" y="31"/>
                        <a:pt x="100" y="15"/>
                        <a:pt x="101" y="4"/>
                      </a:cubicBezTo>
                      <a:cubicBezTo>
                        <a:pt x="99" y="3"/>
                        <a:pt x="98" y="2"/>
                        <a:pt x="96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7" y="23"/>
                        <a:pt x="13" y="22"/>
                        <a:pt x="8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1" y="90"/>
                        <a:pt x="3" y="95"/>
                      </a:cubicBezTo>
                      <a:cubicBezTo>
                        <a:pt x="25" y="97"/>
                        <a:pt x="38" y="94"/>
                        <a:pt x="47" y="98"/>
                      </a:cubicBezTo>
                      <a:cubicBezTo>
                        <a:pt x="51" y="96"/>
                        <a:pt x="56" y="94"/>
                        <a:pt x="59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5" y="89"/>
                        <a:pt x="71" y="86"/>
                        <a:pt x="79" y="85"/>
                      </a:cubicBezTo>
                      <a:cubicBezTo>
                        <a:pt x="86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3" name="Freeform 508"/>
                <p:cNvSpPr>
                  <a:spLocks/>
                </p:cNvSpPr>
                <p:nvPr/>
              </p:nvSpPr>
              <p:spPr bwMode="auto">
                <a:xfrm>
                  <a:off x="1095" y="2731"/>
                  <a:ext cx="258" cy="261"/>
                </a:xfrm>
                <a:custGeom>
                  <a:avLst/>
                  <a:gdLst>
                    <a:gd name="T0" fmla="*/ 1556 w 103"/>
                    <a:gd name="T1" fmla="*/ 1547 h 98"/>
                    <a:gd name="T2" fmla="*/ 1601 w 103"/>
                    <a:gd name="T3" fmla="*/ 1420 h 98"/>
                    <a:gd name="T4" fmla="*/ 1601 w 103"/>
                    <a:gd name="T5" fmla="*/ 815 h 98"/>
                    <a:gd name="T6" fmla="*/ 1588 w 103"/>
                    <a:gd name="T7" fmla="*/ 77 h 98"/>
                    <a:gd name="T8" fmla="*/ 1505 w 103"/>
                    <a:gd name="T9" fmla="*/ 0 h 98"/>
                    <a:gd name="T10" fmla="*/ 313 w 103"/>
                    <a:gd name="T11" fmla="*/ 431 h 98"/>
                    <a:gd name="T12" fmla="*/ 125 w 103"/>
                    <a:gd name="T13" fmla="*/ 418 h 98"/>
                    <a:gd name="T14" fmla="*/ 125 w 103"/>
                    <a:gd name="T15" fmla="*/ 431 h 98"/>
                    <a:gd name="T16" fmla="*/ 20 w 103"/>
                    <a:gd name="T17" fmla="*/ 1475 h 98"/>
                    <a:gd name="T18" fmla="*/ 50 w 103"/>
                    <a:gd name="T19" fmla="*/ 1795 h 98"/>
                    <a:gd name="T20" fmla="*/ 741 w 103"/>
                    <a:gd name="T21" fmla="*/ 1851 h 98"/>
                    <a:gd name="T22" fmla="*/ 929 w 103"/>
                    <a:gd name="T23" fmla="*/ 1758 h 98"/>
                    <a:gd name="T24" fmla="*/ 942 w 103"/>
                    <a:gd name="T25" fmla="*/ 1758 h 98"/>
                    <a:gd name="T26" fmla="*/ 1242 w 103"/>
                    <a:gd name="T27" fmla="*/ 1603 h 98"/>
                    <a:gd name="T28" fmla="*/ 1556 w 103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3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2" y="67"/>
                        <a:pt x="102" y="54"/>
                        <a:pt x="102" y="43"/>
                      </a:cubicBezTo>
                      <a:cubicBezTo>
                        <a:pt x="103" y="31"/>
                        <a:pt x="100" y="15"/>
                        <a:pt x="101" y="4"/>
                      </a:cubicBezTo>
                      <a:cubicBezTo>
                        <a:pt x="99" y="3"/>
                        <a:pt x="98" y="2"/>
                        <a:pt x="96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7" y="23"/>
                        <a:pt x="13" y="22"/>
                        <a:pt x="8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1" y="90"/>
                        <a:pt x="3" y="95"/>
                      </a:cubicBezTo>
                      <a:cubicBezTo>
                        <a:pt x="25" y="97"/>
                        <a:pt x="38" y="94"/>
                        <a:pt x="47" y="98"/>
                      </a:cubicBezTo>
                      <a:cubicBezTo>
                        <a:pt x="51" y="96"/>
                        <a:pt x="56" y="94"/>
                        <a:pt x="59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5" y="89"/>
                        <a:pt x="71" y="86"/>
                        <a:pt x="79" y="85"/>
                      </a:cubicBezTo>
                      <a:cubicBezTo>
                        <a:pt x="86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4" name="Freeform 509"/>
                <p:cNvSpPr>
                  <a:spLocks/>
                </p:cNvSpPr>
                <p:nvPr/>
              </p:nvSpPr>
              <p:spPr bwMode="auto">
                <a:xfrm>
                  <a:off x="665" y="3160"/>
                  <a:ext cx="990" cy="120"/>
                </a:xfrm>
                <a:custGeom>
                  <a:avLst/>
                  <a:gdLst>
                    <a:gd name="T0" fmla="*/ 6175 w 396"/>
                    <a:gd name="T1" fmla="*/ 285 h 45"/>
                    <a:gd name="T2" fmla="*/ 5875 w 396"/>
                    <a:gd name="T3" fmla="*/ 77 h 45"/>
                    <a:gd name="T4" fmla="*/ 5863 w 396"/>
                    <a:gd name="T5" fmla="*/ 93 h 45"/>
                    <a:gd name="T6" fmla="*/ 5488 w 396"/>
                    <a:gd name="T7" fmla="*/ 248 h 45"/>
                    <a:gd name="T8" fmla="*/ 4875 w 396"/>
                    <a:gd name="T9" fmla="*/ 307 h 45"/>
                    <a:gd name="T10" fmla="*/ 4813 w 396"/>
                    <a:gd name="T11" fmla="*/ 192 h 45"/>
                    <a:gd name="T12" fmla="*/ 4833 w 396"/>
                    <a:gd name="T13" fmla="*/ 192 h 45"/>
                    <a:gd name="T14" fmla="*/ 4750 w 396"/>
                    <a:gd name="T15" fmla="*/ 307 h 45"/>
                    <a:gd name="T16" fmla="*/ 3958 w 396"/>
                    <a:gd name="T17" fmla="*/ 477 h 45"/>
                    <a:gd name="T18" fmla="*/ 3563 w 396"/>
                    <a:gd name="T19" fmla="*/ 115 h 45"/>
                    <a:gd name="T20" fmla="*/ 3520 w 396"/>
                    <a:gd name="T21" fmla="*/ 248 h 45"/>
                    <a:gd name="T22" fmla="*/ 3175 w 396"/>
                    <a:gd name="T23" fmla="*/ 435 h 45"/>
                    <a:gd name="T24" fmla="*/ 2270 w 396"/>
                    <a:gd name="T25" fmla="*/ 376 h 45"/>
                    <a:gd name="T26" fmla="*/ 2113 w 396"/>
                    <a:gd name="T27" fmla="*/ 320 h 45"/>
                    <a:gd name="T28" fmla="*/ 2113 w 396"/>
                    <a:gd name="T29" fmla="*/ 320 h 45"/>
                    <a:gd name="T30" fmla="*/ 1925 w 396"/>
                    <a:gd name="T31" fmla="*/ 397 h 45"/>
                    <a:gd name="T32" fmla="*/ 988 w 396"/>
                    <a:gd name="T33" fmla="*/ 307 h 45"/>
                    <a:gd name="T34" fmla="*/ 770 w 396"/>
                    <a:gd name="T35" fmla="*/ 0 h 45"/>
                    <a:gd name="T36" fmla="*/ 0 w 396"/>
                    <a:gd name="T37" fmla="*/ 285 h 45"/>
                    <a:gd name="T38" fmla="*/ 0 w 396"/>
                    <a:gd name="T39" fmla="*/ 683 h 45"/>
                    <a:gd name="T40" fmla="*/ 3238 w 396"/>
                    <a:gd name="T41" fmla="*/ 853 h 45"/>
                    <a:gd name="T42" fmla="*/ 6188 w 396"/>
                    <a:gd name="T43" fmla="*/ 683 h 45"/>
                    <a:gd name="T44" fmla="*/ 6175 w 396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6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6" y="4"/>
                      </a:cubicBezTo>
                      <a:cubicBezTo>
                        <a:pt x="376" y="4"/>
                        <a:pt x="376" y="4"/>
                        <a:pt x="375" y="5"/>
                      </a:cubicBezTo>
                      <a:cubicBezTo>
                        <a:pt x="369" y="15"/>
                        <a:pt x="369" y="11"/>
                        <a:pt x="351" y="13"/>
                      </a:cubicBezTo>
                      <a:cubicBezTo>
                        <a:pt x="334" y="15"/>
                        <a:pt x="319" y="19"/>
                        <a:pt x="312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9" y="10"/>
                        <a:pt x="309" y="10"/>
                        <a:pt x="309" y="10"/>
                      </a:cubicBezTo>
                      <a:cubicBezTo>
                        <a:pt x="308" y="12"/>
                        <a:pt x="306" y="14"/>
                        <a:pt x="304" y="16"/>
                      </a:cubicBezTo>
                      <a:cubicBezTo>
                        <a:pt x="294" y="23"/>
                        <a:pt x="275" y="24"/>
                        <a:pt x="253" y="25"/>
                      </a:cubicBezTo>
                      <a:cubicBezTo>
                        <a:pt x="232" y="26"/>
                        <a:pt x="228" y="18"/>
                        <a:pt x="228" y="6"/>
                      </a:cubicBezTo>
                      <a:cubicBezTo>
                        <a:pt x="227" y="9"/>
                        <a:pt x="226" y="11"/>
                        <a:pt x="225" y="13"/>
                      </a:cubicBezTo>
                      <a:cubicBezTo>
                        <a:pt x="221" y="19"/>
                        <a:pt x="216" y="24"/>
                        <a:pt x="203" y="23"/>
                      </a:cubicBezTo>
                      <a:cubicBezTo>
                        <a:pt x="181" y="21"/>
                        <a:pt x="156" y="21"/>
                        <a:pt x="145" y="20"/>
                      </a:cubicBezTo>
                      <a:cubicBezTo>
                        <a:pt x="141" y="20"/>
                        <a:pt x="138" y="19"/>
                        <a:pt x="135" y="17"/>
                      </a:cubicBezTo>
                      <a:cubicBezTo>
                        <a:pt x="135" y="17"/>
                        <a:pt x="135" y="17"/>
                        <a:pt x="135" y="17"/>
                      </a:cubicBezTo>
                      <a:cubicBezTo>
                        <a:pt x="133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50" y="8"/>
                        <a:pt x="49" y="0"/>
                      </a:cubicBezTo>
                      <a:cubicBezTo>
                        <a:pt x="48" y="10"/>
                        <a:pt x="32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0" y="39"/>
                        <a:pt x="132" y="45"/>
                        <a:pt x="207" y="45"/>
                      </a:cubicBezTo>
                      <a:cubicBezTo>
                        <a:pt x="283" y="45"/>
                        <a:pt x="363" y="39"/>
                        <a:pt x="396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5" name="Oval 510"/>
                <p:cNvSpPr>
                  <a:spLocks noChangeArrowheads="1"/>
                </p:cNvSpPr>
                <p:nvPr/>
              </p:nvSpPr>
              <p:spPr bwMode="auto">
                <a:xfrm>
                  <a:off x="863" y="2528"/>
                  <a:ext cx="92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6" name="Oval 511"/>
                <p:cNvSpPr>
                  <a:spLocks noChangeArrowheads="1"/>
                </p:cNvSpPr>
                <p:nvPr/>
              </p:nvSpPr>
              <p:spPr bwMode="auto">
                <a:xfrm>
                  <a:off x="855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7" name="Oval 512"/>
                <p:cNvSpPr>
                  <a:spLocks noChangeArrowheads="1"/>
                </p:cNvSpPr>
                <p:nvPr/>
              </p:nvSpPr>
              <p:spPr bwMode="auto">
                <a:xfrm>
                  <a:off x="848" y="25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8" name="Freeform 513"/>
                <p:cNvSpPr>
                  <a:spLocks/>
                </p:cNvSpPr>
                <p:nvPr/>
              </p:nvSpPr>
              <p:spPr bwMode="auto">
                <a:xfrm>
                  <a:off x="863" y="2531"/>
                  <a:ext cx="75" cy="82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4 h 31"/>
                    <a:gd name="T4" fmla="*/ 145 w 30"/>
                    <a:gd name="T5" fmla="*/ 497 h 31"/>
                    <a:gd name="T6" fmla="*/ 0 w 30"/>
                    <a:gd name="T7" fmla="*/ 463 h 31"/>
                    <a:gd name="T8" fmla="*/ 220 w 30"/>
                    <a:gd name="T9" fmla="*/ 574 h 31"/>
                    <a:gd name="T10" fmla="*/ 470 w 30"/>
                    <a:gd name="T11" fmla="*/ 280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4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69" name="Oval 514"/>
                <p:cNvSpPr>
                  <a:spLocks noChangeArrowheads="1"/>
                </p:cNvSpPr>
                <p:nvPr/>
              </p:nvSpPr>
              <p:spPr bwMode="auto">
                <a:xfrm>
                  <a:off x="873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0" name="Oval 515"/>
                <p:cNvSpPr>
                  <a:spLocks noChangeArrowheads="1"/>
                </p:cNvSpPr>
                <p:nvPr/>
              </p:nvSpPr>
              <p:spPr bwMode="auto">
                <a:xfrm>
                  <a:off x="878" y="2549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1" name="Oval 516"/>
                <p:cNvSpPr>
                  <a:spLocks noChangeArrowheads="1"/>
                </p:cNvSpPr>
                <p:nvPr/>
              </p:nvSpPr>
              <p:spPr bwMode="auto">
                <a:xfrm>
                  <a:off x="1088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2" name="Oval 517"/>
                <p:cNvSpPr>
                  <a:spLocks noChangeArrowheads="1"/>
                </p:cNvSpPr>
                <p:nvPr/>
              </p:nvSpPr>
              <p:spPr bwMode="auto">
                <a:xfrm>
                  <a:off x="1083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3" name="Oval 518"/>
                <p:cNvSpPr>
                  <a:spLocks noChangeArrowheads="1"/>
                </p:cNvSpPr>
                <p:nvPr/>
              </p:nvSpPr>
              <p:spPr bwMode="auto">
                <a:xfrm>
                  <a:off x="1075" y="2619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4" name="Freeform 519"/>
                <p:cNvSpPr>
                  <a:spLocks/>
                </p:cNvSpPr>
                <p:nvPr/>
              </p:nvSpPr>
              <p:spPr bwMode="auto">
                <a:xfrm>
                  <a:off x="1090" y="2629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75" name="Oval 520"/>
                <p:cNvSpPr>
                  <a:spLocks noChangeArrowheads="1"/>
                </p:cNvSpPr>
                <p:nvPr/>
              </p:nvSpPr>
              <p:spPr bwMode="auto">
                <a:xfrm>
                  <a:off x="1100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6" name="Oval 521"/>
                <p:cNvSpPr>
                  <a:spLocks noChangeArrowheads="1"/>
                </p:cNvSpPr>
                <p:nvPr/>
              </p:nvSpPr>
              <p:spPr bwMode="auto">
                <a:xfrm>
                  <a:off x="1105" y="26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7" name="Oval 522"/>
                <p:cNvSpPr>
                  <a:spLocks noChangeArrowheads="1"/>
                </p:cNvSpPr>
                <p:nvPr/>
              </p:nvSpPr>
              <p:spPr bwMode="auto">
                <a:xfrm>
                  <a:off x="1335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8" name="Oval 523"/>
                <p:cNvSpPr>
                  <a:spLocks noChangeArrowheads="1"/>
                </p:cNvSpPr>
                <p:nvPr/>
              </p:nvSpPr>
              <p:spPr bwMode="auto">
                <a:xfrm>
                  <a:off x="132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9" name="Oval 524"/>
                <p:cNvSpPr>
                  <a:spLocks noChangeArrowheads="1"/>
                </p:cNvSpPr>
                <p:nvPr/>
              </p:nvSpPr>
              <p:spPr bwMode="auto">
                <a:xfrm>
                  <a:off x="1323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0" name="Freeform 525"/>
                <p:cNvSpPr>
                  <a:spLocks/>
                </p:cNvSpPr>
                <p:nvPr/>
              </p:nvSpPr>
              <p:spPr bwMode="auto">
                <a:xfrm>
                  <a:off x="1338" y="2520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81" name="Oval 526"/>
                <p:cNvSpPr>
                  <a:spLocks noChangeArrowheads="1"/>
                </p:cNvSpPr>
                <p:nvPr/>
              </p:nvSpPr>
              <p:spPr bwMode="auto">
                <a:xfrm>
                  <a:off x="1345" y="2531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2" name="Oval 527"/>
                <p:cNvSpPr>
                  <a:spLocks noChangeArrowheads="1"/>
                </p:cNvSpPr>
                <p:nvPr/>
              </p:nvSpPr>
              <p:spPr bwMode="auto">
                <a:xfrm>
                  <a:off x="1353" y="2539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3" name="Oval 528"/>
                <p:cNvSpPr>
                  <a:spLocks noChangeArrowheads="1"/>
                </p:cNvSpPr>
                <p:nvPr/>
              </p:nvSpPr>
              <p:spPr bwMode="auto">
                <a:xfrm>
                  <a:off x="1418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4" name="Oval 529"/>
                <p:cNvSpPr>
                  <a:spLocks noChangeArrowheads="1"/>
                </p:cNvSpPr>
                <p:nvPr/>
              </p:nvSpPr>
              <p:spPr bwMode="auto">
                <a:xfrm>
                  <a:off x="1413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5" name="Oval 530"/>
                <p:cNvSpPr>
                  <a:spLocks noChangeArrowheads="1"/>
                </p:cNvSpPr>
                <p:nvPr/>
              </p:nvSpPr>
              <p:spPr bwMode="auto">
                <a:xfrm>
                  <a:off x="1405" y="2765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6" name="Freeform 531"/>
                <p:cNvSpPr>
                  <a:spLocks/>
                </p:cNvSpPr>
                <p:nvPr/>
              </p:nvSpPr>
              <p:spPr bwMode="auto">
                <a:xfrm>
                  <a:off x="1420" y="277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87" name="Oval 532"/>
                <p:cNvSpPr>
                  <a:spLocks noChangeArrowheads="1"/>
                </p:cNvSpPr>
                <p:nvPr/>
              </p:nvSpPr>
              <p:spPr bwMode="auto">
                <a:xfrm>
                  <a:off x="1430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8" name="Oval 533"/>
                <p:cNvSpPr>
                  <a:spLocks noChangeArrowheads="1"/>
                </p:cNvSpPr>
                <p:nvPr/>
              </p:nvSpPr>
              <p:spPr bwMode="auto">
                <a:xfrm>
                  <a:off x="1435" y="2795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9" name="Oval 534"/>
                <p:cNvSpPr>
                  <a:spLocks noChangeArrowheads="1"/>
                </p:cNvSpPr>
                <p:nvPr/>
              </p:nvSpPr>
              <p:spPr bwMode="auto">
                <a:xfrm>
                  <a:off x="1198" y="2845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0" name="Oval 535"/>
                <p:cNvSpPr>
                  <a:spLocks noChangeArrowheads="1"/>
                </p:cNvSpPr>
                <p:nvPr/>
              </p:nvSpPr>
              <p:spPr bwMode="auto">
                <a:xfrm>
                  <a:off x="1193" y="2843"/>
                  <a:ext cx="77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1" name="Oval 536"/>
                <p:cNvSpPr>
                  <a:spLocks noChangeArrowheads="1"/>
                </p:cNvSpPr>
                <p:nvPr/>
              </p:nvSpPr>
              <p:spPr bwMode="auto">
                <a:xfrm>
                  <a:off x="1188" y="2840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2" name="Freeform 537"/>
                <p:cNvSpPr>
                  <a:spLocks/>
                </p:cNvSpPr>
                <p:nvPr/>
              </p:nvSpPr>
              <p:spPr bwMode="auto">
                <a:xfrm>
                  <a:off x="1200" y="284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93" name="Oval 538"/>
                <p:cNvSpPr>
                  <a:spLocks noChangeArrowheads="1"/>
                </p:cNvSpPr>
                <p:nvPr/>
              </p:nvSpPr>
              <p:spPr bwMode="auto">
                <a:xfrm>
                  <a:off x="1208" y="2859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4" name="Oval 539"/>
                <p:cNvSpPr>
                  <a:spLocks noChangeArrowheads="1"/>
                </p:cNvSpPr>
                <p:nvPr/>
              </p:nvSpPr>
              <p:spPr bwMode="auto">
                <a:xfrm>
                  <a:off x="1213" y="2864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5" name="Oval 540"/>
                <p:cNvSpPr>
                  <a:spLocks noChangeArrowheads="1"/>
                </p:cNvSpPr>
                <p:nvPr/>
              </p:nvSpPr>
              <p:spPr bwMode="auto">
                <a:xfrm>
                  <a:off x="1068" y="3051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6" name="Oval 541"/>
                <p:cNvSpPr>
                  <a:spLocks noChangeArrowheads="1"/>
                </p:cNvSpPr>
                <p:nvPr/>
              </p:nvSpPr>
              <p:spPr bwMode="auto">
                <a:xfrm>
                  <a:off x="1063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7" name="Oval 542"/>
                <p:cNvSpPr>
                  <a:spLocks noChangeArrowheads="1"/>
                </p:cNvSpPr>
                <p:nvPr/>
              </p:nvSpPr>
              <p:spPr bwMode="auto">
                <a:xfrm>
                  <a:off x="1055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8" name="Freeform 543"/>
                <p:cNvSpPr>
                  <a:spLocks/>
                </p:cNvSpPr>
                <p:nvPr/>
              </p:nvSpPr>
              <p:spPr bwMode="auto">
                <a:xfrm>
                  <a:off x="1070" y="305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999" name="Oval 544"/>
                <p:cNvSpPr>
                  <a:spLocks noChangeArrowheads="1"/>
                </p:cNvSpPr>
                <p:nvPr/>
              </p:nvSpPr>
              <p:spPr bwMode="auto">
                <a:xfrm>
                  <a:off x="1080" y="3067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0" name="Oval 545"/>
                <p:cNvSpPr>
                  <a:spLocks noChangeArrowheads="1"/>
                </p:cNvSpPr>
                <p:nvPr/>
              </p:nvSpPr>
              <p:spPr bwMode="auto">
                <a:xfrm>
                  <a:off x="1085" y="3072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1" name="Oval 546"/>
                <p:cNvSpPr>
                  <a:spLocks noChangeArrowheads="1"/>
                </p:cNvSpPr>
                <p:nvPr/>
              </p:nvSpPr>
              <p:spPr bwMode="auto">
                <a:xfrm>
                  <a:off x="865" y="3061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2" name="Oval 547"/>
                <p:cNvSpPr>
                  <a:spLocks noChangeArrowheads="1"/>
                </p:cNvSpPr>
                <p:nvPr/>
              </p:nvSpPr>
              <p:spPr bwMode="auto">
                <a:xfrm>
                  <a:off x="860" y="3056"/>
                  <a:ext cx="93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3" name="Oval 548"/>
                <p:cNvSpPr>
                  <a:spLocks noChangeArrowheads="1"/>
                </p:cNvSpPr>
                <p:nvPr/>
              </p:nvSpPr>
              <p:spPr bwMode="auto">
                <a:xfrm>
                  <a:off x="853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4" name="Freeform 549"/>
                <p:cNvSpPr>
                  <a:spLocks/>
                </p:cNvSpPr>
                <p:nvPr/>
              </p:nvSpPr>
              <p:spPr bwMode="auto">
                <a:xfrm>
                  <a:off x="868" y="3067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05" name="Oval 550"/>
                <p:cNvSpPr>
                  <a:spLocks noChangeArrowheads="1"/>
                </p:cNvSpPr>
                <p:nvPr/>
              </p:nvSpPr>
              <p:spPr bwMode="auto">
                <a:xfrm>
                  <a:off x="875" y="3077"/>
                  <a:ext cx="38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6" name="Oval 551"/>
                <p:cNvSpPr>
                  <a:spLocks noChangeArrowheads="1"/>
                </p:cNvSpPr>
                <p:nvPr/>
              </p:nvSpPr>
              <p:spPr bwMode="auto">
                <a:xfrm>
                  <a:off x="883" y="3083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7" name="Oval 552"/>
                <p:cNvSpPr>
                  <a:spLocks noChangeArrowheads="1"/>
                </p:cNvSpPr>
                <p:nvPr/>
              </p:nvSpPr>
              <p:spPr bwMode="auto">
                <a:xfrm>
                  <a:off x="695" y="2803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8" name="Oval 553"/>
                <p:cNvSpPr>
                  <a:spLocks noChangeArrowheads="1"/>
                </p:cNvSpPr>
                <p:nvPr/>
              </p:nvSpPr>
              <p:spPr bwMode="auto">
                <a:xfrm>
                  <a:off x="690" y="2797"/>
                  <a:ext cx="93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9" name="Oval 554"/>
                <p:cNvSpPr>
                  <a:spLocks noChangeArrowheads="1"/>
                </p:cNvSpPr>
                <p:nvPr/>
              </p:nvSpPr>
              <p:spPr bwMode="auto">
                <a:xfrm>
                  <a:off x="683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0" name="Freeform 555"/>
                <p:cNvSpPr>
                  <a:spLocks/>
                </p:cNvSpPr>
                <p:nvPr/>
              </p:nvSpPr>
              <p:spPr bwMode="auto">
                <a:xfrm>
                  <a:off x="698" y="2805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11" name="Oval 556"/>
                <p:cNvSpPr>
                  <a:spLocks noChangeArrowheads="1"/>
                </p:cNvSpPr>
                <p:nvPr/>
              </p:nvSpPr>
              <p:spPr bwMode="auto">
                <a:xfrm>
                  <a:off x="705" y="2819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2" name="Oval 557"/>
                <p:cNvSpPr>
                  <a:spLocks noChangeArrowheads="1"/>
                </p:cNvSpPr>
                <p:nvPr/>
              </p:nvSpPr>
              <p:spPr bwMode="auto">
                <a:xfrm>
                  <a:off x="713" y="2824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3" name="Oval 558"/>
                <p:cNvSpPr>
                  <a:spLocks noChangeArrowheads="1"/>
                </p:cNvSpPr>
                <p:nvPr/>
              </p:nvSpPr>
              <p:spPr bwMode="auto">
                <a:xfrm>
                  <a:off x="945" y="2835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4" name="Oval 559"/>
                <p:cNvSpPr>
                  <a:spLocks noChangeArrowheads="1"/>
                </p:cNvSpPr>
                <p:nvPr/>
              </p:nvSpPr>
              <p:spPr bwMode="auto">
                <a:xfrm>
                  <a:off x="940" y="2829"/>
                  <a:ext cx="93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5" name="Oval 560"/>
                <p:cNvSpPr>
                  <a:spLocks noChangeArrowheads="1"/>
                </p:cNvSpPr>
                <p:nvPr/>
              </p:nvSpPr>
              <p:spPr bwMode="auto">
                <a:xfrm>
                  <a:off x="933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6" name="Freeform 561"/>
                <p:cNvSpPr>
                  <a:spLocks/>
                </p:cNvSpPr>
                <p:nvPr/>
              </p:nvSpPr>
              <p:spPr bwMode="auto">
                <a:xfrm>
                  <a:off x="948" y="2837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17" name="Oval 562"/>
                <p:cNvSpPr>
                  <a:spLocks noChangeArrowheads="1"/>
                </p:cNvSpPr>
                <p:nvPr/>
              </p:nvSpPr>
              <p:spPr bwMode="auto">
                <a:xfrm>
                  <a:off x="955" y="2851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8" name="Oval 563"/>
                <p:cNvSpPr>
                  <a:spLocks noChangeArrowheads="1"/>
                </p:cNvSpPr>
                <p:nvPr/>
              </p:nvSpPr>
              <p:spPr bwMode="auto">
                <a:xfrm>
                  <a:off x="963" y="2856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9" name="Oval 564"/>
                <p:cNvSpPr>
                  <a:spLocks noChangeArrowheads="1"/>
                </p:cNvSpPr>
                <p:nvPr/>
              </p:nvSpPr>
              <p:spPr bwMode="auto">
                <a:xfrm>
                  <a:off x="1560" y="252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0" name="Oval 565"/>
                <p:cNvSpPr>
                  <a:spLocks noChangeArrowheads="1"/>
                </p:cNvSpPr>
                <p:nvPr/>
              </p:nvSpPr>
              <p:spPr bwMode="auto">
                <a:xfrm>
                  <a:off x="1555" y="2520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1" name="Oval 566"/>
                <p:cNvSpPr>
                  <a:spLocks noChangeArrowheads="1"/>
                </p:cNvSpPr>
                <p:nvPr/>
              </p:nvSpPr>
              <p:spPr bwMode="auto">
                <a:xfrm>
                  <a:off x="1550" y="2517"/>
                  <a:ext cx="75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2" name="Freeform 567"/>
                <p:cNvSpPr>
                  <a:spLocks/>
                </p:cNvSpPr>
                <p:nvPr/>
              </p:nvSpPr>
              <p:spPr bwMode="auto">
                <a:xfrm>
                  <a:off x="1563" y="2528"/>
                  <a:ext cx="57" cy="67"/>
                </a:xfrm>
                <a:custGeom>
                  <a:avLst/>
                  <a:gdLst>
                    <a:gd name="T0" fmla="*/ 258 w 23"/>
                    <a:gd name="T1" fmla="*/ 0 h 25"/>
                    <a:gd name="T2" fmla="*/ 307 w 23"/>
                    <a:gd name="T3" fmla="*/ 150 h 25"/>
                    <a:gd name="T4" fmla="*/ 92 w 23"/>
                    <a:gd name="T5" fmla="*/ 423 h 25"/>
                    <a:gd name="T6" fmla="*/ 0 w 23"/>
                    <a:gd name="T7" fmla="*/ 389 h 25"/>
                    <a:gd name="T8" fmla="*/ 154 w 23"/>
                    <a:gd name="T9" fmla="*/ 482 h 25"/>
                    <a:gd name="T10" fmla="*/ 349 w 23"/>
                    <a:gd name="T11" fmla="*/ 230 h 25"/>
                    <a:gd name="T12" fmla="*/ 258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23" name="Oval 568"/>
                <p:cNvSpPr>
                  <a:spLocks noChangeArrowheads="1"/>
                </p:cNvSpPr>
                <p:nvPr/>
              </p:nvSpPr>
              <p:spPr bwMode="auto">
                <a:xfrm>
                  <a:off x="1568" y="2536"/>
                  <a:ext cx="30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4" name="Oval 569"/>
                <p:cNvSpPr>
                  <a:spLocks noChangeArrowheads="1"/>
                </p:cNvSpPr>
                <p:nvPr/>
              </p:nvSpPr>
              <p:spPr bwMode="auto">
                <a:xfrm>
                  <a:off x="1573" y="2541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5" name="Oval 570"/>
                <p:cNvSpPr>
                  <a:spLocks noChangeArrowheads="1"/>
                </p:cNvSpPr>
                <p:nvPr/>
              </p:nvSpPr>
              <p:spPr bwMode="auto">
                <a:xfrm>
                  <a:off x="1298" y="303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6" name="Oval 571"/>
                <p:cNvSpPr>
                  <a:spLocks noChangeArrowheads="1"/>
                </p:cNvSpPr>
                <p:nvPr/>
              </p:nvSpPr>
              <p:spPr bwMode="auto">
                <a:xfrm>
                  <a:off x="1293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7" name="Oval 572"/>
                <p:cNvSpPr>
                  <a:spLocks noChangeArrowheads="1"/>
                </p:cNvSpPr>
                <p:nvPr/>
              </p:nvSpPr>
              <p:spPr bwMode="auto">
                <a:xfrm>
                  <a:off x="1285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8" name="Freeform 573"/>
                <p:cNvSpPr>
                  <a:spLocks/>
                </p:cNvSpPr>
                <p:nvPr/>
              </p:nvSpPr>
              <p:spPr bwMode="auto">
                <a:xfrm>
                  <a:off x="1300" y="303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20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29" name="Oval 574"/>
                <p:cNvSpPr>
                  <a:spLocks noChangeArrowheads="1"/>
                </p:cNvSpPr>
                <p:nvPr/>
              </p:nvSpPr>
              <p:spPr bwMode="auto">
                <a:xfrm>
                  <a:off x="1310" y="3048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0" name="Oval 575"/>
                <p:cNvSpPr>
                  <a:spLocks noChangeArrowheads="1"/>
                </p:cNvSpPr>
                <p:nvPr/>
              </p:nvSpPr>
              <p:spPr bwMode="auto">
                <a:xfrm>
                  <a:off x="1315" y="3056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1" name="Oval 576"/>
                <p:cNvSpPr>
                  <a:spLocks noChangeArrowheads="1"/>
                </p:cNvSpPr>
                <p:nvPr/>
              </p:nvSpPr>
              <p:spPr bwMode="auto">
                <a:xfrm>
                  <a:off x="1485" y="3056"/>
                  <a:ext cx="78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2" name="Oval 577"/>
                <p:cNvSpPr>
                  <a:spLocks noChangeArrowheads="1"/>
                </p:cNvSpPr>
                <p:nvPr/>
              </p:nvSpPr>
              <p:spPr bwMode="auto">
                <a:xfrm>
                  <a:off x="1480" y="3053"/>
                  <a:ext cx="78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3" name="Oval 578"/>
                <p:cNvSpPr>
                  <a:spLocks noChangeArrowheads="1"/>
                </p:cNvSpPr>
                <p:nvPr/>
              </p:nvSpPr>
              <p:spPr bwMode="auto">
                <a:xfrm>
                  <a:off x="1475" y="3051"/>
                  <a:ext cx="78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4" name="Freeform 579"/>
                <p:cNvSpPr>
                  <a:spLocks/>
                </p:cNvSpPr>
                <p:nvPr/>
              </p:nvSpPr>
              <p:spPr bwMode="auto">
                <a:xfrm>
                  <a:off x="1488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113 w 24"/>
                    <a:gd name="T5" fmla="*/ 404 h 25"/>
                    <a:gd name="T6" fmla="*/ 0 w 24"/>
                    <a:gd name="T7" fmla="*/ 370 h 25"/>
                    <a:gd name="T8" fmla="*/ 175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35" name="Oval 580"/>
                <p:cNvSpPr>
                  <a:spLocks noChangeArrowheads="1"/>
                </p:cNvSpPr>
                <p:nvPr/>
              </p:nvSpPr>
              <p:spPr bwMode="auto">
                <a:xfrm>
                  <a:off x="1495" y="3069"/>
                  <a:ext cx="28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6" name="Oval 581"/>
                <p:cNvSpPr>
                  <a:spLocks noChangeArrowheads="1"/>
                </p:cNvSpPr>
                <p:nvPr/>
              </p:nvSpPr>
              <p:spPr bwMode="auto">
                <a:xfrm>
                  <a:off x="1500" y="3075"/>
                  <a:ext cx="10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7" name="Oval 582"/>
                <p:cNvSpPr>
                  <a:spLocks noChangeArrowheads="1"/>
                </p:cNvSpPr>
                <p:nvPr/>
              </p:nvSpPr>
              <p:spPr bwMode="auto">
                <a:xfrm>
                  <a:off x="685" y="3077"/>
                  <a:ext cx="78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8" name="Oval 583"/>
                <p:cNvSpPr>
                  <a:spLocks noChangeArrowheads="1"/>
                </p:cNvSpPr>
                <p:nvPr/>
              </p:nvSpPr>
              <p:spPr bwMode="auto">
                <a:xfrm>
                  <a:off x="680" y="3075"/>
                  <a:ext cx="78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39" name="Oval 584"/>
                <p:cNvSpPr>
                  <a:spLocks noChangeArrowheads="1"/>
                </p:cNvSpPr>
                <p:nvPr/>
              </p:nvSpPr>
              <p:spPr bwMode="auto">
                <a:xfrm>
                  <a:off x="675" y="307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0" name="Freeform 585"/>
                <p:cNvSpPr>
                  <a:spLocks/>
                </p:cNvSpPr>
                <p:nvPr/>
              </p:nvSpPr>
              <p:spPr bwMode="auto">
                <a:xfrm>
                  <a:off x="688" y="308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41" name="Oval 586"/>
                <p:cNvSpPr>
                  <a:spLocks noChangeArrowheads="1"/>
                </p:cNvSpPr>
                <p:nvPr/>
              </p:nvSpPr>
              <p:spPr bwMode="auto">
                <a:xfrm>
                  <a:off x="695" y="3091"/>
                  <a:ext cx="28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2" name="Oval 587"/>
                <p:cNvSpPr>
                  <a:spLocks noChangeArrowheads="1"/>
                </p:cNvSpPr>
                <p:nvPr/>
              </p:nvSpPr>
              <p:spPr bwMode="auto">
                <a:xfrm>
                  <a:off x="700" y="3096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3" name="Freeform 588"/>
                <p:cNvSpPr>
                  <a:spLocks/>
                </p:cNvSpPr>
                <p:nvPr/>
              </p:nvSpPr>
              <p:spPr bwMode="auto">
                <a:xfrm>
                  <a:off x="663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95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1988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1" y="384"/>
                        <a:pt x="13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7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44" name="Oval 589"/>
                <p:cNvSpPr>
                  <a:spLocks noChangeArrowheads="1"/>
                </p:cNvSpPr>
                <p:nvPr/>
              </p:nvSpPr>
              <p:spPr bwMode="auto">
                <a:xfrm>
                  <a:off x="763" y="1797"/>
                  <a:ext cx="187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5" name="Oval 590"/>
                <p:cNvSpPr>
                  <a:spLocks noChangeArrowheads="1"/>
                </p:cNvSpPr>
                <p:nvPr/>
              </p:nvSpPr>
              <p:spPr bwMode="auto">
                <a:xfrm>
                  <a:off x="750" y="1784"/>
                  <a:ext cx="188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46" name="Freeform 591"/>
                <p:cNvSpPr>
                  <a:spLocks/>
                </p:cNvSpPr>
                <p:nvPr/>
              </p:nvSpPr>
              <p:spPr bwMode="auto">
                <a:xfrm>
                  <a:off x="678" y="1437"/>
                  <a:ext cx="305" cy="992"/>
                </a:xfrm>
                <a:custGeom>
                  <a:avLst/>
                  <a:gdLst>
                    <a:gd name="T0" fmla="*/ 0 w 122"/>
                    <a:gd name="T1" fmla="*/ 6392 h 372"/>
                    <a:gd name="T2" fmla="*/ 33 w 122"/>
                    <a:gd name="T3" fmla="*/ 6429 h 372"/>
                    <a:gd name="T4" fmla="*/ 938 w 122"/>
                    <a:gd name="T5" fmla="*/ 7053 h 372"/>
                    <a:gd name="T6" fmla="*/ 938 w 122"/>
                    <a:gd name="T7" fmla="*/ 7053 h 372"/>
                    <a:gd name="T8" fmla="*/ 1783 w 122"/>
                    <a:gd name="T9" fmla="*/ 6805 h 372"/>
                    <a:gd name="T10" fmla="*/ 1908 w 122"/>
                    <a:gd name="T11" fmla="*/ 6051 h 372"/>
                    <a:gd name="T12" fmla="*/ 1908 w 122"/>
                    <a:gd name="T13" fmla="*/ 341 h 372"/>
                    <a:gd name="T14" fmla="*/ 1783 w 122"/>
                    <a:gd name="T15" fmla="*/ 0 h 372"/>
                    <a:gd name="T16" fmla="*/ 1845 w 122"/>
                    <a:gd name="T17" fmla="*/ 285 h 372"/>
                    <a:gd name="T18" fmla="*/ 1708 w 122"/>
                    <a:gd name="T19" fmla="*/ 4915 h 372"/>
                    <a:gd name="T20" fmla="*/ 770 w 122"/>
                    <a:gd name="T21" fmla="*/ 6733 h 372"/>
                    <a:gd name="T22" fmla="*/ 0 w 122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" h="372">
                      <a:moveTo>
                        <a:pt x="0" y="337"/>
                      </a:moveTo>
                      <a:cubicBezTo>
                        <a:pt x="0" y="338"/>
                        <a:pt x="1" y="339"/>
                        <a:pt x="2" y="339"/>
                      </a:cubicBezTo>
                      <a:cubicBezTo>
                        <a:pt x="8" y="345"/>
                        <a:pt x="35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8" y="365"/>
                        <a:pt x="114" y="359"/>
                      </a:cubicBezTo>
                      <a:cubicBezTo>
                        <a:pt x="120" y="354"/>
                        <a:pt x="122" y="328"/>
                        <a:pt x="122" y="319"/>
                      </a:cubicBezTo>
                      <a:cubicBezTo>
                        <a:pt x="122" y="310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4" y="1"/>
                        <a:pt x="118" y="6"/>
                        <a:pt x="118" y="15"/>
                      </a:cubicBezTo>
                      <a:cubicBezTo>
                        <a:pt x="122" y="76"/>
                        <a:pt x="111" y="238"/>
                        <a:pt x="109" y="259"/>
                      </a:cubicBezTo>
                      <a:cubicBezTo>
                        <a:pt x="107" y="299"/>
                        <a:pt x="107" y="354"/>
                        <a:pt x="49" y="355"/>
                      </a:cubicBezTo>
                      <a:cubicBezTo>
                        <a:pt x="29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47" name="Freeform 592"/>
                <p:cNvSpPr>
                  <a:spLocks/>
                </p:cNvSpPr>
                <p:nvPr/>
              </p:nvSpPr>
              <p:spPr bwMode="auto">
                <a:xfrm>
                  <a:off x="828" y="1488"/>
                  <a:ext cx="157" cy="947"/>
                </a:xfrm>
                <a:custGeom>
                  <a:avLst/>
                  <a:gdLst>
                    <a:gd name="T0" fmla="*/ 0 w 63"/>
                    <a:gd name="T1" fmla="*/ 6704 h 355"/>
                    <a:gd name="T2" fmla="*/ 882 w 63"/>
                    <a:gd name="T3" fmla="*/ 6626 h 355"/>
                    <a:gd name="T4" fmla="*/ 962 w 63"/>
                    <a:gd name="T5" fmla="*/ 5693 h 355"/>
                    <a:gd name="T6" fmla="*/ 962 w 63"/>
                    <a:gd name="T7" fmla="*/ 0 h 355"/>
                    <a:gd name="T8" fmla="*/ 807 w 63"/>
                    <a:gd name="T9" fmla="*/ 6111 h 355"/>
                    <a:gd name="T10" fmla="*/ 0 w 63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55">
                      <a:moveTo>
                        <a:pt x="0" y="353"/>
                      </a:moveTo>
                      <a:cubicBezTo>
                        <a:pt x="24" y="353"/>
                        <a:pt x="51" y="355"/>
                        <a:pt x="57" y="349"/>
                      </a:cubicBezTo>
                      <a:cubicBezTo>
                        <a:pt x="63" y="343"/>
                        <a:pt x="62" y="309"/>
                        <a:pt x="62" y="300"/>
                      </a:cubicBezTo>
                      <a:cubicBezTo>
                        <a:pt x="62" y="291"/>
                        <a:pt x="62" y="11"/>
                        <a:pt x="62" y="0"/>
                      </a:cubicBezTo>
                      <a:cubicBezTo>
                        <a:pt x="63" y="13"/>
                        <a:pt x="56" y="310"/>
                        <a:pt x="52" y="322"/>
                      </a:cubicBezTo>
                      <a:cubicBezTo>
                        <a:pt x="48" y="335"/>
                        <a:pt x="51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48" name="Freeform 593"/>
                <p:cNvSpPr>
                  <a:spLocks/>
                </p:cNvSpPr>
                <p:nvPr/>
              </p:nvSpPr>
              <p:spPr bwMode="auto">
                <a:xfrm>
                  <a:off x="678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49" name="Freeform 594"/>
                <p:cNvSpPr>
                  <a:spLocks/>
                </p:cNvSpPr>
                <p:nvPr/>
              </p:nvSpPr>
              <p:spPr bwMode="auto">
                <a:xfrm>
                  <a:off x="678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6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0" name="Oval 595"/>
                <p:cNvSpPr>
                  <a:spLocks noChangeArrowheads="1"/>
                </p:cNvSpPr>
                <p:nvPr/>
              </p:nvSpPr>
              <p:spPr bwMode="auto">
                <a:xfrm>
                  <a:off x="73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51" name="Freeform 596"/>
                <p:cNvSpPr>
                  <a:spLocks/>
                </p:cNvSpPr>
                <p:nvPr/>
              </p:nvSpPr>
              <p:spPr bwMode="auto">
                <a:xfrm>
                  <a:off x="765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2" name="Oval 597"/>
                <p:cNvSpPr>
                  <a:spLocks noChangeArrowheads="1"/>
                </p:cNvSpPr>
                <p:nvPr/>
              </p:nvSpPr>
              <p:spPr bwMode="auto">
                <a:xfrm>
                  <a:off x="765" y="1816"/>
                  <a:ext cx="98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53" name="Freeform 598"/>
                <p:cNvSpPr>
                  <a:spLocks/>
                </p:cNvSpPr>
                <p:nvPr/>
              </p:nvSpPr>
              <p:spPr bwMode="auto">
                <a:xfrm>
                  <a:off x="1323" y="1419"/>
                  <a:ext cx="332" cy="1058"/>
                </a:xfrm>
                <a:custGeom>
                  <a:avLst/>
                  <a:gdLst>
                    <a:gd name="T0" fmla="*/ 1041 w 133"/>
                    <a:gd name="T1" fmla="*/ 7515 h 397"/>
                    <a:gd name="T2" fmla="*/ 92 w 133"/>
                    <a:gd name="T3" fmla="*/ 7195 h 397"/>
                    <a:gd name="T4" fmla="*/ 12 w 133"/>
                    <a:gd name="T5" fmla="*/ 6471 h 397"/>
                    <a:gd name="T6" fmla="*/ 12 w 133"/>
                    <a:gd name="T7" fmla="*/ 434 h 397"/>
                    <a:gd name="T8" fmla="*/ 292 w 133"/>
                    <a:gd name="T9" fmla="*/ 21 h 397"/>
                    <a:gd name="T10" fmla="*/ 1041 w 133"/>
                    <a:gd name="T11" fmla="*/ 21 h 397"/>
                    <a:gd name="T12" fmla="*/ 1041 w 133"/>
                    <a:gd name="T13" fmla="*/ 21 h 397"/>
                    <a:gd name="T14" fmla="*/ 1775 w 133"/>
                    <a:gd name="T15" fmla="*/ 21 h 397"/>
                    <a:gd name="T16" fmla="*/ 2069 w 133"/>
                    <a:gd name="T17" fmla="*/ 434 h 397"/>
                    <a:gd name="T18" fmla="*/ 2069 w 133"/>
                    <a:gd name="T19" fmla="*/ 6471 h 397"/>
                    <a:gd name="T20" fmla="*/ 1975 w 133"/>
                    <a:gd name="T21" fmla="*/ 6889 h 397"/>
                    <a:gd name="T22" fmla="*/ 1041 w 133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97">
                      <a:moveTo>
                        <a:pt x="67" y="397"/>
                      </a:moveTo>
                      <a:cubicBezTo>
                        <a:pt x="41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3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4" name="Oval 599"/>
                <p:cNvSpPr>
                  <a:spLocks noChangeArrowheads="1"/>
                </p:cNvSpPr>
                <p:nvPr/>
              </p:nvSpPr>
              <p:spPr bwMode="auto">
                <a:xfrm>
                  <a:off x="1420" y="1797"/>
                  <a:ext cx="190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55" name="Oval 600"/>
                <p:cNvSpPr>
                  <a:spLocks noChangeArrowheads="1"/>
                </p:cNvSpPr>
                <p:nvPr/>
              </p:nvSpPr>
              <p:spPr bwMode="auto">
                <a:xfrm>
                  <a:off x="1410" y="1784"/>
                  <a:ext cx="188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56" name="Freeform 601"/>
                <p:cNvSpPr>
                  <a:spLocks/>
                </p:cNvSpPr>
                <p:nvPr/>
              </p:nvSpPr>
              <p:spPr bwMode="auto">
                <a:xfrm>
                  <a:off x="1338" y="1437"/>
                  <a:ext cx="307" cy="1027"/>
                </a:xfrm>
                <a:custGeom>
                  <a:avLst/>
                  <a:gdLst>
                    <a:gd name="T0" fmla="*/ 0 w 123"/>
                    <a:gd name="T1" fmla="*/ 6909 h 385"/>
                    <a:gd name="T2" fmla="*/ 30 w 123"/>
                    <a:gd name="T3" fmla="*/ 6968 h 385"/>
                    <a:gd name="T4" fmla="*/ 916 w 123"/>
                    <a:gd name="T5" fmla="*/ 7309 h 385"/>
                    <a:gd name="T6" fmla="*/ 916 w 123"/>
                    <a:gd name="T7" fmla="*/ 7309 h 385"/>
                    <a:gd name="T8" fmla="*/ 1820 w 123"/>
                    <a:gd name="T9" fmla="*/ 6704 h 385"/>
                    <a:gd name="T10" fmla="*/ 1899 w 123"/>
                    <a:gd name="T11" fmla="*/ 6303 h 385"/>
                    <a:gd name="T12" fmla="*/ 1899 w 123"/>
                    <a:gd name="T13" fmla="*/ 341 h 385"/>
                    <a:gd name="T14" fmla="*/ 1757 w 123"/>
                    <a:gd name="T15" fmla="*/ 0 h 385"/>
                    <a:gd name="T16" fmla="*/ 1837 w 123"/>
                    <a:gd name="T17" fmla="*/ 285 h 385"/>
                    <a:gd name="T18" fmla="*/ 1695 w 123"/>
                    <a:gd name="T19" fmla="*/ 4916 h 385"/>
                    <a:gd name="T20" fmla="*/ 761 w 123"/>
                    <a:gd name="T21" fmla="*/ 7002 h 385"/>
                    <a:gd name="T22" fmla="*/ 0 w 123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85">
                      <a:moveTo>
                        <a:pt x="0" y="364"/>
                      </a:moveTo>
                      <a:cubicBezTo>
                        <a:pt x="0" y="365"/>
                        <a:pt x="1" y="366"/>
                        <a:pt x="2" y="367"/>
                      </a:cubicBezTo>
                      <a:cubicBezTo>
                        <a:pt x="8" y="372"/>
                        <a:pt x="35" y="385"/>
                        <a:pt x="59" y="385"/>
                      </a:cubicBezTo>
                      <a:cubicBezTo>
                        <a:pt x="59" y="385"/>
                        <a:pt x="59" y="385"/>
                        <a:pt x="59" y="385"/>
                      </a:cubicBezTo>
                      <a:cubicBezTo>
                        <a:pt x="84" y="385"/>
                        <a:pt x="111" y="358"/>
                        <a:pt x="117" y="353"/>
                      </a:cubicBezTo>
                      <a:cubicBezTo>
                        <a:pt x="123" y="347"/>
                        <a:pt x="122" y="341"/>
                        <a:pt x="122" y="332"/>
                      </a:cubicBezTo>
                      <a:cubicBezTo>
                        <a:pt x="122" y="324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3" y="0"/>
                      </a:cubicBezTo>
                      <a:cubicBezTo>
                        <a:pt x="114" y="1"/>
                        <a:pt x="118" y="6"/>
                        <a:pt x="118" y="15"/>
                      </a:cubicBezTo>
                      <a:cubicBezTo>
                        <a:pt x="122" y="76"/>
                        <a:pt x="110" y="238"/>
                        <a:pt x="109" y="259"/>
                      </a:cubicBezTo>
                      <a:cubicBezTo>
                        <a:pt x="107" y="299"/>
                        <a:pt x="107" y="367"/>
                        <a:pt x="49" y="369"/>
                      </a:cubicBezTo>
                      <a:cubicBezTo>
                        <a:pt x="29" y="370"/>
                        <a:pt x="4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7" name="Freeform 602"/>
                <p:cNvSpPr>
                  <a:spLocks/>
                </p:cNvSpPr>
                <p:nvPr/>
              </p:nvSpPr>
              <p:spPr bwMode="auto">
                <a:xfrm>
                  <a:off x="1485" y="1488"/>
                  <a:ext cx="160" cy="976"/>
                </a:xfrm>
                <a:custGeom>
                  <a:avLst/>
                  <a:gdLst>
                    <a:gd name="T0" fmla="*/ 0 w 64"/>
                    <a:gd name="T1" fmla="*/ 6941 h 366"/>
                    <a:gd name="T2" fmla="*/ 908 w 64"/>
                    <a:gd name="T3" fmla="*/ 6336 h 366"/>
                    <a:gd name="T4" fmla="*/ 988 w 64"/>
                    <a:gd name="T5" fmla="*/ 5939 h 366"/>
                    <a:gd name="T6" fmla="*/ 988 w 64"/>
                    <a:gd name="T7" fmla="*/ 0 h 366"/>
                    <a:gd name="T8" fmla="*/ 863 w 64"/>
                    <a:gd name="T9" fmla="*/ 6008 h 366"/>
                    <a:gd name="T10" fmla="*/ 0 w 64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5" y="366"/>
                        <a:pt x="52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4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8" name="Freeform 603"/>
                <p:cNvSpPr>
                  <a:spLocks/>
                </p:cNvSpPr>
                <p:nvPr/>
              </p:nvSpPr>
              <p:spPr bwMode="auto">
                <a:xfrm>
                  <a:off x="1338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70 w 98"/>
                    <a:gd name="T5" fmla="*/ 21 h 106"/>
                    <a:gd name="T6" fmla="*/ 970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7" y="1"/>
                      </a:cubicBezTo>
                      <a:cubicBezTo>
                        <a:pt x="29" y="0"/>
                        <a:pt x="62" y="1"/>
                        <a:pt x="62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69" y="3"/>
                        <a:pt x="51" y="6"/>
                      </a:cubicBezTo>
                      <a:cubicBezTo>
                        <a:pt x="32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59" name="Freeform 604"/>
                <p:cNvSpPr>
                  <a:spLocks/>
                </p:cNvSpPr>
                <p:nvPr/>
              </p:nvSpPr>
              <p:spPr bwMode="auto">
                <a:xfrm>
                  <a:off x="1338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70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4" y="0"/>
                        <a:pt x="23" y="0"/>
                        <a:pt x="17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0" y="57"/>
                        <a:pt x="2" y="29"/>
                        <a:pt x="4" y="18"/>
                      </a:cubicBezTo>
                      <a:cubicBezTo>
                        <a:pt x="6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1060" name="Oval 605"/>
                <p:cNvSpPr>
                  <a:spLocks noChangeArrowheads="1"/>
                </p:cNvSpPr>
                <p:nvPr/>
              </p:nvSpPr>
              <p:spPr bwMode="auto">
                <a:xfrm>
                  <a:off x="139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1" name="Freeform 606"/>
                <p:cNvSpPr>
                  <a:spLocks/>
                </p:cNvSpPr>
                <p:nvPr/>
              </p:nvSpPr>
              <p:spPr bwMode="auto">
                <a:xfrm>
                  <a:off x="142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88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736" name="Oval 607"/>
              <p:cNvSpPr>
                <a:spLocks noChangeArrowheads="1"/>
              </p:cNvSpPr>
              <p:nvPr/>
            </p:nvSpPr>
            <p:spPr bwMode="auto">
              <a:xfrm>
                <a:off x="142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37" name="Freeform 608"/>
              <p:cNvSpPr>
                <a:spLocks/>
              </p:cNvSpPr>
              <p:nvPr/>
            </p:nvSpPr>
            <p:spPr bwMode="auto">
              <a:xfrm>
                <a:off x="993" y="1419"/>
                <a:ext cx="332" cy="1114"/>
              </a:xfrm>
              <a:custGeom>
                <a:avLst/>
                <a:gdLst>
                  <a:gd name="T0" fmla="*/ 1041 w 133"/>
                  <a:gd name="T1" fmla="*/ 7913 h 418"/>
                  <a:gd name="T2" fmla="*/ 92 w 133"/>
                  <a:gd name="T3" fmla="*/ 7265 h 418"/>
                  <a:gd name="T4" fmla="*/ 12 w 133"/>
                  <a:gd name="T5" fmla="*/ 6911 h 418"/>
                  <a:gd name="T6" fmla="*/ 12 w 133"/>
                  <a:gd name="T7" fmla="*/ 434 h 418"/>
                  <a:gd name="T8" fmla="*/ 292 w 133"/>
                  <a:gd name="T9" fmla="*/ 21 h 418"/>
                  <a:gd name="T10" fmla="*/ 1041 w 133"/>
                  <a:gd name="T11" fmla="*/ 21 h 418"/>
                  <a:gd name="T12" fmla="*/ 1041 w 133"/>
                  <a:gd name="T13" fmla="*/ 21 h 418"/>
                  <a:gd name="T14" fmla="*/ 1775 w 133"/>
                  <a:gd name="T15" fmla="*/ 21 h 418"/>
                  <a:gd name="T16" fmla="*/ 2069 w 133"/>
                  <a:gd name="T17" fmla="*/ 434 h 418"/>
                  <a:gd name="T18" fmla="*/ 2069 w 133"/>
                  <a:gd name="T19" fmla="*/ 6868 h 418"/>
                  <a:gd name="T20" fmla="*/ 1975 w 133"/>
                  <a:gd name="T21" fmla="*/ 7265 h 418"/>
                  <a:gd name="T22" fmla="*/ 1041 w 133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18">
                    <a:moveTo>
                      <a:pt x="67" y="418"/>
                    </a:moveTo>
                    <a:cubicBezTo>
                      <a:pt x="41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3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38" name="Oval 609"/>
              <p:cNvSpPr>
                <a:spLocks noChangeArrowheads="1"/>
              </p:cNvSpPr>
              <p:nvPr/>
            </p:nvSpPr>
            <p:spPr bwMode="auto">
              <a:xfrm>
                <a:off x="109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39" name="Oval 610"/>
              <p:cNvSpPr>
                <a:spLocks noChangeArrowheads="1"/>
              </p:cNvSpPr>
              <p:nvPr/>
            </p:nvSpPr>
            <p:spPr bwMode="auto">
              <a:xfrm>
                <a:off x="108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40" name="Freeform 611"/>
              <p:cNvSpPr>
                <a:spLocks/>
              </p:cNvSpPr>
              <p:nvPr/>
            </p:nvSpPr>
            <p:spPr bwMode="auto">
              <a:xfrm>
                <a:off x="1008" y="1437"/>
                <a:ext cx="307" cy="1083"/>
              </a:xfrm>
              <a:custGeom>
                <a:avLst/>
                <a:gdLst>
                  <a:gd name="T0" fmla="*/ 0 w 123"/>
                  <a:gd name="T1" fmla="*/ 7045 h 406"/>
                  <a:gd name="T2" fmla="*/ 30 w 123"/>
                  <a:gd name="T3" fmla="*/ 7080 h 406"/>
                  <a:gd name="T4" fmla="*/ 916 w 123"/>
                  <a:gd name="T5" fmla="*/ 7706 h 406"/>
                  <a:gd name="T6" fmla="*/ 916 w 123"/>
                  <a:gd name="T7" fmla="*/ 7706 h 406"/>
                  <a:gd name="T8" fmla="*/ 1820 w 123"/>
                  <a:gd name="T9" fmla="*/ 7080 h 406"/>
                  <a:gd name="T10" fmla="*/ 1899 w 123"/>
                  <a:gd name="T11" fmla="*/ 6874 h 406"/>
                  <a:gd name="T12" fmla="*/ 1899 w 123"/>
                  <a:gd name="T13" fmla="*/ 341 h 406"/>
                  <a:gd name="T14" fmla="*/ 1757 w 123"/>
                  <a:gd name="T15" fmla="*/ 0 h 406"/>
                  <a:gd name="T16" fmla="*/ 1837 w 123"/>
                  <a:gd name="T17" fmla="*/ 285 h 406"/>
                  <a:gd name="T18" fmla="*/ 1695 w 123"/>
                  <a:gd name="T19" fmla="*/ 4916 h 406"/>
                  <a:gd name="T20" fmla="*/ 76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59" y="406"/>
                    </a:cubicBezTo>
                    <a:cubicBezTo>
                      <a:pt x="59" y="406"/>
                      <a:pt x="59" y="406"/>
                      <a:pt x="59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88"/>
                      <a:pt x="49" y="389"/>
                    </a:cubicBezTo>
                    <a:cubicBezTo>
                      <a:pt x="29" y="391"/>
                      <a:pt x="4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1" name="Freeform 612"/>
              <p:cNvSpPr>
                <a:spLocks/>
              </p:cNvSpPr>
              <p:nvPr/>
            </p:nvSpPr>
            <p:spPr bwMode="auto">
              <a:xfrm>
                <a:off x="115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5" y="387"/>
                      <a:pt x="52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4" y="13"/>
                      <a:pt x="58" y="330"/>
                      <a:pt x="54" y="342"/>
                    </a:cubicBezTo>
                    <a:cubicBezTo>
                      <a:pt x="50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2" name="Freeform 613"/>
              <p:cNvSpPr>
                <a:spLocks/>
              </p:cNvSpPr>
              <p:nvPr/>
            </p:nvSpPr>
            <p:spPr bwMode="auto">
              <a:xfrm>
                <a:off x="100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3" name="Freeform 614"/>
              <p:cNvSpPr>
                <a:spLocks/>
              </p:cNvSpPr>
              <p:nvPr/>
            </p:nvSpPr>
            <p:spPr bwMode="auto">
              <a:xfrm>
                <a:off x="100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4" name="Oval 615"/>
              <p:cNvSpPr>
                <a:spLocks noChangeArrowheads="1"/>
              </p:cNvSpPr>
              <p:nvPr/>
            </p:nvSpPr>
            <p:spPr bwMode="auto">
              <a:xfrm>
                <a:off x="106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45" name="Freeform 616"/>
              <p:cNvSpPr>
                <a:spLocks/>
              </p:cNvSpPr>
              <p:nvPr/>
            </p:nvSpPr>
            <p:spPr bwMode="auto">
              <a:xfrm>
                <a:off x="109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6" name="Oval 617"/>
              <p:cNvSpPr>
                <a:spLocks noChangeArrowheads="1"/>
              </p:cNvSpPr>
              <p:nvPr/>
            </p:nvSpPr>
            <p:spPr bwMode="auto">
              <a:xfrm>
                <a:off x="109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47" name="Freeform 618"/>
              <p:cNvSpPr>
                <a:spLocks/>
              </p:cNvSpPr>
              <p:nvPr/>
            </p:nvSpPr>
            <p:spPr bwMode="auto">
              <a:xfrm>
                <a:off x="73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404 w 101"/>
                  <a:gd name="T3" fmla="*/ 764 h 70"/>
                  <a:gd name="T4" fmla="*/ 654 w 101"/>
                  <a:gd name="T5" fmla="*/ 192 h 70"/>
                  <a:gd name="T6" fmla="*/ 102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21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79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6" y="40"/>
                    </a:cubicBezTo>
                    <a:cubicBezTo>
                      <a:pt x="32" y="30"/>
                      <a:pt x="35" y="19"/>
                      <a:pt x="42" y="10"/>
                    </a:cubicBezTo>
                    <a:cubicBezTo>
                      <a:pt x="48" y="1"/>
                      <a:pt x="56" y="3"/>
                      <a:pt x="66" y="3"/>
                    </a:cubicBezTo>
                    <a:cubicBezTo>
                      <a:pt x="71" y="3"/>
                      <a:pt x="77" y="4"/>
                      <a:pt x="82" y="4"/>
                    </a:cubicBezTo>
                    <a:cubicBezTo>
                      <a:pt x="89" y="3"/>
                      <a:pt x="95" y="1"/>
                      <a:pt x="101" y="0"/>
                    </a:cubicBezTo>
                    <a:cubicBezTo>
                      <a:pt x="99" y="2"/>
                      <a:pt x="95" y="6"/>
                      <a:pt x="92" y="8"/>
                    </a:cubicBezTo>
                    <a:cubicBezTo>
                      <a:pt x="88" y="11"/>
                      <a:pt x="83" y="10"/>
                      <a:pt x="78" y="10"/>
                    </a:cubicBezTo>
                    <a:cubicBezTo>
                      <a:pt x="66" y="11"/>
                      <a:pt x="56" y="10"/>
                      <a:pt x="47" y="18"/>
                    </a:cubicBezTo>
                    <a:cubicBezTo>
                      <a:pt x="43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1" y="47"/>
                    </a:cubicBezTo>
                    <a:cubicBezTo>
                      <a:pt x="26" y="59"/>
                      <a:pt x="17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8" name="Freeform 619"/>
              <p:cNvSpPr>
                <a:spLocks/>
              </p:cNvSpPr>
              <p:nvPr/>
            </p:nvSpPr>
            <p:spPr bwMode="auto">
              <a:xfrm>
                <a:off x="983" y="2563"/>
                <a:ext cx="127" cy="192"/>
              </a:xfrm>
              <a:custGeom>
                <a:avLst/>
                <a:gdLst>
                  <a:gd name="T0" fmla="*/ 12 w 51"/>
                  <a:gd name="T1" fmla="*/ 1080 h 72"/>
                  <a:gd name="T2" fmla="*/ 787 w 51"/>
                  <a:gd name="T3" fmla="*/ 0 h 72"/>
                  <a:gd name="T4" fmla="*/ 383 w 51"/>
                  <a:gd name="T5" fmla="*/ 888 h 72"/>
                  <a:gd name="T6" fmla="*/ 371 w 51"/>
                  <a:gd name="T7" fmla="*/ 1117 h 72"/>
                  <a:gd name="T8" fmla="*/ 403 w 51"/>
                  <a:gd name="T9" fmla="*/ 1251 h 72"/>
                  <a:gd name="T10" fmla="*/ 0 w 51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72">
                    <a:moveTo>
                      <a:pt x="1" y="57"/>
                    </a:moveTo>
                    <a:cubicBezTo>
                      <a:pt x="24" y="44"/>
                      <a:pt x="33" y="18"/>
                      <a:pt x="51" y="0"/>
                    </a:cubicBezTo>
                    <a:cubicBezTo>
                      <a:pt x="44" y="16"/>
                      <a:pt x="30" y="30"/>
                      <a:pt x="25" y="47"/>
                    </a:cubicBezTo>
                    <a:cubicBezTo>
                      <a:pt x="24" y="51"/>
                      <a:pt x="24" y="55"/>
                      <a:pt x="24" y="59"/>
                    </a:cubicBezTo>
                    <a:cubicBezTo>
                      <a:pt x="25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9" name="Freeform 620"/>
              <p:cNvSpPr>
                <a:spLocks/>
              </p:cNvSpPr>
              <p:nvPr/>
            </p:nvSpPr>
            <p:spPr bwMode="auto">
              <a:xfrm>
                <a:off x="120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5" y="46"/>
                      <a:pt x="21" y="51"/>
                      <a:pt x="29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0" name="Freeform 621"/>
              <p:cNvSpPr>
                <a:spLocks/>
              </p:cNvSpPr>
              <p:nvPr/>
            </p:nvSpPr>
            <p:spPr bwMode="auto">
              <a:xfrm>
                <a:off x="152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1" name="Freeform 622"/>
              <p:cNvSpPr>
                <a:spLocks/>
              </p:cNvSpPr>
              <p:nvPr/>
            </p:nvSpPr>
            <p:spPr bwMode="auto">
              <a:xfrm>
                <a:off x="156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6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2" name="Freeform 623"/>
              <p:cNvSpPr>
                <a:spLocks/>
              </p:cNvSpPr>
              <p:nvPr/>
            </p:nvSpPr>
            <p:spPr bwMode="auto">
              <a:xfrm>
                <a:off x="1355" y="2664"/>
                <a:ext cx="138" cy="213"/>
              </a:xfrm>
              <a:custGeom>
                <a:avLst/>
                <a:gdLst>
                  <a:gd name="T0" fmla="*/ 868 w 55"/>
                  <a:gd name="T1" fmla="*/ 0 h 80"/>
                  <a:gd name="T2" fmla="*/ 208 w 55"/>
                  <a:gd name="T3" fmla="*/ 375 h 80"/>
                  <a:gd name="T4" fmla="*/ 50 w 55"/>
                  <a:gd name="T5" fmla="*/ 623 h 80"/>
                  <a:gd name="T6" fmla="*/ 50 w 55"/>
                  <a:gd name="T7" fmla="*/ 1510 h 80"/>
                  <a:gd name="T8" fmla="*/ 113 w 55"/>
                  <a:gd name="T9" fmla="*/ 1078 h 80"/>
                  <a:gd name="T10" fmla="*/ 221 w 55"/>
                  <a:gd name="T11" fmla="*/ 588 h 80"/>
                  <a:gd name="T12" fmla="*/ 868 w 55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80">
                    <a:moveTo>
                      <a:pt x="55" y="0"/>
                    </a:moveTo>
                    <a:cubicBezTo>
                      <a:pt x="46" y="11"/>
                      <a:pt x="26" y="15"/>
                      <a:pt x="13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3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5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3" name="Freeform 624"/>
              <p:cNvSpPr>
                <a:spLocks/>
              </p:cNvSpPr>
              <p:nvPr/>
            </p:nvSpPr>
            <p:spPr bwMode="auto">
              <a:xfrm>
                <a:off x="1120" y="2765"/>
                <a:ext cx="170" cy="152"/>
              </a:xfrm>
              <a:custGeom>
                <a:avLst/>
                <a:gdLst>
                  <a:gd name="T0" fmla="*/ 1063 w 68"/>
                  <a:gd name="T1" fmla="*/ 0 h 57"/>
                  <a:gd name="T2" fmla="*/ 625 w 68"/>
                  <a:gd name="T3" fmla="*/ 171 h 57"/>
                  <a:gd name="T4" fmla="*/ 238 w 68"/>
                  <a:gd name="T5" fmla="*/ 264 h 57"/>
                  <a:gd name="T6" fmla="*/ 95 w 68"/>
                  <a:gd name="T7" fmla="*/ 477 h 57"/>
                  <a:gd name="T8" fmla="*/ 0 w 68"/>
                  <a:gd name="T9" fmla="*/ 1080 h 57"/>
                  <a:gd name="T10" fmla="*/ 220 w 68"/>
                  <a:gd name="T11" fmla="*/ 797 h 57"/>
                  <a:gd name="T12" fmla="*/ 333 w 68"/>
                  <a:gd name="T13" fmla="*/ 435 h 57"/>
                  <a:gd name="T14" fmla="*/ 595 w 68"/>
                  <a:gd name="T15" fmla="*/ 285 h 57"/>
                  <a:gd name="T16" fmla="*/ 1063 w 68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57">
                    <a:moveTo>
                      <a:pt x="68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4" y="13"/>
                      <a:pt x="15" y="14"/>
                    </a:cubicBezTo>
                    <a:cubicBezTo>
                      <a:pt x="8" y="15"/>
                      <a:pt x="6" y="18"/>
                      <a:pt x="6" y="25"/>
                    </a:cubicBezTo>
                    <a:cubicBezTo>
                      <a:pt x="6" y="37"/>
                      <a:pt x="4" y="46"/>
                      <a:pt x="0" y="57"/>
                    </a:cubicBezTo>
                    <a:cubicBezTo>
                      <a:pt x="6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8" y="15"/>
                    </a:cubicBezTo>
                    <a:cubicBezTo>
                      <a:pt x="44" y="12"/>
                      <a:pt x="62" y="4"/>
                      <a:pt x="68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4" name="Freeform 625"/>
              <p:cNvSpPr>
                <a:spLocks/>
              </p:cNvSpPr>
              <p:nvPr/>
            </p:nvSpPr>
            <p:spPr bwMode="auto">
              <a:xfrm>
                <a:off x="878" y="2747"/>
                <a:ext cx="182" cy="101"/>
              </a:xfrm>
              <a:custGeom>
                <a:avLst/>
                <a:gdLst>
                  <a:gd name="T0" fmla="*/ 342 w 73"/>
                  <a:gd name="T1" fmla="*/ 0 h 38"/>
                  <a:gd name="T2" fmla="*/ 75 w 73"/>
                  <a:gd name="T3" fmla="*/ 114 h 38"/>
                  <a:gd name="T4" fmla="*/ 75 w 73"/>
                  <a:gd name="T5" fmla="*/ 712 h 38"/>
                  <a:gd name="T6" fmla="*/ 416 w 73"/>
                  <a:gd name="T7" fmla="*/ 170 h 38"/>
                  <a:gd name="T8" fmla="*/ 696 w 73"/>
                  <a:gd name="T9" fmla="*/ 319 h 38"/>
                  <a:gd name="T10" fmla="*/ 1132 w 73"/>
                  <a:gd name="T11" fmla="*/ 375 h 38"/>
                  <a:gd name="T12" fmla="*/ 558 w 73"/>
                  <a:gd name="T13" fmla="*/ 114 h 38"/>
                  <a:gd name="T14" fmla="*/ 354 w 73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3" y="20"/>
                    </a:cubicBezTo>
                    <a:cubicBezTo>
                      <a:pt x="59" y="19"/>
                      <a:pt x="48" y="13"/>
                      <a:pt x="36" y="6"/>
                    </a:cubicBezTo>
                    <a:cubicBezTo>
                      <a:pt x="32" y="4"/>
                      <a:pt x="28" y="1"/>
                      <a:pt x="23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5" name="Freeform 626"/>
              <p:cNvSpPr>
                <a:spLocks/>
              </p:cNvSpPr>
              <p:nvPr/>
            </p:nvSpPr>
            <p:spPr bwMode="auto">
              <a:xfrm>
                <a:off x="678" y="2677"/>
                <a:ext cx="92" cy="40"/>
              </a:xfrm>
              <a:custGeom>
                <a:avLst/>
                <a:gdLst>
                  <a:gd name="T0" fmla="*/ 0 w 37"/>
                  <a:gd name="T1" fmla="*/ 56 h 15"/>
                  <a:gd name="T2" fmla="*/ 278 w 37"/>
                  <a:gd name="T3" fmla="*/ 93 h 15"/>
                  <a:gd name="T4" fmla="*/ 569 w 37"/>
                  <a:gd name="T5" fmla="*/ 285 h 15"/>
                  <a:gd name="T6" fmla="*/ 246 w 37"/>
                  <a:gd name="T7" fmla="*/ 149 h 15"/>
                  <a:gd name="T8" fmla="*/ 12 w 37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5">
                    <a:moveTo>
                      <a:pt x="0" y="3"/>
                    </a:moveTo>
                    <a:cubicBezTo>
                      <a:pt x="8" y="1"/>
                      <a:pt x="11" y="0"/>
                      <a:pt x="18" y="5"/>
                    </a:cubicBezTo>
                    <a:cubicBezTo>
                      <a:pt x="23" y="9"/>
                      <a:pt x="33" y="10"/>
                      <a:pt x="37" y="15"/>
                    </a:cubicBezTo>
                    <a:cubicBezTo>
                      <a:pt x="29" y="14"/>
                      <a:pt x="23" y="11"/>
                      <a:pt x="16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6" name="Freeform 627"/>
              <p:cNvSpPr>
                <a:spLocks/>
              </p:cNvSpPr>
              <p:nvPr/>
            </p:nvSpPr>
            <p:spPr bwMode="auto">
              <a:xfrm>
                <a:off x="785" y="2987"/>
                <a:ext cx="143" cy="128"/>
              </a:xfrm>
              <a:custGeom>
                <a:avLst/>
                <a:gdLst>
                  <a:gd name="T0" fmla="*/ 146 w 57"/>
                  <a:gd name="T1" fmla="*/ 909 h 48"/>
                  <a:gd name="T2" fmla="*/ 125 w 57"/>
                  <a:gd name="T3" fmla="*/ 248 h 48"/>
                  <a:gd name="T4" fmla="*/ 429 w 57"/>
                  <a:gd name="T5" fmla="*/ 115 h 48"/>
                  <a:gd name="T6" fmla="*/ 901 w 57"/>
                  <a:gd name="T7" fmla="*/ 21 h 48"/>
                  <a:gd name="T8" fmla="*/ 396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6"/>
                      <a:pt x="27" y="6"/>
                    </a:cubicBezTo>
                    <a:cubicBezTo>
                      <a:pt x="36" y="4"/>
                      <a:pt x="48" y="0"/>
                      <a:pt x="57" y="1"/>
                    </a:cubicBezTo>
                    <a:cubicBezTo>
                      <a:pt x="47" y="4"/>
                      <a:pt x="34" y="7"/>
                      <a:pt x="25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7" name="Freeform 628"/>
              <p:cNvSpPr>
                <a:spLocks/>
              </p:cNvSpPr>
              <p:nvPr/>
            </p:nvSpPr>
            <p:spPr bwMode="auto">
              <a:xfrm>
                <a:off x="1008" y="2989"/>
                <a:ext cx="137" cy="123"/>
              </a:xfrm>
              <a:custGeom>
                <a:avLst/>
                <a:gdLst>
                  <a:gd name="T0" fmla="*/ 849 w 55"/>
                  <a:gd name="T1" fmla="*/ 78 h 46"/>
                  <a:gd name="T2" fmla="*/ 279 w 55"/>
                  <a:gd name="T3" fmla="*/ 56 h 46"/>
                  <a:gd name="T4" fmla="*/ 137 w 55"/>
                  <a:gd name="T5" fmla="*/ 880 h 46"/>
                  <a:gd name="T6" fmla="*/ 187 w 55"/>
                  <a:gd name="T7" fmla="*/ 422 h 46"/>
                  <a:gd name="T8" fmla="*/ 341 w 55"/>
                  <a:gd name="T9" fmla="*/ 171 h 46"/>
                  <a:gd name="T10" fmla="*/ 820 w 55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6">
                    <a:moveTo>
                      <a:pt x="55" y="4"/>
                    </a:moveTo>
                    <a:cubicBezTo>
                      <a:pt x="43" y="4"/>
                      <a:pt x="31" y="0"/>
                      <a:pt x="18" y="3"/>
                    </a:cubicBezTo>
                    <a:cubicBezTo>
                      <a:pt x="0" y="6"/>
                      <a:pt x="12" y="34"/>
                      <a:pt x="9" y="46"/>
                    </a:cubicBezTo>
                    <a:cubicBezTo>
                      <a:pt x="11" y="38"/>
                      <a:pt x="10" y="29"/>
                      <a:pt x="12" y="22"/>
                    </a:cubicBezTo>
                    <a:cubicBezTo>
                      <a:pt x="15" y="14"/>
                      <a:pt x="14" y="11"/>
                      <a:pt x="22" y="9"/>
                    </a:cubicBezTo>
                    <a:cubicBezTo>
                      <a:pt x="32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8" name="Freeform 629"/>
              <p:cNvSpPr>
                <a:spLocks/>
              </p:cNvSpPr>
              <p:nvPr/>
            </p:nvSpPr>
            <p:spPr bwMode="auto">
              <a:xfrm>
                <a:off x="124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45 w 42"/>
                  <a:gd name="T3" fmla="*/ 35 h 51"/>
                  <a:gd name="T4" fmla="*/ 113 w 42"/>
                  <a:gd name="T5" fmla="*/ 149 h 51"/>
                  <a:gd name="T6" fmla="*/ 20 w 42"/>
                  <a:gd name="T7" fmla="*/ 435 h 51"/>
                  <a:gd name="T8" fmla="*/ 63 w 42"/>
                  <a:gd name="T9" fmla="*/ 968 h 51"/>
                  <a:gd name="T10" fmla="*/ 113 w 42"/>
                  <a:gd name="T11" fmla="*/ 435 h 51"/>
                  <a:gd name="T12" fmla="*/ 27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2" y="2"/>
                    </a:cubicBezTo>
                    <a:cubicBezTo>
                      <a:pt x="17" y="4"/>
                      <a:pt x="12" y="5"/>
                      <a:pt x="7" y="8"/>
                    </a:cubicBezTo>
                    <a:cubicBezTo>
                      <a:pt x="2" y="12"/>
                      <a:pt x="0" y="16"/>
                      <a:pt x="1" y="23"/>
                    </a:cubicBezTo>
                    <a:cubicBezTo>
                      <a:pt x="1" y="32"/>
                      <a:pt x="0" y="42"/>
                      <a:pt x="4" y="51"/>
                    </a:cubicBezTo>
                    <a:cubicBezTo>
                      <a:pt x="2" y="43"/>
                      <a:pt x="5" y="30"/>
                      <a:pt x="7" y="23"/>
                    </a:cubicBezTo>
                    <a:cubicBezTo>
                      <a:pt x="9" y="17"/>
                      <a:pt x="13" y="15"/>
                      <a:pt x="17" y="11"/>
                    </a:cubicBezTo>
                    <a:cubicBezTo>
                      <a:pt x="23" y="6"/>
                      <a:pt x="29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59" name="Freeform 630"/>
              <p:cNvSpPr>
                <a:spLocks/>
              </p:cNvSpPr>
              <p:nvPr/>
            </p:nvSpPr>
            <p:spPr bwMode="auto">
              <a:xfrm>
                <a:off x="1445" y="2971"/>
                <a:ext cx="83" cy="93"/>
              </a:xfrm>
              <a:custGeom>
                <a:avLst/>
                <a:gdLst>
                  <a:gd name="T0" fmla="*/ 526 w 33"/>
                  <a:gd name="T1" fmla="*/ 0 h 35"/>
                  <a:gd name="T2" fmla="*/ 176 w 33"/>
                  <a:gd name="T3" fmla="*/ 77 h 35"/>
                  <a:gd name="T4" fmla="*/ 126 w 33"/>
                  <a:gd name="T5" fmla="*/ 656 h 35"/>
                  <a:gd name="T6" fmla="*/ 475 w 33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33" y="0"/>
                    </a:moveTo>
                    <a:cubicBezTo>
                      <a:pt x="26" y="2"/>
                      <a:pt x="18" y="0"/>
                      <a:pt x="11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4" y="2"/>
                      <a:pt x="3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0" name="Freeform 631"/>
              <p:cNvSpPr>
                <a:spLocks/>
              </p:cNvSpPr>
              <p:nvPr/>
            </p:nvSpPr>
            <p:spPr bwMode="auto">
              <a:xfrm>
                <a:off x="1605" y="3005"/>
                <a:ext cx="40" cy="75"/>
              </a:xfrm>
              <a:custGeom>
                <a:avLst/>
                <a:gdLst>
                  <a:gd name="T0" fmla="*/ 220 w 16"/>
                  <a:gd name="T1" fmla="*/ 21 h 28"/>
                  <a:gd name="T2" fmla="*/ 113 w 16"/>
                  <a:gd name="T3" fmla="*/ 538 h 28"/>
                  <a:gd name="T4" fmla="*/ 25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1" name="Freeform 632"/>
              <p:cNvSpPr>
                <a:spLocks/>
              </p:cNvSpPr>
              <p:nvPr/>
            </p:nvSpPr>
            <p:spPr bwMode="auto">
              <a:xfrm>
                <a:off x="805" y="2485"/>
                <a:ext cx="278" cy="232"/>
              </a:xfrm>
              <a:custGeom>
                <a:avLst/>
                <a:gdLst>
                  <a:gd name="T0" fmla="*/ 0 w 111"/>
                  <a:gd name="T1" fmla="*/ 1480 h 87"/>
                  <a:gd name="T2" fmla="*/ 564 w 111"/>
                  <a:gd name="T3" fmla="*/ 1629 h 87"/>
                  <a:gd name="T4" fmla="*/ 1180 w 111"/>
                  <a:gd name="T5" fmla="*/ 1117 h 87"/>
                  <a:gd name="T6" fmla="*/ 1380 w 111"/>
                  <a:gd name="T7" fmla="*/ 819 h 87"/>
                  <a:gd name="T8" fmla="*/ 1630 w 111"/>
                  <a:gd name="T9" fmla="*/ 477 h 87"/>
                  <a:gd name="T10" fmla="*/ 1630 w 111"/>
                  <a:gd name="T11" fmla="*/ 192 h 87"/>
                  <a:gd name="T12" fmla="*/ 1367 w 111"/>
                  <a:gd name="T13" fmla="*/ 0 h 87"/>
                  <a:gd name="T14" fmla="*/ 1443 w 111"/>
                  <a:gd name="T15" fmla="*/ 205 h 87"/>
                  <a:gd name="T16" fmla="*/ 1347 w 111"/>
                  <a:gd name="T17" fmla="*/ 547 h 87"/>
                  <a:gd name="T18" fmla="*/ 972 w 111"/>
                  <a:gd name="T19" fmla="*/ 1101 h 87"/>
                  <a:gd name="T20" fmla="*/ 804 w 111"/>
                  <a:gd name="T21" fmla="*/ 1365 h 87"/>
                  <a:gd name="T22" fmla="*/ 501 w 111"/>
                  <a:gd name="T23" fmla="*/ 1515 h 87"/>
                  <a:gd name="T24" fmla="*/ 113 w 111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1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2" y="84"/>
                      <a:pt x="64" y="70"/>
                      <a:pt x="75" y="59"/>
                    </a:cubicBezTo>
                    <a:cubicBezTo>
                      <a:pt x="80" y="54"/>
                      <a:pt x="83" y="48"/>
                      <a:pt x="88" y="43"/>
                    </a:cubicBezTo>
                    <a:cubicBezTo>
                      <a:pt x="94" y="37"/>
                      <a:pt x="99" y="31"/>
                      <a:pt x="104" y="25"/>
                    </a:cubicBezTo>
                    <a:cubicBezTo>
                      <a:pt x="108" y="19"/>
                      <a:pt x="111" y="15"/>
                      <a:pt x="104" y="10"/>
                    </a:cubicBezTo>
                    <a:cubicBezTo>
                      <a:pt x="100" y="7"/>
                      <a:pt x="93" y="2"/>
                      <a:pt x="87" y="0"/>
                    </a:cubicBezTo>
                    <a:cubicBezTo>
                      <a:pt x="88" y="4"/>
                      <a:pt x="92" y="7"/>
                      <a:pt x="92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2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7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2" name="Freeform 633"/>
              <p:cNvSpPr>
                <a:spLocks/>
              </p:cNvSpPr>
              <p:nvPr/>
            </p:nvSpPr>
            <p:spPr bwMode="auto">
              <a:xfrm>
                <a:off x="113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72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2" y="38"/>
                    </a:cubicBezTo>
                    <a:cubicBezTo>
                      <a:pt x="68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4" y="8"/>
                      <a:pt x="46" y="1"/>
                      <a:pt x="39" y="0"/>
                    </a:cubicBezTo>
                    <a:cubicBezTo>
                      <a:pt x="44" y="7"/>
                      <a:pt x="54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3" name="Freeform 634"/>
              <p:cNvSpPr>
                <a:spLocks/>
              </p:cNvSpPr>
              <p:nvPr/>
            </p:nvSpPr>
            <p:spPr bwMode="auto">
              <a:xfrm>
                <a:off x="1363" y="2504"/>
                <a:ext cx="142" cy="176"/>
              </a:xfrm>
              <a:custGeom>
                <a:avLst/>
                <a:gdLst>
                  <a:gd name="T0" fmla="*/ 249 w 57"/>
                  <a:gd name="T1" fmla="*/ 1251 h 66"/>
                  <a:gd name="T2" fmla="*/ 820 w 57"/>
                  <a:gd name="T3" fmla="*/ 832 h 66"/>
                  <a:gd name="T4" fmla="*/ 757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6" y="66"/>
                    </a:moveTo>
                    <a:cubicBezTo>
                      <a:pt x="27" y="62"/>
                      <a:pt x="49" y="56"/>
                      <a:pt x="53" y="44"/>
                    </a:cubicBezTo>
                    <a:cubicBezTo>
                      <a:pt x="57" y="32"/>
                      <a:pt x="54" y="11"/>
                      <a:pt x="49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3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4" name="Freeform 635"/>
              <p:cNvSpPr>
                <a:spLocks/>
              </p:cNvSpPr>
              <p:nvPr/>
            </p:nvSpPr>
            <p:spPr bwMode="auto">
              <a:xfrm>
                <a:off x="1390" y="2851"/>
                <a:ext cx="155" cy="109"/>
              </a:xfrm>
              <a:custGeom>
                <a:avLst/>
                <a:gdLst>
                  <a:gd name="T0" fmla="*/ 50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38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95 w 62"/>
                  <a:gd name="T15" fmla="*/ 524 h 41"/>
                  <a:gd name="T16" fmla="*/ 283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3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8" y="41"/>
                      <a:pt x="38" y="37"/>
                      <a:pt x="45" y="36"/>
                    </a:cubicBezTo>
                    <a:cubicBezTo>
                      <a:pt x="49" y="35"/>
                      <a:pt x="58" y="36"/>
                      <a:pt x="60" y="32"/>
                    </a:cubicBezTo>
                    <a:cubicBezTo>
                      <a:pt x="62" y="29"/>
                      <a:pt x="60" y="20"/>
                      <a:pt x="60" y="17"/>
                    </a:cubicBezTo>
                    <a:cubicBezTo>
                      <a:pt x="60" y="11"/>
                      <a:pt x="61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8" y="28"/>
                    </a:cubicBezTo>
                    <a:cubicBezTo>
                      <a:pt x="31" y="29"/>
                      <a:pt x="25" y="26"/>
                      <a:pt x="18" y="26"/>
                    </a:cubicBezTo>
                    <a:cubicBezTo>
                      <a:pt x="12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5" name="Freeform 636"/>
              <p:cNvSpPr>
                <a:spLocks/>
              </p:cNvSpPr>
              <p:nvPr/>
            </p:nvSpPr>
            <p:spPr bwMode="auto">
              <a:xfrm>
                <a:off x="120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25 w 55"/>
                  <a:gd name="T7" fmla="*/ 776 h 57"/>
                  <a:gd name="T8" fmla="*/ 851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4" y="57"/>
                      <a:pt x="6" y="55"/>
                      <a:pt x="8" y="53"/>
                    </a:cubicBezTo>
                    <a:cubicBezTo>
                      <a:pt x="13" y="51"/>
                      <a:pt x="18" y="49"/>
                      <a:pt x="22" y="47"/>
                    </a:cubicBezTo>
                    <a:cubicBezTo>
                      <a:pt x="30" y="44"/>
                      <a:pt x="38" y="43"/>
                      <a:pt x="46" y="41"/>
                    </a:cubicBezTo>
                    <a:cubicBezTo>
                      <a:pt x="53" y="39"/>
                      <a:pt x="54" y="35"/>
                      <a:pt x="54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1" y="12"/>
                      <a:pt x="51" y="26"/>
                      <a:pt x="39" y="34"/>
                    </a:cubicBezTo>
                    <a:cubicBezTo>
                      <a:pt x="28" y="42"/>
                      <a:pt x="14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6" name="Freeform 637"/>
              <p:cNvSpPr>
                <a:spLocks/>
              </p:cNvSpPr>
              <p:nvPr/>
            </p:nvSpPr>
            <p:spPr bwMode="auto">
              <a:xfrm>
                <a:off x="960" y="2840"/>
                <a:ext cx="140" cy="128"/>
              </a:xfrm>
              <a:custGeom>
                <a:avLst/>
                <a:gdLst>
                  <a:gd name="T0" fmla="*/ 0 w 56"/>
                  <a:gd name="T1" fmla="*/ 875 h 48"/>
                  <a:gd name="T2" fmla="*/ 625 w 56"/>
                  <a:gd name="T3" fmla="*/ 819 h 48"/>
                  <a:gd name="T4" fmla="*/ 863 w 56"/>
                  <a:gd name="T5" fmla="*/ 0 h 48"/>
                  <a:gd name="T6" fmla="*/ 583 w 56"/>
                  <a:gd name="T7" fmla="*/ 661 h 48"/>
                  <a:gd name="T8" fmla="*/ 83 w 56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6" y="15"/>
                      <a:pt x="55" y="0"/>
                    </a:cubicBezTo>
                    <a:cubicBezTo>
                      <a:pt x="51" y="14"/>
                      <a:pt x="49" y="27"/>
                      <a:pt x="37" y="35"/>
                    </a:cubicBezTo>
                    <a:cubicBezTo>
                      <a:pt x="29" y="41"/>
                      <a:pt x="15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7" name="Freeform 638"/>
              <p:cNvSpPr>
                <a:spLocks/>
              </p:cNvSpPr>
              <p:nvPr/>
            </p:nvSpPr>
            <p:spPr bwMode="auto">
              <a:xfrm>
                <a:off x="688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25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00 w 66"/>
                  <a:gd name="T11" fmla="*/ 319 h 68"/>
                  <a:gd name="T12" fmla="*/ 100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395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8" y="68"/>
                      <a:pt x="27" y="67"/>
                    </a:cubicBezTo>
                    <a:cubicBezTo>
                      <a:pt x="32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3" y="50"/>
                      <a:pt x="64" y="42"/>
                    </a:cubicBezTo>
                    <a:cubicBezTo>
                      <a:pt x="64" y="33"/>
                      <a:pt x="63" y="25"/>
                      <a:pt x="64" y="17"/>
                    </a:cubicBezTo>
                    <a:cubicBezTo>
                      <a:pt x="65" y="13"/>
                      <a:pt x="66" y="4"/>
                      <a:pt x="64" y="0"/>
                    </a:cubicBezTo>
                    <a:cubicBezTo>
                      <a:pt x="65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5" y="56"/>
                      <a:pt x="37" y="58"/>
                    </a:cubicBezTo>
                    <a:cubicBezTo>
                      <a:pt x="33" y="60"/>
                      <a:pt x="30" y="59"/>
                      <a:pt x="25" y="60"/>
                    </a:cubicBezTo>
                    <a:cubicBezTo>
                      <a:pt x="20" y="61"/>
                      <a:pt x="15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8" name="Freeform 639"/>
              <p:cNvSpPr>
                <a:spLocks/>
              </p:cNvSpPr>
              <p:nvPr/>
            </p:nvSpPr>
            <p:spPr bwMode="auto">
              <a:xfrm>
                <a:off x="900" y="3085"/>
                <a:ext cx="100" cy="118"/>
              </a:xfrm>
              <a:custGeom>
                <a:avLst/>
                <a:gdLst>
                  <a:gd name="T0" fmla="*/ 0 w 40"/>
                  <a:gd name="T1" fmla="*/ 826 h 44"/>
                  <a:gd name="T2" fmla="*/ 250 w 40"/>
                  <a:gd name="T3" fmla="*/ 826 h 44"/>
                  <a:gd name="T4" fmla="*/ 500 w 40"/>
                  <a:gd name="T5" fmla="*/ 813 h 44"/>
                  <a:gd name="T6" fmla="*/ 595 w 40"/>
                  <a:gd name="T7" fmla="*/ 483 h 44"/>
                  <a:gd name="T8" fmla="*/ 583 w 40"/>
                  <a:gd name="T9" fmla="*/ 0 h 44"/>
                  <a:gd name="T10" fmla="*/ 425 w 40"/>
                  <a:gd name="T11" fmla="*/ 641 h 44"/>
                  <a:gd name="T12" fmla="*/ 50 w 40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4">
                    <a:moveTo>
                      <a:pt x="0" y="43"/>
                    </a:moveTo>
                    <a:cubicBezTo>
                      <a:pt x="5" y="43"/>
                      <a:pt x="11" y="42"/>
                      <a:pt x="16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0" y="8"/>
                      <a:pt x="37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69" name="Freeform 640"/>
              <p:cNvSpPr>
                <a:spLocks/>
              </p:cNvSpPr>
              <p:nvPr/>
            </p:nvSpPr>
            <p:spPr bwMode="auto">
              <a:xfrm>
                <a:off x="1098" y="3059"/>
                <a:ext cx="132" cy="154"/>
              </a:xfrm>
              <a:custGeom>
                <a:avLst/>
                <a:gdLst>
                  <a:gd name="T0" fmla="*/ 229 w 53"/>
                  <a:gd name="T1" fmla="*/ 1009 h 58"/>
                  <a:gd name="T2" fmla="*/ 695 w 53"/>
                  <a:gd name="T3" fmla="*/ 895 h 58"/>
                  <a:gd name="T4" fmla="*/ 745 w 53"/>
                  <a:gd name="T5" fmla="*/ 0 h 58"/>
                  <a:gd name="T6" fmla="*/ 496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5" y="54"/>
                    </a:moveTo>
                    <a:cubicBezTo>
                      <a:pt x="24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8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0" name="Freeform 641"/>
              <p:cNvSpPr>
                <a:spLocks/>
              </p:cNvSpPr>
              <p:nvPr/>
            </p:nvSpPr>
            <p:spPr bwMode="auto">
              <a:xfrm>
                <a:off x="71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1" name="Freeform 642"/>
              <p:cNvSpPr>
                <a:spLocks/>
              </p:cNvSpPr>
              <p:nvPr/>
            </p:nvSpPr>
            <p:spPr bwMode="auto">
              <a:xfrm>
                <a:off x="1275" y="3056"/>
                <a:ext cx="153" cy="163"/>
              </a:xfrm>
              <a:custGeom>
                <a:avLst/>
                <a:gdLst>
                  <a:gd name="T0" fmla="*/ 0 w 61"/>
                  <a:gd name="T1" fmla="*/ 1085 h 61"/>
                  <a:gd name="T2" fmla="*/ 409 w 61"/>
                  <a:gd name="T3" fmla="*/ 1085 h 61"/>
                  <a:gd name="T4" fmla="*/ 775 w 61"/>
                  <a:gd name="T5" fmla="*/ 970 h 61"/>
                  <a:gd name="T6" fmla="*/ 931 w 61"/>
                  <a:gd name="T7" fmla="*/ 687 h 61"/>
                  <a:gd name="T8" fmla="*/ 931 w 61"/>
                  <a:gd name="T9" fmla="*/ 363 h 61"/>
                  <a:gd name="T10" fmla="*/ 963 w 61"/>
                  <a:gd name="T11" fmla="*/ 0 h 61"/>
                  <a:gd name="T12" fmla="*/ 680 w 61"/>
                  <a:gd name="T13" fmla="*/ 842 h 61"/>
                  <a:gd name="T14" fmla="*/ 364 w 61"/>
                  <a:gd name="T15" fmla="*/ 1013 h 61"/>
                  <a:gd name="T16" fmla="*/ 95 w 61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0" y="57"/>
                    </a:moveTo>
                    <a:cubicBezTo>
                      <a:pt x="8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49" y="51"/>
                    </a:cubicBezTo>
                    <a:cubicBezTo>
                      <a:pt x="57" y="48"/>
                      <a:pt x="59" y="44"/>
                      <a:pt x="59" y="36"/>
                    </a:cubicBezTo>
                    <a:cubicBezTo>
                      <a:pt x="59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1" y="0"/>
                    </a:cubicBezTo>
                    <a:cubicBezTo>
                      <a:pt x="53" y="14"/>
                      <a:pt x="56" y="33"/>
                      <a:pt x="43" y="44"/>
                    </a:cubicBezTo>
                    <a:cubicBezTo>
                      <a:pt x="37" y="49"/>
                      <a:pt x="31" y="50"/>
                      <a:pt x="23" y="53"/>
                    </a:cubicBezTo>
                    <a:cubicBezTo>
                      <a:pt x="19" y="54"/>
                      <a:pt x="10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2" name="Freeform 643"/>
              <p:cNvSpPr>
                <a:spLocks/>
              </p:cNvSpPr>
              <p:nvPr/>
            </p:nvSpPr>
            <p:spPr bwMode="auto">
              <a:xfrm>
                <a:off x="151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58 w 36"/>
                  <a:gd name="T3" fmla="*/ 594 h 37"/>
                  <a:gd name="T4" fmla="*/ 458 w 36"/>
                  <a:gd name="T5" fmla="*/ 0 h 37"/>
                  <a:gd name="T6" fmla="*/ 363 w 36"/>
                  <a:gd name="T7" fmla="*/ 458 h 37"/>
                  <a:gd name="T8" fmla="*/ 250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9" y="33"/>
                      <a:pt x="22" y="37"/>
                      <a:pt x="29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30" y="10"/>
                      <a:pt x="29" y="17"/>
                      <a:pt x="23" y="24"/>
                    </a:cubicBezTo>
                    <a:cubicBezTo>
                      <a:pt x="21" y="27"/>
                      <a:pt x="19" y="30"/>
                      <a:pt x="16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3" name="Freeform 644"/>
              <p:cNvSpPr>
                <a:spLocks/>
              </p:cNvSpPr>
              <p:nvPr/>
            </p:nvSpPr>
            <p:spPr bwMode="auto">
              <a:xfrm>
                <a:off x="675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70 w 48"/>
                  <a:gd name="T3" fmla="*/ 1003 h 72"/>
                  <a:gd name="T4" fmla="*/ 550 w 48"/>
                  <a:gd name="T5" fmla="*/ 589 h 72"/>
                  <a:gd name="T6" fmla="*/ 720 w 48"/>
                  <a:gd name="T7" fmla="*/ 192 h 72"/>
                  <a:gd name="T8" fmla="*/ 500 w 48"/>
                  <a:gd name="T9" fmla="*/ 0 h 72"/>
                  <a:gd name="T10" fmla="*/ 563 w 48"/>
                  <a:gd name="T11" fmla="*/ 285 h 72"/>
                  <a:gd name="T12" fmla="*/ 395 w 48"/>
                  <a:gd name="T13" fmla="*/ 605 h 72"/>
                  <a:gd name="T14" fmla="*/ 50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2" y="59"/>
                      <a:pt x="17" y="53"/>
                    </a:cubicBezTo>
                    <a:cubicBezTo>
                      <a:pt x="23" y="46"/>
                      <a:pt x="30" y="39"/>
                      <a:pt x="35" y="31"/>
                    </a:cubicBezTo>
                    <a:cubicBezTo>
                      <a:pt x="38" y="26"/>
                      <a:pt x="48" y="16"/>
                      <a:pt x="46" y="10"/>
                    </a:cubicBezTo>
                    <a:cubicBezTo>
                      <a:pt x="45" y="5"/>
                      <a:pt x="36" y="2"/>
                      <a:pt x="32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3" y="21"/>
                      <a:pt x="29" y="27"/>
                      <a:pt x="25" y="32"/>
                    </a:cubicBezTo>
                    <a:cubicBezTo>
                      <a:pt x="18" y="43"/>
                      <a:pt x="11" y="54"/>
                      <a:pt x="3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4" name="Freeform 645"/>
              <p:cNvSpPr>
                <a:spLocks/>
              </p:cNvSpPr>
              <p:nvPr/>
            </p:nvSpPr>
            <p:spPr bwMode="auto">
              <a:xfrm>
                <a:off x="815" y="3216"/>
                <a:ext cx="605" cy="40"/>
              </a:xfrm>
              <a:custGeom>
                <a:avLst/>
                <a:gdLst>
                  <a:gd name="T0" fmla="*/ 0 w 242"/>
                  <a:gd name="T1" fmla="*/ 0 h 15"/>
                  <a:gd name="T2" fmla="*/ 1145 w 242"/>
                  <a:gd name="T3" fmla="*/ 93 h 15"/>
                  <a:gd name="T4" fmla="*/ 1238 w 242"/>
                  <a:gd name="T5" fmla="*/ 56 h 15"/>
                  <a:gd name="T6" fmla="*/ 1908 w 242"/>
                  <a:gd name="T7" fmla="*/ 115 h 15"/>
                  <a:gd name="T8" fmla="*/ 2550 w 242"/>
                  <a:gd name="T9" fmla="*/ 77 h 15"/>
                  <a:gd name="T10" fmla="*/ 3113 w 242"/>
                  <a:gd name="T11" fmla="*/ 171 h 15"/>
                  <a:gd name="T12" fmla="*/ 3783 w 242"/>
                  <a:gd name="T13" fmla="*/ 56 h 15"/>
                  <a:gd name="T14" fmla="*/ 2720 w 242"/>
                  <a:gd name="T15" fmla="*/ 248 h 15"/>
                  <a:gd name="T16" fmla="*/ 2095 w 242"/>
                  <a:gd name="T17" fmla="*/ 248 h 15"/>
                  <a:gd name="T18" fmla="*/ 1050 w 242"/>
                  <a:gd name="T19" fmla="*/ 227 h 15"/>
                  <a:gd name="T20" fmla="*/ 0 w 242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2" h="15">
                    <a:moveTo>
                      <a:pt x="0" y="0"/>
                    </a:moveTo>
                    <a:cubicBezTo>
                      <a:pt x="18" y="6"/>
                      <a:pt x="63" y="7"/>
                      <a:pt x="73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3" y="4"/>
                    </a:cubicBezTo>
                    <a:cubicBezTo>
                      <a:pt x="170" y="8"/>
                      <a:pt x="179" y="10"/>
                      <a:pt x="199" y="9"/>
                    </a:cubicBezTo>
                    <a:cubicBezTo>
                      <a:pt x="219" y="7"/>
                      <a:pt x="242" y="3"/>
                      <a:pt x="242" y="3"/>
                    </a:cubicBezTo>
                    <a:cubicBezTo>
                      <a:pt x="227" y="13"/>
                      <a:pt x="192" y="15"/>
                      <a:pt x="174" y="13"/>
                    </a:cubicBezTo>
                    <a:cubicBezTo>
                      <a:pt x="155" y="11"/>
                      <a:pt x="158" y="12"/>
                      <a:pt x="134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1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75" name="Oval 646"/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76" name="Oval 647"/>
              <p:cNvSpPr>
                <a:spLocks noChangeArrowheads="1"/>
              </p:cNvSpPr>
              <p:nvPr/>
            </p:nvSpPr>
            <p:spPr bwMode="auto">
              <a:xfrm>
                <a:off x="85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77" name="Oval 648"/>
              <p:cNvSpPr>
                <a:spLocks noChangeArrowheads="1"/>
              </p:cNvSpPr>
              <p:nvPr/>
            </p:nvSpPr>
            <p:spPr bwMode="auto">
              <a:xfrm>
                <a:off x="88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78" name="Oval 649"/>
              <p:cNvSpPr>
                <a:spLocks noChangeArrowheads="1"/>
              </p:cNvSpPr>
              <p:nvPr/>
            </p:nvSpPr>
            <p:spPr bwMode="auto">
              <a:xfrm>
                <a:off x="845" y="25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79" name="Oval 650"/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0" name="Oval 651"/>
              <p:cNvSpPr>
                <a:spLocks noChangeArrowheads="1"/>
              </p:cNvSpPr>
              <p:nvPr/>
            </p:nvSpPr>
            <p:spPr bwMode="auto">
              <a:xfrm>
                <a:off x="1083" y="261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1" name="Oval 652"/>
              <p:cNvSpPr>
                <a:spLocks noChangeArrowheads="1"/>
              </p:cNvSpPr>
              <p:nvPr/>
            </p:nvSpPr>
            <p:spPr bwMode="auto">
              <a:xfrm>
                <a:off x="1108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2" name="Oval 653"/>
              <p:cNvSpPr>
                <a:spLocks noChangeArrowheads="1"/>
              </p:cNvSpPr>
              <p:nvPr/>
            </p:nvSpPr>
            <p:spPr bwMode="auto">
              <a:xfrm>
                <a:off x="107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3" name="Oval 654"/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4" name="Oval 655"/>
              <p:cNvSpPr>
                <a:spLocks noChangeArrowheads="1"/>
              </p:cNvSpPr>
              <p:nvPr/>
            </p:nvSpPr>
            <p:spPr bwMode="auto">
              <a:xfrm>
                <a:off x="1330" y="250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5" name="Oval 656"/>
              <p:cNvSpPr>
                <a:spLocks noChangeArrowheads="1"/>
              </p:cNvSpPr>
              <p:nvPr/>
            </p:nvSpPr>
            <p:spPr bwMode="auto">
              <a:xfrm>
                <a:off x="1355" y="25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6" name="Oval 657"/>
              <p:cNvSpPr>
                <a:spLocks noChangeArrowheads="1"/>
              </p:cNvSpPr>
              <p:nvPr/>
            </p:nvSpPr>
            <p:spPr bwMode="auto">
              <a:xfrm>
                <a:off x="1318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" name="Oval 658"/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" name="Oval 659"/>
              <p:cNvSpPr>
                <a:spLocks noChangeArrowheads="1"/>
              </p:cNvSpPr>
              <p:nvPr/>
            </p:nvSpPr>
            <p:spPr bwMode="auto">
              <a:xfrm>
                <a:off x="1413" y="2765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89" name="Oval 660"/>
              <p:cNvSpPr>
                <a:spLocks noChangeArrowheads="1"/>
              </p:cNvSpPr>
              <p:nvPr/>
            </p:nvSpPr>
            <p:spPr bwMode="auto">
              <a:xfrm>
                <a:off x="1438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0" name="Oval 661"/>
              <p:cNvSpPr>
                <a:spLocks noChangeArrowheads="1"/>
              </p:cNvSpPr>
              <p:nvPr/>
            </p:nvSpPr>
            <p:spPr bwMode="auto">
              <a:xfrm>
                <a:off x="140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1" name="Oval 662"/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2" name="Oval 663"/>
              <p:cNvSpPr>
                <a:spLocks noChangeArrowheads="1"/>
              </p:cNvSpPr>
              <p:nvPr/>
            </p:nvSpPr>
            <p:spPr bwMode="auto">
              <a:xfrm>
                <a:off x="1195" y="2840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3" name="Oval 664"/>
              <p:cNvSpPr>
                <a:spLocks noChangeArrowheads="1"/>
              </p:cNvSpPr>
              <p:nvPr/>
            </p:nvSpPr>
            <p:spPr bwMode="auto">
              <a:xfrm>
                <a:off x="1215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4" name="Oval 665"/>
              <p:cNvSpPr>
                <a:spLocks noChangeArrowheads="1"/>
              </p:cNvSpPr>
              <p:nvPr/>
            </p:nvSpPr>
            <p:spPr bwMode="auto">
              <a:xfrm>
                <a:off x="1185" y="28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5" name="Oval 666"/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6" name="Oval 667"/>
              <p:cNvSpPr>
                <a:spLocks noChangeArrowheads="1"/>
              </p:cNvSpPr>
              <p:nvPr/>
            </p:nvSpPr>
            <p:spPr bwMode="auto">
              <a:xfrm>
                <a:off x="1063" y="304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7" name="Oval 668"/>
              <p:cNvSpPr>
                <a:spLocks noChangeArrowheads="1"/>
              </p:cNvSpPr>
              <p:nvPr/>
            </p:nvSpPr>
            <p:spPr bwMode="auto">
              <a:xfrm>
                <a:off x="1088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8" name="Oval 669"/>
              <p:cNvSpPr>
                <a:spLocks noChangeArrowheads="1"/>
              </p:cNvSpPr>
              <p:nvPr/>
            </p:nvSpPr>
            <p:spPr bwMode="auto">
              <a:xfrm>
                <a:off x="105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99" name="Oval 670"/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0" name="Oval 671"/>
              <p:cNvSpPr>
                <a:spLocks noChangeArrowheads="1"/>
              </p:cNvSpPr>
              <p:nvPr/>
            </p:nvSpPr>
            <p:spPr bwMode="auto">
              <a:xfrm>
                <a:off x="860" y="305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1" name="Oval 672"/>
              <p:cNvSpPr>
                <a:spLocks noChangeArrowheads="1"/>
              </p:cNvSpPr>
              <p:nvPr/>
            </p:nvSpPr>
            <p:spPr bwMode="auto">
              <a:xfrm>
                <a:off x="885" y="3045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" name="Oval 673"/>
              <p:cNvSpPr>
                <a:spLocks noChangeArrowheads="1"/>
              </p:cNvSpPr>
              <p:nvPr/>
            </p:nvSpPr>
            <p:spPr bwMode="auto">
              <a:xfrm>
                <a:off x="848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" name="Oval 674"/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4" name="Oval 675"/>
              <p:cNvSpPr>
                <a:spLocks noChangeArrowheads="1"/>
              </p:cNvSpPr>
              <p:nvPr/>
            </p:nvSpPr>
            <p:spPr bwMode="auto">
              <a:xfrm>
                <a:off x="690" y="2795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5" name="Oval 676"/>
              <p:cNvSpPr>
                <a:spLocks noChangeArrowheads="1"/>
              </p:cNvSpPr>
              <p:nvPr/>
            </p:nvSpPr>
            <p:spPr bwMode="auto">
              <a:xfrm>
                <a:off x="715" y="278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6" name="Oval 677"/>
              <p:cNvSpPr>
                <a:spLocks noChangeArrowheads="1"/>
              </p:cNvSpPr>
              <p:nvPr/>
            </p:nvSpPr>
            <p:spPr bwMode="auto">
              <a:xfrm>
                <a:off x="678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7" name="Oval 678"/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8" name="Oval 679"/>
              <p:cNvSpPr>
                <a:spLocks noChangeArrowheads="1"/>
              </p:cNvSpPr>
              <p:nvPr/>
            </p:nvSpPr>
            <p:spPr bwMode="auto">
              <a:xfrm>
                <a:off x="940" y="282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09" name="Oval 680"/>
              <p:cNvSpPr>
                <a:spLocks noChangeArrowheads="1"/>
              </p:cNvSpPr>
              <p:nvPr/>
            </p:nvSpPr>
            <p:spPr bwMode="auto">
              <a:xfrm>
                <a:off x="965" y="281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0" name="Oval 681"/>
              <p:cNvSpPr>
                <a:spLocks noChangeArrowheads="1"/>
              </p:cNvSpPr>
              <p:nvPr/>
            </p:nvSpPr>
            <p:spPr bwMode="auto">
              <a:xfrm>
                <a:off x="928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1" name="Oval 682"/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" name="Oval 683"/>
              <p:cNvSpPr>
                <a:spLocks noChangeArrowheads="1"/>
              </p:cNvSpPr>
              <p:nvPr/>
            </p:nvSpPr>
            <p:spPr bwMode="auto">
              <a:xfrm>
                <a:off x="155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" name="Oval 684"/>
              <p:cNvSpPr>
                <a:spLocks noChangeArrowheads="1"/>
              </p:cNvSpPr>
              <p:nvPr/>
            </p:nvSpPr>
            <p:spPr bwMode="auto">
              <a:xfrm>
                <a:off x="1575" y="251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4" name="Oval 685"/>
              <p:cNvSpPr>
                <a:spLocks noChangeArrowheads="1"/>
              </p:cNvSpPr>
              <p:nvPr/>
            </p:nvSpPr>
            <p:spPr bwMode="auto">
              <a:xfrm>
                <a:off x="154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5" name="Oval 686"/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6" name="Oval 687"/>
              <p:cNvSpPr>
                <a:spLocks noChangeArrowheads="1"/>
              </p:cNvSpPr>
              <p:nvPr/>
            </p:nvSpPr>
            <p:spPr bwMode="auto">
              <a:xfrm>
                <a:off x="1293" y="3027"/>
                <a:ext cx="22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7" name="Oval 688"/>
              <p:cNvSpPr>
                <a:spLocks noChangeArrowheads="1"/>
              </p:cNvSpPr>
              <p:nvPr/>
            </p:nvSpPr>
            <p:spPr bwMode="auto">
              <a:xfrm>
                <a:off x="1318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8" name="Oval 689"/>
              <p:cNvSpPr>
                <a:spLocks noChangeArrowheads="1"/>
              </p:cNvSpPr>
              <p:nvPr/>
            </p:nvSpPr>
            <p:spPr bwMode="auto">
              <a:xfrm>
                <a:off x="128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19" name="Oval 690"/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0" name="Oval 691"/>
              <p:cNvSpPr>
                <a:spLocks noChangeArrowheads="1"/>
              </p:cNvSpPr>
              <p:nvPr/>
            </p:nvSpPr>
            <p:spPr bwMode="auto">
              <a:xfrm>
                <a:off x="1483" y="305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1" name="Oval 692"/>
              <p:cNvSpPr>
                <a:spLocks noChangeArrowheads="1"/>
              </p:cNvSpPr>
              <p:nvPr/>
            </p:nvSpPr>
            <p:spPr bwMode="auto">
              <a:xfrm>
                <a:off x="1503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2" name="Oval 693"/>
              <p:cNvSpPr>
                <a:spLocks noChangeArrowheads="1"/>
              </p:cNvSpPr>
              <p:nvPr/>
            </p:nvSpPr>
            <p:spPr bwMode="auto">
              <a:xfrm>
                <a:off x="1473" y="30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3" name="Oval 694"/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4" name="Oval 695"/>
              <p:cNvSpPr>
                <a:spLocks noChangeArrowheads="1"/>
              </p:cNvSpPr>
              <p:nvPr/>
            </p:nvSpPr>
            <p:spPr bwMode="auto">
              <a:xfrm>
                <a:off x="68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5" name="Oval 696"/>
              <p:cNvSpPr>
                <a:spLocks noChangeArrowheads="1"/>
              </p:cNvSpPr>
              <p:nvPr/>
            </p:nvSpPr>
            <p:spPr bwMode="auto">
              <a:xfrm>
                <a:off x="70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6" name="Oval 697"/>
              <p:cNvSpPr>
                <a:spLocks noChangeArrowheads="1"/>
              </p:cNvSpPr>
              <p:nvPr/>
            </p:nvSpPr>
            <p:spPr bwMode="auto">
              <a:xfrm>
                <a:off x="673" y="309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7" name="Oval 698"/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28" name="Freeform 699"/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29" name="Oval 700"/>
              <p:cNvSpPr>
                <a:spLocks noChangeArrowheads="1"/>
              </p:cNvSpPr>
              <p:nvPr/>
            </p:nvSpPr>
            <p:spPr bwMode="auto">
              <a:xfrm>
                <a:off x="760" y="1781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0" name="Oval 701"/>
              <p:cNvSpPr>
                <a:spLocks noChangeArrowheads="1"/>
              </p:cNvSpPr>
              <p:nvPr/>
            </p:nvSpPr>
            <p:spPr bwMode="auto">
              <a:xfrm>
                <a:off x="78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1" name="Oval 702"/>
              <p:cNvSpPr>
                <a:spLocks noChangeArrowheads="1"/>
              </p:cNvSpPr>
              <p:nvPr/>
            </p:nvSpPr>
            <p:spPr bwMode="auto">
              <a:xfrm>
                <a:off x="795" y="176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2" name="Oval 703"/>
              <p:cNvSpPr>
                <a:spLocks noChangeArrowheads="1"/>
              </p:cNvSpPr>
              <p:nvPr/>
            </p:nvSpPr>
            <p:spPr bwMode="auto">
              <a:xfrm>
                <a:off x="745" y="182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3" name="Oval 704"/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4" name="Freeform 705"/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35" name="Oval 706"/>
              <p:cNvSpPr>
                <a:spLocks noChangeArrowheads="1"/>
              </p:cNvSpPr>
              <p:nvPr/>
            </p:nvSpPr>
            <p:spPr bwMode="auto">
              <a:xfrm>
                <a:off x="141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6" name="Oval 707"/>
              <p:cNvSpPr>
                <a:spLocks noChangeArrowheads="1"/>
              </p:cNvSpPr>
              <p:nvPr/>
            </p:nvSpPr>
            <p:spPr bwMode="auto">
              <a:xfrm>
                <a:off x="144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7" name="Oval 708"/>
              <p:cNvSpPr>
                <a:spLocks noChangeArrowheads="1"/>
              </p:cNvSpPr>
              <p:nvPr/>
            </p:nvSpPr>
            <p:spPr bwMode="auto">
              <a:xfrm>
                <a:off x="145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8" name="Oval 709"/>
              <p:cNvSpPr>
                <a:spLocks noChangeArrowheads="1"/>
              </p:cNvSpPr>
              <p:nvPr/>
            </p:nvSpPr>
            <p:spPr bwMode="auto">
              <a:xfrm>
                <a:off x="140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39" name="Oval 710"/>
              <p:cNvSpPr>
                <a:spLocks noChangeArrowheads="1"/>
              </p:cNvSpPr>
              <p:nvPr/>
            </p:nvSpPr>
            <p:spPr bwMode="auto">
              <a:xfrm>
                <a:off x="106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40" name="Freeform 711"/>
              <p:cNvSpPr>
                <a:spLocks/>
              </p:cNvSpPr>
              <p:nvPr/>
            </p:nvSpPr>
            <p:spPr bwMode="auto">
              <a:xfrm>
                <a:off x="993" y="1419"/>
                <a:ext cx="332" cy="1114"/>
              </a:xfrm>
              <a:custGeom>
                <a:avLst/>
                <a:gdLst>
                  <a:gd name="T0" fmla="*/ 1041 w 133"/>
                  <a:gd name="T1" fmla="*/ 7913 h 418"/>
                  <a:gd name="T2" fmla="*/ 92 w 133"/>
                  <a:gd name="T3" fmla="*/ 7265 h 418"/>
                  <a:gd name="T4" fmla="*/ 12 w 133"/>
                  <a:gd name="T5" fmla="*/ 6911 h 418"/>
                  <a:gd name="T6" fmla="*/ 12 w 133"/>
                  <a:gd name="T7" fmla="*/ 434 h 418"/>
                  <a:gd name="T8" fmla="*/ 292 w 133"/>
                  <a:gd name="T9" fmla="*/ 21 h 418"/>
                  <a:gd name="T10" fmla="*/ 1041 w 133"/>
                  <a:gd name="T11" fmla="*/ 21 h 418"/>
                  <a:gd name="T12" fmla="*/ 1041 w 133"/>
                  <a:gd name="T13" fmla="*/ 21 h 418"/>
                  <a:gd name="T14" fmla="*/ 1775 w 133"/>
                  <a:gd name="T15" fmla="*/ 21 h 418"/>
                  <a:gd name="T16" fmla="*/ 2069 w 133"/>
                  <a:gd name="T17" fmla="*/ 434 h 418"/>
                  <a:gd name="T18" fmla="*/ 2069 w 133"/>
                  <a:gd name="T19" fmla="*/ 6868 h 418"/>
                  <a:gd name="T20" fmla="*/ 1975 w 133"/>
                  <a:gd name="T21" fmla="*/ 7265 h 418"/>
                  <a:gd name="T22" fmla="*/ 1041 w 133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18">
                    <a:moveTo>
                      <a:pt x="67" y="418"/>
                    </a:moveTo>
                    <a:cubicBezTo>
                      <a:pt x="41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3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41" name="Oval 712"/>
              <p:cNvSpPr>
                <a:spLocks noChangeArrowheads="1"/>
              </p:cNvSpPr>
              <p:nvPr/>
            </p:nvSpPr>
            <p:spPr bwMode="auto">
              <a:xfrm>
                <a:off x="108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42" name="Oval 713"/>
              <p:cNvSpPr>
                <a:spLocks noChangeArrowheads="1"/>
              </p:cNvSpPr>
              <p:nvPr/>
            </p:nvSpPr>
            <p:spPr bwMode="auto">
              <a:xfrm>
                <a:off x="111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43" name="Oval 714"/>
              <p:cNvSpPr>
                <a:spLocks noChangeArrowheads="1"/>
              </p:cNvSpPr>
              <p:nvPr/>
            </p:nvSpPr>
            <p:spPr bwMode="auto">
              <a:xfrm>
                <a:off x="112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44" name="Oval 715"/>
              <p:cNvSpPr>
                <a:spLocks noChangeArrowheads="1"/>
              </p:cNvSpPr>
              <p:nvPr/>
            </p:nvSpPr>
            <p:spPr bwMode="auto">
              <a:xfrm>
                <a:off x="107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45" name="Freeform 716"/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912 w 59"/>
                  <a:gd name="T1" fmla="*/ 0 h 127"/>
                  <a:gd name="T2" fmla="*/ 820 w 59"/>
                  <a:gd name="T3" fmla="*/ 264 h 127"/>
                  <a:gd name="T4" fmla="*/ 0 w 59"/>
                  <a:gd name="T5" fmla="*/ 876 h 127"/>
                  <a:gd name="T6" fmla="*/ 12 w 59"/>
                  <a:gd name="T7" fmla="*/ 2015 h 127"/>
                  <a:gd name="T8" fmla="*/ 912 w 59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27">
                    <a:moveTo>
                      <a:pt x="59" y="0"/>
                    </a:moveTo>
                    <a:cubicBezTo>
                      <a:pt x="58" y="5"/>
                      <a:pt x="58" y="10"/>
                      <a:pt x="53" y="14"/>
                    </a:cubicBez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46" name="Freeform 717"/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47" name="Freeform 718"/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48" name="Freeform 719"/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49" name="Freeform 720"/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38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0" name="Freeform 721"/>
              <p:cNvSpPr>
                <a:spLocks/>
              </p:cNvSpPr>
              <p:nvPr/>
            </p:nvSpPr>
            <p:spPr bwMode="auto">
              <a:xfrm>
                <a:off x="665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1" name="Freeform 722"/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70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ubicBezTo>
                      <a:pt x="21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2" name="Freeform 723"/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3" name="Freeform 724"/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4" name="Freeform 725"/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5" name="Freeform 726"/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6" name="Freeform 727"/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7" name="Freeform 728"/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8" name="Freeform 729"/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47 w 81"/>
                  <a:gd name="T5" fmla="*/ 2445 h 129"/>
                  <a:gd name="T6" fmla="*/ 1256 w 81"/>
                  <a:gd name="T7" fmla="*/ 2296 h 129"/>
                  <a:gd name="T8" fmla="*/ 127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56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59" name="Freeform 730"/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60" name="Freeform 731"/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861" name="Freeform 732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1888" name="Group 206"/>
            <p:cNvGrpSpPr>
              <a:grpSpLocks/>
            </p:cNvGrpSpPr>
            <p:nvPr/>
          </p:nvGrpSpPr>
          <p:grpSpPr bwMode="auto">
            <a:xfrm>
              <a:off x="4189386" y="1509704"/>
              <a:ext cx="346782" cy="1251551"/>
              <a:chOff x="4734" y="2583"/>
              <a:chExt cx="335" cy="1153"/>
            </a:xfrm>
          </p:grpSpPr>
          <p:sp>
            <p:nvSpPr>
              <p:cNvPr id="1889" name="Freeform 207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 dirty="0"/>
              </a:p>
            </p:txBody>
          </p:sp>
          <p:sp>
            <p:nvSpPr>
              <p:cNvPr id="1890" name="Oval 208"/>
              <p:cNvSpPr>
                <a:spLocks noChangeArrowheads="1"/>
              </p:cNvSpPr>
              <p:nvPr/>
            </p:nvSpPr>
            <p:spPr bwMode="auto">
              <a:xfrm>
                <a:off x="4834" y="315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1" name="Oval 209"/>
              <p:cNvSpPr>
                <a:spLocks noChangeArrowheads="1"/>
              </p:cNvSpPr>
              <p:nvPr/>
            </p:nvSpPr>
            <p:spPr bwMode="auto">
              <a:xfrm>
                <a:off x="4821" y="3138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2" name="Freeform 210"/>
              <p:cNvSpPr>
                <a:spLocks/>
              </p:cNvSpPr>
              <p:nvPr/>
            </p:nvSpPr>
            <p:spPr bwMode="auto">
              <a:xfrm>
                <a:off x="4749" y="2602"/>
                <a:ext cx="307" cy="1120"/>
              </a:xfrm>
              <a:custGeom>
                <a:avLst/>
                <a:gdLst>
                  <a:gd name="T0" fmla="*/ 0 w 123"/>
                  <a:gd name="T1" fmla="*/ 7736 h 420"/>
                  <a:gd name="T2" fmla="*/ 30 w 123"/>
                  <a:gd name="T3" fmla="*/ 7795 h 420"/>
                  <a:gd name="T4" fmla="*/ 933 w 123"/>
                  <a:gd name="T5" fmla="*/ 7965 h 420"/>
                  <a:gd name="T6" fmla="*/ 933 w 123"/>
                  <a:gd name="T7" fmla="*/ 7965 h 420"/>
                  <a:gd name="T8" fmla="*/ 1820 w 123"/>
                  <a:gd name="T9" fmla="*/ 7795 h 420"/>
                  <a:gd name="T10" fmla="*/ 1912 w 123"/>
                  <a:gd name="T11" fmla="*/ 7416 h 420"/>
                  <a:gd name="T12" fmla="*/ 1912 w 123"/>
                  <a:gd name="T13" fmla="*/ 320 h 420"/>
                  <a:gd name="T14" fmla="*/ 1775 w 123"/>
                  <a:gd name="T15" fmla="*/ 0 h 420"/>
                  <a:gd name="T16" fmla="*/ 1849 w 123"/>
                  <a:gd name="T17" fmla="*/ 264 h 420"/>
                  <a:gd name="T18" fmla="*/ 1712 w 123"/>
                  <a:gd name="T19" fmla="*/ 6259 h 420"/>
                  <a:gd name="T20" fmla="*/ 699 w 123"/>
                  <a:gd name="T21" fmla="*/ 7816 h 420"/>
                  <a:gd name="T22" fmla="*/ 0 w 123"/>
                  <a:gd name="T23" fmla="*/ 773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0">
                    <a:moveTo>
                      <a:pt x="0" y="408"/>
                    </a:moveTo>
                    <a:cubicBezTo>
                      <a:pt x="1" y="409"/>
                      <a:pt x="1" y="410"/>
                      <a:pt x="2" y="411"/>
                    </a:cubicBezTo>
                    <a:cubicBezTo>
                      <a:pt x="8" y="416"/>
                      <a:pt x="36" y="420"/>
                      <a:pt x="60" y="420"/>
                    </a:cubicBezTo>
                    <a:cubicBezTo>
                      <a:pt x="60" y="420"/>
                      <a:pt x="60" y="420"/>
                      <a:pt x="60" y="420"/>
                    </a:cubicBezTo>
                    <a:cubicBezTo>
                      <a:pt x="84" y="420"/>
                      <a:pt x="111" y="416"/>
                      <a:pt x="117" y="411"/>
                    </a:cubicBezTo>
                    <a:cubicBezTo>
                      <a:pt x="123" y="405"/>
                      <a:pt x="123" y="399"/>
                      <a:pt x="123" y="391"/>
                    </a:cubicBezTo>
                    <a:cubicBezTo>
                      <a:pt x="123" y="382"/>
                      <a:pt x="123" y="28"/>
                      <a:pt x="123" y="17"/>
                    </a:cubicBezTo>
                    <a:cubicBezTo>
                      <a:pt x="123" y="10"/>
                      <a:pt x="120" y="4"/>
                      <a:pt x="114" y="0"/>
                    </a:cubicBezTo>
                    <a:cubicBezTo>
                      <a:pt x="115" y="0"/>
                      <a:pt x="118" y="6"/>
                      <a:pt x="119" y="14"/>
                    </a:cubicBezTo>
                    <a:cubicBezTo>
                      <a:pt x="122" y="75"/>
                      <a:pt x="111" y="309"/>
                      <a:pt x="110" y="330"/>
                    </a:cubicBezTo>
                    <a:cubicBezTo>
                      <a:pt x="108" y="370"/>
                      <a:pt x="103" y="410"/>
                      <a:pt x="45" y="412"/>
                    </a:cubicBezTo>
                    <a:cubicBezTo>
                      <a:pt x="25" y="413"/>
                      <a:pt x="5" y="411"/>
                      <a:pt x="0" y="40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3" name="Freeform 211"/>
              <p:cNvSpPr>
                <a:spLocks/>
              </p:cNvSpPr>
              <p:nvPr/>
            </p:nvSpPr>
            <p:spPr bwMode="auto">
              <a:xfrm>
                <a:off x="4899" y="2653"/>
                <a:ext cx="157" cy="1069"/>
              </a:xfrm>
              <a:custGeom>
                <a:avLst/>
                <a:gdLst>
                  <a:gd name="T0" fmla="*/ 0 w 63"/>
                  <a:gd name="T1" fmla="*/ 7598 h 401"/>
                  <a:gd name="T2" fmla="*/ 882 w 63"/>
                  <a:gd name="T3" fmla="*/ 7427 h 401"/>
                  <a:gd name="T4" fmla="*/ 974 w 63"/>
                  <a:gd name="T5" fmla="*/ 7051 h 401"/>
                  <a:gd name="T6" fmla="*/ 974 w 63"/>
                  <a:gd name="T7" fmla="*/ 0 h 401"/>
                  <a:gd name="T8" fmla="*/ 820 w 63"/>
                  <a:gd name="T9" fmla="*/ 7008 h 401"/>
                  <a:gd name="T10" fmla="*/ 0 w 63"/>
                  <a:gd name="T11" fmla="*/ 7598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1">
                    <a:moveTo>
                      <a:pt x="0" y="401"/>
                    </a:moveTo>
                    <a:cubicBezTo>
                      <a:pt x="24" y="401"/>
                      <a:pt x="51" y="397"/>
                      <a:pt x="57" y="392"/>
                    </a:cubicBezTo>
                    <a:cubicBezTo>
                      <a:pt x="63" y="386"/>
                      <a:pt x="63" y="380"/>
                      <a:pt x="63" y="372"/>
                    </a:cubicBezTo>
                    <a:cubicBezTo>
                      <a:pt x="63" y="363"/>
                      <a:pt x="63" y="10"/>
                      <a:pt x="63" y="0"/>
                    </a:cubicBezTo>
                    <a:cubicBezTo>
                      <a:pt x="63" y="12"/>
                      <a:pt x="57" y="358"/>
                      <a:pt x="53" y="370"/>
                    </a:cubicBezTo>
                    <a:cubicBezTo>
                      <a:pt x="49" y="383"/>
                      <a:pt x="41" y="398"/>
                      <a:pt x="0" y="40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4" name="Freeform 212"/>
              <p:cNvSpPr>
                <a:spLocks/>
              </p:cNvSpPr>
              <p:nvPr/>
            </p:nvSpPr>
            <p:spPr bwMode="auto">
              <a:xfrm>
                <a:off x="4749" y="2594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22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4"/>
                      <a:pt x="51" y="6"/>
                    </a:cubicBezTo>
                    <a:cubicBezTo>
                      <a:pt x="33" y="8"/>
                      <a:pt x="22" y="7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5" name="Freeform 213"/>
              <p:cNvSpPr>
                <a:spLocks/>
              </p:cNvSpPr>
              <p:nvPr/>
            </p:nvSpPr>
            <p:spPr bwMode="auto">
              <a:xfrm>
                <a:off x="4749" y="2594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9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6" name="Oval 214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7" name="Freeform 215"/>
              <p:cNvSpPr>
                <a:spLocks/>
              </p:cNvSpPr>
              <p:nvPr/>
            </p:nvSpPr>
            <p:spPr bwMode="auto">
              <a:xfrm>
                <a:off x="4839" y="3165"/>
                <a:ext cx="147" cy="250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80 h 94"/>
                  <a:gd name="T4" fmla="*/ 249 w 59"/>
                  <a:gd name="T5" fmla="*/ 1521 h 94"/>
                  <a:gd name="T6" fmla="*/ 0 w 59"/>
                  <a:gd name="T7" fmla="*/ 1407 h 94"/>
                  <a:gd name="T8" fmla="*/ 404 w 59"/>
                  <a:gd name="T9" fmla="*/ 1769 h 94"/>
                  <a:gd name="T10" fmla="*/ 912 w 59"/>
                  <a:gd name="T11" fmla="*/ 827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8" name="Oval 216"/>
              <p:cNvSpPr>
                <a:spLocks noChangeArrowheads="1"/>
              </p:cNvSpPr>
              <p:nvPr/>
            </p:nvSpPr>
            <p:spPr bwMode="auto">
              <a:xfrm>
                <a:off x="4836" y="3173"/>
                <a:ext cx="98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9" name="Oval 217"/>
              <p:cNvSpPr>
                <a:spLocks noChangeArrowheads="1"/>
              </p:cNvSpPr>
              <p:nvPr/>
            </p:nvSpPr>
            <p:spPr bwMode="auto">
              <a:xfrm>
                <a:off x="4809" y="313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0" name="Freeform 218"/>
              <p:cNvSpPr>
                <a:spLocks/>
              </p:cNvSpPr>
              <p:nvPr/>
            </p:nvSpPr>
            <p:spPr bwMode="auto">
              <a:xfrm>
                <a:off x="4734" y="2583"/>
                <a:ext cx="335" cy="1152"/>
              </a:xfrm>
              <a:custGeom>
                <a:avLst/>
                <a:gdLst>
                  <a:gd name="T0" fmla="*/ 1050 w 134"/>
                  <a:gd name="T1" fmla="*/ 8192 h 432"/>
                  <a:gd name="T2" fmla="*/ 113 w 134"/>
                  <a:gd name="T3" fmla="*/ 8000 h 432"/>
                  <a:gd name="T4" fmla="*/ 20 w 134"/>
                  <a:gd name="T5" fmla="*/ 7603 h 432"/>
                  <a:gd name="T6" fmla="*/ 20 w 134"/>
                  <a:gd name="T7" fmla="*/ 419 h 432"/>
                  <a:gd name="T8" fmla="*/ 313 w 134"/>
                  <a:gd name="T9" fmla="*/ 0 h 432"/>
                  <a:gd name="T10" fmla="*/ 1050 w 134"/>
                  <a:gd name="T11" fmla="*/ 0 h 432"/>
                  <a:gd name="T12" fmla="*/ 1050 w 134"/>
                  <a:gd name="T13" fmla="*/ 0 h 432"/>
                  <a:gd name="T14" fmla="*/ 1783 w 134"/>
                  <a:gd name="T15" fmla="*/ 0 h 432"/>
                  <a:gd name="T16" fmla="*/ 2083 w 134"/>
                  <a:gd name="T17" fmla="*/ 419 h 432"/>
                  <a:gd name="T18" fmla="*/ 2083 w 134"/>
                  <a:gd name="T19" fmla="*/ 7603 h 432"/>
                  <a:gd name="T20" fmla="*/ 2000 w 134"/>
                  <a:gd name="T21" fmla="*/ 8000 h 432"/>
                  <a:gd name="T22" fmla="*/ 1050 w 134"/>
                  <a:gd name="T23" fmla="*/ 8192 h 4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2">
                    <a:moveTo>
                      <a:pt x="67" y="432"/>
                    </a:moveTo>
                    <a:cubicBezTo>
                      <a:pt x="42" y="432"/>
                      <a:pt x="13" y="428"/>
                      <a:pt x="7" y="422"/>
                    </a:cubicBezTo>
                    <a:cubicBezTo>
                      <a:pt x="0" y="416"/>
                      <a:pt x="1" y="410"/>
                      <a:pt x="1" y="401"/>
                    </a:cubicBezTo>
                    <a:cubicBezTo>
                      <a:pt x="1" y="391"/>
                      <a:pt x="1" y="33"/>
                      <a:pt x="1" y="22"/>
                    </a:cubicBezTo>
                    <a:cubicBezTo>
                      <a:pt x="1" y="11"/>
                      <a:pt x="8" y="1"/>
                      <a:pt x="20" y="0"/>
                    </a:cubicBezTo>
                    <a:cubicBezTo>
                      <a:pt x="32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102" y="0"/>
                      <a:pt x="114" y="0"/>
                    </a:cubicBezTo>
                    <a:cubicBezTo>
                      <a:pt x="126" y="1"/>
                      <a:pt x="133" y="11"/>
                      <a:pt x="133" y="22"/>
                    </a:cubicBezTo>
                    <a:cubicBezTo>
                      <a:pt x="133" y="33"/>
                      <a:pt x="133" y="391"/>
                      <a:pt x="133" y="401"/>
                    </a:cubicBezTo>
                    <a:cubicBezTo>
                      <a:pt x="133" y="410"/>
                      <a:pt x="134" y="416"/>
                      <a:pt x="128" y="422"/>
                    </a:cubicBezTo>
                    <a:cubicBezTo>
                      <a:pt x="121" y="428"/>
                      <a:pt x="93" y="432"/>
                      <a:pt x="67" y="43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01" name="Rectangle 219"/>
              <p:cNvSpPr>
                <a:spLocks noChangeArrowheads="1"/>
              </p:cNvSpPr>
              <p:nvPr/>
            </p:nvSpPr>
            <p:spPr bwMode="auto">
              <a:xfrm>
                <a:off x="4901" y="3735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2" name="Oval 220"/>
              <p:cNvSpPr>
                <a:spLocks noChangeArrowheads="1"/>
              </p:cNvSpPr>
              <p:nvPr/>
            </p:nvSpPr>
            <p:spPr bwMode="auto">
              <a:xfrm>
                <a:off x="4831" y="3135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3" name="Oval 221"/>
              <p:cNvSpPr>
                <a:spLocks noChangeArrowheads="1"/>
              </p:cNvSpPr>
              <p:nvPr/>
            </p:nvSpPr>
            <p:spPr bwMode="auto">
              <a:xfrm>
                <a:off x="4854" y="3189"/>
                <a:ext cx="42" cy="4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4" name="Oval 222"/>
              <p:cNvSpPr>
                <a:spLocks noChangeArrowheads="1"/>
              </p:cNvSpPr>
              <p:nvPr/>
            </p:nvSpPr>
            <p:spPr bwMode="auto">
              <a:xfrm>
                <a:off x="4866" y="3125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5" name="Oval 223"/>
              <p:cNvSpPr>
                <a:spLocks noChangeArrowheads="1"/>
              </p:cNvSpPr>
              <p:nvPr/>
            </p:nvSpPr>
            <p:spPr bwMode="auto">
              <a:xfrm>
                <a:off x="4816" y="317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034" name="Group 3033"/>
          <p:cNvGrpSpPr/>
          <p:nvPr/>
        </p:nvGrpSpPr>
        <p:grpSpPr>
          <a:xfrm>
            <a:off x="5991489" y="405918"/>
            <a:ext cx="2929043" cy="4671106"/>
            <a:chOff x="6370840" y="868366"/>
            <a:chExt cx="2787564" cy="4556739"/>
          </a:xfrm>
        </p:grpSpPr>
        <p:grpSp>
          <p:nvGrpSpPr>
            <p:cNvPr id="1907" name="Group 46"/>
            <p:cNvGrpSpPr>
              <a:grpSpLocks/>
            </p:cNvGrpSpPr>
            <p:nvPr/>
          </p:nvGrpSpPr>
          <p:grpSpPr bwMode="auto">
            <a:xfrm>
              <a:off x="6370840" y="868366"/>
              <a:ext cx="2787564" cy="4556739"/>
              <a:chOff x="1975" y="743"/>
              <a:chExt cx="2071" cy="3197"/>
            </a:xfrm>
          </p:grpSpPr>
          <p:sp>
            <p:nvSpPr>
              <p:cNvPr id="1908" name="Freeform 47"/>
              <p:cNvSpPr>
                <a:spLocks/>
              </p:cNvSpPr>
              <p:nvPr/>
            </p:nvSpPr>
            <p:spPr bwMode="auto">
              <a:xfrm>
                <a:off x="1975" y="743"/>
                <a:ext cx="2024" cy="2879"/>
              </a:xfrm>
              <a:custGeom>
                <a:avLst/>
                <a:gdLst>
                  <a:gd name="T0" fmla="*/ 202 w 904"/>
                  <a:gd name="T1" fmla="*/ 5197 h 1206"/>
                  <a:gd name="T2" fmla="*/ 81 w 904"/>
                  <a:gd name="T3" fmla="*/ 3808 h 1206"/>
                  <a:gd name="T4" fmla="*/ 202 w 904"/>
                  <a:gd name="T5" fmla="*/ 1989 h 1206"/>
                  <a:gd name="T6" fmla="*/ 1032 w 904"/>
                  <a:gd name="T7" fmla="*/ 518 h 1206"/>
                  <a:gd name="T8" fmla="*/ 2190 w 904"/>
                  <a:gd name="T9" fmla="*/ 382 h 1206"/>
                  <a:gd name="T10" fmla="*/ 2626 w 904"/>
                  <a:gd name="T11" fmla="*/ 284 h 1206"/>
                  <a:gd name="T12" fmla="*/ 3278 w 904"/>
                  <a:gd name="T13" fmla="*/ 107 h 1206"/>
                  <a:gd name="T14" fmla="*/ 3670 w 904"/>
                  <a:gd name="T15" fmla="*/ 451 h 1206"/>
                  <a:gd name="T16" fmla="*/ 4321 w 904"/>
                  <a:gd name="T17" fmla="*/ 571 h 1206"/>
                  <a:gd name="T18" fmla="*/ 5107 w 904"/>
                  <a:gd name="T19" fmla="*/ 1031 h 1206"/>
                  <a:gd name="T20" fmla="*/ 5329 w 904"/>
                  <a:gd name="T21" fmla="*/ 1031 h 1206"/>
                  <a:gd name="T22" fmla="*/ 6912 w 904"/>
                  <a:gd name="T23" fmla="*/ 1726 h 1206"/>
                  <a:gd name="T24" fmla="*/ 5689 w 904"/>
                  <a:gd name="T25" fmla="*/ 4610 h 1206"/>
                  <a:gd name="T26" fmla="*/ 4491 w 904"/>
                  <a:gd name="T27" fmla="*/ 4884 h 1206"/>
                  <a:gd name="T28" fmla="*/ 3414 w 904"/>
                  <a:gd name="T29" fmla="*/ 4013 h 1206"/>
                  <a:gd name="T30" fmla="*/ 3278 w 904"/>
                  <a:gd name="T31" fmla="*/ 4051 h 1206"/>
                  <a:gd name="T32" fmla="*/ 3589 w 904"/>
                  <a:gd name="T33" fmla="*/ 5008 h 1206"/>
                  <a:gd name="T34" fmla="*/ 3459 w 904"/>
                  <a:gd name="T35" fmla="*/ 7346 h 1206"/>
                  <a:gd name="T36" fmla="*/ 3726 w 904"/>
                  <a:gd name="T37" fmla="*/ 10217 h 1206"/>
                  <a:gd name="T38" fmla="*/ 4357 w 904"/>
                  <a:gd name="T39" fmla="*/ 11062 h 1206"/>
                  <a:gd name="T40" fmla="*/ 6251 w 904"/>
                  <a:gd name="T41" fmla="*/ 10867 h 1206"/>
                  <a:gd name="T42" fmla="*/ 7263 w 904"/>
                  <a:gd name="T43" fmla="*/ 11769 h 1206"/>
                  <a:gd name="T44" fmla="*/ 8383 w 904"/>
                  <a:gd name="T45" fmla="*/ 10709 h 1206"/>
                  <a:gd name="T46" fmla="*/ 9395 w 904"/>
                  <a:gd name="T47" fmla="*/ 9317 h 1206"/>
                  <a:gd name="T48" fmla="*/ 10100 w 904"/>
                  <a:gd name="T49" fmla="*/ 10327 h 1206"/>
                  <a:gd name="T50" fmla="*/ 9549 w 904"/>
                  <a:gd name="T51" fmla="*/ 11277 h 1206"/>
                  <a:gd name="T52" fmla="*/ 8577 w 904"/>
                  <a:gd name="T53" fmla="*/ 12485 h 1206"/>
                  <a:gd name="T54" fmla="*/ 7113 w 904"/>
                  <a:gd name="T55" fmla="*/ 13483 h 1206"/>
                  <a:gd name="T56" fmla="*/ 5761 w 904"/>
                  <a:gd name="T57" fmla="*/ 12624 h 1206"/>
                  <a:gd name="T58" fmla="*/ 4467 w 904"/>
                  <a:gd name="T59" fmla="*/ 12731 h 1206"/>
                  <a:gd name="T60" fmla="*/ 4140 w 904"/>
                  <a:gd name="T61" fmla="*/ 14407 h 1206"/>
                  <a:gd name="T62" fmla="*/ 3580 w 904"/>
                  <a:gd name="T63" fmla="*/ 15006 h 1206"/>
                  <a:gd name="T64" fmla="*/ 1202 w 904"/>
                  <a:gd name="T65" fmla="*/ 15006 h 1206"/>
                  <a:gd name="T66" fmla="*/ 1068 w 904"/>
                  <a:gd name="T67" fmla="*/ 13072 h 1206"/>
                  <a:gd name="T68" fmla="*/ 627 w 904"/>
                  <a:gd name="T69" fmla="*/ 11483 h 1206"/>
                  <a:gd name="T70" fmla="*/ 425 w 904"/>
                  <a:gd name="T71" fmla="*/ 9917 h 1206"/>
                  <a:gd name="T72" fmla="*/ 425 w 904"/>
                  <a:gd name="T73" fmla="*/ 8532 h 1206"/>
                  <a:gd name="T74" fmla="*/ 300 w 904"/>
                  <a:gd name="T75" fmla="*/ 7603 h 1206"/>
                  <a:gd name="T76" fmla="*/ 381 w 904"/>
                  <a:gd name="T77" fmla="*/ 6228 h 1206"/>
                  <a:gd name="T78" fmla="*/ 202 w 904"/>
                  <a:gd name="T79" fmla="*/ 5197 h 120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04" h="1206">
                    <a:moveTo>
                      <a:pt x="18" y="382"/>
                    </a:moveTo>
                    <a:cubicBezTo>
                      <a:pt x="18" y="382"/>
                      <a:pt x="13" y="307"/>
                      <a:pt x="7" y="280"/>
                    </a:cubicBezTo>
                    <a:cubicBezTo>
                      <a:pt x="0" y="253"/>
                      <a:pt x="0" y="185"/>
                      <a:pt x="18" y="146"/>
                    </a:cubicBezTo>
                    <a:cubicBezTo>
                      <a:pt x="36" y="107"/>
                      <a:pt x="37" y="71"/>
                      <a:pt x="92" y="38"/>
                    </a:cubicBezTo>
                    <a:cubicBezTo>
                      <a:pt x="147" y="6"/>
                      <a:pt x="195" y="28"/>
                      <a:pt x="195" y="28"/>
                    </a:cubicBezTo>
                    <a:cubicBezTo>
                      <a:pt x="195" y="28"/>
                      <a:pt x="222" y="28"/>
                      <a:pt x="234" y="21"/>
                    </a:cubicBezTo>
                    <a:cubicBezTo>
                      <a:pt x="245" y="15"/>
                      <a:pt x="269" y="0"/>
                      <a:pt x="292" y="8"/>
                    </a:cubicBezTo>
                    <a:cubicBezTo>
                      <a:pt x="314" y="16"/>
                      <a:pt x="327" y="33"/>
                      <a:pt x="327" y="33"/>
                    </a:cubicBezTo>
                    <a:cubicBezTo>
                      <a:pt x="327" y="33"/>
                      <a:pt x="356" y="33"/>
                      <a:pt x="385" y="42"/>
                    </a:cubicBezTo>
                    <a:cubicBezTo>
                      <a:pt x="414" y="51"/>
                      <a:pt x="455" y="76"/>
                      <a:pt x="455" y="76"/>
                    </a:cubicBezTo>
                    <a:cubicBezTo>
                      <a:pt x="455" y="76"/>
                      <a:pt x="465" y="81"/>
                      <a:pt x="475" y="76"/>
                    </a:cubicBezTo>
                    <a:cubicBezTo>
                      <a:pt x="485" y="72"/>
                      <a:pt x="601" y="76"/>
                      <a:pt x="616" y="127"/>
                    </a:cubicBezTo>
                    <a:cubicBezTo>
                      <a:pt x="630" y="179"/>
                      <a:pt x="507" y="339"/>
                      <a:pt x="507" y="339"/>
                    </a:cubicBezTo>
                    <a:cubicBezTo>
                      <a:pt x="507" y="339"/>
                      <a:pt x="456" y="381"/>
                      <a:pt x="400" y="359"/>
                    </a:cubicBezTo>
                    <a:cubicBezTo>
                      <a:pt x="344" y="336"/>
                      <a:pt x="304" y="295"/>
                      <a:pt x="304" y="295"/>
                    </a:cubicBezTo>
                    <a:cubicBezTo>
                      <a:pt x="304" y="295"/>
                      <a:pt x="297" y="298"/>
                      <a:pt x="292" y="298"/>
                    </a:cubicBezTo>
                    <a:cubicBezTo>
                      <a:pt x="292" y="298"/>
                      <a:pt x="323" y="330"/>
                      <a:pt x="320" y="368"/>
                    </a:cubicBezTo>
                    <a:cubicBezTo>
                      <a:pt x="316" y="405"/>
                      <a:pt x="308" y="483"/>
                      <a:pt x="308" y="540"/>
                    </a:cubicBezTo>
                    <a:cubicBezTo>
                      <a:pt x="308" y="597"/>
                      <a:pt x="333" y="726"/>
                      <a:pt x="332" y="751"/>
                    </a:cubicBezTo>
                    <a:cubicBezTo>
                      <a:pt x="331" y="776"/>
                      <a:pt x="356" y="834"/>
                      <a:pt x="388" y="813"/>
                    </a:cubicBezTo>
                    <a:cubicBezTo>
                      <a:pt x="419" y="792"/>
                      <a:pt x="471" y="730"/>
                      <a:pt x="557" y="799"/>
                    </a:cubicBezTo>
                    <a:cubicBezTo>
                      <a:pt x="590" y="825"/>
                      <a:pt x="609" y="869"/>
                      <a:pt x="647" y="865"/>
                    </a:cubicBezTo>
                    <a:cubicBezTo>
                      <a:pt x="686" y="861"/>
                      <a:pt x="723" y="821"/>
                      <a:pt x="747" y="787"/>
                    </a:cubicBezTo>
                    <a:cubicBezTo>
                      <a:pt x="770" y="752"/>
                      <a:pt x="813" y="686"/>
                      <a:pt x="837" y="685"/>
                    </a:cubicBezTo>
                    <a:cubicBezTo>
                      <a:pt x="837" y="685"/>
                      <a:pt x="904" y="699"/>
                      <a:pt x="900" y="759"/>
                    </a:cubicBezTo>
                    <a:cubicBezTo>
                      <a:pt x="896" y="819"/>
                      <a:pt x="851" y="829"/>
                      <a:pt x="851" y="829"/>
                    </a:cubicBezTo>
                    <a:cubicBezTo>
                      <a:pt x="851" y="829"/>
                      <a:pt x="784" y="891"/>
                      <a:pt x="764" y="918"/>
                    </a:cubicBezTo>
                    <a:cubicBezTo>
                      <a:pt x="744" y="944"/>
                      <a:pt x="696" y="1003"/>
                      <a:pt x="634" y="991"/>
                    </a:cubicBezTo>
                    <a:cubicBezTo>
                      <a:pt x="572" y="979"/>
                      <a:pt x="548" y="958"/>
                      <a:pt x="513" y="928"/>
                    </a:cubicBezTo>
                    <a:cubicBezTo>
                      <a:pt x="479" y="899"/>
                      <a:pt x="414" y="894"/>
                      <a:pt x="398" y="936"/>
                    </a:cubicBezTo>
                    <a:cubicBezTo>
                      <a:pt x="382" y="979"/>
                      <a:pt x="406" y="1027"/>
                      <a:pt x="369" y="1059"/>
                    </a:cubicBezTo>
                    <a:cubicBezTo>
                      <a:pt x="331" y="1091"/>
                      <a:pt x="331" y="1090"/>
                      <a:pt x="319" y="1103"/>
                    </a:cubicBezTo>
                    <a:cubicBezTo>
                      <a:pt x="308" y="1115"/>
                      <a:pt x="233" y="1206"/>
                      <a:pt x="107" y="1103"/>
                    </a:cubicBezTo>
                    <a:cubicBezTo>
                      <a:pt x="89" y="1088"/>
                      <a:pt x="108" y="996"/>
                      <a:pt x="95" y="961"/>
                    </a:cubicBezTo>
                    <a:cubicBezTo>
                      <a:pt x="82" y="926"/>
                      <a:pt x="52" y="912"/>
                      <a:pt x="56" y="844"/>
                    </a:cubicBezTo>
                    <a:cubicBezTo>
                      <a:pt x="60" y="776"/>
                      <a:pt x="48" y="756"/>
                      <a:pt x="38" y="729"/>
                    </a:cubicBezTo>
                    <a:cubicBezTo>
                      <a:pt x="28" y="702"/>
                      <a:pt x="33" y="646"/>
                      <a:pt x="38" y="627"/>
                    </a:cubicBezTo>
                    <a:cubicBezTo>
                      <a:pt x="43" y="607"/>
                      <a:pt x="35" y="590"/>
                      <a:pt x="27" y="559"/>
                    </a:cubicBezTo>
                    <a:cubicBezTo>
                      <a:pt x="20" y="528"/>
                      <a:pt x="27" y="476"/>
                      <a:pt x="34" y="458"/>
                    </a:cubicBezTo>
                    <a:cubicBezTo>
                      <a:pt x="41" y="440"/>
                      <a:pt x="18" y="382"/>
                      <a:pt x="18" y="382"/>
                    </a:cubicBezTo>
                    <a:close/>
                  </a:path>
                </a:pathLst>
              </a:custGeom>
              <a:solidFill>
                <a:srgbClr val="F1D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09" name="Freeform 48"/>
              <p:cNvSpPr>
                <a:spLocks/>
              </p:cNvSpPr>
              <p:nvPr/>
            </p:nvSpPr>
            <p:spPr bwMode="auto">
              <a:xfrm>
                <a:off x="2844" y="2545"/>
                <a:ext cx="1202" cy="676"/>
              </a:xfrm>
              <a:custGeom>
                <a:avLst/>
                <a:gdLst>
                  <a:gd name="T0" fmla="*/ 5887 w 537"/>
                  <a:gd name="T1" fmla="*/ 0 h 283"/>
                  <a:gd name="T2" fmla="*/ 5171 w 537"/>
                  <a:gd name="T3" fmla="*/ 1706 h 283"/>
                  <a:gd name="T4" fmla="*/ 2950 w 537"/>
                  <a:gd name="T5" fmla="*/ 3738 h 283"/>
                  <a:gd name="T6" fmla="*/ 996 w 537"/>
                  <a:gd name="T7" fmla="*/ 2413 h 283"/>
                  <a:gd name="T8" fmla="*/ 300 w 537"/>
                  <a:gd name="T9" fmla="*/ 3246 h 283"/>
                  <a:gd name="T10" fmla="*/ 291 w 537"/>
                  <a:gd name="T11" fmla="*/ 3652 h 283"/>
                  <a:gd name="T12" fmla="*/ 81 w 537"/>
                  <a:gd name="T13" fmla="*/ 3337 h 283"/>
                  <a:gd name="T14" fmla="*/ 110 w 537"/>
                  <a:gd name="T15" fmla="*/ 2465 h 283"/>
                  <a:gd name="T16" fmla="*/ 537 w 537"/>
                  <a:gd name="T17" fmla="*/ 2071 h 283"/>
                  <a:gd name="T18" fmla="*/ 1121 w 537"/>
                  <a:gd name="T19" fmla="*/ 2169 h 283"/>
                  <a:gd name="T20" fmla="*/ 2153 w 537"/>
                  <a:gd name="T21" fmla="*/ 3065 h 283"/>
                  <a:gd name="T22" fmla="*/ 3333 w 537"/>
                  <a:gd name="T23" fmla="*/ 3065 h 283"/>
                  <a:gd name="T24" fmla="*/ 4183 w 537"/>
                  <a:gd name="T25" fmla="*/ 2248 h 283"/>
                  <a:gd name="T26" fmla="*/ 4701 w 537"/>
                  <a:gd name="T27" fmla="*/ 1529 h 283"/>
                  <a:gd name="T28" fmla="*/ 5271 w 537"/>
                  <a:gd name="T29" fmla="*/ 953 h 283"/>
                  <a:gd name="T30" fmla="*/ 5652 w 537"/>
                  <a:gd name="T31" fmla="*/ 612 h 283"/>
                  <a:gd name="T32" fmla="*/ 5887 w 537"/>
                  <a:gd name="T33" fmla="*/ 0 h 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7" h="283">
                    <a:moveTo>
                      <a:pt x="525" y="0"/>
                    </a:moveTo>
                    <a:cubicBezTo>
                      <a:pt x="525" y="0"/>
                      <a:pt x="537" y="48"/>
                      <a:pt x="461" y="125"/>
                    </a:cubicBezTo>
                    <a:cubicBezTo>
                      <a:pt x="384" y="201"/>
                      <a:pt x="362" y="265"/>
                      <a:pt x="263" y="274"/>
                    </a:cubicBezTo>
                    <a:cubicBezTo>
                      <a:pt x="165" y="283"/>
                      <a:pt x="122" y="184"/>
                      <a:pt x="89" y="177"/>
                    </a:cubicBezTo>
                    <a:cubicBezTo>
                      <a:pt x="57" y="170"/>
                      <a:pt x="28" y="184"/>
                      <a:pt x="27" y="238"/>
                    </a:cubicBezTo>
                    <a:cubicBezTo>
                      <a:pt x="26" y="268"/>
                      <a:pt x="26" y="268"/>
                      <a:pt x="26" y="268"/>
                    </a:cubicBezTo>
                    <a:cubicBezTo>
                      <a:pt x="7" y="245"/>
                      <a:pt x="7" y="245"/>
                      <a:pt x="7" y="245"/>
                    </a:cubicBezTo>
                    <a:cubicBezTo>
                      <a:pt x="7" y="245"/>
                      <a:pt x="0" y="201"/>
                      <a:pt x="10" y="181"/>
                    </a:cubicBezTo>
                    <a:cubicBezTo>
                      <a:pt x="21" y="162"/>
                      <a:pt x="48" y="152"/>
                      <a:pt x="48" y="152"/>
                    </a:cubicBezTo>
                    <a:cubicBezTo>
                      <a:pt x="48" y="152"/>
                      <a:pt x="72" y="142"/>
                      <a:pt x="100" y="159"/>
                    </a:cubicBezTo>
                    <a:cubicBezTo>
                      <a:pt x="129" y="175"/>
                      <a:pt x="168" y="213"/>
                      <a:pt x="192" y="225"/>
                    </a:cubicBezTo>
                    <a:cubicBezTo>
                      <a:pt x="216" y="237"/>
                      <a:pt x="263" y="243"/>
                      <a:pt x="297" y="225"/>
                    </a:cubicBezTo>
                    <a:cubicBezTo>
                      <a:pt x="331" y="207"/>
                      <a:pt x="356" y="191"/>
                      <a:pt x="373" y="165"/>
                    </a:cubicBezTo>
                    <a:cubicBezTo>
                      <a:pt x="391" y="140"/>
                      <a:pt x="406" y="124"/>
                      <a:pt x="419" y="112"/>
                    </a:cubicBezTo>
                    <a:cubicBezTo>
                      <a:pt x="432" y="100"/>
                      <a:pt x="454" y="77"/>
                      <a:pt x="470" y="70"/>
                    </a:cubicBezTo>
                    <a:cubicBezTo>
                      <a:pt x="486" y="63"/>
                      <a:pt x="496" y="60"/>
                      <a:pt x="504" y="45"/>
                    </a:cubicBezTo>
                    <a:cubicBezTo>
                      <a:pt x="511" y="30"/>
                      <a:pt x="525" y="0"/>
                      <a:pt x="525" y="0"/>
                    </a:cubicBezTo>
                    <a:close/>
                  </a:path>
                </a:pathLst>
              </a:custGeom>
              <a:solidFill>
                <a:srgbClr val="F1D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0" name="Freeform 49"/>
              <p:cNvSpPr>
                <a:spLocks/>
              </p:cNvSpPr>
              <p:nvPr/>
            </p:nvSpPr>
            <p:spPr bwMode="auto">
              <a:xfrm>
                <a:off x="2860" y="2545"/>
                <a:ext cx="1186" cy="676"/>
              </a:xfrm>
              <a:custGeom>
                <a:avLst/>
                <a:gdLst>
                  <a:gd name="T0" fmla="*/ 5805 w 530"/>
                  <a:gd name="T1" fmla="*/ 0 h 283"/>
                  <a:gd name="T2" fmla="*/ 5749 w 530"/>
                  <a:gd name="T3" fmla="*/ 165 h 283"/>
                  <a:gd name="T4" fmla="*/ 5033 w 530"/>
                  <a:gd name="T5" fmla="*/ 1591 h 283"/>
                  <a:gd name="T6" fmla="*/ 2815 w 530"/>
                  <a:gd name="T7" fmla="*/ 3624 h 283"/>
                  <a:gd name="T8" fmla="*/ 862 w 530"/>
                  <a:gd name="T9" fmla="*/ 2305 h 283"/>
                  <a:gd name="T10" fmla="*/ 170 w 530"/>
                  <a:gd name="T11" fmla="*/ 3132 h 283"/>
                  <a:gd name="T12" fmla="*/ 154 w 530"/>
                  <a:gd name="T13" fmla="*/ 3542 h 283"/>
                  <a:gd name="T14" fmla="*/ 0 w 530"/>
                  <a:gd name="T15" fmla="*/ 3308 h 283"/>
                  <a:gd name="T16" fmla="*/ 0 w 530"/>
                  <a:gd name="T17" fmla="*/ 3337 h 283"/>
                  <a:gd name="T18" fmla="*/ 215 w 530"/>
                  <a:gd name="T19" fmla="*/ 3652 h 283"/>
                  <a:gd name="T20" fmla="*/ 226 w 530"/>
                  <a:gd name="T21" fmla="*/ 3246 h 283"/>
                  <a:gd name="T22" fmla="*/ 917 w 530"/>
                  <a:gd name="T23" fmla="*/ 2413 h 283"/>
                  <a:gd name="T24" fmla="*/ 2869 w 530"/>
                  <a:gd name="T25" fmla="*/ 3738 h 283"/>
                  <a:gd name="T26" fmla="*/ 5089 w 530"/>
                  <a:gd name="T27" fmla="*/ 1706 h 283"/>
                  <a:gd name="T28" fmla="*/ 5805 w 530"/>
                  <a:gd name="T29" fmla="*/ 0 h 28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30" h="283">
                    <a:moveTo>
                      <a:pt x="518" y="0"/>
                    </a:moveTo>
                    <a:cubicBezTo>
                      <a:pt x="518" y="0"/>
                      <a:pt x="516" y="5"/>
                      <a:pt x="513" y="12"/>
                    </a:cubicBezTo>
                    <a:cubicBezTo>
                      <a:pt x="510" y="32"/>
                      <a:pt x="496" y="69"/>
                      <a:pt x="449" y="117"/>
                    </a:cubicBezTo>
                    <a:cubicBezTo>
                      <a:pt x="372" y="193"/>
                      <a:pt x="349" y="257"/>
                      <a:pt x="251" y="266"/>
                    </a:cubicBezTo>
                    <a:cubicBezTo>
                      <a:pt x="153" y="275"/>
                      <a:pt x="110" y="176"/>
                      <a:pt x="77" y="169"/>
                    </a:cubicBezTo>
                    <a:cubicBezTo>
                      <a:pt x="45" y="162"/>
                      <a:pt x="16" y="176"/>
                      <a:pt x="15" y="230"/>
                    </a:cubicBezTo>
                    <a:cubicBezTo>
                      <a:pt x="14" y="260"/>
                      <a:pt x="14" y="260"/>
                      <a:pt x="14" y="260"/>
                    </a:cubicBezTo>
                    <a:cubicBezTo>
                      <a:pt x="0" y="243"/>
                      <a:pt x="0" y="243"/>
                      <a:pt x="0" y="243"/>
                    </a:cubicBezTo>
                    <a:cubicBezTo>
                      <a:pt x="0" y="244"/>
                      <a:pt x="0" y="245"/>
                      <a:pt x="0" y="245"/>
                    </a:cubicBezTo>
                    <a:cubicBezTo>
                      <a:pt x="19" y="268"/>
                      <a:pt x="19" y="268"/>
                      <a:pt x="19" y="268"/>
                    </a:cubicBezTo>
                    <a:cubicBezTo>
                      <a:pt x="20" y="238"/>
                      <a:pt x="20" y="238"/>
                      <a:pt x="20" y="238"/>
                    </a:cubicBezTo>
                    <a:cubicBezTo>
                      <a:pt x="21" y="184"/>
                      <a:pt x="50" y="170"/>
                      <a:pt x="82" y="177"/>
                    </a:cubicBezTo>
                    <a:cubicBezTo>
                      <a:pt x="115" y="184"/>
                      <a:pt x="158" y="283"/>
                      <a:pt x="256" y="274"/>
                    </a:cubicBezTo>
                    <a:cubicBezTo>
                      <a:pt x="355" y="265"/>
                      <a:pt x="377" y="201"/>
                      <a:pt x="454" y="125"/>
                    </a:cubicBezTo>
                    <a:cubicBezTo>
                      <a:pt x="530" y="48"/>
                      <a:pt x="518" y="0"/>
                      <a:pt x="518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1" name="Freeform 50"/>
              <p:cNvSpPr>
                <a:spLocks/>
              </p:cNvSpPr>
              <p:nvPr/>
            </p:nvSpPr>
            <p:spPr bwMode="auto">
              <a:xfrm>
                <a:off x="2844" y="2545"/>
                <a:ext cx="1202" cy="676"/>
              </a:xfrm>
              <a:custGeom>
                <a:avLst/>
                <a:gdLst>
                  <a:gd name="T0" fmla="*/ 5887 w 537"/>
                  <a:gd name="T1" fmla="*/ 0 h 283"/>
                  <a:gd name="T2" fmla="*/ 5171 w 537"/>
                  <a:gd name="T3" fmla="*/ 1706 h 283"/>
                  <a:gd name="T4" fmla="*/ 2950 w 537"/>
                  <a:gd name="T5" fmla="*/ 3738 h 283"/>
                  <a:gd name="T6" fmla="*/ 996 w 537"/>
                  <a:gd name="T7" fmla="*/ 2413 h 283"/>
                  <a:gd name="T8" fmla="*/ 300 w 537"/>
                  <a:gd name="T9" fmla="*/ 3246 h 283"/>
                  <a:gd name="T10" fmla="*/ 291 w 537"/>
                  <a:gd name="T11" fmla="*/ 3652 h 283"/>
                  <a:gd name="T12" fmla="*/ 81 w 537"/>
                  <a:gd name="T13" fmla="*/ 3337 h 283"/>
                  <a:gd name="T14" fmla="*/ 110 w 537"/>
                  <a:gd name="T15" fmla="*/ 2465 h 283"/>
                  <a:gd name="T16" fmla="*/ 537 w 537"/>
                  <a:gd name="T17" fmla="*/ 2071 h 283"/>
                  <a:gd name="T18" fmla="*/ 1121 w 537"/>
                  <a:gd name="T19" fmla="*/ 2169 h 283"/>
                  <a:gd name="T20" fmla="*/ 2153 w 537"/>
                  <a:gd name="T21" fmla="*/ 3065 h 283"/>
                  <a:gd name="T22" fmla="*/ 3333 w 537"/>
                  <a:gd name="T23" fmla="*/ 3065 h 283"/>
                  <a:gd name="T24" fmla="*/ 4183 w 537"/>
                  <a:gd name="T25" fmla="*/ 2248 h 283"/>
                  <a:gd name="T26" fmla="*/ 4701 w 537"/>
                  <a:gd name="T27" fmla="*/ 1529 h 283"/>
                  <a:gd name="T28" fmla="*/ 5271 w 537"/>
                  <a:gd name="T29" fmla="*/ 953 h 283"/>
                  <a:gd name="T30" fmla="*/ 5652 w 537"/>
                  <a:gd name="T31" fmla="*/ 612 h 283"/>
                  <a:gd name="T32" fmla="*/ 5887 w 537"/>
                  <a:gd name="T33" fmla="*/ 0 h 2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37" h="283">
                    <a:moveTo>
                      <a:pt x="525" y="0"/>
                    </a:moveTo>
                    <a:cubicBezTo>
                      <a:pt x="525" y="0"/>
                      <a:pt x="537" y="48"/>
                      <a:pt x="461" y="125"/>
                    </a:cubicBezTo>
                    <a:cubicBezTo>
                      <a:pt x="384" y="201"/>
                      <a:pt x="362" y="265"/>
                      <a:pt x="263" y="274"/>
                    </a:cubicBezTo>
                    <a:cubicBezTo>
                      <a:pt x="165" y="283"/>
                      <a:pt x="122" y="184"/>
                      <a:pt x="89" y="177"/>
                    </a:cubicBezTo>
                    <a:cubicBezTo>
                      <a:pt x="57" y="170"/>
                      <a:pt x="28" y="184"/>
                      <a:pt x="27" y="238"/>
                    </a:cubicBezTo>
                    <a:cubicBezTo>
                      <a:pt x="26" y="268"/>
                      <a:pt x="26" y="268"/>
                      <a:pt x="26" y="268"/>
                    </a:cubicBezTo>
                    <a:cubicBezTo>
                      <a:pt x="7" y="245"/>
                      <a:pt x="7" y="245"/>
                      <a:pt x="7" y="245"/>
                    </a:cubicBezTo>
                    <a:cubicBezTo>
                      <a:pt x="7" y="245"/>
                      <a:pt x="0" y="201"/>
                      <a:pt x="10" y="181"/>
                    </a:cubicBezTo>
                    <a:cubicBezTo>
                      <a:pt x="21" y="162"/>
                      <a:pt x="48" y="152"/>
                      <a:pt x="48" y="152"/>
                    </a:cubicBezTo>
                    <a:cubicBezTo>
                      <a:pt x="48" y="152"/>
                      <a:pt x="72" y="142"/>
                      <a:pt x="100" y="159"/>
                    </a:cubicBezTo>
                    <a:cubicBezTo>
                      <a:pt x="129" y="175"/>
                      <a:pt x="168" y="213"/>
                      <a:pt x="192" y="225"/>
                    </a:cubicBezTo>
                    <a:cubicBezTo>
                      <a:pt x="216" y="237"/>
                      <a:pt x="263" y="243"/>
                      <a:pt x="297" y="225"/>
                    </a:cubicBezTo>
                    <a:cubicBezTo>
                      <a:pt x="331" y="207"/>
                      <a:pt x="356" y="191"/>
                      <a:pt x="373" y="165"/>
                    </a:cubicBezTo>
                    <a:cubicBezTo>
                      <a:pt x="391" y="140"/>
                      <a:pt x="406" y="124"/>
                      <a:pt x="419" y="112"/>
                    </a:cubicBezTo>
                    <a:cubicBezTo>
                      <a:pt x="432" y="100"/>
                      <a:pt x="454" y="77"/>
                      <a:pt x="470" y="70"/>
                    </a:cubicBezTo>
                    <a:cubicBezTo>
                      <a:pt x="486" y="63"/>
                      <a:pt x="496" y="60"/>
                      <a:pt x="504" y="45"/>
                    </a:cubicBezTo>
                    <a:cubicBezTo>
                      <a:pt x="511" y="30"/>
                      <a:pt x="525" y="0"/>
                      <a:pt x="525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2" name="Freeform 51"/>
              <p:cNvSpPr>
                <a:spLocks/>
              </p:cNvSpPr>
              <p:nvPr/>
            </p:nvSpPr>
            <p:spPr bwMode="auto">
              <a:xfrm>
                <a:off x="2190" y="3025"/>
                <a:ext cx="878" cy="750"/>
              </a:xfrm>
              <a:custGeom>
                <a:avLst/>
                <a:gdLst>
                  <a:gd name="T0" fmla="*/ 3472 w 392"/>
                  <a:gd name="T1" fmla="*/ 0 h 314"/>
                  <a:gd name="T2" fmla="*/ 3642 w 392"/>
                  <a:gd name="T3" fmla="*/ 640 h 314"/>
                  <a:gd name="T4" fmla="*/ 3752 w 392"/>
                  <a:gd name="T5" fmla="*/ 2749 h 314"/>
                  <a:gd name="T6" fmla="*/ 3046 w 392"/>
                  <a:gd name="T7" fmla="*/ 3217 h 314"/>
                  <a:gd name="T8" fmla="*/ 1541 w 392"/>
                  <a:gd name="T9" fmla="*/ 4092 h 314"/>
                  <a:gd name="T10" fmla="*/ 0 w 392"/>
                  <a:gd name="T11" fmla="*/ 2042 h 314"/>
                  <a:gd name="T12" fmla="*/ 125 w 392"/>
                  <a:gd name="T13" fmla="*/ 2002 h 314"/>
                  <a:gd name="T14" fmla="*/ 1295 w 392"/>
                  <a:gd name="T15" fmla="*/ 2737 h 314"/>
                  <a:gd name="T16" fmla="*/ 2630 w 392"/>
                  <a:gd name="T17" fmla="*/ 1923 h 314"/>
                  <a:gd name="T18" fmla="*/ 3145 w 392"/>
                  <a:gd name="T19" fmla="*/ 1335 h 314"/>
                  <a:gd name="T20" fmla="*/ 3472 w 392"/>
                  <a:gd name="T21" fmla="*/ 0 h 3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2" h="314">
                    <a:moveTo>
                      <a:pt x="309" y="0"/>
                    </a:moveTo>
                    <a:cubicBezTo>
                      <a:pt x="309" y="0"/>
                      <a:pt x="312" y="32"/>
                      <a:pt x="324" y="47"/>
                    </a:cubicBezTo>
                    <a:cubicBezTo>
                      <a:pt x="337" y="61"/>
                      <a:pt x="392" y="139"/>
                      <a:pt x="334" y="202"/>
                    </a:cubicBezTo>
                    <a:cubicBezTo>
                      <a:pt x="307" y="231"/>
                      <a:pt x="290" y="214"/>
                      <a:pt x="271" y="236"/>
                    </a:cubicBezTo>
                    <a:cubicBezTo>
                      <a:pt x="252" y="259"/>
                      <a:pt x="208" y="314"/>
                      <a:pt x="137" y="300"/>
                    </a:cubicBezTo>
                    <a:cubicBezTo>
                      <a:pt x="67" y="287"/>
                      <a:pt x="11" y="199"/>
                      <a:pt x="0" y="150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1" y="147"/>
                      <a:pt x="70" y="198"/>
                      <a:pt x="115" y="201"/>
                    </a:cubicBezTo>
                    <a:cubicBezTo>
                      <a:pt x="161" y="204"/>
                      <a:pt x="211" y="170"/>
                      <a:pt x="234" y="141"/>
                    </a:cubicBezTo>
                    <a:cubicBezTo>
                      <a:pt x="258" y="113"/>
                      <a:pt x="271" y="107"/>
                      <a:pt x="280" y="98"/>
                    </a:cubicBezTo>
                    <a:cubicBezTo>
                      <a:pt x="288" y="88"/>
                      <a:pt x="312" y="24"/>
                      <a:pt x="309" y="0"/>
                    </a:cubicBezTo>
                    <a:close/>
                  </a:path>
                </a:pathLst>
              </a:custGeom>
              <a:solidFill>
                <a:srgbClr val="F1DB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3" name="Freeform 52"/>
              <p:cNvSpPr>
                <a:spLocks/>
              </p:cNvSpPr>
              <p:nvPr/>
            </p:nvSpPr>
            <p:spPr bwMode="auto">
              <a:xfrm>
                <a:off x="2190" y="3329"/>
                <a:ext cx="811" cy="446"/>
              </a:xfrm>
              <a:custGeom>
                <a:avLst/>
                <a:gdLst>
                  <a:gd name="T0" fmla="*/ 3755 w 362"/>
                  <a:gd name="T1" fmla="*/ 744 h 187"/>
                  <a:gd name="T2" fmla="*/ 3047 w 362"/>
                  <a:gd name="T3" fmla="*/ 1207 h 187"/>
                  <a:gd name="T4" fmla="*/ 1541 w 362"/>
                  <a:gd name="T5" fmla="*/ 2077 h 187"/>
                  <a:gd name="T6" fmla="*/ 65 w 362"/>
                  <a:gd name="T7" fmla="*/ 296 h 187"/>
                  <a:gd name="T8" fmla="*/ 0 w 362"/>
                  <a:gd name="T9" fmla="*/ 312 h 187"/>
                  <a:gd name="T10" fmla="*/ 1541 w 362"/>
                  <a:gd name="T11" fmla="*/ 2349 h 187"/>
                  <a:gd name="T12" fmla="*/ 3047 w 362"/>
                  <a:gd name="T13" fmla="*/ 1479 h 187"/>
                  <a:gd name="T14" fmla="*/ 3755 w 362"/>
                  <a:gd name="T15" fmla="*/ 1018 h 187"/>
                  <a:gd name="T16" fmla="*/ 4051 w 362"/>
                  <a:gd name="T17" fmla="*/ 0 h 187"/>
                  <a:gd name="T18" fmla="*/ 3755 w 362"/>
                  <a:gd name="T19" fmla="*/ 744 h 1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2" h="187">
                    <a:moveTo>
                      <a:pt x="334" y="55"/>
                    </a:moveTo>
                    <a:cubicBezTo>
                      <a:pt x="307" y="84"/>
                      <a:pt x="290" y="66"/>
                      <a:pt x="271" y="89"/>
                    </a:cubicBezTo>
                    <a:cubicBezTo>
                      <a:pt x="252" y="112"/>
                      <a:pt x="208" y="167"/>
                      <a:pt x="137" y="153"/>
                    </a:cubicBezTo>
                    <a:cubicBezTo>
                      <a:pt x="75" y="141"/>
                      <a:pt x="24" y="72"/>
                      <a:pt x="6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1" y="72"/>
                      <a:pt x="67" y="160"/>
                      <a:pt x="137" y="173"/>
                    </a:cubicBezTo>
                    <a:cubicBezTo>
                      <a:pt x="208" y="187"/>
                      <a:pt x="252" y="132"/>
                      <a:pt x="271" y="109"/>
                    </a:cubicBezTo>
                    <a:cubicBezTo>
                      <a:pt x="290" y="87"/>
                      <a:pt x="307" y="104"/>
                      <a:pt x="334" y="75"/>
                    </a:cubicBezTo>
                    <a:cubicBezTo>
                      <a:pt x="356" y="51"/>
                      <a:pt x="362" y="24"/>
                      <a:pt x="360" y="0"/>
                    </a:cubicBezTo>
                    <a:cubicBezTo>
                      <a:pt x="358" y="18"/>
                      <a:pt x="350" y="37"/>
                      <a:pt x="334" y="55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4" name="Freeform 53"/>
              <p:cNvSpPr>
                <a:spLocks/>
              </p:cNvSpPr>
              <p:nvPr/>
            </p:nvSpPr>
            <p:spPr bwMode="auto">
              <a:xfrm>
                <a:off x="2190" y="3025"/>
                <a:ext cx="878" cy="750"/>
              </a:xfrm>
              <a:custGeom>
                <a:avLst/>
                <a:gdLst>
                  <a:gd name="T0" fmla="*/ 3472 w 392"/>
                  <a:gd name="T1" fmla="*/ 0 h 314"/>
                  <a:gd name="T2" fmla="*/ 3642 w 392"/>
                  <a:gd name="T3" fmla="*/ 640 h 314"/>
                  <a:gd name="T4" fmla="*/ 3752 w 392"/>
                  <a:gd name="T5" fmla="*/ 2749 h 314"/>
                  <a:gd name="T6" fmla="*/ 3046 w 392"/>
                  <a:gd name="T7" fmla="*/ 3217 h 314"/>
                  <a:gd name="T8" fmla="*/ 1541 w 392"/>
                  <a:gd name="T9" fmla="*/ 4092 h 314"/>
                  <a:gd name="T10" fmla="*/ 0 w 392"/>
                  <a:gd name="T11" fmla="*/ 2042 h 314"/>
                  <a:gd name="T12" fmla="*/ 125 w 392"/>
                  <a:gd name="T13" fmla="*/ 2002 h 314"/>
                  <a:gd name="T14" fmla="*/ 1295 w 392"/>
                  <a:gd name="T15" fmla="*/ 2737 h 314"/>
                  <a:gd name="T16" fmla="*/ 2630 w 392"/>
                  <a:gd name="T17" fmla="*/ 1923 h 314"/>
                  <a:gd name="T18" fmla="*/ 3145 w 392"/>
                  <a:gd name="T19" fmla="*/ 1335 h 314"/>
                  <a:gd name="T20" fmla="*/ 3472 w 392"/>
                  <a:gd name="T21" fmla="*/ 0 h 3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2" h="314">
                    <a:moveTo>
                      <a:pt x="309" y="0"/>
                    </a:moveTo>
                    <a:cubicBezTo>
                      <a:pt x="309" y="0"/>
                      <a:pt x="312" y="32"/>
                      <a:pt x="324" y="47"/>
                    </a:cubicBezTo>
                    <a:cubicBezTo>
                      <a:pt x="337" y="61"/>
                      <a:pt x="392" y="139"/>
                      <a:pt x="334" y="202"/>
                    </a:cubicBezTo>
                    <a:cubicBezTo>
                      <a:pt x="307" y="231"/>
                      <a:pt x="290" y="214"/>
                      <a:pt x="271" y="236"/>
                    </a:cubicBezTo>
                    <a:cubicBezTo>
                      <a:pt x="252" y="259"/>
                      <a:pt x="208" y="314"/>
                      <a:pt x="137" y="300"/>
                    </a:cubicBezTo>
                    <a:cubicBezTo>
                      <a:pt x="67" y="287"/>
                      <a:pt x="11" y="199"/>
                      <a:pt x="0" y="150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1" y="147"/>
                      <a:pt x="70" y="198"/>
                      <a:pt x="115" y="201"/>
                    </a:cubicBezTo>
                    <a:cubicBezTo>
                      <a:pt x="161" y="204"/>
                      <a:pt x="211" y="170"/>
                      <a:pt x="234" y="141"/>
                    </a:cubicBezTo>
                    <a:cubicBezTo>
                      <a:pt x="258" y="113"/>
                      <a:pt x="271" y="107"/>
                      <a:pt x="280" y="98"/>
                    </a:cubicBezTo>
                    <a:cubicBezTo>
                      <a:pt x="288" y="88"/>
                      <a:pt x="312" y="24"/>
                      <a:pt x="309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5" name="Freeform 54"/>
              <p:cNvSpPr>
                <a:spLocks/>
              </p:cNvSpPr>
              <p:nvPr/>
            </p:nvSpPr>
            <p:spPr bwMode="auto">
              <a:xfrm>
                <a:off x="2018" y="1502"/>
                <a:ext cx="1981" cy="2120"/>
              </a:xfrm>
              <a:custGeom>
                <a:avLst/>
                <a:gdLst>
                  <a:gd name="T0" fmla="*/ 9175 w 885"/>
                  <a:gd name="T1" fmla="*/ 4992 h 888"/>
                  <a:gd name="T2" fmla="*/ 8168 w 885"/>
                  <a:gd name="T3" fmla="*/ 6384 h 888"/>
                  <a:gd name="T4" fmla="*/ 7044 w 885"/>
                  <a:gd name="T5" fmla="*/ 7444 h 888"/>
                  <a:gd name="T6" fmla="*/ 6033 w 885"/>
                  <a:gd name="T7" fmla="*/ 6544 h 888"/>
                  <a:gd name="T8" fmla="*/ 4139 w 885"/>
                  <a:gd name="T9" fmla="*/ 6737 h 888"/>
                  <a:gd name="T10" fmla="*/ 3512 w 885"/>
                  <a:gd name="T11" fmla="*/ 5894 h 888"/>
                  <a:gd name="T12" fmla="*/ 3241 w 885"/>
                  <a:gd name="T13" fmla="*/ 3020 h 888"/>
                  <a:gd name="T14" fmla="*/ 3378 w 885"/>
                  <a:gd name="T15" fmla="*/ 678 h 888"/>
                  <a:gd name="T16" fmla="*/ 3132 w 885"/>
                  <a:gd name="T17" fmla="*/ 695 h 888"/>
                  <a:gd name="T18" fmla="*/ 2897 w 885"/>
                  <a:gd name="T19" fmla="*/ 255 h 888"/>
                  <a:gd name="T20" fmla="*/ 1820 w 885"/>
                  <a:gd name="T21" fmla="*/ 637 h 888"/>
                  <a:gd name="T22" fmla="*/ 707 w 885"/>
                  <a:gd name="T23" fmla="*/ 205 h 888"/>
                  <a:gd name="T24" fmla="*/ 280 w 885"/>
                  <a:gd name="T25" fmla="*/ 912 h 888"/>
                  <a:gd name="T26" fmla="*/ 0 w 885"/>
                  <a:gd name="T27" fmla="*/ 900 h 888"/>
                  <a:gd name="T28" fmla="*/ 170 w 885"/>
                  <a:gd name="T29" fmla="*/ 1903 h 888"/>
                  <a:gd name="T30" fmla="*/ 90 w 885"/>
                  <a:gd name="T31" fmla="*/ 3278 h 888"/>
                  <a:gd name="T32" fmla="*/ 215 w 885"/>
                  <a:gd name="T33" fmla="*/ 4207 h 888"/>
                  <a:gd name="T34" fmla="*/ 215 w 885"/>
                  <a:gd name="T35" fmla="*/ 5591 h 888"/>
                  <a:gd name="T36" fmla="*/ 416 w 885"/>
                  <a:gd name="T37" fmla="*/ 7160 h 888"/>
                  <a:gd name="T38" fmla="*/ 853 w 885"/>
                  <a:gd name="T39" fmla="*/ 8750 h 888"/>
                  <a:gd name="T40" fmla="*/ 987 w 885"/>
                  <a:gd name="T41" fmla="*/ 10681 h 888"/>
                  <a:gd name="T42" fmla="*/ 3367 w 885"/>
                  <a:gd name="T43" fmla="*/ 10681 h 888"/>
                  <a:gd name="T44" fmla="*/ 3924 w 885"/>
                  <a:gd name="T45" fmla="*/ 10082 h 888"/>
                  <a:gd name="T46" fmla="*/ 4249 w 885"/>
                  <a:gd name="T47" fmla="*/ 8406 h 888"/>
                  <a:gd name="T48" fmla="*/ 5542 w 885"/>
                  <a:gd name="T49" fmla="*/ 8299 h 888"/>
                  <a:gd name="T50" fmla="*/ 6899 w 885"/>
                  <a:gd name="T51" fmla="*/ 9160 h 888"/>
                  <a:gd name="T52" fmla="*/ 8358 w 885"/>
                  <a:gd name="T53" fmla="*/ 8162 h 888"/>
                  <a:gd name="T54" fmla="*/ 9330 w 885"/>
                  <a:gd name="T55" fmla="*/ 6954 h 888"/>
                  <a:gd name="T56" fmla="*/ 9880 w 885"/>
                  <a:gd name="T57" fmla="*/ 6002 h 888"/>
                  <a:gd name="T58" fmla="*/ 9175 w 885"/>
                  <a:gd name="T59" fmla="*/ 4992 h 88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885" h="888">
                    <a:moveTo>
                      <a:pt x="818" y="367"/>
                    </a:moveTo>
                    <a:cubicBezTo>
                      <a:pt x="794" y="368"/>
                      <a:pt x="751" y="434"/>
                      <a:pt x="728" y="469"/>
                    </a:cubicBezTo>
                    <a:cubicBezTo>
                      <a:pt x="704" y="503"/>
                      <a:pt x="667" y="543"/>
                      <a:pt x="628" y="547"/>
                    </a:cubicBezTo>
                    <a:cubicBezTo>
                      <a:pt x="590" y="551"/>
                      <a:pt x="571" y="507"/>
                      <a:pt x="538" y="481"/>
                    </a:cubicBezTo>
                    <a:cubicBezTo>
                      <a:pt x="452" y="412"/>
                      <a:pt x="400" y="474"/>
                      <a:pt x="369" y="495"/>
                    </a:cubicBezTo>
                    <a:cubicBezTo>
                      <a:pt x="337" y="516"/>
                      <a:pt x="312" y="458"/>
                      <a:pt x="313" y="433"/>
                    </a:cubicBezTo>
                    <a:cubicBezTo>
                      <a:pt x="314" y="408"/>
                      <a:pt x="289" y="279"/>
                      <a:pt x="289" y="222"/>
                    </a:cubicBezTo>
                    <a:cubicBezTo>
                      <a:pt x="289" y="165"/>
                      <a:pt x="297" y="87"/>
                      <a:pt x="301" y="50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9" y="51"/>
                      <a:pt x="279" y="29"/>
                      <a:pt x="258" y="19"/>
                    </a:cubicBezTo>
                    <a:cubicBezTo>
                      <a:pt x="237" y="10"/>
                      <a:pt x="188" y="58"/>
                      <a:pt x="162" y="47"/>
                    </a:cubicBezTo>
                    <a:cubicBezTo>
                      <a:pt x="137" y="36"/>
                      <a:pt x="92" y="0"/>
                      <a:pt x="63" y="15"/>
                    </a:cubicBezTo>
                    <a:cubicBezTo>
                      <a:pt x="47" y="23"/>
                      <a:pt x="31" y="46"/>
                      <a:pt x="25" y="6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" y="76"/>
                      <a:pt x="22" y="124"/>
                      <a:pt x="15" y="140"/>
                    </a:cubicBezTo>
                    <a:cubicBezTo>
                      <a:pt x="8" y="158"/>
                      <a:pt x="1" y="210"/>
                      <a:pt x="8" y="241"/>
                    </a:cubicBezTo>
                    <a:cubicBezTo>
                      <a:pt x="16" y="272"/>
                      <a:pt x="24" y="289"/>
                      <a:pt x="19" y="309"/>
                    </a:cubicBezTo>
                    <a:cubicBezTo>
                      <a:pt x="14" y="328"/>
                      <a:pt x="9" y="384"/>
                      <a:pt x="19" y="411"/>
                    </a:cubicBezTo>
                    <a:cubicBezTo>
                      <a:pt x="29" y="438"/>
                      <a:pt x="41" y="458"/>
                      <a:pt x="37" y="526"/>
                    </a:cubicBezTo>
                    <a:cubicBezTo>
                      <a:pt x="33" y="594"/>
                      <a:pt x="63" y="608"/>
                      <a:pt x="76" y="643"/>
                    </a:cubicBezTo>
                    <a:cubicBezTo>
                      <a:pt x="89" y="678"/>
                      <a:pt x="70" y="770"/>
                      <a:pt x="88" y="785"/>
                    </a:cubicBezTo>
                    <a:cubicBezTo>
                      <a:pt x="214" y="888"/>
                      <a:pt x="289" y="797"/>
                      <a:pt x="300" y="785"/>
                    </a:cubicBezTo>
                    <a:cubicBezTo>
                      <a:pt x="312" y="772"/>
                      <a:pt x="312" y="773"/>
                      <a:pt x="350" y="741"/>
                    </a:cubicBezTo>
                    <a:cubicBezTo>
                      <a:pt x="387" y="709"/>
                      <a:pt x="363" y="661"/>
                      <a:pt x="379" y="618"/>
                    </a:cubicBezTo>
                    <a:cubicBezTo>
                      <a:pt x="395" y="576"/>
                      <a:pt x="460" y="581"/>
                      <a:pt x="494" y="610"/>
                    </a:cubicBezTo>
                    <a:cubicBezTo>
                      <a:pt x="529" y="640"/>
                      <a:pt x="553" y="661"/>
                      <a:pt x="615" y="673"/>
                    </a:cubicBezTo>
                    <a:cubicBezTo>
                      <a:pt x="677" y="685"/>
                      <a:pt x="725" y="626"/>
                      <a:pt x="745" y="600"/>
                    </a:cubicBezTo>
                    <a:cubicBezTo>
                      <a:pt x="765" y="573"/>
                      <a:pt x="832" y="511"/>
                      <a:pt x="832" y="511"/>
                    </a:cubicBezTo>
                    <a:cubicBezTo>
                      <a:pt x="832" y="511"/>
                      <a:pt x="877" y="501"/>
                      <a:pt x="881" y="441"/>
                    </a:cubicBezTo>
                    <a:cubicBezTo>
                      <a:pt x="885" y="381"/>
                      <a:pt x="818" y="367"/>
                      <a:pt x="818" y="367"/>
                    </a:cubicBezTo>
                    <a:close/>
                  </a:path>
                </a:pathLst>
              </a:custGeom>
              <a:solidFill>
                <a:srgbClr val="E7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6" name="Freeform 55"/>
              <p:cNvSpPr>
                <a:spLocks/>
              </p:cNvSpPr>
              <p:nvPr/>
            </p:nvSpPr>
            <p:spPr bwMode="auto">
              <a:xfrm>
                <a:off x="2792" y="2507"/>
                <a:ext cx="1201" cy="616"/>
              </a:xfrm>
              <a:custGeom>
                <a:avLst/>
                <a:gdLst>
                  <a:gd name="T0" fmla="*/ 5402 w 536"/>
                  <a:gd name="T1" fmla="*/ 666 h 258"/>
                  <a:gd name="T2" fmla="*/ 4896 w 536"/>
                  <a:gd name="T3" fmla="*/ 1158 h 258"/>
                  <a:gd name="T4" fmla="*/ 4083 w 536"/>
                  <a:gd name="T5" fmla="*/ 2149 h 258"/>
                  <a:gd name="T6" fmla="*/ 2882 w 536"/>
                  <a:gd name="T7" fmla="*/ 2696 h 258"/>
                  <a:gd name="T8" fmla="*/ 1687 w 536"/>
                  <a:gd name="T9" fmla="*/ 1659 h 258"/>
                  <a:gd name="T10" fmla="*/ 663 w 536"/>
                  <a:gd name="T11" fmla="*/ 1717 h 258"/>
                  <a:gd name="T12" fmla="*/ 262 w 536"/>
                  <a:gd name="T13" fmla="*/ 3090 h 258"/>
                  <a:gd name="T14" fmla="*/ 652 w 536"/>
                  <a:gd name="T15" fmla="*/ 2206 h 258"/>
                  <a:gd name="T16" fmla="*/ 789 w 536"/>
                  <a:gd name="T17" fmla="*/ 1989 h 258"/>
                  <a:gd name="T18" fmla="*/ 999 w 536"/>
                  <a:gd name="T19" fmla="*/ 2149 h 258"/>
                  <a:gd name="T20" fmla="*/ 1295 w 536"/>
                  <a:gd name="T21" fmla="*/ 2189 h 258"/>
                  <a:gd name="T22" fmla="*/ 1452 w 536"/>
                  <a:gd name="T23" fmla="*/ 2149 h 258"/>
                  <a:gd name="T24" fmla="*/ 1551 w 536"/>
                  <a:gd name="T25" fmla="*/ 2366 h 258"/>
                  <a:gd name="T26" fmla="*/ 2084 w 536"/>
                  <a:gd name="T27" fmla="*/ 2872 h 258"/>
                  <a:gd name="T28" fmla="*/ 2319 w 536"/>
                  <a:gd name="T29" fmla="*/ 2953 h 258"/>
                  <a:gd name="T30" fmla="*/ 2429 w 536"/>
                  <a:gd name="T31" fmla="*/ 3171 h 258"/>
                  <a:gd name="T32" fmla="*/ 3610 w 536"/>
                  <a:gd name="T33" fmla="*/ 3147 h 258"/>
                  <a:gd name="T34" fmla="*/ 3755 w 536"/>
                  <a:gd name="T35" fmla="*/ 2884 h 258"/>
                  <a:gd name="T36" fmla="*/ 4018 w 536"/>
                  <a:gd name="T37" fmla="*/ 2856 h 258"/>
                  <a:gd name="T38" fmla="*/ 4634 w 536"/>
                  <a:gd name="T39" fmla="*/ 2001 h 258"/>
                  <a:gd name="T40" fmla="*/ 4723 w 536"/>
                  <a:gd name="T41" fmla="*/ 1700 h 258"/>
                  <a:gd name="T42" fmla="*/ 4916 w 536"/>
                  <a:gd name="T43" fmla="*/ 1688 h 258"/>
                  <a:gd name="T44" fmla="*/ 5458 w 536"/>
                  <a:gd name="T45" fmla="*/ 1060 h 258"/>
                  <a:gd name="T46" fmla="*/ 5458 w 536"/>
                  <a:gd name="T47" fmla="*/ 1237 h 258"/>
                  <a:gd name="T48" fmla="*/ 5467 w 536"/>
                  <a:gd name="T49" fmla="*/ 1225 h 258"/>
                  <a:gd name="T50" fmla="*/ 6021 w 536"/>
                  <a:gd name="T51" fmla="*/ 275 h 258"/>
                  <a:gd name="T52" fmla="*/ 6009 w 536"/>
                  <a:gd name="T53" fmla="*/ 0 h 258"/>
                  <a:gd name="T54" fmla="*/ 5402 w 536"/>
                  <a:gd name="T55" fmla="*/ 666 h 2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36" h="258">
                    <a:moveTo>
                      <a:pt x="480" y="49"/>
                    </a:moveTo>
                    <a:cubicBezTo>
                      <a:pt x="459" y="70"/>
                      <a:pt x="453" y="71"/>
                      <a:pt x="435" y="85"/>
                    </a:cubicBezTo>
                    <a:cubicBezTo>
                      <a:pt x="410" y="105"/>
                      <a:pt x="381" y="131"/>
                      <a:pt x="363" y="158"/>
                    </a:cubicBezTo>
                    <a:cubicBezTo>
                      <a:pt x="341" y="193"/>
                      <a:pt x="301" y="214"/>
                      <a:pt x="256" y="198"/>
                    </a:cubicBezTo>
                    <a:cubicBezTo>
                      <a:pt x="195" y="176"/>
                      <a:pt x="192" y="139"/>
                      <a:pt x="150" y="122"/>
                    </a:cubicBezTo>
                    <a:cubicBezTo>
                      <a:pt x="127" y="113"/>
                      <a:pt x="94" y="131"/>
                      <a:pt x="59" y="126"/>
                    </a:cubicBezTo>
                    <a:cubicBezTo>
                      <a:pt x="34" y="123"/>
                      <a:pt x="0" y="210"/>
                      <a:pt x="23" y="227"/>
                    </a:cubicBezTo>
                    <a:cubicBezTo>
                      <a:pt x="27" y="195"/>
                      <a:pt x="51" y="165"/>
                      <a:pt x="58" y="162"/>
                    </a:cubicBezTo>
                    <a:cubicBezTo>
                      <a:pt x="67" y="158"/>
                      <a:pt x="64" y="147"/>
                      <a:pt x="70" y="146"/>
                    </a:cubicBezTo>
                    <a:cubicBezTo>
                      <a:pt x="75" y="145"/>
                      <a:pt x="81" y="157"/>
                      <a:pt x="89" y="158"/>
                    </a:cubicBezTo>
                    <a:cubicBezTo>
                      <a:pt x="98" y="159"/>
                      <a:pt x="115" y="161"/>
                      <a:pt x="115" y="161"/>
                    </a:cubicBezTo>
                    <a:cubicBezTo>
                      <a:pt x="115" y="161"/>
                      <a:pt x="124" y="155"/>
                      <a:pt x="129" y="158"/>
                    </a:cubicBezTo>
                    <a:cubicBezTo>
                      <a:pt x="135" y="161"/>
                      <a:pt x="131" y="168"/>
                      <a:pt x="138" y="174"/>
                    </a:cubicBezTo>
                    <a:cubicBezTo>
                      <a:pt x="145" y="181"/>
                      <a:pt x="177" y="201"/>
                      <a:pt x="185" y="211"/>
                    </a:cubicBezTo>
                    <a:cubicBezTo>
                      <a:pt x="194" y="221"/>
                      <a:pt x="200" y="213"/>
                      <a:pt x="206" y="217"/>
                    </a:cubicBezTo>
                    <a:cubicBezTo>
                      <a:pt x="212" y="221"/>
                      <a:pt x="208" y="230"/>
                      <a:pt x="216" y="233"/>
                    </a:cubicBezTo>
                    <a:cubicBezTo>
                      <a:pt x="224" y="236"/>
                      <a:pt x="257" y="258"/>
                      <a:pt x="321" y="231"/>
                    </a:cubicBezTo>
                    <a:cubicBezTo>
                      <a:pt x="341" y="223"/>
                      <a:pt x="328" y="214"/>
                      <a:pt x="334" y="212"/>
                    </a:cubicBezTo>
                    <a:cubicBezTo>
                      <a:pt x="339" y="209"/>
                      <a:pt x="344" y="222"/>
                      <a:pt x="357" y="210"/>
                    </a:cubicBezTo>
                    <a:cubicBezTo>
                      <a:pt x="370" y="198"/>
                      <a:pt x="406" y="159"/>
                      <a:pt x="412" y="147"/>
                    </a:cubicBezTo>
                    <a:cubicBezTo>
                      <a:pt x="419" y="136"/>
                      <a:pt x="412" y="132"/>
                      <a:pt x="420" y="125"/>
                    </a:cubicBezTo>
                    <a:cubicBezTo>
                      <a:pt x="428" y="118"/>
                      <a:pt x="430" y="134"/>
                      <a:pt x="437" y="124"/>
                    </a:cubicBezTo>
                    <a:cubicBezTo>
                      <a:pt x="444" y="115"/>
                      <a:pt x="472" y="81"/>
                      <a:pt x="485" y="78"/>
                    </a:cubicBezTo>
                    <a:cubicBezTo>
                      <a:pt x="485" y="91"/>
                      <a:pt x="485" y="91"/>
                      <a:pt x="485" y="91"/>
                    </a:cubicBezTo>
                    <a:cubicBezTo>
                      <a:pt x="486" y="90"/>
                      <a:pt x="486" y="90"/>
                      <a:pt x="486" y="90"/>
                    </a:cubicBezTo>
                    <a:cubicBezTo>
                      <a:pt x="486" y="90"/>
                      <a:pt x="531" y="80"/>
                      <a:pt x="535" y="20"/>
                    </a:cubicBezTo>
                    <a:cubicBezTo>
                      <a:pt x="536" y="13"/>
                      <a:pt x="535" y="6"/>
                      <a:pt x="534" y="0"/>
                    </a:cubicBezTo>
                    <a:cubicBezTo>
                      <a:pt x="512" y="64"/>
                      <a:pt x="490" y="39"/>
                      <a:pt x="480" y="49"/>
                    </a:cubicBezTo>
                    <a:close/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7" name="Freeform 56"/>
              <p:cNvSpPr>
                <a:spLocks/>
              </p:cNvSpPr>
              <p:nvPr/>
            </p:nvSpPr>
            <p:spPr bwMode="auto">
              <a:xfrm>
                <a:off x="1975" y="743"/>
                <a:ext cx="2024" cy="2879"/>
              </a:xfrm>
              <a:custGeom>
                <a:avLst/>
                <a:gdLst>
                  <a:gd name="T0" fmla="*/ 202 w 904"/>
                  <a:gd name="T1" fmla="*/ 5197 h 1206"/>
                  <a:gd name="T2" fmla="*/ 81 w 904"/>
                  <a:gd name="T3" fmla="*/ 3808 h 1206"/>
                  <a:gd name="T4" fmla="*/ 202 w 904"/>
                  <a:gd name="T5" fmla="*/ 1989 h 1206"/>
                  <a:gd name="T6" fmla="*/ 1032 w 904"/>
                  <a:gd name="T7" fmla="*/ 518 h 1206"/>
                  <a:gd name="T8" fmla="*/ 2190 w 904"/>
                  <a:gd name="T9" fmla="*/ 382 h 1206"/>
                  <a:gd name="T10" fmla="*/ 2626 w 904"/>
                  <a:gd name="T11" fmla="*/ 284 h 1206"/>
                  <a:gd name="T12" fmla="*/ 3278 w 904"/>
                  <a:gd name="T13" fmla="*/ 107 h 1206"/>
                  <a:gd name="T14" fmla="*/ 3670 w 904"/>
                  <a:gd name="T15" fmla="*/ 451 h 1206"/>
                  <a:gd name="T16" fmla="*/ 4321 w 904"/>
                  <a:gd name="T17" fmla="*/ 571 h 1206"/>
                  <a:gd name="T18" fmla="*/ 5107 w 904"/>
                  <a:gd name="T19" fmla="*/ 1031 h 1206"/>
                  <a:gd name="T20" fmla="*/ 5329 w 904"/>
                  <a:gd name="T21" fmla="*/ 1031 h 1206"/>
                  <a:gd name="T22" fmla="*/ 6912 w 904"/>
                  <a:gd name="T23" fmla="*/ 1726 h 1206"/>
                  <a:gd name="T24" fmla="*/ 5689 w 904"/>
                  <a:gd name="T25" fmla="*/ 4610 h 1206"/>
                  <a:gd name="T26" fmla="*/ 4491 w 904"/>
                  <a:gd name="T27" fmla="*/ 4884 h 1206"/>
                  <a:gd name="T28" fmla="*/ 3414 w 904"/>
                  <a:gd name="T29" fmla="*/ 4013 h 1206"/>
                  <a:gd name="T30" fmla="*/ 3278 w 904"/>
                  <a:gd name="T31" fmla="*/ 4051 h 1206"/>
                  <a:gd name="T32" fmla="*/ 3589 w 904"/>
                  <a:gd name="T33" fmla="*/ 5008 h 1206"/>
                  <a:gd name="T34" fmla="*/ 3459 w 904"/>
                  <a:gd name="T35" fmla="*/ 7346 h 1206"/>
                  <a:gd name="T36" fmla="*/ 3726 w 904"/>
                  <a:gd name="T37" fmla="*/ 10217 h 1206"/>
                  <a:gd name="T38" fmla="*/ 4357 w 904"/>
                  <a:gd name="T39" fmla="*/ 11062 h 1206"/>
                  <a:gd name="T40" fmla="*/ 6251 w 904"/>
                  <a:gd name="T41" fmla="*/ 10867 h 1206"/>
                  <a:gd name="T42" fmla="*/ 7263 w 904"/>
                  <a:gd name="T43" fmla="*/ 11769 h 1206"/>
                  <a:gd name="T44" fmla="*/ 8383 w 904"/>
                  <a:gd name="T45" fmla="*/ 10709 h 1206"/>
                  <a:gd name="T46" fmla="*/ 9395 w 904"/>
                  <a:gd name="T47" fmla="*/ 9317 h 1206"/>
                  <a:gd name="T48" fmla="*/ 10100 w 904"/>
                  <a:gd name="T49" fmla="*/ 10327 h 1206"/>
                  <a:gd name="T50" fmla="*/ 9549 w 904"/>
                  <a:gd name="T51" fmla="*/ 11277 h 1206"/>
                  <a:gd name="T52" fmla="*/ 8577 w 904"/>
                  <a:gd name="T53" fmla="*/ 12485 h 1206"/>
                  <a:gd name="T54" fmla="*/ 7113 w 904"/>
                  <a:gd name="T55" fmla="*/ 13483 h 1206"/>
                  <a:gd name="T56" fmla="*/ 5761 w 904"/>
                  <a:gd name="T57" fmla="*/ 12624 h 1206"/>
                  <a:gd name="T58" fmla="*/ 4467 w 904"/>
                  <a:gd name="T59" fmla="*/ 12731 h 1206"/>
                  <a:gd name="T60" fmla="*/ 4140 w 904"/>
                  <a:gd name="T61" fmla="*/ 14407 h 1206"/>
                  <a:gd name="T62" fmla="*/ 3580 w 904"/>
                  <a:gd name="T63" fmla="*/ 15006 h 1206"/>
                  <a:gd name="T64" fmla="*/ 1202 w 904"/>
                  <a:gd name="T65" fmla="*/ 15006 h 1206"/>
                  <a:gd name="T66" fmla="*/ 1068 w 904"/>
                  <a:gd name="T67" fmla="*/ 13072 h 1206"/>
                  <a:gd name="T68" fmla="*/ 627 w 904"/>
                  <a:gd name="T69" fmla="*/ 11483 h 1206"/>
                  <a:gd name="T70" fmla="*/ 425 w 904"/>
                  <a:gd name="T71" fmla="*/ 9917 h 1206"/>
                  <a:gd name="T72" fmla="*/ 425 w 904"/>
                  <a:gd name="T73" fmla="*/ 8532 h 1206"/>
                  <a:gd name="T74" fmla="*/ 300 w 904"/>
                  <a:gd name="T75" fmla="*/ 7603 h 1206"/>
                  <a:gd name="T76" fmla="*/ 381 w 904"/>
                  <a:gd name="T77" fmla="*/ 6228 h 1206"/>
                  <a:gd name="T78" fmla="*/ 202 w 904"/>
                  <a:gd name="T79" fmla="*/ 5197 h 120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904" h="1206">
                    <a:moveTo>
                      <a:pt x="18" y="382"/>
                    </a:moveTo>
                    <a:cubicBezTo>
                      <a:pt x="18" y="382"/>
                      <a:pt x="13" y="307"/>
                      <a:pt x="7" y="280"/>
                    </a:cubicBezTo>
                    <a:cubicBezTo>
                      <a:pt x="0" y="253"/>
                      <a:pt x="0" y="185"/>
                      <a:pt x="18" y="146"/>
                    </a:cubicBezTo>
                    <a:cubicBezTo>
                      <a:pt x="36" y="107"/>
                      <a:pt x="37" y="71"/>
                      <a:pt x="92" y="38"/>
                    </a:cubicBezTo>
                    <a:cubicBezTo>
                      <a:pt x="147" y="6"/>
                      <a:pt x="195" y="28"/>
                      <a:pt x="195" y="28"/>
                    </a:cubicBezTo>
                    <a:cubicBezTo>
                      <a:pt x="195" y="28"/>
                      <a:pt x="222" y="28"/>
                      <a:pt x="234" y="21"/>
                    </a:cubicBezTo>
                    <a:cubicBezTo>
                      <a:pt x="245" y="15"/>
                      <a:pt x="269" y="0"/>
                      <a:pt x="292" y="8"/>
                    </a:cubicBezTo>
                    <a:cubicBezTo>
                      <a:pt x="314" y="16"/>
                      <a:pt x="327" y="33"/>
                      <a:pt x="327" y="33"/>
                    </a:cubicBezTo>
                    <a:cubicBezTo>
                      <a:pt x="327" y="33"/>
                      <a:pt x="356" y="33"/>
                      <a:pt x="385" y="42"/>
                    </a:cubicBezTo>
                    <a:cubicBezTo>
                      <a:pt x="414" y="51"/>
                      <a:pt x="455" y="76"/>
                      <a:pt x="455" y="76"/>
                    </a:cubicBezTo>
                    <a:cubicBezTo>
                      <a:pt x="455" y="76"/>
                      <a:pt x="465" y="81"/>
                      <a:pt x="475" y="76"/>
                    </a:cubicBezTo>
                    <a:cubicBezTo>
                      <a:pt x="485" y="72"/>
                      <a:pt x="601" y="76"/>
                      <a:pt x="616" y="127"/>
                    </a:cubicBezTo>
                    <a:cubicBezTo>
                      <a:pt x="630" y="179"/>
                      <a:pt x="507" y="339"/>
                      <a:pt x="507" y="339"/>
                    </a:cubicBezTo>
                    <a:cubicBezTo>
                      <a:pt x="507" y="339"/>
                      <a:pt x="456" y="381"/>
                      <a:pt x="400" y="359"/>
                    </a:cubicBezTo>
                    <a:cubicBezTo>
                      <a:pt x="344" y="336"/>
                      <a:pt x="304" y="295"/>
                      <a:pt x="304" y="295"/>
                    </a:cubicBezTo>
                    <a:cubicBezTo>
                      <a:pt x="304" y="295"/>
                      <a:pt x="297" y="298"/>
                      <a:pt x="292" y="298"/>
                    </a:cubicBezTo>
                    <a:cubicBezTo>
                      <a:pt x="292" y="298"/>
                      <a:pt x="323" y="330"/>
                      <a:pt x="320" y="368"/>
                    </a:cubicBezTo>
                    <a:cubicBezTo>
                      <a:pt x="316" y="405"/>
                      <a:pt x="308" y="483"/>
                      <a:pt x="308" y="540"/>
                    </a:cubicBezTo>
                    <a:cubicBezTo>
                      <a:pt x="308" y="597"/>
                      <a:pt x="333" y="726"/>
                      <a:pt x="332" y="751"/>
                    </a:cubicBezTo>
                    <a:cubicBezTo>
                      <a:pt x="331" y="776"/>
                      <a:pt x="356" y="834"/>
                      <a:pt x="388" y="813"/>
                    </a:cubicBezTo>
                    <a:cubicBezTo>
                      <a:pt x="419" y="792"/>
                      <a:pt x="471" y="730"/>
                      <a:pt x="557" y="799"/>
                    </a:cubicBezTo>
                    <a:cubicBezTo>
                      <a:pt x="590" y="825"/>
                      <a:pt x="609" y="869"/>
                      <a:pt x="647" y="865"/>
                    </a:cubicBezTo>
                    <a:cubicBezTo>
                      <a:pt x="686" y="861"/>
                      <a:pt x="723" y="821"/>
                      <a:pt x="747" y="787"/>
                    </a:cubicBezTo>
                    <a:cubicBezTo>
                      <a:pt x="770" y="752"/>
                      <a:pt x="813" y="686"/>
                      <a:pt x="837" y="685"/>
                    </a:cubicBezTo>
                    <a:cubicBezTo>
                      <a:pt x="837" y="685"/>
                      <a:pt x="904" y="699"/>
                      <a:pt x="900" y="759"/>
                    </a:cubicBezTo>
                    <a:cubicBezTo>
                      <a:pt x="896" y="819"/>
                      <a:pt x="851" y="829"/>
                      <a:pt x="851" y="829"/>
                    </a:cubicBezTo>
                    <a:cubicBezTo>
                      <a:pt x="851" y="829"/>
                      <a:pt x="784" y="891"/>
                      <a:pt x="764" y="918"/>
                    </a:cubicBezTo>
                    <a:cubicBezTo>
                      <a:pt x="744" y="944"/>
                      <a:pt x="696" y="1003"/>
                      <a:pt x="634" y="991"/>
                    </a:cubicBezTo>
                    <a:cubicBezTo>
                      <a:pt x="572" y="979"/>
                      <a:pt x="548" y="958"/>
                      <a:pt x="513" y="928"/>
                    </a:cubicBezTo>
                    <a:cubicBezTo>
                      <a:pt x="479" y="899"/>
                      <a:pt x="414" y="894"/>
                      <a:pt x="398" y="936"/>
                    </a:cubicBezTo>
                    <a:cubicBezTo>
                      <a:pt x="382" y="979"/>
                      <a:pt x="406" y="1027"/>
                      <a:pt x="369" y="1059"/>
                    </a:cubicBezTo>
                    <a:cubicBezTo>
                      <a:pt x="331" y="1091"/>
                      <a:pt x="331" y="1090"/>
                      <a:pt x="319" y="1103"/>
                    </a:cubicBezTo>
                    <a:cubicBezTo>
                      <a:pt x="308" y="1115"/>
                      <a:pt x="233" y="1206"/>
                      <a:pt x="107" y="1103"/>
                    </a:cubicBezTo>
                    <a:cubicBezTo>
                      <a:pt x="89" y="1088"/>
                      <a:pt x="108" y="996"/>
                      <a:pt x="95" y="961"/>
                    </a:cubicBezTo>
                    <a:cubicBezTo>
                      <a:pt x="82" y="926"/>
                      <a:pt x="52" y="912"/>
                      <a:pt x="56" y="844"/>
                    </a:cubicBezTo>
                    <a:cubicBezTo>
                      <a:pt x="60" y="776"/>
                      <a:pt x="48" y="756"/>
                      <a:pt x="38" y="729"/>
                    </a:cubicBezTo>
                    <a:cubicBezTo>
                      <a:pt x="28" y="702"/>
                      <a:pt x="33" y="646"/>
                      <a:pt x="38" y="627"/>
                    </a:cubicBezTo>
                    <a:cubicBezTo>
                      <a:pt x="43" y="607"/>
                      <a:pt x="35" y="590"/>
                      <a:pt x="27" y="559"/>
                    </a:cubicBezTo>
                    <a:cubicBezTo>
                      <a:pt x="20" y="528"/>
                      <a:pt x="27" y="476"/>
                      <a:pt x="34" y="458"/>
                    </a:cubicBezTo>
                    <a:cubicBezTo>
                      <a:pt x="41" y="440"/>
                      <a:pt x="18" y="382"/>
                      <a:pt x="18" y="382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8" name="Freeform 57"/>
              <p:cNvSpPr>
                <a:spLocks/>
              </p:cNvSpPr>
              <p:nvPr/>
            </p:nvSpPr>
            <p:spPr bwMode="auto">
              <a:xfrm>
                <a:off x="2096" y="1065"/>
                <a:ext cx="535" cy="392"/>
              </a:xfrm>
              <a:custGeom>
                <a:avLst/>
                <a:gdLst>
                  <a:gd name="T0" fmla="*/ 2682 w 239"/>
                  <a:gd name="T1" fmla="*/ 2228 h 164"/>
                  <a:gd name="T2" fmla="*/ 1323 w 239"/>
                  <a:gd name="T3" fmla="*/ 657 h 164"/>
                  <a:gd name="T4" fmla="*/ 1077 w 239"/>
                  <a:gd name="T5" fmla="*/ 480 h 164"/>
                  <a:gd name="T6" fmla="*/ 526 w 239"/>
                  <a:gd name="T7" fmla="*/ 435 h 164"/>
                  <a:gd name="T8" fmla="*/ 0 w 239"/>
                  <a:gd name="T9" fmla="*/ 0 h 1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9" h="164">
                    <a:moveTo>
                      <a:pt x="239" y="163"/>
                    </a:moveTo>
                    <a:cubicBezTo>
                      <a:pt x="239" y="163"/>
                      <a:pt x="197" y="164"/>
                      <a:pt x="118" y="48"/>
                    </a:cubicBezTo>
                    <a:cubicBezTo>
                      <a:pt x="105" y="29"/>
                      <a:pt x="105" y="33"/>
                      <a:pt x="96" y="35"/>
                    </a:cubicBezTo>
                    <a:cubicBezTo>
                      <a:pt x="87" y="37"/>
                      <a:pt x="67" y="47"/>
                      <a:pt x="47" y="32"/>
                    </a:cubicBezTo>
                    <a:cubicBezTo>
                      <a:pt x="27" y="18"/>
                      <a:pt x="8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9" name="Freeform 58"/>
              <p:cNvSpPr>
                <a:spLocks/>
              </p:cNvSpPr>
              <p:nvPr/>
            </p:nvSpPr>
            <p:spPr bwMode="auto">
              <a:xfrm>
                <a:off x="2407" y="769"/>
                <a:ext cx="726" cy="408"/>
              </a:xfrm>
              <a:custGeom>
                <a:avLst/>
                <a:gdLst>
                  <a:gd name="T0" fmla="*/ 0 w 324"/>
                  <a:gd name="T1" fmla="*/ 205 h 171"/>
                  <a:gd name="T2" fmla="*/ 854 w 324"/>
                  <a:gd name="T3" fmla="*/ 895 h 171"/>
                  <a:gd name="T4" fmla="*/ 798 w 324"/>
                  <a:gd name="T5" fmla="*/ 940 h 171"/>
                  <a:gd name="T6" fmla="*/ 1385 w 324"/>
                  <a:gd name="T7" fmla="*/ 1265 h 171"/>
                  <a:gd name="T8" fmla="*/ 1642 w 324"/>
                  <a:gd name="T9" fmla="*/ 1668 h 171"/>
                  <a:gd name="T10" fmla="*/ 2014 w 324"/>
                  <a:gd name="T11" fmla="*/ 1766 h 171"/>
                  <a:gd name="T12" fmla="*/ 3444 w 324"/>
                  <a:gd name="T13" fmla="*/ 2322 h 171"/>
                  <a:gd name="T14" fmla="*/ 3646 w 324"/>
                  <a:gd name="T15" fmla="*/ 2174 h 171"/>
                  <a:gd name="T16" fmla="*/ 2059 w 324"/>
                  <a:gd name="T17" fmla="*/ 1668 h 171"/>
                  <a:gd name="T18" fmla="*/ 1958 w 324"/>
                  <a:gd name="T19" fmla="*/ 1537 h 171"/>
                  <a:gd name="T20" fmla="*/ 1813 w 324"/>
                  <a:gd name="T21" fmla="*/ 1520 h 171"/>
                  <a:gd name="T22" fmla="*/ 1024 w 324"/>
                  <a:gd name="T23" fmla="*/ 911 h 171"/>
                  <a:gd name="T24" fmla="*/ 1035 w 324"/>
                  <a:gd name="T25" fmla="*/ 764 h 171"/>
                  <a:gd name="T26" fmla="*/ 899 w 324"/>
                  <a:gd name="T27" fmla="*/ 735 h 171"/>
                  <a:gd name="T28" fmla="*/ 0 w 324"/>
                  <a:gd name="T29" fmla="*/ 205 h 1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4" h="171">
                    <a:moveTo>
                      <a:pt x="0" y="15"/>
                    </a:moveTo>
                    <a:cubicBezTo>
                      <a:pt x="0" y="15"/>
                      <a:pt x="65" y="37"/>
                      <a:pt x="76" y="66"/>
                    </a:cubicBezTo>
                    <a:cubicBezTo>
                      <a:pt x="78" y="70"/>
                      <a:pt x="71" y="69"/>
                      <a:pt x="71" y="69"/>
                    </a:cubicBezTo>
                    <a:cubicBezTo>
                      <a:pt x="71" y="69"/>
                      <a:pt x="105" y="77"/>
                      <a:pt x="123" y="93"/>
                    </a:cubicBezTo>
                    <a:cubicBezTo>
                      <a:pt x="142" y="109"/>
                      <a:pt x="159" y="121"/>
                      <a:pt x="146" y="123"/>
                    </a:cubicBezTo>
                    <a:cubicBezTo>
                      <a:pt x="146" y="123"/>
                      <a:pt x="156" y="122"/>
                      <a:pt x="179" y="130"/>
                    </a:cubicBezTo>
                    <a:cubicBezTo>
                      <a:pt x="203" y="138"/>
                      <a:pt x="304" y="157"/>
                      <a:pt x="306" y="171"/>
                    </a:cubicBezTo>
                    <a:cubicBezTo>
                      <a:pt x="324" y="160"/>
                      <a:pt x="324" y="160"/>
                      <a:pt x="324" y="160"/>
                    </a:cubicBezTo>
                    <a:cubicBezTo>
                      <a:pt x="324" y="160"/>
                      <a:pt x="212" y="128"/>
                      <a:pt x="183" y="123"/>
                    </a:cubicBezTo>
                    <a:cubicBezTo>
                      <a:pt x="171" y="121"/>
                      <a:pt x="172" y="119"/>
                      <a:pt x="174" y="113"/>
                    </a:cubicBezTo>
                    <a:cubicBezTo>
                      <a:pt x="174" y="113"/>
                      <a:pt x="168" y="122"/>
                      <a:pt x="161" y="112"/>
                    </a:cubicBezTo>
                    <a:cubicBezTo>
                      <a:pt x="154" y="101"/>
                      <a:pt x="108" y="74"/>
                      <a:pt x="91" y="67"/>
                    </a:cubicBezTo>
                    <a:cubicBezTo>
                      <a:pt x="85" y="65"/>
                      <a:pt x="90" y="58"/>
                      <a:pt x="92" y="56"/>
                    </a:cubicBezTo>
                    <a:cubicBezTo>
                      <a:pt x="92" y="56"/>
                      <a:pt x="84" y="61"/>
                      <a:pt x="80" y="54"/>
                    </a:cubicBezTo>
                    <a:cubicBezTo>
                      <a:pt x="76" y="47"/>
                      <a:pt x="19" y="0"/>
                      <a:pt x="0" y="15"/>
                    </a:cubicBezTo>
                    <a:close/>
                  </a:path>
                </a:pathLst>
              </a:custGeom>
              <a:solidFill>
                <a:srgbClr val="F5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0" name="Freeform 59"/>
              <p:cNvSpPr>
                <a:spLocks/>
              </p:cNvSpPr>
              <p:nvPr/>
            </p:nvSpPr>
            <p:spPr bwMode="auto">
              <a:xfrm>
                <a:off x="2407" y="769"/>
                <a:ext cx="726" cy="408"/>
              </a:xfrm>
              <a:custGeom>
                <a:avLst/>
                <a:gdLst>
                  <a:gd name="T0" fmla="*/ 0 w 324"/>
                  <a:gd name="T1" fmla="*/ 205 h 171"/>
                  <a:gd name="T2" fmla="*/ 854 w 324"/>
                  <a:gd name="T3" fmla="*/ 895 h 171"/>
                  <a:gd name="T4" fmla="*/ 798 w 324"/>
                  <a:gd name="T5" fmla="*/ 940 h 171"/>
                  <a:gd name="T6" fmla="*/ 1385 w 324"/>
                  <a:gd name="T7" fmla="*/ 1265 h 171"/>
                  <a:gd name="T8" fmla="*/ 1642 w 324"/>
                  <a:gd name="T9" fmla="*/ 1668 h 171"/>
                  <a:gd name="T10" fmla="*/ 2014 w 324"/>
                  <a:gd name="T11" fmla="*/ 1766 h 171"/>
                  <a:gd name="T12" fmla="*/ 3444 w 324"/>
                  <a:gd name="T13" fmla="*/ 2322 h 171"/>
                  <a:gd name="T14" fmla="*/ 3646 w 324"/>
                  <a:gd name="T15" fmla="*/ 2174 h 171"/>
                  <a:gd name="T16" fmla="*/ 2059 w 324"/>
                  <a:gd name="T17" fmla="*/ 1668 h 171"/>
                  <a:gd name="T18" fmla="*/ 1958 w 324"/>
                  <a:gd name="T19" fmla="*/ 1537 h 171"/>
                  <a:gd name="T20" fmla="*/ 1813 w 324"/>
                  <a:gd name="T21" fmla="*/ 1520 h 171"/>
                  <a:gd name="T22" fmla="*/ 1024 w 324"/>
                  <a:gd name="T23" fmla="*/ 911 h 171"/>
                  <a:gd name="T24" fmla="*/ 1035 w 324"/>
                  <a:gd name="T25" fmla="*/ 764 h 171"/>
                  <a:gd name="T26" fmla="*/ 899 w 324"/>
                  <a:gd name="T27" fmla="*/ 735 h 171"/>
                  <a:gd name="T28" fmla="*/ 0 w 324"/>
                  <a:gd name="T29" fmla="*/ 205 h 1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4" h="171">
                    <a:moveTo>
                      <a:pt x="0" y="15"/>
                    </a:moveTo>
                    <a:cubicBezTo>
                      <a:pt x="0" y="15"/>
                      <a:pt x="65" y="37"/>
                      <a:pt x="76" y="66"/>
                    </a:cubicBezTo>
                    <a:cubicBezTo>
                      <a:pt x="78" y="70"/>
                      <a:pt x="71" y="69"/>
                      <a:pt x="71" y="69"/>
                    </a:cubicBezTo>
                    <a:cubicBezTo>
                      <a:pt x="71" y="69"/>
                      <a:pt x="105" y="77"/>
                      <a:pt x="123" y="93"/>
                    </a:cubicBezTo>
                    <a:cubicBezTo>
                      <a:pt x="142" y="109"/>
                      <a:pt x="159" y="121"/>
                      <a:pt x="146" y="123"/>
                    </a:cubicBezTo>
                    <a:cubicBezTo>
                      <a:pt x="146" y="123"/>
                      <a:pt x="156" y="122"/>
                      <a:pt x="179" y="130"/>
                    </a:cubicBezTo>
                    <a:cubicBezTo>
                      <a:pt x="203" y="138"/>
                      <a:pt x="304" y="157"/>
                      <a:pt x="306" y="171"/>
                    </a:cubicBezTo>
                    <a:cubicBezTo>
                      <a:pt x="324" y="160"/>
                      <a:pt x="324" y="160"/>
                      <a:pt x="324" y="160"/>
                    </a:cubicBezTo>
                    <a:cubicBezTo>
                      <a:pt x="324" y="160"/>
                      <a:pt x="212" y="128"/>
                      <a:pt x="183" y="123"/>
                    </a:cubicBezTo>
                    <a:cubicBezTo>
                      <a:pt x="171" y="121"/>
                      <a:pt x="172" y="119"/>
                      <a:pt x="174" y="113"/>
                    </a:cubicBezTo>
                    <a:cubicBezTo>
                      <a:pt x="174" y="113"/>
                      <a:pt x="168" y="122"/>
                      <a:pt x="161" y="112"/>
                    </a:cubicBezTo>
                    <a:cubicBezTo>
                      <a:pt x="154" y="101"/>
                      <a:pt x="108" y="74"/>
                      <a:pt x="91" y="67"/>
                    </a:cubicBezTo>
                    <a:cubicBezTo>
                      <a:pt x="85" y="65"/>
                      <a:pt x="90" y="58"/>
                      <a:pt x="92" y="56"/>
                    </a:cubicBezTo>
                    <a:cubicBezTo>
                      <a:pt x="92" y="56"/>
                      <a:pt x="84" y="61"/>
                      <a:pt x="80" y="54"/>
                    </a:cubicBezTo>
                    <a:cubicBezTo>
                      <a:pt x="76" y="47"/>
                      <a:pt x="19" y="0"/>
                      <a:pt x="0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1" name="Freeform 60"/>
              <p:cNvSpPr>
                <a:spLocks/>
              </p:cNvSpPr>
              <p:nvPr/>
            </p:nvSpPr>
            <p:spPr bwMode="auto">
              <a:xfrm>
                <a:off x="2600" y="836"/>
                <a:ext cx="76" cy="81"/>
              </a:xfrm>
              <a:custGeom>
                <a:avLst/>
                <a:gdLst>
                  <a:gd name="T0" fmla="*/ 0 w 34"/>
                  <a:gd name="T1" fmla="*/ 391 h 34"/>
                  <a:gd name="T2" fmla="*/ 65 w 34"/>
                  <a:gd name="T3" fmla="*/ 295 h 34"/>
                  <a:gd name="T4" fmla="*/ 380 w 34"/>
                  <a:gd name="T5" fmla="*/ 0 h 34"/>
                  <a:gd name="T6" fmla="*/ 134 w 34"/>
                  <a:gd name="T7" fmla="*/ 284 h 34"/>
                  <a:gd name="T8" fmla="*/ 36 w 34"/>
                  <a:gd name="T9" fmla="*/ 460 h 34"/>
                  <a:gd name="T10" fmla="*/ 0 w 34"/>
                  <a:gd name="T11" fmla="*/ 39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29"/>
                    </a:moveTo>
                    <a:cubicBezTo>
                      <a:pt x="0" y="29"/>
                      <a:pt x="2" y="28"/>
                      <a:pt x="6" y="22"/>
                    </a:cubicBezTo>
                    <a:cubicBezTo>
                      <a:pt x="10" y="16"/>
                      <a:pt x="27" y="2"/>
                      <a:pt x="34" y="0"/>
                    </a:cubicBezTo>
                    <a:cubicBezTo>
                      <a:pt x="34" y="0"/>
                      <a:pt x="16" y="12"/>
                      <a:pt x="12" y="21"/>
                    </a:cubicBezTo>
                    <a:cubicBezTo>
                      <a:pt x="8" y="29"/>
                      <a:pt x="7" y="29"/>
                      <a:pt x="3" y="34"/>
                    </a:cubicBezTo>
                    <a:cubicBezTo>
                      <a:pt x="3" y="34"/>
                      <a:pt x="5" y="27"/>
                      <a:pt x="0" y="29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2" name="Freeform 61"/>
              <p:cNvSpPr>
                <a:spLocks/>
              </p:cNvSpPr>
              <p:nvPr/>
            </p:nvSpPr>
            <p:spPr bwMode="auto">
              <a:xfrm>
                <a:off x="2436" y="912"/>
                <a:ext cx="141" cy="60"/>
              </a:xfrm>
              <a:custGeom>
                <a:avLst/>
                <a:gdLst>
                  <a:gd name="T0" fmla="*/ 707 w 63"/>
                  <a:gd name="T1" fmla="*/ 98 h 25"/>
                  <a:gd name="T2" fmla="*/ 0 w 63"/>
                  <a:gd name="T3" fmla="*/ 346 h 25"/>
                  <a:gd name="T4" fmla="*/ 651 w 63"/>
                  <a:gd name="T5" fmla="*/ 139 h 25"/>
                  <a:gd name="T6" fmla="*/ 707 w 63"/>
                  <a:gd name="T7" fmla="*/ 98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5">
                    <a:moveTo>
                      <a:pt x="63" y="7"/>
                    </a:moveTo>
                    <a:cubicBezTo>
                      <a:pt x="63" y="7"/>
                      <a:pt x="31" y="0"/>
                      <a:pt x="0" y="25"/>
                    </a:cubicBezTo>
                    <a:cubicBezTo>
                      <a:pt x="0" y="25"/>
                      <a:pt x="31" y="5"/>
                      <a:pt x="58" y="10"/>
                    </a:cubicBezTo>
                    <a:lnTo>
                      <a:pt x="63" y="7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3" name="Freeform 62"/>
              <p:cNvSpPr>
                <a:spLocks/>
              </p:cNvSpPr>
              <p:nvPr/>
            </p:nvSpPr>
            <p:spPr bwMode="auto">
              <a:xfrm>
                <a:off x="2810" y="883"/>
                <a:ext cx="188" cy="127"/>
              </a:xfrm>
              <a:custGeom>
                <a:avLst/>
                <a:gdLst>
                  <a:gd name="T0" fmla="*/ 886 w 84"/>
                  <a:gd name="T1" fmla="*/ 218 h 53"/>
                  <a:gd name="T2" fmla="*/ 0 w 84"/>
                  <a:gd name="T3" fmla="*/ 728 h 53"/>
                  <a:gd name="T4" fmla="*/ 942 w 84"/>
                  <a:gd name="T5" fmla="*/ 264 h 53"/>
                  <a:gd name="T6" fmla="*/ 886 w 84"/>
                  <a:gd name="T7" fmla="*/ 21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53">
                    <a:moveTo>
                      <a:pt x="79" y="16"/>
                    </a:moveTo>
                    <a:cubicBezTo>
                      <a:pt x="79" y="16"/>
                      <a:pt x="28" y="0"/>
                      <a:pt x="0" y="53"/>
                    </a:cubicBezTo>
                    <a:cubicBezTo>
                      <a:pt x="0" y="53"/>
                      <a:pt x="23" y="5"/>
                      <a:pt x="84" y="19"/>
                    </a:cubicBezTo>
                    <a:lnTo>
                      <a:pt x="79" y="1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4" name="Freeform 63"/>
              <p:cNvSpPr>
                <a:spLocks/>
              </p:cNvSpPr>
              <p:nvPr/>
            </p:nvSpPr>
            <p:spPr bwMode="auto">
              <a:xfrm>
                <a:off x="2618" y="1055"/>
                <a:ext cx="139" cy="144"/>
              </a:xfrm>
              <a:custGeom>
                <a:avLst/>
                <a:gdLst>
                  <a:gd name="T0" fmla="*/ 599 w 62"/>
                  <a:gd name="T1" fmla="*/ 41 h 60"/>
                  <a:gd name="T2" fmla="*/ 619 w 62"/>
                  <a:gd name="T3" fmla="*/ 12 h 60"/>
                  <a:gd name="T4" fmla="*/ 0 w 62"/>
                  <a:gd name="T5" fmla="*/ 830 h 60"/>
                  <a:gd name="T6" fmla="*/ 699 w 62"/>
                  <a:gd name="T7" fmla="*/ 70 h 60"/>
                  <a:gd name="T8" fmla="*/ 599 w 62"/>
                  <a:gd name="T9" fmla="*/ 41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0">
                    <a:moveTo>
                      <a:pt x="53" y="3"/>
                    </a:move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4" y="5"/>
                      <a:pt x="0" y="60"/>
                    </a:cubicBezTo>
                    <a:cubicBezTo>
                      <a:pt x="0" y="60"/>
                      <a:pt x="10" y="0"/>
                      <a:pt x="62" y="5"/>
                    </a:cubicBezTo>
                    <a:lnTo>
                      <a:pt x="53" y="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5" name="Freeform 64"/>
              <p:cNvSpPr>
                <a:spLocks/>
              </p:cNvSpPr>
              <p:nvPr/>
            </p:nvSpPr>
            <p:spPr bwMode="auto">
              <a:xfrm>
                <a:off x="2302" y="1034"/>
                <a:ext cx="45" cy="112"/>
              </a:xfrm>
              <a:custGeom>
                <a:avLst/>
                <a:gdLst>
                  <a:gd name="T0" fmla="*/ 146 w 20"/>
                  <a:gd name="T1" fmla="*/ 624 h 47"/>
                  <a:gd name="T2" fmla="*/ 227 w 20"/>
                  <a:gd name="T3" fmla="*/ 0 h 47"/>
                  <a:gd name="T4" fmla="*/ 101 w 20"/>
                  <a:gd name="T5" fmla="*/ 636 h 47"/>
                  <a:gd name="T6" fmla="*/ 146 w 20"/>
                  <a:gd name="T7" fmla="*/ 62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7">
                    <a:moveTo>
                      <a:pt x="13" y="46"/>
                    </a:moveTo>
                    <a:cubicBezTo>
                      <a:pt x="13" y="46"/>
                      <a:pt x="2" y="11"/>
                      <a:pt x="20" y="0"/>
                    </a:cubicBezTo>
                    <a:cubicBezTo>
                      <a:pt x="20" y="0"/>
                      <a:pt x="0" y="6"/>
                      <a:pt x="9" y="47"/>
                    </a:cubicBezTo>
                    <a:lnTo>
                      <a:pt x="13" y="4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6" name="Freeform 65"/>
              <p:cNvSpPr>
                <a:spLocks/>
              </p:cNvSpPr>
              <p:nvPr/>
            </p:nvSpPr>
            <p:spPr bwMode="auto">
              <a:xfrm>
                <a:off x="2246" y="1141"/>
                <a:ext cx="193" cy="421"/>
              </a:xfrm>
              <a:custGeom>
                <a:avLst/>
                <a:gdLst>
                  <a:gd name="T0" fmla="*/ 337 w 86"/>
                  <a:gd name="T1" fmla="*/ 41 h 176"/>
                  <a:gd name="T2" fmla="*/ 462 w 86"/>
                  <a:gd name="T3" fmla="*/ 57 h 176"/>
                  <a:gd name="T4" fmla="*/ 563 w 86"/>
                  <a:gd name="T5" fmla="*/ 234 h 176"/>
                  <a:gd name="T6" fmla="*/ 328 w 86"/>
                  <a:gd name="T7" fmla="*/ 806 h 176"/>
                  <a:gd name="T8" fmla="*/ 599 w 86"/>
                  <a:gd name="T9" fmla="*/ 1246 h 176"/>
                  <a:gd name="T10" fmla="*/ 610 w 86"/>
                  <a:gd name="T11" fmla="*/ 1533 h 176"/>
                  <a:gd name="T12" fmla="*/ 927 w 86"/>
                  <a:gd name="T13" fmla="*/ 2397 h 176"/>
                  <a:gd name="T14" fmla="*/ 590 w 86"/>
                  <a:gd name="T15" fmla="*/ 2409 h 176"/>
                  <a:gd name="T16" fmla="*/ 397 w 86"/>
                  <a:gd name="T17" fmla="*/ 1603 h 176"/>
                  <a:gd name="T18" fmla="*/ 0 w 86"/>
                  <a:gd name="T19" fmla="*/ 1081 h 176"/>
                  <a:gd name="T20" fmla="*/ 137 w 86"/>
                  <a:gd name="T21" fmla="*/ 887 h 176"/>
                  <a:gd name="T22" fmla="*/ 227 w 86"/>
                  <a:gd name="T23" fmla="*/ 325 h 176"/>
                  <a:gd name="T24" fmla="*/ 337 w 86"/>
                  <a:gd name="T25" fmla="*/ 41 h 1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176">
                    <a:moveTo>
                      <a:pt x="30" y="3"/>
                    </a:moveTo>
                    <a:cubicBezTo>
                      <a:pt x="30" y="3"/>
                      <a:pt x="39" y="0"/>
                      <a:pt x="41" y="4"/>
                    </a:cubicBezTo>
                    <a:cubicBezTo>
                      <a:pt x="44" y="9"/>
                      <a:pt x="50" y="17"/>
                      <a:pt x="50" y="17"/>
                    </a:cubicBezTo>
                    <a:cubicBezTo>
                      <a:pt x="50" y="17"/>
                      <a:pt x="23" y="39"/>
                      <a:pt x="29" y="59"/>
                    </a:cubicBezTo>
                    <a:cubicBezTo>
                      <a:pt x="34" y="80"/>
                      <a:pt x="42" y="95"/>
                      <a:pt x="53" y="91"/>
                    </a:cubicBezTo>
                    <a:cubicBezTo>
                      <a:pt x="53" y="91"/>
                      <a:pt x="42" y="101"/>
                      <a:pt x="54" y="112"/>
                    </a:cubicBezTo>
                    <a:cubicBezTo>
                      <a:pt x="66" y="123"/>
                      <a:pt x="86" y="161"/>
                      <a:pt x="82" y="175"/>
                    </a:cubicBezTo>
                    <a:cubicBezTo>
                      <a:pt x="52" y="176"/>
                      <a:pt x="52" y="176"/>
                      <a:pt x="52" y="176"/>
                    </a:cubicBezTo>
                    <a:cubicBezTo>
                      <a:pt x="52" y="176"/>
                      <a:pt x="59" y="140"/>
                      <a:pt x="35" y="117"/>
                    </a:cubicBezTo>
                    <a:cubicBezTo>
                      <a:pt x="11" y="93"/>
                      <a:pt x="19" y="88"/>
                      <a:pt x="0" y="79"/>
                    </a:cubicBezTo>
                    <a:cubicBezTo>
                      <a:pt x="0" y="79"/>
                      <a:pt x="15" y="79"/>
                      <a:pt x="12" y="65"/>
                    </a:cubicBezTo>
                    <a:cubicBezTo>
                      <a:pt x="9" y="51"/>
                      <a:pt x="9" y="34"/>
                      <a:pt x="20" y="24"/>
                    </a:cubicBezTo>
                    <a:cubicBezTo>
                      <a:pt x="32" y="14"/>
                      <a:pt x="35" y="6"/>
                      <a:pt x="30" y="3"/>
                    </a:cubicBezTo>
                    <a:close/>
                  </a:path>
                </a:pathLst>
              </a:custGeom>
              <a:solidFill>
                <a:srgbClr val="F5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7" name="Freeform 66"/>
              <p:cNvSpPr>
                <a:spLocks/>
              </p:cNvSpPr>
              <p:nvPr/>
            </p:nvSpPr>
            <p:spPr bwMode="auto">
              <a:xfrm>
                <a:off x="2246" y="1141"/>
                <a:ext cx="193" cy="421"/>
              </a:xfrm>
              <a:custGeom>
                <a:avLst/>
                <a:gdLst>
                  <a:gd name="T0" fmla="*/ 337 w 86"/>
                  <a:gd name="T1" fmla="*/ 41 h 176"/>
                  <a:gd name="T2" fmla="*/ 462 w 86"/>
                  <a:gd name="T3" fmla="*/ 57 h 176"/>
                  <a:gd name="T4" fmla="*/ 563 w 86"/>
                  <a:gd name="T5" fmla="*/ 234 h 176"/>
                  <a:gd name="T6" fmla="*/ 328 w 86"/>
                  <a:gd name="T7" fmla="*/ 806 h 176"/>
                  <a:gd name="T8" fmla="*/ 599 w 86"/>
                  <a:gd name="T9" fmla="*/ 1246 h 176"/>
                  <a:gd name="T10" fmla="*/ 610 w 86"/>
                  <a:gd name="T11" fmla="*/ 1533 h 176"/>
                  <a:gd name="T12" fmla="*/ 927 w 86"/>
                  <a:gd name="T13" fmla="*/ 2397 h 176"/>
                  <a:gd name="T14" fmla="*/ 590 w 86"/>
                  <a:gd name="T15" fmla="*/ 2409 h 176"/>
                  <a:gd name="T16" fmla="*/ 397 w 86"/>
                  <a:gd name="T17" fmla="*/ 1603 h 176"/>
                  <a:gd name="T18" fmla="*/ 0 w 86"/>
                  <a:gd name="T19" fmla="*/ 1081 h 176"/>
                  <a:gd name="T20" fmla="*/ 137 w 86"/>
                  <a:gd name="T21" fmla="*/ 887 h 176"/>
                  <a:gd name="T22" fmla="*/ 227 w 86"/>
                  <a:gd name="T23" fmla="*/ 325 h 176"/>
                  <a:gd name="T24" fmla="*/ 337 w 86"/>
                  <a:gd name="T25" fmla="*/ 41 h 17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176">
                    <a:moveTo>
                      <a:pt x="30" y="3"/>
                    </a:moveTo>
                    <a:cubicBezTo>
                      <a:pt x="30" y="3"/>
                      <a:pt x="39" y="0"/>
                      <a:pt x="41" y="4"/>
                    </a:cubicBezTo>
                    <a:cubicBezTo>
                      <a:pt x="44" y="9"/>
                      <a:pt x="50" y="17"/>
                      <a:pt x="50" y="17"/>
                    </a:cubicBezTo>
                    <a:cubicBezTo>
                      <a:pt x="50" y="17"/>
                      <a:pt x="23" y="39"/>
                      <a:pt x="29" y="59"/>
                    </a:cubicBezTo>
                    <a:cubicBezTo>
                      <a:pt x="34" y="80"/>
                      <a:pt x="42" y="95"/>
                      <a:pt x="53" y="91"/>
                    </a:cubicBezTo>
                    <a:cubicBezTo>
                      <a:pt x="53" y="91"/>
                      <a:pt x="42" y="101"/>
                      <a:pt x="54" y="112"/>
                    </a:cubicBezTo>
                    <a:cubicBezTo>
                      <a:pt x="66" y="123"/>
                      <a:pt x="86" y="161"/>
                      <a:pt x="82" y="175"/>
                    </a:cubicBezTo>
                    <a:cubicBezTo>
                      <a:pt x="52" y="176"/>
                      <a:pt x="52" y="176"/>
                      <a:pt x="52" y="176"/>
                    </a:cubicBezTo>
                    <a:cubicBezTo>
                      <a:pt x="52" y="176"/>
                      <a:pt x="59" y="140"/>
                      <a:pt x="35" y="117"/>
                    </a:cubicBezTo>
                    <a:cubicBezTo>
                      <a:pt x="11" y="93"/>
                      <a:pt x="19" y="88"/>
                      <a:pt x="0" y="79"/>
                    </a:cubicBezTo>
                    <a:cubicBezTo>
                      <a:pt x="0" y="79"/>
                      <a:pt x="15" y="79"/>
                      <a:pt x="12" y="65"/>
                    </a:cubicBezTo>
                    <a:cubicBezTo>
                      <a:pt x="9" y="51"/>
                      <a:pt x="9" y="34"/>
                      <a:pt x="20" y="24"/>
                    </a:cubicBezTo>
                    <a:cubicBezTo>
                      <a:pt x="32" y="14"/>
                      <a:pt x="35" y="6"/>
                      <a:pt x="30" y="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8" name="Freeform 67"/>
              <p:cNvSpPr>
                <a:spLocks/>
              </p:cNvSpPr>
              <p:nvPr/>
            </p:nvSpPr>
            <p:spPr bwMode="auto">
              <a:xfrm>
                <a:off x="2358" y="1318"/>
                <a:ext cx="83" cy="62"/>
              </a:xfrm>
              <a:custGeom>
                <a:avLst/>
                <a:gdLst>
                  <a:gd name="T0" fmla="*/ 0 w 37"/>
                  <a:gd name="T1" fmla="*/ 217 h 26"/>
                  <a:gd name="T2" fmla="*/ 417 w 37"/>
                  <a:gd name="T3" fmla="*/ 0 h 26"/>
                  <a:gd name="T4" fmla="*/ 0 w 37"/>
                  <a:gd name="T5" fmla="*/ 353 h 26"/>
                  <a:gd name="T6" fmla="*/ 0 w 37"/>
                  <a:gd name="T7" fmla="*/ 217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6">
                    <a:moveTo>
                      <a:pt x="0" y="16"/>
                    </a:moveTo>
                    <a:cubicBezTo>
                      <a:pt x="0" y="16"/>
                      <a:pt x="19" y="1"/>
                      <a:pt x="37" y="0"/>
                    </a:cubicBezTo>
                    <a:cubicBezTo>
                      <a:pt x="37" y="0"/>
                      <a:pt x="5" y="9"/>
                      <a:pt x="0" y="2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9" name="Freeform 68"/>
              <p:cNvSpPr>
                <a:spLocks/>
              </p:cNvSpPr>
              <p:nvPr/>
            </p:nvSpPr>
            <p:spPr bwMode="auto">
              <a:xfrm>
                <a:off x="2060" y="1287"/>
                <a:ext cx="217" cy="74"/>
              </a:xfrm>
              <a:custGeom>
                <a:avLst/>
                <a:gdLst>
                  <a:gd name="T0" fmla="*/ 962 w 97"/>
                  <a:gd name="T1" fmla="*/ 255 h 31"/>
                  <a:gd name="T2" fmla="*/ 1007 w 97"/>
                  <a:gd name="T3" fmla="*/ 205 h 31"/>
                  <a:gd name="T4" fmla="*/ 772 w 97"/>
                  <a:gd name="T5" fmla="*/ 136 h 31"/>
                  <a:gd name="T6" fmla="*/ 0 w 97"/>
                  <a:gd name="T7" fmla="*/ 313 h 31"/>
                  <a:gd name="T8" fmla="*/ 705 w 97"/>
                  <a:gd name="T9" fmla="*/ 165 h 31"/>
                  <a:gd name="T10" fmla="*/ 1085 w 97"/>
                  <a:gd name="T11" fmla="*/ 423 h 31"/>
                  <a:gd name="T12" fmla="*/ 962 w 97"/>
                  <a:gd name="T13" fmla="*/ 25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31">
                    <a:moveTo>
                      <a:pt x="86" y="19"/>
                    </a:moveTo>
                    <a:cubicBezTo>
                      <a:pt x="90" y="15"/>
                      <a:pt x="90" y="15"/>
                      <a:pt x="90" y="15"/>
                    </a:cubicBezTo>
                    <a:cubicBezTo>
                      <a:pt x="90" y="15"/>
                      <a:pt x="82" y="17"/>
                      <a:pt x="69" y="10"/>
                    </a:cubicBezTo>
                    <a:cubicBezTo>
                      <a:pt x="57" y="4"/>
                      <a:pt x="27" y="1"/>
                      <a:pt x="0" y="23"/>
                    </a:cubicBezTo>
                    <a:cubicBezTo>
                      <a:pt x="0" y="23"/>
                      <a:pt x="34" y="0"/>
                      <a:pt x="63" y="12"/>
                    </a:cubicBezTo>
                    <a:cubicBezTo>
                      <a:pt x="93" y="24"/>
                      <a:pt x="97" y="31"/>
                      <a:pt x="97" y="31"/>
                    </a:cubicBezTo>
                    <a:lnTo>
                      <a:pt x="86" y="1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0" name="Freeform 69"/>
              <p:cNvSpPr>
                <a:spLocks/>
              </p:cNvSpPr>
              <p:nvPr/>
            </p:nvSpPr>
            <p:spPr bwMode="auto">
              <a:xfrm>
                <a:off x="2568" y="1621"/>
                <a:ext cx="1284" cy="1216"/>
              </a:xfrm>
              <a:custGeom>
                <a:avLst/>
                <a:gdLst>
                  <a:gd name="T0" fmla="*/ 372 w 573"/>
                  <a:gd name="T1" fmla="*/ 12 h 509"/>
                  <a:gd name="T2" fmla="*/ 643 w 573"/>
                  <a:gd name="T3" fmla="*/ 0 h 509"/>
                  <a:gd name="T4" fmla="*/ 571 w 573"/>
                  <a:gd name="T5" fmla="*/ 1553 h 509"/>
                  <a:gd name="T6" fmla="*/ 672 w 573"/>
                  <a:gd name="T7" fmla="*/ 2621 h 509"/>
                  <a:gd name="T8" fmla="*/ 672 w 573"/>
                  <a:gd name="T9" fmla="*/ 3505 h 509"/>
                  <a:gd name="T10" fmla="*/ 854 w 573"/>
                  <a:gd name="T11" fmla="*/ 4475 h 509"/>
                  <a:gd name="T12" fmla="*/ 1194 w 573"/>
                  <a:gd name="T13" fmla="*/ 5901 h 509"/>
                  <a:gd name="T14" fmla="*/ 2496 w 573"/>
                  <a:gd name="T15" fmla="*/ 5342 h 509"/>
                  <a:gd name="T16" fmla="*/ 3827 w 573"/>
                  <a:gd name="T17" fmla="*/ 6381 h 509"/>
                  <a:gd name="T18" fmla="*/ 4780 w 573"/>
                  <a:gd name="T19" fmla="*/ 6438 h 509"/>
                  <a:gd name="T20" fmla="*/ 6447 w 573"/>
                  <a:gd name="T21" fmla="*/ 4200 h 509"/>
                  <a:gd name="T22" fmla="*/ 6447 w 573"/>
                  <a:gd name="T23" fmla="*/ 4475 h 509"/>
                  <a:gd name="T24" fmla="*/ 5949 w 573"/>
                  <a:gd name="T25" fmla="*/ 4948 h 509"/>
                  <a:gd name="T26" fmla="*/ 5560 w 573"/>
                  <a:gd name="T27" fmla="*/ 5769 h 509"/>
                  <a:gd name="T28" fmla="*/ 5434 w 573"/>
                  <a:gd name="T29" fmla="*/ 5987 h 509"/>
                  <a:gd name="T30" fmla="*/ 4885 w 573"/>
                  <a:gd name="T31" fmla="*/ 6586 h 509"/>
                  <a:gd name="T32" fmla="*/ 4726 w 573"/>
                  <a:gd name="T33" fmla="*/ 6899 h 509"/>
                  <a:gd name="T34" fmla="*/ 4524 w 573"/>
                  <a:gd name="T35" fmla="*/ 6804 h 509"/>
                  <a:gd name="T36" fmla="*/ 4072 w 573"/>
                  <a:gd name="T37" fmla="*/ 6813 h 509"/>
                  <a:gd name="T38" fmla="*/ 3771 w 573"/>
                  <a:gd name="T39" fmla="*/ 6899 h 509"/>
                  <a:gd name="T40" fmla="*/ 3711 w 573"/>
                  <a:gd name="T41" fmla="*/ 6586 h 509"/>
                  <a:gd name="T42" fmla="*/ 3238 w 573"/>
                  <a:gd name="T43" fmla="*/ 5987 h 509"/>
                  <a:gd name="T44" fmla="*/ 2947 w 573"/>
                  <a:gd name="T45" fmla="*/ 5970 h 509"/>
                  <a:gd name="T46" fmla="*/ 2913 w 573"/>
                  <a:gd name="T47" fmla="*/ 5712 h 509"/>
                  <a:gd name="T48" fmla="*/ 2149 w 573"/>
                  <a:gd name="T49" fmla="*/ 5605 h 509"/>
                  <a:gd name="T50" fmla="*/ 1889 w 573"/>
                  <a:gd name="T51" fmla="*/ 5946 h 509"/>
                  <a:gd name="T52" fmla="*/ 1651 w 573"/>
                  <a:gd name="T53" fmla="*/ 5929 h 509"/>
                  <a:gd name="T54" fmla="*/ 733 w 573"/>
                  <a:gd name="T55" fmla="*/ 5724 h 509"/>
                  <a:gd name="T56" fmla="*/ 392 w 573"/>
                  <a:gd name="T57" fmla="*/ 5440 h 509"/>
                  <a:gd name="T58" fmla="*/ 587 w 573"/>
                  <a:gd name="T59" fmla="*/ 5017 h 509"/>
                  <a:gd name="T60" fmla="*/ 453 w 573"/>
                  <a:gd name="T61" fmla="*/ 3806 h 509"/>
                  <a:gd name="T62" fmla="*/ 146 w 573"/>
                  <a:gd name="T63" fmla="*/ 3357 h 509"/>
                  <a:gd name="T64" fmla="*/ 381 w 573"/>
                  <a:gd name="T65" fmla="*/ 2630 h 509"/>
                  <a:gd name="T66" fmla="*/ 202 w 573"/>
                  <a:gd name="T67" fmla="*/ 1462 h 509"/>
                  <a:gd name="T68" fmla="*/ 20 w 573"/>
                  <a:gd name="T69" fmla="*/ 1022 h 509"/>
                  <a:gd name="T70" fmla="*/ 316 w 573"/>
                  <a:gd name="T71" fmla="*/ 628 h 509"/>
                  <a:gd name="T72" fmla="*/ 381 w 573"/>
                  <a:gd name="T73" fmla="*/ 29 h 50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3" h="509">
                    <a:moveTo>
                      <a:pt x="33" y="1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1" y="79"/>
                      <a:pt x="51" y="114"/>
                    </a:cubicBezTo>
                    <a:cubicBezTo>
                      <a:pt x="51" y="149"/>
                      <a:pt x="65" y="166"/>
                      <a:pt x="60" y="192"/>
                    </a:cubicBezTo>
                    <a:cubicBezTo>
                      <a:pt x="55" y="218"/>
                      <a:pt x="51" y="231"/>
                      <a:pt x="60" y="257"/>
                    </a:cubicBezTo>
                    <a:cubicBezTo>
                      <a:pt x="69" y="284"/>
                      <a:pt x="79" y="301"/>
                      <a:pt x="76" y="328"/>
                    </a:cubicBezTo>
                    <a:cubicBezTo>
                      <a:pt x="73" y="354"/>
                      <a:pt x="76" y="428"/>
                      <a:pt x="106" y="433"/>
                    </a:cubicBezTo>
                    <a:cubicBezTo>
                      <a:pt x="135" y="438"/>
                      <a:pt x="156" y="388"/>
                      <a:pt x="222" y="392"/>
                    </a:cubicBezTo>
                    <a:cubicBezTo>
                      <a:pt x="288" y="396"/>
                      <a:pt x="321" y="450"/>
                      <a:pt x="340" y="468"/>
                    </a:cubicBezTo>
                    <a:cubicBezTo>
                      <a:pt x="358" y="486"/>
                      <a:pt x="384" y="503"/>
                      <a:pt x="425" y="472"/>
                    </a:cubicBezTo>
                    <a:cubicBezTo>
                      <a:pt x="467" y="441"/>
                      <a:pt x="510" y="323"/>
                      <a:pt x="573" y="308"/>
                    </a:cubicBezTo>
                    <a:cubicBezTo>
                      <a:pt x="573" y="328"/>
                      <a:pt x="573" y="328"/>
                      <a:pt x="573" y="328"/>
                    </a:cubicBezTo>
                    <a:cubicBezTo>
                      <a:pt x="573" y="328"/>
                      <a:pt x="552" y="328"/>
                      <a:pt x="529" y="363"/>
                    </a:cubicBezTo>
                    <a:cubicBezTo>
                      <a:pt x="506" y="399"/>
                      <a:pt x="493" y="413"/>
                      <a:pt x="494" y="423"/>
                    </a:cubicBezTo>
                    <a:cubicBezTo>
                      <a:pt x="495" y="433"/>
                      <a:pt x="494" y="439"/>
                      <a:pt x="483" y="439"/>
                    </a:cubicBezTo>
                    <a:cubicBezTo>
                      <a:pt x="473" y="439"/>
                      <a:pt x="449" y="475"/>
                      <a:pt x="434" y="483"/>
                    </a:cubicBezTo>
                    <a:cubicBezTo>
                      <a:pt x="420" y="490"/>
                      <a:pt x="429" y="504"/>
                      <a:pt x="420" y="506"/>
                    </a:cubicBezTo>
                    <a:cubicBezTo>
                      <a:pt x="411" y="509"/>
                      <a:pt x="410" y="496"/>
                      <a:pt x="402" y="499"/>
                    </a:cubicBezTo>
                    <a:cubicBezTo>
                      <a:pt x="395" y="502"/>
                      <a:pt x="378" y="506"/>
                      <a:pt x="362" y="500"/>
                    </a:cubicBezTo>
                    <a:cubicBezTo>
                      <a:pt x="345" y="493"/>
                      <a:pt x="340" y="509"/>
                      <a:pt x="335" y="506"/>
                    </a:cubicBezTo>
                    <a:cubicBezTo>
                      <a:pt x="329" y="503"/>
                      <a:pt x="336" y="490"/>
                      <a:pt x="330" y="483"/>
                    </a:cubicBezTo>
                    <a:cubicBezTo>
                      <a:pt x="323" y="475"/>
                      <a:pt x="299" y="448"/>
                      <a:pt x="288" y="439"/>
                    </a:cubicBezTo>
                    <a:cubicBezTo>
                      <a:pt x="278" y="430"/>
                      <a:pt x="268" y="443"/>
                      <a:pt x="262" y="438"/>
                    </a:cubicBezTo>
                    <a:cubicBezTo>
                      <a:pt x="256" y="434"/>
                      <a:pt x="268" y="425"/>
                      <a:pt x="259" y="419"/>
                    </a:cubicBezTo>
                    <a:cubicBezTo>
                      <a:pt x="250" y="412"/>
                      <a:pt x="221" y="399"/>
                      <a:pt x="191" y="411"/>
                    </a:cubicBezTo>
                    <a:cubicBezTo>
                      <a:pt x="161" y="422"/>
                      <a:pt x="178" y="434"/>
                      <a:pt x="168" y="436"/>
                    </a:cubicBezTo>
                    <a:cubicBezTo>
                      <a:pt x="159" y="438"/>
                      <a:pt x="156" y="425"/>
                      <a:pt x="147" y="435"/>
                    </a:cubicBezTo>
                    <a:cubicBezTo>
                      <a:pt x="138" y="446"/>
                      <a:pt x="99" y="489"/>
                      <a:pt x="65" y="420"/>
                    </a:cubicBezTo>
                    <a:cubicBezTo>
                      <a:pt x="57" y="403"/>
                      <a:pt x="41" y="416"/>
                      <a:pt x="35" y="399"/>
                    </a:cubicBezTo>
                    <a:cubicBezTo>
                      <a:pt x="30" y="383"/>
                      <a:pt x="52" y="392"/>
                      <a:pt x="52" y="368"/>
                    </a:cubicBezTo>
                    <a:cubicBezTo>
                      <a:pt x="52" y="343"/>
                      <a:pt x="62" y="302"/>
                      <a:pt x="40" y="279"/>
                    </a:cubicBezTo>
                    <a:cubicBezTo>
                      <a:pt x="17" y="257"/>
                      <a:pt x="13" y="261"/>
                      <a:pt x="13" y="246"/>
                    </a:cubicBezTo>
                    <a:cubicBezTo>
                      <a:pt x="12" y="231"/>
                      <a:pt x="35" y="206"/>
                      <a:pt x="34" y="193"/>
                    </a:cubicBezTo>
                    <a:cubicBezTo>
                      <a:pt x="32" y="180"/>
                      <a:pt x="17" y="120"/>
                      <a:pt x="18" y="107"/>
                    </a:cubicBezTo>
                    <a:cubicBezTo>
                      <a:pt x="20" y="93"/>
                      <a:pt x="0" y="84"/>
                      <a:pt x="2" y="75"/>
                    </a:cubicBezTo>
                    <a:cubicBezTo>
                      <a:pt x="4" y="66"/>
                      <a:pt x="27" y="62"/>
                      <a:pt x="28" y="46"/>
                    </a:cubicBezTo>
                    <a:cubicBezTo>
                      <a:pt x="29" y="31"/>
                      <a:pt x="34" y="2"/>
                      <a:pt x="34" y="2"/>
                    </a:cubicBezTo>
                  </a:path>
                </a:pathLst>
              </a:custGeom>
              <a:solidFill>
                <a:srgbClr val="F6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1" name="Freeform 70"/>
              <p:cNvSpPr>
                <a:spLocks/>
              </p:cNvSpPr>
              <p:nvPr/>
            </p:nvSpPr>
            <p:spPr bwMode="auto">
              <a:xfrm>
                <a:off x="3852" y="2359"/>
                <a:ext cx="170" cy="387"/>
              </a:xfrm>
              <a:custGeom>
                <a:avLst/>
                <a:gdLst>
                  <a:gd name="T0" fmla="*/ 0 w 76"/>
                  <a:gd name="T1" fmla="*/ 0 h 162"/>
                  <a:gd name="T2" fmla="*/ 0 w 76"/>
                  <a:gd name="T3" fmla="*/ 275 h 162"/>
                  <a:gd name="T4" fmla="*/ 615 w 76"/>
                  <a:gd name="T5" fmla="*/ 1061 h 162"/>
                  <a:gd name="T6" fmla="*/ 134 w 76"/>
                  <a:gd name="T7" fmla="*/ 1906 h 162"/>
                  <a:gd name="T8" fmla="*/ 134 w 76"/>
                  <a:gd name="T9" fmla="*/ 2210 h 162"/>
                  <a:gd name="T10" fmla="*/ 841 w 76"/>
                  <a:gd name="T11" fmla="*/ 1061 h 162"/>
                  <a:gd name="T12" fmla="*/ 9 w 76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162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54" y="24"/>
                      <a:pt x="55" y="78"/>
                    </a:cubicBezTo>
                    <a:cubicBezTo>
                      <a:pt x="57" y="131"/>
                      <a:pt x="12" y="140"/>
                      <a:pt x="12" y="140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76" y="160"/>
                      <a:pt x="75" y="78"/>
                    </a:cubicBezTo>
                    <a:cubicBezTo>
                      <a:pt x="74" y="3"/>
                      <a:pt x="1" y="0"/>
                      <a:pt x="1" y="0"/>
                    </a:cubicBezTo>
                  </a:path>
                </a:pathLst>
              </a:custGeom>
              <a:solidFill>
                <a:srgbClr val="F7F6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2" name="Freeform 71"/>
              <p:cNvSpPr>
                <a:spLocks/>
              </p:cNvSpPr>
              <p:nvPr/>
            </p:nvSpPr>
            <p:spPr bwMode="auto">
              <a:xfrm>
                <a:off x="3852" y="2359"/>
                <a:ext cx="170" cy="387"/>
              </a:xfrm>
              <a:custGeom>
                <a:avLst/>
                <a:gdLst>
                  <a:gd name="T0" fmla="*/ 0 w 76"/>
                  <a:gd name="T1" fmla="*/ 0 h 162"/>
                  <a:gd name="T2" fmla="*/ 0 w 76"/>
                  <a:gd name="T3" fmla="*/ 275 h 162"/>
                  <a:gd name="T4" fmla="*/ 615 w 76"/>
                  <a:gd name="T5" fmla="*/ 1061 h 162"/>
                  <a:gd name="T6" fmla="*/ 134 w 76"/>
                  <a:gd name="T7" fmla="*/ 1906 h 162"/>
                  <a:gd name="T8" fmla="*/ 134 w 76"/>
                  <a:gd name="T9" fmla="*/ 2210 h 162"/>
                  <a:gd name="T10" fmla="*/ 841 w 76"/>
                  <a:gd name="T11" fmla="*/ 1061 h 162"/>
                  <a:gd name="T12" fmla="*/ 9 w 76"/>
                  <a:gd name="T13" fmla="*/ 0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162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54" y="24"/>
                      <a:pt x="55" y="78"/>
                    </a:cubicBezTo>
                    <a:cubicBezTo>
                      <a:pt x="57" y="131"/>
                      <a:pt x="12" y="140"/>
                      <a:pt x="12" y="140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2"/>
                      <a:pt x="76" y="160"/>
                      <a:pt x="75" y="78"/>
                    </a:cubicBezTo>
                    <a:cubicBezTo>
                      <a:pt x="74" y="3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3" name="Freeform 72"/>
              <p:cNvSpPr>
                <a:spLocks/>
              </p:cNvSpPr>
              <p:nvPr/>
            </p:nvSpPr>
            <p:spPr bwMode="auto">
              <a:xfrm>
                <a:off x="2721" y="3310"/>
                <a:ext cx="253" cy="630"/>
              </a:xfrm>
              <a:custGeom>
                <a:avLst/>
                <a:gdLst>
                  <a:gd name="T0" fmla="*/ 345 w 113"/>
                  <a:gd name="T1" fmla="*/ 0 h 264"/>
                  <a:gd name="T2" fmla="*/ 65 w 113"/>
                  <a:gd name="T3" fmla="*/ 325 h 264"/>
                  <a:gd name="T4" fmla="*/ 291 w 113"/>
                  <a:gd name="T5" fmla="*/ 1713 h 264"/>
                  <a:gd name="T6" fmla="*/ 154 w 113"/>
                  <a:gd name="T7" fmla="*/ 1914 h 264"/>
                  <a:gd name="T8" fmla="*/ 336 w 113"/>
                  <a:gd name="T9" fmla="*/ 2678 h 264"/>
                  <a:gd name="T10" fmla="*/ 1043 w 113"/>
                  <a:gd name="T11" fmla="*/ 2933 h 264"/>
                  <a:gd name="T12" fmla="*/ 1158 w 113"/>
                  <a:gd name="T13" fmla="*/ 3558 h 264"/>
                  <a:gd name="T14" fmla="*/ 1169 w 113"/>
                  <a:gd name="T15" fmla="*/ 2921 h 264"/>
                  <a:gd name="T16" fmla="*/ 708 w 113"/>
                  <a:gd name="T17" fmla="*/ 2596 h 264"/>
                  <a:gd name="T18" fmla="*/ 497 w 113"/>
                  <a:gd name="T19" fmla="*/ 1754 h 264"/>
                  <a:gd name="T20" fmla="*/ 345 w 113"/>
                  <a:gd name="T21" fmla="*/ 0 h 2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264">
                    <a:moveTo>
                      <a:pt x="31" y="0"/>
                    </a:moveTo>
                    <a:cubicBezTo>
                      <a:pt x="31" y="0"/>
                      <a:pt x="30" y="18"/>
                      <a:pt x="6" y="24"/>
                    </a:cubicBezTo>
                    <a:cubicBezTo>
                      <a:pt x="6" y="24"/>
                      <a:pt x="44" y="85"/>
                      <a:pt x="26" y="126"/>
                    </a:cubicBezTo>
                    <a:cubicBezTo>
                      <a:pt x="26" y="126"/>
                      <a:pt x="18" y="137"/>
                      <a:pt x="14" y="141"/>
                    </a:cubicBezTo>
                    <a:cubicBezTo>
                      <a:pt x="14" y="141"/>
                      <a:pt x="0" y="179"/>
                      <a:pt x="30" y="197"/>
                    </a:cubicBezTo>
                    <a:cubicBezTo>
                      <a:pt x="61" y="215"/>
                      <a:pt x="78" y="195"/>
                      <a:pt x="93" y="216"/>
                    </a:cubicBezTo>
                    <a:cubicBezTo>
                      <a:pt x="108" y="237"/>
                      <a:pt x="94" y="261"/>
                      <a:pt x="103" y="262"/>
                    </a:cubicBezTo>
                    <a:cubicBezTo>
                      <a:pt x="113" y="264"/>
                      <a:pt x="112" y="231"/>
                      <a:pt x="104" y="215"/>
                    </a:cubicBezTo>
                    <a:cubicBezTo>
                      <a:pt x="98" y="201"/>
                      <a:pt x="88" y="193"/>
                      <a:pt x="63" y="191"/>
                    </a:cubicBezTo>
                    <a:cubicBezTo>
                      <a:pt x="33" y="188"/>
                      <a:pt x="28" y="156"/>
                      <a:pt x="44" y="129"/>
                    </a:cubicBezTo>
                    <a:cubicBezTo>
                      <a:pt x="60" y="101"/>
                      <a:pt x="62" y="57"/>
                      <a:pt x="31" y="0"/>
                    </a:cubicBezTo>
                    <a:close/>
                  </a:path>
                </a:pathLst>
              </a:custGeom>
              <a:solidFill>
                <a:srgbClr val="F5F0F0"/>
              </a:solidFill>
              <a:ln w="12700" cap="flat">
                <a:solidFill>
                  <a:srgbClr val="F5F0F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4" name="Freeform 73"/>
              <p:cNvSpPr>
                <a:spLocks/>
              </p:cNvSpPr>
              <p:nvPr/>
            </p:nvSpPr>
            <p:spPr bwMode="auto">
              <a:xfrm>
                <a:off x="2721" y="3310"/>
                <a:ext cx="253" cy="630"/>
              </a:xfrm>
              <a:custGeom>
                <a:avLst/>
                <a:gdLst>
                  <a:gd name="T0" fmla="*/ 345 w 113"/>
                  <a:gd name="T1" fmla="*/ 0 h 264"/>
                  <a:gd name="T2" fmla="*/ 65 w 113"/>
                  <a:gd name="T3" fmla="*/ 325 h 264"/>
                  <a:gd name="T4" fmla="*/ 291 w 113"/>
                  <a:gd name="T5" fmla="*/ 1713 h 264"/>
                  <a:gd name="T6" fmla="*/ 154 w 113"/>
                  <a:gd name="T7" fmla="*/ 1914 h 264"/>
                  <a:gd name="T8" fmla="*/ 336 w 113"/>
                  <a:gd name="T9" fmla="*/ 2678 h 264"/>
                  <a:gd name="T10" fmla="*/ 1043 w 113"/>
                  <a:gd name="T11" fmla="*/ 2933 h 264"/>
                  <a:gd name="T12" fmla="*/ 1158 w 113"/>
                  <a:gd name="T13" fmla="*/ 3558 h 264"/>
                  <a:gd name="T14" fmla="*/ 1169 w 113"/>
                  <a:gd name="T15" fmla="*/ 2921 h 264"/>
                  <a:gd name="T16" fmla="*/ 708 w 113"/>
                  <a:gd name="T17" fmla="*/ 2596 h 264"/>
                  <a:gd name="T18" fmla="*/ 497 w 113"/>
                  <a:gd name="T19" fmla="*/ 1754 h 264"/>
                  <a:gd name="T20" fmla="*/ 345 w 113"/>
                  <a:gd name="T21" fmla="*/ 0 h 2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264">
                    <a:moveTo>
                      <a:pt x="31" y="0"/>
                    </a:moveTo>
                    <a:cubicBezTo>
                      <a:pt x="31" y="0"/>
                      <a:pt x="30" y="18"/>
                      <a:pt x="6" y="24"/>
                    </a:cubicBezTo>
                    <a:cubicBezTo>
                      <a:pt x="6" y="24"/>
                      <a:pt x="44" y="85"/>
                      <a:pt x="26" y="126"/>
                    </a:cubicBezTo>
                    <a:cubicBezTo>
                      <a:pt x="26" y="126"/>
                      <a:pt x="18" y="137"/>
                      <a:pt x="14" y="141"/>
                    </a:cubicBezTo>
                    <a:cubicBezTo>
                      <a:pt x="14" y="141"/>
                      <a:pt x="0" y="179"/>
                      <a:pt x="30" y="197"/>
                    </a:cubicBezTo>
                    <a:cubicBezTo>
                      <a:pt x="61" y="215"/>
                      <a:pt x="78" y="195"/>
                      <a:pt x="93" y="216"/>
                    </a:cubicBezTo>
                    <a:cubicBezTo>
                      <a:pt x="108" y="237"/>
                      <a:pt x="94" y="261"/>
                      <a:pt x="103" y="262"/>
                    </a:cubicBezTo>
                    <a:cubicBezTo>
                      <a:pt x="113" y="264"/>
                      <a:pt x="112" y="231"/>
                      <a:pt x="104" y="215"/>
                    </a:cubicBezTo>
                    <a:cubicBezTo>
                      <a:pt x="98" y="201"/>
                      <a:pt x="88" y="193"/>
                      <a:pt x="63" y="191"/>
                    </a:cubicBezTo>
                    <a:cubicBezTo>
                      <a:pt x="33" y="188"/>
                      <a:pt x="28" y="156"/>
                      <a:pt x="44" y="129"/>
                    </a:cubicBezTo>
                    <a:cubicBezTo>
                      <a:pt x="60" y="101"/>
                      <a:pt x="62" y="57"/>
                      <a:pt x="31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5" name="Freeform 74"/>
              <p:cNvSpPr>
                <a:spLocks/>
              </p:cNvSpPr>
              <p:nvPr/>
            </p:nvSpPr>
            <p:spPr bwMode="auto">
              <a:xfrm>
                <a:off x="2123" y="2182"/>
                <a:ext cx="251" cy="153"/>
              </a:xfrm>
              <a:custGeom>
                <a:avLst/>
                <a:gdLst>
                  <a:gd name="T0" fmla="*/ 0 w 112"/>
                  <a:gd name="T1" fmla="*/ 0 h 64"/>
                  <a:gd name="T2" fmla="*/ 247 w 112"/>
                  <a:gd name="T3" fmla="*/ 206 h 64"/>
                  <a:gd name="T4" fmla="*/ 554 w 112"/>
                  <a:gd name="T5" fmla="*/ 571 h 64"/>
                  <a:gd name="T6" fmla="*/ 1262 w 112"/>
                  <a:gd name="T7" fmla="*/ 863 h 64"/>
                  <a:gd name="T8" fmla="*/ 518 w 112"/>
                  <a:gd name="T9" fmla="*/ 600 h 64"/>
                  <a:gd name="T10" fmla="*/ 271 w 112"/>
                  <a:gd name="T11" fmla="*/ 325 h 64"/>
                  <a:gd name="T12" fmla="*/ 190 w 112"/>
                  <a:gd name="T13" fmla="*/ 206 h 64"/>
                  <a:gd name="T14" fmla="*/ 110 w 112"/>
                  <a:gd name="T15" fmla="*/ 108 h 64"/>
                  <a:gd name="T16" fmla="*/ 56 w 112"/>
                  <a:gd name="T17" fmla="*/ 127 h 64"/>
                  <a:gd name="T18" fmla="*/ 9 w 112"/>
                  <a:gd name="T19" fmla="*/ 12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2" h="64">
                    <a:moveTo>
                      <a:pt x="0" y="0"/>
                    </a:moveTo>
                    <a:cubicBezTo>
                      <a:pt x="10" y="2"/>
                      <a:pt x="16" y="7"/>
                      <a:pt x="22" y="15"/>
                    </a:cubicBezTo>
                    <a:cubicBezTo>
                      <a:pt x="31" y="24"/>
                      <a:pt x="38" y="34"/>
                      <a:pt x="49" y="42"/>
                    </a:cubicBezTo>
                    <a:cubicBezTo>
                      <a:pt x="67" y="55"/>
                      <a:pt x="89" y="63"/>
                      <a:pt x="112" y="63"/>
                    </a:cubicBezTo>
                    <a:cubicBezTo>
                      <a:pt x="91" y="64"/>
                      <a:pt x="63" y="59"/>
                      <a:pt x="46" y="44"/>
                    </a:cubicBezTo>
                    <a:cubicBezTo>
                      <a:pt x="38" y="38"/>
                      <a:pt x="30" y="31"/>
                      <a:pt x="24" y="24"/>
                    </a:cubicBezTo>
                    <a:cubicBezTo>
                      <a:pt x="22" y="21"/>
                      <a:pt x="19" y="18"/>
                      <a:pt x="17" y="15"/>
                    </a:cubicBezTo>
                    <a:cubicBezTo>
                      <a:pt x="15" y="13"/>
                      <a:pt x="13" y="8"/>
                      <a:pt x="10" y="8"/>
                    </a:cubicBezTo>
                    <a:cubicBezTo>
                      <a:pt x="8" y="7"/>
                      <a:pt x="6" y="9"/>
                      <a:pt x="5" y="9"/>
                    </a:cubicBezTo>
                    <a:cubicBezTo>
                      <a:pt x="6" y="7"/>
                      <a:pt x="3" y="3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6" name="Freeform 75"/>
              <p:cNvSpPr>
                <a:spLocks/>
              </p:cNvSpPr>
              <p:nvPr/>
            </p:nvSpPr>
            <p:spPr bwMode="auto">
              <a:xfrm>
                <a:off x="2517" y="2190"/>
                <a:ext cx="83" cy="112"/>
              </a:xfrm>
              <a:custGeom>
                <a:avLst/>
                <a:gdLst>
                  <a:gd name="T0" fmla="*/ 417 w 37"/>
                  <a:gd name="T1" fmla="*/ 0 h 47"/>
                  <a:gd name="T2" fmla="*/ 372 w 37"/>
                  <a:gd name="T3" fmla="*/ 148 h 47"/>
                  <a:gd name="T4" fmla="*/ 283 w 37"/>
                  <a:gd name="T5" fmla="*/ 365 h 47"/>
                  <a:gd name="T6" fmla="*/ 0 w 37"/>
                  <a:gd name="T7" fmla="*/ 596 h 47"/>
                  <a:gd name="T8" fmla="*/ 283 w 37"/>
                  <a:gd name="T9" fmla="*/ 391 h 47"/>
                  <a:gd name="T10" fmla="*/ 397 w 37"/>
                  <a:gd name="T11" fmla="*/ 164 h 47"/>
                  <a:gd name="T12" fmla="*/ 408 w 37"/>
                  <a:gd name="T13" fmla="*/ 176 h 47"/>
                  <a:gd name="T14" fmla="*/ 417 w 37"/>
                  <a:gd name="T15" fmla="*/ 12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47">
                    <a:moveTo>
                      <a:pt x="37" y="0"/>
                    </a:moveTo>
                    <a:cubicBezTo>
                      <a:pt x="35" y="4"/>
                      <a:pt x="34" y="6"/>
                      <a:pt x="33" y="11"/>
                    </a:cubicBezTo>
                    <a:cubicBezTo>
                      <a:pt x="32" y="17"/>
                      <a:pt x="29" y="21"/>
                      <a:pt x="25" y="27"/>
                    </a:cubicBezTo>
                    <a:cubicBezTo>
                      <a:pt x="18" y="35"/>
                      <a:pt x="10" y="40"/>
                      <a:pt x="0" y="44"/>
                    </a:cubicBezTo>
                    <a:cubicBezTo>
                      <a:pt x="10" y="47"/>
                      <a:pt x="19" y="35"/>
                      <a:pt x="25" y="29"/>
                    </a:cubicBezTo>
                    <a:cubicBezTo>
                      <a:pt x="29" y="24"/>
                      <a:pt x="32" y="18"/>
                      <a:pt x="35" y="12"/>
                    </a:cubicBezTo>
                    <a:cubicBezTo>
                      <a:pt x="35" y="13"/>
                      <a:pt x="36" y="13"/>
                      <a:pt x="36" y="13"/>
                    </a:cubicBezTo>
                    <a:cubicBezTo>
                      <a:pt x="36" y="9"/>
                      <a:pt x="37" y="5"/>
                      <a:pt x="37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7" name="Freeform 76"/>
              <p:cNvSpPr>
                <a:spLocks/>
              </p:cNvSpPr>
              <p:nvPr/>
            </p:nvSpPr>
            <p:spPr bwMode="auto">
              <a:xfrm>
                <a:off x="2145" y="2612"/>
                <a:ext cx="273" cy="122"/>
              </a:xfrm>
              <a:custGeom>
                <a:avLst/>
                <a:gdLst>
                  <a:gd name="T0" fmla="*/ 9 w 122"/>
                  <a:gd name="T1" fmla="*/ 0 h 51"/>
                  <a:gd name="T2" fmla="*/ 246 w 122"/>
                  <a:gd name="T3" fmla="*/ 148 h 51"/>
                  <a:gd name="T4" fmla="*/ 582 w 122"/>
                  <a:gd name="T5" fmla="*/ 423 h 51"/>
                  <a:gd name="T6" fmla="*/ 996 w 122"/>
                  <a:gd name="T7" fmla="*/ 641 h 51"/>
                  <a:gd name="T8" fmla="*/ 1367 w 122"/>
                  <a:gd name="T9" fmla="*/ 658 h 51"/>
                  <a:gd name="T10" fmla="*/ 1032 w 122"/>
                  <a:gd name="T11" fmla="*/ 658 h 51"/>
                  <a:gd name="T12" fmla="*/ 716 w 122"/>
                  <a:gd name="T13" fmla="*/ 572 h 51"/>
                  <a:gd name="T14" fmla="*/ 436 w 122"/>
                  <a:gd name="T15" fmla="*/ 371 h 51"/>
                  <a:gd name="T16" fmla="*/ 226 w 122"/>
                  <a:gd name="T17" fmla="*/ 189 h 51"/>
                  <a:gd name="T18" fmla="*/ 134 w 122"/>
                  <a:gd name="T19" fmla="*/ 165 h 51"/>
                  <a:gd name="T20" fmla="*/ 125 w 122"/>
                  <a:gd name="T21" fmla="*/ 275 h 51"/>
                  <a:gd name="T22" fmla="*/ 90 w 122"/>
                  <a:gd name="T23" fmla="*/ 148 h 51"/>
                  <a:gd name="T24" fmla="*/ 0 w 122"/>
                  <a:gd name="T25" fmla="*/ 29 h 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51">
                    <a:moveTo>
                      <a:pt x="1" y="0"/>
                    </a:moveTo>
                    <a:cubicBezTo>
                      <a:pt x="7" y="5"/>
                      <a:pt x="15" y="7"/>
                      <a:pt x="22" y="11"/>
                    </a:cubicBezTo>
                    <a:cubicBezTo>
                      <a:pt x="33" y="16"/>
                      <a:pt x="42" y="24"/>
                      <a:pt x="52" y="31"/>
                    </a:cubicBezTo>
                    <a:cubicBezTo>
                      <a:pt x="63" y="39"/>
                      <a:pt x="75" y="44"/>
                      <a:pt x="89" y="47"/>
                    </a:cubicBezTo>
                    <a:cubicBezTo>
                      <a:pt x="98" y="49"/>
                      <a:pt x="113" y="51"/>
                      <a:pt x="122" y="48"/>
                    </a:cubicBezTo>
                    <a:cubicBezTo>
                      <a:pt x="113" y="51"/>
                      <a:pt x="101" y="49"/>
                      <a:pt x="92" y="48"/>
                    </a:cubicBezTo>
                    <a:cubicBezTo>
                      <a:pt x="82" y="46"/>
                      <a:pt x="73" y="46"/>
                      <a:pt x="64" y="42"/>
                    </a:cubicBezTo>
                    <a:cubicBezTo>
                      <a:pt x="55" y="37"/>
                      <a:pt x="47" y="33"/>
                      <a:pt x="39" y="27"/>
                    </a:cubicBezTo>
                    <a:cubicBezTo>
                      <a:pt x="33" y="22"/>
                      <a:pt x="27" y="17"/>
                      <a:pt x="20" y="14"/>
                    </a:cubicBezTo>
                    <a:cubicBezTo>
                      <a:pt x="17" y="13"/>
                      <a:pt x="15" y="12"/>
                      <a:pt x="12" y="12"/>
                    </a:cubicBezTo>
                    <a:cubicBezTo>
                      <a:pt x="11" y="14"/>
                      <a:pt x="11" y="18"/>
                      <a:pt x="11" y="20"/>
                    </a:cubicBezTo>
                    <a:cubicBezTo>
                      <a:pt x="10" y="17"/>
                      <a:pt x="9" y="14"/>
                      <a:pt x="8" y="11"/>
                    </a:cubicBezTo>
                    <a:cubicBezTo>
                      <a:pt x="6" y="8"/>
                      <a:pt x="2" y="5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8" name="Freeform 77"/>
              <p:cNvSpPr>
                <a:spLocks/>
              </p:cNvSpPr>
              <p:nvPr/>
            </p:nvSpPr>
            <p:spPr bwMode="auto">
              <a:xfrm>
                <a:off x="2508" y="2550"/>
                <a:ext cx="141" cy="153"/>
              </a:xfrm>
              <a:custGeom>
                <a:avLst/>
                <a:gdLst>
                  <a:gd name="T0" fmla="*/ 696 w 63"/>
                  <a:gd name="T1" fmla="*/ 0 h 64"/>
                  <a:gd name="T2" fmla="*/ 595 w 63"/>
                  <a:gd name="T3" fmla="*/ 165 h 64"/>
                  <a:gd name="T4" fmla="*/ 461 w 63"/>
                  <a:gd name="T5" fmla="*/ 481 h 64"/>
                  <a:gd name="T6" fmla="*/ 0 w 63"/>
                  <a:gd name="T7" fmla="*/ 863 h 64"/>
                  <a:gd name="T8" fmla="*/ 506 w 63"/>
                  <a:gd name="T9" fmla="*/ 464 h 64"/>
                  <a:gd name="T10" fmla="*/ 607 w 63"/>
                  <a:gd name="T11" fmla="*/ 258 h 64"/>
                  <a:gd name="T12" fmla="*/ 651 w 63"/>
                  <a:gd name="T13" fmla="*/ 148 h 64"/>
                  <a:gd name="T14" fmla="*/ 696 w 63"/>
                  <a:gd name="T15" fmla="*/ 177 h 64"/>
                  <a:gd name="T16" fmla="*/ 696 w 63"/>
                  <a:gd name="T17" fmla="*/ 12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64">
                    <a:moveTo>
                      <a:pt x="62" y="0"/>
                    </a:moveTo>
                    <a:cubicBezTo>
                      <a:pt x="58" y="3"/>
                      <a:pt x="55" y="7"/>
                      <a:pt x="53" y="12"/>
                    </a:cubicBezTo>
                    <a:cubicBezTo>
                      <a:pt x="50" y="20"/>
                      <a:pt x="47" y="27"/>
                      <a:pt x="41" y="35"/>
                    </a:cubicBezTo>
                    <a:cubicBezTo>
                      <a:pt x="32" y="46"/>
                      <a:pt x="15" y="62"/>
                      <a:pt x="0" y="63"/>
                    </a:cubicBezTo>
                    <a:cubicBezTo>
                      <a:pt x="19" y="64"/>
                      <a:pt x="34" y="47"/>
                      <a:pt x="45" y="34"/>
                    </a:cubicBezTo>
                    <a:cubicBezTo>
                      <a:pt x="49" y="30"/>
                      <a:pt x="51" y="24"/>
                      <a:pt x="54" y="19"/>
                    </a:cubicBezTo>
                    <a:cubicBezTo>
                      <a:pt x="55" y="17"/>
                      <a:pt x="57" y="13"/>
                      <a:pt x="58" y="11"/>
                    </a:cubicBezTo>
                    <a:cubicBezTo>
                      <a:pt x="60" y="9"/>
                      <a:pt x="63" y="9"/>
                      <a:pt x="62" y="13"/>
                    </a:cubicBezTo>
                    <a:cubicBezTo>
                      <a:pt x="62" y="9"/>
                      <a:pt x="62" y="5"/>
                      <a:pt x="62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9" name="Freeform 78"/>
              <p:cNvSpPr>
                <a:spLocks/>
              </p:cNvSpPr>
              <p:nvPr/>
            </p:nvSpPr>
            <p:spPr bwMode="auto">
              <a:xfrm>
                <a:off x="2239" y="3016"/>
                <a:ext cx="231" cy="126"/>
              </a:xfrm>
              <a:custGeom>
                <a:avLst/>
                <a:gdLst>
                  <a:gd name="T0" fmla="*/ 0 w 103"/>
                  <a:gd name="T1" fmla="*/ 12 h 53"/>
                  <a:gd name="T2" fmla="*/ 247 w 103"/>
                  <a:gd name="T3" fmla="*/ 185 h 53"/>
                  <a:gd name="T4" fmla="*/ 518 w 103"/>
                  <a:gd name="T5" fmla="*/ 459 h 53"/>
                  <a:gd name="T6" fmla="*/ 1162 w 103"/>
                  <a:gd name="T7" fmla="*/ 616 h 53"/>
                  <a:gd name="T8" fmla="*/ 825 w 103"/>
                  <a:gd name="T9" fmla="*/ 644 h 53"/>
                  <a:gd name="T10" fmla="*/ 543 w 103"/>
                  <a:gd name="T11" fmla="*/ 509 h 53"/>
                  <a:gd name="T12" fmla="*/ 283 w 103"/>
                  <a:gd name="T13" fmla="*/ 311 h 53"/>
                  <a:gd name="T14" fmla="*/ 81 w 103"/>
                  <a:gd name="T15" fmla="*/ 185 h 53"/>
                  <a:gd name="T16" fmla="*/ 20 w 103"/>
                  <a:gd name="T17" fmla="*/ 29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53">
                    <a:moveTo>
                      <a:pt x="0" y="1"/>
                    </a:moveTo>
                    <a:cubicBezTo>
                      <a:pt x="8" y="0"/>
                      <a:pt x="16" y="8"/>
                      <a:pt x="22" y="14"/>
                    </a:cubicBezTo>
                    <a:cubicBezTo>
                      <a:pt x="29" y="22"/>
                      <a:pt x="37" y="28"/>
                      <a:pt x="46" y="34"/>
                    </a:cubicBezTo>
                    <a:cubicBezTo>
                      <a:pt x="65" y="45"/>
                      <a:pt x="81" y="52"/>
                      <a:pt x="103" y="46"/>
                    </a:cubicBezTo>
                    <a:cubicBezTo>
                      <a:pt x="99" y="53"/>
                      <a:pt x="80" y="49"/>
                      <a:pt x="73" y="48"/>
                    </a:cubicBezTo>
                    <a:cubicBezTo>
                      <a:pt x="63" y="46"/>
                      <a:pt x="56" y="45"/>
                      <a:pt x="48" y="38"/>
                    </a:cubicBezTo>
                    <a:cubicBezTo>
                      <a:pt x="41" y="33"/>
                      <a:pt x="32" y="28"/>
                      <a:pt x="25" y="23"/>
                    </a:cubicBezTo>
                    <a:cubicBezTo>
                      <a:pt x="23" y="21"/>
                      <a:pt x="7" y="4"/>
                      <a:pt x="7" y="14"/>
                    </a:cubicBezTo>
                    <a:cubicBezTo>
                      <a:pt x="6" y="10"/>
                      <a:pt x="5" y="5"/>
                      <a:pt x="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0" name="Freeform 79"/>
              <p:cNvSpPr>
                <a:spLocks/>
              </p:cNvSpPr>
              <p:nvPr/>
            </p:nvSpPr>
            <p:spPr bwMode="auto">
              <a:xfrm>
                <a:off x="2922" y="2658"/>
                <a:ext cx="90" cy="174"/>
              </a:xfrm>
              <a:custGeom>
                <a:avLst/>
                <a:gdLst>
                  <a:gd name="T0" fmla="*/ 0 w 40"/>
                  <a:gd name="T1" fmla="*/ 12 h 73"/>
                  <a:gd name="T2" fmla="*/ 218 w 40"/>
                  <a:gd name="T3" fmla="*/ 188 h 73"/>
                  <a:gd name="T4" fmla="*/ 356 w 40"/>
                  <a:gd name="T5" fmla="*/ 517 h 73"/>
                  <a:gd name="T6" fmla="*/ 376 w 40"/>
                  <a:gd name="T7" fmla="*/ 813 h 73"/>
                  <a:gd name="T8" fmla="*/ 320 w 40"/>
                  <a:gd name="T9" fmla="*/ 989 h 73"/>
                  <a:gd name="T10" fmla="*/ 365 w 40"/>
                  <a:gd name="T11" fmla="*/ 460 h 73"/>
                  <a:gd name="T12" fmla="*/ 275 w 40"/>
                  <a:gd name="T13" fmla="*/ 217 h 73"/>
                  <a:gd name="T14" fmla="*/ 137 w 40"/>
                  <a:gd name="T15" fmla="*/ 29 h 73"/>
                  <a:gd name="T16" fmla="*/ 11 w 40"/>
                  <a:gd name="T17" fmla="*/ 0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73">
                    <a:moveTo>
                      <a:pt x="0" y="1"/>
                    </a:moveTo>
                    <a:cubicBezTo>
                      <a:pt x="5" y="7"/>
                      <a:pt x="13" y="9"/>
                      <a:pt x="19" y="14"/>
                    </a:cubicBezTo>
                    <a:cubicBezTo>
                      <a:pt x="25" y="20"/>
                      <a:pt x="29" y="29"/>
                      <a:pt x="31" y="38"/>
                    </a:cubicBezTo>
                    <a:cubicBezTo>
                      <a:pt x="33" y="45"/>
                      <a:pt x="35" y="52"/>
                      <a:pt x="33" y="60"/>
                    </a:cubicBezTo>
                    <a:cubicBezTo>
                      <a:pt x="32" y="65"/>
                      <a:pt x="29" y="69"/>
                      <a:pt x="28" y="73"/>
                    </a:cubicBezTo>
                    <a:cubicBezTo>
                      <a:pt x="40" y="72"/>
                      <a:pt x="35" y="42"/>
                      <a:pt x="32" y="34"/>
                    </a:cubicBezTo>
                    <a:cubicBezTo>
                      <a:pt x="30" y="29"/>
                      <a:pt x="28" y="21"/>
                      <a:pt x="24" y="16"/>
                    </a:cubicBezTo>
                    <a:cubicBezTo>
                      <a:pt x="20" y="12"/>
                      <a:pt x="12" y="8"/>
                      <a:pt x="12" y="2"/>
                    </a:cubicBezTo>
                    <a:cubicBezTo>
                      <a:pt x="8" y="2"/>
                      <a:pt x="3" y="2"/>
                      <a:pt x="1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1" name="Freeform 80"/>
              <p:cNvSpPr>
                <a:spLocks/>
              </p:cNvSpPr>
              <p:nvPr/>
            </p:nvSpPr>
            <p:spPr bwMode="auto">
              <a:xfrm>
                <a:off x="3146" y="2662"/>
                <a:ext cx="54" cy="199"/>
              </a:xfrm>
              <a:custGeom>
                <a:avLst/>
                <a:gdLst>
                  <a:gd name="T0" fmla="*/ 11 w 24"/>
                  <a:gd name="T1" fmla="*/ 0 h 83"/>
                  <a:gd name="T2" fmla="*/ 117 w 24"/>
                  <a:gd name="T3" fmla="*/ 206 h 83"/>
                  <a:gd name="T4" fmla="*/ 227 w 24"/>
                  <a:gd name="T5" fmla="*/ 563 h 83"/>
                  <a:gd name="T6" fmla="*/ 56 w 24"/>
                  <a:gd name="T7" fmla="*/ 1144 h 83"/>
                  <a:gd name="T8" fmla="*/ 218 w 24"/>
                  <a:gd name="T9" fmla="*/ 1007 h 83"/>
                  <a:gd name="T10" fmla="*/ 254 w 24"/>
                  <a:gd name="T11" fmla="*/ 827 h 83"/>
                  <a:gd name="T12" fmla="*/ 263 w 24"/>
                  <a:gd name="T13" fmla="*/ 494 h 83"/>
                  <a:gd name="T14" fmla="*/ 11 w 24"/>
                  <a:gd name="T15" fmla="*/ 12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83">
                    <a:moveTo>
                      <a:pt x="1" y="0"/>
                    </a:moveTo>
                    <a:cubicBezTo>
                      <a:pt x="0" y="7"/>
                      <a:pt x="6" y="10"/>
                      <a:pt x="10" y="15"/>
                    </a:cubicBezTo>
                    <a:cubicBezTo>
                      <a:pt x="15" y="23"/>
                      <a:pt x="19" y="32"/>
                      <a:pt x="20" y="41"/>
                    </a:cubicBezTo>
                    <a:cubicBezTo>
                      <a:pt x="22" y="56"/>
                      <a:pt x="21" y="76"/>
                      <a:pt x="5" y="83"/>
                    </a:cubicBezTo>
                    <a:cubicBezTo>
                      <a:pt x="10" y="79"/>
                      <a:pt x="15" y="79"/>
                      <a:pt x="19" y="73"/>
                    </a:cubicBezTo>
                    <a:cubicBezTo>
                      <a:pt x="20" y="69"/>
                      <a:pt x="21" y="64"/>
                      <a:pt x="22" y="60"/>
                    </a:cubicBezTo>
                    <a:cubicBezTo>
                      <a:pt x="23" y="52"/>
                      <a:pt x="24" y="43"/>
                      <a:pt x="23" y="36"/>
                    </a:cubicBezTo>
                    <a:cubicBezTo>
                      <a:pt x="20" y="21"/>
                      <a:pt x="8" y="12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2" name="Freeform 81"/>
              <p:cNvSpPr>
                <a:spLocks/>
              </p:cNvSpPr>
              <p:nvPr/>
            </p:nvSpPr>
            <p:spPr bwMode="auto">
              <a:xfrm>
                <a:off x="3314" y="2825"/>
                <a:ext cx="58" cy="184"/>
              </a:xfrm>
              <a:custGeom>
                <a:avLst/>
                <a:gdLst>
                  <a:gd name="T0" fmla="*/ 9 w 26"/>
                  <a:gd name="T1" fmla="*/ 0 h 77"/>
                  <a:gd name="T2" fmla="*/ 134 w 26"/>
                  <a:gd name="T3" fmla="*/ 148 h 77"/>
                  <a:gd name="T4" fmla="*/ 254 w 26"/>
                  <a:gd name="T5" fmla="*/ 464 h 77"/>
                  <a:gd name="T6" fmla="*/ 36 w 26"/>
                  <a:gd name="T7" fmla="*/ 1039 h 77"/>
                  <a:gd name="T8" fmla="*/ 254 w 26"/>
                  <a:gd name="T9" fmla="*/ 805 h 77"/>
                  <a:gd name="T10" fmla="*/ 279 w 26"/>
                  <a:gd name="T11" fmla="*/ 492 h 77"/>
                  <a:gd name="T12" fmla="*/ 199 w 26"/>
                  <a:gd name="T13" fmla="*/ 206 h 77"/>
                  <a:gd name="T14" fmla="*/ 65 w 26"/>
                  <a:gd name="T15" fmla="*/ 41 h 77"/>
                  <a:gd name="T16" fmla="*/ 9 w 26"/>
                  <a:gd name="T17" fmla="*/ 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77">
                    <a:moveTo>
                      <a:pt x="1" y="0"/>
                    </a:moveTo>
                    <a:cubicBezTo>
                      <a:pt x="0" y="6"/>
                      <a:pt x="8" y="8"/>
                      <a:pt x="12" y="11"/>
                    </a:cubicBezTo>
                    <a:cubicBezTo>
                      <a:pt x="18" y="16"/>
                      <a:pt x="21" y="26"/>
                      <a:pt x="23" y="34"/>
                    </a:cubicBezTo>
                    <a:cubicBezTo>
                      <a:pt x="26" y="53"/>
                      <a:pt x="20" y="67"/>
                      <a:pt x="3" y="76"/>
                    </a:cubicBezTo>
                    <a:cubicBezTo>
                      <a:pt x="13" y="77"/>
                      <a:pt x="21" y="66"/>
                      <a:pt x="23" y="59"/>
                    </a:cubicBezTo>
                    <a:cubicBezTo>
                      <a:pt x="26" y="52"/>
                      <a:pt x="26" y="43"/>
                      <a:pt x="25" y="36"/>
                    </a:cubicBezTo>
                    <a:cubicBezTo>
                      <a:pt x="25" y="29"/>
                      <a:pt x="23" y="20"/>
                      <a:pt x="18" y="15"/>
                    </a:cubicBezTo>
                    <a:cubicBezTo>
                      <a:pt x="15" y="11"/>
                      <a:pt x="7" y="8"/>
                      <a:pt x="6" y="3"/>
                    </a:cubicBezTo>
                    <a:cubicBezTo>
                      <a:pt x="4" y="3"/>
                      <a:pt x="2" y="2"/>
                      <a:pt x="1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3" name="Freeform 82"/>
              <p:cNvSpPr>
                <a:spLocks/>
              </p:cNvSpPr>
              <p:nvPr/>
            </p:nvSpPr>
            <p:spPr bwMode="auto">
              <a:xfrm>
                <a:off x="2949" y="2844"/>
                <a:ext cx="40" cy="17"/>
              </a:xfrm>
              <a:custGeom>
                <a:avLst/>
                <a:gdLst>
                  <a:gd name="T0" fmla="*/ 9 w 18"/>
                  <a:gd name="T1" fmla="*/ 29 h 7"/>
                  <a:gd name="T2" fmla="*/ 0 w 18"/>
                  <a:gd name="T3" fmla="*/ 41 h 7"/>
                  <a:gd name="T4" fmla="*/ 198 w 18"/>
                  <a:gd name="T5" fmla="*/ 0 h 7"/>
                  <a:gd name="T6" fmla="*/ 0 w 18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7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4" y="3"/>
                      <a:pt x="16" y="5"/>
                      <a:pt x="18" y="0"/>
                    </a:cubicBezTo>
                    <a:cubicBezTo>
                      <a:pt x="16" y="7"/>
                      <a:pt x="6" y="6"/>
                      <a:pt x="0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4" name="Freeform 83"/>
              <p:cNvSpPr>
                <a:spLocks/>
              </p:cNvSpPr>
              <p:nvPr/>
            </p:nvSpPr>
            <p:spPr bwMode="auto">
              <a:xfrm>
                <a:off x="3084" y="2880"/>
                <a:ext cx="38" cy="12"/>
              </a:xfrm>
              <a:custGeom>
                <a:avLst/>
                <a:gdLst>
                  <a:gd name="T0" fmla="*/ 0 w 17"/>
                  <a:gd name="T1" fmla="*/ 0 h 5"/>
                  <a:gd name="T2" fmla="*/ 190 w 17"/>
                  <a:gd name="T3" fmla="*/ 12 h 5"/>
                  <a:gd name="T4" fmla="*/ 20 w 17"/>
                  <a:gd name="T5" fmla="*/ 5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5">
                    <a:moveTo>
                      <a:pt x="0" y="0"/>
                    </a:moveTo>
                    <a:cubicBezTo>
                      <a:pt x="6" y="2"/>
                      <a:pt x="10" y="3"/>
                      <a:pt x="17" y="1"/>
                    </a:cubicBezTo>
                    <a:cubicBezTo>
                      <a:pt x="12" y="4"/>
                      <a:pt x="8" y="5"/>
                      <a:pt x="2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5" name="Freeform 84"/>
              <p:cNvSpPr>
                <a:spLocks/>
              </p:cNvSpPr>
              <p:nvPr/>
            </p:nvSpPr>
            <p:spPr bwMode="auto">
              <a:xfrm>
                <a:off x="3227" y="3011"/>
                <a:ext cx="56" cy="14"/>
              </a:xfrm>
              <a:custGeom>
                <a:avLst/>
                <a:gdLst>
                  <a:gd name="T0" fmla="*/ 110 w 25"/>
                  <a:gd name="T1" fmla="*/ 37 h 6"/>
                  <a:gd name="T2" fmla="*/ 280 w 25"/>
                  <a:gd name="T3" fmla="*/ 37 h 6"/>
                  <a:gd name="T4" fmla="*/ 134 w 25"/>
                  <a:gd name="T5" fmla="*/ 12 h 6"/>
                  <a:gd name="T6" fmla="*/ 0 w 25"/>
                  <a:gd name="T7" fmla="*/ 2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0" y="3"/>
                    </a:moveTo>
                    <a:cubicBezTo>
                      <a:pt x="14" y="0"/>
                      <a:pt x="20" y="6"/>
                      <a:pt x="25" y="3"/>
                    </a:cubicBezTo>
                    <a:cubicBezTo>
                      <a:pt x="21" y="3"/>
                      <a:pt x="16" y="0"/>
                      <a:pt x="12" y="1"/>
                    </a:cubicBezTo>
                    <a:cubicBezTo>
                      <a:pt x="8" y="1"/>
                      <a:pt x="5" y="4"/>
                      <a:pt x="0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6" name="Freeform 85"/>
              <p:cNvSpPr>
                <a:spLocks/>
              </p:cNvSpPr>
              <p:nvPr/>
            </p:nvSpPr>
            <p:spPr bwMode="auto">
              <a:xfrm>
                <a:off x="3496" y="2830"/>
                <a:ext cx="71" cy="114"/>
              </a:xfrm>
              <a:custGeom>
                <a:avLst/>
                <a:gdLst>
                  <a:gd name="T0" fmla="*/ 0 w 32"/>
                  <a:gd name="T1" fmla="*/ 0 h 48"/>
                  <a:gd name="T2" fmla="*/ 271 w 32"/>
                  <a:gd name="T3" fmla="*/ 226 h 48"/>
                  <a:gd name="T4" fmla="*/ 351 w 32"/>
                  <a:gd name="T5" fmla="*/ 644 h 48"/>
                  <a:gd name="T6" fmla="*/ 64 w 32"/>
                  <a:gd name="T7" fmla="*/ 12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8">
                    <a:moveTo>
                      <a:pt x="0" y="0"/>
                    </a:moveTo>
                    <a:cubicBezTo>
                      <a:pt x="7" y="7"/>
                      <a:pt x="18" y="8"/>
                      <a:pt x="25" y="17"/>
                    </a:cubicBezTo>
                    <a:cubicBezTo>
                      <a:pt x="32" y="26"/>
                      <a:pt x="31" y="37"/>
                      <a:pt x="32" y="48"/>
                    </a:cubicBezTo>
                    <a:cubicBezTo>
                      <a:pt x="32" y="30"/>
                      <a:pt x="26" y="5"/>
                      <a:pt x="6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7" name="Freeform 86"/>
              <p:cNvSpPr>
                <a:spLocks/>
              </p:cNvSpPr>
              <p:nvPr/>
            </p:nvSpPr>
            <p:spPr bwMode="auto">
              <a:xfrm>
                <a:off x="3661" y="2651"/>
                <a:ext cx="108" cy="102"/>
              </a:xfrm>
              <a:custGeom>
                <a:avLst/>
                <a:gdLst>
                  <a:gd name="T0" fmla="*/ 0 w 48"/>
                  <a:gd name="T1" fmla="*/ 95 h 43"/>
                  <a:gd name="T2" fmla="*/ 146 w 48"/>
                  <a:gd name="T3" fmla="*/ 66 h 43"/>
                  <a:gd name="T4" fmla="*/ 356 w 48"/>
                  <a:gd name="T5" fmla="*/ 107 h 43"/>
                  <a:gd name="T6" fmla="*/ 482 w 48"/>
                  <a:gd name="T7" fmla="*/ 308 h 43"/>
                  <a:gd name="T8" fmla="*/ 457 w 48"/>
                  <a:gd name="T9" fmla="*/ 574 h 43"/>
                  <a:gd name="T10" fmla="*/ 389 w 48"/>
                  <a:gd name="T11" fmla="*/ 66 h 43"/>
                  <a:gd name="T12" fmla="*/ 207 w 48"/>
                  <a:gd name="T13" fmla="*/ 0 h 43"/>
                  <a:gd name="T14" fmla="*/ 72 w 48"/>
                  <a:gd name="T15" fmla="*/ 12 h 43"/>
                  <a:gd name="T16" fmla="*/ 45 w 48"/>
                  <a:gd name="T17" fmla="*/ 78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43">
                    <a:moveTo>
                      <a:pt x="0" y="7"/>
                    </a:moveTo>
                    <a:cubicBezTo>
                      <a:pt x="2" y="12"/>
                      <a:pt x="10" y="5"/>
                      <a:pt x="13" y="5"/>
                    </a:cubicBezTo>
                    <a:cubicBezTo>
                      <a:pt x="19" y="3"/>
                      <a:pt x="26" y="5"/>
                      <a:pt x="31" y="8"/>
                    </a:cubicBezTo>
                    <a:cubicBezTo>
                      <a:pt x="38" y="12"/>
                      <a:pt x="41" y="15"/>
                      <a:pt x="42" y="23"/>
                    </a:cubicBezTo>
                    <a:cubicBezTo>
                      <a:pt x="43" y="30"/>
                      <a:pt x="42" y="37"/>
                      <a:pt x="40" y="43"/>
                    </a:cubicBezTo>
                    <a:cubicBezTo>
                      <a:pt x="46" y="30"/>
                      <a:pt x="48" y="13"/>
                      <a:pt x="34" y="5"/>
                    </a:cubicBezTo>
                    <a:cubicBezTo>
                      <a:pt x="30" y="2"/>
                      <a:pt x="24" y="0"/>
                      <a:pt x="18" y="0"/>
                    </a:cubicBezTo>
                    <a:cubicBezTo>
                      <a:pt x="15" y="1"/>
                      <a:pt x="8" y="6"/>
                      <a:pt x="6" y="1"/>
                    </a:cubicBezTo>
                    <a:cubicBezTo>
                      <a:pt x="6" y="3"/>
                      <a:pt x="5" y="5"/>
                      <a:pt x="4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8" name="Freeform 87"/>
              <p:cNvSpPr>
                <a:spLocks/>
              </p:cNvSpPr>
              <p:nvPr/>
            </p:nvSpPr>
            <p:spPr bwMode="auto">
              <a:xfrm>
                <a:off x="2712" y="2631"/>
                <a:ext cx="63" cy="254"/>
              </a:xfrm>
              <a:custGeom>
                <a:avLst/>
                <a:gdLst>
                  <a:gd name="T0" fmla="*/ 0 w 28"/>
                  <a:gd name="T1" fmla="*/ 29 h 106"/>
                  <a:gd name="T2" fmla="*/ 162 w 28"/>
                  <a:gd name="T3" fmla="*/ 728 h 106"/>
                  <a:gd name="T4" fmla="*/ 207 w 28"/>
                  <a:gd name="T5" fmla="*/ 1102 h 106"/>
                  <a:gd name="T6" fmla="*/ 320 w 28"/>
                  <a:gd name="T7" fmla="*/ 1459 h 106"/>
                  <a:gd name="T8" fmla="*/ 182 w 28"/>
                  <a:gd name="T9" fmla="*/ 719 h 106"/>
                  <a:gd name="T10" fmla="*/ 25 w 28"/>
                  <a:gd name="T11" fmla="*/ 58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06">
                    <a:moveTo>
                      <a:pt x="0" y="2"/>
                    </a:moveTo>
                    <a:cubicBezTo>
                      <a:pt x="9" y="0"/>
                      <a:pt x="13" y="46"/>
                      <a:pt x="14" y="53"/>
                    </a:cubicBezTo>
                    <a:cubicBezTo>
                      <a:pt x="16" y="62"/>
                      <a:pt x="16" y="71"/>
                      <a:pt x="18" y="80"/>
                    </a:cubicBezTo>
                    <a:cubicBezTo>
                      <a:pt x="20" y="89"/>
                      <a:pt x="26" y="97"/>
                      <a:pt x="28" y="106"/>
                    </a:cubicBezTo>
                    <a:cubicBezTo>
                      <a:pt x="20" y="88"/>
                      <a:pt x="15" y="71"/>
                      <a:pt x="16" y="52"/>
                    </a:cubicBezTo>
                    <a:cubicBezTo>
                      <a:pt x="17" y="35"/>
                      <a:pt x="16" y="15"/>
                      <a:pt x="2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9" name="Freeform 88"/>
              <p:cNvSpPr>
                <a:spLocks/>
              </p:cNvSpPr>
              <p:nvPr/>
            </p:nvSpPr>
            <p:spPr bwMode="auto">
              <a:xfrm>
                <a:off x="2759" y="2708"/>
                <a:ext cx="80" cy="119"/>
              </a:xfrm>
              <a:custGeom>
                <a:avLst/>
                <a:gdLst>
                  <a:gd name="T0" fmla="*/ 316 w 36"/>
                  <a:gd name="T1" fmla="*/ 40 h 50"/>
                  <a:gd name="T2" fmla="*/ 89 w 36"/>
                  <a:gd name="T3" fmla="*/ 674 h 50"/>
                  <a:gd name="T4" fmla="*/ 178 w 36"/>
                  <a:gd name="T5" fmla="*/ 226 h 50"/>
                  <a:gd name="T6" fmla="*/ 396 w 36"/>
                  <a:gd name="T7" fmla="*/ 12 h 50"/>
                  <a:gd name="T8" fmla="*/ 331 w 36"/>
                  <a:gd name="T9" fmla="*/ 1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29" y="3"/>
                    </a:moveTo>
                    <a:cubicBezTo>
                      <a:pt x="13" y="6"/>
                      <a:pt x="0" y="35"/>
                      <a:pt x="8" y="50"/>
                    </a:cubicBezTo>
                    <a:cubicBezTo>
                      <a:pt x="8" y="39"/>
                      <a:pt x="9" y="25"/>
                      <a:pt x="16" y="17"/>
                    </a:cubicBezTo>
                    <a:cubicBezTo>
                      <a:pt x="21" y="11"/>
                      <a:pt x="27" y="2"/>
                      <a:pt x="36" y="1"/>
                    </a:cubicBezTo>
                    <a:cubicBezTo>
                      <a:pt x="33" y="0"/>
                      <a:pt x="32" y="0"/>
                      <a:pt x="30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0" name="Freeform 89"/>
              <p:cNvSpPr>
                <a:spLocks/>
              </p:cNvSpPr>
              <p:nvPr/>
            </p:nvSpPr>
            <p:spPr bwMode="auto">
              <a:xfrm>
                <a:off x="2018" y="1430"/>
                <a:ext cx="680" cy="232"/>
              </a:xfrm>
              <a:custGeom>
                <a:avLst/>
                <a:gdLst>
                  <a:gd name="T0" fmla="*/ 0 w 304"/>
                  <a:gd name="T1" fmla="*/ 1315 h 97"/>
                  <a:gd name="T2" fmla="*/ 841 w 304"/>
                  <a:gd name="T3" fmla="*/ 258 h 97"/>
                  <a:gd name="T4" fmla="*/ 1767 w 304"/>
                  <a:gd name="T5" fmla="*/ 658 h 97"/>
                  <a:gd name="T6" fmla="*/ 2027 w 304"/>
                  <a:gd name="T7" fmla="*/ 617 h 97"/>
                  <a:gd name="T8" fmla="*/ 2237 w 304"/>
                  <a:gd name="T9" fmla="*/ 588 h 97"/>
                  <a:gd name="T10" fmla="*/ 3322 w 304"/>
                  <a:gd name="T11" fmla="*/ 658 h 97"/>
                  <a:gd name="T12" fmla="*/ 3366 w 304"/>
                  <a:gd name="T13" fmla="*/ 1093 h 97"/>
                  <a:gd name="T14" fmla="*/ 3123 w 304"/>
                  <a:gd name="T15" fmla="*/ 1110 h 97"/>
                  <a:gd name="T16" fmla="*/ 2888 w 304"/>
                  <a:gd name="T17" fmla="*/ 670 h 97"/>
                  <a:gd name="T18" fmla="*/ 1812 w 304"/>
                  <a:gd name="T19" fmla="*/ 1052 h 97"/>
                  <a:gd name="T20" fmla="*/ 705 w 304"/>
                  <a:gd name="T21" fmla="*/ 617 h 97"/>
                  <a:gd name="T22" fmla="*/ 280 w 304"/>
                  <a:gd name="T23" fmla="*/ 1327 h 97"/>
                  <a:gd name="T24" fmla="*/ 0 w 304"/>
                  <a:gd name="T25" fmla="*/ 1315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4" h="97">
                    <a:moveTo>
                      <a:pt x="0" y="96"/>
                    </a:moveTo>
                    <a:cubicBezTo>
                      <a:pt x="0" y="96"/>
                      <a:pt x="30" y="15"/>
                      <a:pt x="75" y="19"/>
                    </a:cubicBezTo>
                    <a:cubicBezTo>
                      <a:pt x="120" y="24"/>
                      <a:pt x="146" y="53"/>
                      <a:pt x="158" y="48"/>
                    </a:cubicBezTo>
                    <a:cubicBezTo>
                      <a:pt x="170" y="44"/>
                      <a:pt x="171" y="38"/>
                      <a:pt x="181" y="45"/>
                    </a:cubicBezTo>
                    <a:cubicBezTo>
                      <a:pt x="192" y="53"/>
                      <a:pt x="191" y="46"/>
                      <a:pt x="200" y="43"/>
                    </a:cubicBezTo>
                    <a:cubicBezTo>
                      <a:pt x="210" y="39"/>
                      <a:pt x="277" y="0"/>
                      <a:pt x="297" y="48"/>
                    </a:cubicBezTo>
                    <a:cubicBezTo>
                      <a:pt x="304" y="67"/>
                      <a:pt x="301" y="80"/>
                      <a:pt x="301" y="80"/>
                    </a:cubicBezTo>
                    <a:cubicBezTo>
                      <a:pt x="279" y="81"/>
                      <a:pt x="279" y="81"/>
                      <a:pt x="279" y="81"/>
                    </a:cubicBezTo>
                    <a:cubicBezTo>
                      <a:pt x="279" y="81"/>
                      <a:pt x="279" y="59"/>
                      <a:pt x="258" y="49"/>
                    </a:cubicBezTo>
                    <a:cubicBezTo>
                      <a:pt x="237" y="40"/>
                      <a:pt x="188" y="88"/>
                      <a:pt x="162" y="77"/>
                    </a:cubicBezTo>
                    <a:cubicBezTo>
                      <a:pt x="137" y="66"/>
                      <a:pt x="92" y="30"/>
                      <a:pt x="63" y="45"/>
                    </a:cubicBezTo>
                    <a:cubicBezTo>
                      <a:pt x="47" y="53"/>
                      <a:pt x="31" y="76"/>
                      <a:pt x="25" y="97"/>
                    </a:cubicBez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2E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1" name="Freeform 90"/>
              <p:cNvSpPr>
                <a:spLocks/>
              </p:cNvSpPr>
              <p:nvPr/>
            </p:nvSpPr>
            <p:spPr bwMode="auto">
              <a:xfrm>
                <a:off x="2895" y="965"/>
                <a:ext cx="529" cy="687"/>
              </a:xfrm>
              <a:custGeom>
                <a:avLst/>
                <a:gdLst>
                  <a:gd name="T0" fmla="*/ 1533 w 236"/>
                  <a:gd name="T1" fmla="*/ 2822 h 288"/>
                  <a:gd name="T2" fmla="*/ 518 w 236"/>
                  <a:gd name="T3" fmla="*/ 3516 h 288"/>
                  <a:gd name="T4" fmla="*/ 155 w 236"/>
                  <a:gd name="T5" fmla="*/ 2419 h 288"/>
                  <a:gd name="T6" fmla="*/ 845 w 236"/>
                  <a:gd name="T7" fmla="*/ 1236 h 288"/>
                  <a:gd name="T8" fmla="*/ 1036 w 236"/>
                  <a:gd name="T9" fmla="*/ 1126 h 288"/>
                  <a:gd name="T10" fmla="*/ 1080 w 236"/>
                  <a:gd name="T11" fmla="*/ 1007 h 288"/>
                  <a:gd name="T12" fmla="*/ 1226 w 236"/>
                  <a:gd name="T13" fmla="*/ 1007 h 288"/>
                  <a:gd name="T14" fmla="*/ 2206 w 236"/>
                  <a:gd name="T15" fmla="*/ 246 h 288"/>
                  <a:gd name="T16" fmla="*/ 2221 w 236"/>
                  <a:gd name="T17" fmla="*/ 2362 h 288"/>
                  <a:gd name="T18" fmla="*/ 1533 w 236"/>
                  <a:gd name="T19" fmla="*/ 2822 h 2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88">
                    <a:moveTo>
                      <a:pt x="136" y="208"/>
                    </a:moveTo>
                    <a:cubicBezTo>
                      <a:pt x="120" y="219"/>
                      <a:pt x="80" y="288"/>
                      <a:pt x="46" y="259"/>
                    </a:cubicBezTo>
                    <a:cubicBezTo>
                      <a:pt x="28" y="243"/>
                      <a:pt x="28" y="206"/>
                      <a:pt x="14" y="178"/>
                    </a:cubicBezTo>
                    <a:cubicBezTo>
                      <a:pt x="0" y="150"/>
                      <a:pt x="18" y="91"/>
                      <a:pt x="75" y="91"/>
                    </a:cubicBezTo>
                    <a:cubicBezTo>
                      <a:pt x="88" y="91"/>
                      <a:pt x="92" y="88"/>
                      <a:pt x="92" y="83"/>
                    </a:cubicBezTo>
                    <a:cubicBezTo>
                      <a:pt x="93" y="78"/>
                      <a:pt x="92" y="76"/>
                      <a:pt x="96" y="74"/>
                    </a:cubicBezTo>
                    <a:cubicBezTo>
                      <a:pt x="101" y="73"/>
                      <a:pt x="103" y="81"/>
                      <a:pt x="109" y="74"/>
                    </a:cubicBezTo>
                    <a:cubicBezTo>
                      <a:pt x="114" y="68"/>
                      <a:pt x="169" y="0"/>
                      <a:pt x="196" y="18"/>
                    </a:cubicBezTo>
                    <a:cubicBezTo>
                      <a:pt x="223" y="35"/>
                      <a:pt x="236" y="141"/>
                      <a:pt x="197" y="174"/>
                    </a:cubicBezTo>
                    <a:cubicBezTo>
                      <a:pt x="168" y="198"/>
                      <a:pt x="160" y="190"/>
                      <a:pt x="136" y="208"/>
                    </a:cubicBezTo>
                    <a:close/>
                  </a:path>
                </a:pathLst>
              </a:custGeom>
              <a:solidFill>
                <a:srgbClr val="F2E8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2" name="Freeform 91"/>
              <p:cNvSpPr>
                <a:spLocks/>
              </p:cNvSpPr>
              <p:nvPr/>
            </p:nvSpPr>
            <p:spPr bwMode="auto">
              <a:xfrm>
                <a:off x="2895" y="965"/>
                <a:ext cx="529" cy="687"/>
              </a:xfrm>
              <a:custGeom>
                <a:avLst/>
                <a:gdLst>
                  <a:gd name="T0" fmla="*/ 1533 w 236"/>
                  <a:gd name="T1" fmla="*/ 2822 h 288"/>
                  <a:gd name="T2" fmla="*/ 518 w 236"/>
                  <a:gd name="T3" fmla="*/ 3516 h 288"/>
                  <a:gd name="T4" fmla="*/ 155 w 236"/>
                  <a:gd name="T5" fmla="*/ 2419 h 288"/>
                  <a:gd name="T6" fmla="*/ 845 w 236"/>
                  <a:gd name="T7" fmla="*/ 1236 h 288"/>
                  <a:gd name="T8" fmla="*/ 1036 w 236"/>
                  <a:gd name="T9" fmla="*/ 1126 h 288"/>
                  <a:gd name="T10" fmla="*/ 1080 w 236"/>
                  <a:gd name="T11" fmla="*/ 1007 h 288"/>
                  <a:gd name="T12" fmla="*/ 1226 w 236"/>
                  <a:gd name="T13" fmla="*/ 1007 h 288"/>
                  <a:gd name="T14" fmla="*/ 2206 w 236"/>
                  <a:gd name="T15" fmla="*/ 246 h 288"/>
                  <a:gd name="T16" fmla="*/ 2221 w 236"/>
                  <a:gd name="T17" fmla="*/ 2362 h 288"/>
                  <a:gd name="T18" fmla="*/ 1533 w 236"/>
                  <a:gd name="T19" fmla="*/ 2822 h 2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6" h="288">
                    <a:moveTo>
                      <a:pt x="136" y="208"/>
                    </a:moveTo>
                    <a:cubicBezTo>
                      <a:pt x="120" y="219"/>
                      <a:pt x="80" y="288"/>
                      <a:pt x="46" y="259"/>
                    </a:cubicBezTo>
                    <a:cubicBezTo>
                      <a:pt x="28" y="243"/>
                      <a:pt x="28" y="206"/>
                      <a:pt x="14" y="178"/>
                    </a:cubicBezTo>
                    <a:cubicBezTo>
                      <a:pt x="0" y="150"/>
                      <a:pt x="18" y="91"/>
                      <a:pt x="75" y="91"/>
                    </a:cubicBezTo>
                    <a:cubicBezTo>
                      <a:pt x="88" y="91"/>
                      <a:pt x="92" y="88"/>
                      <a:pt x="92" y="83"/>
                    </a:cubicBezTo>
                    <a:cubicBezTo>
                      <a:pt x="93" y="78"/>
                      <a:pt x="92" y="76"/>
                      <a:pt x="96" y="74"/>
                    </a:cubicBezTo>
                    <a:cubicBezTo>
                      <a:pt x="101" y="73"/>
                      <a:pt x="103" y="81"/>
                      <a:pt x="109" y="74"/>
                    </a:cubicBezTo>
                    <a:cubicBezTo>
                      <a:pt x="114" y="68"/>
                      <a:pt x="169" y="0"/>
                      <a:pt x="196" y="18"/>
                    </a:cubicBezTo>
                    <a:cubicBezTo>
                      <a:pt x="223" y="35"/>
                      <a:pt x="236" y="141"/>
                      <a:pt x="197" y="174"/>
                    </a:cubicBezTo>
                    <a:cubicBezTo>
                      <a:pt x="168" y="198"/>
                      <a:pt x="160" y="190"/>
                      <a:pt x="136" y="20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3" name="Freeform 92"/>
              <p:cNvSpPr>
                <a:spLocks/>
              </p:cNvSpPr>
              <p:nvPr/>
            </p:nvSpPr>
            <p:spPr bwMode="auto">
              <a:xfrm>
                <a:off x="2931" y="1010"/>
                <a:ext cx="464" cy="597"/>
              </a:xfrm>
              <a:custGeom>
                <a:avLst/>
                <a:gdLst>
                  <a:gd name="T0" fmla="*/ 1262 w 207"/>
                  <a:gd name="T1" fmla="*/ 2481 h 250"/>
                  <a:gd name="T2" fmla="*/ 453 w 207"/>
                  <a:gd name="T3" fmla="*/ 3090 h 250"/>
                  <a:gd name="T4" fmla="*/ 146 w 207"/>
                  <a:gd name="T5" fmla="*/ 2082 h 250"/>
                  <a:gd name="T6" fmla="*/ 753 w 207"/>
                  <a:gd name="T7" fmla="*/ 1118 h 250"/>
                  <a:gd name="T8" fmla="*/ 1161 w 207"/>
                  <a:gd name="T9" fmla="*/ 884 h 250"/>
                  <a:gd name="T10" fmla="*/ 1995 w 207"/>
                  <a:gd name="T11" fmla="*/ 205 h 250"/>
                  <a:gd name="T12" fmla="*/ 1950 w 207"/>
                  <a:gd name="T13" fmla="*/ 2013 h 250"/>
                  <a:gd name="T14" fmla="*/ 1262 w 207"/>
                  <a:gd name="T15" fmla="*/ 2481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250">
                    <a:moveTo>
                      <a:pt x="112" y="182"/>
                    </a:moveTo>
                    <a:cubicBezTo>
                      <a:pt x="99" y="192"/>
                      <a:pt x="65" y="250"/>
                      <a:pt x="40" y="227"/>
                    </a:cubicBezTo>
                    <a:cubicBezTo>
                      <a:pt x="24" y="214"/>
                      <a:pt x="25" y="177"/>
                      <a:pt x="13" y="153"/>
                    </a:cubicBezTo>
                    <a:cubicBezTo>
                      <a:pt x="0" y="128"/>
                      <a:pt x="17" y="82"/>
                      <a:pt x="67" y="82"/>
                    </a:cubicBezTo>
                    <a:cubicBezTo>
                      <a:pt x="99" y="87"/>
                      <a:pt x="98" y="70"/>
                      <a:pt x="103" y="65"/>
                    </a:cubicBezTo>
                    <a:cubicBezTo>
                      <a:pt x="107" y="59"/>
                      <a:pt x="153" y="0"/>
                      <a:pt x="177" y="15"/>
                    </a:cubicBezTo>
                    <a:cubicBezTo>
                      <a:pt x="200" y="31"/>
                      <a:pt x="207" y="119"/>
                      <a:pt x="173" y="148"/>
                    </a:cubicBezTo>
                    <a:cubicBezTo>
                      <a:pt x="147" y="168"/>
                      <a:pt x="134" y="167"/>
                      <a:pt x="112" y="182"/>
                    </a:cubicBezTo>
                    <a:close/>
                  </a:path>
                </a:pathLst>
              </a:custGeom>
              <a:solidFill>
                <a:srgbClr val="E7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4" name="Freeform 93"/>
              <p:cNvSpPr>
                <a:spLocks/>
              </p:cNvSpPr>
              <p:nvPr/>
            </p:nvSpPr>
            <p:spPr bwMode="auto">
              <a:xfrm>
                <a:off x="2931" y="1010"/>
                <a:ext cx="419" cy="566"/>
              </a:xfrm>
              <a:custGeom>
                <a:avLst/>
                <a:gdLst>
                  <a:gd name="T0" fmla="*/ 506 w 187"/>
                  <a:gd name="T1" fmla="*/ 2465 h 237"/>
                  <a:gd name="T2" fmla="*/ 1069 w 187"/>
                  <a:gd name="T3" fmla="*/ 1442 h 237"/>
                  <a:gd name="T4" fmla="*/ 1631 w 187"/>
                  <a:gd name="T5" fmla="*/ 982 h 237"/>
                  <a:gd name="T6" fmla="*/ 2104 w 187"/>
                  <a:gd name="T7" fmla="*/ 411 h 237"/>
                  <a:gd name="T8" fmla="*/ 1994 w 187"/>
                  <a:gd name="T9" fmla="*/ 205 h 237"/>
                  <a:gd name="T10" fmla="*/ 1161 w 187"/>
                  <a:gd name="T11" fmla="*/ 884 h 237"/>
                  <a:gd name="T12" fmla="*/ 753 w 187"/>
                  <a:gd name="T13" fmla="*/ 1118 h 237"/>
                  <a:gd name="T14" fmla="*/ 146 w 187"/>
                  <a:gd name="T15" fmla="*/ 2082 h 237"/>
                  <a:gd name="T16" fmla="*/ 453 w 187"/>
                  <a:gd name="T17" fmla="*/ 3090 h 237"/>
                  <a:gd name="T18" fmla="*/ 834 w 187"/>
                  <a:gd name="T19" fmla="*/ 3040 h 237"/>
                  <a:gd name="T20" fmla="*/ 506 w 187"/>
                  <a:gd name="T21" fmla="*/ 2465 h 2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7" h="237">
                    <a:moveTo>
                      <a:pt x="45" y="181"/>
                    </a:moveTo>
                    <a:cubicBezTo>
                      <a:pt x="32" y="156"/>
                      <a:pt x="45" y="121"/>
                      <a:pt x="95" y="106"/>
                    </a:cubicBezTo>
                    <a:cubicBezTo>
                      <a:pt x="123" y="99"/>
                      <a:pt x="141" y="78"/>
                      <a:pt x="145" y="72"/>
                    </a:cubicBezTo>
                    <a:cubicBezTo>
                      <a:pt x="161" y="50"/>
                      <a:pt x="164" y="3"/>
                      <a:pt x="187" y="30"/>
                    </a:cubicBezTo>
                    <a:cubicBezTo>
                      <a:pt x="184" y="23"/>
                      <a:pt x="181" y="18"/>
                      <a:pt x="177" y="15"/>
                    </a:cubicBezTo>
                    <a:cubicBezTo>
                      <a:pt x="153" y="0"/>
                      <a:pt x="107" y="59"/>
                      <a:pt x="103" y="65"/>
                    </a:cubicBezTo>
                    <a:cubicBezTo>
                      <a:pt x="98" y="70"/>
                      <a:pt x="99" y="87"/>
                      <a:pt x="67" y="82"/>
                    </a:cubicBezTo>
                    <a:cubicBezTo>
                      <a:pt x="17" y="82"/>
                      <a:pt x="0" y="128"/>
                      <a:pt x="13" y="153"/>
                    </a:cubicBezTo>
                    <a:cubicBezTo>
                      <a:pt x="25" y="177"/>
                      <a:pt x="24" y="214"/>
                      <a:pt x="40" y="227"/>
                    </a:cubicBezTo>
                    <a:cubicBezTo>
                      <a:pt x="51" y="237"/>
                      <a:pt x="63" y="232"/>
                      <a:pt x="74" y="223"/>
                    </a:cubicBezTo>
                    <a:cubicBezTo>
                      <a:pt x="27" y="231"/>
                      <a:pt x="54" y="199"/>
                      <a:pt x="45" y="181"/>
                    </a:cubicBezTo>
                    <a:close/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5" name="Freeform 94"/>
              <p:cNvSpPr>
                <a:spLocks/>
              </p:cNvSpPr>
              <p:nvPr/>
            </p:nvSpPr>
            <p:spPr bwMode="auto">
              <a:xfrm>
                <a:off x="2931" y="1010"/>
                <a:ext cx="464" cy="597"/>
              </a:xfrm>
              <a:custGeom>
                <a:avLst/>
                <a:gdLst>
                  <a:gd name="T0" fmla="*/ 1262 w 207"/>
                  <a:gd name="T1" fmla="*/ 2481 h 250"/>
                  <a:gd name="T2" fmla="*/ 453 w 207"/>
                  <a:gd name="T3" fmla="*/ 3090 h 250"/>
                  <a:gd name="T4" fmla="*/ 146 w 207"/>
                  <a:gd name="T5" fmla="*/ 2082 h 250"/>
                  <a:gd name="T6" fmla="*/ 753 w 207"/>
                  <a:gd name="T7" fmla="*/ 1118 h 250"/>
                  <a:gd name="T8" fmla="*/ 1161 w 207"/>
                  <a:gd name="T9" fmla="*/ 884 h 250"/>
                  <a:gd name="T10" fmla="*/ 1995 w 207"/>
                  <a:gd name="T11" fmla="*/ 205 h 250"/>
                  <a:gd name="T12" fmla="*/ 1950 w 207"/>
                  <a:gd name="T13" fmla="*/ 2013 h 250"/>
                  <a:gd name="T14" fmla="*/ 1262 w 207"/>
                  <a:gd name="T15" fmla="*/ 2481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7" h="250">
                    <a:moveTo>
                      <a:pt x="112" y="182"/>
                    </a:moveTo>
                    <a:cubicBezTo>
                      <a:pt x="99" y="192"/>
                      <a:pt x="65" y="250"/>
                      <a:pt x="40" y="227"/>
                    </a:cubicBezTo>
                    <a:cubicBezTo>
                      <a:pt x="24" y="214"/>
                      <a:pt x="25" y="177"/>
                      <a:pt x="13" y="153"/>
                    </a:cubicBezTo>
                    <a:cubicBezTo>
                      <a:pt x="0" y="128"/>
                      <a:pt x="17" y="82"/>
                      <a:pt x="67" y="82"/>
                    </a:cubicBezTo>
                    <a:cubicBezTo>
                      <a:pt x="99" y="87"/>
                      <a:pt x="98" y="70"/>
                      <a:pt x="103" y="65"/>
                    </a:cubicBezTo>
                    <a:cubicBezTo>
                      <a:pt x="107" y="59"/>
                      <a:pt x="153" y="0"/>
                      <a:pt x="177" y="15"/>
                    </a:cubicBezTo>
                    <a:cubicBezTo>
                      <a:pt x="200" y="31"/>
                      <a:pt x="207" y="119"/>
                      <a:pt x="173" y="148"/>
                    </a:cubicBezTo>
                    <a:cubicBezTo>
                      <a:pt x="147" y="168"/>
                      <a:pt x="134" y="167"/>
                      <a:pt x="112" y="18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6" name="Freeform 95"/>
              <p:cNvSpPr>
                <a:spLocks/>
              </p:cNvSpPr>
              <p:nvPr/>
            </p:nvSpPr>
            <p:spPr bwMode="auto">
              <a:xfrm>
                <a:off x="2555" y="903"/>
                <a:ext cx="22" cy="31"/>
              </a:xfrm>
              <a:custGeom>
                <a:avLst/>
                <a:gdLst>
                  <a:gd name="T0" fmla="*/ 0 w 10"/>
                  <a:gd name="T1" fmla="*/ 136 h 13"/>
                  <a:gd name="T2" fmla="*/ 64 w 10"/>
                  <a:gd name="T3" fmla="*/ 98 h 13"/>
                  <a:gd name="T4" fmla="*/ 44 w 10"/>
                  <a:gd name="T5" fmla="*/ 0 h 13"/>
                  <a:gd name="T6" fmla="*/ 73 w 10"/>
                  <a:gd name="T7" fmla="*/ 57 h 13"/>
                  <a:gd name="T8" fmla="*/ 88 w 10"/>
                  <a:gd name="T9" fmla="*/ 98 h 13"/>
                  <a:gd name="T10" fmla="*/ 106 w 10"/>
                  <a:gd name="T11" fmla="*/ 148 h 13"/>
                  <a:gd name="T12" fmla="*/ 106 w 10"/>
                  <a:gd name="T13" fmla="*/ 176 h 13"/>
                  <a:gd name="T14" fmla="*/ 73 w 10"/>
                  <a:gd name="T15" fmla="*/ 176 h 13"/>
                  <a:gd name="T16" fmla="*/ 44 w 10"/>
                  <a:gd name="T17" fmla="*/ 165 h 13"/>
                  <a:gd name="T18" fmla="*/ 9 w 10"/>
                  <a:gd name="T19" fmla="*/ 148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0" y="10"/>
                    </a:moveTo>
                    <a:cubicBezTo>
                      <a:pt x="3" y="10"/>
                      <a:pt x="5" y="9"/>
                      <a:pt x="6" y="7"/>
                    </a:cubicBezTo>
                    <a:cubicBezTo>
                      <a:pt x="6" y="4"/>
                      <a:pt x="5" y="2"/>
                      <a:pt x="4" y="0"/>
                    </a:cubicBezTo>
                    <a:cubicBezTo>
                      <a:pt x="5" y="1"/>
                      <a:pt x="6" y="3"/>
                      <a:pt x="7" y="4"/>
                    </a:cubicBezTo>
                    <a:cubicBezTo>
                      <a:pt x="7" y="5"/>
                      <a:pt x="8" y="5"/>
                      <a:pt x="8" y="7"/>
                    </a:cubicBezTo>
                    <a:cubicBezTo>
                      <a:pt x="9" y="8"/>
                      <a:pt x="10" y="9"/>
                      <a:pt x="10" y="11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5" y="12"/>
                      <a:pt x="4" y="12"/>
                    </a:cubicBezTo>
                    <a:cubicBezTo>
                      <a:pt x="3" y="12"/>
                      <a:pt x="1" y="11"/>
                      <a:pt x="1" y="1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7" name="Freeform 96"/>
              <p:cNvSpPr>
                <a:spLocks/>
              </p:cNvSpPr>
              <p:nvPr/>
            </p:nvSpPr>
            <p:spPr bwMode="auto">
              <a:xfrm>
                <a:off x="2582" y="879"/>
                <a:ext cx="42" cy="31"/>
              </a:xfrm>
              <a:custGeom>
                <a:avLst/>
                <a:gdLst>
                  <a:gd name="T0" fmla="*/ 0 w 19"/>
                  <a:gd name="T1" fmla="*/ 69 h 13"/>
                  <a:gd name="T2" fmla="*/ 97 w 19"/>
                  <a:gd name="T3" fmla="*/ 107 h 13"/>
                  <a:gd name="T4" fmla="*/ 153 w 19"/>
                  <a:gd name="T5" fmla="*/ 69 h 13"/>
                  <a:gd name="T6" fmla="*/ 206 w 19"/>
                  <a:gd name="T7" fmla="*/ 0 h 13"/>
                  <a:gd name="T8" fmla="*/ 88 w 19"/>
                  <a:gd name="T9" fmla="*/ 165 h 13"/>
                  <a:gd name="T10" fmla="*/ 9 w 19"/>
                  <a:gd name="T11" fmla="*/ 79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0" y="5"/>
                    </a:moveTo>
                    <a:cubicBezTo>
                      <a:pt x="2" y="7"/>
                      <a:pt x="6" y="9"/>
                      <a:pt x="9" y="8"/>
                    </a:cubicBezTo>
                    <a:cubicBezTo>
                      <a:pt x="11" y="7"/>
                      <a:pt x="12" y="6"/>
                      <a:pt x="14" y="5"/>
                    </a:cubicBezTo>
                    <a:cubicBezTo>
                      <a:pt x="15" y="3"/>
                      <a:pt x="16" y="1"/>
                      <a:pt x="19" y="0"/>
                    </a:cubicBezTo>
                    <a:cubicBezTo>
                      <a:pt x="15" y="4"/>
                      <a:pt x="13" y="10"/>
                      <a:pt x="8" y="12"/>
                    </a:cubicBezTo>
                    <a:cubicBezTo>
                      <a:pt x="5" y="13"/>
                      <a:pt x="1" y="9"/>
                      <a:pt x="1" y="6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8" name="Freeform 97"/>
              <p:cNvSpPr>
                <a:spLocks/>
              </p:cNvSpPr>
              <p:nvPr/>
            </p:nvSpPr>
            <p:spPr bwMode="auto">
              <a:xfrm>
                <a:off x="2734" y="1046"/>
                <a:ext cx="11" cy="14"/>
              </a:xfrm>
              <a:custGeom>
                <a:avLst/>
                <a:gdLst>
                  <a:gd name="T0" fmla="*/ 0 w 5"/>
                  <a:gd name="T1" fmla="*/ 65 h 6"/>
                  <a:gd name="T2" fmla="*/ 9 w 5"/>
                  <a:gd name="T3" fmla="*/ 65 h 6"/>
                  <a:gd name="T4" fmla="*/ 20 w 5"/>
                  <a:gd name="T5" fmla="*/ 65 h 6"/>
                  <a:gd name="T6" fmla="*/ 33 w 5"/>
                  <a:gd name="T7" fmla="*/ 37 h 6"/>
                  <a:gd name="T8" fmla="*/ 33 w 5"/>
                  <a:gd name="T9" fmla="*/ 28 h 6"/>
                  <a:gd name="T10" fmla="*/ 20 w 5"/>
                  <a:gd name="T11" fmla="*/ 0 h 6"/>
                  <a:gd name="T12" fmla="*/ 44 w 5"/>
                  <a:gd name="T13" fmla="*/ 28 h 6"/>
                  <a:gd name="T14" fmla="*/ 44 w 5"/>
                  <a:gd name="T15" fmla="*/ 49 h 6"/>
                  <a:gd name="T16" fmla="*/ 9 w 5"/>
                  <a:gd name="T17" fmla="*/ 65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4" y="3"/>
                      <a:pt x="5" y="4"/>
                      <a:pt x="4" y="4"/>
                    </a:cubicBezTo>
                    <a:cubicBezTo>
                      <a:pt x="4" y="6"/>
                      <a:pt x="2" y="5"/>
                      <a:pt x="1" y="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9" name="Freeform 98"/>
              <p:cNvSpPr>
                <a:spLocks/>
              </p:cNvSpPr>
              <p:nvPr/>
            </p:nvSpPr>
            <p:spPr bwMode="auto">
              <a:xfrm>
                <a:off x="2571" y="905"/>
                <a:ext cx="15" cy="31"/>
              </a:xfrm>
              <a:custGeom>
                <a:avLst/>
                <a:gdLst>
                  <a:gd name="T0" fmla="*/ 0 w 7"/>
                  <a:gd name="T1" fmla="*/ 0 h 13"/>
                  <a:gd name="T2" fmla="*/ 19 w 7"/>
                  <a:gd name="T3" fmla="*/ 79 h 13"/>
                  <a:gd name="T4" fmla="*/ 0 w 7"/>
                  <a:gd name="T5" fmla="*/ 148 h 13"/>
                  <a:gd name="T6" fmla="*/ 19 w 7"/>
                  <a:gd name="T7" fmla="*/ 165 h 13"/>
                  <a:gd name="T8" fmla="*/ 41 w 7"/>
                  <a:gd name="T9" fmla="*/ 165 h 13"/>
                  <a:gd name="T10" fmla="*/ 60 w 7"/>
                  <a:gd name="T11" fmla="*/ 176 h 13"/>
                  <a:gd name="T12" fmla="*/ 69 w 7"/>
                  <a:gd name="T13" fmla="*/ 107 h 13"/>
                  <a:gd name="T14" fmla="*/ 51 w 7"/>
                  <a:gd name="T15" fmla="*/ 41 h 13"/>
                  <a:gd name="T16" fmla="*/ 28 w 7"/>
                  <a:gd name="T17" fmla="*/ 12 h 13"/>
                  <a:gd name="T18" fmla="*/ 0 w 7"/>
                  <a:gd name="T19" fmla="*/ 0 h 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  <a:cubicBezTo>
                      <a:pt x="2" y="8"/>
                      <a:pt x="1" y="10"/>
                      <a:pt x="0" y="11"/>
                    </a:cubicBezTo>
                    <a:cubicBezTo>
                      <a:pt x="0" y="11"/>
                      <a:pt x="1" y="11"/>
                      <a:pt x="2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2"/>
                      <a:pt x="5" y="13"/>
                      <a:pt x="6" y="13"/>
                    </a:cubicBezTo>
                    <a:cubicBezTo>
                      <a:pt x="7" y="12"/>
                      <a:pt x="7" y="9"/>
                      <a:pt x="7" y="8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F5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0" name="Freeform 99"/>
              <p:cNvSpPr>
                <a:spLocks/>
              </p:cNvSpPr>
              <p:nvPr/>
            </p:nvSpPr>
            <p:spPr bwMode="auto">
              <a:xfrm>
                <a:off x="2582" y="895"/>
                <a:ext cx="27" cy="17"/>
              </a:xfrm>
              <a:custGeom>
                <a:avLst/>
                <a:gdLst>
                  <a:gd name="T0" fmla="*/ 0 w 12"/>
                  <a:gd name="T1" fmla="*/ 0 h 7"/>
                  <a:gd name="T2" fmla="*/ 36 w 12"/>
                  <a:gd name="T3" fmla="*/ 29 h 7"/>
                  <a:gd name="T4" fmla="*/ 72 w 12"/>
                  <a:gd name="T5" fmla="*/ 41 h 7"/>
                  <a:gd name="T6" fmla="*/ 101 w 12"/>
                  <a:gd name="T7" fmla="*/ 58 h 7"/>
                  <a:gd name="T8" fmla="*/ 137 w 12"/>
                  <a:gd name="T9" fmla="*/ 70 h 7"/>
                  <a:gd name="T10" fmla="*/ 81 w 12"/>
                  <a:gd name="T11" fmla="*/ 100 h 7"/>
                  <a:gd name="T12" fmla="*/ 36 w 12"/>
                  <a:gd name="T13" fmla="*/ 70 h 7"/>
                  <a:gd name="T14" fmla="*/ 0 w 12"/>
                  <a:gd name="T15" fmla="*/ 1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0" y="5"/>
                      <a:pt x="9" y="6"/>
                      <a:pt x="7" y="7"/>
                    </a:cubicBezTo>
                    <a:cubicBezTo>
                      <a:pt x="5" y="7"/>
                      <a:pt x="4" y="7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</a:path>
                </a:pathLst>
              </a:custGeom>
              <a:solidFill>
                <a:srgbClr val="F5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1" name="Freeform 100"/>
              <p:cNvSpPr>
                <a:spLocks/>
              </p:cNvSpPr>
              <p:nvPr/>
            </p:nvSpPr>
            <p:spPr bwMode="auto">
              <a:xfrm>
                <a:off x="3048" y="1151"/>
                <a:ext cx="60" cy="26"/>
              </a:xfrm>
              <a:custGeom>
                <a:avLst/>
                <a:gdLst>
                  <a:gd name="T0" fmla="*/ 0 w 27"/>
                  <a:gd name="T1" fmla="*/ 0 h 11"/>
                  <a:gd name="T2" fmla="*/ 109 w 27"/>
                  <a:gd name="T3" fmla="*/ 144 h 11"/>
                  <a:gd name="T4" fmla="*/ 218 w 27"/>
                  <a:gd name="T5" fmla="*/ 144 h 11"/>
                  <a:gd name="T6" fmla="*/ 0 w 2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1">
                    <a:moveTo>
                      <a:pt x="0" y="0"/>
                    </a:moveTo>
                    <a:cubicBezTo>
                      <a:pt x="0" y="0"/>
                      <a:pt x="27" y="11"/>
                      <a:pt x="1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12" y="1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2" name="Freeform 101"/>
              <p:cNvSpPr>
                <a:spLocks/>
              </p:cNvSpPr>
              <p:nvPr/>
            </p:nvSpPr>
            <p:spPr bwMode="auto">
              <a:xfrm>
                <a:off x="3059" y="1127"/>
                <a:ext cx="54" cy="17"/>
              </a:xfrm>
              <a:custGeom>
                <a:avLst/>
                <a:gdLst>
                  <a:gd name="T0" fmla="*/ 0 w 24"/>
                  <a:gd name="T1" fmla="*/ 0 h 7"/>
                  <a:gd name="T2" fmla="*/ 254 w 24"/>
                  <a:gd name="T3" fmla="*/ 100 h 7"/>
                  <a:gd name="T4" fmla="*/ 275 w 24"/>
                  <a:gd name="T5" fmla="*/ 58 h 7"/>
                  <a:gd name="T6" fmla="*/ 0 w 2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7">
                    <a:moveTo>
                      <a:pt x="0" y="0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19" y="6"/>
                      <a:pt x="0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3" name="Freeform 102"/>
              <p:cNvSpPr>
                <a:spLocks/>
              </p:cNvSpPr>
              <p:nvPr/>
            </p:nvSpPr>
            <p:spPr bwMode="auto">
              <a:xfrm>
                <a:off x="2775" y="1024"/>
                <a:ext cx="31" cy="36"/>
              </a:xfrm>
              <a:custGeom>
                <a:avLst/>
                <a:gdLst>
                  <a:gd name="T0" fmla="*/ 0 w 14"/>
                  <a:gd name="T1" fmla="*/ 82 h 15"/>
                  <a:gd name="T2" fmla="*/ 153 w 14"/>
                  <a:gd name="T3" fmla="*/ 0 h 15"/>
                  <a:gd name="T4" fmla="*/ 153 w 14"/>
                  <a:gd name="T5" fmla="*/ 197 h 15"/>
                  <a:gd name="T6" fmla="*/ 109 w 14"/>
                  <a:gd name="T7" fmla="*/ 168 h 15"/>
                  <a:gd name="T8" fmla="*/ 97 w 14"/>
                  <a:gd name="T9" fmla="*/ 110 h 15"/>
                  <a:gd name="T10" fmla="*/ 53 w 14"/>
                  <a:gd name="T11" fmla="*/ 139 h 15"/>
                  <a:gd name="T12" fmla="*/ 0 w 14"/>
                  <a:gd name="T13" fmla="*/ 82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6"/>
                    </a:moveTo>
                    <a:cubicBezTo>
                      <a:pt x="0" y="6"/>
                      <a:pt x="4" y="15"/>
                      <a:pt x="14" y="0"/>
                    </a:cubicBezTo>
                    <a:cubicBezTo>
                      <a:pt x="14" y="0"/>
                      <a:pt x="6" y="15"/>
                      <a:pt x="14" y="14"/>
                    </a:cubicBezTo>
                    <a:cubicBezTo>
                      <a:pt x="14" y="14"/>
                      <a:pt x="10" y="13"/>
                      <a:pt x="10" y="12"/>
                    </a:cubicBezTo>
                    <a:cubicBezTo>
                      <a:pt x="10" y="11"/>
                      <a:pt x="9" y="8"/>
                      <a:pt x="9" y="8"/>
                    </a:cubicBezTo>
                    <a:cubicBezTo>
                      <a:pt x="9" y="8"/>
                      <a:pt x="6" y="10"/>
                      <a:pt x="5" y="10"/>
                    </a:cubicBezTo>
                    <a:cubicBezTo>
                      <a:pt x="4" y="10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4" name="Freeform 103"/>
              <p:cNvSpPr>
                <a:spLocks/>
              </p:cNvSpPr>
              <p:nvPr/>
            </p:nvSpPr>
            <p:spPr bwMode="auto">
              <a:xfrm>
                <a:off x="3135" y="1182"/>
                <a:ext cx="235" cy="313"/>
              </a:xfrm>
              <a:custGeom>
                <a:avLst/>
                <a:gdLst>
                  <a:gd name="T0" fmla="*/ 1141 w 105"/>
                  <a:gd name="T1" fmla="*/ 0 h 131"/>
                  <a:gd name="T2" fmla="*/ 942 w 105"/>
                  <a:gd name="T3" fmla="*/ 953 h 131"/>
                  <a:gd name="T4" fmla="*/ 0 w 105"/>
                  <a:gd name="T5" fmla="*/ 1787 h 131"/>
                  <a:gd name="T6" fmla="*/ 392 w 105"/>
                  <a:gd name="T7" fmla="*/ 1187 h 131"/>
                  <a:gd name="T8" fmla="*/ 1141 w 105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31">
                    <a:moveTo>
                      <a:pt x="102" y="0"/>
                    </a:moveTo>
                    <a:cubicBezTo>
                      <a:pt x="102" y="0"/>
                      <a:pt x="105" y="49"/>
                      <a:pt x="84" y="70"/>
                    </a:cubicBezTo>
                    <a:cubicBezTo>
                      <a:pt x="50" y="102"/>
                      <a:pt x="22" y="93"/>
                      <a:pt x="0" y="131"/>
                    </a:cubicBezTo>
                    <a:cubicBezTo>
                      <a:pt x="0" y="131"/>
                      <a:pt x="1" y="100"/>
                      <a:pt x="35" y="87"/>
                    </a:cubicBezTo>
                    <a:cubicBezTo>
                      <a:pt x="68" y="73"/>
                      <a:pt x="101" y="61"/>
                      <a:pt x="102" y="0"/>
                    </a:cubicBezTo>
                    <a:close/>
                  </a:path>
                </a:pathLst>
              </a:custGeom>
              <a:solidFill>
                <a:srgbClr val="EDB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5" name="Freeform 104"/>
              <p:cNvSpPr>
                <a:spLocks/>
              </p:cNvSpPr>
              <p:nvPr/>
            </p:nvSpPr>
            <p:spPr bwMode="auto">
              <a:xfrm>
                <a:off x="3151" y="1270"/>
                <a:ext cx="206" cy="201"/>
              </a:xfrm>
              <a:custGeom>
                <a:avLst/>
                <a:gdLst>
                  <a:gd name="T0" fmla="*/ 1032 w 92"/>
                  <a:gd name="T1" fmla="*/ 0 h 84"/>
                  <a:gd name="T2" fmla="*/ 607 w 92"/>
                  <a:gd name="T3" fmla="*/ 670 h 84"/>
                  <a:gd name="T4" fmla="*/ 0 w 92"/>
                  <a:gd name="T5" fmla="*/ 1151 h 84"/>
                  <a:gd name="T6" fmla="*/ 452 w 92"/>
                  <a:gd name="T7" fmla="*/ 711 h 84"/>
                  <a:gd name="T8" fmla="*/ 1032 w 92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84">
                    <a:moveTo>
                      <a:pt x="92" y="0"/>
                    </a:moveTo>
                    <a:cubicBezTo>
                      <a:pt x="92" y="0"/>
                      <a:pt x="90" y="32"/>
                      <a:pt x="54" y="49"/>
                    </a:cubicBezTo>
                    <a:cubicBezTo>
                      <a:pt x="19" y="66"/>
                      <a:pt x="15" y="68"/>
                      <a:pt x="0" y="84"/>
                    </a:cubicBezTo>
                    <a:cubicBezTo>
                      <a:pt x="0" y="84"/>
                      <a:pt x="12" y="63"/>
                      <a:pt x="40" y="52"/>
                    </a:cubicBezTo>
                    <a:cubicBezTo>
                      <a:pt x="87" y="35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3D9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6" name="Freeform 105"/>
              <p:cNvSpPr>
                <a:spLocks/>
              </p:cNvSpPr>
              <p:nvPr/>
            </p:nvSpPr>
            <p:spPr bwMode="auto">
              <a:xfrm>
                <a:off x="2190" y="2693"/>
                <a:ext cx="1689" cy="839"/>
              </a:xfrm>
              <a:custGeom>
                <a:avLst/>
                <a:gdLst>
                  <a:gd name="T0" fmla="*/ 0 w 754"/>
                  <a:gd name="T1" fmla="*/ 3949 h 351"/>
                  <a:gd name="T2" fmla="*/ 260 w 754"/>
                  <a:gd name="T3" fmla="*/ 3863 h 351"/>
                  <a:gd name="T4" fmla="*/ 1496 w 754"/>
                  <a:gd name="T5" fmla="*/ 4467 h 351"/>
                  <a:gd name="T6" fmla="*/ 2419 w 754"/>
                  <a:gd name="T7" fmla="*/ 3715 h 351"/>
                  <a:gd name="T8" fmla="*/ 2775 w 754"/>
                  <a:gd name="T9" fmla="*/ 3370 h 351"/>
                  <a:gd name="T10" fmla="*/ 3282 w 754"/>
                  <a:gd name="T11" fmla="*/ 2034 h 351"/>
                  <a:gd name="T12" fmla="*/ 3674 w 754"/>
                  <a:gd name="T13" fmla="*/ 1147 h 351"/>
                  <a:gd name="T14" fmla="*/ 3808 w 754"/>
                  <a:gd name="T15" fmla="*/ 932 h 351"/>
                  <a:gd name="T16" fmla="*/ 4025 w 754"/>
                  <a:gd name="T17" fmla="*/ 1092 h 351"/>
                  <a:gd name="T18" fmla="*/ 4314 w 754"/>
                  <a:gd name="T19" fmla="*/ 1131 h 351"/>
                  <a:gd name="T20" fmla="*/ 4476 w 754"/>
                  <a:gd name="T21" fmla="*/ 1092 h 351"/>
                  <a:gd name="T22" fmla="*/ 4576 w 754"/>
                  <a:gd name="T23" fmla="*/ 1308 h 351"/>
                  <a:gd name="T24" fmla="*/ 5103 w 754"/>
                  <a:gd name="T25" fmla="*/ 1817 h 351"/>
                  <a:gd name="T26" fmla="*/ 5338 w 754"/>
                  <a:gd name="T27" fmla="*/ 1898 h 351"/>
                  <a:gd name="T28" fmla="*/ 5450 w 754"/>
                  <a:gd name="T29" fmla="*/ 2113 h 351"/>
                  <a:gd name="T30" fmla="*/ 6633 w 754"/>
                  <a:gd name="T31" fmla="*/ 2092 h 351"/>
                  <a:gd name="T32" fmla="*/ 6778 w 754"/>
                  <a:gd name="T33" fmla="*/ 1829 h 351"/>
                  <a:gd name="T34" fmla="*/ 7036 w 754"/>
                  <a:gd name="T35" fmla="*/ 1805 h 351"/>
                  <a:gd name="T36" fmla="*/ 7652 w 754"/>
                  <a:gd name="T37" fmla="*/ 942 h 351"/>
                  <a:gd name="T38" fmla="*/ 7742 w 754"/>
                  <a:gd name="T39" fmla="*/ 641 h 351"/>
                  <a:gd name="T40" fmla="*/ 7934 w 754"/>
                  <a:gd name="T41" fmla="*/ 629 h 351"/>
                  <a:gd name="T42" fmla="*/ 8474 w 754"/>
                  <a:gd name="T43" fmla="*/ 0 h 351"/>
                  <a:gd name="T44" fmla="*/ 8474 w 754"/>
                  <a:gd name="T45" fmla="*/ 304 h 351"/>
                  <a:gd name="T46" fmla="*/ 7587 w 754"/>
                  <a:gd name="T47" fmla="*/ 1475 h 351"/>
                  <a:gd name="T48" fmla="*/ 5374 w 754"/>
                  <a:gd name="T49" fmla="*/ 2338 h 351"/>
                  <a:gd name="T50" fmla="*/ 4059 w 754"/>
                  <a:gd name="T51" fmla="*/ 1298 h 351"/>
                  <a:gd name="T52" fmla="*/ 3472 w 754"/>
                  <a:gd name="T53" fmla="*/ 2417 h 351"/>
                  <a:gd name="T54" fmla="*/ 3080 w 754"/>
                  <a:gd name="T55" fmla="*/ 3428 h 351"/>
                  <a:gd name="T56" fmla="*/ 2921 w 754"/>
                  <a:gd name="T57" fmla="*/ 3731 h 351"/>
                  <a:gd name="T58" fmla="*/ 2699 w 754"/>
                  <a:gd name="T59" fmla="*/ 3932 h 351"/>
                  <a:gd name="T60" fmla="*/ 1405 w 754"/>
                  <a:gd name="T61" fmla="*/ 4754 h 351"/>
                  <a:gd name="T62" fmla="*/ 0 w 754"/>
                  <a:gd name="T63" fmla="*/ 3949 h 3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54" h="351">
                    <a:moveTo>
                      <a:pt x="0" y="289"/>
                    </a:moveTo>
                    <a:cubicBezTo>
                      <a:pt x="23" y="283"/>
                      <a:pt x="23" y="283"/>
                      <a:pt x="23" y="283"/>
                    </a:cubicBezTo>
                    <a:cubicBezTo>
                      <a:pt x="23" y="283"/>
                      <a:pt x="75" y="332"/>
                      <a:pt x="133" y="327"/>
                    </a:cubicBezTo>
                    <a:cubicBezTo>
                      <a:pt x="191" y="321"/>
                      <a:pt x="215" y="291"/>
                      <a:pt x="215" y="272"/>
                    </a:cubicBezTo>
                    <a:cubicBezTo>
                      <a:pt x="215" y="253"/>
                      <a:pt x="229" y="250"/>
                      <a:pt x="247" y="247"/>
                    </a:cubicBezTo>
                    <a:cubicBezTo>
                      <a:pt x="265" y="244"/>
                      <a:pt x="296" y="200"/>
                      <a:pt x="292" y="149"/>
                    </a:cubicBezTo>
                    <a:cubicBezTo>
                      <a:pt x="287" y="98"/>
                      <a:pt x="319" y="88"/>
                      <a:pt x="327" y="84"/>
                    </a:cubicBezTo>
                    <a:cubicBezTo>
                      <a:pt x="336" y="80"/>
                      <a:pt x="333" y="69"/>
                      <a:pt x="339" y="68"/>
                    </a:cubicBezTo>
                    <a:cubicBezTo>
                      <a:pt x="344" y="67"/>
                      <a:pt x="350" y="79"/>
                      <a:pt x="358" y="80"/>
                    </a:cubicBezTo>
                    <a:cubicBezTo>
                      <a:pt x="367" y="81"/>
                      <a:pt x="384" y="83"/>
                      <a:pt x="384" y="83"/>
                    </a:cubicBezTo>
                    <a:cubicBezTo>
                      <a:pt x="384" y="83"/>
                      <a:pt x="392" y="77"/>
                      <a:pt x="398" y="80"/>
                    </a:cubicBezTo>
                    <a:cubicBezTo>
                      <a:pt x="404" y="83"/>
                      <a:pt x="400" y="90"/>
                      <a:pt x="407" y="96"/>
                    </a:cubicBezTo>
                    <a:cubicBezTo>
                      <a:pt x="414" y="103"/>
                      <a:pt x="446" y="123"/>
                      <a:pt x="454" y="133"/>
                    </a:cubicBezTo>
                    <a:cubicBezTo>
                      <a:pt x="463" y="143"/>
                      <a:pt x="469" y="135"/>
                      <a:pt x="475" y="139"/>
                    </a:cubicBezTo>
                    <a:cubicBezTo>
                      <a:pt x="481" y="143"/>
                      <a:pt x="477" y="152"/>
                      <a:pt x="485" y="155"/>
                    </a:cubicBezTo>
                    <a:cubicBezTo>
                      <a:pt x="493" y="158"/>
                      <a:pt x="526" y="180"/>
                      <a:pt x="590" y="153"/>
                    </a:cubicBezTo>
                    <a:cubicBezTo>
                      <a:pt x="610" y="145"/>
                      <a:pt x="597" y="136"/>
                      <a:pt x="603" y="134"/>
                    </a:cubicBezTo>
                    <a:cubicBezTo>
                      <a:pt x="608" y="131"/>
                      <a:pt x="613" y="144"/>
                      <a:pt x="626" y="132"/>
                    </a:cubicBezTo>
                    <a:cubicBezTo>
                      <a:pt x="639" y="120"/>
                      <a:pt x="675" y="81"/>
                      <a:pt x="681" y="69"/>
                    </a:cubicBezTo>
                    <a:cubicBezTo>
                      <a:pt x="688" y="58"/>
                      <a:pt x="681" y="54"/>
                      <a:pt x="689" y="47"/>
                    </a:cubicBezTo>
                    <a:cubicBezTo>
                      <a:pt x="697" y="40"/>
                      <a:pt x="699" y="56"/>
                      <a:pt x="706" y="46"/>
                    </a:cubicBezTo>
                    <a:cubicBezTo>
                      <a:pt x="713" y="37"/>
                      <a:pt x="741" y="3"/>
                      <a:pt x="754" y="0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14" y="50"/>
                      <a:pt x="675" y="108"/>
                    </a:cubicBezTo>
                    <a:cubicBezTo>
                      <a:pt x="636" y="166"/>
                      <a:pt x="543" y="209"/>
                      <a:pt x="478" y="171"/>
                    </a:cubicBezTo>
                    <a:cubicBezTo>
                      <a:pt x="436" y="146"/>
                      <a:pt x="402" y="102"/>
                      <a:pt x="361" y="95"/>
                    </a:cubicBezTo>
                    <a:cubicBezTo>
                      <a:pt x="319" y="88"/>
                      <a:pt x="301" y="127"/>
                      <a:pt x="309" y="177"/>
                    </a:cubicBezTo>
                    <a:cubicBezTo>
                      <a:pt x="315" y="217"/>
                      <a:pt x="281" y="248"/>
                      <a:pt x="274" y="251"/>
                    </a:cubicBezTo>
                    <a:cubicBezTo>
                      <a:pt x="267" y="254"/>
                      <a:pt x="269" y="263"/>
                      <a:pt x="260" y="273"/>
                    </a:cubicBezTo>
                    <a:cubicBezTo>
                      <a:pt x="251" y="284"/>
                      <a:pt x="245" y="273"/>
                      <a:pt x="240" y="288"/>
                    </a:cubicBezTo>
                    <a:cubicBezTo>
                      <a:pt x="235" y="302"/>
                      <a:pt x="186" y="351"/>
                      <a:pt x="125" y="348"/>
                    </a:cubicBezTo>
                    <a:cubicBezTo>
                      <a:pt x="64" y="345"/>
                      <a:pt x="15" y="306"/>
                      <a:pt x="0" y="289"/>
                    </a:cubicBezTo>
                    <a:close/>
                  </a:path>
                </a:pathLst>
              </a:custGeom>
              <a:solidFill>
                <a:srgbClr val="F9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7" name="Freeform 106"/>
              <p:cNvSpPr>
                <a:spLocks/>
              </p:cNvSpPr>
              <p:nvPr/>
            </p:nvSpPr>
            <p:spPr bwMode="auto">
              <a:xfrm>
                <a:off x="2042" y="1502"/>
                <a:ext cx="603" cy="325"/>
              </a:xfrm>
              <a:custGeom>
                <a:avLst/>
                <a:gdLst>
                  <a:gd name="T0" fmla="*/ 2784 w 269"/>
                  <a:gd name="T1" fmla="*/ 258 h 136"/>
                  <a:gd name="T2" fmla="*/ 1699 w 269"/>
                  <a:gd name="T3" fmla="*/ 640 h 136"/>
                  <a:gd name="T4" fmla="*/ 587 w 269"/>
                  <a:gd name="T5" fmla="*/ 206 h 136"/>
                  <a:gd name="T6" fmla="*/ 155 w 269"/>
                  <a:gd name="T7" fmla="*/ 913 h 136"/>
                  <a:gd name="T8" fmla="*/ 146 w 269"/>
                  <a:gd name="T9" fmla="*/ 1611 h 136"/>
                  <a:gd name="T10" fmla="*/ 247 w 269"/>
                  <a:gd name="T11" fmla="*/ 1730 h 136"/>
                  <a:gd name="T12" fmla="*/ 980 w 269"/>
                  <a:gd name="T13" fmla="*/ 1718 h 136"/>
                  <a:gd name="T14" fmla="*/ 1506 w 269"/>
                  <a:gd name="T15" fmla="*/ 1582 h 136"/>
                  <a:gd name="T16" fmla="*/ 1959 w 269"/>
                  <a:gd name="T17" fmla="*/ 1718 h 136"/>
                  <a:gd name="T18" fmla="*/ 2939 w 269"/>
                  <a:gd name="T19" fmla="*/ 1422 h 136"/>
                  <a:gd name="T20" fmla="*/ 2966 w 269"/>
                  <a:gd name="T21" fmla="*/ 1324 h 136"/>
                  <a:gd name="T22" fmla="*/ 3031 w 269"/>
                  <a:gd name="T23" fmla="*/ 724 h 136"/>
                  <a:gd name="T24" fmla="*/ 3019 w 269"/>
                  <a:gd name="T25" fmla="*/ 698 h 136"/>
                  <a:gd name="T26" fmla="*/ 2784 w 269"/>
                  <a:gd name="T27" fmla="*/ 258 h 1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9" h="136">
                    <a:moveTo>
                      <a:pt x="247" y="19"/>
                    </a:moveTo>
                    <a:cubicBezTo>
                      <a:pt x="226" y="10"/>
                      <a:pt x="177" y="58"/>
                      <a:pt x="151" y="47"/>
                    </a:cubicBezTo>
                    <a:cubicBezTo>
                      <a:pt x="126" y="36"/>
                      <a:pt x="81" y="0"/>
                      <a:pt x="52" y="15"/>
                    </a:cubicBezTo>
                    <a:cubicBezTo>
                      <a:pt x="36" y="23"/>
                      <a:pt x="20" y="46"/>
                      <a:pt x="14" y="67"/>
                    </a:cubicBezTo>
                    <a:cubicBezTo>
                      <a:pt x="14" y="67"/>
                      <a:pt x="0" y="108"/>
                      <a:pt x="13" y="118"/>
                    </a:cubicBezTo>
                    <a:cubicBezTo>
                      <a:pt x="16" y="120"/>
                      <a:pt x="20" y="123"/>
                      <a:pt x="22" y="127"/>
                    </a:cubicBezTo>
                    <a:cubicBezTo>
                      <a:pt x="42" y="136"/>
                      <a:pt x="69" y="132"/>
                      <a:pt x="87" y="126"/>
                    </a:cubicBezTo>
                    <a:cubicBezTo>
                      <a:pt x="102" y="122"/>
                      <a:pt x="117" y="115"/>
                      <a:pt x="134" y="116"/>
                    </a:cubicBezTo>
                    <a:cubicBezTo>
                      <a:pt x="148" y="117"/>
                      <a:pt x="160" y="122"/>
                      <a:pt x="174" y="126"/>
                    </a:cubicBezTo>
                    <a:cubicBezTo>
                      <a:pt x="201" y="133"/>
                      <a:pt x="237" y="123"/>
                      <a:pt x="261" y="104"/>
                    </a:cubicBezTo>
                    <a:cubicBezTo>
                      <a:pt x="262" y="102"/>
                      <a:pt x="263" y="99"/>
                      <a:pt x="263" y="97"/>
                    </a:cubicBezTo>
                    <a:cubicBezTo>
                      <a:pt x="264" y="81"/>
                      <a:pt x="269" y="53"/>
                      <a:pt x="269" y="53"/>
                    </a:cubicBezTo>
                    <a:cubicBezTo>
                      <a:pt x="268" y="51"/>
                      <a:pt x="268" y="51"/>
                      <a:pt x="268" y="51"/>
                    </a:cubicBezTo>
                    <a:cubicBezTo>
                      <a:pt x="268" y="51"/>
                      <a:pt x="268" y="29"/>
                      <a:pt x="247" y="19"/>
                    </a:cubicBezTo>
                    <a:close/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8" name="Freeform 107"/>
              <p:cNvSpPr>
                <a:spLocks/>
              </p:cNvSpPr>
              <p:nvPr/>
            </p:nvSpPr>
            <p:spPr bwMode="auto">
              <a:xfrm>
                <a:off x="2018" y="1430"/>
                <a:ext cx="680" cy="232"/>
              </a:xfrm>
              <a:custGeom>
                <a:avLst/>
                <a:gdLst>
                  <a:gd name="T0" fmla="*/ 0 w 304"/>
                  <a:gd name="T1" fmla="*/ 1315 h 97"/>
                  <a:gd name="T2" fmla="*/ 841 w 304"/>
                  <a:gd name="T3" fmla="*/ 258 h 97"/>
                  <a:gd name="T4" fmla="*/ 1767 w 304"/>
                  <a:gd name="T5" fmla="*/ 658 h 97"/>
                  <a:gd name="T6" fmla="*/ 2027 w 304"/>
                  <a:gd name="T7" fmla="*/ 617 h 97"/>
                  <a:gd name="T8" fmla="*/ 2237 w 304"/>
                  <a:gd name="T9" fmla="*/ 588 h 97"/>
                  <a:gd name="T10" fmla="*/ 3322 w 304"/>
                  <a:gd name="T11" fmla="*/ 658 h 97"/>
                  <a:gd name="T12" fmla="*/ 3366 w 304"/>
                  <a:gd name="T13" fmla="*/ 1093 h 97"/>
                  <a:gd name="T14" fmla="*/ 3123 w 304"/>
                  <a:gd name="T15" fmla="*/ 1110 h 97"/>
                  <a:gd name="T16" fmla="*/ 2888 w 304"/>
                  <a:gd name="T17" fmla="*/ 670 h 97"/>
                  <a:gd name="T18" fmla="*/ 1812 w 304"/>
                  <a:gd name="T19" fmla="*/ 1052 h 97"/>
                  <a:gd name="T20" fmla="*/ 705 w 304"/>
                  <a:gd name="T21" fmla="*/ 617 h 97"/>
                  <a:gd name="T22" fmla="*/ 280 w 304"/>
                  <a:gd name="T23" fmla="*/ 1327 h 97"/>
                  <a:gd name="T24" fmla="*/ 0 w 304"/>
                  <a:gd name="T25" fmla="*/ 1315 h 9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4" h="97">
                    <a:moveTo>
                      <a:pt x="0" y="96"/>
                    </a:moveTo>
                    <a:cubicBezTo>
                      <a:pt x="0" y="96"/>
                      <a:pt x="30" y="15"/>
                      <a:pt x="75" y="19"/>
                    </a:cubicBezTo>
                    <a:cubicBezTo>
                      <a:pt x="120" y="24"/>
                      <a:pt x="146" y="53"/>
                      <a:pt x="158" y="48"/>
                    </a:cubicBezTo>
                    <a:cubicBezTo>
                      <a:pt x="170" y="44"/>
                      <a:pt x="171" y="38"/>
                      <a:pt x="181" y="45"/>
                    </a:cubicBezTo>
                    <a:cubicBezTo>
                      <a:pt x="192" y="53"/>
                      <a:pt x="191" y="46"/>
                      <a:pt x="200" y="43"/>
                    </a:cubicBezTo>
                    <a:cubicBezTo>
                      <a:pt x="210" y="39"/>
                      <a:pt x="277" y="0"/>
                      <a:pt x="297" y="48"/>
                    </a:cubicBezTo>
                    <a:cubicBezTo>
                      <a:pt x="304" y="67"/>
                      <a:pt x="301" y="80"/>
                      <a:pt x="301" y="80"/>
                    </a:cubicBezTo>
                    <a:cubicBezTo>
                      <a:pt x="279" y="81"/>
                      <a:pt x="279" y="81"/>
                      <a:pt x="279" y="81"/>
                    </a:cubicBezTo>
                    <a:cubicBezTo>
                      <a:pt x="279" y="81"/>
                      <a:pt x="279" y="59"/>
                      <a:pt x="258" y="49"/>
                    </a:cubicBezTo>
                    <a:cubicBezTo>
                      <a:pt x="237" y="40"/>
                      <a:pt x="188" y="88"/>
                      <a:pt x="162" y="77"/>
                    </a:cubicBezTo>
                    <a:cubicBezTo>
                      <a:pt x="137" y="66"/>
                      <a:pt x="92" y="30"/>
                      <a:pt x="63" y="45"/>
                    </a:cubicBezTo>
                    <a:cubicBezTo>
                      <a:pt x="47" y="53"/>
                      <a:pt x="31" y="76"/>
                      <a:pt x="25" y="97"/>
                    </a:cubicBezTo>
                    <a:lnTo>
                      <a:pt x="0" y="9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9" name="Freeform 108"/>
              <p:cNvSpPr>
                <a:spLocks/>
              </p:cNvSpPr>
              <p:nvPr/>
            </p:nvSpPr>
            <p:spPr bwMode="auto">
              <a:xfrm>
                <a:off x="2091" y="1796"/>
                <a:ext cx="204" cy="200"/>
              </a:xfrm>
              <a:custGeom>
                <a:avLst/>
                <a:gdLst>
                  <a:gd name="T0" fmla="*/ 45 w 91"/>
                  <a:gd name="T1" fmla="*/ 79 h 84"/>
                  <a:gd name="T2" fmla="*/ 81 w 91"/>
                  <a:gd name="T3" fmla="*/ 119 h 84"/>
                  <a:gd name="T4" fmla="*/ 137 w 91"/>
                  <a:gd name="T5" fmla="*/ 205 h 84"/>
                  <a:gd name="T6" fmla="*/ 215 w 91"/>
                  <a:gd name="T7" fmla="*/ 352 h 84"/>
                  <a:gd name="T8" fmla="*/ 307 w 91"/>
                  <a:gd name="T9" fmla="*/ 555 h 84"/>
                  <a:gd name="T10" fmla="*/ 437 w 91"/>
                  <a:gd name="T11" fmla="*/ 686 h 84"/>
                  <a:gd name="T12" fmla="*/ 587 w 91"/>
                  <a:gd name="T13" fmla="*/ 821 h 84"/>
                  <a:gd name="T14" fmla="*/ 733 w 91"/>
                  <a:gd name="T15" fmla="*/ 986 h 84"/>
                  <a:gd name="T16" fmla="*/ 899 w 91"/>
                  <a:gd name="T17" fmla="*/ 1095 h 84"/>
                  <a:gd name="T18" fmla="*/ 1024 w 91"/>
                  <a:gd name="T19" fmla="*/ 1133 h 84"/>
                  <a:gd name="T20" fmla="*/ 834 w 91"/>
                  <a:gd name="T21" fmla="*/ 1026 h 84"/>
                  <a:gd name="T22" fmla="*/ 632 w 91"/>
                  <a:gd name="T23" fmla="*/ 862 h 84"/>
                  <a:gd name="T24" fmla="*/ 482 w 91"/>
                  <a:gd name="T25" fmla="*/ 674 h 84"/>
                  <a:gd name="T26" fmla="*/ 372 w 91"/>
                  <a:gd name="T27" fmla="*/ 579 h 84"/>
                  <a:gd name="T28" fmla="*/ 307 w 91"/>
                  <a:gd name="T29" fmla="*/ 448 h 84"/>
                  <a:gd name="T30" fmla="*/ 226 w 91"/>
                  <a:gd name="T31" fmla="*/ 255 h 84"/>
                  <a:gd name="T32" fmla="*/ 146 w 91"/>
                  <a:gd name="T33" fmla="*/ 148 h 84"/>
                  <a:gd name="T34" fmla="*/ 0 w 91"/>
                  <a:gd name="T35" fmla="*/ 0 h 8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1" h="84">
                    <a:moveTo>
                      <a:pt x="4" y="6"/>
                    </a:moveTo>
                    <a:cubicBezTo>
                      <a:pt x="4" y="7"/>
                      <a:pt x="6" y="8"/>
                      <a:pt x="7" y="9"/>
                    </a:cubicBezTo>
                    <a:cubicBezTo>
                      <a:pt x="9" y="11"/>
                      <a:pt x="10" y="13"/>
                      <a:pt x="12" y="15"/>
                    </a:cubicBezTo>
                    <a:cubicBezTo>
                      <a:pt x="15" y="19"/>
                      <a:pt x="17" y="22"/>
                      <a:pt x="19" y="26"/>
                    </a:cubicBezTo>
                    <a:cubicBezTo>
                      <a:pt x="22" y="31"/>
                      <a:pt x="24" y="36"/>
                      <a:pt x="27" y="41"/>
                    </a:cubicBezTo>
                    <a:cubicBezTo>
                      <a:pt x="30" y="46"/>
                      <a:pt x="35" y="48"/>
                      <a:pt x="39" y="51"/>
                    </a:cubicBezTo>
                    <a:cubicBezTo>
                      <a:pt x="44" y="55"/>
                      <a:pt x="48" y="57"/>
                      <a:pt x="52" y="61"/>
                    </a:cubicBezTo>
                    <a:cubicBezTo>
                      <a:pt x="56" y="66"/>
                      <a:pt x="60" y="69"/>
                      <a:pt x="65" y="73"/>
                    </a:cubicBezTo>
                    <a:cubicBezTo>
                      <a:pt x="69" y="76"/>
                      <a:pt x="75" y="79"/>
                      <a:pt x="80" y="81"/>
                    </a:cubicBezTo>
                    <a:cubicBezTo>
                      <a:pt x="84" y="82"/>
                      <a:pt x="88" y="83"/>
                      <a:pt x="91" y="84"/>
                    </a:cubicBezTo>
                    <a:cubicBezTo>
                      <a:pt x="85" y="83"/>
                      <a:pt x="79" y="78"/>
                      <a:pt x="74" y="76"/>
                    </a:cubicBezTo>
                    <a:cubicBezTo>
                      <a:pt x="67" y="73"/>
                      <a:pt x="61" y="69"/>
                      <a:pt x="56" y="64"/>
                    </a:cubicBezTo>
                    <a:cubicBezTo>
                      <a:pt x="51" y="59"/>
                      <a:pt x="48" y="55"/>
                      <a:pt x="43" y="50"/>
                    </a:cubicBezTo>
                    <a:cubicBezTo>
                      <a:pt x="39" y="48"/>
                      <a:pt x="36" y="46"/>
                      <a:pt x="33" y="43"/>
                    </a:cubicBezTo>
                    <a:cubicBezTo>
                      <a:pt x="30" y="40"/>
                      <a:pt x="29" y="36"/>
                      <a:pt x="27" y="33"/>
                    </a:cubicBezTo>
                    <a:cubicBezTo>
                      <a:pt x="24" y="28"/>
                      <a:pt x="22" y="24"/>
                      <a:pt x="20" y="19"/>
                    </a:cubicBezTo>
                    <a:cubicBezTo>
                      <a:pt x="18" y="17"/>
                      <a:pt x="15" y="13"/>
                      <a:pt x="13" y="11"/>
                    </a:cubicBezTo>
                    <a:cubicBezTo>
                      <a:pt x="8" y="7"/>
                      <a:pt x="4" y="5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0" name="Freeform 109"/>
              <p:cNvSpPr>
                <a:spLocks/>
              </p:cNvSpPr>
              <p:nvPr/>
            </p:nvSpPr>
            <p:spPr bwMode="auto">
              <a:xfrm>
                <a:off x="2392" y="1791"/>
                <a:ext cx="183" cy="189"/>
              </a:xfrm>
              <a:custGeom>
                <a:avLst/>
                <a:gdLst>
                  <a:gd name="T0" fmla="*/ 911 w 82"/>
                  <a:gd name="T1" fmla="*/ 0 h 79"/>
                  <a:gd name="T2" fmla="*/ 777 w 82"/>
                  <a:gd name="T3" fmla="*/ 218 h 79"/>
                  <a:gd name="T4" fmla="*/ 513 w 82"/>
                  <a:gd name="T5" fmla="*/ 600 h 79"/>
                  <a:gd name="T6" fmla="*/ 379 w 82"/>
                  <a:gd name="T7" fmla="*/ 778 h 79"/>
                  <a:gd name="T8" fmla="*/ 234 w 82"/>
                  <a:gd name="T9" fmla="*/ 933 h 79"/>
                  <a:gd name="T10" fmla="*/ 0 w 82"/>
                  <a:gd name="T11" fmla="*/ 1069 h 79"/>
                  <a:gd name="T12" fmla="*/ 335 w 82"/>
                  <a:gd name="T13" fmla="*/ 876 h 79"/>
                  <a:gd name="T14" fmla="*/ 614 w 82"/>
                  <a:gd name="T15" fmla="*/ 572 h 79"/>
                  <a:gd name="T16" fmla="*/ 801 w 82"/>
                  <a:gd name="T17" fmla="*/ 275 h 79"/>
                  <a:gd name="T18" fmla="*/ 902 w 82"/>
                  <a:gd name="T19" fmla="*/ 127 h 79"/>
                  <a:gd name="T20" fmla="*/ 911 w 82"/>
                  <a:gd name="T21" fmla="*/ 12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79">
                    <a:moveTo>
                      <a:pt x="82" y="0"/>
                    </a:moveTo>
                    <a:cubicBezTo>
                      <a:pt x="77" y="2"/>
                      <a:pt x="73" y="12"/>
                      <a:pt x="70" y="16"/>
                    </a:cubicBezTo>
                    <a:cubicBezTo>
                      <a:pt x="64" y="27"/>
                      <a:pt x="55" y="36"/>
                      <a:pt x="46" y="44"/>
                    </a:cubicBezTo>
                    <a:cubicBezTo>
                      <a:pt x="41" y="49"/>
                      <a:pt x="39" y="53"/>
                      <a:pt x="34" y="57"/>
                    </a:cubicBezTo>
                    <a:cubicBezTo>
                      <a:pt x="30" y="61"/>
                      <a:pt x="25" y="64"/>
                      <a:pt x="21" y="68"/>
                    </a:cubicBezTo>
                    <a:cubicBezTo>
                      <a:pt x="14" y="73"/>
                      <a:pt x="8" y="75"/>
                      <a:pt x="0" y="78"/>
                    </a:cubicBezTo>
                    <a:cubicBezTo>
                      <a:pt x="11" y="79"/>
                      <a:pt x="22" y="71"/>
                      <a:pt x="30" y="64"/>
                    </a:cubicBezTo>
                    <a:cubicBezTo>
                      <a:pt x="39" y="57"/>
                      <a:pt x="47" y="50"/>
                      <a:pt x="55" y="42"/>
                    </a:cubicBezTo>
                    <a:cubicBezTo>
                      <a:pt x="62" y="35"/>
                      <a:pt x="67" y="28"/>
                      <a:pt x="72" y="20"/>
                    </a:cubicBezTo>
                    <a:cubicBezTo>
                      <a:pt x="73" y="18"/>
                      <a:pt x="78" y="7"/>
                      <a:pt x="81" y="9"/>
                    </a:cubicBezTo>
                    <a:cubicBezTo>
                      <a:pt x="81" y="6"/>
                      <a:pt x="82" y="4"/>
                      <a:pt x="82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1" name="Freeform 110"/>
              <p:cNvSpPr>
                <a:spLocks/>
              </p:cNvSpPr>
              <p:nvPr/>
            </p:nvSpPr>
            <p:spPr bwMode="auto">
              <a:xfrm>
                <a:off x="2568" y="1621"/>
                <a:ext cx="1284" cy="1218"/>
              </a:xfrm>
              <a:custGeom>
                <a:avLst/>
                <a:gdLst>
                  <a:gd name="T0" fmla="*/ 372 w 573"/>
                  <a:gd name="T1" fmla="*/ 12 h 510"/>
                  <a:gd name="T2" fmla="*/ 627 w 573"/>
                  <a:gd name="T3" fmla="*/ 0 h 510"/>
                  <a:gd name="T4" fmla="*/ 571 w 573"/>
                  <a:gd name="T5" fmla="*/ 1569 h 510"/>
                  <a:gd name="T6" fmla="*/ 672 w 573"/>
                  <a:gd name="T7" fmla="*/ 2629 h 510"/>
                  <a:gd name="T8" fmla="*/ 672 w 573"/>
                  <a:gd name="T9" fmla="*/ 3513 h 510"/>
                  <a:gd name="T10" fmla="*/ 854 w 573"/>
                  <a:gd name="T11" fmla="*/ 4466 h 510"/>
                  <a:gd name="T12" fmla="*/ 1181 w 573"/>
                  <a:gd name="T13" fmla="*/ 5897 h 510"/>
                  <a:gd name="T14" fmla="*/ 2496 w 573"/>
                  <a:gd name="T15" fmla="*/ 5357 h 510"/>
                  <a:gd name="T16" fmla="*/ 3816 w 573"/>
                  <a:gd name="T17" fmla="*/ 6389 h 510"/>
                  <a:gd name="T18" fmla="*/ 4780 w 573"/>
                  <a:gd name="T19" fmla="*/ 6446 h 510"/>
                  <a:gd name="T20" fmla="*/ 6447 w 573"/>
                  <a:gd name="T21" fmla="*/ 4210 h 510"/>
                  <a:gd name="T22" fmla="*/ 6447 w 573"/>
                  <a:gd name="T23" fmla="*/ 4483 h 510"/>
                  <a:gd name="T24" fmla="*/ 5949 w 573"/>
                  <a:gd name="T25" fmla="*/ 4956 h 510"/>
                  <a:gd name="T26" fmla="*/ 5548 w 573"/>
                  <a:gd name="T27" fmla="*/ 5777 h 510"/>
                  <a:gd name="T28" fmla="*/ 5434 w 573"/>
                  <a:gd name="T29" fmla="*/ 5994 h 510"/>
                  <a:gd name="T30" fmla="*/ 4885 w 573"/>
                  <a:gd name="T31" fmla="*/ 6582 h 510"/>
                  <a:gd name="T32" fmla="*/ 4726 w 573"/>
                  <a:gd name="T33" fmla="*/ 6907 h 510"/>
                  <a:gd name="T34" fmla="*/ 4524 w 573"/>
                  <a:gd name="T35" fmla="*/ 6811 h 510"/>
                  <a:gd name="T36" fmla="*/ 4063 w 573"/>
                  <a:gd name="T37" fmla="*/ 6811 h 510"/>
                  <a:gd name="T38" fmla="*/ 3756 w 573"/>
                  <a:gd name="T39" fmla="*/ 6907 h 510"/>
                  <a:gd name="T40" fmla="*/ 3711 w 573"/>
                  <a:gd name="T41" fmla="*/ 6582 h 510"/>
                  <a:gd name="T42" fmla="*/ 3238 w 573"/>
                  <a:gd name="T43" fmla="*/ 5994 h 510"/>
                  <a:gd name="T44" fmla="*/ 2947 w 573"/>
                  <a:gd name="T45" fmla="*/ 5978 h 510"/>
                  <a:gd name="T46" fmla="*/ 2913 w 573"/>
                  <a:gd name="T47" fmla="*/ 5720 h 510"/>
                  <a:gd name="T48" fmla="*/ 2149 w 573"/>
                  <a:gd name="T49" fmla="*/ 5600 h 510"/>
                  <a:gd name="T50" fmla="*/ 1889 w 573"/>
                  <a:gd name="T51" fmla="*/ 5954 h 510"/>
                  <a:gd name="T52" fmla="*/ 1651 w 573"/>
                  <a:gd name="T53" fmla="*/ 5937 h 510"/>
                  <a:gd name="T54" fmla="*/ 733 w 573"/>
                  <a:gd name="T55" fmla="*/ 5720 h 510"/>
                  <a:gd name="T56" fmla="*/ 392 w 573"/>
                  <a:gd name="T57" fmla="*/ 5448 h 510"/>
                  <a:gd name="T58" fmla="*/ 587 w 573"/>
                  <a:gd name="T59" fmla="*/ 5013 h 510"/>
                  <a:gd name="T60" fmla="*/ 437 w 573"/>
                  <a:gd name="T61" fmla="*/ 3816 h 510"/>
                  <a:gd name="T62" fmla="*/ 137 w 573"/>
                  <a:gd name="T63" fmla="*/ 3365 h 510"/>
                  <a:gd name="T64" fmla="*/ 381 w 573"/>
                  <a:gd name="T65" fmla="*/ 2641 h 510"/>
                  <a:gd name="T66" fmla="*/ 202 w 573"/>
                  <a:gd name="T67" fmla="*/ 1459 h 510"/>
                  <a:gd name="T68" fmla="*/ 20 w 573"/>
                  <a:gd name="T69" fmla="*/ 1039 h 510"/>
                  <a:gd name="T70" fmla="*/ 316 w 573"/>
                  <a:gd name="T71" fmla="*/ 638 h 510"/>
                  <a:gd name="T72" fmla="*/ 381 w 573"/>
                  <a:gd name="T73" fmla="*/ 41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73" h="510">
                    <a:moveTo>
                      <a:pt x="33" y="1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1" y="80"/>
                      <a:pt x="51" y="115"/>
                    </a:cubicBezTo>
                    <a:cubicBezTo>
                      <a:pt x="51" y="150"/>
                      <a:pt x="65" y="167"/>
                      <a:pt x="60" y="193"/>
                    </a:cubicBezTo>
                    <a:cubicBezTo>
                      <a:pt x="55" y="219"/>
                      <a:pt x="51" y="232"/>
                      <a:pt x="60" y="258"/>
                    </a:cubicBezTo>
                    <a:cubicBezTo>
                      <a:pt x="69" y="284"/>
                      <a:pt x="79" y="302"/>
                      <a:pt x="76" y="328"/>
                    </a:cubicBezTo>
                    <a:cubicBezTo>
                      <a:pt x="73" y="354"/>
                      <a:pt x="76" y="429"/>
                      <a:pt x="105" y="433"/>
                    </a:cubicBezTo>
                    <a:cubicBezTo>
                      <a:pt x="135" y="438"/>
                      <a:pt x="156" y="389"/>
                      <a:pt x="222" y="393"/>
                    </a:cubicBezTo>
                    <a:cubicBezTo>
                      <a:pt x="288" y="397"/>
                      <a:pt x="321" y="451"/>
                      <a:pt x="339" y="469"/>
                    </a:cubicBezTo>
                    <a:cubicBezTo>
                      <a:pt x="358" y="486"/>
                      <a:pt x="383" y="504"/>
                      <a:pt x="425" y="473"/>
                    </a:cubicBezTo>
                    <a:cubicBezTo>
                      <a:pt x="467" y="442"/>
                      <a:pt x="510" y="323"/>
                      <a:pt x="573" y="309"/>
                    </a:cubicBezTo>
                    <a:cubicBezTo>
                      <a:pt x="573" y="329"/>
                      <a:pt x="573" y="329"/>
                      <a:pt x="573" y="329"/>
                    </a:cubicBezTo>
                    <a:cubicBezTo>
                      <a:pt x="573" y="329"/>
                      <a:pt x="551" y="329"/>
                      <a:pt x="529" y="364"/>
                    </a:cubicBezTo>
                    <a:cubicBezTo>
                      <a:pt x="506" y="399"/>
                      <a:pt x="493" y="414"/>
                      <a:pt x="493" y="424"/>
                    </a:cubicBezTo>
                    <a:cubicBezTo>
                      <a:pt x="494" y="433"/>
                      <a:pt x="493" y="440"/>
                      <a:pt x="483" y="440"/>
                    </a:cubicBezTo>
                    <a:cubicBezTo>
                      <a:pt x="472" y="440"/>
                      <a:pt x="449" y="476"/>
                      <a:pt x="434" y="483"/>
                    </a:cubicBezTo>
                    <a:cubicBezTo>
                      <a:pt x="419" y="491"/>
                      <a:pt x="429" y="504"/>
                      <a:pt x="420" y="507"/>
                    </a:cubicBezTo>
                    <a:cubicBezTo>
                      <a:pt x="411" y="509"/>
                      <a:pt x="410" y="496"/>
                      <a:pt x="402" y="500"/>
                    </a:cubicBezTo>
                    <a:cubicBezTo>
                      <a:pt x="395" y="503"/>
                      <a:pt x="378" y="507"/>
                      <a:pt x="361" y="500"/>
                    </a:cubicBezTo>
                    <a:cubicBezTo>
                      <a:pt x="345" y="494"/>
                      <a:pt x="340" y="510"/>
                      <a:pt x="334" y="507"/>
                    </a:cubicBezTo>
                    <a:cubicBezTo>
                      <a:pt x="329" y="504"/>
                      <a:pt x="336" y="491"/>
                      <a:pt x="330" y="483"/>
                    </a:cubicBezTo>
                    <a:cubicBezTo>
                      <a:pt x="323" y="476"/>
                      <a:pt x="299" y="449"/>
                      <a:pt x="288" y="440"/>
                    </a:cubicBezTo>
                    <a:cubicBezTo>
                      <a:pt x="277" y="431"/>
                      <a:pt x="268" y="444"/>
                      <a:pt x="262" y="439"/>
                    </a:cubicBezTo>
                    <a:cubicBezTo>
                      <a:pt x="256" y="434"/>
                      <a:pt x="268" y="426"/>
                      <a:pt x="259" y="420"/>
                    </a:cubicBezTo>
                    <a:cubicBezTo>
                      <a:pt x="250" y="413"/>
                      <a:pt x="221" y="400"/>
                      <a:pt x="191" y="411"/>
                    </a:cubicBezTo>
                    <a:cubicBezTo>
                      <a:pt x="161" y="423"/>
                      <a:pt x="178" y="434"/>
                      <a:pt x="168" y="437"/>
                    </a:cubicBezTo>
                    <a:cubicBezTo>
                      <a:pt x="158" y="439"/>
                      <a:pt x="156" y="425"/>
                      <a:pt x="147" y="436"/>
                    </a:cubicBezTo>
                    <a:cubicBezTo>
                      <a:pt x="138" y="447"/>
                      <a:pt x="99" y="490"/>
                      <a:pt x="65" y="420"/>
                    </a:cubicBezTo>
                    <a:cubicBezTo>
                      <a:pt x="56" y="404"/>
                      <a:pt x="41" y="416"/>
                      <a:pt x="35" y="400"/>
                    </a:cubicBezTo>
                    <a:cubicBezTo>
                      <a:pt x="30" y="384"/>
                      <a:pt x="52" y="393"/>
                      <a:pt x="52" y="368"/>
                    </a:cubicBezTo>
                    <a:cubicBezTo>
                      <a:pt x="52" y="344"/>
                      <a:pt x="62" y="303"/>
                      <a:pt x="39" y="280"/>
                    </a:cubicBezTo>
                    <a:cubicBezTo>
                      <a:pt x="16" y="257"/>
                      <a:pt x="13" y="261"/>
                      <a:pt x="12" y="247"/>
                    </a:cubicBezTo>
                    <a:cubicBezTo>
                      <a:pt x="12" y="232"/>
                      <a:pt x="35" y="207"/>
                      <a:pt x="34" y="194"/>
                    </a:cubicBezTo>
                    <a:cubicBezTo>
                      <a:pt x="32" y="181"/>
                      <a:pt x="16" y="121"/>
                      <a:pt x="18" y="107"/>
                    </a:cubicBezTo>
                    <a:cubicBezTo>
                      <a:pt x="20" y="93"/>
                      <a:pt x="0" y="84"/>
                      <a:pt x="2" y="76"/>
                    </a:cubicBezTo>
                    <a:cubicBezTo>
                      <a:pt x="3" y="67"/>
                      <a:pt x="27" y="62"/>
                      <a:pt x="28" y="47"/>
                    </a:cubicBezTo>
                    <a:cubicBezTo>
                      <a:pt x="29" y="31"/>
                      <a:pt x="34" y="3"/>
                      <a:pt x="34" y="3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2" name="Freeform 111"/>
              <p:cNvSpPr>
                <a:spLocks/>
              </p:cNvSpPr>
              <p:nvPr/>
            </p:nvSpPr>
            <p:spPr bwMode="auto">
              <a:xfrm>
                <a:off x="2109" y="1788"/>
                <a:ext cx="177" cy="184"/>
              </a:xfrm>
              <a:custGeom>
                <a:avLst/>
                <a:gdLst>
                  <a:gd name="T0" fmla="*/ 20 w 79"/>
                  <a:gd name="T1" fmla="*/ 127 h 77"/>
                  <a:gd name="T2" fmla="*/ 215 w 79"/>
                  <a:gd name="T3" fmla="*/ 382 h 77"/>
                  <a:gd name="T4" fmla="*/ 327 w 79"/>
                  <a:gd name="T5" fmla="*/ 640 h 77"/>
                  <a:gd name="T6" fmla="*/ 551 w 79"/>
                  <a:gd name="T7" fmla="*/ 884 h 77"/>
                  <a:gd name="T8" fmla="*/ 889 w 79"/>
                  <a:gd name="T9" fmla="*/ 1051 h 77"/>
                  <a:gd name="T10" fmla="*/ 822 w 79"/>
                  <a:gd name="T11" fmla="*/ 1039 h 77"/>
                  <a:gd name="T12" fmla="*/ 733 w 79"/>
                  <a:gd name="T13" fmla="*/ 982 h 77"/>
                  <a:gd name="T14" fmla="*/ 598 w 79"/>
                  <a:gd name="T15" fmla="*/ 863 h 77"/>
                  <a:gd name="T16" fmla="*/ 482 w 79"/>
                  <a:gd name="T17" fmla="*/ 698 h 77"/>
                  <a:gd name="T18" fmla="*/ 381 w 79"/>
                  <a:gd name="T19" fmla="*/ 600 h 77"/>
                  <a:gd name="T20" fmla="*/ 246 w 79"/>
                  <a:gd name="T21" fmla="*/ 313 h 77"/>
                  <a:gd name="T22" fmla="*/ 406 w 79"/>
                  <a:gd name="T23" fmla="*/ 108 h 77"/>
                  <a:gd name="T24" fmla="*/ 0 w 79"/>
                  <a:gd name="T25" fmla="*/ 29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9" h="77">
                    <a:moveTo>
                      <a:pt x="2" y="9"/>
                    </a:moveTo>
                    <a:cubicBezTo>
                      <a:pt x="7" y="15"/>
                      <a:pt x="15" y="20"/>
                      <a:pt x="19" y="28"/>
                    </a:cubicBezTo>
                    <a:cubicBezTo>
                      <a:pt x="22" y="35"/>
                      <a:pt x="23" y="42"/>
                      <a:pt x="29" y="47"/>
                    </a:cubicBezTo>
                    <a:cubicBezTo>
                      <a:pt x="37" y="52"/>
                      <a:pt x="42" y="59"/>
                      <a:pt x="49" y="65"/>
                    </a:cubicBezTo>
                    <a:cubicBezTo>
                      <a:pt x="59" y="73"/>
                      <a:pt x="67" y="75"/>
                      <a:pt x="79" y="77"/>
                    </a:cubicBezTo>
                    <a:cubicBezTo>
                      <a:pt x="77" y="76"/>
                      <a:pt x="75" y="77"/>
                      <a:pt x="73" y="76"/>
                    </a:cubicBezTo>
                    <a:cubicBezTo>
                      <a:pt x="70" y="75"/>
                      <a:pt x="67" y="73"/>
                      <a:pt x="65" y="72"/>
                    </a:cubicBezTo>
                    <a:cubicBezTo>
                      <a:pt x="60" y="69"/>
                      <a:pt x="56" y="67"/>
                      <a:pt x="53" y="63"/>
                    </a:cubicBezTo>
                    <a:cubicBezTo>
                      <a:pt x="49" y="59"/>
                      <a:pt x="47" y="54"/>
                      <a:pt x="43" y="51"/>
                    </a:cubicBezTo>
                    <a:cubicBezTo>
                      <a:pt x="40" y="48"/>
                      <a:pt x="37" y="47"/>
                      <a:pt x="34" y="44"/>
                    </a:cubicBezTo>
                    <a:cubicBezTo>
                      <a:pt x="29" y="40"/>
                      <a:pt x="24" y="30"/>
                      <a:pt x="22" y="23"/>
                    </a:cubicBezTo>
                    <a:cubicBezTo>
                      <a:pt x="19" y="12"/>
                      <a:pt x="29" y="12"/>
                      <a:pt x="36" y="8"/>
                    </a:cubicBezTo>
                    <a:cubicBezTo>
                      <a:pt x="26" y="0"/>
                      <a:pt x="12" y="3"/>
                      <a:pt x="0" y="2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3" name="Freeform 112"/>
              <p:cNvSpPr>
                <a:spLocks/>
              </p:cNvSpPr>
              <p:nvPr/>
            </p:nvSpPr>
            <p:spPr bwMode="auto">
              <a:xfrm>
                <a:off x="2421" y="1755"/>
                <a:ext cx="170" cy="196"/>
              </a:xfrm>
              <a:custGeom>
                <a:avLst/>
                <a:gdLst>
                  <a:gd name="T0" fmla="*/ 360 w 76"/>
                  <a:gd name="T1" fmla="*/ 258 h 82"/>
                  <a:gd name="T2" fmla="*/ 461 w 76"/>
                  <a:gd name="T3" fmla="*/ 304 h 82"/>
                  <a:gd name="T4" fmla="*/ 481 w 76"/>
                  <a:gd name="T5" fmla="*/ 435 h 82"/>
                  <a:gd name="T6" fmla="*/ 344 w 76"/>
                  <a:gd name="T7" fmla="*/ 686 h 82"/>
                  <a:gd name="T8" fmla="*/ 190 w 76"/>
                  <a:gd name="T9" fmla="*/ 932 h 82"/>
                  <a:gd name="T10" fmla="*/ 0 w 76"/>
                  <a:gd name="T11" fmla="*/ 1119 h 82"/>
                  <a:gd name="T12" fmla="*/ 300 w 76"/>
                  <a:gd name="T13" fmla="*/ 817 h 82"/>
                  <a:gd name="T14" fmla="*/ 526 w 76"/>
                  <a:gd name="T15" fmla="*/ 588 h 82"/>
                  <a:gd name="T16" fmla="*/ 660 w 76"/>
                  <a:gd name="T17" fmla="*/ 287 h 82"/>
                  <a:gd name="T18" fmla="*/ 769 w 76"/>
                  <a:gd name="T19" fmla="*/ 136 h 82"/>
                  <a:gd name="T20" fmla="*/ 796 w 76"/>
                  <a:gd name="T21" fmla="*/ 29 h 82"/>
                  <a:gd name="T22" fmla="*/ 570 w 76"/>
                  <a:gd name="T23" fmla="*/ 108 h 82"/>
                  <a:gd name="T24" fmla="*/ 445 w 76"/>
                  <a:gd name="T25" fmla="*/ 136 h 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82">
                    <a:moveTo>
                      <a:pt x="32" y="19"/>
                    </a:moveTo>
                    <a:cubicBezTo>
                      <a:pt x="35" y="20"/>
                      <a:pt x="38" y="19"/>
                      <a:pt x="41" y="22"/>
                    </a:cubicBezTo>
                    <a:cubicBezTo>
                      <a:pt x="43" y="25"/>
                      <a:pt x="43" y="29"/>
                      <a:pt x="43" y="32"/>
                    </a:cubicBezTo>
                    <a:cubicBezTo>
                      <a:pt x="42" y="41"/>
                      <a:pt x="37" y="44"/>
                      <a:pt x="31" y="50"/>
                    </a:cubicBezTo>
                    <a:cubicBezTo>
                      <a:pt x="25" y="55"/>
                      <a:pt x="21" y="62"/>
                      <a:pt x="17" y="68"/>
                    </a:cubicBezTo>
                    <a:cubicBezTo>
                      <a:pt x="12" y="75"/>
                      <a:pt x="7" y="78"/>
                      <a:pt x="0" y="82"/>
                    </a:cubicBezTo>
                    <a:cubicBezTo>
                      <a:pt x="12" y="81"/>
                      <a:pt x="20" y="68"/>
                      <a:pt x="27" y="60"/>
                    </a:cubicBezTo>
                    <a:cubicBezTo>
                      <a:pt x="33" y="54"/>
                      <a:pt x="40" y="49"/>
                      <a:pt x="47" y="43"/>
                    </a:cubicBezTo>
                    <a:cubicBezTo>
                      <a:pt x="53" y="36"/>
                      <a:pt x="55" y="28"/>
                      <a:pt x="59" y="21"/>
                    </a:cubicBezTo>
                    <a:cubicBezTo>
                      <a:pt x="62" y="16"/>
                      <a:pt x="66" y="13"/>
                      <a:pt x="69" y="10"/>
                    </a:cubicBezTo>
                    <a:cubicBezTo>
                      <a:pt x="71" y="8"/>
                      <a:pt x="76" y="5"/>
                      <a:pt x="71" y="2"/>
                    </a:cubicBezTo>
                    <a:cubicBezTo>
                      <a:pt x="68" y="0"/>
                      <a:pt x="55" y="7"/>
                      <a:pt x="51" y="8"/>
                    </a:cubicBezTo>
                    <a:cubicBezTo>
                      <a:pt x="48" y="9"/>
                      <a:pt x="42" y="10"/>
                      <a:pt x="40" y="1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4" name="Freeform 113"/>
              <p:cNvSpPr>
                <a:spLocks/>
              </p:cNvSpPr>
              <p:nvPr/>
            </p:nvSpPr>
            <p:spPr bwMode="auto">
              <a:xfrm>
                <a:off x="2062" y="2015"/>
                <a:ext cx="242" cy="289"/>
              </a:xfrm>
              <a:custGeom>
                <a:avLst/>
                <a:gdLst>
                  <a:gd name="T0" fmla="*/ 0 w 108"/>
                  <a:gd name="T1" fmla="*/ 12 h 121"/>
                  <a:gd name="T2" fmla="*/ 125 w 108"/>
                  <a:gd name="T3" fmla="*/ 748 h 121"/>
                  <a:gd name="T4" fmla="*/ 361 w 108"/>
                  <a:gd name="T5" fmla="*/ 941 h 121"/>
                  <a:gd name="T6" fmla="*/ 607 w 108"/>
                  <a:gd name="T7" fmla="*/ 1170 h 121"/>
                  <a:gd name="T8" fmla="*/ 843 w 108"/>
                  <a:gd name="T9" fmla="*/ 1471 h 121"/>
                  <a:gd name="T10" fmla="*/ 1214 w 108"/>
                  <a:gd name="T11" fmla="*/ 1648 h 121"/>
                  <a:gd name="T12" fmla="*/ 988 w 108"/>
                  <a:gd name="T13" fmla="*/ 1500 h 121"/>
                  <a:gd name="T14" fmla="*/ 798 w 108"/>
                  <a:gd name="T15" fmla="*/ 1323 h 121"/>
                  <a:gd name="T16" fmla="*/ 571 w 108"/>
                  <a:gd name="T17" fmla="*/ 994 h 121"/>
                  <a:gd name="T18" fmla="*/ 307 w 108"/>
                  <a:gd name="T19" fmla="*/ 776 h 121"/>
                  <a:gd name="T20" fmla="*/ 155 w 108"/>
                  <a:gd name="T21" fmla="*/ 588 h 121"/>
                  <a:gd name="T22" fmla="*/ 56 w 108"/>
                  <a:gd name="T23" fmla="*/ 246 h 121"/>
                  <a:gd name="T24" fmla="*/ 0 w 108"/>
                  <a:gd name="T25" fmla="*/ 0 h 1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8" h="121">
                    <a:moveTo>
                      <a:pt x="0" y="1"/>
                    </a:moveTo>
                    <a:cubicBezTo>
                      <a:pt x="0" y="18"/>
                      <a:pt x="2" y="40"/>
                      <a:pt x="11" y="55"/>
                    </a:cubicBezTo>
                    <a:cubicBezTo>
                      <a:pt x="15" y="63"/>
                      <a:pt x="24" y="65"/>
                      <a:pt x="32" y="69"/>
                    </a:cubicBezTo>
                    <a:cubicBezTo>
                      <a:pt x="40" y="73"/>
                      <a:pt x="49" y="79"/>
                      <a:pt x="54" y="86"/>
                    </a:cubicBezTo>
                    <a:cubicBezTo>
                      <a:pt x="61" y="94"/>
                      <a:pt x="66" y="102"/>
                      <a:pt x="75" y="108"/>
                    </a:cubicBezTo>
                    <a:cubicBezTo>
                      <a:pt x="85" y="115"/>
                      <a:pt x="96" y="121"/>
                      <a:pt x="108" y="121"/>
                    </a:cubicBezTo>
                    <a:cubicBezTo>
                      <a:pt x="102" y="121"/>
                      <a:pt x="93" y="114"/>
                      <a:pt x="88" y="110"/>
                    </a:cubicBezTo>
                    <a:cubicBezTo>
                      <a:pt x="82" y="106"/>
                      <a:pt x="77" y="102"/>
                      <a:pt x="71" y="97"/>
                    </a:cubicBezTo>
                    <a:cubicBezTo>
                      <a:pt x="63" y="90"/>
                      <a:pt x="57" y="82"/>
                      <a:pt x="51" y="73"/>
                    </a:cubicBezTo>
                    <a:cubicBezTo>
                      <a:pt x="45" y="64"/>
                      <a:pt x="37" y="61"/>
                      <a:pt x="27" y="57"/>
                    </a:cubicBezTo>
                    <a:cubicBezTo>
                      <a:pt x="19" y="55"/>
                      <a:pt x="17" y="50"/>
                      <a:pt x="14" y="43"/>
                    </a:cubicBezTo>
                    <a:cubicBezTo>
                      <a:pt x="11" y="34"/>
                      <a:pt x="8" y="26"/>
                      <a:pt x="5" y="18"/>
                    </a:cubicBezTo>
                    <a:cubicBezTo>
                      <a:pt x="3" y="13"/>
                      <a:pt x="0" y="6"/>
                      <a:pt x="0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5" name="Freeform 114"/>
              <p:cNvSpPr>
                <a:spLocks/>
              </p:cNvSpPr>
              <p:nvPr/>
            </p:nvSpPr>
            <p:spPr bwMode="auto">
              <a:xfrm>
                <a:off x="2056" y="1834"/>
                <a:ext cx="78" cy="172"/>
              </a:xfrm>
              <a:custGeom>
                <a:avLst/>
                <a:gdLst>
                  <a:gd name="T0" fmla="*/ 287 w 35"/>
                  <a:gd name="T1" fmla="*/ 0 h 72"/>
                  <a:gd name="T2" fmla="*/ 299 w 35"/>
                  <a:gd name="T3" fmla="*/ 127 h 72"/>
                  <a:gd name="T4" fmla="*/ 243 w 35"/>
                  <a:gd name="T5" fmla="*/ 234 h 72"/>
                  <a:gd name="T6" fmla="*/ 145 w 35"/>
                  <a:gd name="T7" fmla="*/ 452 h 72"/>
                  <a:gd name="T8" fmla="*/ 45 w 35"/>
                  <a:gd name="T9" fmla="*/ 982 h 72"/>
                  <a:gd name="T10" fmla="*/ 279 w 35"/>
                  <a:gd name="T11" fmla="*/ 394 h 72"/>
                  <a:gd name="T12" fmla="*/ 299 w 35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72">
                    <a:moveTo>
                      <a:pt x="26" y="0"/>
                    </a:moveTo>
                    <a:cubicBezTo>
                      <a:pt x="25" y="2"/>
                      <a:pt x="27" y="6"/>
                      <a:pt x="27" y="9"/>
                    </a:cubicBezTo>
                    <a:cubicBezTo>
                      <a:pt x="26" y="12"/>
                      <a:pt x="24" y="14"/>
                      <a:pt x="22" y="17"/>
                    </a:cubicBezTo>
                    <a:cubicBezTo>
                      <a:pt x="19" y="22"/>
                      <a:pt x="16" y="27"/>
                      <a:pt x="13" y="33"/>
                    </a:cubicBezTo>
                    <a:cubicBezTo>
                      <a:pt x="8" y="43"/>
                      <a:pt x="0" y="60"/>
                      <a:pt x="4" y="72"/>
                    </a:cubicBezTo>
                    <a:cubicBezTo>
                      <a:pt x="4" y="56"/>
                      <a:pt x="14" y="39"/>
                      <a:pt x="25" y="29"/>
                    </a:cubicBezTo>
                    <a:cubicBezTo>
                      <a:pt x="35" y="20"/>
                      <a:pt x="32" y="10"/>
                      <a:pt x="27" y="0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6" name="Freeform 115"/>
              <p:cNvSpPr>
                <a:spLocks/>
              </p:cNvSpPr>
              <p:nvPr/>
            </p:nvSpPr>
            <p:spPr bwMode="auto">
              <a:xfrm>
                <a:off x="2528" y="1827"/>
                <a:ext cx="110" cy="303"/>
              </a:xfrm>
              <a:custGeom>
                <a:avLst/>
                <a:gdLst>
                  <a:gd name="T0" fmla="*/ 191 w 49"/>
                  <a:gd name="T1" fmla="*/ 0 h 127"/>
                  <a:gd name="T2" fmla="*/ 292 w 49"/>
                  <a:gd name="T3" fmla="*/ 148 h 127"/>
                  <a:gd name="T4" fmla="*/ 337 w 49"/>
                  <a:gd name="T5" fmla="*/ 313 h 127"/>
                  <a:gd name="T6" fmla="*/ 373 w 49"/>
                  <a:gd name="T7" fmla="*/ 718 h 127"/>
                  <a:gd name="T8" fmla="*/ 489 w 49"/>
                  <a:gd name="T9" fmla="*/ 1274 h 127"/>
                  <a:gd name="T10" fmla="*/ 474 w 49"/>
                  <a:gd name="T11" fmla="*/ 1627 h 127"/>
                  <a:gd name="T12" fmla="*/ 418 w 49"/>
                  <a:gd name="T13" fmla="*/ 1725 h 127"/>
                  <a:gd name="T14" fmla="*/ 489 w 49"/>
                  <a:gd name="T15" fmla="*/ 1479 h 127"/>
                  <a:gd name="T16" fmla="*/ 453 w 49"/>
                  <a:gd name="T17" fmla="*/ 1236 h 127"/>
                  <a:gd name="T18" fmla="*/ 352 w 49"/>
                  <a:gd name="T19" fmla="*/ 666 h 127"/>
                  <a:gd name="T20" fmla="*/ 292 w 49"/>
                  <a:gd name="T21" fmla="*/ 489 h 127"/>
                  <a:gd name="T22" fmla="*/ 283 w 49"/>
                  <a:gd name="T23" fmla="*/ 284 h 127"/>
                  <a:gd name="T24" fmla="*/ 218 w 49"/>
                  <a:gd name="T25" fmla="*/ 148 h 127"/>
                  <a:gd name="T26" fmla="*/ 90 w 49"/>
                  <a:gd name="T27" fmla="*/ 234 h 127"/>
                  <a:gd name="T28" fmla="*/ 0 w 49"/>
                  <a:gd name="T29" fmla="*/ 313 h 127"/>
                  <a:gd name="T30" fmla="*/ 182 w 49"/>
                  <a:gd name="T31" fmla="*/ 12 h 12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127">
                    <a:moveTo>
                      <a:pt x="17" y="0"/>
                    </a:moveTo>
                    <a:cubicBezTo>
                      <a:pt x="18" y="5"/>
                      <a:pt x="23" y="7"/>
                      <a:pt x="26" y="11"/>
                    </a:cubicBezTo>
                    <a:cubicBezTo>
                      <a:pt x="30" y="15"/>
                      <a:pt x="30" y="17"/>
                      <a:pt x="30" y="23"/>
                    </a:cubicBezTo>
                    <a:cubicBezTo>
                      <a:pt x="29" y="33"/>
                      <a:pt x="30" y="43"/>
                      <a:pt x="33" y="53"/>
                    </a:cubicBezTo>
                    <a:cubicBezTo>
                      <a:pt x="36" y="67"/>
                      <a:pt x="40" y="80"/>
                      <a:pt x="43" y="94"/>
                    </a:cubicBezTo>
                    <a:cubicBezTo>
                      <a:pt x="46" y="104"/>
                      <a:pt x="49" y="111"/>
                      <a:pt x="42" y="120"/>
                    </a:cubicBezTo>
                    <a:cubicBezTo>
                      <a:pt x="40" y="122"/>
                      <a:pt x="38" y="125"/>
                      <a:pt x="37" y="127"/>
                    </a:cubicBezTo>
                    <a:cubicBezTo>
                      <a:pt x="38" y="121"/>
                      <a:pt x="42" y="115"/>
                      <a:pt x="43" y="109"/>
                    </a:cubicBezTo>
                    <a:cubicBezTo>
                      <a:pt x="44" y="102"/>
                      <a:pt x="42" y="98"/>
                      <a:pt x="40" y="91"/>
                    </a:cubicBezTo>
                    <a:cubicBezTo>
                      <a:pt x="37" y="77"/>
                      <a:pt x="35" y="62"/>
                      <a:pt x="31" y="49"/>
                    </a:cubicBezTo>
                    <a:cubicBezTo>
                      <a:pt x="29" y="44"/>
                      <a:pt x="27" y="41"/>
                      <a:pt x="26" y="36"/>
                    </a:cubicBezTo>
                    <a:cubicBezTo>
                      <a:pt x="25" y="31"/>
                      <a:pt x="25" y="26"/>
                      <a:pt x="25" y="21"/>
                    </a:cubicBezTo>
                    <a:cubicBezTo>
                      <a:pt x="24" y="18"/>
                      <a:pt x="21" y="12"/>
                      <a:pt x="19" y="11"/>
                    </a:cubicBezTo>
                    <a:cubicBezTo>
                      <a:pt x="15" y="9"/>
                      <a:pt x="11" y="14"/>
                      <a:pt x="8" y="17"/>
                    </a:cubicBezTo>
                    <a:cubicBezTo>
                      <a:pt x="5" y="18"/>
                      <a:pt x="1" y="22"/>
                      <a:pt x="0" y="23"/>
                    </a:cubicBezTo>
                    <a:cubicBezTo>
                      <a:pt x="5" y="17"/>
                      <a:pt x="12" y="8"/>
                      <a:pt x="16" y="1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7" name="Freeform 116"/>
              <p:cNvSpPr>
                <a:spLocks/>
              </p:cNvSpPr>
              <p:nvPr/>
            </p:nvSpPr>
            <p:spPr bwMode="auto">
              <a:xfrm>
                <a:off x="2100" y="1841"/>
                <a:ext cx="130" cy="141"/>
              </a:xfrm>
              <a:custGeom>
                <a:avLst/>
                <a:gdLst>
                  <a:gd name="T0" fmla="*/ 90 w 58"/>
                  <a:gd name="T1" fmla="*/ 0 h 59"/>
                  <a:gd name="T2" fmla="*/ 90 w 58"/>
                  <a:gd name="T3" fmla="*/ 0 h 59"/>
                  <a:gd name="T4" fmla="*/ 191 w 58"/>
                  <a:gd name="T5" fmla="*/ 246 h 59"/>
                  <a:gd name="T6" fmla="*/ 347 w 58"/>
                  <a:gd name="T7" fmla="*/ 464 h 59"/>
                  <a:gd name="T8" fmla="*/ 518 w 58"/>
                  <a:gd name="T9" fmla="*/ 629 h 59"/>
                  <a:gd name="T10" fmla="*/ 652 w 58"/>
                  <a:gd name="T11" fmla="*/ 805 h 59"/>
                  <a:gd name="T12" fmla="*/ 291 w 58"/>
                  <a:gd name="T13" fmla="*/ 492 h 59"/>
                  <a:gd name="T14" fmla="*/ 0 w 58"/>
                  <a:gd name="T15" fmla="*/ 370 h 59"/>
                  <a:gd name="T16" fmla="*/ 56 w 58"/>
                  <a:gd name="T17" fmla="*/ 275 h 59"/>
                  <a:gd name="T18" fmla="*/ 90 w 58"/>
                  <a:gd name="T19" fmla="*/ 148 h 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59">
                    <a:moveTo>
                      <a:pt x="8" y="0"/>
                    </a:moveTo>
                    <a:cubicBezTo>
                      <a:pt x="8" y="0"/>
                      <a:pt x="7" y="0"/>
                      <a:pt x="8" y="0"/>
                    </a:cubicBezTo>
                    <a:cubicBezTo>
                      <a:pt x="13" y="4"/>
                      <a:pt x="14" y="12"/>
                      <a:pt x="17" y="18"/>
                    </a:cubicBezTo>
                    <a:cubicBezTo>
                      <a:pt x="20" y="24"/>
                      <a:pt x="25" y="30"/>
                      <a:pt x="31" y="34"/>
                    </a:cubicBezTo>
                    <a:cubicBezTo>
                      <a:pt x="35" y="38"/>
                      <a:pt x="41" y="41"/>
                      <a:pt x="46" y="46"/>
                    </a:cubicBezTo>
                    <a:cubicBezTo>
                      <a:pt x="50" y="50"/>
                      <a:pt x="54" y="55"/>
                      <a:pt x="58" y="59"/>
                    </a:cubicBezTo>
                    <a:cubicBezTo>
                      <a:pt x="46" y="53"/>
                      <a:pt x="36" y="45"/>
                      <a:pt x="26" y="36"/>
                    </a:cubicBezTo>
                    <a:cubicBezTo>
                      <a:pt x="20" y="29"/>
                      <a:pt x="10" y="19"/>
                      <a:pt x="0" y="27"/>
                    </a:cubicBezTo>
                    <a:cubicBezTo>
                      <a:pt x="2" y="25"/>
                      <a:pt x="4" y="22"/>
                      <a:pt x="5" y="20"/>
                    </a:cubicBezTo>
                    <a:cubicBezTo>
                      <a:pt x="6" y="17"/>
                      <a:pt x="6" y="13"/>
                      <a:pt x="8" y="11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8" name="Freeform 117"/>
              <p:cNvSpPr>
                <a:spLocks/>
              </p:cNvSpPr>
              <p:nvPr/>
            </p:nvSpPr>
            <p:spPr bwMode="auto">
              <a:xfrm>
                <a:off x="2459" y="1836"/>
                <a:ext cx="112" cy="115"/>
              </a:xfrm>
              <a:custGeom>
                <a:avLst/>
                <a:gdLst>
                  <a:gd name="T0" fmla="*/ 506 w 50"/>
                  <a:gd name="T1" fmla="*/ 29 h 48"/>
                  <a:gd name="T2" fmla="*/ 417 w 50"/>
                  <a:gd name="T3" fmla="*/ 165 h 48"/>
                  <a:gd name="T4" fmla="*/ 327 w 50"/>
                  <a:gd name="T5" fmla="*/ 288 h 48"/>
                  <a:gd name="T6" fmla="*/ 181 w 50"/>
                  <a:gd name="T7" fmla="*/ 482 h 48"/>
                  <a:gd name="T8" fmla="*/ 0 w 50"/>
                  <a:gd name="T9" fmla="*/ 661 h 48"/>
                  <a:gd name="T10" fmla="*/ 246 w 50"/>
                  <a:gd name="T11" fmla="*/ 453 h 48"/>
                  <a:gd name="T12" fmla="*/ 381 w 50"/>
                  <a:gd name="T13" fmla="*/ 288 h 48"/>
                  <a:gd name="T14" fmla="*/ 461 w 50"/>
                  <a:gd name="T15" fmla="*/ 149 h 48"/>
                  <a:gd name="T16" fmla="*/ 506 w 50"/>
                  <a:gd name="T17" fmla="*/ 98 h 48"/>
                  <a:gd name="T18" fmla="*/ 562 w 50"/>
                  <a:gd name="T19" fmla="*/ 69 h 48"/>
                  <a:gd name="T20" fmla="*/ 526 w 50"/>
                  <a:gd name="T21" fmla="*/ 0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48">
                    <a:moveTo>
                      <a:pt x="45" y="2"/>
                    </a:moveTo>
                    <a:cubicBezTo>
                      <a:pt x="42" y="5"/>
                      <a:pt x="40" y="9"/>
                      <a:pt x="37" y="12"/>
                    </a:cubicBezTo>
                    <a:cubicBezTo>
                      <a:pt x="33" y="15"/>
                      <a:pt x="31" y="17"/>
                      <a:pt x="29" y="21"/>
                    </a:cubicBezTo>
                    <a:cubicBezTo>
                      <a:pt x="25" y="26"/>
                      <a:pt x="21" y="31"/>
                      <a:pt x="16" y="35"/>
                    </a:cubicBezTo>
                    <a:cubicBezTo>
                      <a:pt x="11" y="39"/>
                      <a:pt x="6" y="45"/>
                      <a:pt x="0" y="48"/>
                    </a:cubicBezTo>
                    <a:cubicBezTo>
                      <a:pt x="7" y="42"/>
                      <a:pt x="15" y="39"/>
                      <a:pt x="22" y="33"/>
                    </a:cubicBezTo>
                    <a:cubicBezTo>
                      <a:pt x="26" y="29"/>
                      <a:pt x="30" y="25"/>
                      <a:pt x="34" y="21"/>
                    </a:cubicBezTo>
                    <a:cubicBezTo>
                      <a:pt x="36" y="18"/>
                      <a:pt x="39" y="14"/>
                      <a:pt x="41" y="11"/>
                    </a:cubicBezTo>
                    <a:cubicBezTo>
                      <a:pt x="43" y="10"/>
                      <a:pt x="44" y="8"/>
                      <a:pt x="45" y="7"/>
                    </a:cubicBezTo>
                    <a:cubicBezTo>
                      <a:pt x="47" y="6"/>
                      <a:pt x="49" y="6"/>
                      <a:pt x="50" y="5"/>
                    </a:cubicBezTo>
                    <a:cubicBezTo>
                      <a:pt x="49" y="3"/>
                      <a:pt x="48" y="1"/>
                      <a:pt x="47" y="0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9" name="Freeform 118"/>
              <p:cNvSpPr>
                <a:spLocks/>
              </p:cNvSpPr>
              <p:nvPr/>
            </p:nvSpPr>
            <p:spPr bwMode="auto">
              <a:xfrm>
                <a:off x="2091" y="2479"/>
                <a:ext cx="334" cy="248"/>
              </a:xfrm>
              <a:custGeom>
                <a:avLst/>
                <a:gdLst>
                  <a:gd name="T0" fmla="*/ 9 w 149"/>
                  <a:gd name="T1" fmla="*/ 29 h 104"/>
                  <a:gd name="T2" fmla="*/ 101 w 149"/>
                  <a:gd name="T3" fmla="*/ 410 h 104"/>
                  <a:gd name="T4" fmla="*/ 291 w 149"/>
                  <a:gd name="T5" fmla="*/ 677 h 104"/>
                  <a:gd name="T6" fmla="*/ 587 w 149"/>
                  <a:gd name="T7" fmla="*/ 892 h 104"/>
                  <a:gd name="T8" fmla="*/ 890 w 149"/>
                  <a:gd name="T9" fmla="*/ 1154 h 104"/>
                  <a:gd name="T10" fmla="*/ 1679 w 149"/>
                  <a:gd name="T11" fmla="*/ 1409 h 104"/>
                  <a:gd name="T12" fmla="*/ 1417 w 149"/>
                  <a:gd name="T13" fmla="*/ 1314 h 104"/>
                  <a:gd name="T14" fmla="*/ 1116 w 149"/>
                  <a:gd name="T15" fmla="*/ 1207 h 104"/>
                  <a:gd name="T16" fmla="*/ 688 w 149"/>
                  <a:gd name="T17" fmla="*/ 870 h 104"/>
                  <a:gd name="T18" fmla="*/ 262 w 149"/>
                  <a:gd name="T19" fmla="*/ 501 h 104"/>
                  <a:gd name="T20" fmla="*/ 20 w 149"/>
                  <a:gd name="T21" fmla="*/ 29 h 104"/>
                  <a:gd name="T22" fmla="*/ 9 w 149"/>
                  <a:gd name="T23" fmla="*/ 0 h 1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9" h="104">
                    <a:moveTo>
                      <a:pt x="1" y="2"/>
                    </a:moveTo>
                    <a:cubicBezTo>
                      <a:pt x="0" y="11"/>
                      <a:pt x="5" y="22"/>
                      <a:pt x="9" y="30"/>
                    </a:cubicBezTo>
                    <a:cubicBezTo>
                      <a:pt x="13" y="38"/>
                      <a:pt x="18" y="44"/>
                      <a:pt x="26" y="50"/>
                    </a:cubicBezTo>
                    <a:cubicBezTo>
                      <a:pt x="33" y="57"/>
                      <a:pt x="44" y="60"/>
                      <a:pt x="52" y="66"/>
                    </a:cubicBezTo>
                    <a:cubicBezTo>
                      <a:pt x="62" y="71"/>
                      <a:pt x="69" y="80"/>
                      <a:pt x="79" y="85"/>
                    </a:cubicBezTo>
                    <a:cubicBezTo>
                      <a:pt x="101" y="95"/>
                      <a:pt x="124" y="104"/>
                      <a:pt x="149" y="104"/>
                    </a:cubicBezTo>
                    <a:cubicBezTo>
                      <a:pt x="142" y="104"/>
                      <a:pt x="132" y="100"/>
                      <a:pt x="126" y="97"/>
                    </a:cubicBezTo>
                    <a:cubicBezTo>
                      <a:pt x="117" y="93"/>
                      <a:pt x="108" y="91"/>
                      <a:pt x="99" y="89"/>
                    </a:cubicBezTo>
                    <a:cubicBezTo>
                      <a:pt x="83" y="84"/>
                      <a:pt x="73" y="76"/>
                      <a:pt x="61" y="64"/>
                    </a:cubicBezTo>
                    <a:cubicBezTo>
                      <a:pt x="50" y="54"/>
                      <a:pt x="34" y="49"/>
                      <a:pt x="23" y="37"/>
                    </a:cubicBezTo>
                    <a:cubicBezTo>
                      <a:pt x="14" y="27"/>
                      <a:pt x="7" y="15"/>
                      <a:pt x="2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0" name="Freeform 119"/>
              <p:cNvSpPr>
                <a:spLocks/>
              </p:cNvSpPr>
              <p:nvPr/>
            </p:nvSpPr>
            <p:spPr bwMode="auto">
              <a:xfrm>
                <a:off x="2504" y="2452"/>
                <a:ext cx="176" cy="239"/>
              </a:xfrm>
              <a:custGeom>
                <a:avLst/>
                <a:gdLst>
                  <a:gd name="T0" fmla="*/ 864 w 79"/>
                  <a:gd name="T1" fmla="*/ 29 h 100"/>
                  <a:gd name="T2" fmla="*/ 820 w 79"/>
                  <a:gd name="T3" fmla="*/ 342 h 100"/>
                  <a:gd name="T4" fmla="*/ 639 w 79"/>
                  <a:gd name="T5" fmla="*/ 588 h 100"/>
                  <a:gd name="T6" fmla="*/ 299 w 79"/>
                  <a:gd name="T7" fmla="*/ 1200 h 100"/>
                  <a:gd name="T8" fmla="*/ 165 w 79"/>
                  <a:gd name="T9" fmla="*/ 1307 h 100"/>
                  <a:gd name="T10" fmla="*/ 0 w 79"/>
                  <a:gd name="T11" fmla="*/ 1365 h 100"/>
                  <a:gd name="T12" fmla="*/ 550 w 79"/>
                  <a:gd name="T13" fmla="*/ 617 h 100"/>
                  <a:gd name="T14" fmla="*/ 764 w 79"/>
                  <a:gd name="T15" fmla="*/ 342 h 100"/>
                  <a:gd name="T16" fmla="*/ 809 w 79"/>
                  <a:gd name="T17" fmla="*/ 148 h 100"/>
                  <a:gd name="T18" fmla="*/ 864 w 79"/>
                  <a:gd name="T19" fmla="*/ 0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100">
                    <a:moveTo>
                      <a:pt x="78" y="2"/>
                    </a:moveTo>
                    <a:cubicBezTo>
                      <a:pt x="75" y="10"/>
                      <a:pt x="76" y="18"/>
                      <a:pt x="74" y="25"/>
                    </a:cubicBezTo>
                    <a:cubicBezTo>
                      <a:pt x="72" y="35"/>
                      <a:pt x="65" y="37"/>
                      <a:pt x="58" y="43"/>
                    </a:cubicBezTo>
                    <a:cubicBezTo>
                      <a:pt x="45" y="55"/>
                      <a:pt x="43" y="77"/>
                      <a:pt x="27" y="88"/>
                    </a:cubicBezTo>
                    <a:cubicBezTo>
                      <a:pt x="23" y="91"/>
                      <a:pt x="20" y="95"/>
                      <a:pt x="15" y="96"/>
                    </a:cubicBezTo>
                    <a:cubicBezTo>
                      <a:pt x="10" y="98"/>
                      <a:pt x="5" y="99"/>
                      <a:pt x="0" y="100"/>
                    </a:cubicBezTo>
                    <a:cubicBezTo>
                      <a:pt x="26" y="92"/>
                      <a:pt x="35" y="64"/>
                      <a:pt x="50" y="45"/>
                    </a:cubicBezTo>
                    <a:cubicBezTo>
                      <a:pt x="56" y="37"/>
                      <a:pt x="65" y="34"/>
                      <a:pt x="69" y="25"/>
                    </a:cubicBezTo>
                    <a:cubicBezTo>
                      <a:pt x="70" y="20"/>
                      <a:pt x="71" y="16"/>
                      <a:pt x="73" y="11"/>
                    </a:cubicBezTo>
                    <a:cubicBezTo>
                      <a:pt x="75" y="8"/>
                      <a:pt x="79" y="4"/>
                      <a:pt x="78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1" name="Freeform 120"/>
              <p:cNvSpPr>
                <a:spLocks/>
              </p:cNvSpPr>
              <p:nvPr/>
            </p:nvSpPr>
            <p:spPr bwMode="auto">
              <a:xfrm>
                <a:off x="2385" y="2137"/>
                <a:ext cx="224" cy="172"/>
              </a:xfrm>
              <a:custGeom>
                <a:avLst/>
                <a:gdLst>
                  <a:gd name="T0" fmla="*/ 1124 w 100"/>
                  <a:gd name="T1" fmla="*/ 0 h 72"/>
                  <a:gd name="T2" fmla="*/ 999 w 100"/>
                  <a:gd name="T3" fmla="*/ 354 h 72"/>
                  <a:gd name="T4" fmla="*/ 968 w 100"/>
                  <a:gd name="T5" fmla="*/ 518 h 72"/>
                  <a:gd name="T6" fmla="*/ 878 w 100"/>
                  <a:gd name="T7" fmla="*/ 657 h 72"/>
                  <a:gd name="T8" fmla="*/ 291 w 100"/>
                  <a:gd name="T9" fmla="*/ 970 h 72"/>
                  <a:gd name="T10" fmla="*/ 134 w 100"/>
                  <a:gd name="T11" fmla="*/ 953 h 72"/>
                  <a:gd name="T12" fmla="*/ 0 w 100"/>
                  <a:gd name="T13" fmla="*/ 925 h 72"/>
                  <a:gd name="T14" fmla="*/ 280 w 100"/>
                  <a:gd name="T15" fmla="*/ 925 h 72"/>
                  <a:gd name="T16" fmla="*/ 562 w 100"/>
                  <a:gd name="T17" fmla="*/ 776 h 72"/>
                  <a:gd name="T18" fmla="*/ 708 w 100"/>
                  <a:gd name="T19" fmla="*/ 764 h 72"/>
                  <a:gd name="T20" fmla="*/ 833 w 100"/>
                  <a:gd name="T21" fmla="*/ 657 h 72"/>
                  <a:gd name="T22" fmla="*/ 934 w 100"/>
                  <a:gd name="T23" fmla="*/ 480 h 72"/>
                  <a:gd name="T24" fmla="*/ 954 w 100"/>
                  <a:gd name="T25" fmla="*/ 313 h 72"/>
                  <a:gd name="T26" fmla="*/ 1124 w 100"/>
                  <a:gd name="T27" fmla="*/ 12 h 7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72">
                    <a:moveTo>
                      <a:pt x="100" y="0"/>
                    </a:moveTo>
                    <a:cubicBezTo>
                      <a:pt x="97" y="9"/>
                      <a:pt x="91" y="17"/>
                      <a:pt x="89" y="26"/>
                    </a:cubicBezTo>
                    <a:cubicBezTo>
                      <a:pt x="89" y="30"/>
                      <a:pt x="88" y="34"/>
                      <a:pt x="86" y="38"/>
                    </a:cubicBezTo>
                    <a:cubicBezTo>
                      <a:pt x="84" y="42"/>
                      <a:pt x="81" y="45"/>
                      <a:pt x="78" y="48"/>
                    </a:cubicBezTo>
                    <a:cubicBezTo>
                      <a:pt x="66" y="64"/>
                      <a:pt x="45" y="66"/>
                      <a:pt x="26" y="71"/>
                    </a:cubicBezTo>
                    <a:cubicBezTo>
                      <a:pt x="21" y="72"/>
                      <a:pt x="16" y="71"/>
                      <a:pt x="12" y="70"/>
                    </a:cubicBezTo>
                    <a:cubicBezTo>
                      <a:pt x="8" y="69"/>
                      <a:pt x="5" y="68"/>
                      <a:pt x="0" y="68"/>
                    </a:cubicBezTo>
                    <a:cubicBezTo>
                      <a:pt x="8" y="62"/>
                      <a:pt x="17" y="69"/>
                      <a:pt x="25" y="68"/>
                    </a:cubicBezTo>
                    <a:cubicBezTo>
                      <a:pt x="34" y="68"/>
                      <a:pt x="41" y="60"/>
                      <a:pt x="50" y="57"/>
                    </a:cubicBezTo>
                    <a:cubicBezTo>
                      <a:pt x="54" y="56"/>
                      <a:pt x="59" y="57"/>
                      <a:pt x="63" y="56"/>
                    </a:cubicBezTo>
                    <a:cubicBezTo>
                      <a:pt x="68" y="55"/>
                      <a:pt x="71" y="51"/>
                      <a:pt x="74" y="48"/>
                    </a:cubicBezTo>
                    <a:cubicBezTo>
                      <a:pt x="78" y="44"/>
                      <a:pt x="81" y="40"/>
                      <a:pt x="83" y="35"/>
                    </a:cubicBezTo>
                    <a:cubicBezTo>
                      <a:pt x="84" y="31"/>
                      <a:pt x="84" y="27"/>
                      <a:pt x="85" y="23"/>
                    </a:cubicBezTo>
                    <a:cubicBezTo>
                      <a:pt x="88" y="16"/>
                      <a:pt x="94" y="6"/>
                      <a:pt x="100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2" name="Freeform 121"/>
              <p:cNvSpPr>
                <a:spLocks/>
              </p:cNvSpPr>
              <p:nvPr/>
            </p:nvSpPr>
            <p:spPr bwMode="auto">
              <a:xfrm>
                <a:off x="2215" y="2531"/>
                <a:ext cx="177" cy="153"/>
              </a:xfrm>
              <a:custGeom>
                <a:avLst/>
                <a:gdLst>
                  <a:gd name="T0" fmla="*/ 0 w 79"/>
                  <a:gd name="T1" fmla="*/ 287 h 64"/>
                  <a:gd name="T2" fmla="*/ 551 w 79"/>
                  <a:gd name="T3" fmla="*/ 698 h 64"/>
                  <a:gd name="T4" fmla="*/ 889 w 79"/>
                  <a:gd name="T5" fmla="*/ 875 h 64"/>
                  <a:gd name="T6" fmla="*/ 643 w 79"/>
                  <a:gd name="T7" fmla="*/ 727 h 64"/>
                  <a:gd name="T8" fmla="*/ 426 w 79"/>
                  <a:gd name="T9" fmla="*/ 531 h 64"/>
                  <a:gd name="T10" fmla="*/ 607 w 79"/>
                  <a:gd name="T11" fmla="*/ 234 h 64"/>
                  <a:gd name="T12" fmla="*/ 889 w 79"/>
                  <a:gd name="T13" fmla="*/ 12 h 64"/>
                  <a:gd name="T14" fmla="*/ 607 w 79"/>
                  <a:gd name="T15" fmla="*/ 148 h 64"/>
                  <a:gd name="T16" fmla="*/ 417 w 79"/>
                  <a:gd name="T17" fmla="*/ 394 h 64"/>
                  <a:gd name="T18" fmla="*/ 20 w 79"/>
                  <a:gd name="T19" fmla="*/ 287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9" h="64">
                    <a:moveTo>
                      <a:pt x="0" y="21"/>
                    </a:moveTo>
                    <a:cubicBezTo>
                      <a:pt x="18" y="28"/>
                      <a:pt x="31" y="46"/>
                      <a:pt x="49" y="51"/>
                    </a:cubicBezTo>
                    <a:cubicBezTo>
                      <a:pt x="59" y="55"/>
                      <a:pt x="69" y="61"/>
                      <a:pt x="79" y="64"/>
                    </a:cubicBezTo>
                    <a:cubicBezTo>
                      <a:pt x="71" y="60"/>
                      <a:pt x="64" y="57"/>
                      <a:pt x="57" y="53"/>
                    </a:cubicBezTo>
                    <a:cubicBezTo>
                      <a:pt x="51" y="50"/>
                      <a:pt x="40" y="46"/>
                      <a:pt x="38" y="39"/>
                    </a:cubicBezTo>
                    <a:cubicBezTo>
                      <a:pt x="37" y="31"/>
                      <a:pt x="48" y="21"/>
                      <a:pt x="54" y="17"/>
                    </a:cubicBezTo>
                    <a:cubicBezTo>
                      <a:pt x="62" y="10"/>
                      <a:pt x="70" y="6"/>
                      <a:pt x="79" y="1"/>
                    </a:cubicBezTo>
                    <a:cubicBezTo>
                      <a:pt x="71" y="0"/>
                      <a:pt x="61" y="7"/>
                      <a:pt x="54" y="11"/>
                    </a:cubicBezTo>
                    <a:cubicBezTo>
                      <a:pt x="46" y="16"/>
                      <a:pt x="43" y="23"/>
                      <a:pt x="37" y="29"/>
                    </a:cubicBezTo>
                    <a:cubicBezTo>
                      <a:pt x="30" y="35"/>
                      <a:pt x="9" y="28"/>
                      <a:pt x="2" y="2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3" name="Freeform 122"/>
              <p:cNvSpPr>
                <a:spLocks/>
              </p:cNvSpPr>
              <p:nvPr/>
            </p:nvSpPr>
            <p:spPr bwMode="auto">
              <a:xfrm>
                <a:off x="2179" y="2932"/>
                <a:ext cx="407" cy="191"/>
              </a:xfrm>
              <a:custGeom>
                <a:avLst/>
                <a:gdLst>
                  <a:gd name="T0" fmla="*/ 0 w 182"/>
                  <a:gd name="T1" fmla="*/ 0 h 80"/>
                  <a:gd name="T2" fmla="*/ 226 w 182"/>
                  <a:gd name="T3" fmla="*/ 353 h 80"/>
                  <a:gd name="T4" fmla="*/ 389 w 182"/>
                  <a:gd name="T5" fmla="*/ 461 h 80"/>
                  <a:gd name="T6" fmla="*/ 534 w 182"/>
                  <a:gd name="T7" fmla="*/ 609 h 80"/>
                  <a:gd name="T8" fmla="*/ 1295 w 182"/>
                  <a:gd name="T9" fmla="*/ 1077 h 80"/>
                  <a:gd name="T10" fmla="*/ 1735 w 182"/>
                  <a:gd name="T11" fmla="*/ 953 h 80"/>
                  <a:gd name="T12" fmla="*/ 2035 w 182"/>
                  <a:gd name="T13" fmla="*/ 764 h 80"/>
                  <a:gd name="T14" fmla="*/ 1836 w 182"/>
                  <a:gd name="T15" fmla="*/ 855 h 80"/>
                  <a:gd name="T16" fmla="*/ 1565 w 182"/>
                  <a:gd name="T17" fmla="*/ 953 h 80"/>
                  <a:gd name="T18" fmla="*/ 1129 w 182"/>
                  <a:gd name="T19" fmla="*/ 981 h 80"/>
                  <a:gd name="T20" fmla="*/ 716 w 182"/>
                  <a:gd name="T21" fmla="*/ 678 h 80"/>
                  <a:gd name="T22" fmla="*/ 550 w 182"/>
                  <a:gd name="T23" fmla="*/ 530 h 80"/>
                  <a:gd name="T24" fmla="*/ 405 w 182"/>
                  <a:gd name="T25" fmla="*/ 325 h 80"/>
                  <a:gd name="T26" fmla="*/ 154 w 182"/>
                  <a:gd name="T27" fmla="*/ 246 h 80"/>
                  <a:gd name="T28" fmla="*/ 9 w 182"/>
                  <a:gd name="T29" fmla="*/ 29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82" h="80">
                    <a:moveTo>
                      <a:pt x="0" y="0"/>
                    </a:moveTo>
                    <a:cubicBezTo>
                      <a:pt x="3" y="10"/>
                      <a:pt x="10" y="21"/>
                      <a:pt x="20" y="26"/>
                    </a:cubicBezTo>
                    <a:cubicBezTo>
                      <a:pt x="25" y="29"/>
                      <a:pt x="31" y="31"/>
                      <a:pt x="35" y="34"/>
                    </a:cubicBezTo>
                    <a:cubicBezTo>
                      <a:pt x="41" y="37"/>
                      <a:pt x="43" y="41"/>
                      <a:pt x="48" y="45"/>
                    </a:cubicBezTo>
                    <a:cubicBezTo>
                      <a:pt x="66" y="60"/>
                      <a:pt x="92" y="77"/>
                      <a:pt x="116" y="79"/>
                    </a:cubicBezTo>
                    <a:cubicBezTo>
                      <a:pt x="130" y="80"/>
                      <a:pt x="142" y="74"/>
                      <a:pt x="155" y="70"/>
                    </a:cubicBezTo>
                    <a:cubicBezTo>
                      <a:pt x="166" y="67"/>
                      <a:pt x="173" y="61"/>
                      <a:pt x="182" y="56"/>
                    </a:cubicBezTo>
                    <a:cubicBezTo>
                      <a:pt x="179" y="60"/>
                      <a:pt x="169" y="61"/>
                      <a:pt x="164" y="63"/>
                    </a:cubicBezTo>
                    <a:cubicBezTo>
                      <a:pt x="156" y="65"/>
                      <a:pt x="149" y="69"/>
                      <a:pt x="140" y="70"/>
                    </a:cubicBezTo>
                    <a:cubicBezTo>
                      <a:pt x="127" y="71"/>
                      <a:pt x="115" y="75"/>
                      <a:pt x="101" y="72"/>
                    </a:cubicBezTo>
                    <a:cubicBezTo>
                      <a:pt x="88" y="68"/>
                      <a:pt x="75" y="57"/>
                      <a:pt x="64" y="50"/>
                    </a:cubicBezTo>
                    <a:cubicBezTo>
                      <a:pt x="58" y="46"/>
                      <a:pt x="54" y="44"/>
                      <a:pt x="49" y="39"/>
                    </a:cubicBezTo>
                    <a:cubicBezTo>
                      <a:pt x="44" y="35"/>
                      <a:pt x="41" y="28"/>
                      <a:pt x="36" y="24"/>
                    </a:cubicBezTo>
                    <a:cubicBezTo>
                      <a:pt x="29" y="20"/>
                      <a:pt x="21" y="22"/>
                      <a:pt x="14" y="18"/>
                    </a:cubicBezTo>
                    <a:cubicBezTo>
                      <a:pt x="8" y="14"/>
                      <a:pt x="3" y="8"/>
                      <a:pt x="1" y="2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4" name="Freeform 123"/>
              <p:cNvSpPr>
                <a:spLocks/>
              </p:cNvSpPr>
              <p:nvPr/>
            </p:nvSpPr>
            <p:spPr bwMode="auto">
              <a:xfrm>
                <a:off x="2701" y="2631"/>
                <a:ext cx="62" cy="311"/>
              </a:xfrm>
              <a:custGeom>
                <a:avLst/>
                <a:gdLst>
                  <a:gd name="T0" fmla="*/ 20 w 28"/>
                  <a:gd name="T1" fmla="*/ 0 h 130"/>
                  <a:gd name="T2" fmla="*/ 64 w 28"/>
                  <a:gd name="T3" fmla="*/ 98 h 130"/>
                  <a:gd name="T4" fmla="*/ 97 w 28"/>
                  <a:gd name="T5" fmla="*/ 218 h 130"/>
                  <a:gd name="T6" fmla="*/ 133 w 28"/>
                  <a:gd name="T7" fmla="*/ 440 h 130"/>
                  <a:gd name="T8" fmla="*/ 153 w 28"/>
                  <a:gd name="T9" fmla="*/ 670 h 130"/>
                  <a:gd name="T10" fmla="*/ 162 w 28"/>
                  <a:gd name="T11" fmla="*/ 892 h 130"/>
                  <a:gd name="T12" fmla="*/ 259 w 28"/>
                  <a:gd name="T13" fmla="*/ 1368 h 130"/>
                  <a:gd name="T14" fmla="*/ 241 w 28"/>
                  <a:gd name="T15" fmla="*/ 1780 h 130"/>
                  <a:gd name="T16" fmla="*/ 259 w 28"/>
                  <a:gd name="T17" fmla="*/ 1545 h 130"/>
                  <a:gd name="T18" fmla="*/ 186 w 28"/>
                  <a:gd name="T19" fmla="*/ 1340 h 130"/>
                  <a:gd name="T20" fmla="*/ 117 w 28"/>
                  <a:gd name="T21" fmla="*/ 847 h 130"/>
                  <a:gd name="T22" fmla="*/ 89 w 28"/>
                  <a:gd name="T23" fmla="*/ 423 h 130"/>
                  <a:gd name="T24" fmla="*/ 64 w 28"/>
                  <a:gd name="T25" fmla="*/ 234 h 130"/>
                  <a:gd name="T26" fmla="*/ 0 w 28"/>
                  <a:gd name="T27" fmla="*/ 0 h 1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" h="130">
                    <a:moveTo>
                      <a:pt x="2" y="0"/>
                    </a:moveTo>
                    <a:cubicBezTo>
                      <a:pt x="2" y="2"/>
                      <a:pt x="5" y="5"/>
                      <a:pt x="6" y="7"/>
                    </a:cubicBezTo>
                    <a:cubicBezTo>
                      <a:pt x="7" y="10"/>
                      <a:pt x="8" y="13"/>
                      <a:pt x="9" y="16"/>
                    </a:cubicBezTo>
                    <a:cubicBezTo>
                      <a:pt x="11" y="21"/>
                      <a:pt x="11" y="27"/>
                      <a:pt x="12" y="32"/>
                    </a:cubicBezTo>
                    <a:cubicBezTo>
                      <a:pt x="13" y="38"/>
                      <a:pt x="14" y="43"/>
                      <a:pt x="14" y="49"/>
                    </a:cubicBezTo>
                    <a:cubicBezTo>
                      <a:pt x="15" y="55"/>
                      <a:pt x="14" y="60"/>
                      <a:pt x="15" y="65"/>
                    </a:cubicBezTo>
                    <a:cubicBezTo>
                      <a:pt x="17" y="77"/>
                      <a:pt x="20" y="89"/>
                      <a:pt x="24" y="100"/>
                    </a:cubicBezTo>
                    <a:cubicBezTo>
                      <a:pt x="28" y="109"/>
                      <a:pt x="27" y="122"/>
                      <a:pt x="22" y="130"/>
                    </a:cubicBezTo>
                    <a:cubicBezTo>
                      <a:pt x="22" y="124"/>
                      <a:pt x="24" y="118"/>
                      <a:pt x="24" y="113"/>
                    </a:cubicBezTo>
                    <a:cubicBezTo>
                      <a:pt x="23" y="107"/>
                      <a:pt x="20" y="103"/>
                      <a:pt x="17" y="98"/>
                    </a:cubicBezTo>
                    <a:cubicBezTo>
                      <a:pt x="12" y="87"/>
                      <a:pt x="13" y="74"/>
                      <a:pt x="11" y="62"/>
                    </a:cubicBezTo>
                    <a:cubicBezTo>
                      <a:pt x="10" y="52"/>
                      <a:pt x="8" y="42"/>
                      <a:pt x="8" y="31"/>
                    </a:cubicBezTo>
                    <a:cubicBezTo>
                      <a:pt x="8" y="26"/>
                      <a:pt x="8" y="22"/>
                      <a:pt x="6" y="17"/>
                    </a:cubicBezTo>
                    <a:cubicBezTo>
                      <a:pt x="4" y="11"/>
                      <a:pt x="0" y="6"/>
                      <a:pt x="0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5" name="Freeform 124"/>
              <p:cNvSpPr>
                <a:spLocks/>
              </p:cNvSpPr>
              <p:nvPr/>
            </p:nvSpPr>
            <p:spPr bwMode="auto">
              <a:xfrm>
                <a:off x="2781" y="2713"/>
                <a:ext cx="72" cy="119"/>
              </a:xfrm>
              <a:custGeom>
                <a:avLst/>
                <a:gdLst>
                  <a:gd name="T0" fmla="*/ 356 w 32"/>
                  <a:gd name="T1" fmla="*/ 0 h 50"/>
                  <a:gd name="T2" fmla="*/ 239 w 32"/>
                  <a:gd name="T3" fmla="*/ 69 h 50"/>
                  <a:gd name="T4" fmla="*/ 117 w 32"/>
                  <a:gd name="T5" fmla="*/ 205 h 50"/>
                  <a:gd name="T6" fmla="*/ 11 w 32"/>
                  <a:gd name="T7" fmla="*/ 431 h 50"/>
                  <a:gd name="T8" fmla="*/ 45 w 32"/>
                  <a:gd name="T9" fmla="*/ 674 h 50"/>
                  <a:gd name="T10" fmla="*/ 126 w 32"/>
                  <a:gd name="T11" fmla="*/ 255 h 50"/>
                  <a:gd name="T12" fmla="*/ 275 w 32"/>
                  <a:gd name="T13" fmla="*/ 148 h 50"/>
                  <a:gd name="T14" fmla="*/ 365 w 32"/>
                  <a:gd name="T15" fmla="*/ 12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50">
                    <a:moveTo>
                      <a:pt x="31" y="0"/>
                    </a:moveTo>
                    <a:cubicBezTo>
                      <a:pt x="29" y="3"/>
                      <a:pt x="25" y="4"/>
                      <a:pt x="21" y="5"/>
                    </a:cubicBezTo>
                    <a:cubicBezTo>
                      <a:pt x="17" y="7"/>
                      <a:pt x="13" y="11"/>
                      <a:pt x="10" y="15"/>
                    </a:cubicBezTo>
                    <a:cubicBezTo>
                      <a:pt x="5" y="19"/>
                      <a:pt x="3" y="25"/>
                      <a:pt x="1" y="32"/>
                    </a:cubicBezTo>
                    <a:cubicBezTo>
                      <a:pt x="0" y="39"/>
                      <a:pt x="1" y="44"/>
                      <a:pt x="4" y="50"/>
                    </a:cubicBezTo>
                    <a:cubicBezTo>
                      <a:pt x="0" y="41"/>
                      <a:pt x="4" y="25"/>
                      <a:pt x="11" y="19"/>
                    </a:cubicBezTo>
                    <a:cubicBezTo>
                      <a:pt x="15" y="16"/>
                      <a:pt x="20" y="14"/>
                      <a:pt x="24" y="11"/>
                    </a:cubicBezTo>
                    <a:cubicBezTo>
                      <a:pt x="27" y="8"/>
                      <a:pt x="30" y="5"/>
                      <a:pt x="32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6" name="Freeform 125"/>
              <p:cNvSpPr>
                <a:spLocks/>
              </p:cNvSpPr>
              <p:nvPr/>
            </p:nvSpPr>
            <p:spPr bwMode="auto">
              <a:xfrm>
                <a:off x="2875" y="2658"/>
                <a:ext cx="121" cy="181"/>
              </a:xfrm>
              <a:custGeom>
                <a:avLst/>
                <a:gdLst>
                  <a:gd name="T0" fmla="*/ 190 w 54"/>
                  <a:gd name="T1" fmla="*/ 0 h 76"/>
                  <a:gd name="T2" fmla="*/ 408 w 54"/>
                  <a:gd name="T3" fmla="*/ 205 h 76"/>
                  <a:gd name="T4" fmla="*/ 551 w 54"/>
                  <a:gd name="T5" fmla="*/ 391 h 76"/>
                  <a:gd name="T6" fmla="*/ 482 w 54"/>
                  <a:gd name="T7" fmla="*/ 969 h 76"/>
                  <a:gd name="T8" fmla="*/ 417 w 54"/>
                  <a:gd name="T9" fmla="*/ 1026 h 76"/>
                  <a:gd name="T10" fmla="*/ 437 w 54"/>
                  <a:gd name="T11" fmla="*/ 312 h 76"/>
                  <a:gd name="T12" fmla="*/ 327 w 54"/>
                  <a:gd name="T13" fmla="*/ 217 h 76"/>
                  <a:gd name="T14" fmla="*/ 215 w 54"/>
                  <a:gd name="T15" fmla="*/ 136 h 76"/>
                  <a:gd name="T16" fmla="*/ 0 w 54"/>
                  <a:gd name="T17" fmla="*/ 243 h 76"/>
                  <a:gd name="T18" fmla="*/ 182 w 54"/>
                  <a:gd name="T19" fmla="*/ 12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17" y="0"/>
                    </a:moveTo>
                    <a:cubicBezTo>
                      <a:pt x="16" y="6"/>
                      <a:pt x="32" y="13"/>
                      <a:pt x="36" y="15"/>
                    </a:cubicBezTo>
                    <a:cubicBezTo>
                      <a:pt x="42" y="18"/>
                      <a:pt x="46" y="22"/>
                      <a:pt x="49" y="29"/>
                    </a:cubicBezTo>
                    <a:cubicBezTo>
                      <a:pt x="54" y="43"/>
                      <a:pt x="53" y="61"/>
                      <a:pt x="43" y="72"/>
                    </a:cubicBezTo>
                    <a:cubicBezTo>
                      <a:pt x="41" y="74"/>
                      <a:pt x="40" y="75"/>
                      <a:pt x="37" y="76"/>
                    </a:cubicBezTo>
                    <a:cubicBezTo>
                      <a:pt x="54" y="65"/>
                      <a:pt x="52" y="35"/>
                      <a:pt x="39" y="23"/>
                    </a:cubicBezTo>
                    <a:cubicBezTo>
                      <a:pt x="36" y="20"/>
                      <a:pt x="33" y="17"/>
                      <a:pt x="29" y="16"/>
                    </a:cubicBezTo>
                    <a:cubicBezTo>
                      <a:pt x="25" y="14"/>
                      <a:pt x="23" y="12"/>
                      <a:pt x="19" y="10"/>
                    </a:cubicBezTo>
                    <a:cubicBezTo>
                      <a:pt x="12" y="7"/>
                      <a:pt x="5" y="14"/>
                      <a:pt x="0" y="18"/>
                    </a:cubicBezTo>
                    <a:cubicBezTo>
                      <a:pt x="5" y="12"/>
                      <a:pt x="11" y="7"/>
                      <a:pt x="16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7" name="Freeform 126"/>
              <p:cNvSpPr>
                <a:spLocks/>
              </p:cNvSpPr>
              <p:nvPr/>
            </p:nvSpPr>
            <p:spPr bwMode="auto">
              <a:xfrm>
                <a:off x="3101" y="2612"/>
                <a:ext cx="88" cy="222"/>
              </a:xfrm>
              <a:custGeom>
                <a:avLst/>
                <a:gdLst>
                  <a:gd name="T0" fmla="*/ 25 w 39"/>
                  <a:gd name="T1" fmla="*/ 0 h 93"/>
                  <a:gd name="T2" fmla="*/ 219 w 39"/>
                  <a:gd name="T3" fmla="*/ 98 h 93"/>
                  <a:gd name="T4" fmla="*/ 219 w 39"/>
                  <a:gd name="T5" fmla="*/ 353 h 93"/>
                  <a:gd name="T6" fmla="*/ 366 w 39"/>
                  <a:gd name="T7" fmla="*/ 609 h 93"/>
                  <a:gd name="T8" fmla="*/ 413 w 39"/>
                  <a:gd name="T9" fmla="*/ 843 h 93"/>
                  <a:gd name="T10" fmla="*/ 438 w 39"/>
                  <a:gd name="T11" fmla="*/ 1048 h 93"/>
                  <a:gd name="T12" fmla="*/ 320 w 39"/>
                  <a:gd name="T13" fmla="*/ 1265 h 93"/>
                  <a:gd name="T14" fmla="*/ 377 w 39"/>
                  <a:gd name="T15" fmla="*/ 764 h 93"/>
                  <a:gd name="T16" fmla="*/ 255 w 39"/>
                  <a:gd name="T17" fmla="*/ 451 h 93"/>
                  <a:gd name="T18" fmla="*/ 183 w 39"/>
                  <a:gd name="T19" fmla="*/ 365 h 93"/>
                  <a:gd name="T20" fmla="*/ 174 w 39"/>
                  <a:gd name="T21" fmla="*/ 234 h 93"/>
                  <a:gd name="T22" fmla="*/ 56 w 39"/>
                  <a:gd name="T23" fmla="*/ 107 h 93"/>
                  <a:gd name="T24" fmla="*/ 0 w 39"/>
                  <a:gd name="T25" fmla="*/ 0 h 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93">
                    <a:moveTo>
                      <a:pt x="2" y="0"/>
                    </a:moveTo>
                    <a:cubicBezTo>
                      <a:pt x="7" y="2"/>
                      <a:pt x="16" y="4"/>
                      <a:pt x="19" y="7"/>
                    </a:cubicBezTo>
                    <a:cubicBezTo>
                      <a:pt x="22" y="12"/>
                      <a:pt x="17" y="20"/>
                      <a:pt x="19" y="26"/>
                    </a:cubicBezTo>
                    <a:cubicBezTo>
                      <a:pt x="21" y="33"/>
                      <a:pt x="29" y="38"/>
                      <a:pt x="32" y="45"/>
                    </a:cubicBezTo>
                    <a:cubicBezTo>
                      <a:pt x="35" y="51"/>
                      <a:pt x="35" y="55"/>
                      <a:pt x="36" y="62"/>
                    </a:cubicBezTo>
                    <a:cubicBezTo>
                      <a:pt x="37" y="67"/>
                      <a:pt x="39" y="72"/>
                      <a:pt x="38" y="77"/>
                    </a:cubicBezTo>
                    <a:cubicBezTo>
                      <a:pt x="38" y="83"/>
                      <a:pt x="35" y="91"/>
                      <a:pt x="28" y="93"/>
                    </a:cubicBezTo>
                    <a:cubicBezTo>
                      <a:pt x="37" y="82"/>
                      <a:pt x="36" y="69"/>
                      <a:pt x="33" y="56"/>
                    </a:cubicBezTo>
                    <a:cubicBezTo>
                      <a:pt x="32" y="48"/>
                      <a:pt x="28" y="38"/>
                      <a:pt x="22" y="33"/>
                    </a:cubicBezTo>
                    <a:cubicBezTo>
                      <a:pt x="19" y="31"/>
                      <a:pt x="17" y="30"/>
                      <a:pt x="16" y="27"/>
                    </a:cubicBezTo>
                    <a:cubicBezTo>
                      <a:pt x="14" y="24"/>
                      <a:pt x="17" y="20"/>
                      <a:pt x="15" y="17"/>
                    </a:cubicBezTo>
                    <a:cubicBezTo>
                      <a:pt x="14" y="13"/>
                      <a:pt x="8" y="11"/>
                      <a:pt x="5" y="8"/>
                    </a:cubicBezTo>
                    <a:cubicBezTo>
                      <a:pt x="3" y="4"/>
                      <a:pt x="3" y="2"/>
                      <a:pt x="0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8" name="Freeform 127"/>
              <p:cNvSpPr>
                <a:spLocks/>
              </p:cNvSpPr>
              <p:nvPr/>
            </p:nvSpPr>
            <p:spPr bwMode="auto">
              <a:xfrm>
                <a:off x="3267" y="2744"/>
                <a:ext cx="96" cy="222"/>
              </a:xfrm>
              <a:custGeom>
                <a:avLst/>
                <a:gdLst>
                  <a:gd name="T0" fmla="*/ 0 w 43"/>
                  <a:gd name="T1" fmla="*/ 0 h 93"/>
                  <a:gd name="T2" fmla="*/ 179 w 43"/>
                  <a:gd name="T3" fmla="*/ 246 h 93"/>
                  <a:gd name="T4" fmla="*/ 199 w 43"/>
                  <a:gd name="T5" fmla="*/ 501 h 93"/>
                  <a:gd name="T6" fmla="*/ 299 w 43"/>
                  <a:gd name="T7" fmla="*/ 587 h 93"/>
                  <a:gd name="T8" fmla="*/ 380 w 43"/>
                  <a:gd name="T9" fmla="*/ 695 h 93"/>
                  <a:gd name="T10" fmla="*/ 458 w 43"/>
                  <a:gd name="T11" fmla="*/ 1089 h 93"/>
                  <a:gd name="T12" fmla="*/ 413 w 43"/>
                  <a:gd name="T13" fmla="*/ 1265 h 93"/>
                  <a:gd name="T14" fmla="*/ 413 w 43"/>
                  <a:gd name="T15" fmla="*/ 991 h 93"/>
                  <a:gd name="T16" fmla="*/ 368 w 43"/>
                  <a:gd name="T17" fmla="*/ 785 h 93"/>
                  <a:gd name="T18" fmla="*/ 315 w 43"/>
                  <a:gd name="T19" fmla="*/ 656 h 93"/>
                  <a:gd name="T20" fmla="*/ 223 w 43"/>
                  <a:gd name="T21" fmla="*/ 571 h 93"/>
                  <a:gd name="T22" fmla="*/ 154 w 43"/>
                  <a:gd name="T23" fmla="*/ 365 h 93"/>
                  <a:gd name="T24" fmla="*/ 100 w 43"/>
                  <a:gd name="T25" fmla="*/ 246 h 93"/>
                  <a:gd name="T26" fmla="*/ 9 w 43"/>
                  <a:gd name="T27" fmla="*/ 98 h 93"/>
                  <a:gd name="T28" fmla="*/ 0 w 43"/>
                  <a:gd name="T29" fmla="*/ 41 h 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" h="93">
                    <a:moveTo>
                      <a:pt x="0" y="0"/>
                    </a:moveTo>
                    <a:cubicBezTo>
                      <a:pt x="4" y="6"/>
                      <a:pt x="14" y="11"/>
                      <a:pt x="16" y="18"/>
                    </a:cubicBezTo>
                    <a:cubicBezTo>
                      <a:pt x="17" y="24"/>
                      <a:pt x="14" y="31"/>
                      <a:pt x="18" y="37"/>
                    </a:cubicBezTo>
                    <a:cubicBezTo>
                      <a:pt x="21" y="41"/>
                      <a:pt x="24" y="41"/>
                      <a:pt x="27" y="43"/>
                    </a:cubicBezTo>
                    <a:cubicBezTo>
                      <a:pt x="31" y="45"/>
                      <a:pt x="32" y="47"/>
                      <a:pt x="34" y="51"/>
                    </a:cubicBezTo>
                    <a:cubicBezTo>
                      <a:pt x="39" y="60"/>
                      <a:pt x="43" y="70"/>
                      <a:pt x="41" y="80"/>
                    </a:cubicBezTo>
                    <a:cubicBezTo>
                      <a:pt x="41" y="85"/>
                      <a:pt x="38" y="88"/>
                      <a:pt x="37" y="93"/>
                    </a:cubicBezTo>
                    <a:cubicBezTo>
                      <a:pt x="37" y="86"/>
                      <a:pt x="38" y="80"/>
                      <a:pt x="37" y="73"/>
                    </a:cubicBezTo>
                    <a:cubicBezTo>
                      <a:pt x="36" y="68"/>
                      <a:pt x="34" y="63"/>
                      <a:pt x="33" y="58"/>
                    </a:cubicBezTo>
                    <a:cubicBezTo>
                      <a:pt x="32" y="55"/>
                      <a:pt x="31" y="51"/>
                      <a:pt x="28" y="48"/>
                    </a:cubicBezTo>
                    <a:cubicBezTo>
                      <a:pt x="26" y="45"/>
                      <a:pt x="23" y="44"/>
                      <a:pt x="20" y="42"/>
                    </a:cubicBezTo>
                    <a:cubicBezTo>
                      <a:pt x="15" y="38"/>
                      <a:pt x="15" y="33"/>
                      <a:pt x="14" y="27"/>
                    </a:cubicBezTo>
                    <a:cubicBezTo>
                      <a:pt x="14" y="23"/>
                      <a:pt x="12" y="20"/>
                      <a:pt x="9" y="18"/>
                    </a:cubicBezTo>
                    <a:cubicBezTo>
                      <a:pt x="5" y="14"/>
                      <a:pt x="3" y="12"/>
                      <a:pt x="1" y="7"/>
                    </a:cubicBezTo>
                    <a:cubicBezTo>
                      <a:pt x="1" y="6"/>
                      <a:pt x="0" y="4"/>
                      <a:pt x="0" y="3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9" name="Freeform 128"/>
              <p:cNvSpPr>
                <a:spLocks/>
              </p:cNvSpPr>
              <p:nvPr/>
            </p:nvSpPr>
            <p:spPr bwMode="auto">
              <a:xfrm>
                <a:off x="3189" y="2978"/>
                <a:ext cx="87" cy="33"/>
              </a:xfrm>
              <a:custGeom>
                <a:avLst/>
                <a:gdLst>
                  <a:gd name="T0" fmla="*/ 0 w 39"/>
                  <a:gd name="T1" fmla="*/ 0 h 14"/>
                  <a:gd name="T2" fmla="*/ 199 w 39"/>
                  <a:gd name="T3" fmla="*/ 172 h 14"/>
                  <a:gd name="T4" fmla="*/ 433 w 39"/>
                  <a:gd name="T5" fmla="*/ 172 h 14"/>
                  <a:gd name="T6" fmla="*/ 308 w 39"/>
                  <a:gd name="T7" fmla="*/ 134 h 14"/>
                  <a:gd name="T8" fmla="*/ 210 w 39"/>
                  <a:gd name="T9" fmla="*/ 134 h 14"/>
                  <a:gd name="T10" fmla="*/ 9 w 39"/>
                  <a:gd name="T11" fmla="*/ 2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4">
                    <a:moveTo>
                      <a:pt x="0" y="0"/>
                    </a:moveTo>
                    <a:cubicBezTo>
                      <a:pt x="7" y="4"/>
                      <a:pt x="10" y="12"/>
                      <a:pt x="18" y="13"/>
                    </a:cubicBezTo>
                    <a:cubicBezTo>
                      <a:pt x="25" y="14"/>
                      <a:pt x="32" y="11"/>
                      <a:pt x="39" y="13"/>
                    </a:cubicBezTo>
                    <a:cubicBezTo>
                      <a:pt x="35" y="12"/>
                      <a:pt x="32" y="10"/>
                      <a:pt x="28" y="10"/>
                    </a:cubicBezTo>
                    <a:cubicBezTo>
                      <a:pt x="25" y="10"/>
                      <a:pt x="22" y="10"/>
                      <a:pt x="19" y="10"/>
                    </a:cubicBezTo>
                    <a:cubicBezTo>
                      <a:pt x="12" y="9"/>
                      <a:pt x="7" y="4"/>
                      <a:pt x="1" y="2"/>
                    </a:cubicBezTo>
                  </a:path>
                </a:pathLst>
              </a:custGeom>
              <a:solidFill>
                <a:srgbClr val="C68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0" name="Freeform 129"/>
              <p:cNvSpPr>
                <a:spLocks/>
              </p:cNvSpPr>
              <p:nvPr/>
            </p:nvSpPr>
            <p:spPr bwMode="auto">
              <a:xfrm>
                <a:off x="3426" y="2820"/>
                <a:ext cx="144" cy="155"/>
              </a:xfrm>
              <a:custGeom>
                <a:avLst/>
                <a:gdLst>
                  <a:gd name="T0" fmla="*/ 11 w 64"/>
                  <a:gd name="T1" fmla="*/ 79 h 65"/>
                  <a:gd name="T2" fmla="*/ 263 w 64"/>
                  <a:gd name="T3" fmla="*/ 41 h 65"/>
                  <a:gd name="T4" fmla="*/ 376 w 64"/>
                  <a:gd name="T5" fmla="*/ 136 h 65"/>
                  <a:gd name="T6" fmla="*/ 482 w 64"/>
                  <a:gd name="T7" fmla="*/ 188 h 65"/>
                  <a:gd name="T8" fmla="*/ 664 w 64"/>
                  <a:gd name="T9" fmla="*/ 785 h 65"/>
                  <a:gd name="T10" fmla="*/ 619 w 64"/>
                  <a:gd name="T11" fmla="*/ 882 h 65"/>
                  <a:gd name="T12" fmla="*/ 592 w 64"/>
                  <a:gd name="T13" fmla="*/ 501 h 65"/>
                  <a:gd name="T14" fmla="*/ 376 w 64"/>
                  <a:gd name="T15" fmla="*/ 255 h 65"/>
                  <a:gd name="T16" fmla="*/ 207 w 64"/>
                  <a:gd name="T17" fmla="*/ 119 h 65"/>
                  <a:gd name="T18" fmla="*/ 0 w 64"/>
                  <a:gd name="T19" fmla="*/ 98 h 6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" h="65">
                    <a:moveTo>
                      <a:pt x="1" y="6"/>
                    </a:moveTo>
                    <a:cubicBezTo>
                      <a:pt x="8" y="6"/>
                      <a:pt x="18" y="0"/>
                      <a:pt x="23" y="3"/>
                    </a:cubicBezTo>
                    <a:cubicBezTo>
                      <a:pt x="27" y="5"/>
                      <a:pt x="29" y="9"/>
                      <a:pt x="33" y="10"/>
                    </a:cubicBezTo>
                    <a:cubicBezTo>
                      <a:pt x="36" y="12"/>
                      <a:pt x="39" y="12"/>
                      <a:pt x="42" y="14"/>
                    </a:cubicBezTo>
                    <a:cubicBezTo>
                      <a:pt x="56" y="23"/>
                      <a:pt x="64" y="42"/>
                      <a:pt x="58" y="58"/>
                    </a:cubicBezTo>
                    <a:cubicBezTo>
                      <a:pt x="57" y="61"/>
                      <a:pt x="55" y="63"/>
                      <a:pt x="54" y="65"/>
                    </a:cubicBezTo>
                    <a:cubicBezTo>
                      <a:pt x="54" y="55"/>
                      <a:pt x="58" y="46"/>
                      <a:pt x="52" y="37"/>
                    </a:cubicBezTo>
                    <a:cubicBezTo>
                      <a:pt x="48" y="29"/>
                      <a:pt x="41" y="23"/>
                      <a:pt x="33" y="19"/>
                    </a:cubicBezTo>
                    <a:cubicBezTo>
                      <a:pt x="28" y="16"/>
                      <a:pt x="22" y="11"/>
                      <a:pt x="18" y="9"/>
                    </a:cubicBezTo>
                    <a:cubicBezTo>
                      <a:pt x="14" y="9"/>
                      <a:pt x="2" y="6"/>
                      <a:pt x="0" y="7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1" name="Freeform 130"/>
              <p:cNvSpPr>
                <a:spLocks/>
              </p:cNvSpPr>
              <p:nvPr/>
            </p:nvSpPr>
            <p:spPr bwMode="auto">
              <a:xfrm>
                <a:off x="3529" y="2966"/>
                <a:ext cx="34" cy="45"/>
              </a:xfrm>
              <a:custGeom>
                <a:avLst/>
                <a:gdLst>
                  <a:gd name="T0" fmla="*/ 36 w 15"/>
                  <a:gd name="T1" fmla="*/ 242 h 19"/>
                  <a:gd name="T2" fmla="*/ 165 w 15"/>
                  <a:gd name="T3" fmla="*/ 0 h 19"/>
                  <a:gd name="T4" fmla="*/ 0 w 15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3" y="18"/>
                    </a:moveTo>
                    <a:cubicBezTo>
                      <a:pt x="8" y="18"/>
                      <a:pt x="15" y="4"/>
                      <a:pt x="14" y="0"/>
                    </a:cubicBezTo>
                    <a:cubicBezTo>
                      <a:pt x="12" y="8"/>
                      <a:pt x="5" y="13"/>
                      <a:pt x="0" y="19"/>
                    </a:cubicBezTo>
                  </a:path>
                </a:pathLst>
              </a:custGeom>
              <a:solidFill>
                <a:srgbClr val="C68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2" name="Freeform 131"/>
              <p:cNvSpPr>
                <a:spLocks/>
              </p:cNvSpPr>
              <p:nvPr/>
            </p:nvSpPr>
            <p:spPr bwMode="auto">
              <a:xfrm>
                <a:off x="3610" y="2665"/>
                <a:ext cx="150" cy="138"/>
              </a:xfrm>
              <a:custGeom>
                <a:avLst/>
                <a:gdLst>
                  <a:gd name="T0" fmla="*/ 181 w 67"/>
                  <a:gd name="T1" fmla="*/ 95 h 58"/>
                  <a:gd name="T2" fmla="*/ 437 w 67"/>
                  <a:gd name="T3" fmla="*/ 0 h 58"/>
                  <a:gd name="T4" fmla="*/ 696 w 67"/>
                  <a:gd name="T5" fmla="*/ 136 h 58"/>
                  <a:gd name="T6" fmla="*/ 707 w 67"/>
                  <a:gd name="T7" fmla="*/ 497 h 58"/>
                  <a:gd name="T8" fmla="*/ 571 w 67"/>
                  <a:gd name="T9" fmla="*/ 780 h 58"/>
                  <a:gd name="T10" fmla="*/ 537 w 67"/>
                  <a:gd name="T11" fmla="*/ 95 h 58"/>
                  <a:gd name="T12" fmla="*/ 255 w 67"/>
                  <a:gd name="T13" fmla="*/ 164 h 58"/>
                  <a:gd name="T14" fmla="*/ 0 w 67"/>
                  <a:gd name="T15" fmla="*/ 333 h 58"/>
                  <a:gd name="T16" fmla="*/ 190 w 67"/>
                  <a:gd name="T17" fmla="*/ 69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8">
                    <a:moveTo>
                      <a:pt x="16" y="7"/>
                    </a:moveTo>
                    <a:cubicBezTo>
                      <a:pt x="25" y="8"/>
                      <a:pt x="31" y="0"/>
                      <a:pt x="39" y="0"/>
                    </a:cubicBezTo>
                    <a:cubicBezTo>
                      <a:pt x="46" y="0"/>
                      <a:pt x="58" y="4"/>
                      <a:pt x="62" y="10"/>
                    </a:cubicBezTo>
                    <a:cubicBezTo>
                      <a:pt x="65" y="17"/>
                      <a:pt x="63" y="29"/>
                      <a:pt x="63" y="37"/>
                    </a:cubicBezTo>
                    <a:cubicBezTo>
                      <a:pt x="62" y="45"/>
                      <a:pt x="57" y="53"/>
                      <a:pt x="51" y="58"/>
                    </a:cubicBezTo>
                    <a:cubicBezTo>
                      <a:pt x="57" y="45"/>
                      <a:pt x="67" y="14"/>
                      <a:pt x="48" y="7"/>
                    </a:cubicBezTo>
                    <a:cubicBezTo>
                      <a:pt x="40" y="4"/>
                      <a:pt x="29" y="6"/>
                      <a:pt x="23" y="12"/>
                    </a:cubicBezTo>
                    <a:cubicBezTo>
                      <a:pt x="16" y="17"/>
                      <a:pt x="7" y="20"/>
                      <a:pt x="0" y="25"/>
                    </a:cubicBezTo>
                    <a:cubicBezTo>
                      <a:pt x="3" y="17"/>
                      <a:pt x="14" y="14"/>
                      <a:pt x="17" y="5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3" name="Freeform 132"/>
              <p:cNvSpPr>
                <a:spLocks/>
              </p:cNvSpPr>
              <p:nvPr/>
            </p:nvSpPr>
            <p:spPr bwMode="auto">
              <a:xfrm>
                <a:off x="2091" y="2211"/>
                <a:ext cx="233" cy="225"/>
              </a:xfrm>
              <a:custGeom>
                <a:avLst/>
                <a:gdLst>
                  <a:gd name="T0" fmla="*/ 0 w 104"/>
                  <a:gd name="T1" fmla="*/ 1290 h 94"/>
                  <a:gd name="T2" fmla="*/ 20 w 104"/>
                  <a:gd name="T3" fmla="*/ 551 h 94"/>
                  <a:gd name="T4" fmla="*/ 146 w 104"/>
                  <a:gd name="T5" fmla="*/ 259 h 94"/>
                  <a:gd name="T6" fmla="*/ 246 w 104"/>
                  <a:gd name="T7" fmla="*/ 127 h 94"/>
                  <a:gd name="T8" fmla="*/ 291 w 104"/>
                  <a:gd name="T9" fmla="*/ 0 h 94"/>
                  <a:gd name="T10" fmla="*/ 652 w 104"/>
                  <a:gd name="T11" fmla="*/ 551 h 94"/>
                  <a:gd name="T12" fmla="*/ 910 w 104"/>
                  <a:gd name="T13" fmla="*/ 699 h 94"/>
                  <a:gd name="T14" fmla="*/ 1169 w 104"/>
                  <a:gd name="T15" fmla="*/ 797 h 94"/>
                  <a:gd name="T16" fmla="*/ 733 w 104"/>
                  <a:gd name="T17" fmla="*/ 687 h 94"/>
                  <a:gd name="T18" fmla="*/ 372 w 104"/>
                  <a:gd name="T19" fmla="*/ 481 h 94"/>
                  <a:gd name="T20" fmla="*/ 0 w 104"/>
                  <a:gd name="T21" fmla="*/ 1180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4" h="94">
                    <a:moveTo>
                      <a:pt x="0" y="94"/>
                    </a:moveTo>
                    <a:cubicBezTo>
                      <a:pt x="0" y="76"/>
                      <a:pt x="0" y="58"/>
                      <a:pt x="2" y="40"/>
                    </a:cubicBezTo>
                    <a:cubicBezTo>
                      <a:pt x="3" y="30"/>
                      <a:pt x="7" y="27"/>
                      <a:pt x="13" y="19"/>
                    </a:cubicBezTo>
                    <a:cubicBezTo>
                      <a:pt x="17" y="16"/>
                      <a:pt x="20" y="13"/>
                      <a:pt x="22" y="9"/>
                    </a:cubicBezTo>
                    <a:cubicBezTo>
                      <a:pt x="23" y="6"/>
                      <a:pt x="24" y="3"/>
                      <a:pt x="26" y="0"/>
                    </a:cubicBezTo>
                    <a:cubicBezTo>
                      <a:pt x="37" y="12"/>
                      <a:pt x="44" y="29"/>
                      <a:pt x="58" y="40"/>
                    </a:cubicBezTo>
                    <a:cubicBezTo>
                      <a:pt x="65" y="44"/>
                      <a:pt x="73" y="48"/>
                      <a:pt x="81" y="51"/>
                    </a:cubicBezTo>
                    <a:cubicBezTo>
                      <a:pt x="88" y="54"/>
                      <a:pt x="98" y="54"/>
                      <a:pt x="104" y="58"/>
                    </a:cubicBezTo>
                    <a:cubicBezTo>
                      <a:pt x="90" y="60"/>
                      <a:pt x="78" y="55"/>
                      <a:pt x="65" y="50"/>
                    </a:cubicBezTo>
                    <a:cubicBezTo>
                      <a:pt x="54" y="46"/>
                      <a:pt x="44" y="39"/>
                      <a:pt x="33" y="35"/>
                    </a:cubicBezTo>
                    <a:cubicBezTo>
                      <a:pt x="7" y="27"/>
                      <a:pt x="4" y="69"/>
                      <a:pt x="0" y="86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4" name="Freeform 133"/>
              <p:cNvSpPr>
                <a:spLocks/>
              </p:cNvSpPr>
              <p:nvPr/>
            </p:nvSpPr>
            <p:spPr bwMode="auto">
              <a:xfrm>
                <a:off x="2430" y="2247"/>
                <a:ext cx="253" cy="189"/>
              </a:xfrm>
              <a:custGeom>
                <a:avLst/>
                <a:gdLst>
                  <a:gd name="T0" fmla="*/ 9 w 113"/>
                  <a:gd name="T1" fmla="*/ 440 h 79"/>
                  <a:gd name="T2" fmla="*/ 291 w 113"/>
                  <a:gd name="T3" fmla="*/ 373 h 79"/>
                  <a:gd name="T4" fmla="*/ 526 w 113"/>
                  <a:gd name="T5" fmla="*/ 316 h 79"/>
                  <a:gd name="T6" fmla="*/ 817 w 113"/>
                  <a:gd name="T7" fmla="*/ 0 h 79"/>
                  <a:gd name="T8" fmla="*/ 1189 w 113"/>
                  <a:gd name="T9" fmla="*/ 423 h 79"/>
                  <a:gd name="T10" fmla="*/ 1214 w 113"/>
                  <a:gd name="T11" fmla="*/ 1081 h 79"/>
                  <a:gd name="T12" fmla="*/ 1088 w 113"/>
                  <a:gd name="T13" fmla="*/ 493 h 79"/>
                  <a:gd name="T14" fmla="*/ 761 w 113"/>
                  <a:gd name="T15" fmla="*/ 325 h 79"/>
                  <a:gd name="T16" fmla="*/ 562 w 113"/>
                  <a:gd name="T17" fmla="*/ 395 h 79"/>
                  <a:gd name="T18" fmla="*/ 336 w 113"/>
                  <a:gd name="T19" fmla="*/ 423 h 79"/>
                  <a:gd name="T20" fmla="*/ 0 w 113"/>
                  <a:gd name="T21" fmla="*/ 493 h 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79">
                    <a:moveTo>
                      <a:pt x="1" y="32"/>
                    </a:moveTo>
                    <a:cubicBezTo>
                      <a:pt x="8" y="36"/>
                      <a:pt x="19" y="29"/>
                      <a:pt x="26" y="27"/>
                    </a:cubicBezTo>
                    <a:cubicBezTo>
                      <a:pt x="33" y="25"/>
                      <a:pt x="40" y="25"/>
                      <a:pt x="47" y="23"/>
                    </a:cubicBezTo>
                    <a:cubicBezTo>
                      <a:pt x="60" y="19"/>
                      <a:pt x="65" y="9"/>
                      <a:pt x="73" y="0"/>
                    </a:cubicBezTo>
                    <a:cubicBezTo>
                      <a:pt x="87" y="8"/>
                      <a:pt x="98" y="16"/>
                      <a:pt x="106" y="31"/>
                    </a:cubicBezTo>
                    <a:cubicBezTo>
                      <a:pt x="113" y="45"/>
                      <a:pt x="109" y="64"/>
                      <a:pt x="108" y="79"/>
                    </a:cubicBezTo>
                    <a:cubicBezTo>
                      <a:pt x="106" y="66"/>
                      <a:pt x="108" y="45"/>
                      <a:pt x="97" y="36"/>
                    </a:cubicBezTo>
                    <a:cubicBezTo>
                      <a:pt x="90" y="30"/>
                      <a:pt x="78" y="22"/>
                      <a:pt x="68" y="24"/>
                    </a:cubicBezTo>
                    <a:cubicBezTo>
                      <a:pt x="62" y="25"/>
                      <a:pt x="56" y="28"/>
                      <a:pt x="50" y="29"/>
                    </a:cubicBezTo>
                    <a:cubicBezTo>
                      <a:pt x="44" y="30"/>
                      <a:pt x="37" y="30"/>
                      <a:pt x="30" y="31"/>
                    </a:cubicBezTo>
                    <a:cubicBezTo>
                      <a:pt x="21" y="32"/>
                      <a:pt x="8" y="32"/>
                      <a:pt x="0" y="36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5" name="Freeform 134"/>
              <p:cNvSpPr>
                <a:spLocks/>
              </p:cNvSpPr>
              <p:nvPr/>
            </p:nvSpPr>
            <p:spPr bwMode="auto">
              <a:xfrm>
                <a:off x="2139" y="2651"/>
                <a:ext cx="293" cy="188"/>
              </a:xfrm>
              <a:custGeom>
                <a:avLst/>
                <a:gdLst>
                  <a:gd name="T0" fmla="*/ 45 w 131"/>
                  <a:gd name="T1" fmla="*/ 900 h 79"/>
                  <a:gd name="T2" fmla="*/ 45 w 131"/>
                  <a:gd name="T3" fmla="*/ 431 h 79"/>
                  <a:gd name="T4" fmla="*/ 181 w 131"/>
                  <a:gd name="T5" fmla="*/ 214 h 79"/>
                  <a:gd name="T6" fmla="*/ 210 w 131"/>
                  <a:gd name="T7" fmla="*/ 0 h 79"/>
                  <a:gd name="T8" fmla="*/ 461 w 131"/>
                  <a:gd name="T9" fmla="*/ 214 h 79"/>
                  <a:gd name="T10" fmla="*/ 760 w 131"/>
                  <a:gd name="T11" fmla="*/ 362 h 79"/>
                  <a:gd name="T12" fmla="*/ 1076 w 131"/>
                  <a:gd name="T13" fmla="*/ 459 h 79"/>
                  <a:gd name="T14" fmla="*/ 1465 w 131"/>
                  <a:gd name="T15" fmla="*/ 459 h 79"/>
                  <a:gd name="T16" fmla="*/ 805 w 131"/>
                  <a:gd name="T17" fmla="*/ 488 h 79"/>
                  <a:gd name="T18" fmla="*/ 335 w 131"/>
                  <a:gd name="T19" fmla="*/ 352 h 79"/>
                  <a:gd name="T20" fmla="*/ 134 w 131"/>
                  <a:gd name="T21" fmla="*/ 607 h 79"/>
                  <a:gd name="T22" fmla="*/ 56 w 131"/>
                  <a:gd name="T23" fmla="*/ 1064 h 7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79">
                    <a:moveTo>
                      <a:pt x="4" y="67"/>
                    </a:moveTo>
                    <a:cubicBezTo>
                      <a:pt x="7" y="56"/>
                      <a:pt x="0" y="42"/>
                      <a:pt x="4" y="32"/>
                    </a:cubicBezTo>
                    <a:cubicBezTo>
                      <a:pt x="6" y="25"/>
                      <a:pt x="13" y="22"/>
                      <a:pt x="16" y="16"/>
                    </a:cubicBezTo>
                    <a:cubicBezTo>
                      <a:pt x="19" y="11"/>
                      <a:pt x="19" y="6"/>
                      <a:pt x="19" y="0"/>
                    </a:cubicBezTo>
                    <a:cubicBezTo>
                      <a:pt x="26" y="0"/>
                      <a:pt x="34" y="12"/>
                      <a:pt x="41" y="16"/>
                    </a:cubicBezTo>
                    <a:cubicBezTo>
                      <a:pt x="50" y="20"/>
                      <a:pt x="59" y="23"/>
                      <a:pt x="68" y="27"/>
                    </a:cubicBezTo>
                    <a:cubicBezTo>
                      <a:pt x="77" y="30"/>
                      <a:pt x="87" y="32"/>
                      <a:pt x="96" y="34"/>
                    </a:cubicBezTo>
                    <a:cubicBezTo>
                      <a:pt x="108" y="36"/>
                      <a:pt x="119" y="33"/>
                      <a:pt x="131" y="34"/>
                    </a:cubicBezTo>
                    <a:cubicBezTo>
                      <a:pt x="115" y="41"/>
                      <a:pt x="89" y="38"/>
                      <a:pt x="72" y="36"/>
                    </a:cubicBezTo>
                    <a:cubicBezTo>
                      <a:pt x="58" y="34"/>
                      <a:pt x="44" y="28"/>
                      <a:pt x="30" y="26"/>
                    </a:cubicBezTo>
                    <a:cubicBezTo>
                      <a:pt x="16" y="24"/>
                      <a:pt x="14" y="34"/>
                      <a:pt x="12" y="45"/>
                    </a:cubicBezTo>
                    <a:cubicBezTo>
                      <a:pt x="10" y="57"/>
                      <a:pt x="6" y="66"/>
                      <a:pt x="5" y="79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6" name="Freeform 135"/>
              <p:cNvSpPr>
                <a:spLocks/>
              </p:cNvSpPr>
              <p:nvPr/>
            </p:nvSpPr>
            <p:spPr bwMode="auto">
              <a:xfrm>
                <a:off x="2470" y="2584"/>
                <a:ext cx="246" cy="143"/>
              </a:xfrm>
              <a:custGeom>
                <a:avLst/>
                <a:gdLst>
                  <a:gd name="T0" fmla="*/ 0 w 110"/>
                  <a:gd name="T1" fmla="*/ 813 h 60"/>
                  <a:gd name="T2" fmla="*/ 615 w 110"/>
                  <a:gd name="T3" fmla="*/ 489 h 60"/>
                  <a:gd name="T4" fmla="*/ 861 w 110"/>
                  <a:gd name="T5" fmla="*/ 0 h 60"/>
                  <a:gd name="T6" fmla="*/ 1141 w 110"/>
                  <a:gd name="T7" fmla="*/ 284 h 60"/>
                  <a:gd name="T8" fmla="*/ 1230 w 110"/>
                  <a:gd name="T9" fmla="*/ 801 h 60"/>
                  <a:gd name="T10" fmla="*/ 841 w 110"/>
                  <a:gd name="T11" fmla="*/ 284 h 60"/>
                  <a:gd name="T12" fmla="*/ 514 w 110"/>
                  <a:gd name="T13" fmla="*/ 715 h 60"/>
                  <a:gd name="T14" fmla="*/ 65 w 110"/>
                  <a:gd name="T15" fmla="*/ 784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0" h="60">
                    <a:moveTo>
                      <a:pt x="0" y="60"/>
                    </a:moveTo>
                    <a:cubicBezTo>
                      <a:pt x="22" y="54"/>
                      <a:pt x="40" y="55"/>
                      <a:pt x="55" y="36"/>
                    </a:cubicBezTo>
                    <a:cubicBezTo>
                      <a:pt x="63" y="27"/>
                      <a:pt x="73" y="12"/>
                      <a:pt x="77" y="0"/>
                    </a:cubicBezTo>
                    <a:cubicBezTo>
                      <a:pt x="80" y="13"/>
                      <a:pt x="97" y="8"/>
                      <a:pt x="102" y="21"/>
                    </a:cubicBezTo>
                    <a:cubicBezTo>
                      <a:pt x="107" y="32"/>
                      <a:pt x="110" y="45"/>
                      <a:pt x="110" y="59"/>
                    </a:cubicBezTo>
                    <a:cubicBezTo>
                      <a:pt x="107" y="47"/>
                      <a:pt x="91" y="2"/>
                      <a:pt x="75" y="21"/>
                    </a:cubicBezTo>
                    <a:cubicBezTo>
                      <a:pt x="66" y="33"/>
                      <a:pt x="62" y="49"/>
                      <a:pt x="46" y="53"/>
                    </a:cubicBezTo>
                    <a:cubicBezTo>
                      <a:pt x="34" y="55"/>
                      <a:pt x="19" y="58"/>
                      <a:pt x="6" y="58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7" name="Freeform 136"/>
              <p:cNvSpPr>
                <a:spLocks/>
              </p:cNvSpPr>
              <p:nvPr/>
            </p:nvSpPr>
            <p:spPr bwMode="auto">
              <a:xfrm>
                <a:off x="2748" y="2693"/>
                <a:ext cx="42" cy="139"/>
              </a:xfrm>
              <a:custGeom>
                <a:avLst/>
                <a:gdLst>
                  <a:gd name="T0" fmla="*/ 0 w 19"/>
                  <a:gd name="T1" fmla="*/ 0 h 58"/>
                  <a:gd name="T2" fmla="*/ 206 w 19"/>
                  <a:gd name="T3" fmla="*/ 168 h 58"/>
                  <a:gd name="T4" fmla="*/ 141 w 19"/>
                  <a:gd name="T5" fmla="*/ 264 h 58"/>
                  <a:gd name="T6" fmla="*/ 88 w 19"/>
                  <a:gd name="T7" fmla="*/ 415 h 58"/>
                  <a:gd name="T8" fmla="*/ 73 w 19"/>
                  <a:gd name="T9" fmla="*/ 621 h 58"/>
                  <a:gd name="T10" fmla="*/ 73 w 19"/>
                  <a:gd name="T11" fmla="*/ 798 h 58"/>
                  <a:gd name="T12" fmla="*/ 44 w 19"/>
                  <a:gd name="T13" fmla="*/ 510 h 58"/>
                  <a:gd name="T14" fmla="*/ 44 w 19"/>
                  <a:gd name="T15" fmla="*/ 288 h 58"/>
                  <a:gd name="T16" fmla="*/ 33 w 19"/>
                  <a:gd name="T17" fmla="*/ 139 h 58"/>
                  <a:gd name="T18" fmla="*/ 0 w 19"/>
                  <a:gd name="T19" fmla="*/ 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8">
                    <a:moveTo>
                      <a:pt x="0" y="0"/>
                    </a:moveTo>
                    <a:cubicBezTo>
                      <a:pt x="6" y="6"/>
                      <a:pt x="11" y="11"/>
                      <a:pt x="19" y="12"/>
                    </a:cubicBezTo>
                    <a:cubicBezTo>
                      <a:pt x="19" y="14"/>
                      <a:pt x="15" y="17"/>
                      <a:pt x="13" y="19"/>
                    </a:cubicBezTo>
                    <a:cubicBezTo>
                      <a:pt x="11" y="23"/>
                      <a:pt x="9" y="26"/>
                      <a:pt x="8" y="30"/>
                    </a:cubicBezTo>
                    <a:cubicBezTo>
                      <a:pt x="7" y="35"/>
                      <a:pt x="7" y="40"/>
                      <a:pt x="7" y="45"/>
                    </a:cubicBezTo>
                    <a:cubicBezTo>
                      <a:pt x="7" y="49"/>
                      <a:pt x="8" y="54"/>
                      <a:pt x="7" y="58"/>
                    </a:cubicBezTo>
                    <a:cubicBezTo>
                      <a:pt x="5" y="51"/>
                      <a:pt x="5" y="44"/>
                      <a:pt x="4" y="37"/>
                    </a:cubicBezTo>
                    <a:cubicBezTo>
                      <a:pt x="3" y="32"/>
                      <a:pt x="4" y="26"/>
                      <a:pt x="4" y="21"/>
                    </a:cubicBezTo>
                    <a:cubicBezTo>
                      <a:pt x="4" y="17"/>
                      <a:pt x="4" y="13"/>
                      <a:pt x="3" y="10"/>
                    </a:cubicBezTo>
                    <a:cubicBezTo>
                      <a:pt x="3" y="7"/>
                      <a:pt x="2" y="1"/>
                      <a:pt x="0" y="0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8" name="Freeform 137"/>
              <p:cNvSpPr>
                <a:spLocks/>
              </p:cNvSpPr>
              <p:nvPr/>
            </p:nvSpPr>
            <p:spPr bwMode="auto">
              <a:xfrm>
                <a:off x="2958" y="2596"/>
                <a:ext cx="121" cy="162"/>
              </a:xfrm>
              <a:custGeom>
                <a:avLst/>
                <a:gdLst>
                  <a:gd name="T0" fmla="*/ 202 w 54"/>
                  <a:gd name="T1" fmla="*/ 784 h 68"/>
                  <a:gd name="T2" fmla="*/ 110 w 54"/>
                  <a:gd name="T3" fmla="*/ 555 h 68"/>
                  <a:gd name="T4" fmla="*/ 0 w 54"/>
                  <a:gd name="T5" fmla="*/ 419 h 68"/>
                  <a:gd name="T6" fmla="*/ 45 w 54"/>
                  <a:gd name="T7" fmla="*/ 243 h 68"/>
                  <a:gd name="T8" fmla="*/ 215 w 54"/>
                  <a:gd name="T9" fmla="*/ 136 h 68"/>
                  <a:gd name="T10" fmla="*/ 607 w 54"/>
                  <a:gd name="T11" fmla="*/ 107 h 68"/>
                  <a:gd name="T12" fmla="*/ 426 w 54"/>
                  <a:gd name="T13" fmla="*/ 107 h 68"/>
                  <a:gd name="T14" fmla="*/ 262 w 54"/>
                  <a:gd name="T15" fmla="*/ 176 h 68"/>
                  <a:gd name="T16" fmla="*/ 90 w 54"/>
                  <a:gd name="T17" fmla="*/ 362 h 68"/>
                  <a:gd name="T18" fmla="*/ 182 w 54"/>
                  <a:gd name="T19" fmla="*/ 636 h 68"/>
                  <a:gd name="T20" fmla="*/ 226 w 54"/>
                  <a:gd name="T21" fmla="*/ 920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68">
                    <a:moveTo>
                      <a:pt x="18" y="58"/>
                    </a:moveTo>
                    <a:cubicBezTo>
                      <a:pt x="16" y="52"/>
                      <a:pt x="14" y="46"/>
                      <a:pt x="10" y="41"/>
                    </a:cubicBezTo>
                    <a:cubicBezTo>
                      <a:pt x="7" y="37"/>
                      <a:pt x="2" y="35"/>
                      <a:pt x="0" y="31"/>
                    </a:cubicBezTo>
                    <a:cubicBezTo>
                      <a:pt x="3" y="27"/>
                      <a:pt x="2" y="22"/>
                      <a:pt x="4" y="18"/>
                    </a:cubicBezTo>
                    <a:cubicBezTo>
                      <a:pt x="7" y="14"/>
                      <a:pt x="14" y="12"/>
                      <a:pt x="19" y="10"/>
                    </a:cubicBezTo>
                    <a:cubicBezTo>
                      <a:pt x="28" y="7"/>
                      <a:pt x="46" y="0"/>
                      <a:pt x="54" y="8"/>
                    </a:cubicBezTo>
                    <a:cubicBezTo>
                      <a:pt x="49" y="9"/>
                      <a:pt x="43" y="8"/>
                      <a:pt x="38" y="8"/>
                    </a:cubicBezTo>
                    <a:cubicBezTo>
                      <a:pt x="32" y="9"/>
                      <a:pt x="28" y="11"/>
                      <a:pt x="23" y="13"/>
                    </a:cubicBezTo>
                    <a:cubicBezTo>
                      <a:pt x="17" y="16"/>
                      <a:pt x="10" y="21"/>
                      <a:pt x="8" y="27"/>
                    </a:cubicBezTo>
                    <a:cubicBezTo>
                      <a:pt x="6" y="35"/>
                      <a:pt x="14" y="41"/>
                      <a:pt x="16" y="47"/>
                    </a:cubicBezTo>
                    <a:cubicBezTo>
                      <a:pt x="18" y="54"/>
                      <a:pt x="18" y="62"/>
                      <a:pt x="20" y="68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9" name="Freeform 138"/>
              <p:cNvSpPr>
                <a:spLocks/>
              </p:cNvSpPr>
              <p:nvPr/>
            </p:nvSpPr>
            <p:spPr bwMode="auto">
              <a:xfrm>
                <a:off x="3169" y="2677"/>
                <a:ext cx="89" cy="153"/>
              </a:xfrm>
              <a:custGeom>
                <a:avLst/>
                <a:gdLst>
                  <a:gd name="T0" fmla="*/ 154 w 40"/>
                  <a:gd name="T1" fmla="*/ 806 h 64"/>
                  <a:gd name="T2" fmla="*/ 154 w 40"/>
                  <a:gd name="T3" fmla="*/ 313 h 64"/>
                  <a:gd name="T4" fmla="*/ 0 w 40"/>
                  <a:gd name="T5" fmla="*/ 12 h 64"/>
                  <a:gd name="T6" fmla="*/ 53 w 40"/>
                  <a:gd name="T7" fmla="*/ 29 h 64"/>
                  <a:gd name="T8" fmla="*/ 118 w 40"/>
                  <a:gd name="T9" fmla="*/ 12 h 64"/>
                  <a:gd name="T10" fmla="*/ 207 w 40"/>
                  <a:gd name="T11" fmla="*/ 69 h 64"/>
                  <a:gd name="T12" fmla="*/ 441 w 40"/>
                  <a:gd name="T13" fmla="*/ 325 h 64"/>
                  <a:gd name="T14" fmla="*/ 263 w 40"/>
                  <a:gd name="T15" fmla="*/ 206 h 64"/>
                  <a:gd name="T16" fmla="*/ 207 w 40"/>
                  <a:gd name="T17" fmla="*/ 411 h 64"/>
                  <a:gd name="T18" fmla="*/ 198 w 40"/>
                  <a:gd name="T19" fmla="*/ 686 h 64"/>
                  <a:gd name="T20" fmla="*/ 145 w 40"/>
                  <a:gd name="T21" fmla="*/ 875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64">
                    <a:moveTo>
                      <a:pt x="14" y="59"/>
                    </a:moveTo>
                    <a:cubicBezTo>
                      <a:pt x="14" y="46"/>
                      <a:pt x="18" y="35"/>
                      <a:pt x="14" y="23"/>
                    </a:cubicBezTo>
                    <a:cubicBezTo>
                      <a:pt x="11" y="14"/>
                      <a:pt x="6" y="8"/>
                      <a:pt x="0" y="1"/>
                    </a:cubicBezTo>
                    <a:cubicBezTo>
                      <a:pt x="2" y="0"/>
                      <a:pt x="3" y="2"/>
                      <a:pt x="5" y="2"/>
                    </a:cubicBezTo>
                    <a:cubicBezTo>
                      <a:pt x="7" y="2"/>
                      <a:pt x="9" y="1"/>
                      <a:pt x="11" y="1"/>
                    </a:cubicBezTo>
                    <a:cubicBezTo>
                      <a:pt x="15" y="0"/>
                      <a:pt x="15" y="2"/>
                      <a:pt x="19" y="5"/>
                    </a:cubicBezTo>
                    <a:cubicBezTo>
                      <a:pt x="26" y="11"/>
                      <a:pt x="33" y="18"/>
                      <a:pt x="40" y="24"/>
                    </a:cubicBezTo>
                    <a:cubicBezTo>
                      <a:pt x="35" y="23"/>
                      <a:pt x="30" y="15"/>
                      <a:pt x="24" y="15"/>
                    </a:cubicBezTo>
                    <a:cubicBezTo>
                      <a:pt x="18" y="15"/>
                      <a:pt x="19" y="26"/>
                      <a:pt x="19" y="30"/>
                    </a:cubicBezTo>
                    <a:cubicBezTo>
                      <a:pt x="19" y="37"/>
                      <a:pt x="20" y="44"/>
                      <a:pt x="18" y="50"/>
                    </a:cubicBezTo>
                    <a:cubicBezTo>
                      <a:pt x="16" y="55"/>
                      <a:pt x="14" y="60"/>
                      <a:pt x="13" y="64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0" name="Freeform 139"/>
              <p:cNvSpPr>
                <a:spLocks/>
              </p:cNvSpPr>
              <p:nvPr/>
            </p:nvSpPr>
            <p:spPr bwMode="auto">
              <a:xfrm>
                <a:off x="3339" y="2820"/>
                <a:ext cx="80" cy="143"/>
              </a:xfrm>
              <a:custGeom>
                <a:avLst/>
                <a:gdLst>
                  <a:gd name="T0" fmla="*/ 178 w 36"/>
                  <a:gd name="T1" fmla="*/ 801 h 60"/>
                  <a:gd name="T2" fmla="*/ 162 w 36"/>
                  <a:gd name="T3" fmla="*/ 813 h 60"/>
                  <a:gd name="T4" fmla="*/ 187 w 36"/>
                  <a:gd name="T5" fmla="*/ 410 h 60"/>
                  <a:gd name="T6" fmla="*/ 53 w 36"/>
                  <a:gd name="T7" fmla="*/ 136 h 60"/>
                  <a:gd name="T8" fmla="*/ 9 w 36"/>
                  <a:gd name="T9" fmla="*/ 69 h 60"/>
                  <a:gd name="T10" fmla="*/ 118 w 36"/>
                  <a:gd name="T11" fmla="*/ 12 h 60"/>
                  <a:gd name="T12" fmla="*/ 351 w 36"/>
                  <a:gd name="T13" fmla="*/ 98 h 60"/>
                  <a:gd name="T14" fmla="*/ 396 w 36"/>
                  <a:gd name="T15" fmla="*/ 107 h 60"/>
                  <a:gd name="T16" fmla="*/ 231 w 36"/>
                  <a:gd name="T17" fmla="*/ 136 h 60"/>
                  <a:gd name="T18" fmla="*/ 242 w 36"/>
                  <a:gd name="T19" fmla="*/ 410 h 60"/>
                  <a:gd name="T20" fmla="*/ 153 w 36"/>
                  <a:gd name="T21" fmla="*/ 813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60">
                    <a:moveTo>
                      <a:pt x="16" y="59"/>
                    </a:moveTo>
                    <a:cubicBezTo>
                      <a:pt x="15" y="59"/>
                      <a:pt x="15" y="60"/>
                      <a:pt x="15" y="60"/>
                    </a:cubicBezTo>
                    <a:cubicBezTo>
                      <a:pt x="20" y="53"/>
                      <a:pt x="19" y="38"/>
                      <a:pt x="17" y="30"/>
                    </a:cubicBezTo>
                    <a:cubicBezTo>
                      <a:pt x="16" y="22"/>
                      <a:pt x="11" y="15"/>
                      <a:pt x="5" y="10"/>
                    </a:cubicBezTo>
                    <a:cubicBezTo>
                      <a:pt x="2" y="8"/>
                      <a:pt x="0" y="8"/>
                      <a:pt x="1" y="5"/>
                    </a:cubicBezTo>
                    <a:cubicBezTo>
                      <a:pt x="4" y="0"/>
                      <a:pt x="8" y="1"/>
                      <a:pt x="11" y="1"/>
                    </a:cubicBezTo>
                    <a:cubicBezTo>
                      <a:pt x="19" y="2"/>
                      <a:pt x="25" y="5"/>
                      <a:pt x="32" y="7"/>
                    </a:cubicBezTo>
                    <a:cubicBezTo>
                      <a:pt x="34" y="7"/>
                      <a:pt x="35" y="7"/>
                      <a:pt x="36" y="8"/>
                    </a:cubicBezTo>
                    <a:cubicBezTo>
                      <a:pt x="33" y="10"/>
                      <a:pt x="24" y="7"/>
                      <a:pt x="21" y="10"/>
                    </a:cubicBezTo>
                    <a:cubicBezTo>
                      <a:pt x="18" y="14"/>
                      <a:pt x="22" y="26"/>
                      <a:pt x="22" y="30"/>
                    </a:cubicBezTo>
                    <a:cubicBezTo>
                      <a:pt x="23" y="42"/>
                      <a:pt x="19" y="50"/>
                      <a:pt x="14" y="60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1" name="Freeform 140"/>
              <p:cNvSpPr>
                <a:spLocks/>
              </p:cNvSpPr>
              <p:nvPr/>
            </p:nvSpPr>
            <p:spPr bwMode="auto">
              <a:xfrm>
                <a:off x="3527" y="2739"/>
                <a:ext cx="69" cy="181"/>
              </a:xfrm>
              <a:custGeom>
                <a:avLst/>
                <a:gdLst>
                  <a:gd name="T0" fmla="*/ 223 w 31"/>
                  <a:gd name="T1" fmla="*/ 1026 h 76"/>
                  <a:gd name="T2" fmla="*/ 178 w 31"/>
                  <a:gd name="T3" fmla="*/ 686 h 76"/>
                  <a:gd name="T4" fmla="*/ 100 w 31"/>
                  <a:gd name="T5" fmla="*/ 579 h 76"/>
                  <a:gd name="T6" fmla="*/ 9 w 31"/>
                  <a:gd name="T7" fmla="*/ 488 h 76"/>
                  <a:gd name="T8" fmla="*/ 20 w 31"/>
                  <a:gd name="T9" fmla="*/ 341 h 76"/>
                  <a:gd name="T10" fmla="*/ 109 w 31"/>
                  <a:gd name="T11" fmla="*/ 255 h 76"/>
                  <a:gd name="T12" fmla="*/ 343 w 31"/>
                  <a:gd name="T13" fmla="*/ 0 h 76"/>
                  <a:gd name="T14" fmla="*/ 207 w 31"/>
                  <a:gd name="T15" fmla="*/ 272 h 76"/>
                  <a:gd name="T16" fmla="*/ 162 w 31"/>
                  <a:gd name="T17" fmla="*/ 526 h 76"/>
                  <a:gd name="T18" fmla="*/ 234 w 31"/>
                  <a:gd name="T19" fmla="*/ 969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76">
                    <a:moveTo>
                      <a:pt x="20" y="76"/>
                    </a:moveTo>
                    <a:cubicBezTo>
                      <a:pt x="20" y="67"/>
                      <a:pt x="20" y="59"/>
                      <a:pt x="16" y="51"/>
                    </a:cubicBezTo>
                    <a:cubicBezTo>
                      <a:pt x="14" y="48"/>
                      <a:pt x="11" y="45"/>
                      <a:pt x="9" y="43"/>
                    </a:cubicBezTo>
                    <a:cubicBezTo>
                      <a:pt x="6" y="40"/>
                      <a:pt x="2" y="40"/>
                      <a:pt x="1" y="36"/>
                    </a:cubicBezTo>
                    <a:cubicBezTo>
                      <a:pt x="0" y="34"/>
                      <a:pt x="1" y="26"/>
                      <a:pt x="2" y="25"/>
                    </a:cubicBezTo>
                    <a:cubicBezTo>
                      <a:pt x="4" y="22"/>
                      <a:pt x="8" y="21"/>
                      <a:pt x="10" y="19"/>
                    </a:cubicBezTo>
                    <a:cubicBezTo>
                      <a:pt x="18" y="13"/>
                      <a:pt x="24" y="6"/>
                      <a:pt x="31" y="0"/>
                    </a:cubicBezTo>
                    <a:cubicBezTo>
                      <a:pt x="28" y="7"/>
                      <a:pt x="24" y="14"/>
                      <a:pt x="19" y="20"/>
                    </a:cubicBezTo>
                    <a:cubicBezTo>
                      <a:pt x="14" y="27"/>
                      <a:pt x="12" y="31"/>
                      <a:pt x="15" y="39"/>
                    </a:cubicBezTo>
                    <a:cubicBezTo>
                      <a:pt x="19" y="50"/>
                      <a:pt x="21" y="60"/>
                      <a:pt x="21" y="72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2" name="Freeform 141"/>
              <p:cNvSpPr>
                <a:spLocks/>
              </p:cNvSpPr>
              <p:nvPr/>
            </p:nvSpPr>
            <p:spPr bwMode="auto">
              <a:xfrm>
                <a:off x="3681" y="2481"/>
                <a:ext cx="99" cy="201"/>
              </a:xfrm>
              <a:custGeom>
                <a:avLst/>
                <a:gdLst>
                  <a:gd name="T0" fmla="*/ 401 w 44"/>
                  <a:gd name="T1" fmla="*/ 1139 h 84"/>
                  <a:gd name="T2" fmla="*/ 25 w 44"/>
                  <a:gd name="T3" fmla="*/ 986 h 84"/>
                  <a:gd name="T4" fmla="*/ 72 w 44"/>
                  <a:gd name="T5" fmla="*/ 756 h 84"/>
                  <a:gd name="T6" fmla="*/ 218 w 44"/>
                  <a:gd name="T7" fmla="*/ 464 h 84"/>
                  <a:gd name="T8" fmla="*/ 376 w 44"/>
                  <a:gd name="T9" fmla="*/ 165 h 84"/>
                  <a:gd name="T10" fmla="*/ 502 w 44"/>
                  <a:gd name="T11" fmla="*/ 0 h 84"/>
                  <a:gd name="T12" fmla="*/ 410 w 44"/>
                  <a:gd name="T13" fmla="*/ 194 h 84"/>
                  <a:gd name="T14" fmla="*/ 320 w 44"/>
                  <a:gd name="T15" fmla="*/ 440 h 84"/>
                  <a:gd name="T16" fmla="*/ 194 w 44"/>
                  <a:gd name="T17" fmla="*/ 739 h 84"/>
                  <a:gd name="T18" fmla="*/ 284 w 44"/>
                  <a:gd name="T19" fmla="*/ 916 h 84"/>
                  <a:gd name="T20" fmla="*/ 401 w 44"/>
                  <a:gd name="T21" fmla="*/ 1151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84">
                    <a:moveTo>
                      <a:pt x="35" y="83"/>
                    </a:moveTo>
                    <a:cubicBezTo>
                      <a:pt x="26" y="71"/>
                      <a:pt x="16" y="63"/>
                      <a:pt x="2" y="72"/>
                    </a:cubicBezTo>
                    <a:cubicBezTo>
                      <a:pt x="0" y="66"/>
                      <a:pt x="3" y="60"/>
                      <a:pt x="6" y="55"/>
                    </a:cubicBezTo>
                    <a:cubicBezTo>
                      <a:pt x="11" y="49"/>
                      <a:pt x="15" y="41"/>
                      <a:pt x="19" y="34"/>
                    </a:cubicBezTo>
                    <a:cubicBezTo>
                      <a:pt x="23" y="27"/>
                      <a:pt x="27" y="18"/>
                      <a:pt x="33" y="12"/>
                    </a:cubicBezTo>
                    <a:cubicBezTo>
                      <a:pt x="37" y="9"/>
                      <a:pt x="41" y="5"/>
                      <a:pt x="44" y="0"/>
                    </a:cubicBezTo>
                    <a:cubicBezTo>
                      <a:pt x="42" y="5"/>
                      <a:pt x="38" y="9"/>
                      <a:pt x="36" y="14"/>
                    </a:cubicBezTo>
                    <a:cubicBezTo>
                      <a:pt x="33" y="20"/>
                      <a:pt x="30" y="26"/>
                      <a:pt x="28" y="32"/>
                    </a:cubicBezTo>
                    <a:cubicBezTo>
                      <a:pt x="25" y="39"/>
                      <a:pt x="18" y="46"/>
                      <a:pt x="17" y="54"/>
                    </a:cubicBezTo>
                    <a:cubicBezTo>
                      <a:pt x="17" y="60"/>
                      <a:pt x="21" y="63"/>
                      <a:pt x="25" y="67"/>
                    </a:cubicBezTo>
                    <a:cubicBezTo>
                      <a:pt x="30" y="71"/>
                      <a:pt x="34" y="77"/>
                      <a:pt x="35" y="84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3" name="Freeform 142"/>
              <p:cNvSpPr>
                <a:spLocks/>
              </p:cNvSpPr>
              <p:nvPr/>
            </p:nvSpPr>
            <p:spPr bwMode="auto">
              <a:xfrm>
                <a:off x="3849" y="2419"/>
                <a:ext cx="112" cy="141"/>
              </a:xfrm>
              <a:custGeom>
                <a:avLst/>
                <a:gdLst>
                  <a:gd name="T0" fmla="*/ 9 w 50"/>
                  <a:gd name="T1" fmla="*/ 0 h 59"/>
                  <a:gd name="T2" fmla="*/ 226 w 50"/>
                  <a:gd name="T3" fmla="*/ 69 h 59"/>
                  <a:gd name="T4" fmla="*/ 405 w 50"/>
                  <a:gd name="T5" fmla="*/ 246 h 59"/>
                  <a:gd name="T6" fmla="*/ 551 w 50"/>
                  <a:gd name="T7" fmla="*/ 805 h 59"/>
                  <a:gd name="T8" fmla="*/ 517 w 50"/>
                  <a:gd name="T9" fmla="*/ 600 h 59"/>
                  <a:gd name="T10" fmla="*/ 452 w 50"/>
                  <a:gd name="T11" fmla="*/ 435 h 59"/>
                  <a:gd name="T12" fmla="*/ 280 w 50"/>
                  <a:gd name="T13" fmla="*/ 206 h 59"/>
                  <a:gd name="T14" fmla="*/ 0 w 50"/>
                  <a:gd name="T15" fmla="*/ 12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59">
                    <a:moveTo>
                      <a:pt x="1" y="0"/>
                    </a:moveTo>
                    <a:cubicBezTo>
                      <a:pt x="7" y="2"/>
                      <a:pt x="14" y="2"/>
                      <a:pt x="20" y="5"/>
                    </a:cubicBezTo>
                    <a:cubicBezTo>
                      <a:pt x="26" y="8"/>
                      <a:pt x="31" y="13"/>
                      <a:pt x="36" y="18"/>
                    </a:cubicBezTo>
                    <a:cubicBezTo>
                      <a:pt x="46" y="30"/>
                      <a:pt x="50" y="44"/>
                      <a:pt x="49" y="59"/>
                    </a:cubicBezTo>
                    <a:cubicBezTo>
                      <a:pt x="47" y="57"/>
                      <a:pt x="47" y="48"/>
                      <a:pt x="46" y="44"/>
                    </a:cubicBezTo>
                    <a:cubicBezTo>
                      <a:pt x="45" y="40"/>
                      <a:pt x="42" y="36"/>
                      <a:pt x="40" y="32"/>
                    </a:cubicBezTo>
                    <a:cubicBezTo>
                      <a:pt x="36" y="26"/>
                      <a:pt x="31" y="20"/>
                      <a:pt x="25" y="15"/>
                    </a:cubicBezTo>
                    <a:cubicBezTo>
                      <a:pt x="17" y="8"/>
                      <a:pt x="10" y="4"/>
                      <a:pt x="0" y="1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4" name="Freeform 143"/>
              <p:cNvSpPr>
                <a:spLocks/>
              </p:cNvSpPr>
              <p:nvPr/>
            </p:nvSpPr>
            <p:spPr bwMode="auto">
              <a:xfrm>
                <a:off x="2221" y="2896"/>
                <a:ext cx="632" cy="590"/>
              </a:xfrm>
              <a:custGeom>
                <a:avLst/>
                <a:gdLst>
                  <a:gd name="T0" fmla="*/ 1340 w 282"/>
                  <a:gd name="T1" fmla="*/ 3299 h 247"/>
                  <a:gd name="T2" fmla="*/ 2261 w 282"/>
                  <a:gd name="T3" fmla="*/ 2551 h 247"/>
                  <a:gd name="T4" fmla="*/ 2622 w 282"/>
                  <a:gd name="T5" fmla="*/ 2207 h 247"/>
                  <a:gd name="T6" fmla="*/ 3129 w 282"/>
                  <a:gd name="T7" fmla="*/ 872 h 247"/>
                  <a:gd name="T8" fmla="*/ 3120 w 282"/>
                  <a:gd name="T9" fmla="*/ 748 h 247"/>
                  <a:gd name="T10" fmla="*/ 1360 w 282"/>
                  <a:gd name="T11" fmla="*/ 2198 h 247"/>
                  <a:gd name="T12" fmla="*/ 0 w 282"/>
                  <a:gd name="T13" fmla="*/ 2563 h 247"/>
                  <a:gd name="T14" fmla="*/ 9 w 282"/>
                  <a:gd name="T15" fmla="*/ 2728 h 247"/>
                  <a:gd name="T16" fmla="*/ 101 w 282"/>
                  <a:gd name="T17" fmla="*/ 2699 h 247"/>
                  <a:gd name="T18" fmla="*/ 1340 w 282"/>
                  <a:gd name="T19" fmla="*/ 3299 h 2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2" h="247">
                    <a:moveTo>
                      <a:pt x="119" y="242"/>
                    </a:moveTo>
                    <a:cubicBezTo>
                      <a:pt x="177" y="236"/>
                      <a:pt x="201" y="206"/>
                      <a:pt x="201" y="187"/>
                    </a:cubicBezTo>
                    <a:cubicBezTo>
                      <a:pt x="201" y="168"/>
                      <a:pt x="215" y="165"/>
                      <a:pt x="233" y="162"/>
                    </a:cubicBezTo>
                    <a:cubicBezTo>
                      <a:pt x="251" y="159"/>
                      <a:pt x="282" y="115"/>
                      <a:pt x="278" y="64"/>
                    </a:cubicBezTo>
                    <a:cubicBezTo>
                      <a:pt x="277" y="61"/>
                      <a:pt x="277" y="58"/>
                      <a:pt x="277" y="55"/>
                    </a:cubicBezTo>
                    <a:cubicBezTo>
                      <a:pt x="253" y="0"/>
                      <a:pt x="268" y="147"/>
                      <a:pt x="121" y="161"/>
                    </a:cubicBezTo>
                    <a:cubicBezTo>
                      <a:pt x="58" y="166"/>
                      <a:pt x="4" y="98"/>
                      <a:pt x="0" y="188"/>
                    </a:cubicBezTo>
                    <a:cubicBezTo>
                      <a:pt x="0" y="192"/>
                      <a:pt x="0" y="196"/>
                      <a:pt x="1" y="200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9" y="198"/>
                      <a:pt x="61" y="247"/>
                      <a:pt x="119" y="242"/>
                    </a:cubicBezTo>
                    <a:close/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5" name="Freeform 144"/>
              <p:cNvSpPr>
                <a:spLocks/>
              </p:cNvSpPr>
              <p:nvPr/>
            </p:nvSpPr>
            <p:spPr bwMode="auto">
              <a:xfrm>
                <a:off x="1997" y="1660"/>
                <a:ext cx="260" cy="1724"/>
              </a:xfrm>
              <a:custGeom>
                <a:avLst/>
                <a:gdLst>
                  <a:gd name="T0" fmla="*/ 101 w 116"/>
                  <a:gd name="T1" fmla="*/ 0 h 722"/>
                  <a:gd name="T2" fmla="*/ 381 w 116"/>
                  <a:gd name="T3" fmla="*/ 12 h 722"/>
                  <a:gd name="T4" fmla="*/ 372 w 116"/>
                  <a:gd name="T5" fmla="*/ 707 h 722"/>
                  <a:gd name="T6" fmla="*/ 482 w 116"/>
                  <a:gd name="T7" fmla="*/ 1215 h 722"/>
                  <a:gd name="T8" fmla="*/ 347 w 116"/>
                  <a:gd name="T9" fmla="*/ 2658 h 722"/>
                  <a:gd name="T10" fmla="*/ 688 w 116"/>
                  <a:gd name="T11" fmla="*/ 3130 h 722"/>
                  <a:gd name="T12" fmla="*/ 437 w 116"/>
                  <a:gd name="T13" fmla="*/ 3649 h 722"/>
                  <a:gd name="T14" fmla="*/ 563 w 116"/>
                  <a:gd name="T15" fmla="*/ 5201 h 722"/>
                  <a:gd name="T16" fmla="*/ 870 w 116"/>
                  <a:gd name="T17" fmla="*/ 5702 h 722"/>
                  <a:gd name="T18" fmla="*/ 663 w 116"/>
                  <a:gd name="T19" fmla="*/ 6192 h 722"/>
                  <a:gd name="T20" fmla="*/ 979 w 116"/>
                  <a:gd name="T21" fmla="*/ 7572 h 722"/>
                  <a:gd name="T22" fmla="*/ 1296 w 116"/>
                  <a:gd name="T23" fmla="*/ 7925 h 722"/>
                  <a:gd name="T24" fmla="*/ 1116 w 116"/>
                  <a:gd name="T25" fmla="*/ 8603 h 722"/>
                  <a:gd name="T26" fmla="*/ 1226 w 116"/>
                  <a:gd name="T27" fmla="*/ 9749 h 722"/>
                  <a:gd name="T28" fmla="*/ 971 w 116"/>
                  <a:gd name="T29" fmla="*/ 9831 h 722"/>
                  <a:gd name="T30" fmla="*/ 845 w 116"/>
                  <a:gd name="T31" fmla="*/ 8661 h 722"/>
                  <a:gd name="T32" fmla="*/ 619 w 116"/>
                  <a:gd name="T33" fmla="*/ 7326 h 722"/>
                  <a:gd name="T34" fmla="*/ 372 w 116"/>
                  <a:gd name="T35" fmla="*/ 6072 h 722"/>
                  <a:gd name="T36" fmla="*/ 226 w 116"/>
                  <a:gd name="T37" fmla="*/ 4926 h 722"/>
                  <a:gd name="T38" fmla="*/ 182 w 116"/>
                  <a:gd name="T39" fmla="*/ 3524 h 722"/>
                  <a:gd name="T40" fmla="*/ 170 w 116"/>
                  <a:gd name="T41" fmla="*/ 2612 h 722"/>
                  <a:gd name="T42" fmla="*/ 101 w 116"/>
                  <a:gd name="T43" fmla="*/ 1454 h 722"/>
                  <a:gd name="T44" fmla="*/ 110 w 116"/>
                  <a:gd name="T45" fmla="*/ 776 h 722"/>
                  <a:gd name="T46" fmla="*/ 101 w 116"/>
                  <a:gd name="T47" fmla="*/ 12 h 7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722">
                    <a:moveTo>
                      <a:pt x="9" y="0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20" y="42"/>
                      <a:pt x="33" y="52"/>
                    </a:cubicBezTo>
                    <a:cubicBezTo>
                      <a:pt x="45" y="61"/>
                      <a:pt x="56" y="76"/>
                      <a:pt x="43" y="89"/>
                    </a:cubicBezTo>
                    <a:cubicBezTo>
                      <a:pt x="30" y="102"/>
                      <a:pt x="14" y="139"/>
                      <a:pt x="31" y="195"/>
                    </a:cubicBezTo>
                    <a:cubicBezTo>
                      <a:pt x="42" y="232"/>
                      <a:pt x="61" y="209"/>
                      <a:pt x="61" y="230"/>
                    </a:cubicBezTo>
                    <a:cubicBezTo>
                      <a:pt x="61" y="252"/>
                      <a:pt x="41" y="243"/>
                      <a:pt x="39" y="268"/>
                    </a:cubicBezTo>
                    <a:cubicBezTo>
                      <a:pt x="38" y="292"/>
                      <a:pt x="28" y="337"/>
                      <a:pt x="50" y="382"/>
                    </a:cubicBezTo>
                    <a:cubicBezTo>
                      <a:pt x="58" y="399"/>
                      <a:pt x="76" y="407"/>
                      <a:pt x="77" y="419"/>
                    </a:cubicBezTo>
                    <a:cubicBezTo>
                      <a:pt x="77" y="430"/>
                      <a:pt x="58" y="441"/>
                      <a:pt x="59" y="455"/>
                    </a:cubicBezTo>
                    <a:cubicBezTo>
                      <a:pt x="60" y="470"/>
                      <a:pt x="58" y="506"/>
                      <a:pt x="87" y="556"/>
                    </a:cubicBezTo>
                    <a:cubicBezTo>
                      <a:pt x="94" y="567"/>
                      <a:pt x="114" y="565"/>
                      <a:pt x="115" y="582"/>
                    </a:cubicBezTo>
                    <a:cubicBezTo>
                      <a:pt x="116" y="598"/>
                      <a:pt x="98" y="604"/>
                      <a:pt x="99" y="632"/>
                    </a:cubicBezTo>
                    <a:cubicBezTo>
                      <a:pt x="100" y="660"/>
                      <a:pt x="92" y="695"/>
                      <a:pt x="109" y="716"/>
                    </a:cubicBezTo>
                    <a:cubicBezTo>
                      <a:pt x="86" y="722"/>
                      <a:pt x="86" y="722"/>
                      <a:pt x="86" y="722"/>
                    </a:cubicBezTo>
                    <a:cubicBezTo>
                      <a:pt x="86" y="722"/>
                      <a:pt x="72" y="677"/>
                      <a:pt x="75" y="636"/>
                    </a:cubicBezTo>
                    <a:cubicBezTo>
                      <a:pt x="78" y="595"/>
                      <a:pt x="67" y="560"/>
                      <a:pt x="55" y="538"/>
                    </a:cubicBezTo>
                    <a:cubicBezTo>
                      <a:pt x="44" y="516"/>
                      <a:pt x="27" y="482"/>
                      <a:pt x="33" y="446"/>
                    </a:cubicBezTo>
                    <a:cubicBezTo>
                      <a:pt x="39" y="409"/>
                      <a:pt x="27" y="379"/>
                      <a:pt x="20" y="362"/>
                    </a:cubicBezTo>
                    <a:cubicBezTo>
                      <a:pt x="12" y="345"/>
                      <a:pt x="5" y="286"/>
                      <a:pt x="16" y="259"/>
                    </a:cubicBezTo>
                    <a:cubicBezTo>
                      <a:pt x="27" y="232"/>
                      <a:pt x="20" y="208"/>
                      <a:pt x="15" y="192"/>
                    </a:cubicBezTo>
                    <a:cubicBezTo>
                      <a:pt x="9" y="176"/>
                      <a:pt x="0" y="132"/>
                      <a:pt x="9" y="107"/>
                    </a:cubicBezTo>
                    <a:cubicBezTo>
                      <a:pt x="19" y="82"/>
                      <a:pt x="15" y="70"/>
                      <a:pt x="10" y="57"/>
                    </a:cubicBezTo>
                    <a:cubicBezTo>
                      <a:pt x="6" y="45"/>
                      <a:pt x="3" y="15"/>
                      <a:pt x="9" y="1"/>
                    </a:cubicBezTo>
                  </a:path>
                </a:pathLst>
              </a:custGeom>
              <a:solidFill>
                <a:srgbClr val="F6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6" name="Freeform 145"/>
              <p:cNvSpPr>
                <a:spLocks/>
              </p:cNvSpPr>
              <p:nvPr/>
            </p:nvSpPr>
            <p:spPr bwMode="auto">
              <a:xfrm>
                <a:off x="1997" y="1660"/>
                <a:ext cx="260" cy="1724"/>
              </a:xfrm>
              <a:custGeom>
                <a:avLst/>
                <a:gdLst>
                  <a:gd name="T0" fmla="*/ 101 w 116"/>
                  <a:gd name="T1" fmla="*/ 0 h 722"/>
                  <a:gd name="T2" fmla="*/ 381 w 116"/>
                  <a:gd name="T3" fmla="*/ 12 h 722"/>
                  <a:gd name="T4" fmla="*/ 372 w 116"/>
                  <a:gd name="T5" fmla="*/ 707 h 722"/>
                  <a:gd name="T6" fmla="*/ 482 w 116"/>
                  <a:gd name="T7" fmla="*/ 1215 h 722"/>
                  <a:gd name="T8" fmla="*/ 347 w 116"/>
                  <a:gd name="T9" fmla="*/ 2658 h 722"/>
                  <a:gd name="T10" fmla="*/ 688 w 116"/>
                  <a:gd name="T11" fmla="*/ 3130 h 722"/>
                  <a:gd name="T12" fmla="*/ 437 w 116"/>
                  <a:gd name="T13" fmla="*/ 3649 h 722"/>
                  <a:gd name="T14" fmla="*/ 563 w 116"/>
                  <a:gd name="T15" fmla="*/ 5201 h 722"/>
                  <a:gd name="T16" fmla="*/ 870 w 116"/>
                  <a:gd name="T17" fmla="*/ 5702 h 722"/>
                  <a:gd name="T18" fmla="*/ 663 w 116"/>
                  <a:gd name="T19" fmla="*/ 6192 h 722"/>
                  <a:gd name="T20" fmla="*/ 979 w 116"/>
                  <a:gd name="T21" fmla="*/ 7572 h 722"/>
                  <a:gd name="T22" fmla="*/ 1296 w 116"/>
                  <a:gd name="T23" fmla="*/ 7925 h 722"/>
                  <a:gd name="T24" fmla="*/ 1116 w 116"/>
                  <a:gd name="T25" fmla="*/ 8603 h 722"/>
                  <a:gd name="T26" fmla="*/ 1226 w 116"/>
                  <a:gd name="T27" fmla="*/ 9749 h 722"/>
                  <a:gd name="T28" fmla="*/ 971 w 116"/>
                  <a:gd name="T29" fmla="*/ 9831 h 722"/>
                  <a:gd name="T30" fmla="*/ 845 w 116"/>
                  <a:gd name="T31" fmla="*/ 8661 h 722"/>
                  <a:gd name="T32" fmla="*/ 619 w 116"/>
                  <a:gd name="T33" fmla="*/ 7326 h 722"/>
                  <a:gd name="T34" fmla="*/ 372 w 116"/>
                  <a:gd name="T35" fmla="*/ 6072 h 722"/>
                  <a:gd name="T36" fmla="*/ 226 w 116"/>
                  <a:gd name="T37" fmla="*/ 4926 h 722"/>
                  <a:gd name="T38" fmla="*/ 182 w 116"/>
                  <a:gd name="T39" fmla="*/ 3524 h 722"/>
                  <a:gd name="T40" fmla="*/ 170 w 116"/>
                  <a:gd name="T41" fmla="*/ 2612 h 722"/>
                  <a:gd name="T42" fmla="*/ 101 w 116"/>
                  <a:gd name="T43" fmla="*/ 1454 h 722"/>
                  <a:gd name="T44" fmla="*/ 110 w 116"/>
                  <a:gd name="T45" fmla="*/ 776 h 722"/>
                  <a:gd name="T46" fmla="*/ 101 w 116"/>
                  <a:gd name="T47" fmla="*/ 12 h 72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" h="722">
                    <a:moveTo>
                      <a:pt x="9" y="0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20" y="42"/>
                      <a:pt x="33" y="52"/>
                    </a:cubicBezTo>
                    <a:cubicBezTo>
                      <a:pt x="45" y="61"/>
                      <a:pt x="56" y="76"/>
                      <a:pt x="43" y="89"/>
                    </a:cubicBezTo>
                    <a:cubicBezTo>
                      <a:pt x="30" y="102"/>
                      <a:pt x="14" y="139"/>
                      <a:pt x="31" y="195"/>
                    </a:cubicBezTo>
                    <a:cubicBezTo>
                      <a:pt x="42" y="232"/>
                      <a:pt x="61" y="209"/>
                      <a:pt x="61" y="230"/>
                    </a:cubicBezTo>
                    <a:cubicBezTo>
                      <a:pt x="61" y="252"/>
                      <a:pt x="41" y="243"/>
                      <a:pt x="39" y="268"/>
                    </a:cubicBezTo>
                    <a:cubicBezTo>
                      <a:pt x="38" y="292"/>
                      <a:pt x="28" y="337"/>
                      <a:pt x="50" y="382"/>
                    </a:cubicBezTo>
                    <a:cubicBezTo>
                      <a:pt x="58" y="399"/>
                      <a:pt x="76" y="407"/>
                      <a:pt x="77" y="419"/>
                    </a:cubicBezTo>
                    <a:cubicBezTo>
                      <a:pt x="77" y="430"/>
                      <a:pt x="58" y="441"/>
                      <a:pt x="59" y="455"/>
                    </a:cubicBezTo>
                    <a:cubicBezTo>
                      <a:pt x="60" y="470"/>
                      <a:pt x="58" y="506"/>
                      <a:pt x="87" y="556"/>
                    </a:cubicBezTo>
                    <a:cubicBezTo>
                      <a:pt x="94" y="567"/>
                      <a:pt x="114" y="565"/>
                      <a:pt x="115" y="582"/>
                    </a:cubicBezTo>
                    <a:cubicBezTo>
                      <a:pt x="116" y="598"/>
                      <a:pt x="98" y="604"/>
                      <a:pt x="99" y="632"/>
                    </a:cubicBezTo>
                    <a:cubicBezTo>
                      <a:pt x="100" y="660"/>
                      <a:pt x="92" y="695"/>
                      <a:pt x="109" y="716"/>
                    </a:cubicBezTo>
                    <a:cubicBezTo>
                      <a:pt x="86" y="722"/>
                      <a:pt x="86" y="722"/>
                      <a:pt x="86" y="722"/>
                    </a:cubicBezTo>
                    <a:cubicBezTo>
                      <a:pt x="86" y="722"/>
                      <a:pt x="72" y="677"/>
                      <a:pt x="75" y="636"/>
                    </a:cubicBezTo>
                    <a:cubicBezTo>
                      <a:pt x="78" y="595"/>
                      <a:pt x="67" y="560"/>
                      <a:pt x="55" y="538"/>
                    </a:cubicBezTo>
                    <a:cubicBezTo>
                      <a:pt x="44" y="516"/>
                      <a:pt x="27" y="482"/>
                      <a:pt x="33" y="446"/>
                    </a:cubicBezTo>
                    <a:cubicBezTo>
                      <a:pt x="39" y="409"/>
                      <a:pt x="27" y="379"/>
                      <a:pt x="20" y="362"/>
                    </a:cubicBezTo>
                    <a:cubicBezTo>
                      <a:pt x="12" y="345"/>
                      <a:pt x="5" y="286"/>
                      <a:pt x="16" y="259"/>
                    </a:cubicBezTo>
                    <a:cubicBezTo>
                      <a:pt x="27" y="232"/>
                      <a:pt x="20" y="208"/>
                      <a:pt x="15" y="192"/>
                    </a:cubicBezTo>
                    <a:cubicBezTo>
                      <a:pt x="9" y="176"/>
                      <a:pt x="0" y="132"/>
                      <a:pt x="9" y="107"/>
                    </a:cubicBezTo>
                    <a:cubicBezTo>
                      <a:pt x="19" y="82"/>
                      <a:pt x="15" y="70"/>
                      <a:pt x="10" y="57"/>
                    </a:cubicBezTo>
                    <a:cubicBezTo>
                      <a:pt x="6" y="45"/>
                      <a:pt x="3" y="15"/>
                      <a:pt x="9" y="1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7" name="Freeform 146"/>
              <p:cNvSpPr>
                <a:spLocks/>
              </p:cNvSpPr>
              <p:nvPr/>
            </p:nvSpPr>
            <p:spPr bwMode="auto">
              <a:xfrm>
                <a:off x="2190" y="2693"/>
                <a:ext cx="1689" cy="839"/>
              </a:xfrm>
              <a:custGeom>
                <a:avLst/>
                <a:gdLst>
                  <a:gd name="T0" fmla="*/ 0 w 754"/>
                  <a:gd name="T1" fmla="*/ 3949 h 351"/>
                  <a:gd name="T2" fmla="*/ 260 w 754"/>
                  <a:gd name="T3" fmla="*/ 3863 h 351"/>
                  <a:gd name="T4" fmla="*/ 1496 w 754"/>
                  <a:gd name="T5" fmla="*/ 4467 h 351"/>
                  <a:gd name="T6" fmla="*/ 2419 w 754"/>
                  <a:gd name="T7" fmla="*/ 3715 h 351"/>
                  <a:gd name="T8" fmla="*/ 2775 w 754"/>
                  <a:gd name="T9" fmla="*/ 3370 h 351"/>
                  <a:gd name="T10" fmla="*/ 3282 w 754"/>
                  <a:gd name="T11" fmla="*/ 2034 h 351"/>
                  <a:gd name="T12" fmla="*/ 3674 w 754"/>
                  <a:gd name="T13" fmla="*/ 1147 h 351"/>
                  <a:gd name="T14" fmla="*/ 3808 w 754"/>
                  <a:gd name="T15" fmla="*/ 932 h 351"/>
                  <a:gd name="T16" fmla="*/ 4025 w 754"/>
                  <a:gd name="T17" fmla="*/ 1092 h 351"/>
                  <a:gd name="T18" fmla="*/ 4314 w 754"/>
                  <a:gd name="T19" fmla="*/ 1131 h 351"/>
                  <a:gd name="T20" fmla="*/ 4476 w 754"/>
                  <a:gd name="T21" fmla="*/ 1092 h 351"/>
                  <a:gd name="T22" fmla="*/ 4576 w 754"/>
                  <a:gd name="T23" fmla="*/ 1308 h 351"/>
                  <a:gd name="T24" fmla="*/ 5103 w 754"/>
                  <a:gd name="T25" fmla="*/ 1817 h 351"/>
                  <a:gd name="T26" fmla="*/ 5338 w 754"/>
                  <a:gd name="T27" fmla="*/ 1898 h 351"/>
                  <a:gd name="T28" fmla="*/ 5450 w 754"/>
                  <a:gd name="T29" fmla="*/ 2113 h 351"/>
                  <a:gd name="T30" fmla="*/ 6633 w 754"/>
                  <a:gd name="T31" fmla="*/ 2092 h 351"/>
                  <a:gd name="T32" fmla="*/ 6778 w 754"/>
                  <a:gd name="T33" fmla="*/ 1829 h 351"/>
                  <a:gd name="T34" fmla="*/ 7036 w 754"/>
                  <a:gd name="T35" fmla="*/ 1805 h 351"/>
                  <a:gd name="T36" fmla="*/ 7652 w 754"/>
                  <a:gd name="T37" fmla="*/ 942 h 351"/>
                  <a:gd name="T38" fmla="*/ 7742 w 754"/>
                  <a:gd name="T39" fmla="*/ 641 h 351"/>
                  <a:gd name="T40" fmla="*/ 7934 w 754"/>
                  <a:gd name="T41" fmla="*/ 629 h 351"/>
                  <a:gd name="T42" fmla="*/ 8474 w 754"/>
                  <a:gd name="T43" fmla="*/ 0 h 351"/>
                  <a:gd name="T44" fmla="*/ 8474 w 754"/>
                  <a:gd name="T45" fmla="*/ 304 h 351"/>
                  <a:gd name="T46" fmla="*/ 7587 w 754"/>
                  <a:gd name="T47" fmla="*/ 1475 h 351"/>
                  <a:gd name="T48" fmla="*/ 5374 w 754"/>
                  <a:gd name="T49" fmla="*/ 2338 h 351"/>
                  <a:gd name="T50" fmla="*/ 4059 w 754"/>
                  <a:gd name="T51" fmla="*/ 1298 h 351"/>
                  <a:gd name="T52" fmla="*/ 3472 w 754"/>
                  <a:gd name="T53" fmla="*/ 2417 h 351"/>
                  <a:gd name="T54" fmla="*/ 3080 w 754"/>
                  <a:gd name="T55" fmla="*/ 3428 h 351"/>
                  <a:gd name="T56" fmla="*/ 2921 w 754"/>
                  <a:gd name="T57" fmla="*/ 3731 h 351"/>
                  <a:gd name="T58" fmla="*/ 2699 w 754"/>
                  <a:gd name="T59" fmla="*/ 3932 h 351"/>
                  <a:gd name="T60" fmla="*/ 1405 w 754"/>
                  <a:gd name="T61" fmla="*/ 4754 h 351"/>
                  <a:gd name="T62" fmla="*/ 0 w 754"/>
                  <a:gd name="T63" fmla="*/ 3949 h 35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54" h="351">
                    <a:moveTo>
                      <a:pt x="0" y="289"/>
                    </a:moveTo>
                    <a:cubicBezTo>
                      <a:pt x="23" y="283"/>
                      <a:pt x="23" y="283"/>
                      <a:pt x="23" y="283"/>
                    </a:cubicBezTo>
                    <a:cubicBezTo>
                      <a:pt x="23" y="283"/>
                      <a:pt x="75" y="332"/>
                      <a:pt x="133" y="327"/>
                    </a:cubicBezTo>
                    <a:cubicBezTo>
                      <a:pt x="191" y="321"/>
                      <a:pt x="215" y="291"/>
                      <a:pt x="215" y="272"/>
                    </a:cubicBezTo>
                    <a:cubicBezTo>
                      <a:pt x="215" y="253"/>
                      <a:pt x="229" y="250"/>
                      <a:pt x="247" y="247"/>
                    </a:cubicBezTo>
                    <a:cubicBezTo>
                      <a:pt x="265" y="244"/>
                      <a:pt x="296" y="200"/>
                      <a:pt x="292" y="149"/>
                    </a:cubicBezTo>
                    <a:cubicBezTo>
                      <a:pt x="287" y="98"/>
                      <a:pt x="319" y="88"/>
                      <a:pt x="327" y="84"/>
                    </a:cubicBezTo>
                    <a:cubicBezTo>
                      <a:pt x="336" y="80"/>
                      <a:pt x="333" y="69"/>
                      <a:pt x="339" y="68"/>
                    </a:cubicBezTo>
                    <a:cubicBezTo>
                      <a:pt x="344" y="67"/>
                      <a:pt x="350" y="79"/>
                      <a:pt x="358" y="80"/>
                    </a:cubicBezTo>
                    <a:cubicBezTo>
                      <a:pt x="367" y="81"/>
                      <a:pt x="384" y="83"/>
                      <a:pt x="384" y="83"/>
                    </a:cubicBezTo>
                    <a:cubicBezTo>
                      <a:pt x="384" y="83"/>
                      <a:pt x="392" y="77"/>
                      <a:pt x="398" y="80"/>
                    </a:cubicBezTo>
                    <a:cubicBezTo>
                      <a:pt x="404" y="83"/>
                      <a:pt x="400" y="90"/>
                      <a:pt x="407" y="96"/>
                    </a:cubicBezTo>
                    <a:cubicBezTo>
                      <a:pt x="414" y="103"/>
                      <a:pt x="446" y="123"/>
                      <a:pt x="454" y="133"/>
                    </a:cubicBezTo>
                    <a:cubicBezTo>
                      <a:pt x="463" y="143"/>
                      <a:pt x="469" y="135"/>
                      <a:pt x="475" y="139"/>
                    </a:cubicBezTo>
                    <a:cubicBezTo>
                      <a:pt x="481" y="143"/>
                      <a:pt x="477" y="152"/>
                      <a:pt x="485" y="155"/>
                    </a:cubicBezTo>
                    <a:cubicBezTo>
                      <a:pt x="493" y="158"/>
                      <a:pt x="526" y="180"/>
                      <a:pt x="590" y="153"/>
                    </a:cubicBezTo>
                    <a:cubicBezTo>
                      <a:pt x="610" y="145"/>
                      <a:pt x="597" y="136"/>
                      <a:pt x="603" y="134"/>
                    </a:cubicBezTo>
                    <a:cubicBezTo>
                      <a:pt x="608" y="131"/>
                      <a:pt x="613" y="144"/>
                      <a:pt x="626" y="132"/>
                    </a:cubicBezTo>
                    <a:cubicBezTo>
                      <a:pt x="639" y="120"/>
                      <a:pt x="675" y="81"/>
                      <a:pt x="681" y="69"/>
                    </a:cubicBezTo>
                    <a:cubicBezTo>
                      <a:pt x="688" y="58"/>
                      <a:pt x="681" y="54"/>
                      <a:pt x="689" y="47"/>
                    </a:cubicBezTo>
                    <a:cubicBezTo>
                      <a:pt x="697" y="40"/>
                      <a:pt x="699" y="56"/>
                      <a:pt x="706" y="46"/>
                    </a:cubicBezTo>
                    <a:cubicBezTo>
                      <a:pt x="713" y="37"/>
                      <a:pt x="741" y="3"/>
                      <a:pt x="754" y="0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14" y="50"/>
                      <a:pt x="675" y="108"/>
                    </a:cubicBezTo>
                    <a:cubicBezTo>
                      <a:pt x="636" y="166"/>
                      <a:pt x="543" y="209"/>
                      <a:pt x="478" y="171"/>
                    </a:cubicBezTo>
                    <a:cubicBezTo>
                      <a:pt x="436" y="146"/>
                      <a:pt x="402" y="102"/>
                      <a:pt x="361" y="95"/>
                    </a:cubicBezTo>
                    <a:cubicBezTo>
                      <a:pt x="319" y="88"/>
                      <a:pt x="301" y="127"/>
                      <a:pt x="309" y="177"/>
                    </a:cubicBezTo>
                    <a:cubicBezTo>
                      <a:pt x="315" y="217"/>
                      <a:pt x="281" y="248"/>
                      <a:pt x="274" y="251"/>
                    </a:cubicBezTo>
                    <a:cubicBezTo>
                      <a:pt x="267" y="254"/>
                      <a:pt x="269" y="263"/>
                      <a:pt x="260" y="273"/>
                    </a:cubicBezTo>
                    <a:cubicBezTo>
                      <a:pt x="251" y="284"/>
                      <a:pt x="245" y="273"/>
                      <a:pt x="240" y="288"/>
                    </a:cubicBezTo>
                    <a:cubicBezTo>
                      <a:pt x="235" y="302"/>
                      <a:pt x="186" y="351"/>
                      <a:pt x="125" y="348"/>
                    </a:cubicBezTo>
                    <a:cubicBezTo>
                      <a:pt x="64" y="345"/>
                      <a:pt x="15" y="306"/>
                      <a:pt x="0" y="28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8" name="Freeform 147"/>
              <p:cNvSpPr>
                <a:spLocks/>
              </p:cNvSpPr>
              <p:nvPr/>
            </p:nvSpPr>
            <p:spPr bwMode="auto">
              <a:xfrm>
                <a:off x="2226" y="3097"/>
                <a:ext cx="80" cy="215"/>
              </a:xfrm>
              <a:custGeom>
                <a:avLst/>
                <a:gdLst>
                  <a:gd name="T0" fmla="*/ 0 w 36"/>
                  <a:gd name="T1" fmla="*/ 1228 h 90"/>
                  <a:gd name="T2" fmla="*/ 20 w 36"/>
                  <a:gd name="T3" fmla="*/ 616 h 90"/>
                  <a:gd name="T4" fmla="*/ 20 w 36"/>
                  <a:gd name="T5" fmla="*/ 325 h 90"/>
                  <a:gd name="T6" fmla="*/ 133 w 36"/>
                  <a:gd name="T7" fmla="*/ 12 h 90"/>
                  <a:gd name="T8" fmla="*/ 133 w 36"/>
                  <a:gd name="T9" fmla="*/ 0 h 90"/>
                  <a:gd name="T10" fmla="*/ 89 w 36"/>
                  <a:gd name="T11" fmla="*/ 177 h 90"/>
                  <a:gd name="T12" fmla="*/ 64 w 36"/>
                  <a:gd name="T13" fmla="*/ 342 h 90"/>
                  <a:gd name="T14" fmla="*/ 64 w 36"/>
                  <a:gd name="T15" fmla="*/ 616 h 90"/>
                  <a:gd name="T16" fmla="*/ 396 w 36"/>
                  <a:gd name="T17" fmla="*/ 834 h 90"/>
                  <a:gd name="T18" fmla="*/ 162 w 36"/>
                  <a:gd name="T19" fmla="*/ 874 h 90"/>
                  <a:gd name="T20" fmla="*/ 44 w 36"/>
                  <a:gd name="T21" fmla="*/ 1159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90">
                    <a:moveTo>
                      <a:pt x="0" y="90"/>
                    </a:moveTo>
                    <a:cubicBezTo>
                      <a:pt x="0" y="75"/>
                      <a:pt x="2" y="60"/>
                      <a:pt x="2" y="45"/>
                    </a:cubicBezTo>
                    <a:cubicBezTo>
                      <a:pt x="2" y="38"/>
                      <a:pt x="1" y="31"/>
                      <a:pt x="2" y="24"/>
                    </a:cubicBezTo>
                    <a:cubicBezTo>
                      <a:pt x="2" y="17"/>
                      <a:pt x="6" y="5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3"/>
                      <a:pt x="9" y="9"/>
                      <a:pt x="8" y="13"/>
                    </a:cubicBezTo>
                    <a:cubicBezTo>
                      <a:pt x="7" y="17"/>
                      <a:pt x="7" y="21"/>
                      <a:pt x="6" y="25"/>
                    </a:cubicBezTo>
                    <a:cubicBezTo>
                      <a:pt x="6" y="32"/>
                      <a:pt x="6" y="38"/>
                      <a:pt x="6" y="45"/>
                    </a:cubicBezTo>
                    <a:cubicBezTo>
                      <a:pt x="6" y="60"/>
                      <a:pt x="27" y="55"/>
                      <a:pt x="36" y="61"/>
                    </a:cubicBezTo>
                    <a:cubicBezTo>
                      <a:pt x="31" y="61"/>
                      <a:pt x="18" y="61"/>
                      <a:pt x="15" y="64"/>
                    </a:cubicBezTo>
                    <a:cubicBezTo>
                      <a:pt x="9" y="70"/>
                      <a:pt x="7" y="78"/>
                      <a:pt x="4" y="85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9" name="Freeform 148"/>
              <p:cNvSpPr>
                <a:spLocks/>
              </p:cNvSpPr>
              <p:nvPr/>
            </p:nvSpPr>
            <p:spPr bwMode="auto">
              <a:xfrm>
                <a:off x="2925" y="2705"/>
                <a:ext cx="69" cy="110"/>
              </a:xfrm>
              <a:custGeom>
                <a:avLst/>
                <a:gdLst>
                  <a:gd name="T0" fmla="*/ 298 w 31"/>
                  <a:gd name="T1" fmla="*/ 165 h 46"/>
                  <a:gd name="T2" fmla="*/ 323 w 31"/>
                  <a:gd name="T3" fmla="*/ 354 h 46"/>
                  <a:gd name="T4" fmla="*/ 332 w 31"/>
                  <a:gd name="T5" fmla="*/ 550 h 46"/>
                  <a:gd name="T6" fmla="*/ 198 w 31"/>
                  <a:gd name="T7" fmla="*/ 629 h 46"/>
                  <a:gd name="T8" fmla="*/ 80 w 31"/>
                  <a:gd name="T9" fmla="*/ 617 h 46"/>
                  <a:gd name="T10" fmla="*/ 0 w 31"/>
                  <a:gd name="T11" fmla="*/ 600 h 46"/>
                  <a:gd name="T12" fmla="*/ 154 w 31"/>
                  <a:gd name="T13" fmla="*/ 550 h 46"/>
                  <a:gd name="T14" fmla="*/ 254 w 31"/>
                  <a:gd name="T15" fmla="*/ 354 h 46"/>
                  <a:gd name="T16" fmla="*/ 243 w 31"/>
                  <a:gd name="T17" fmla="*/ 165 h 46"/>
                  <a:gd name="T18" fmla="*/ 189 w 31"/>
                  <a:gd name="T19" fmla="*/ 0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46">
                    <a:moveTo>
                      <a:pt x="27" y="12"/>
                    </a:moveTo>
                    <a:cubicBezTo>
                      <a:pt x="29" y="16"/>
                      <a:pt x="29" y="21"/>
                      <a:pt x="29" y="26"/>
                    </a:cubicBezTo>
                    <a:cubicBezTo>
                      <a:pt x="30" y="31"/>
                      <a:pt x="31" y="36"/>
                      <a:pt x="30" y="40"/>
                    </a:cubicBezTo>
                    <a:cubicBezTo>
                      <a:pt x="28" y="46"/>
                      <a:pt x="23" y="46"/>
                      <a:pt x="18" y="46"/>
                    </a:cubicBezTo>
                    <a:cubicBezTo>
                      <a:pt x="14" y="46"/>
                      <a:pt x="11" y="45"/>
                      <a:pt x="7" y="45"/>
                    </a:cubicBezTo>
                    <a:cubicBezTo>
                      <a:pt x="5" y="45"/>
                      <a:pt x="2" y="46"/>
                      <a:pt x="0" y="44"/>
                    </a:cubicBezTo>
                    <a:cubicBezTo>
                      <a:pt x="5" y="44"/>
                      <a:pt x="10" y="42"/>
                      <a:pt x="14" y="40"/>
                    </a:cubicBezTo>
                    <a:cubicBezTo>
                      <a:pt x="20" y="37"/>
                      <a:pt x="22" y="32"/>
                      <a:pt x="23" y="26"/>
                    </a:cubicBezTo>
                    <a:cubicBezTo>
                      <a:pt x="23" y="21"/>
                      <a:pt x="23" y="17"/>
                      <a:pt x="22" y="12"/>
                    </a:cubicBezTo>
                    <a:cubicBezTo>
                      <a:pt x="21" y="7"/>
                      <a:pt x="19" y="4"/>
                      <a:pt x="17" y="0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0" name="Freeform 149"/>
              <p:cNvSpPr>
                <a:spLocks/>
              </p:cNvSpPr>
              <p:nvPr/>
            </p:nvSpPr>
            <p:spPr bwMode="auto">
              <a:xfrm>
                <a:off x="3128" y="2744"/>
                <a:ext cx="56" cy="90"/>
              </a:xfrm>
              <a:custGeom>
                <a:avLst/>
                <a:gdLst>
                  <a:gd name="T0" fmla="*/ 0 w 25"/>
                  <a:gd name="T1" fmla="*/ 320 h 38"/>
                  <a:gd name="T2" fmla="*/ 215 w 25"/>
                  <a:gd name="T3" fmla="*/ 291 h 38"/>
                  <a:gd name="T4" fmla="*/ 246 w 25"/>
                  <a:gd name="T5" fmla="*/ 118 h 38"/>
                  <a:gd name="T6" fmla="*/ 246 w 25"/>
                  <a:gd name="T7" fmla="*/ 0 h 38"/>
                  <a:gd name="T8" fmla="*/ 271 w 25"/>
                  <a:gd name="T9" fmla="*/ 156 h 38"/>
                  <a:gd name="T10" fmla="*/ 271 w 25"/>
                  <a:gd name="T11" fmla="*/ 303 h 38"/>
                  <a:gd name="T12" fmla="*/ 226 w 25"/>
                  <a:gd name="T13" fmla="*/ 455 h 38"/>
                  <a:gd name="T14" fmla="*/ 170 w 25"/>
                  <a:gd name="T15" fmla="*/ 493 h 38"/>
                  <a:gd name="T16" fmla="*/ 9 w 25"/>
                  <a:gd name="T17" fmla="*/ 386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38">
                    <a:moveTo>
                      <a:pt x="0" y="24"/>
                    </a:moveTo>
                    <a:cubicBezTo>
                      <a:pt x="5" y="27"/>
                      <a:pt x="15" y="29"/>
                      <a:pt x="19" y="22"/>
                    </a:cubicBezTo>
                    <a:cubicBezTo>
                      <a:pt x="20" y="18"/>
                      <a:pt x="21" y="13"/>
                      <a:pt x="22" y="9"/>
                    </a:cubicBezTo>
                    <a:cubicBezTo>
                      <a:pt x="22" y="6"/>
                      <a:pt x="21" y="3"/>
                      <a:pt x="22" y="0"/>
                    </a:cubicBezTo>
                    <a:cubicBezTo>
                      <a:pt x="24" y="3"/>
                      <a:pt x="24" y="9"/>
                      <a:pt x="24" y="12"/>
                    </a:cubicBezTo>
                    <a:cubicBezTo>
                      <a:pt x="25" y="15"/>
                      <a:pt x="24" y="19"/>
                      <a:pt x="24" y="23"/>
                    </a:cubicBezTo>
                    <a:cubicBezTo>
                      <a:pt x="23" y="27"/>
                      <a:pt x="22" y="30"/>
                      <a:pt x="20" y="34"/>
                    </a:cubicBezTo>
                    <a:cubicBezTo>
                      <a:pt x="18" y="37"/>
                      <a:pt x="18" y="38"/>
                      <a:pt x="15" y="37"/>
                    </a:cubicBezTo>
                    <a:cubicBezTo>
                      <a:pt x="10" y="34"/>
                      <a:pt x="6" y="31"/>
                      <a:pt x="1" y="29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1" name="Freeform 150"/>
              <p:cNvSpPr>
                <a:spLocks/>
              </p:cNvSpPr>
              <p:nvPr/>
            </p:nvSpPr>
            <p:spPr bwMode="auto">
              <a:xfrm>
                <a:off x="3265" y="2896"/>
                <a:ext cx="94" cy="79"/>
              </a:xfrm>
              <a:custGeom>
                <a:avLst/>
                <a:gdLst>
                  <a:gd name="T0" fmla="*/ 470 w 42"/>
                  <a:gd name="T1" fmla="*/ 177 h 33"/>
                  <a:gd name="T2" fmla="*/ 405 w 42"/>
                  <a:gd name="T3" fmla="*/ 452 h 33"/>
                  <a:gd name="T4" fmla="*/ 291 w 42"/>
                  <a:gd name="T5" fmla="*/ 395 h 33"/>
                  <a:gd name="T6" fmla="*/ 134 w 42"/>
                  <a:gd name="T7" fmla="*/ 275 h 33"/>
                  <a:gd name="T8" fmla="*/ 36 w 42"/>
                  <a:gd name="T9" fmla="*/ 194 h 33"/>
                  <a:gd name="T10" fmla="*/ 0 w 42"/>
                  <a:gd name="T11" fmla="*/ 136 h 33"/>
                  <a:gd name="T12" fmla="*/ 145 w 42"/>
                  <a:gd name="T13" fmla="*/ 247 h 33"/>
                  <a:gd name="T14" fmla="*/ 291 w 42"/>
                  <a:gd name="T15" fmla="*/ 326 h 33"/>
                  <a:gd name="T16" fmla="*/ 392 w 42"/>
                  <a:gd name="T17" fmla="*/ 235 h 33"/>
                  <a:gd name="T18" fmla="*/ 425 w 42"/>
                  <a:gd name="T19" fmla="*/ 127 h 33"/>
                  <a:gd name="T20" fmla="*/ 425 w 42"/>
                  <a:gd name="T21" fmla="*/ 0 h 33"/>
                  <a:gd name="T22" fmla="*/ 461 w 42"/>
                  <a:gd name="T23" fmla="*/ 148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" h="33">
                    <a:moveTo>
                      <a:pt x="42" y="13"/>
                    </a:moveTo>
                    <a:cubicBezTo>
                      <a:pt x="42" y="21"/>
                      <a:pt x="39" y="26"/>
                      <a:pt x="36" y="33"/>
                    </a:cubicBezTo>
                    <a:cubicBezTo>
                      <a:pt x="32" y="33"/>
                      <a:pt x="29" y="30"/>
                      <a:pt x="26" y="29"/>
                    </a:cubicBezTo>
                    <a:cubicBezTo>
                      <a:pt x="21" y="26"/>
                      <a:pt x="17" y="24"/>
                      <a:pt x="12" y="20"/>
                    </a:cubicBezTo>
                    <a:cubicBezTo>
                      <a:pt x="9" y="18"/>
                      <a:pt x="5" y="17"/>
                      <a:pt x="3" y="14"/>
                    </a:cubicBezTo>
                    <a:cubicBezTo>
                      <a:pt x="2" y="13"/>
                      <a:pt x="1" y="11"/>
                      <a:pt x="0" y="10"/>
                    </a:cubicBezTo>
                    <a:cubicBezTo>
                      <a:pt x="4" y="12"/>
                      <a:pt x="9" y="15"/>
                      <a:pt x="13" y="18"/>
                    </a:cubicBezTo>
                    <a:cubicBezTo>
                      <a:pt x="16" y="20"/>
                      <a:pt x="21" y="24"/>
                      <a:pt x="26" y="24"/>
                    </a:cubicBezTo>
                    <a:cubicBezTo>
                      <a:pt x="30" y="24"/>
                      <a:pt x="34" y="21"/>
                      <a:pt x="35" y="17"/>
                    </a:cubicBezTo>
                    <a:cubicBezTo>
                      <a:pt x="37" y="14"/>
                      <a:pt x="37" y="11"/>
                      <a:pt x="38" y="9"/>
                    </a:cubicBezTo>
                    <a:cubicBezTo>
                      <a:pt x="38" y="6"/>
                      <a:pt x="37" y="3"/>
                      <a:pt x="38" y="0"/>
                    </a:cubicBezTo>
                    <a:cubicBezTo>
                      <a:pt x="40" y="3"/>
                      <a:pt x="39" y="8"/>
                      <a:pt x="41" y="1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2" name="Freeform 151"/>
              <p:cNvSpPr>
                <a:spLocks/>
              </p:cNvSpPr>
              <p:nvPr/>
            </p:nvSpPr>
            <p:spPr bwMode="auto">
              <a:xfrm>
                <a:off x="3466" y="2875"/>
                <a:ext cx="88" cy="127"/>
              </a:xfrm>
              <a:custGeom>
                <a:avLst/>
                <a:gdLst>
                  <a:gd name="T0" fmla="*/ 264 w 39"/>
                  <a:gd name="T1" fmla="*/ 0 h 53"/>
                  <a:gd name="T2" fmla="*/ 311 w 39"/>
                  <a:gd name="T3" fmla="*/ 415 h 53"/>
                  <a:gd name="T4" fmla="*/ 183 w 39"/>
                  <a:gd name="T5" fmla="*/ 563 h 53"/>
                  <a:gd name="T6" fmla="*/ 0 w 39"/>
                  <a:gd name="T7" fmla="*/ 690 h 53"/>
                  <a:gd name="T8" fmla="*/ 194 w 39"/>
                  <a:gd name="T9" fmla="*/ 649 h 53"/>
                  <a:gd name="T10" fmla="*/ 320 w 39"/>
                  <a:gd name="T11" fmla="*/ 563 h 53"/>
                  <a:gd name="T12" fmla="*/ 422 w 39"/>
                  <a:gd name="T13" fmla="*/ 443 h 53"/>
                  <a:gd name="T14" fmla="*/ 438 w 39"/>
                  <a:gd name="T15" fmla="*/ 194 h 53"/>
                  <a:gd name="T16" fmla="*/ 377 w 39"/>
                  <a:gd name="T17" fmla="*/ 81 h 53"/>
                  <a:gd name="T18" fmla="*/ 332 w 39"/>
                  <a:gd name="T19" fmla="*/ 41 h 53"/>
                  <a:gd name="T20" fmla="*/ 264 w 39"/>
                  <a:gd name="T21" fmla="*/ 12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53">
                    <a:moveTo>
                      <a:pt x="23" y="0"/>
                    </a:moveTo>
                    <a:cubicBezTo>
                      <a:pt x="32" y="7"/>
                      <a:pt x="33" y="20"/>
                      <a:pt x="27" y="30"/>
                    </a:cubicBezTo>
                    <a:cubicBezTo>
                      <a:pt x="25" y="34"/>
                      <a:pt x="20" y="37"/>
                      <a:pt x="16" y="41"/>
                    </a:cubicBezTo>
                    <a:cubicBezTo>
                      <a:pt x="11" y="44"/>
                      <a:pt x="5" y="46"/>
                      <a:pt x="0" y="50"/>
                    </a:cubicBezTo>
                    <a:cubicBezTo>
                      <a:pt x="5" y="53"/>
                      <a:pt x="13" y="48"/>
                      <a:pt x="17" y="47"/>
                    </a:cubicBezTo>
                    <a:cubicBezTo>
                      <a:pt x="21" y="45"/>
                      <a:pt x="24" y="43"/>
                      <a:pt x="28" y="41"/>
                    </a:cubicBezTo>
                    <a:cubicBezTo>
                      <a:pt x="33" y="39"/>
                      <a:pt x="35" y="37"/>
                      <a:pt x="37" y="32"/>
                    </a:cubicBezTo>
                    <a:cubicBezTo>
                      <a:pt x="39" y="26"/>
                      <a:pt x="39" y="20"/>
                      <a:pt x="38" y="14"/>
                    </a:cubicBezTo>
                    <a:cubicBezTo>
                      <a:pt x="37" y="11"/>
                      <a:pt x="35" y="8"/>
                      <a:pt x="33" y="6"/>
                    </a:cubicBezTo>
                    <a:cubicBezTo>
                      <a:pt x="32" y="5"/>
                      <a:pt x="31" y="4"/>
                      <a:pt x="29" y="3"/>
                    </a:cubicBezTo>
                    <a:cubicBezTo>
                      <a:pt x="27" y="2"/>
                      <a:pt x="26" y="2"/>
                      <a:pt x="23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3" name="Freeform 152"/>
              <p:cNvSpPr>
                <a:spLocks/>
              </p:cNvSpPr>
              <p:nvPr/>
            </p:nvSpPr>
            <p:spPr bwMode="auto">
              <a:xfrm>
                <a:off x="3677" y="2672"/>
                <a:ext cx="76" cy="139"/>
              </a:xfrm>
              <a:custGeom>
                <a:avLst/>
                <a:gdLst>
                  <a:gd name="T0" fmla="*/ 154 w 34"/>
                  <a:gd name="T1" fmla="*/ 29 h 58"/>
                  <a:gd name="T2" fmla="*/ 255 w 34"/>
                  <a:gd name="T3" fmla="*/ 177 h 58"/>
                  <a:gd name="T4" fmla="*/ 226 w 34"/>
                  <a:gd name="T5" fmla="*/ 386 h 58"/>
                  <a:gd name="T6" fmla="*/ 134 w 34"/>
                  <a:gd name="T7" fmla="*/ 534 h 58"/>
                  <a:gd name="T8" fmla="*/ 0 w 34"/>
                  <a:gd name="T9" fmla="*/ 798 h 58"/>
                  <a:gd name="T10" fmla="*/ 134 w 34"/>
                  <a:gd name="T11" fmla="*/ 621 h 58"/>
                  <a:gd name="T12" fmla="*/ 255 w 34"/>
                  <a:gd name="T13" fmla="*/ 494 h 58"/>
                  <a:gd name="T14" fmla="*/ 369 w 34"/>
                  <a:gd name="T15" fmla="*/ 316 h 58"/>
                  <a:gd name="T16" fmla="*/ 324 w 34"/>
                  <a:gd name="T17" fmla="*/ 98 h 58"/>
                  <a:gd name="T18" fmla="*/ 154 w 34"/>
                  <a:gd name="T19" fmla="*/ 12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58">
                    <a:moveTo>
                      <a:pt x="14" y="2"/>
                    </a:moveTo>
                    <a:cubicBezTo>
                      <a:pt x="19" y="5"/>
                      <a:pt x="21" y="7"/>
                      <a:pt x="23" y="13"/>
                    </a:cubicBezTo>
                    <a:cubicBezTo>
                      <a:pt x="25" y="19"/>
                      <a:pt x="23" y="22"/>
                      <a:pt x="20" y="28"/>
                    </a:cubicBezTo>
                    <a:cubicBezTo>
                      <a:pt x="17" y="32"/>
                      <a:pt x="14" y="35"/>
                      <a:pt x="12" y="39"/>
                    </a:cubicBezTo>
                    <a:cubicBezTo>
                      <a:pt x="8" y="45"/>
                      <a:pt x="2" y="51"/>
                      <a:pt x="0" y="58"/>
                    </a:cubicBezTo>
                    <a:cubicBezTo>
                      <a:pt x="5" y="55"/>
                      <a:pt x="8" y="49"/>
                      <a:pt x="12" y="45"/>
                    </a:cubicBezTo>
                    <a:cubicBezTo>
                      <a:pt x="15" y="42"/>
                      <a:pt x="19" y="39"/>
                      <a:pt x="23" y="36"/>
                    </a:cubicBezTo>
                    <a:cubicBezTo>
                      <a:pt x="27" y="33"/>
                      <a:pt x="32" y="29"/>
                      <a:pt x="33" y="23"/>
                    </a:cubicBezTo>
                    <a:cubicBezTo>
                      <a:pt x="34" y="18"/>
                      <a:pt x="33" y="12"/>
                      <a:pt x="29" y="7"/>
                    </a:cubicBezTo>
                    <a:cubicBezTo>
                      <a:pt x="26" y="3"/>
                      <a:pt x="19" y="0"/>
                      <a:pt x="14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4" name="Freeform 153"/>
              <p:cNvSpPr>
                <a:spLocks/>
              </p:cNvSpPr>
              <p:nvPr/>
            </p:nvSpPr>
            <p:spPr bwMode="auto">
              <a:xfrm>
                <a:off x="2786" y="2899"/>
                <a:ext cx="62" cy="172"/>
              </a:xfrm>
              <a:custGeom>
                <a:avLst/>
                <a:gdLst>
                  <a:gd name="T0" fmla="*/ 303 w 28"/>
                  <a:gd name="T1" fmla="*/ 0 h 72"/>
                  <a:gd name="T2" fmla="*/ 230 w 28"/>
                  <a:gd name="T3" fmla="*/ 275 h 72"/>
                  <a:gd name="T4" fmla="*/ 142 w 28"/>
                  <a:gd name="T5" fmla="*/ 370 h 72"/>
                  <a:gd name="T6" fmla="*/ 53 w 28"/>
                  <a:gd name="T7" fmla="*/ 275 h 72"/>
                  <a:gd name="T8" fmla="*/ 78 w 28"/>
                  <a:gd name="T9" fmla="*/ 423 h 72"/>
                  <a:gd name="T10" fmla="*/ 78 w 28"/>
                  <a:gd name="T11" fmla="*/ 600 h 72"/>
                  <a:gd name="T12" fmla="*/ 53 w 28"/>
                  <a:gd name="T13" fmla="*/ 748 h 72"/>
                  <a:gd name="T14" fmla="*/ 9 w 28"/>
                  <a:gd name="T15" fmla="*/ 982 h 72"/>
                  <a:gd name="T16" fmla="*/ 206 w 28"/>
                  <a:gd name="T17" fmla="*/ 695 h 72"/>
                  <a:gd name="T18" fmla="*/ 270 w 28"/>
                  <a:gd name="T19" fmla="*/ 325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72">
                    <a:moveTo>
                      <a:pt x="28" y="0"/>
                    </a:moveTo>
                    <a:cubicBezTo>
                      <a:pt x="24" y="5"/>
                      <a:pt x="23" y="15"/>
                      <a:pt x="21" y="20"/>
                    </a:cubicBezTo>
                    <a:cubicBezTo>
                      <a:pt x="20" y="23"/>
                      <a:pt x="17" y="27"/>
                      <a:pt x="13" y="27"/>
                    </a:cubicBezTo>
                    <a:cubicBezTo>
                      <a:pt x="8" y="28"/>
                      <a:pt x="8" y="22"/>
                      <a:pt x="5" y="20"/>
                    </a:cubicBezTo>
                    <a:cubicBezTo>
                      <a:pt x="5" y="23"/>
                      <a:pt x="6" y="27"/>
                      <a:pt x="7" y="31"/>
                    </a:cubicBezTo>
                    <a:cubicBezTo>
                      <a:pt x="8" y="35"/>
                      <a:pt x="8" y="40"/>
                      <a:pt x="7" y="44"/>
                    </a:cubicBezTo>
                    <a:cubicBezTo>
                      <a:pt x="7" y="48"/>
                      <a:pt x="6" y="51"/>
                      <a:pt x="5" y="55"/>
                    </a:cubicBezTo>
                    <a:cubicBezTo>
                      <a:pt x="4" y="59"/>
                      <a:pt x="0" y="67"/>
                      <a:pt x="1" y="72"/>
                    </a:cubicBezTo>
                    <a:cubicBezTo>
                      <a:pt x="6" y="64"/>
                      <a:pt x="15" y="59"/>
                      <a:pt x="19" y="51"/>
                    </a:cubicBezTo>
                    <a:cubicBezTo>
                      <a:pt x="24" y="42"/>
                      <a:pt x="26" y="33"/>
                      <a:pt x="25" y="24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5" name="Freeform 154"/>
              <p:cNvSpPr>
                <a:spLocks/>
              </p:cNvSpPr>
              <p:nvPr/>
            </p:nvSpPr>
            <p:spPr bwMode="auto">
              <a:xfrm>
                <a:off x="2246" y="3049"/>
                <a:ext cx="253" cy="110"/>
              </a:xfrm>
              <a:custGeom>
                <a:avLst/>
                <a:gdLst>
                  <a:gd name="T0" fmla="*/ 45 w 113"/>
                  <a:gd name="T1" fmla="*/ 246 h 46"/>
                  <a:gd name="T2" fmla="*/ 110 w 113"/>
                  <a:gd name="T3" fmla="*/ 0 h 46"/>
                  <a:gd name="T4" fmla="*/ 300 w 113"/>
                  <a:gd name="T5" fmla="*/ 246 h 46"/>
                  <a:gd name="T6" fmla="*/ 452 w 113"/>
                  <a:gd name="T7" fmla="*/ 316 h 46"/>
                  <a:gd name="T8" fmla="*/ 537 w 113"/>
                  <a:gd name="T9" fmla="*/ 423 h 46"/>
                  <a:gd name="T10" fmla="*/ 931 w 113"/>
                  <a:gd name="T11" fmla="*/ 600 h 46"/>
                  <a:gd name="T12" fmla="*/ 1088 w 113"/>
                  <a:gd name="T13" fmla="*/ 588 h 46"/>
                  <a:gd name="T14" fmla="*/ 1267 w 113"/>
                  <a:gd name="T15" fmla="*/ 531 h 46"/>
                  <a:gd name="T16" fmla="*/ 1043 w 113"/>
                  <a:gd name="T17" fmla="*/ 629 h 46"/>
                  <a:gd name="T18" fmla="*/ 842 w 113"/>
                  <a:gd name="T19" fmla="*/ 588 h 46"/>
                  <a:gd name="T20" fmla="*/ 405 w 113"/>
                  <a:gd name="T21" fmla="*/ 493 h 46"/>
                  <a:gd name="T22" fmla="*/ 246 w 113"/>
                  <a:gd name="T23" fmla="*/ 383 h 46"/>
                  <a:gd name="T24" fmla="*/ 170 w 113"/>
                  <a:gd name="T25" fmla="*/ 316 h 46"/>
                  <a:gd name="T26" fmla="*/ 0 w 113"/>
                  <a:gd name="T27" fmla="*/ 588 h 46"/>
                  <a:gd name="T28" fmla="*/ 56 w 113"/>
                  <a:gd name="T29" fmla="*/ 246 h 4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3" h="46">
                    <a:moveTo>
                      <a:pt x="4" y="18"/>
                    </a:moveTo>
                    <a:cubicBezTo>
                      <a:pt x="10" y="15"/>
                      <a:pt x="9" y="5"/>
                      <a:pt x="10" y="0"/>
                    </a:cubicBezTo>
                    <a:cubicBezTo>
                      <a:pt x="15" y="6"/>
                      <a:pt x="20" y="14"/>
                      <a:pt x="27" y="18"/>
                    </a:cubicBezTo>
                    <a:cubicBezTo>
                      <a:pt x="31" y="20"/>
                      <a:pt x="36" y="20"/>
                      <a:pt x="40" y="23"/>
                    </a:cubicBezTo>
                    <a:cubicBezTo>
                      <a:pt x="43" y="26"/>
                      <a:pt x="45" y="28"/>
                      <a:pt x="48" y="31"/>
                    </a:cubicBezTo>
                    <a:cubicBezTo>
                      <a:pt x="59" y="37"/>
                      <a:pt x="71" y="43"/>
                      <a:pt x="83" y="44"/>
                    </a:cubicBezTo>
                    <a:cubicBezTo>
                      <a:pt x="88" y="44"/>
                      <a:pt x="92" y="44"/>
                      <a:pt x="97" y="43"/>
                    </a:cubicBezTo>
                    <a:cubicBezTo>
                      <a:pt x="102" y="42"/>
                      <a:pt x="108" y="38"/>
                      <a:pt x="113" y="39"/>
                    </a:cubicBezTo>
                    <a:cubicBezTo>
                      <a:pt x="106" y="39"/>
                      <a:pt x="100" y="46"/>
                      <a:pt x="93" y="46"/>
                    </a:cubicBezTo>
                    <a:cubicBezTo>
                      <a:pt x="87" y="46"/>
                      <a:pt x="81" y="43"/>
                      <a:pt x="75" y="43"/>
                    </a:cubicBezTo>
                    <a:cubicBezTo>
                      <a:pt x="62" y="42"/>
                      <a:pt x="49" y="42"/>
                      <a:pt x="36" y="36"/>
                    </a:cubicBezTo>
                    <a:cubicBezTo>
                      <a:pt x="31" y="34"/>
                      <a:pt x="27" y="31"/>
                      <a:pt x="22" y="28"/>
                    </a:cubicBezTo>
                    <a:cubicBezTo>
                      <a:pt x="20" y="26"/>
                      <a:pt x="18" y="23"/>
                      <a:pt x="15" y="23"/>
                    </a:cubicBezTo>
                    <a:cubicBezTo>
                      <a:pt x="8" y="24"/>
                      <a:pt x="1" y="37"/>
                      <a:pt x="0" y="43"/>
                    </a:cubicBezTo>
                    <a:cubicBezTo>
                      <a:pt x="0" y="34"/>
                      <a:pt x="3" y="26"/>
                      <a:pt x="5" y="18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6" name="Freeform 155"/>
              <p:cNvSpPr>
                <a:spLocks/>
              </p:cNvSpPr>
              <p:nvPr/>
            </p:nvSpPr>
            <p:spPr bwMode="auto">
              <a:xfrm>
                <a:off x="2179" y="2529"/>
                <a:ext cx="175" cy="64"/>
              </a:xfrm>
              <a:custGeom>
                <a:avLst/>
                <a:gdLst>
                  <a:gd name="T0" fmla="*/ 36 w 78"/>
                  <a:gd name="T1" fmla="*/ 78 h 27"/>
                  <a:gd name="T2" fmla="*/ 316 w 78"/>
                  <a:gd name="T3" fmla="*/ 282 h 27"/>
                  <a:gd name="T4" fmla="*/ 473 w 78"/>
                  <a:gd name="T5" fmla="*/ 360 h 27"/>
                  <a:gd name="T6" fmla="*/ 635 w 78"/>
                  <a:gd name="T7" fmla="*/ 225 h 27"/>
                  <a:gd name="T8" fmla="*/ 882 w 78"/>
                  <a:gd name="T9" fmla="*/ 40 h 27"/>
                  <a:gd name="T10" fmla="*/ 608 w 78"/>
                  <a:gd name="T11" fmla="*/ 156 h 27"/>
                  <a:gd name="T12" fmla="*/ 453 w 78"/>
                  <a:gd name="T13" fmla="*/ 282 h 27"/>
                  <a:gd name="T14" fmla="*/ 227 w 78"/>
                  <a:gd name="T15" fmla="*/ 156 h 27"/>
                  <a:gd name="T16" fmla="*/ 0 w 78"/>
                  <a:gd name="T17" fmla="*/ 7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27">
                    <a:moveTo>
                      <a:pt x="3" y="6"/>
                    </a:moveTo>
                    <a:cubicBezTo>
                      <a:pt x="11" y="12"/>
                      <a:pt x="20" y="16"/>
                      <a:pt x="28" y="21"/>
                    </a:cubicBezTo>
                    <a:cubicBezTo>
                      <a:pt x="32" y="23"/>
                      <a:pt x="37" y="26"/>
                      <a:pt x="42" y="27"/>
                    </a:cubicBezTo>
                    <a:cubicBezTo>
                      <a:pt x="49" y="27"/>
                      <a:pt x="52" y="22"/>
                      <a:pt x="56" y="17"/>
                    </a:cubicBezTo>
                    <a:cubicBezTo>
                      <a:pt x="62" y="12"/>
                      <a:pt x="69" y="3"/>
                      <a:pt x="78" y="3"/>
                    </a:cubicBezTo>
                    <a:cubicBezTo>
                      <a:pt x="72" y="0"/>
                      <a:pt x="58" y="9"/>
                      <a:pt x="54" y="12"/>
                    </a:cubicBezTo>
                    <a:cubicBezTo>
                      <a:pt x="49" y="17"/>
                      <a:pt x="47" y="22"/>
                      <a:pt x="40" y="21"/>
                    </a:cubicBezTo>
                    <a:cubicBezTo>
                      <a:pt x="32" y="21"/>
                      <a:pt x="27" y="15"/>
                      <a:pt x="20" y="12"/>
                    </a:cubicBezTo>
                    <a:cubicBezTo>
                      <a:pt x="14" y="9"/>
                      <a:pt x="7" y="6"/>
                      <a:pt x="0" y="6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7" name="Freeform 156"/>
              <p:cNvSpPr>
                <a:spLocks/>
              </p:cNvSpPr>
              <p:nvPr/>
            </p:nvSpPr>
            <p:spPr bwMode="auto">
              <a:xfrm>
                <a:off x="2309" y="2603"/>
                <a:ext cx="181" cy="86"/>
              </a:xfrm>
              <a:custGeom>
                <a:avLst/>
                <a:gdLst>
                  <a:gd name="T0" fmla="*/ 36 w 81"/>
                  <a:gd name="T1" fmla="*/ 0 h 36"/>
                  <a:gd name="T2" fmla="*/ 0 w 81"/>
                  <a:gd name="T3" fmla="*/ 98 h 36"/>
                  <a:gd name="T4" fmla="*/ 56 w 81"/>
                  <a:gd name="T5" fmla="*/ 189 h 36"/>
                  <a:gd name="T6" fmla="*/ 279 w 81"/>
                  <a:gd name="T7" fmla="*/ 325 h 36"/>
                  <a:gd name="T8" fmla="*/ 514 w 81"/>
                  <a:gd name="T9" fmla="*/ 480 h 36"/>
                  <a:gd name="T10" fmla="*/ 679 w 81"/>
                  <a:gd name="T11" fmla="*/ 463 h 36"/>
                  <a:gd name="T12" fmla="*/ 903 w 81"/>
                  <a:gd name="T13" fmla="*/ 423 h 36"/>
                  <a:gd name="T14" fmla="*/ 559 w 81"/>
                  <a:gd name="T15" fmla="*/ 452 h 36"/>
                  <a:gd name="T16" fmla="*/ 369 w 81"/>
                  <a:gd name="T17" fmla="*/ 313 h 36"/>
                  <a:gd name="T18" fmla="*/ 170 w 81"/>
                  <a:gd name="T19" fmla="*/ 189 h 36"/>
                  <a:gd name="T20" fmla="*/ 20 w 81"/>
                  <a:gd name="T21" fmla="*/ 12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36">
                    <a:moveTo>
                      <a:pt x="3" y="0"/>
                    </a:moveTo>
                    <a:cubicBezTo>
                      <a:pt x="1" y="1"/>
                      <a:pt x="0" y="5"/>
                      <a:pt x="0" y="7"/>
                    </a:cubicBezTo>
                    <a:cubicBezTo>
                      <a:pt x="0" y="11"/>
                      <a:pt x="1" y="12"/>
                      <a:pt x="5" y="14"/>
                    </a:cubicBezTo>
                    <a:cubicBezTo>
                      <a:pt x="12" y="17"/>
                      <a:pt x="19" y="19"/>
                      <a:pt x="25" y="24"/>
                    </a:cubicBezTo>
                    <a:cubicBezTo>
                      <a:pt x="32" y="28"/>
                      <a:pt x="38" y="34"/>
                      <a:pt x="46" y="35"/>
                    </a:cubicBezTo>
                    <a:cubicBezTo>
                      <a:pt x="52" y="36"/>
                      <a:pt x="56" y="35"/>
                      <a:pt x="61" y="34"/>
                    </a:cubicBezTo>
                    <a:cubicBezTo>
                      <a:pt x="67" y="32"/>
                      <a:pt x="74" y="32"/>
                      <a:pt x="81" y="31"/>
                    </a:cubicBezTo>
                    <a:cubicBezTo>
                      <a:pt x="71" y="33"/>
                      <a:pt x="60" y="35"/>
                      <a:pt x="50" y="33"/>
                    </a:cubicBezTo>
                    <a:cubicBezTo>
                      <a:pt x="42" y="32"/>
                      <a:pt x="38" y="29"/>
                      <a:pt x="33" y="23"/>
                    </a:cubicBezTo>
                    <a:cubicBezTo>
                      <a:pt x="27" y="18"/>
                      <a:pt x="22" y="16"/>
                      <a:pt x="15" y="14"/>
                    </a:cubicBezTo>
                    <a:cubicBezTo>
                      <a:pt x="9" y="12"/>
                      <a:pt x="3" y="9"/>
                      <a:pt x="2" y="1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8" name="Freeform 157"/>
              <p:cNvSpPr>
                <a:spLocks/>
              </p:cNvSpPr>
              <p:nvPr/>
            </p:nvSpPr>
            <p:spPr bwMode="auto">
              <a:xfrm>
                <a:off x="2374" y="2261"/>
                <a:ext cx="112" cy="34"/>
              </a:xfrm>
              <a:custGeom>
                <a:avLst/>
                <a:gdLst>
                  <a:gd name="T0" fmla="*/ 0 w 50"/>
                  <a:gd name="T1" fmla="*/ 160 h 14"/>
                  <a:gd name="T2" fmla="*/ 291 w 50"/>
                  <a:gd name="T3" fmla="*/ 141 h 14"/>
                  <a:gd name="T4" fmla="*/ 562 w 50"/>
                  <a:gd name="T5" fmla="*/ 58 h 14"/>
                  <a:gd name="T6" fmla="*/ 291 w 50"/>
                  <a:gd name="T7" fmla="*/ 100 h 14"/>
                  <a:gd name="T8" fmla="*/ 170 w 50"/>
                  <a:gd name="T9" fmla="*/ 87 h 14"/>
                  <a:gd name="T10" fmla="*/ 20 w 50"/>
                  <a:gd name="T11" fmla="*/ 14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4">
                    <a:moveTo>
                      <a:pt x="0" y="11"/>
                    </a:moveTo>
                    <a:cubicBezTo>
                      <a:pt x="7" y="14"/>
                      <a:pt x="18" y="9"/>
                      <a:pt x="26" y="10"/>
                    </a:cubicBezTo>
                    <a:cubicBezTo>
                      <a:pt x="36" y="11"/>
                      <a:pt x="40" y="5"/>
                      <a:pt x="50" y="4"/>
                    </a:cubicBezTo>
                    <a:cubicBezTo>
                      <a:pt x="43" y="0"/>
                      <a:pt x="34" y="6"/>
                      <a:pt x="26" y="7"/>
                    </a:cubicBezTo>
                    <a:cubicBezTo>
                      <a:pt x="23" y="7"/>
                      <a:pt x="19" y="5"/>
                      <a:pt x="15" y="6"/>
                    </a:cubicBezTo>
                    <a:cubicBezTo>
                      <a:pt x="11" y="7"/>
                      <a:pt x="7" y="10"/>
                      <a:pt x="2" y="10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9" name="Freeform 158"/>
              <p:cNvSpPr>
                <a:spLocks/>
              </p:cNvSpPr>
              <p:nvPr/>
            </p:nvSpPr>
            <p:spPr bwMode="auto">
              <a:xfrm>
                <a:off x="2651" y="2865"/>
                <a:ext cx="90" cy="137"/>
              </a:xfrm>
              <a:custGeom>
                <a:avLst/>
                <a:gdLst>
                  <a:gd name="T0" fmla="*/ 365 w 40"/>
                  <a:gd name="T1" fmla="*/ 0 h 57"/>
                  <a:gd name="T2" fmla="*/ 365 w 40"/>
                  <a:gd name="T3" fmla="*/ 473 h 57"/>
                  <a:gd name="T4" fmla="*/ 0 w 40"/>
                  <a:gd name="T5" fmla="*/ 791 h 57"/>
                  <a:gd name="T6" fmla="*/ 320 w 40"/>
                  <a:gd name="T7" fmla="*/ 416 h 57"/>
                  <a:gd name="T8" fmla="*/ 389 w 40"/>
                  <a:gd name="T9" fmla="*/ 2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57">
                    <a:moveTo>
                      <a:pt x="32" y="0"/>
                    </a:moveTo>
                    <a:cubicBezTo>
                      <a:pt x="40" y="8"/>
                      <a:pt x="39" y="25"/>
                      <a:pt x="32" y="34"/>
                    </a:cubicBezTo>
                    <a:cubicBezTo>
                      <a:pt x="25" y="44"/>
                      <a:pt x="10" y="50"/>
                      <a:pt x="0" y="57"/>
                    </a:cubicBezTo>
                    <a:cubicBezTo>
                      <a:pt x="6" y="45"/>
                      <a:pt x="21" y="40"/>
                      <a:pt x="28" y="30"/>
                    </a:cubicBezTo>
                    <a:cubicBezTo>
                      <a:pt x="33" y="22"/>
                      <a:pt x="34" y="11"/>
                      <a:pt x="34" y="2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0" name="Freeform 159"/>
              <p:cNvSpPr>
                <a:spLocks/>
              </p:cNvSpPr>
              <p:nvPr/>
            </p:nvSpPr>
            <p:spPr bwMode="auto">
              <a:xfrm>
                <a:off x="2062" y="1839"/>
                <a:ext cx="63" cy="138"/>
              </a:xfrm>
              <a:custGeom>
                <a:avLst/>
                <a:gdLst>
                  <a:gd name="T0" fmla="*/ 275 w 28"/>
                  <a:gd name="T1" fmla="*/ 0 h 58"/>
                  <a:gd name="T2" fmla="*/ 254 w 28"/>
                  <a:gd name="T3" fmla="*/ 188 h 58"/>
                  <a:gd name="T4" fmla="*/ 162 w 28"/>
                  <a:gd name="T5" fmla="*/ 333 h 58"/>
                  <a:gd name="T6" fmla="*/ 11 w 28"/>
                  <a:gd name="T7" fmla="*/ 780 h 58"/>
                  <a:gd name="T8" fmla="*/ 218 w 28"/>
                  <a:gd name="T9" fmla="*/ 312 h 58"/>
                  <a:gd name="T10" fmla="*/ 299 w 28"/>
                  <a:gd name="T11" fmla="*/ 176 h 58"/>
                  <a:gd name="T12" fmla="*/ 275 w 28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58">
                    <a:moveTo>
                      <a:pt x="24" y="0"/>
                    </a:moveTo>
                    <a:cubicBezTo>
                      <a:pt x="23" y="5"/>
                      <a:pt x="24" y="9"/>
                      <a:pt x="22" y="14"/>
                    </a:cubicBezTo>
                    <a:cubicBezTo>
                      <a:pt x="20" y="18"/>
                      <a:pt x="17" y="22"/>
                      <a:pt x="14" y="25"/>
                    </a:cubicBezTo>
                    <a:cubicBezTo>
                      <a:pt x="7" y="34"/>
                      <a:pt x="0" y="46"/>
                      <a:pt x="1" y="58"/>
                    </a:cubicBezTo>
                    <a:cubicBezTo>
                      <a:pt x="3" y="45"/>
                      <a:pt x="9" y="31"/>
                      <a:pt x="19" y="23"/>
                    </a:cubicBezTo>
                    <a:cubicBezTo>
                      <a:pt x="22" y="20"/>
                      <a:pt x="25" y="17"/>
                      <a:pt x="26" y="13"/>
                    </a:cubicBezTo>
                    <a:cubicBezTo>
                      <a:pt x="28" y="7"/>
                      <a:pt x="25" y="5"/>
                      <a:pt x="24" y="0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1" name="Freeform 160"/>
              <p:cNvSpPr>
                <a:spLocks/>
              </p:cNvSpPr>
              <p:nvPr/>
            </p:nvSpPr>
            <p:spPr bwMode="auto">
              <a:xfrm>
                <a:off x="2553" y="1829"/>
                <a:ext cx="49" cy="119"/>
              </a:xfrm>
              <a:custGeom>
                <a:avLst/>
                <a:gdLst>
                  <a:gd name="T0" fmla="*/ 65 w 22"/>
                  <a:gd name="T1" fmla="*/ 0 h 50"/>
                  <a:gd name="T2" fmla="*/ 209 w 22"/>
                  <a:gd name="T3" fmla="*/ 243 h 50"/>
                  <a:gd name="T4" fmla="*/ 243 w 22"/>
                  <a:gd name="T5" fmla="*/ 674 h 50"/>
                  <a:gd name="T6" fmla="*/ 178 w 22"/>
                  <a:gd name="T7" fmla="*/ 419 h 50"/>
                  <a:gd name="T8" fmla="*/ 154 w 22"/>
                  <a:gd name="T9" fmla="*/ 255 h 50"/>
                  <a:gd name="T10" fmla="*/ 100 w 22"/>
                  <a:gd name="T11" fmla="*/ 136 h 50"/>
                  <a:gd name="T12" fmla="*/ 0 w 22"/>
                  <a:gd name="T13" fmla="*/ 136 h 50"/>
                  <a:gd name="T14" fmla="*/ 65 w 22"/>
                  <a:gd name="T15" fmla="*/ 4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50">
                    <a:moveTo>
                      <a:pt x="6" y="0"/>
                    </a:moveTo>
                    <a:cubicBezTo>
                      <a:pt x="11" y="4"/>
                      <a:pt x="18" y="11"/>
                      <a:pt x="19" y="18"/>
                    </a:cubicBezTo>
                    <a:cubicBezTo>
                      <a:pt x="19" y="30"/>
                      <a:pt x="18" y="39"/>
                      <a:pt x="22" y="50"/>
                    </a:cubicBezTo>
                    <a:cubicBezTo>
                      <a:pt x="19" y="44"/>
                      <a:pt x="17" y="38"/>
                      <a:pt x="16" y="31"/>
                    </a:cubicBezTo>
                    <a:cubicBezTo>
                      <a:pt x="15" y="27"/>
                      <a:pt x="16" y="23"/>
                      <a:pt x="14" y="19"/>
                    </a:cubicBezTo>
                    <a:cubicBezTo>
                      <a:pt x="13" y="17"/>
                      <a:pt x="11" y="12"/>
                      <a:pt x="9" y="10"/>
                    </a:cubicBezTo>
                    <a:cubicBezTo>
                      <a:pt x="6" y="8"/>
                      <a:pt x="4" y="11"/>
                      <a:pt x="0" y="10"/>
                    </a:cubicBezTo>
                    <a:cubicBezTo>
                      <a:pt x="1" y="8"/>
                      <a:pt x="5" y="5"/>
                      <a:pt x="6" y="3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2" name="Freeform 161"/>
              <p:cNvSpPr>
                <a:spLocks/>
              </p:cNvSpPr>
              <p:nvPr/>
            </p:nvSpPr>
            <p:spPr bwMode="auto">
              <a:xfrm>
                <a:off x="2132" y="1863"/>
                <a:ext cx="83" cy="102"/>
              </a:xfrm>
              <a:custGeom>
                <a:avLst/>
                <a:gdLst>
                  <a:gd name="T0" fmla="*/ 0 w 37"/>
                  <a:gd name="T1" fmla="*/ 0 h 43"/>
                  <a:gd name="T2" fmla="*/ 191 w 37"/>
                  <a:gd name="T3" fmla="*/ 320 h 43"/>
                  <a:gd name="T4" fmla="*/ 417 w 37"/>
                  <a:gd name="T5" fmla="*/ 574 h 43"/>
                  <a:gd name="T6" fmla="*/ 146 w 37"/>
                  <a:gd name="T7" fmla="*/ 320 h 43"/>
                  <a:gd name="T8" fmla="*/ 9 w 37"/>
                  <a:gd name="T9" fmla="*/ 2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3">
                    <a:moveTo>
                      <a:pt x="0" y="0"/>
                    </a:moveTo>
                    <a:cubicBezTo>
                      <a:pt x="5" y="8"/>
                      <a:pt x="9" y="18"/>
                      <a:pt x="17" y="24"/>
                    </a:cubicBezTo>
                    <a:cubicBezTo>
                      <a:pt x="24" y="29"/>
                      <a:pt x="31" y="34"/>
                      <a:pt x="37" y="43"/>
                    </a:cubicBezTo>
                    <a:cubicBezTo>
                      <a:pt x="30" y="35"/>
                      <a:pt x="20" y="31"/>
                      <a:pt x="13" y="24"/>
                    </a:cubicBezTo>
                    <a:cubicBezTo>
                      <a:pt x="7" y="18"/>
                      <a:pt x="4" y="11"/>
                      <a:pt x="1" y="2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3" name="Freeform 162"/>
              <p:cNvSpPr>
                <a:spLocks/>
              </p:cNvSpPr>
              <p:nvPr/>
            </p:nvSpPr>
            <p:spPr bwMode="auto">
              <a:xfrm>
                <a:off x="2495" y="1865"/>
                <a:ext cx="49" cy="55"/>
              </a:xfrm>
              <a:custGeom>
                <a:avLst/>
                <a:gdLst>
                  <a:gd name="T0" fmla="*/ 243 w 22"/>
                  <a:gd name="T1" fmla="*/ 0 h 23"/>
                  <a:gd name="T2" fmla="*/ 134 w 22"/>
                  <a:gd name="T3" fmla="*/ 148 h 23"/>
                  <a:gd name="T4" fmla="*/ 0 w 22"/>
                  <a:gd name="T5" fmla="*/ 316 h 23"/>
                  <a:gd name="T6" fmla="*/ 234 w 22"/>
                  <a:gd name="T7" fmla="*/ 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3">
                    <a:moveTo>
                      <a:pt x="22" y="0"/>
                    </a:moveTo>
                    <a:cubicBezTo>
                      <a:pt x="19" y="4"/>
                      <a:pt x="15" y="7"/>
                      <a:pt x="12" y="11"/>
                    </a:cubicBezTo>
                    <a:cubicBezTo>
                      <a:pt x="9" y="16"/>
                      <a:pt x="5" y="21"/>
                      <a:pt x="0" y="23"/>
                    </a:cubicBezTo>
                    <a:cubicBezTo>
                      <a:pt x="9" y="18"/>
                      <a:pt x="16" y="9"/>
                      <a:pt x="21" y="1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4" name="Freeform 163"/>
              <p:cNvSpPr>
                <a:spLocks/>
              </p:cNvSpPr>
              <p:nvPr/>
            </p:nvSpPr>
            <p:spPr bwMode="auto">
              <a:xfrm>
                <a:off x="2085" y="2206"/>
                <a:ext cx="78" cy="201"/>
              </a:xfrm>
              <a:custGeom>
                <a:avLst/>
                <a:gdLst>
                  <a:gd name="T0" fmla="*/ 299 w 35"/>
                  <a:gd name="T1" fmla="*/ 12 h 84"/>
                  <a:gd name="T2" fmla="*/ 198 w 35"/>
                  <a:gd name="T3" fmla="*/ 258 h 84"/>
                  <a:gd name="T4" fmla="*/ 65 w 35"/>
                  <a:gd name="T5" fmla="*/ 440 h 84"/>
                  <a:gd name="T6" fmla="*/ 36 w 35"/>
                  <a:gd name="T7" fmla="*/ 768 h 84"/>
                  <a:gd name="T8" fmla="*/ 0 w 35"/>
                  <a:gd name="T9" fmla="*/ 1151 h 84"/>
                  <a:gd name="T10" fmla="*/ 100 w 35"/>
                  <a:gd name="T11" fmla="*/ 629 h 84"/>
                  <a:gd name="T12" fmla="*/ 189 w 35"/>
                  <a:gd name="T13" fmla="*/ 354 h 84"/>
                  <a:gd name="T14" fmla="*/ 368 w 35"/>
                  <a:gd name="T15" fmla="*/ 206 h 84"/>
                  <a:gd name="T16" fmla="*/ 308 w 35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4">
                    <a:moveTo>
                      <a:pt x="27" y="1"/>
                    </a:moveTo>
                    <a:cubicBezTo>
                      <a:pt x="27" y="9"/>
                      <a:pt x="24" y="14"/>
                      <a:pt x="18" y="19"/>
                    </a:cubicBezTo>
                    <a:cubicBezTo>
                      <a:pt x="14" y="23"/>
                      <a:pt x="9" y="26"/>
                      <a:pt x="6" y="32"/>
                    </a:cubicBezTo>
                    <a:cubicBezTo>
                      <a:pt x="4" y="40"/>
                      <a:pt x="4" y="49"/>
                      <a:pt x="3" y="56"/>
                    </a:cubicBezTo>
                    <a:cubicBezTo>
                      <a:pt x="2" y="66"/>
                      <a:pt x="2" y="75"/>
                      <a:pt x="0" y="84"/>
                    </a:cubicBezTo>
                    <a:cubicBezTo>
                      <a:pt x="6" y="73"/>
                      <a:pt x="7" y="59"/>
                      <a:pt x="9" y="46"/>
                    </a:cubicBezTo>
                    <a:cubicBezTo>
                      <a:pt x="10" y="38"/>
                      <a:pt x="11" y="32"/>
                      <a:pt x="17" y="26"/>
                    </a:cubicBezTo>
                    <a:cubicBezTo>
                      <a:pt x="21" y="23"/>
                      <a:pt x="30" y="20"/>
                      <a:pt x="33" y="15"/>
                    </a:cubicBezTo>
                    <a:cubicBezTo>
                      <a:pt x="35" y="10"/>
                      <a:pt x="32" y="3"/>
                      <a:pt x="28" y="0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5" name="Freeform 164"/>
              <p:cNvSpPr>
                <a:spLocks/>
              </p:cNvSpPr>
              <p:nvPr/>
            </p:nvSpPr>
            <p:spPr bwMode="auto">
              <a:xfrm>
                <a:off x="2577" y="2245"/>
                <a:ext cx="97" cy="129"/>
              </a:xfrm>
              <a:custGeom>
                <a:avLst/>
                <a:gdLst>
                  <a:gd name="T0" fmla="*/ 72 w 43"/>
                  <a:gd name="T1" fmla="*/ 0 h 54"/>
                  <a:gd name="T2" fmla="*/ 345 w 43"/>
                  <a:gd name="T3" fmla="*/ 303 h 54"/>
                  <a:gd name="T4" fmla="*/ 483 w 43"/>
                  <a:gd name="T5" fmla="*/ 736 h 54"/>
                  <a:gd name="T6" fmla="*/ 377 w 43"/>
                  <a:gd name="T7" fmla="*/ 435 h 54"/>
                  <a:gd name="T8" fmla="*/ 219 w 43"/>
                  <a:gd name="T9" fmla="*/ 217 h 54"/>
                  <a:gd name="T10" fmla="*/ 126 w 43"/>
                  <a:gd name="T11" fmla="*/ 165 h 54"/>
                  <a:gd name="T12" fmla="*/ 45 w 43"/>
                  <a:gd name="T13" fmla="*/ 148 h 54"/>
                  <a:gd name="T14" fmla="*/ 56 w 43"/>
                  <a:gd name="T15" fmla="*/ 12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54">
                    <a:moveTo>
                      <a:pt x="6" y="0"/>
                    </a:moveTo>
                    <a:cubicBezTo>
                      <a:pt x="10" y="10"/>
                      <a:pt x="23" y="15"/>
                      <a:pt x="30" y="22"/>
                    </a:cubicBezTo>
                    <a:cubicBezTo>
                      <a:pt x="39" y="30"/>
                      <a:pt x="43" y="42"/>
                      <a:pt x="42" y="54"/>
                    </a:cubicBezTo>
                    <a:cubicBezTo>
                      <a:pt x="39" y="45"/>
                      <a:pt x="38" y="39"/>
                      <a:pt x="33" y="32"/>
                    </a:cubicBezTo>
                    <a:cubicBezTo>
                      <a:pt x="28" y="25"/>
                      <a:pt x="25" y="20"/>
                      <a:pt x="19" y="16"/>
                    </a:cubicBezTo>
                    <a:cubicBezTo>
                      <a:pt x="16" y="14"/>
                      <a:pt x="14" y="13"/>
                      <a:pt x="11" y="12"/>
                    </a:cubicBezTo>
                    <a:cubicBezTo>
                      <a:pt x="9" y="12"/>
                      <a:pt x="6" y="12"/>
                      <a:pt x="4" y="11"/>
                    </a:cubicBezTo>
                    <a:cubicBezTo>
                      <a:pt x="0" y="8"/>
                      <a:pt x="2" y="3"/>
                      <a:pt x="5" y="1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6" name="Freeform 165"/>
              <p:cNvSpPr>
                <a:spLocks/>
              </p:cNvSpPr>
              <p:nvPr/>
            </p:nvSpPr>
            <p:spPr bwMode="auto">
              <a:xfrm>
                <a:off x="2145" y="2648"/>
                <a:ext cx="88" cy="105"/>
              </a:xfrm>
              <a:custGeom>
                <a:avLst/>
                <a:gdLst>
                  <a:gd name="T0" fmla="*/ 11 w 39"/>
                  <a:gd name="T1" fmla="*/ 599 h 44"/>
                  <a:gd name="T2" fmla="*/ 25 w 39"/>
                  <a:gd name="T3" fmla="*/ 432 h 44"/>
                  <a:gd name="T4" fmla="*/ 117 w 39"/>
                  <a:gd name="T5" fmla="*/ 301 h 44"/>
                  <a:gd name="T6" fmla="*/ 210 w 39"/>
                  <a:gd name="T7" fmla="*/ 0 h 44"/>
                  <a:gd name="T8" fmla="*/ 311 w 39"/>
                  <a:gd name="T9" fmla="*/ 107 h 44"/>
                  <a:gd name="T10" fmla="*/ 449 w 39"/>
                  <a:gd name="T11" fmla="*/ 217 h 44"/>
                  <a:gd name="T12" fmla="*/ 320 w 39"/>
                  <a:gd name="T13" fmla="*/ 136 h 44"/>
                  <a:gd name="T14" fmla="*/ 194 w 39"/>
                  <a:gd name="T15" fmla="*/ 246 h 44"/>
                  <a:gd name="T16" fmla="*/ 81 w 39"/>
                  <a:gd name="T17" fmla="*/ 394 h 44"/>
                  <a:gd name="T18" fmla="*/ 11 w 39"/>
                  <a:gd name="T19" fmla="*/ 599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" y="44"/>
                    </a:moveTo>
                    <a:cubicBezTo>
                      <a:pt x="2" y="39"/>
                      <a:pt x="0" y="36"/>
                      <a:pt x="2" y="32"/>
                    </a:cubicBezTo>
                    <a:cubicBezTo>
                      <a:pt x="4" y="28"/>
                      <a:pt x="8" y="25"/>
                      <a:pt x="10" y="22"/>
                    </a:cubicBezTo>
                    <a:cubicBezTo>
                      <a:pt x="15" y="15"/>
                      <a:pt x="16" y="8"/>
                      <a:pt x="18" y="0"/>
                    </a:cubicBezTo>
                    <a:cubicBezTo>
                      <a:pt x="19" y="4"/>
                      <a:pt x="24" y="6"/>
                      <a:pt x="27" y="8"/>
                    </a:cubicBezTo>
                    <a:cubicBezTo>
                      <a:pt x="32" y="10"/>
                      <a:pt x="35" y="13"/>
                      <a:pt x="39" y="16"/>
                    </a:cubicBezTo>
                    <a:cubicBezTo>
                      <a:pt x="36" y="14"/>
                      <a:pt x="32" y="11"/>
                      <a:pt x="28" y="10"/>
                    </a:cubicBezTo>
                    <a:cubicBezTo>
                      <a:pt x="22" y="8"/>
                      <a:pt x="21" y="13"/>
                      <a:pt x="17" y="18"/>
                    </a:cubicBezTo>
                    <a:cubicBezTo>
                      <a:pt x="14" y="22"/>
                      <a:pt x="10" y="25"/>
                      <a:pt x="7" y="29"/>
                    </a:cubicBezTo>
                    <a:cubicBezTo>
                      <a:pt x="3" y="34"/>
                      <a:pt x="3" y="39"/>
                      <a:pt x="1" y="44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7" name="Freeform 166"/>
              <p:cNvSpPr>
                <a:spLocks/>
              </p:cNvSpPr>
              <p:nvPr/>
            </p:nvSpPr>
            <p:spPr bwMode="auto">
              <a:xfrm>
                <a:off x="2598" y="2588"/>
                <a:ext cx="103" cy="82"/>
              </a:xfrm>
              <a:custGeom>
                <a:avLst/>
                <a:gdLst>
                  <a:gd name="T0" fmla="*/ 0 w 46"/>
                  <a:gd name="T1" fmla="*/ 478 h 34"/>
                  <a:gd name="T2" fmla="*/ 155 w 46"/>
                  <a:gd name="T3" fmla="*/ 181 h 34"/>
                  <a:gd name="T4" fmla="*/ 215 w 46"/>
                  <a:gd name="T5" fmla="*/ 0 h 34"/>
                  <a:gd name="T6" fmla="*/ 392 w 46"/>
                  <a:gd name="T7" fmla="*/ 111 h 34"/>
                  <a:gd name="T8" fmla="*/ 517 w 46"/>
                  <a:gd name="T9" fmla="*/ 280 h 34"/>
                  <a:gd name="T10" fmla="*/ 405 w 46"/>
                  <a:gd name="T11" fmla="*/ 169 h 34"/>
                  <a:gd name="T12" fmla="*/ 271 w 46"/>
                  <a:gd name="T13" fmla="*/ 169 h 34"/>
                  <a:gd name="T14" fmla="*/ 215 w 46"/>
                  <a:gd name="T15" fmla="*/ 140 h 34"/>
                  <a:gd name="T16" fmla="*/ 155 w 46"/>
                  <a:gd name="T17" fmla="*/ 227 h 34"/>
                  <a:gd name="T18" fmla="*/ 0 w 46"/>
                  <a:gd name="T19" fmla="*/ 437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34">
                    <a:moveTo>
                      <a:pt x="0" y="34"/>
                    </a:moveTo>
                    <a:cubicBezTo>
                      <a:pt x="5" y="28"/>
                      <a:pt x="10" y="21"/>
                      <a:pt x="14" y="13"/>
                    </a:cubicBezTo>
                    <a:cubicBezTo>
                      <a:pt x="16" y="9"/>
                      <a:pt x="19" y="5"/>
                      <a:pt x="19" y="0"/>
                    </a:cubicBezTo>
                    <a:cubicBezTo>
                      <a:pt x="24" y="7"/>
                      <a:pt x="29" y="6"/>
                      <a:pt x="35" y="8"/>
                    </a:cubicBezTo>
                    <a:cubicBezTo>
                      <a:pt x="41" y="9"/>
                      <a:pt x="44" y="15"/>
                      <a:pt x="46" y="20"/>
                    </a:cubicBezTo>
                    <a:cubicBezTo>
                      <a:pt x="44" y="16"/>
                      <a:pt x="41" y="13"/>
                      <a:pt x="36" y="12"/>
                    </a:cubicBezTo>
                    <a:cubicBezTo>
                      <a:pt x="32" y="10"/>
                      <a:pt x="29" y="12"/>
                      <a:pt x="24" y="12"/>
                    </a:cubicBezTo>
                    <a:cubicBezTo>
                      <a:pt x="23" y="11"/>
                      <a:pt x="20" y="10"/>
                      <a:pt x="19" y="10"/>
                    </a:cubicBezTo>
                    <a:cubicBezTo>
                      <a:pt x="17" y="11"/>
                      <a:pt x="15" y="14"/>
                      <a:pt x="14" y="16"/>
                    </a:cubicBezTo>
                    <a:cubicBezTo>
                      <a:pt x="10" y="21"/>
                      <a:pt x="5" y="27"/>
                      <a:pt x="0" y="31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8" name="Freeform 167"/>
              <p:cNvSpPr>
                <a:spLocks/>
              </p:cNvSpPr>
              <p:nvPr/>
            </p:nvSpPr>
            <p:spPr bwMode="auto">
              <a:xfrm>
                <a:off x="2754" y="2705"/>
                <a:ext cx="32" cy="77"/>
              </a:xfrm>
              <a:custGeom>
                <a:avLst/>
                <a:gdLst>
                  <a:gd name="T0" fmla="*/ 11 w 14"/>
                  <a:gd name="T1" fmla="*/ 0 h 32"/>
                  <a:gd name="T2" fmla="*/ 11 w 14"/>
                  <a:gd name="T3" fmla="*/ 0 h 32"/>
                  <a:gd name="T4" fmla="*/ 167 w 14"/>
                  <a:gd name="T5" fmla="*/ 82 h 32"/>
                  <a:gd name="T6" fmla="*/ 73 w 14"/>
                  <a:gd name="T7" fmla="*/ 238 h 32"/>
                  <a:gd name="T8" fmla="*/ 37 w 14"/>
                  <a:gd name="T9" fmla="*/ 445 h 32"/>
                  <a:gd name="T10" fmla="*/ 25 w 14"/>
                  <a:gd name="T11" fmla="*/ 1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2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5" y="3"/>
                      <a:pt x="9" y="8"/>
                      <a:pt x="14" y="6"/>
                    </a:cubicBezTo>
                    <a:cubicBezTo>
                      <a:pt x="10" y="9"/>
                      <a:pt x="8" y="13"/>
                      <a:pt x="6" y="17"/>
                    </a:cubicBezTo>
                    <a:cubicBezTo>
                      <a:pt x="5" y="22"/>
                      <a:pt x="6" y="28"/>
                      <a:pt x="3" y="32"/>
                    </a:cubicBezTo>
                    <a:cubicBezTo>
                      <a:pt x="2" y="21"/>
                      <a:pt x="6" y="12"/>
                      <a:pt x="2" y="1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9" name="Freeform 168"/>
              <p:cNvSpPr>
                <a:spLocks/>
              </p:cNvSpPr>
              <p:nvPr/>
            </p:nvSpPr>
            <p:spPr bwMode="auto">
              <a:xfrm>
                <a:off x="2958" y="2617"/>
                <a:ext cx="65" cy="117"/>
              </a:xfrm>
              <a:custGeom>
                <a:avLst/>
                <a:gdLst>
                  <a:gd name="T0" fmla="*/ 202 w 29"/>
                  <a:gd name="T1" fmla="*/ 638 h 49"/>
                  <a:gd name="T2" fmla="*/ 110 w 29"/>
                  <a:gd name="T3" fmla="*/ 411 h 49"/>
                  <a:gd name="T4" fmla="*/ 9 w 29"/>
                  <a:gd name="T5" fmla="*/ 255 h 49"/>
                  <a:gd name="T6" fmla="*/ 126 w 29"/>
                  <a:gd name="T7" fmla="*/ 57 h 49"/>
                  <a:gd name="T8" fmla="*/ 327 w 29"/>
                  <a:gd name="T9" fmla="*/ 0 h 49"/>
                  <a:gd name="T10" fmla="*/ 56 w 29"/>
                  <a:gd name="T11" fmla="*/ 275 h 49"/>
                  <a:gd name="T12" fmla="*/ 155 w 29"/>
                  <a:gd name="T13" fmla="*/ 423 h 49"/>
                  <a:gd name="T14" fmla="*/ 215 w 29"/>
                  <a:gd name="T15" fmla="*/ 666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49">
                    <a:moveTo>
                      <a:pt x="18" y="47"/>
                    </a:moveTo>
                    <a:cubicBezTo>
                      <a:pt x="17" y="41"/>
                      <a:pt x="14" y="34"/>
                      <a:pt x="10" y="30"/>
                    </a:cubicBezTo>
                    <a:cubicBezTo>
                      <a:pt x="7" y="26"/>
                      <a:pt x="0" y="24"/>
                      <a:pt x="1" y="19"/>
                    </a:cubicBezTo>
                    <a:cubicBezTo>
                      <a:pt x="1" y="13"/>
                      <a:pt x="6" y="7"/>
                      <a:pt x="11" y="4"/>
                    </a:cubicBezTo>
                    <a:cubicBezTo>
                      <a:pt x="16" y="2"/>
                      <a:pt x="23" y="1"/>
                      <a:pt x="29" y="0"/>
                    </a:cubicBezTo>
                    <a:cubicBezTo>
                      <a:pt x="21" y="2"/>
                      <a:pt x="4" y="11"/>
                      <a:pt x="5" y="20"/>
                    </a:cubicBezTo>
                    <a:cubicBezTo>
                      <a:pt x="6" y="24"/>
                      <a:pt x="12" y="28"/>
                      <a:pt x="14" y="31"/>
                    </a:cubicBezTo>
                    <a:cubicBezTo>
                      <a:pt x="17" y="37"/>
                      <a:pt x="17" y="43"/>
                      <a:pt x="19" y="49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0" name="Freeform 169"/>
              <p:cNvSpPr>
                <a:spLocks/>
              </p:cNvSpPr>
              <p:nvPr/>
            </p:nvSpPr>
            <p:spPr bwMode="auto">
              <a:xfrm>
                <a:off x="3171" y="2679"/>
                <a:ext cx="60" cy="86"/>
              </a:xfrm>
              <a:custGeom>
                <a:avLst/>
                <a:gdLst>
                  <a:gd name="T0" fmla="*/ 153 w 27"/>
                  <a:gd name="T1" fmla="*/ 490 h 36"/>
                  <a:gd name="T2" fmla="*/ 0 w 27"/>
                  <a:gd name="T3" fmla="*/ 29 h 36"/>
                  <a:gd name="T4" fmla="*/ 153 w 27"/>
                  <a:gd name="T5" fmla="*/ 29 h 36"/>
                  <a:gd name="T6" fmla="*/ 296 w 27"/>
                  <a:gd name="T7" fmla="*/ 165 h 36"/>
                  <a:gd name="T8" fmla="*/ 89 w 27"/>
                  <a:gd name="T9" fmla="*/ 69 h 36"/>
                  <a:gd name="T10" fmla="*/ 142 w 27"/>
                  <a:gd name="T11" fmla="*/ 246 h 36"/>
                  <a:gd name="T12" fmla="*/ 178 w 27"/>
                  <a:gd name="T13" fmla="*/ 48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6">
                    <a:moveTo>
                      <a:pt x="14" y="36"/>
                    </a:moveTo>
                    <a:cubicBezTo>
                      <a:pt x="14" y="25"/>
                      <a:pt x="9" y="9"/>
                      <a:pt x="0" y="2"/>
                    </a:cubicBezTo>
                    <a:cubicBezTo>
                      <a:pt x="4" y="1"/>
                      <a:pt x="9" y="0"/>
                      <a:pt x="14" y="2"/>
                    </a:cubicBezTo>
                    <a:cubicBezTo>
                      <a:pt x="18" y="4"/>
                      <a:pt x="25" y="8"/>
                      <a:pt x="27" y="12"/>
                    </a:cubicBezTo>
                    <a:cubicBezTo>
                      <a:pt x="21" y="9"/>
                      <a:pt x="14" y="7"/>
                      <a:pt x="8" y="5"/>
                    </a:cubicBezTo>
                    <a:cubicBezTo>
                      <a:pt x="8" y="9"/>
                      <a:pt x="12" y="14"/>
                      <a:pt x="13" y="18"/>
                    </a:cubicBezTo>
                    <a:cubicBezTo>
                      <a:pt x="14" y="24"/>
                      <a:pt x="15" y="29"/>
                      <a:pt x="16" y="35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1" name="Freeform 170"/>
              <p:cNvSpPr>
                <a:spLocks/>
              </p:cNvSpPr>
              <p:nvPr/>
            </p:nvSpPr>
            <p:spPr bwMode="auto">
              <a:xfrm>
                <a:off x="3341" y="2813"/>
                <a:ext cx="70" cy="91"/>
              </a:xfrm>
              <a:custGeom>
                <a:avLst/>
                <a:gdLst>
                  <a:gd name="T0" fmla="*/ 194 w 31"/>
                  <a:gd name="T1" fmla="*/ 510 h 38"/>
                  <a:gd name="T2" fmla="*/ 126 w 31"/>
                  <a:gd name="T3" fmla="*/ 235 h 38"/>
                  <a:gd name="T4" fmla="*/ 25 w 31"/>
                  <a:gd name="T5" fmla="*/ 110 h 38"/>
                  <a:gd name="T6" fmla="*/ 357 w 31"/>
                  <a:gd name="T7" fmla="*/ 137 h 38"/>
                  <a:gd name="T8" fmla="*/ 93 w 31"/>
                  <a:gd name="T9" fmla="*/ 110 h 38"/>
                  <a:gd name="T10" fmla="*/ 183 w 31"/>
                  <a:gd name="T11" fmla="*/ 304 h 38"/>
                  <a:gd name="T12" fmla="*/ 230 w 31"/>
                  <a:gd name="T13" fmla="*/ 52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8">
                    <a:moveTo>
                      <a:pt x="17" y="37"/>
                    </a:moveTo>
                    <a:cubicBezTo>
                      <a:pt x="17" y="30"/>
                      <a:pt x="16" y="22"/>
                      <a:pt x="11" y="17"/>
                    </a:cubicBezTo>
                    <a:cubicBezTo>
                      <a:pt x="8" y="15"/>
                      <a:pt x="0" y="11"/>
                      <a:pt x="2" y="8"/>
                    </a:cubicBezTo>
                    <a:cubicBezTo>
                      <a:pt x="5" y="0"/>
                      <a:pt x="26" y="8"/>
                      <a:pt x="31" y="10"/>
                    </a:cubicBezTo>
                    <a:cubicBezTo>
                      <a:pt x="23" y="11"/>
                      <a:pt x="15" y="11"/>
                      <a:pt x="8" y="8"/>
                    </a:cubicBezTo>
                    <a:cubicBezTo>
                      <a:pt x="7" y="11"/>
                      <a:pt x="15" y="18"/>
                      <a:pt x="16" y="22"/>
                    </a:cubicBezTo>
                    <a:cubicBezTo>
                      <a:pt x="18" y="27"/>
                      <a:pt x="19" y="32"/>
                      <a:pt x="20" y="38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2" name="Freeform 171"/>
              <p:cNvSpPr>
                <a:spLocks/>
              </p:cNvSpPr>
              <p:nvPr/>
            </p:nvSpPr>
            <p:spPr bwMode="auto">
              <a:xfrm>
                <a:off x="3534" y="2763"/>
                <a:ext cx="42" cy="133"/>
              </a:xfrm>
              <a:custGeom>
                <a:avLst/>
                <a:gdLst>
                  <a:gd name="T0" fmla="*/ 170 w 19"/>
                  <a:gd name="T1" fmla="*/ 656 h 56"/>
                  <a:gd name="T2" fmla="*/ 97 w 19"/>
                  <a:gd name="T3" fmla="*/ 430 h 56"/>
                  <a:gd name="T4" fmla="*/ 9 w 19"/>
                  <a:gd name="T5" fmla="*/ 311 h 56"/>
                  <a:gd name="T6" fmla="*/ 53 w 19"/>
                  <a:gd name="T7" fmla="*/ 176 h 56"/>
                  <a:gd name="T8" fmla="*/ 206 w 19"/>
                  <a:gd name="T9" fmla="*/ 0 h 56"/>
                  <a:gd name="T10" fmla="*/ 108 w 19"/>
                  <a:gd name="T11" fmla="*/ 176 h 56"/>
                  <a:gd name="T12" fmla="*/ 53 w 19"/>
                  <a:gd name="T13" fmla="*/ 311 h 56"/>
                  <a:gd name="T14" fmla="*/ 117 w 19"/>
                  <a:gd name="T15" fmla="*/ 456 h 56"/>
                  <a:gd name="T16" fmla="*/ 161 w 19"/>
                  <a:gd name="T17" fmla="*/ 591 h 56"/>
                  <a:gd name="T18" fmla="*/ 195 w 19"/>
                  <a:gd name="T19" fmla="*/ 75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56">
                    <a:moveTo>
                      <a:pt x="16" y="49"/>
                    </a:moveTo>
                    <a:cubicBezTo>
                      <a:pt x="16" y="44"/>
                      <a:pt x="12" y="36"/>
                      <a:pt x="9" y="32"/>
                    </a:cubicBezTo>
                    <a:cubicBezTo>
                      <a:pt x="6" y="28"/>
                      <a:pt x="2" y="28"/>
                      <a:pt x="1" y="23"/>
                    </a:cubicBezTo>
                    <a:cubicBezTo>
                      <a:pt x="0" y="17"/>
                      <a:pt x="1" y="16"/>
                      <a:pt x="5" y="13"/>
                    </a:cubicBezTo>
                    <a:cubicBezTo>
                      <a:pt x="10" y="9"/>
                      <a:pt x="16" y="4"/>
                      <a:pt x="19" y="0"/>
                    </a:cubicBezTo>
                    <a:cubicBezTo>
                      <a:pt x="16" y="4"/>
                      <a:pt x="14" y="9"/>
                      <a:pt x="10" y="13"/>
                    </a:cubicBezTo>
                    <a:cubicBezTo>
                      <a:pt x="7" y="16"/>
                      <a:pt x="4" y="18"/>
                      <a:pt x="5" y="23"/>
                    </a:cubicBezTo>
                    <a:cubicBezTo>
                      <a:pt x="5" y="27"/>
                      <a:pt x="9" y="30"/>
                      <a:pt x="11" y="34"/>
                    </a:cubicBezTo>
                    <a:cubicBezTo>
                      <a:pt x="13" y="37"/>
                      <a:pt x="14" y="41"/>
                      <a:pt x="15" y="44"/>
                    </a:cubicBezTo>
                    <a:cubicBezTo>
                      <a:pt x="17" y="48"/>
                      <a:pt x="16" y="52"/>
                      <a:pt x="18" y="56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3" name="Freeform 172"/>
              <p:cNvSpPr>
                <a:spLocks/>
              </p:cNvSpPr>
              <p:nvPr/>
            </p:nvSpPr>
            <p:spPr bwMode="auto">
              <a:xfrm>
                <a:off x="3686" y="2560"/>
                <a:ext cx="58" cy="95"/>
              </a:xfrm>
              <a:custGeom>
                <a:avLst/>
                <a:gdLst>
                  <a:gd name="T0" fmla="*/ 279 w 26"/>
                  <a:gd name="T1" fmla="*/ 537 h 40"/>
                  <a:gd name="T2" fmla="*/ 9 w 26"/>
                  <a:gd name="T3" fmla="*/ 485 h 40"/>
                  <a:gd name="T4" fmla="*/ 56 w 26"/>
                  <a:gd name="T5" fmla="*/ 254 h 40"/>
                  <a:gd name="T6" fmla="*/ 125 w 26"/>
                  <a:gd name="T7" fmla="*/ 135 h 40"/>
                  <a:gd name="T8" fmla="*/ 190 w 26"/>
                  <a:gd name="T9" fmla="*/ 0 h 40"/>
                  <a:gd name="T10" fmla="*/ 109 w 26"/>
                  <a:gd name="T11" fmla="*/ 226 h 40"/>
                  <a:gd name="T12" fmla="*/ 45 w 26"/>
                  <a:gd name="T13" fmla="*/ 418 h 40"/>
                  <a:gd name="T14" fmla="*/ 165 w 26"/>
                  <a:gd name="T15" fmla="*/ 439 h 40"/>
                  <a:gd name="T16" fmla="*/ 288 w 26"/>
                  <a:gd name="T17" fmla="*/ 537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40">
                    <a:moveTo>
                      <a:pt x="25" y="40"/>
                    </a:moveTo>
                    <a:cubicBezTo>
                      <a:pt x="17" y="34"/>
                      <a:pt x="10" y="34"/>
                      <a:pt x="1" y="36"/>
                    </a:cubicBezTo>
                    <a:cubicBezTo>
                      <a:pt x="0" y="30"/>
                      <a:pt x="2" y="24"/>
                      <a:pt x="5" y="19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4" y="7"/>
                      <a:pt x="15" y="3"/>
                      <a:pt x="17" y="0"/>
                    </a:cubicBezTo>
                    <a:cubicBezTo>
                      <a:pt x="17" y="6"/>
                      <a:pt x="13" y="12"/>
                      <a:pt x="10" y="17"/>
                    </a:cubicBezTo>
                    <a:cubicBezTo>
                      <a:pt x="8" y="21"/>
                      <a:pt x="7" y="27"/>
                      <a:pt x="4" y="31"/>
                    </a:cubicBezTo>
                    <a:cubicBezTo>
                      <a:pt x="6" y="34"/>
                      <a:pt x="12" y="33"/>
                      <a:pt x="15" y="33"/>
                    </a:cubicBezTo>
                    <a:cubicBezTo>
                      <a:pt x="20" y="35"/>
                      <a:pt x="24" y="37"/>
                      <a:pt x="26" y="40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4" name="Freeform 173"/>
              <p:cNvSpPr>
                <a:spLocks/>
              </p:cNvSpPr>
              <p:nvPr/>
            </p:nvSpPr>
            <p:spPr bwMode="auto">
              <a:xfrm>
                <a:off x="2246" y="3056"/>
                <a:ext cx="101" cy="84"/>
              </a:xfrm>
              <a:custGeom>
                <a:avLst/>
                <a:gdLst>
                  <a:gd name="T0" fmla="*/ 0 w 45"/>
                  <a:gd name="T1" fmla="*/ 485 h 35"/>
                  <a:gd name="T2" fmla="*/ 81 w 45"/>
                  <a:gd name="T3" fmla="*/ 218 h 35"/>
                  <a:gd name="T4" fmla="*/ 110 w 45"/>
                  <a:gd name="T5" fmla="*/ 0 h 35"/>
                  <a:gd name="T6" fmla="*/ 202 w 45"/>
                  <a:gd name="T7" fmla="*/ 110 h 35"/>
                  <a:gd name="T8" fmla="*/ 328 w 45"/>
                  <a:gd name="T9" fmla="*/ 197 h 35"/>
                  <a:gd name="T10" fmla="*/ 509 w 45"/>
                  <a:gd name="T11" fmla="*/ 403 h 35"/>
                  <a:gd name="T12" fmla="*/ 364 w 45"/>
                  <a:gd name="T13" fmla="*/ 276 h 35"/>
                  <a:gd name="T14" fmla="*/ 202 w 45"/>
                  <a:gd name="T15" fmla="*/ 197 h 35"/>
                  <a:gd name="T16" fmla="*/ 157 w 45"/>
                  <a:gd name="T17" fmla="*/ 139 h 35"/>
                  <a:gd name="T18" fmla="*/ 101 w 45"/>
                  <a:gd name="T19" fmla="*/ 235 h 35"/>
                  <a:gd name="T20" fmla="*/ 20 w 45"/>
                  <a:gd name="T21" fmla="*/ 485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35">
                    <a:moveTo>
                      <a:pt x="0" y="35"/>
                    </a:moveTo>
                    <a:cubicBezTo>
                      <a:pt x="0" y="29"/>
                      <a:pt x="4" y="22"/>
                      <a:pt x="7" y="16"/>
                    </a:cubicBezTo>
                    <a:cubicBezTo>
                      <a:pt x="10" y="11"/>
                      <a:pt x="11" y="6"/>
                      <a:pt x="10" y="0"/>
                    </a:cubicBezTo>
                    <a:cubicBezTo>
                      <a:pt x="13" y="3"/>
                      <a:pt x="15" y="6"/>
                      <a:pt x="18" y="8"/>
                    </a:cubicBezTo>
                    <a:cubicBezTo>
                      <a:pt x="21" y="11"/>
                      <a:pt x="25" y="12"/>
                      <a:pt x="29" y="14"/>
                    </a:cubicBezTo>
                    <a:cubicBezTo>
                      <a:pt x="34" y="17"/>
                      <a:pt x="43" y="23"/>
                      <a:pt x="45" y="29"/>
                    </a:cubicBezTo>
                    <a:cubicBezTo>
                      <a:pt x="40" y="27"/>
                      <a:pt x="37" y="23"/>
                      <a:pt x="32" y="20"/>
                    </a:cubicBezTo>
                    <a:cubicBezTo>
                      <a:pt x="27" y="18"/>
                      <a:pt x="22" y="18"/>
                      <a:pt x="18" y="14"/>
                    </a:cubicBezTo>
                    <a:cubicBezTo>
                      <a:pt x="17" y="12"/>
                      <a:pt x="16" y="9"/>
                      <a:pt x="14" y="10"/>
                    </a:cubicBezTo>
                    <a:cubicBezTo>
                      <a:pt x="12" y="10"/>
                      <a:pt x="10" y="15"/>
                      <a:pt x="9" y="17"/>
                    </a:cubicBezTo>
                    <a:cubicBezTo>
                      <a:pt x="5" y="23"/>
                      <a:pt x="4" y="28"/>
                      <a:pt x="2" y="35"/>
                    </a:cubicBezTo>
                  </a:path>
                </a:pathLst>
              </a:custGeom>
              <a:solidFill>
                <a:srgbClr val="F0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5" name="Freeform 174"/>
              <p:cNvSpPr>
                <a:spLocks/>
              </p:cNvSpPr>
              <p:nvPr/>
            </p:nvSpPr>
            <p:spPr bwMode="auto">
              <a:xfrm>
                <a:off x="3171" y="2679"/>
                <a:ext cx="33" cy="67"/>
              </a:xfrm>
              <a:custGeom>
                <a:avLst/>
                <a:gdLst>
                  <a:gd name="T0" fmla="*/ 161 w 15"/>
                  <a:gd name="T1" fmla="*/ 41 h 28"/>
                  <a:gd name="T2" fmla="*/ 64 w 15"/>
                  <a:gd name="T3" fmla="*/ 12 h 28"/>
                  <a:gd name="T4" fmla="*/ 20 w 15"/>
                  <a:gd name="T5" fmla="*/ 57 h 28"/>
                  <a:gd name="T6" fmla="*/ 97 w 15"/>
                  <a:gd name="T7" fmla="*/ 177 h 28"/>
                  <a:gd name="T8" fmla="*/ 150 w 15"/>
                  <a:gd name="T9" fmla="*/ 383 h 28"/>
                  <a:gd name="T10" fmla="*/ 73 w 15"/>
                  <a:gd name="T11" fmla="*/ 98 h 28"/>
                  <a:gd name="T12" fmla="*/ 73 w 15"/>
                  <a:gd name="T13" fmla="*/ 41 h 28"/>
                  <a:gd name="T14" fmla="*/ 150 w 15"/>
                  <a:gd name="T15" fmla="*/ 5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28">
                    <a:moveTo>
                      <a:pt x="15" y="3"/>
                    </a:moveTo>
                    <a:cubicBezTo>
                      <a:pt x="13" y="1"/>
                      <a:pt x="9" y="1"/>
                      <a:pt x="6" y="1"/>
                    </a:cubicBezTo>
                    <a:cubicBezTo>
                      <a:pt x="3" y="0"/>
                      <a:pt x="0" y="0"/>
                      <a:pt x="2" y="4"/>
                    </a:cubicBezTo>
                    <a:cubicBezTo>
                      <a:pt x="4" y="7"/>
                      <a:pt x="7" y="9"/>
                      <a:pt x="9" y="13"/>
                    </a:cubicBezTo>
                    <a:cubicBezTo>
                      <a:pt x="11" y="18"/>
                      <a:pt x="13" y="23"/>
                      <a:pt x="14" y="28"/>
                    </a:cubicBezTo>
                    <a:cubicBezTo>
                      <a:pt x="13" y="22"/>
                      <a:pt x="10" y="14"/>
                      <a:pt x="7" y="7"/>
                    </a:cubicBezTo>
                    <a:cubicBezTo>
                      <a:pt x="6" y="5"/>
                      <a:pt x="4" y="4"/>
                      <a:pt x="7" y="3"/>
                    </a:cubicBezTo>
                    <a:cubicBezTo>
                      <a:pt x="9" y="2"/>
                      <a:pt x="12" y="3"/>
                      <a:pt x="14" y="4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6" name="Freeform 175"/>
              <p:cNvSpPr>
                <a:spLocks/>
              </p:cNvSpPr>
              <p:nvPr/>
            </p:nvSpPr>
            <p:spPr bwMode="auto">
              <a:xfrm>
                <a:off x="2960" y="2629"/>
                <a:ext cx="32" cy="84"/>
              </a:xfrm>
              <a:custGeom>
                <a:avLst/>
                <a:gdLst>
                  <a:gd name="T0" fmla="*/ 110 w 14"/>
                  <a:gd name="T1" fmla="*/ 0 h 35"/>
                  <a:gd name="T2" fmla="*/ 0 w 14"/>
                  <a:gd name="T3" fmla="*/ 197 h 35"/>
                  <a:gd name="T4" fmla="*/ 57 w 14"/>
                  <a:gd name="T5" fmla="*/ 288 h 35"/>
                  <a:gd name="T6" fmla="*/ 167 w 14"/>
                  <a:gd name="T7" fmla="*/ 485 h 35"/>
                  <a:gd name="T8" fmla="*/ 110 w 14"/>
                  <a:gd name="T9" fmla="*/ 317 h 35"/>
                  <a:gd name="T10" fmla="*/ 48 w 14"/>
                  <a:gd name="T11" fmla="*/ 235 h 35"/>
                  <a:gd name="T12" fmla="*/ 85 w 14"/>
                  <a:gd name="T13" fmla="*/ 12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5">
                    <a:moveTo>
                      <a:pt x="9" y="0"/>
                    </a:moveTo>
                    <a:cubicBezTo>
                      <a:pt x="4" y="3"/>
                      <a:pt x="1" y="9"/>
                      <a:pt x="0" y="14"/>
                    </a:cubicBezTo>
                    <a:cubicBezTo>
                      <a:pt x="0" y="18"/>
                      <a:pt x="3" y="19"/>
                      <a:pt x="5" y="21"/>
                    </a:cubicBezTo>
                    <a:cubicBezTo>
                      <a:pt x="9" y="25"/>
                      <a:pt x="13" y="31"/>
                      <a:pt x="14" y="35"/>
                    </a:cubicBezTo>
                    <a:cubicBezTo>
                      <a:pt x="14" y="32"/>
                      <a:pt x="11" y="26"/>
                      <a:pt x="9" y="23"/>
                    </a:cubicBezTo>
                    <a:cubicBezTo>
                      <a:pt x="8" y="21"/>
                      <a:pt x="5" y="19"/>
                      <a:pt x="4" y="17"/>
                    </a:cubicBezTo>
                    <a:cubicBezTo>
                      <a:pt x="2" y="13"/>
                      <a:pt x="5" y="5"/>
                      <a:pt x="7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7" name="Freeform 176"/>
              <p:cNvSpPr>
                <a:spLocks/>
              </p:cNvSpPr>
              <p:nvPr/>
            </p:nvSpPr>
            <p:spPr bwMode="auto">
              <a:xfrm>
                <a:off x="2998" y="2729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63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4"/>
                      <a:pt x="1" y="1"/>
                      <a:pt x="0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8" name="Freeform 177"/>
              <p:cNvSpPr>
                <a:spLocks/>
              </p:cNvSpPr>
              <p:nvPr/>
            </p:nvSpPr>
            <p:spPr bwMode="auto">
              <a:xfrm>
                <a:off x="3003" y="2751"/>
                <a:ext cx="7" cy="12"/>
              </a:xfrm>
              <a:custGeom>
                <a:avLst/>
                <a:gdLst>
                  <a:gd name="T0" fmla="*/ 0 w 3"/>
                  <a:gd name="T1" fmla="*/ 12 h 5"/>
                  <a:gd name="T2" fmla="*/ 28 w 3"/>
                  <a:gd name="T3" fmla="*/ 70 h 5"/>
                  <a:gd name="T4" fmla="*/ 0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3"/>
                      <a:pt x="0" y="4"/>
                      <a:pt x="2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9" name="Freeform 178"/>
              <p:cNvSpPr>
                <a:spLocks/>
              </p:cNvSpPr>
              <p:nvPr/>
            </p:nvSpPr>
            <p:spPr bwMode="auto">
              <a:xfrm>
                <a:off x="3337" y="2822"/>
                <a:ext cx="29" cy="46"/>
              </a:xfrm>
              <a:custGeom>
                <a:avLst/>
                <a:gdLst>
                  <a:gd name="T0" fmla="*/ 125 w 13"/>
                  <a:gd name="T1" fmla="*/ 12 h 19"/>
                  <a:gd name="T2" fmla="*/ 20 w 13"/>
                  <a:gd name="T3" fmla="*/ 87 h 19"/>
                  <a:gd name="T4" fmla="*/ 80 w 13"/>
                  <a:gd name="T5" fmla="*/ 140 h 19"/>
                  <a:gd name="T6" fmla="*/ 145 w 13"/>
                  <a:gd name="T7" fmla="*/ 269 h 19"/>
                  <a:gd name="T8" fmla="*/ 80 w 13"/>
                  <a:gd name="T9" fmla="*/ 128 h 19"/>
                  <a:gd name="T10" fmla="*/ 109 w 13"/>
                  <a:gd name="T11" fmla="*/ 1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1" y="1"/>
                    </a:moveTo>
                    <a:cubicBezTo>
                      <a:pt x="8" y="0"/>
                      <a:pt x="0" y="2"/>
                      <a:pt x="2" y="6"/>
                    </a:cubicBezTo>
                    <a:cubicBezTo>
                      <a:pt x="2" y="8"/>
                      <a:pt x="6" y="9"/>
                      <a:pt x="7" y="10"/>
                    </a:cubicBezTo>
                    <a:cubicBezTo>
                      <a:pt x="9" y="13"/>
                      <a:pt x="11" y="17"/>
                      <a:pt x="13" y="19"/>
                    </a:cubicBezTo>
                    <a:cubicBezTo>
                      <a:pt x="11" y="17"/>
                      <a:pt x="9" y="12"/>
                      <a:pt x="7" y="9"/>
                    </a:cubicBezTo>
                    <a:cubicBezTo>
                      <a:pt x="5" y="5"/>
                      <a:pt x="5" y="3"/>
                      <a:pt x="10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0" name="Freeform 179"/>
              <p:cNvSpPr>
                <a:spLocks/>
              </p:cNvSpPr>
              <p:nvPr/>
            </p:nvSpPr>
            <p:spPr bwMode="auto">
              <a:xfrm>
                <a:off x="3370" y="2882"/>
                <a:ext cx="11" cy="34"/>
              </a:xfrm>
              <a:custGeom>
                <a:avLst/>
                <a:gdLst>
                  <a:gd name="T0" fmla="*/ 0 w 5"/>
                  <a:gd name="T1" fmla="*/ 0 h 14"/>
                  <a:gd name="T2" fmla="*/ 33 w 5"/>
                  <a:gd name="T3" fmla="*/ 202 h 14"/>
                  <a:gd name="T4" fmla="*/ 9 w 5"/>
                  <a:gd name="T5" fmla="*/ 1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1" y="4"/>
                      <a:pt x="0" y="11"/>
                      <a:pt x="3" y="14"/>
                    </a:cubicBezTo>
                    <a:cubicBezTo>
                      <a:pt x="5" y="10"/>
                      <a:pt x="3" y="5"/>
                      <a:pt x="1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1" name="Freeform 180"/>
              <p:cNvSpPr>
                <a:spLocks/>
              </p:cNvSpPr>
              <p:nvPr/>
            </p:nvSpPr>
            <p:spPr bwMode="auto">
              <a:xfrm>
                <a:off x="3531" y="2789"/>
                <a:ext cx="21" cy="60"/>
              </a:xfrm>
              <a:custGeom>
                <a:avLst/>
                <a:gdLst>
                  <a:gd name="T0" fmla="*/ 103 w 9"/>
                  <a:gd name="T1" fmla="*/ 0 h 25"/>
                  <a:gd name="T2" fmla="*/ 12 w 9"/>
                  <a:gd name="T3" fmla="*/ 178 h 25"/>
                  <a:gd name="T4" fmla="*/ 0 w 9"/>
                  <a:gd name="T5" fmla="*/ 235 h 25"/>
                  <a:gd name="T6" fmla="*/ 12 w 9"/>
                  <a:gd name="T7" fmla="*/ 264 h 25"/>
                  <a:gd name="T8" fmla="*/ 65 w 9"/>
                  <a:gd name="T9" fmla="*/ 288 h 25"/>
                  <a:gd name="T10" fmla="*/ 114 w 9"/>
                  <a:gd name="T11" fmla="*/ 346 h 25"/>
                  <a:gd name="T12" fmla="*/ 49 w 9"/>
                  <a:gd name="T13" fmla="*/ 264 h 25"/>
                  <a:gd name="T14" fmla="*/ 37 w 9"/>
                  <a:gd name="T15" fmla="*/ 168 h 25"/>
                  <a:gd name="T16" fmla="*/ 86 w 9"/>
                  <a:gd name="T17" fmla="*/ 12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25">
                    <a:moveTo>
                      <a:pt x="8" y="0"/>
                    </a:moveTo>
                    <a:cubicBezTo>
                      <a:pt x="1" y="1"/>
                      <a:pt x="2" y="8"/>
                      <a:pt x="1" y="13"/>
                    </a:cubicBezTo>
                    <a:cubicBezTo>
                      <a:pt x="1" y="14"/>
                      <a:pt x="0" y="16"/>
                      <a:pt x="0" y="17"/>
                    </a:cubicBezTo>
                    <a:cubicBezTo>
                      <a:pt x="0" y="19"/>
                      <a:pt x="0" y="18"/>
                      <a:pt x="1" y="19"/>
                    </a:cubicBezTo>
                    <a:cubicBezTo>
                      <a:pt x="2" y="20"/>
                      <a:pt x="4" y="20"/>
                      <a:pt x="5" y="21"/>
                    </a:cubicBezTo>
                    <a:cubicBezTo>
                      <a:pt x="7" y="22"/>
                      <a:pt x="8" y="24"/>
                      <a:pt x="9" y="25"/>
                    </a:cubicBezTo>
                    <a:cubicBezTo>
                      <a:pt x="8" y="22"/>
                      <a:pt x="6" y="21"/>
                      <a:pt x="4" y="19"/>
                    </a:cubicBezTo>
                    <a:cubicBezTo>
                      <a:pt x="3" y="16"/>
                      <a:pt x="3" y="16"/>
                      <a:pt x="3" y="12"/>
                    </a:cubicBezTo>
                    <a:cubicBezTo>
                      <a:pt x="3" y="9"/>
                      <a:pt x="2" y="2"/>
                      <a:pt x="7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2" name="Freeform 181"/>
              <p:cNvSpPr>
                <a:spLocks/>
              </p:cNvSpPr>
              <p:nvPr/>
            </p:nvSpPr>
            <p:spPr bwMode="auto">
              <a:xfrm>
                <a:off x="3688" y="2603"/>
                <a:ext cx="32" cy="40"/>
              </a:xfrm>
              <a:custGeom>
                <a:avLst/>
                <a:gdLst>
                  <a:gd name="T0" fmla="*/ 57 w 14"/>
                  <a:gd name="T1" fmla="*/ 0 h 17"/>
                  <a:gd name="T2" fmla="*/ 0 w 14"/>
                  <a:gd name="T3" fmla="*/ 184 h 17"/>
                  <a:gd name="T4" fmla="*/ 48 w 14"/>
                  <a:gd name="T5" fmla="*/ 221 h 17"/>
                  <a:gd name="T6" fmla="*/ 121 w 14"/>
                  <a:gd name="T7" fmla="*/ 209 h 17"/>
                  <a:gd name="T8" fmla="*/ 167 w 14"/>
                  <a:gd name="T9" fmla="*/ 221 h 17"/>
                  <a:gd name="T10" fmla="*/ 110 w 14"/>
                  <a:gd name="T11" fmla="*/ 193 h 17"/>
                  <a:gd name="T12" fmla="*/ 48 w 14"/>
                  <a:gd name="T13" fmla="*/ 193 h 17"/>
                  <a:gd name="T14" fmla="*/ 57 w 14"/>
                  <a:gd name="T15" fmla="*/ 2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5" y="0"/>
                    </a:moveTo>
                    <a:cubicBezTo>
                      <a:pt x="3" y="4"/>
                      <a:pt x="0" y="10"/>
                      <a:pt x="0" y="14"/>
                    </a:cubicBezTo>
                    <a:cubicBezTo>
                      <a:pt x="1" y="17"/>
                      <a:pt x="1" y="17"/>
                      <a:pt x="4" y="17"/>
                    </a:cubicBezTo>
                    <a:cubicBezTo>
                      <a:pt x="6" y="17"/>
                      <a:pt x="8" y="16"/>
                      <a:pt x="10" y="16"/>
                    </a:cubicBezTo>
                    <a:cubicBezTo>
                      <a:pt x="11" y="16"/>
                      <a:pt x="12" y="17"/>
                      <a:pt x="14" y="17"/>
                    </a:cubicBezTo>
                    <a:cubicBezTo>
                      <a:pt x="12" y="17"/>
                      <a:pt x="11" y="16"/>
                      <a:pt x="9" y="15"/>
                    </a:cubicBezTo>
                    <a:cubicBezTo>
                      <a:pt x="8" y="15"/>
                      <a:pt x="5" y="16"/>
                      <a:pt x="4" y="15"/>
                    </a:cubicBezTo>
                    <a:cubicBezTo>
                      <a:pt x="1" y="13"/>
                      <a:pt x="4" y="4"/>
                      <a:pt x="5" y="2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3" name="Freeform 182"/>
              <p:cNvSpPr>
                <a:spLocks/>
              </p:cNvSpPr>
              <p:nvPr/>
            </p:nvSpPr>
            <p:spPr bwMode="auto">
              <a:xfrm>
                <a:off x="2761" y="2705"/>
                <a:ext cx="20" cy="82"/>
              </a:xfrm>
              <a:custGeom>
                <a:avLst/>
                <a:gdLst>
                  <a:gd name="T0" fmla="*/ 9 w 9"/>
                  <a:gd name="T1" fmla="*/ 29 h 34"/>
                  <a:gd name="T2" fmla="*/ 9 w 9"/>
                  <a:gd name="T3" fmla="*/ 29 h 34"/>
                  <a:gd name="T4" fmla="*/ 98 w 9"/>
                  <a:gd name="T5" fmla="*/ 99 h 34"/>
                  <a:gd name="T6" fmla="*/ 20 w 9"/>
                  <a:gd name="T7" fmla="*/ 478 h 34"/>
                  <a:gd name="T8" fmla="*/ 20 w 9"/>
                  <a:gd name="T9" fmla="*/ 41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1" y="2"/>
                    </a:moveTo>
                    <a:cubicBezTo>
                      <a:pt x="1" y="2"/>
                      <a:pt x="0" y="0"/>
                      <a:pt x="1" y="2"/>
                    </a:cubicBezTo>
                    <a:cubicBezTo>
                      <a:pt x="3" y="4"/>
                      <a:pt x="6" y="6"/>
                      <a:pt x="9" y="7"/>
                    </a:cubicBezTo>
                    <a:cubicBezTo>
                      <a:pt x="4" y="15"/>
                      <a:pt x="4" y="25"/>
                      <a:pt x="2" y="34"/>
                    </a:cubicBezTo>
                    <a:cubicBezTo>
                      <a:pt x="3" y="25"/>
                      <a:pt x="4" y="12"/>
                      <a:pt x="2" y="3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4" name="Oval 183"/>
              <p:cNvSpPr>
                <a:spLocks noChangeArrowheads="1"/>
              </p:cNvSpPr>
              <p:nvPr/>
            </p:nvSpPr>
            <p:spPr bwMode="auto">
              <a:xfrm>
                <a:off x="2757" y="2799"/>
                <a:ext cx="9" cy="9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5" name="Oval 184"/>
              <p:cNvSpPr>
                <a:spLocks noChangeArrowheads="1"/>
              </p:cNvSpPr>
              <p:nvPr/>
            </p:nvSpPr>
            <p:spPr bwMode="auto">
              <a:xfrm>
                <a:off x="2761" y="2818"/>
                <a:ext cx="9" cy="9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6" name="Oval 185"/>
              <p:cNvSpPr>
                <a:spLocks noChangeArrowheads="1"/>
              </p:cNvSpPr>
              <p:nvPr/>
            </p:nvSpPr>
            <p:spPr bwMode="auto">
              <a:xfrm>
                <a:off x="3366" y="2980"/>
                <a:ext cx="11" cy="12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7" name="Oval 186"/>
              <p:cNvSpPr>
                <a:spLocks noChangeArrowheads="1"/>
              </p:cNvSpPr>
              <p:nvPr/>
            </p:nvSpPr>
            <p:spPr bwMode="auto">
              <a:xfrm>
                <a:off x="3359" y="2997"/>
                <a:ext cx="4" cy="7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8" name="Oval 187"/>
              <p:cNvSpPr>
                <a:spLocks noChangeArrowheads="1"/>
              </p:cNvSpPr>
              <p:nvPr/>
            </p:nvSpPr>
            <p:spPr bwMode="auto">
              <a:xfrm>
                <a:off x="3189" y="2837"/>
                <a:ext cx="11" cy="12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9" name="Oval 188"/>
              <p:cNvSpPr>
                <a:spLocks noChangeArrowheads="1"/>
              </p:cNvSpPr>
              <p:nvPr/>
            </p:nvSpPr>
            <p:spPr bwMode="auto">
              <a:xfrm>
                <a:off x="3178" y="2851"/>
                <a:ext cx="9" cy="10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0" name="Oval 189"/>
              <p:cNvSpPr>
                <a:spLocks noChangeArrowheads="1"/>
              </p:cNvSpPr>
              <p:nvPr/>
            </p:nvSpPr>
            <p:spPr bwMode="auto">
              <a:xfrm>
                <a:off x="3007" y="2799"/>
                <a:ext cx="9" cy="9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1" name="Oval 190"/>
              <p:cNvSpPr>
                <a:spLocks noChangeArrowheads="1"/>
              </p:cNvSpPr>
              <p:nvPr/>
            </p:nvSpPr>
            <p:spPr bwMode="auto">
              <a:xfrm>
                <a:off x="3574" y="2911"/>
                <a:ext cx="11" cy="9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2" name="Oval 191"/>
              <p:cNvSpPr>
                <a:spLocks noChangeArrowheads="1"/>
              </p:cNvSpPr>
              <p:nvPr/>
            </p:nvSpPr>
            <p:spPr bwMode="auto">
              <a:xfrm>
                <a:off x="3581" y="2935"/>
                <a:ext cx="4" cy="4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3" name="Oval 192"/>
              <p:cNvSpPr>
                <a:spLocks noChangeArrowheads="1"/>
              </p:cNvSpPr>
              <p:nvPr/>
            </p:nvSpPr>
            <p:spPr bwMode="auto">
              <a:xfrm>
                <a:off x="3764" y="2703"/>
                <a:ext cx="16" cy="14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4" name="Oval 193"/>
              <p:cNvSpPr>
                <a:spLocks noChangeArrowheads="1"/>
              </p:cNvSpPr>
              <p:nvPr/>
            </p:nvSpPr>
            <p:spPr bwMode="auto">
              <a:xfrm>
                <a:off x="3764" y="2741"/>
                <a:ext cx="7" cy="5"/>
              </a:xfrm>
              <a:prstGeom prst="ellipse">
                <a:avLst/>
              </a:pr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5" name="Freeform 194"/>
              <p:cNvSpPr>
                <a:spLocks/>
              </p:cNvSpPr>
              <p:nvPr/>
            </p:nvSpPr>
            <p:spPr bwMode="auto">
              <a:xfrm>
                <a:off x="2389" y="3398"/>
                <a:ext cx="383" cy="208"/>
              </a:xfrm>
              <a:custGeom>
                <a:avLst/>
                <a:gdLst>
                  <a:gd name="T0" fmla="*/ 0 w 171"/>
                  <a:gd name="T1" fmla="*/ 748 h 87"/>
                  <a:gd name="T2" fmla="*/ 1731 w 171"/>
                  <a:gd name="T3" fmla="*/ 0 h 87"/>
                  <a:gd name="T4" fmla="*/ 1922 w 171"/>
                  <a:gd name="T5" fmla="*/ 641 h 87"/>
                  <a:gd name="T6" fmla="*/ 1640 w 171"/>
                  <a:gd name="T7" fmla="*/ 354 h 87"/>
                  <a:gd name="T8" fmla="*/ 0 w 171"/>
                  <a:gd name="T9" fmla="*/ 748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" h="87">
                    <a:moveTo>
                      <a:pt x="0" y="55"/>
                    </a:moveTo>
                    <a:cubicBezTo>
                      <a:pt x="0" y="55"/>
                      <a:pt x="90" y="84"/>
                      <a:pt x="154" y="0"/>
                    </a:cubicBezTo>
                    <a:cubicBezTo>
                      <a:pt x="154" y="0"/>
                      <a:pt x="169" y="20"/>
                      <a:pt x="171" y="47"/>
                    </a:cubicBezTo>
                    <a:cubicBezTo>
                      <a:pt x="171" y="47"/>
                      <a:pt x="163" y="6"/>
                      <a:pt x="146" y="26"/>
                    </a:cubicBezTo>
                    <a:cubicBezTo>
                      <a:pt x="129" y="46"/>
                      <a:pt x="75" y="87"/>
                      <a:pt x="0" y="55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56" name="Freeform 195"/>
              <p:cNvSpPr>
                <a:spLocks/>
              </p:cNvSpPr>
              <p:nvPr/>
            </p:nvSpPr>
            <p:spPr bwMode="auto">
              <a:xfrm>
                <a:off x="2799" y="3212"/>
                <a:ext cx="79" cy="298"/>
              </a:xfrm>
              <a:custGeom>
                <a:avLst/>
                <a:gdLst>
                  <a:gd name="T0" fmla="*/ 264 w 35"/>
                  <a:gd name="T1" fmla="*/ 1693 h 125"/>
                  <a:gd name="T2" fmla="*/ 11 w 35"/>
                  <a:gd name="T3" fmla="*/ 567 h 125"/>
                  <a:gd name="T4" fmla="*/ 56 w 35"/>
                  <a:gd name="T5" fmla="*/ 501 h 125"/>
                  <a:gd name="T6" fmla="*/ 402 w 35"/>
                  <a:gd name="T7" fmla="*/ 0 h 125"/>
                  <a:gd name="T8" fmla="*/ 174 w 35"/>
                  <a:gd name="T9" fmla="*/ 517 h 125"/>
                  <a:gd name="T10" fmla="*/ 264 w 35"/>
                  <a:gd name="T11" fmla="*/ 1693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25">
                    <a:moveTo>
                      <a:pt x="23" y="125"/>
                    </a:moveTo>
                    <a:cubicBezTo>
                      <a:pt x="23" y="125"/>
                      <a:pt x="28" y="93"/>
                      <a:pt x="1" y="42"/>
                    </a:cubicBezTo>
                    <a:cubicBezTo>
                      <a:pt x="1" y="42"/>
                      <a:pt x="0" y="37"/>
                      <a:pt x="5" y="37"/>
                    </a:cubicBezTo>
                    <a:cubicBezTo>
                      <a:pt x="10" y="37"/>
                      <a:pt x="28" y="16"/>
                      <a:pt x="35" y="0"/>
                    </a:cubicBezTo>
                    <a:cubicBezTo>
                      <a:pt x="35" y="0"/>
                      <a:pt x="27" y="22"/>
                      <a:pt x="15" y="38"/>
                    </a:cubicBezTo>
                    <a:cubicBezTo>
                      <a:pt x="2" y="53"/>
                      <a:pt x="33" y="81"/>
                      <a:pt x="23" y="125"/>
                    </a:cubicBezTo>
                    <a:close/>
                  </a:path>
                </a:pathLst>
              </a:custGeom>
              <a:solidFill>
                <a:srgbClr val="EDC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57" name="Oval 196"/>
              <p:cNvSpPr>
                <a:spLocks noChangeArrowheads="1"/>
              </p:cNvSpPr>
              <p:nvPr/>
            </p:nvSpPr>
            <p:spPr bwMode="auto">
              <a:xfrm>
                <a:off x="2775" y="3501"/>
                <a:ext cx="24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8" name="Oval 197"/>
              <p:cNvSpPr>
                <a:spLocks noChangeArrowheads="1"/>
              </p:cNvSpPr>
              <p:nvPr/>
            </p:nvSpPr>
            <p:spPr bwMode="auto">
              <a:xfrm>
                <a:off x="2768" y="3472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9" name="Freeform 198"/>
              <p:cNvSpPr>
                <a:spLocks/>
              </p:cNvSpPr>
              <p:nvPr/>
            </p:nvSpPr>
            <p:spPr bwMode="auto">
              <a:xfrm>
                <a:off x="2360" y="1194"/>
                <a:ext cx="289" cy="298"/>
              </a:xfrm>
              <a:custGeom>
                <a:avLst/>
                <a:gdLst>
                  <a:gd name="T0" fmla="*/ 0 w 129"/>
                  <a:gd name="T1" fmla="*/ 0 h 125"/>
                  <a:gd name="T2" fmla="*/ 1340 w 129"/>
                  <a:gd name="T3" fmla="*/ 1528 h 125"/>
                  <a:gd name="T4" fmla="*/ 1449 w 129"/>
                  <a:gd name="T5" fmla="*/ 1693 h 125"/>
                  <a:gd name="T6" fmla="*/ 854 w 129"/>
                  <a:gd name="T7" fmla="*/ 1693 h 125"/>
                  <a:gd name="T8" fmla="*/ 134 w 129"/>
                  <a:gd name="T9" fmla="*/ 908 h 125"/>
                  <a:gd name="T10" fmla="*/ 405 w 129"/>
                  <a:gd name="T11" fmla="*/ 706 h 125"/>
                  <a:gd name="T12" fmla="*/ 90 w 129"/>
                  <a:gd name="T13" fmla="*/ 801 h 125"/>
                  <a:gd name="T14" fmla="*/ 0 w 129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9" h="125">
                    <a:moveTo>
                      <a:pt x="0" y="0"/>
                    </a:moveTo>
                    <a:cubicBezTo>
                      <a:pt x="0" y="0"/>
                      <a:pt x="70" y="105"/>
                      <a:pt x="119" y="113"/>
                    </a:cubicBezTo>
                    <a:cubicBezTo>
                      <a:pt x="119" y="113"/>
                      <a:pt x="126" y="119"/>
                      <a:pt x="129" y="125"/>
                    </a:cubicBezTo>
                    <a:cubicBezTo>
                      <a:pt x="129" y="125"/>
                      <a:pt x="109" y="112"/>
                      <a:pt x="76" y="125"/>
                    </a:cubicBezTo>
                    <a:cubicBezTo>
                      <a:pt x="76" y="125"/>
                      <a:pt x="68" y="60"/>
                      <a:pt x="12" y="67"/>
                    </a:cubicBezTo>
                    <a:cubicBezTo>
                      <a:pt x="12" y="67"/>
                      <a:pt x="21" y="58"/>
                      <a:pt x="36" y="52"/>
                    </a:cubicBezTo>
                    <a:cubicBezTo>
                      <a:pt x="36" y="52"/>
                      <a:pt x="25" y="52"/>
                      <a:pt x="8" y="59"/>
                    </a:cubicBezTo>
                    <a:cubicBezTo>
                      <a:pt x="8" y="59"/>
                      <a:pt x="32" y="42"/>
                      <a:pt x="0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0" name="Freeform 199"/>
              <p:cNvSpPr>
                <a:spLocks/>
              </p:cNvSpPr>
              <p:nvPr/>
            </p:nvSpPr>
            <p:spPr bwMode="auto">
              <a:xfrm>
                <a:off x="2336" y="1122"/>
                <a:ext cx="674" cy="533"/>
              </a:xfrm>
              <a:custGeom>
                <a:avLst/>
                <a:gdLst>
                  <a:gd name="T0" fmla="*/ 0 w 301"/>
                  <a:gd name="T1" fmla="*/ 69 h 223"/>
                  <a:gd name="T2" fmla="*/ 215 w 301"/>
                  <a:gd name="T3" fmla="*/ 354 h 223"/>
                  <a:gd name="T4" fmla="*/ 1614 w 301"/>
                  <a:gd name="T5" fmla="*/ 1800 h 223"/>
                  <a:gd name="T6" fmla="*/ 3379 w 301"/>
                  <a:gd name="T7" fmla="*/ 2741 h 223"/>
                  <a:gd name="T8" fmla="*/ 3099 w 301"/>
                  <a:gd name="T9" fmla="*/ 2182 h 223"/>
                  <a:gd name="T10" fmla="*/ 2076 w 301"/>
                  <a:gd name="T11" fmla="*/ 1898 h 223"/>
                  <a:gd name="T12" fmla="*/ 1424 w 301"/>
                  <a:gd name="T13" fmla="*/ 913 h 223"/>
                  <a:gd name="T14" fmla="*/ 1113 w 301"/>
                  <a:gd name="T15" fmla="*/ 1092 h 223"/>
                  <a:gd name="T16" fmla="*/ 0 w 301"/>
                  <a:gd name="T17" fmla="*/ 69 h 2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1" h="223">
                    <a:moveTo>
                      <a:pt x="0" y="5"/>
                    </a:moveTo>
                    <a:cubicBezTo>
                      <a:pt x="0" y="5"/>
                      <a:pt x="12" y="14"/>
                      <a:pt x="19" y="26"/>
                    </a:cubicBezTo>
                    <a:cubicBezTo>
                      <a:pt x="25" y="38"/>
                      <a:pt x="109" y="155"/>
                      <a:pt x="144" y="132"/>
                    </a:cubicBezTo>
                    <a:cubicBezTo>
                      <a:pt x="144" y="132"/>
                      <a:pt x="230" y="223"/>
                      <a:pt x="301" y="201"/>
                    </a:cubicBezTo>
                    <a:cubicBezTo>
                      <a:pt x="301" y="201"/>
                      <a:pt x="280" y="193"/>
                      <a:pt x="276" y="160"/>
                    </a:cubicBezTo>
                    <a:cubicBezTo>
                      <a:pt x="276" y="160"/>
                      <a:pt x="215" y="172"/>
                      <a:pt x="185" y="139"/>
                    </a:cubicBezTo>
                    <a:cubicBezTo>
                      <a:pt x="154" y="105"/>
                      <a:pt x="132" y="101"/>
                      <a:pt x="127" y="67"/>
                    </a:cubicBezTo>
                    <a:cubicBezTo>
                      <a:pt x="127" y="67"/>
                      <a:pt x="138" y="113"/>
                      <a:pt x="99" y="80"/>
                    </a:cubicBezTo>
                    <a:cubicBezTo>
                      <a:pt x="60" y="47"/>
                      <a:pt x="19" y="0"/>
                      <a:pt x="0" y="5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1" name="Freeform 200"/>
              <p:cNvSpPr>
                <a:spLocks/>
              </p:cNvSpPr>
              <p:nvPr/>
            </p:nvSpPr>
            <p:spPr bwMode="auto">
              <a:xfrm>
                <a:off x="2298" y="1029"/>
                <a:ext cx="73" cy="115"/>
              </a:xfrm>
              <a:custGeom>
                <a:avLst/>
                <a:gdLst>
                  <a:gd name="T0" fmla="*/ 186 w 33"/>
                  <a:gd name="T1" fmla="*/ 604 h 48"/>
                  <a:gd name="T2" fmla="*/ 303 w 33"/>
                  <a:gd name="T3" fmla="*/ 0 h 48"/>
                  <a:gd name="T4" fmla="*/ 356 w 33"/>
                  <a:gd name="T5" fmla="*/ 661 h 48"/>
                  <a:gd name="T6" fmla="*/ 186 w 33"/>
                  <a:gd name="T7" fmla="*/ 604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8">
                    <a:moveTo>
                      <a:pt x="17" y="44"/>
                    </a:moveTo>
                    <a:cubicBezTo>
                      <a:pt x="17" y="44"/>
                      <a:pt x="3" y="13"/>
                      <a:pt x="28" y="0"/>
                    </a:cubicBezTo>
                    <a:cubicBezTo>
                      <a:pt x="28" y="0"/>
                      <a:pt x="0" y="29"/>
                      <a:pt x="33" y="48"/>
                    </a:cubicBezTo>
                    <a:lnTo>
                      <a:pt x="17" y="44"/>
                    </a:ln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2" name="Freeform 201"/>
              <p:cNvSpPr>
                <a:spLocks/>
              </p:cNvSpPr>
              <p:nvPr/>
            </p:nvSpPr>
            <p:spPr bwMode="auto">
              <a:xfrm>
                <a:off x="2094" y="1041"/>
                <a:ext cx="233" cy="134"/>
              </a:xfrm>
              <a:custGeom>
                <a:avLst/>
                <a:gdLst>
                  <a:gd name="T0" fmla="*/ 1169 w 104"/>
                  <a:gd name="T1" fmla="*/ 0 h 56"/>
                  <a:gd name="T2" fmla="*/ 1125 w 104"/>
                  <a:gd name="T3" fmla="*/ 562 h 56"/>
                  <a:gd name="T4" fmla="*/ 526 w 104"/>
                  <a:gd name="T5" fmla="*/ 522 h 56"/>
                  <a:gd name="T6" fmla="*/ 0 w 104"/>
                  <a:gd name="T7" fmla="*/ 81 h 56"/>
                  <a:gd name="T8" fmla="*/ 506 w 104"/>
                  <a:gd name="T9" fmla="*/ 258 h 56"/>
                  <a:gd name="T10" fmla="*/ 1169 w 104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56">
                    <a:moveTo>
                      <a:pt x="104" y="0"/>
                    </a:moveTo>
                    <a:cubicBezTo>
                      <a:pt x="104" y="0"/>
                      <a:pt x="94" y="17"/>
                      <a:pt x="100" y="41"/>
                    </a:cubicBezTo>
                    <a:cubicBezTo>
                      <a:pt x="100" y="41"/>
                      <a:pt x="66" y="56"/>
                      <a:pt x="47" y="38"/>
                    </a:cubicBezTo>
                    <a:cubicBezTo>
                      <a:pt x="29" y="20"/>
                      <a:pt x="6" y="5"/>
                      <a:pt x="0" y="6"/>
                    </a:cubicBezTo>
                    <a:cubicBezTo>
                      <a:pt x="0" y="6"/>
                      <a:pt x="23" y="6"/>
                      <a:pt x="45" y="19"/>
                    </a:cubicBezTo>
                    <a:cubicBezTo>
                      <a:pt x="67" y="33"/>
                      <a:pt x="85" y="40"/>
                      <a:pt x="104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3" name="Freeform 202"/>
              <p:cNvSpPr>
                <a:spLocks/>
              </p:cNvSpPr>
              <p:nvPr/>
            </p:nvSpPr>
            <p:spPr bwMode="auto">
              <a:xfrm>
                <a:off x="2302" y="1208"/>
                <a:ext cx="65" cy="153"/>
              </a:xfrm>
              <a:custGeom>
                <a:avLst/>
                <a:gdLst>
                  <a:gd name="T0" fmla="*/ 202 w 29"/>
                  <a:gd name="T1" fmla="*/ 0 h 64"/>
                  <a:gd name="T2" fmla="*/ 101 w 29"/>
                  <a:gd name="T3" fmla="*/ 481 h 64"/>
                  <a:gd name="T4" fmla="*/ 327 w 29"/>
                  <a:gd name="T5" fmla="*/ 794 h 64"/>
                  <a:gd name="T6" fmla="*/ 247 w 29"/>
                  <a:gd name="T7" fmla="*/ 727 h 64"/>
                  <a:gd name="T8" fmla="*/ 202 w 29"/>
                  <a:gd name="T9" fmla="*/ 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64">
                    <a:moveTo>
                      <a:pt x="18" y="0"/>
                    </a:moveTo>
                    <a:cubicBezTo>
                      <a:pt x="18" y="0"/>
                      <a:pt x="1" y="17"/>
                      <a:pt x="9" y="35"/>
                    </a:cubicBezTo>
                    <a:cubicBezTo>
                      <a:pt x="17" y="53"/>
                      <a:pt x="20" y="64"/>
                      <a:pt x="29" y="58"/>
                    </a:cubicBezTo>
                    <a:cubicBezTo>
                      <a:pt x="29" y="58"/>
                      <a:pt x="26" y="60"/>
                      <a:pt x="22" y="53"/>
                    </a:cubicBezTo>
                    <a:cubicBezTo>
                      <a:pt x="17" y="45"/>
                      <a:pt x="0" y="26"/>
                      <a:pt x="18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4" name="Freeform 203"/>
              <p:cNvSpPr>
                <a:spLocks/>
              </p:cNvSpPr>
              <p:nvPr/>
            </p:nvSpPr>
            <p:spPr bwMode="auto">
              <a:xfrm>
                <a:off x="2177" y="1134"/>
                <a:ext cx="138" cy="201"/>
              </a:xfrm>
              <a:custGeom>
                <a:avLst/>
                <a:gdLst>
                  <a:gd name="T0" fmla="*/ 89 w 62"/>
                  <a:gd name="T1" fmla="*/ 945 h 84"/>
                  <a:gd name="T2" fmla="*/ 234 w 62"/>
                  <a:gd name="T3" fmla="*/ 1003 h 84"/>
                  <a:gd name="T4" fmla="*/ 432 w 62"/>
                  <a:gd name="T5" fmla="*/ 916 h 84"/>
                  <a:gd name="T6" fmla="*/ 541 w 62"/>
                  <a:gd name="T7" fmla="*/ 325 h 84"/>
                  <a:gd name="T8" fmla="*/ 663 w 62"/>
                  <a:gd name="T9" fmla="*/ 136 h 84"/>
                  <a:gd name="T10" fmla="*/ 0 w 62"/>
                  <a:gd name="T11" fmla="*/ 0 h 84"/>
                  <a:gd name="T12" fmla="*/ 352 w 62"/>
                  <a:gd name="T13" fmla="*/ 258 h 84"/>
                  <a:gd name="T14" fmla="*/ 323 w 62"/>
                  <a:gd name="T15" fmla="*/ 617 h 84"/>
                  <a:gd name="T16" fmla="*/ 89 w 62"/>
                  <a:gd name="T17" fmla="*/ 945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84">
                    <a:moveTo>
                      <a:pt x="8" y="69"/>
                    </a:moveTo>
                    <a:cubicBezTo>
                      <a:pt x="8" y="69"/>
                      <a:pt x="18" y="71"/>
                      <a:pt x="21" y="73"/>
                    </a:cubicBezTo>
                    <a:cubicBezTo>
                      <a:pt x="25" y="76"/>
                      <a:pt x="43" y="84"/>
                      <a:pt x="39" y="67"/>
                    </a:cubicBezTo>
                    <a:cubicBezTo>
                      <a:pt x="35" y="49"/>
                      <a:pt x="39" y="31"/>
                      <a:pt x="49" y="24"/>
                    </a:cubicBezTo>
                    <a:cubicBezTo>
                      <a:pt x="58" y="18"/>
                      <a:pt x="62" y="11"/>
                      <a:pt x="60" y="10"/>
                    </a:cubicBezTo>
                    <a:cubicBezTo>
                      <a:pt x="58" y="8"/>
                      <a:pt x="31" y="27"/>
                      <a:pt x="0" y="0"/>
                    </a:cubicBezTo>
                    <a:cubicBezTo>
                      <a:pt x="0" y="0"/>
                      <a:pt x="15" y="18"/>
                      <a:pt x="32" y="19"/>
                    </a:cubicBezTo>
                    <a:cubicBezTo>
                      <a:pt x="49" y="20"/>
                      <a:pt x="27" y="29"/>
                      <a:pt x="29" y="45"/>
                    </a:cubicBezTo>
                    <a:cubicBezTo>
                      <a:pt x="30" y="62"/>
                      <a:pt x="46" y="74"/>
                      <a:pt x="8" y="69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5" name="Freeform 204"/>
              <p:cNvSpPr>
                <a:spLocks/>
              </p:cNvSpPr>
              <p:nvPr/>
            </p:nvSpPr>
            <p:spPr bwMode="auto">
              <a:xfrm>
                <a:off x="2210" y="1325"/>
                <a:ext cx="159" cy="222"/>
              </a:xfrm>
              <a:custGeom>
                <a:avLst/>
                <a:gdLst>
                  <a:gd name="T0" fmla="*/ 0 w 71"/>
                  <a:gd name="T1" fmla="*/ 0 h 93"/>
                  <a:gd name="T2" fmla="*/ 316 w 71"/>
                  <a:gd name="T3" fmla="*/ 246 h 93"/>
                  <a:gd name="T4" fmla="*/ 708 w 71"/>
                  <a:gd name="T5" fmla="*/ 924 h 93"/>
                  <a:gd name="T6" fmla="*/ 663 w 71"/>
                  <a:gd name="T7" fmla="*/ 1167 h 93"/>
                  <a:gd name="T8" fmla="*/ 65 w 71"/>
                  <a:gd name="T9" fmla="*/ 843 h 93"/>
                  <a:gd name="T10" fmla="*/ 607 w 71"/>
                  <a:gd name="T11" fmla="*/ 981 h 93"/>
                  <a:gd name="T12" fmla="*/ 327 w 71"/>
                  <a:gd name="T13" fmla="*/ 432 h 93"/>
                  <a:gd name="T14" fmla="*/ 0 w 71"/>
                  <a:gd name="T15" fmla="*/ 0 h 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93">
                    <a:moveTo>
                      <a:pt x="0" y="0"/>
                    </a:moveTo>
                    <a:cubicBezTo>
                      <a:pt x="0" y="0"/>
                      <a:pt x="23" y="8"/>
                      <a:pt x="28" y="18"/>
                    </a:cubicBezTo>
                    <a:cubicBezTo>
                      <a:pt x="33" y="28"/>
                      <a:pt x="59" y="49"/>
                      <a:pt x="63" y="68"/>
                    </a:cubicBezTo>
                    <a:cubicBezTo>
                      <a:pt x="67" y="87"/>
                      <a:pt x="71" y="93"/>
                      <a:pt x="59" y="86"/>
                    </a:cubicBezTo>
                    <a:cubicBezTo>
                      <a:pt x="47" y="79"/>
                      <a:pt x="15" y="64"/>
                      <a:pt x="6" y="62"/>
                    </a:cubicBezTo>
                    <a:cubicBezTo>
                      <a:pt x="6" y="62"/>
                      <a:pt x="58" y="83"/>
                      <a:pt x="54" y="72"/>
                    </a:cubicBezTo>
                    <a:cubicBezTo>
                      <a:pt x="51" y="60"/>
                      <a:pt x="35" y="41"/>
                      <a:pt x="29" y="32"/>
                    </a:cubicBezTo>
                    <a:cubicBezTo>
                      <a:pt x="24" y="24"/>
                      <a:pt x="27" y="13"/>
                      <a:pt x="0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6" name="Freeform 205"/>
              <p:cNvSpPr>
                <a:spLocks/>
              </p:cNvSpPr>
              <p:nvPr/>
            </p:nvSpPr>
            <p:spPr bwMode="auto">
              <a:xfrm>
                <a:off x="2360" y="1359"/>
                <a:ext cx="123" cy="179"/>
              </a:xfrm>
              <a:custGeom>
                <a:avLst/>
                <a:gdLst>
                  <a:gd name="T0" fmla="*/ 81 w 55"/>
                  <a:gd name="T1" fmla="*/ 0 h 75"/>
                  <a:gd name="T2" fmla="*/ 20 w 55"/>
                  <a:gd name="T3" fmla="*/ 148 h 75"/>
                  <a:gd name="T4" fmla="*/ 416 w 55"/>
                  <a:gd name="T5" fmla="*/ 1019 h 75"/>
                  <a:gd name="T6" fmla="*/ 615 w 55"/>
                  <a:gd name="T7" fmla="*/ 883 h 75"/>
                  <a:gd name="T8" fmla="*/ 405 w 55"/>
                  <a:gd name="T9" fmla="*/ 735 h 75"/>
                  <a:gd name="T10" fmla="*/ 81 w 55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75">
                    <a:moveTo>
                      <a:pt x="7" y="0"/>
                    </a:moveTo>
                    <a:cubicBezTo>
                      <a:pt x="7" y="0"/>
                      <a:pt x="0" y="7"/>
                      <a:pt x="2" y="11"/>
                    </a:cubicBezTo>
                    <a:cubicBezTo>
                      <a:pt x="3" y="16"/>
                      <a:pt x="35" y="48"/>
                      <a:pt x="37" y="75"/>
                    </a:cubicBezTo>
                    <a:cubicBezTo>
                      <a:pt x="37" y="75"/>
                      <a:pt x="46" y="67"/>
                      <a:pt x="55" y="65"/>
                    </a:cubicBezTo>
                    <a:cubicBezTo>
                      <a:pt x="55" y="65"/>
                      <a:pt x="40" y="67"/>
                      <a:pt x="36" y="54"/>
                    </a:cubicBezTo>
                    <a:cubicBezTo>
                      <a:pt x="31" y="42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7" name="Freeform 206"/>
              <p:cNvSpPr>
                <a:spLocks/>
              </p:cNvSpPr>
              <p:nvPr/>
            </p:nvSpPr>
            <p:spPr bwMode="auto">
              <a:xfrm>
                <a:off x="2680" y="1065"/>
                <a:ext cx="421" cy="110"/>
              </a:xfrm>
              <a:custGeom>
                <a:avLst/>
                <a:gdLst>
                  <a:gd name="T0" fmla="*/ 0 w 188"/>
                  <a:gd name="T1" fmla="*/ 148 h 46"/>
                  <a:gd name="T2" fmla="*/ 392 w 188"/>
                  <a:gd name="T3" fmla="*/ 41 h 46"/>
                  <a:gd name="T4" fmla="*/ 1765 w 188"/>
                  <a:gd name="T5" fmla="*/ 464 h 46"/>
                  <a:gd name="T6" fmla="*/ 1942 w 188"/>
                  <a:gd name="T7" fmla="*/ 629 h 46"/>
                  <a:gd name="T8" fmla="*/ 1751 w 188"/>
                  <a:gd name="T9" fmla="*/ 502 h 46"/>
                  <a:gd name="T10" fmla="*/ 571 w 188"/>
                  <a:gd name="T11" fmla="*/ 127 h 46"/>
                  <a:gd name="T12" fmla="*/ 0 w 188"/>
                  <a:gd name="T13" fmla="*/ 148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46">
                    <a:moveTo>
                      <a:pt x="0" y="11"/>
                    </a:moveTo>
                    <a:cubicBezTo>
                      <a:pt x="0" y="11"/>
                      <a:pt x="12" y="0"/>
                      <a:pt x="35" y="3"/>
                    </a:cubicBezTo>
                    <a:cubicBezTo>
                      <a:pt x="58" y="7"/>
                      <a:pt x="149" y="32"/>
                      <a:pt x="157" y="34"/>
                    </a:cubicBezTo>
                    <a:cubicBezTo>
                      <a:pt x="165" y="37"/>
                      <a:pt x="188" y="45"/>
                      <a:pt x="173" y="46"/>
                    </a:cubicBezTo>
                    <a:cubicBezTo>
                      <a:pt x="173" y="46"/>
                      <a:pt x="178" y="41"/>
                      <a:pt x="156" y="37"/>
                    </a:cubicBezTo>
                    <a:cubicBezTo>
                      <a:pt x="134" y="33"/>
                      <a:pt x="73" y="10"/>
                      <a:pt x="51" y="9"/>
                    </a:cubicBezTo>
                    <a:cubicBezTo>
                      <a:pt x="28" y="7"/>
                      <a:pt x="19" y="0"/>
                      <a:pt x="0" y="11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8" name="Freeform 207"/>
              <p:cNvSpPr>
                <a:spLocks/>
              </p:cNvSpPr>
              <p:nvPr/>
            </p:nvSpPr>
            <p:spPr bwMode="auto">
              <a:xfrm>
                <a:off x="2477" y="926"/>
                <a:ext cx="282" cy="137"/>
              </a:xfrm>
              <a:custGeom>
                <a:avLst/>
                <a:gdLst>
                  <a:gd name="T0" fmla="*/ 20 w 126"/>
                  <a:gd name="T1" fmla="*/ 139 h 57"/>
                  <a:gd name="T2" fmla="*/ 517 w 126"/>
                  <a:gd name="T3" fmla="*/ 99 h 57"/>
                  <a:gd name="T4" fmla="*/ 1052 w 126"/>
                  <a:gd name="T5" fmla="*/ 445 h 57"/>
                  <a:gd name="T6" fmla="*/ 1186 w 126"/>
                  <a:gd name="T7" fmla="*/ 791 h 57"/>
                  <a:gd name="T8" fmla="*/ 1177 w 126"/>
                  <a:gd name="T9" fmla="*/ 642 h 57"/>
                  <a:gd name="T10" fmla="*/ 392 w 126"/>
                  <a:gd name="T11" fmla="*/ 99 h 57"/>
                  <a:gd name="T12" fmla="*/ 20 w 126"/>
                  <a:gd name="T13" fmla="*/ 139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57">
                    <a:moveTo>
                      <a:pt x="2" y="10"/>
                    </a:moveTo>
                    <a:cubicBezTo>
                      <a:pt x="2" y="10"/>
                      <a:pt x="25" y="0"/>
                      <a:pt x="46" y="7"/>
                    </a:cubicBezTo>
                    <a:cubicBezTo>
                      <a:pt x="67" y="13"/>
                      <a:pt x="78" y="16"/>
                      <a:pt x="94" y="32"/>
                    </a:cubicBezTo>
                    <a:cubicBezTo>
                      <a:pt x="110" y="47"/>
                      <a:pt x="126" y="54"/>
                      <a:pt x="106" y="57"/>
                    </a:cubicBezTo>
                    <a:cubicBezTo>
                      <a:pt x="106" y="57"/>
                      <a:pt x="120" y="53"/>
                      <a:pt x="105" y="46"/>
                    </a:cubicBezTo>
                    <a:cubicBezTo>
                      <a:pt x="90" y="38"/>
                      <a:pt x="71" y="9"/>
                      <a:pt x="35" y="7"/>
                    </a:cubicBezTo>
                    <a:cubicBezTo>
                      <a:pt x="0" y="5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9" name="Freeform 208"/>
              <p:cNvSpPr>
                <a:spLocks/>
              </p:cNvSpPr>
              <p:nvPr/>
            </p:nvSpPr>
            <p:spPr bwMode="auto">
              <a:xfrm>
                <a:off x="2577" y="1082"/>
                <a:ext cx="97" cy="160"/>
              </a:xfrm>
              <a:custGeom>
                <a:avLst/>
                <a:gdLst>
                  <a:gd name="T0" fmla="*/ 494 w 43"/>
                  <a:gd name="T1" fmla="*/ 0 h 67"/>
                  <a:gd name="T2" fmla="*/ 174 w 43"/>
                  <a:gd name="T3" fmla="*/ 912 h 67"/>
                  <a:gd name="T4" fmla="*/ 494 w 43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67">
                    <a:moveTo>
                      <a:pt x="43" y="0"/>
                    </a:moveTo>
                    <a:cubicBezTo>
                      <a:pt x="43" y="0"/>
                      <a:pt x="11" y="15"/>
                      <a:pt x="15" y="67"/>
                    </a:cubicBezTo>
                    <a:cubicBezTo>
                      <a:pt x="15" y="67"/>
                      <a:pt x="0" y="16"/>
                      <a:pt x="43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0" name="Freeform 209"/>
              <p:cNvSpPr>
                <a:spLocks/>
              </p:cNvSpPr>
              <p:nvPr/>
            </p:nvSpPr>
            <p:spPr bwMode="auto">
              <a:xfrm>
                <a:off x="2414" y="852"/>
                <a:ext cx="159" cy="129"/>
              </a:xfrm>
              <a:custGeom>
                <a:avLst/>
                <a:gdLst>
                  <a:gd name="T0" fmla="*/ 405 w 71"/>
                  <a:gd name="T1" fmla="*/ 0 h 54"/>
                  <a:gd name="T2" fmla="*/ 741 w 71"/>
                  <a:gd name="T3" fmla="*/ 382 h 54"/>
                  <a:gd name="T4" fmla="*/ 0 w 71"/>
                  <a:gd name="T5" fmla="*/ 736 h 54"/>
                  <a:gd name="T6" fmla="*/ 481 w 71"/>
                  <a:gd name="T7" fmla="*/ 394 h 54"/>
                  <a:gd name="T8" fmla="*/ 405 w 7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54">
                    <a:moveTo>
                      <a:pt x="36" y="0"/>
                    </a:moveTo>
                    <a:cubicBezTo>
                      <a:pt x="36" y="0"/>
                      <a:pt x="71" y="19"/>
                      <a:pt x="66" y="28"/>
                    </a:cubicBezTo>
                    <a:cubicBezTo>
                      <a:pt x="61" y="36"/>
                      <a:pt x="45" y="21"/>
                      <a:pt x="0" y="54"/>
                    </a:cubicBezTo>
                    <a:cubicBezTo>
                      <a:pt x="0" y="54"/>
                      <a:pt x="20" y="33"/>
                      <a:pt x="43" y="29"/>
                    </a:cubicBezTo>
                    <a:cubicBezTo>
                      <a:pt x="66" y="25"/>
                      <a:pt x="59" y="16"/>
                      <a:pt x="36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1" name="Freeform 210"/>
              <p:cNvSpPr>
                <a:spLocks/>
              </p:cNvSpPr>
              <p:nvPr/>
            </p:nvSpPr>
            <p:spPr bwMode="auto">
              <a:xfrm>
                <a:off x="2477" y="807"/>
                <a:ext cx="221" cy="105"/>
              </a:xfrm>
              <a:custGeom>
                <a:avLst/>
                <a:gdLst>
                  <a:gd name="T0" fmla="*/ 0 w 99"/>
                  <a:gd name="T1" fmla="*/ 0 h 44"/>
                  <a:gd name="T2" fmla="*/ 522 w 99"/>
                  <a:gd name="T3" fmla="*/ 432 h 44"/>
                  <a:gd name="T4" fmla="*/ 732 w 99"/>
                  <a:gd name="T5" fmla="*/ 382 h 44"/>
                  <a:gd name="T6" fmla="*/ 1101 w 99"/>
                  <a:gd name="T7" fmla="*/ 98 h 44"/>
                  <a:gd name="T8" fmla="*/ 768 w 99"/>
                  <a:gd name="T9" fmla="*/ 284 h 44"/>
                  <a:gd name="T10" fmla="*/ 433 w 99"/>
                  <a:gd name="T11" fmla="*/ 274 h 44"/>
                  <a:gd name="T12" fmla="*/ 0 w 99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44">
                    <a:moveTo>
                      <a:pt x="0" y="0"/>
                    </a:moveTo>
                    <a:cubicBezTo>
                      <a:pt x="0" y="0"/>
                      <a:pt x="38" y="21"/>
                      <a:pt x="47" y="32"/>
                    </a:cubicBezTo>
                    <a:cubicBezTo>
                      <a:pt x="55" y="44"/>
                      <a:pt x="59" y="32"/>
                      <a:pt x="66" y="28"/>
                    </a:cubicBezTo>
                    <a:cubicBezTo>
                      <a:pt x="72" y="24"/>
                      <a:pt x="85" y="9"/>
                      <a:pt x="99" y="7"/>
                    </a:cubicBezTo>
                    <a:cubicBezTo>
                      <a:pt x="99" y="7"/>
                      <a:pt x="88" y="7"/>
                      <a:pt x="69" y="21"/>
                    </a:cubicBezTo>
                    <a:cubicBezTo>
                      <a:pt x="51" y="35"/>
                      <a:pt x="56" y="32"/>
                      <a:pt x="39" y="20"/>
                    </a:cubicBezTo>
                    <a:cubicBezTo>
                      <a:pt x="23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2" name="Freeform 211"/>
              <p:cNvSpPr>
                <a:spLocks/>
              </p:cNvSpPr>
              <p:nvPr/>
            </p:nvSpPr>
            <p:spPr bwMode="auto">
              <a:xfrm>
                <a:off x="2692" y="917"/>
                <a:ext cx="226" cy="134"/>
              </a:xfrm>
              <a:custGeom>
                <a:avLst/>
                <a:gdLst>
                  <a:gd name="T0" fmla="*/ 0 w 101"/>
                  <a:gd name="T1" fmla="*/ 304 h 56"/>
                  <a:gd name="T2" fmla="*/ 380 w 101"/>
                  <a:gd name="T3" fmla="*/ 629 h 56"/>
                  <a:gd name="T4" fmla="*/ 550 w 101"/>
                  <a:gd name="T5" fmla="*/ 601 h 56"/>
                  <a:gd name="T6" fmla="*/ 1132 w 101"/>
                  <a:gd name="T7" fmla="*/ 0 h 56"/>
                  <a:gd name="T8" fmla="*/ 535 w 101"/>
                  <a:gd name="T9" fmla="*/ 464 h 56"/>
                  <a:gd name="T10" fmla="*/ 0 w 101"/>
                  <a:gd name="T11" fmla="*/ 30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56">
                    <a:moveTo>
                      <a:pt x="0" y="22"/>
                    </a:moveTo>
                    <a:cubicBezTo>
                      <a:pt x="0" y="22"/>
                      <a:pt x="29" y="38"/>
                      <a:pt x="34" y="46"/>
                    </a:cubicBezTo>
                    <a:cubicBezTo>
                      <a:pt x="39" y="54"/>
                      <a:pt x="45" y="56"/>
                      <a:pt x="49" y="44"/>
                    </a:cubicBezTo>
                    <a:cubicBezTo>
                      <a:pt x="54" y="33"/>
                      <a:pt x="71" y="4"/>
                      <a:pt x="101" y="0"/>
                    </a:cubicBezTo>
                    <a:cubicBezTo>
                      <a:pt x="101" y="0"/>
                      <a:pt x="65" y="2"/>
                      <a:pt x="48" y="34"/>
                    </a:cubicBezTo>
                    <a:cubicBezTo>
                      <a:pt x="36" y="55"/>
                      <a:pt x="25" y="25"/>
                      <a:pt x="0" y="22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3" name="Freeform 212"/>
              <p:cNvSpPr>
                <a:spLocks/>
              </p:cNvSpPr>
              <p:nvPr/>
            </p:nvSpPr>
            <p:spPr bwMode="auto">
              <a:xfrm>
                <a:off x="2795" y="1005"/>
                <a:ext cx="53" cy="60"/>
              </a:xfrm>
              <a:custGeom>
                <a:avLst/>
                <a:gdLst>
                  <a:gd name="T0" fmla="*/ 133 w 24"/>
                  <a:gd name="T1" fmla="*/ 0 h 25"/>
                  <a:gd name="T2" fmla="*/ 33 w 24"/>
                  <a:gd name="T3" fmla="*/ 276 h 25"/>
                  <a:gd name="T4" fmla="*/ 258 w 24"/>
                  <a:gd name="T5" fmla="*/ 346 h 25"/>
                  <a:gd name="T6" fmla="*/ 64 w 24"/>
                  <a:gd name="T7" fmla="*/ 235 h 25"/>
                  <a:gd name="T8" fmla="*/ 133 w 24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2" y="0"/>
                    </a:moveTo>
                    <a:cubicBezTo>
                      <a:pt x="12" y="0"/>
                      <a:pt x="0" y="16"/>
                      <a:pt x="3" y="20"/>
                    </a:cubicBezTo>
                    <a:cubicBezTo>
                      <a:pt x="5" y="22"/>
                      <a:pt x="17" y="22"/>
                      <a:pt x="24" y="25"/>
                    </a:cubicBezTo>
                    <a:cubicBezTo>
                      <a:pt x="24" y="25"/>
                      <a:pt x="6" y="21"/>
                      <a:pt x="6" y="17"/>
                    </a:cubicBezTo>
                    <a:cubicBezTo>
                      <a:pt x="7" y="14"/>
                      <a:pt x="7" y="7"/>
                      <a:pt x="12" y="0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4" name="Freeform 213"/>
              <p:cNvSpPr>
                <a:spLocks/>
              </p:cNvSpPr>
              <p:nvPr/>
            </p:nvSpPr>
            <p:spPr bwMode="auto">
              <a:xfrm>
                <a:off x="2880" y="1072"/>
                <a:ext cx="302" cy="74"/>
              </a:xfrm>
              <a:custGeom>
                <a:avLst/>
                <a:gdLst>
                  <a:gd name="T0" fmla="*/ 1512 w 135"/>
                  <a:gd name="T1" fmla="*/ 12 h 31"/>
                  <a:gd name="T2" fmla="*/ 1311 w 135"/>
                  <a:gd name="T3" fmla="*/ 325 h 31"/>
                  <a:gd name="T4" fmla="*/ 1121 w 135"/>
                  <a:gd name="T5" fmla="*/ 353 h 31"/>
                  <a:gd name="T6" fmla="*/ 0 w 135"/>
                  <a:gd name="T7" fmla="*/ 0 h 31"/>
                  <a:gd name="T8" fmla="*/ 1065 w 135"/>
                  <a:gd name="T9" fmla="*/ 275 h 31"/>
                  <a:gd name="T10" fmla="*/ 1295 w 135"/>
                  <a:gd name="T11" fmla="*/ 234 h 31"/>
                  <a:gd name="T12" fmla="*/ 1512 w 135"/>
                  <a:gd name="T13" fmla="*/ 12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31">
                    <a:moveTo>
                      <a:pt x="135" y="1"/>
                    </a:moveTo>
                    <a:cubicBezTo>
                      <a:pt x="135" y="1"/>
                      <a:pt x="121" y="17"/>
                      <a:pt x="117" y="24"/>
                    </a:cubicBezTo>
                    <a:cubicBezTo>
                      <a:pt x="112" y="31"/>
                      <a:pt x="111" y="29"/>
                      <a:pt x="100" y="26"/>
                    </a:cubicBezTo>
                    <a:cubicBezTo>
                      <a:pt x="89" y="24"/>
                      <a:pt x="0" y="0"/>
                      <a:pt x="0" y="0"/>
                    </a:cubicBezTo>
                    <a:cubicBezTo>
                      <a:pt x="0" y="0"/>
                      <a:pt x="88" y="18"/>
                      <a:pt x="95" y="20"/>
                    </a:cubicBezTo>
                    <a:cubicBezTo>
                      <a:pt x="102" y="22"/>
                      <a:pt x="108" y="27"/>
                      <a:pt x="116" y="17"/>
                    </a:cubicBezTo>
                    <a:cubicBezTo>
                      <a:pt x="124" y="7"/>
                      <a:pt x="135" y="1"/>
                      <a:pt x="135" y="1"/>
                    </a:cubicBezTo>
                    <a:close/>
                  </a:path>
                </a:pathLst>
              </a:custGeom>
              <a:solidFill>
                <a:srgbClr val="DFB1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5" name="Freeform 214"/>
              <p:cNvSpPr>
                <a:spLocks/>
              </p:cNvSpPr>
              <p:nvPr/>
            </p:nvSpPr>
            <p:spPr bwMode="auto">
              <a:xfrm>
                <a:off x="2873" y="1177"/>
                <a:ext cx="146" cy="313"/>
              </a:xfrm>
              <a:custGeom>
                <a:avLst/>
                <a:gdLst>
                  <a:gd name="T0" fmla="*/ 737 w 65"/>
                  <a:gd name="T1" fmla="*/ 0 h 131"/>
                  <a:gd name="T2" fmla="*/ 238 w 65"/>
                  <a:gd name="T3" fmla="*/ 547 h 131"/>
                  <a:gd name="T4" fmla="*/ 263 w 65"/>
                  <a:gd name="T5" fmla="*/ 1352 h 131"/>
                  <a:gd name="T6" fmla="*/ 384 w 65"/>
                  <a:gd name="T7" fmla="*/ 1787 h 131"/>
                  <a:gd name="T8" fmla="*/ 182 w 65"/>
                  <a:gd name="T9" fmla="*/ 1307 h 131"/>
                  <a:gd name="T10" fmla="*/ 737 w 65"/>
                  <a:gd name="T11" fmla="*/ 0 h 1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131">
                    <a:moveTo>
                      <a:pt x="65" y="0"/>
                    </a:moveTo>
                    <a:cubicBezTo>
                      <a:pt x="65" y="0"/>
                      <a:pt x="33" y="9"/>
                      <a:pt x="21" y="40"/>
                    </a:cubicBezTo>
                    <a:cubicBezTo>
                      <a:pt x="9" y="70"/>
                      <a:pt x="18" y="91"/>
                      <a:pt x="23" y="99"/>
                    </a:cubicBezTo>
                    <a:cubicBezTo>
                      <a:pt x="28" y="106"/>
                      <a:pt x="34" y="131"/>
                      <a:pt x="34" y="131"/>
                    </a:cubicBezTo>
                    <a:cubicBezTo>
                      <a:pt x="34" y="131"/>
                      <a:pt x="29" y="111"/>
                      <a:pt x="16" y="96"/>
                    </a:cubicBezTo>
                    <a:cubicBezTo>
                      <a:pt x="4" y="81"/>
                      <a:pt x="0" y="12"/>
                      <a:pt x="65" y="0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6" name="Freeform 215"/>
              <p:cNvSpPr>
                <a:spLocks/>
              </p:cNvSpPr>
              <p:nvPr/>
            </p:nvSpPr>
            <p:spPr bwMode="auto">
              <a:xfrm>
                <a:off x="2604" y="1106"/>
                <a:ext cx="63" cy="169"/>
              </a:xfrm>
              <a:custGeom>
                <a:avLst/>
                <a:gdLst>
                  <a:gd name="T0" fmla="*/ 320 w 28"/>
                  <a:gd name="T1" fmla="*/ 0 h 71"/>
                  <a:gd name="T2" fmla="*/ 137 w 28"/>
                  <a:gd name="T3" fmla="*/ 957 h 71"/>
                  <a:gd name="T4" fmla="*/ 320 w 28"/>
                  <a:gd name="T5" fmla="*/ 0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71">
                    <a:moveTo>
                      <a:pt x="28" y="0"/>
                    </a:moveTo>
                    <a:cubicBezTo>
                      <a:pt x="28" y="0"/>
                      <a:pt x="0" y="25"/>
                      <a:pt x="12" y="71"/>
                    </a:cubicBezTo>
                    <a:cubicBezTo>
                      <a:pt x="12" y="71"/>
                      <a:pt x="7" y="33"/>
                      <a:pt x="28" y="0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7" name="Freeform 216"/>
              <p:cNvSpPr>
                <a:spLocks/>
              </p:cNvSpPr>
              <p:nvPr/>
            </p:nvSpPr>
            <p:spPr bwMode="auto">
              <a:xfrm>
                <a:off x="2320" y="950"/>
                <a:ext cx="213" cy="258"/>
              </a:xfrm>
              <a:custGeom>
                <a:avLst/>
                <a:gdLst>
                  <a:gd name="T0" fmla="*/ 1072 w 95"/>
                  <a:gd name="T1" fmla="*/ 12 h 108"/>
                  <a:gd name="T2" fmla="*/ 879 w 95"/>
                  <a:gd name="T3" fmla="*/ 12 h 108"/>
                  <a:gd name="T4" fmla="*/ 709 w 95"/>
                  <a:gd name="T5" fmla="*/ 98 h 108"/>
                  <a:gd name="T6" fmla="*/ 352 w 95"/>
                  <a:gd name="T7" fmla="*/ 354 h 108"/>
                  <a:gd name="T8" fmla="*/ 262 w 95"/>
                  <a:gd name="T9" fmla="*/ 1051 h 108"/>
                  <a:gd name="T10" fmla="*/ 700 w 95"/>
                  <a:gd name="T11" fmla="*/ 1472 h 108"/>
                  <a:gd name="T12" fmla="*/ 587 w 95"/>
                  <a:gd name="T13" fmla="*/ 1266 h 108"/>
                  <a:gd name="T14" fmla="*/ 428 w 95"/>
                  <a:gd name="T15" fmla="*/ 1118 h 108"/>
                  <a:gd name="T16" fmla="*/ 316 w 95"/>
                  <a:gd name="T17" fmla="*/ 707 h 108"/>
                  <a:gd name="T18" fmla="*/ 563 w 95"/>
                  <a:gd name="T19" fmla="*/ 303 h 108"/>
                  <a:gd name="T20" fmla="*/ 915 w 95"/>
                  <a:gd name="T21" fmla="*/ 41 h 108"/>
                  <a:gd name="T22" fmla="*/ 1072 w 95"/>
                  <a:gd name="T23" fmla="*/ 2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108">
                    <a:moveTo>
                      <a:pt x="95" y="1"/>
                    </a:moveTo>
                    <a:cubicBezTo>
                      <a:pt x="89" y="1"/>
                      <a:pt x="84" y="0"/>
                      <a:pt x="78" y="1"/>
                    </a:cubicBezTo>
                    <a:cubicBezTo>
                      <a:pt x="72" y="2"/>
                      <a:pt x="68" y="4"/>
                      <a:pt x="63" y="7"/>
                    </a:cubicBezTo>
                    <a:cubicBezTo>
                      <a:pt x="52" y="13"/>
                      <a:pt x="40" y="18"/>
                      <a:pt x="31" y="26"/>
                    </a:cubicBezTo>
                    <a:cubicBezTo>
                      <a:pt x="14" y="41"/>
                      <a:pt x="0" y="62"/>
                      <a:pt x="23" y="77"/>
                    </a:cubicBezTo>
                    <a:cubicBezTo>
                      <a:pt x="37" y="86"/>
                      <a:pt x="53" y="93"/>
                      <a:pt x="62" y="108"/>
                    </a:cubicBezTo>
                    <a:cubicBezTo>
                      <a:pt x="59" y="102"/>
                      <a:pt x="57" y="98"/>
                      <a:pt x="52" y="93"/>
                    </a:cubicBezTo>
                    <a:cubicBezTo>
                      <a:pt x="48" y="89"/>
                      <a:pt x="43" y="86"/>
                      <a:pt x="38" y="82"/>
                    </a:cubicBezTo>
                    <a:cubicBezTo>
                      <a:pt x="30" y="75"/>
                      <a:pt x="24" y="64"/>
                      <a:pt x="28" y="52"/>
                    </a:cubicBezTo>
                    <a:cubicBezTo>
                      <a:pt x="31" y="40"/>
                      <a:pt x="41" y="31"/>
                      <a:pt x="50" y="22"/>
                    </a:cubicBezTo>
                    <a:cubicBezTo>
                      <a:pt x="59" y="13"/>
                      <a:pt x="69" y="5"/>
                      <a:pt x="81" y="3"/>
                    </a:cubicBezTo>
                    <a:cubicBezTo>
                      <a:pt x="86" y="2"/>
                      <a:pt x="91" y="1"/>
                      <a:pt x="95" y="2"/>
                    </a:cubicBezTo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8" name="Freeform 217"/>
              <p:cNvSpPr>
                <a:spLocks/>
              </p:cNvSpPr>
              <p:nvPr/>
            </p:nvSpPr>
            <p:spPr bwMode="auto">
              <a:xfrm>
                <a:off x="2884" y="1115"/>
                <a:ext cx="179" cy="134"/>
              </a:xfrm>
              <a:custGeom>
                <a:avLst/>
                <a:gdLst>
                  <a:gd name="T0" fmla="*/ 9 w 80"/>
                  <a:gd name="T1" fmla="*/ 0 h 56"/>
                  <a:gd name="T2" fmla="*/ 226 w 80"/>
                  <a:gd name="T3" fmla="*/ 108 h 56"/>
                  <a:gd name="T4" fmla="*/ 490 w 80"/>
                  <a:gd name="T5" fmla="*/ 177 h 56"/>
                  <a:gd name="T6" fmla="*/ 752 w 80"/>
                  <a:gd name="T7" fmla="*/ 258 h 56"/>
                  <a:gd name="T8" fmla="*/ 897 w 80"/>
                  <a:gd name="T9" fmla="*/ 325 h 56"/>
                  <a:gd name="T10" fmla="*/ 571 w 80"/>
                  <a:gd name="T11" fmla="*/ 424 h 56"/>
                  <a:gd name="T12" fmla="*/ 170 w 80"/>
                  <a:gd name="T13" fmla="*/ 768 h 56"/>
                  <a:gd name="T14" fmla="*/ 255 w 80"/>
                  <a:gd name="T15" fmla="*/ 452 h 56"/>
                  <a:gd name="T16" fmla="*/ 201 w 80"/>
                  <a:gd name="T17" fmla="*/ 218 h 56"/>
                  <a:gd name="T18" fmla="*/ 0 w 80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56">
                    <a:moveTo>
                      <a:pt x="1" y="0"/>
                    </a:moveTo>
                    <a:cubicBezTo>
                      <a:pt x="8" y="2"/>
                      <a:pt x="13" y="6"/>
                      <a:pt x="20" y="8"/>
                    </a:cubicBezTo>
                    <a:cubicBezTo>
                      <a:pt x="28" y="10"/>
                      <a:pt x="36" y="11"/>
                      <a:pt x="44" y="13"/>
                    </a:cubicBezTo>
                    <a:cubicBezTo>
                      <a:pt x="52" y="15"/>
                      <a:pt x="60" y="17"/>
                      <a:pt x="67" y="19"/>
                    </a:cubicBezTo>
                    <a:cubicBezTo>
                      <a:pt x="71" y="20"/>
                      <a:pt x="77" y="22"/>
                      <a:pt x="80" y="24"/>
                    </a:cubicBezTo>
                    <a:cubicBezTo>
                      <a:pt x="69" y="25"/>
                      <a:pt x="61" y="26"/>
                      <a:pt x="51" y="31"/>
                    </a:cubicBezTo>
                    <a:cubicBezTo>
                      <a:pt x="39" y="37"/>
                      <a:pt x="21" y="42"/>
                      <a:pt x="15" y="56"/>
                    </a:cubicBezTo>
                    <a:cubicBezTo>
                      <a:pt x="18" y="48"/>
                      <a:pt x="23" y="41"/>
                      <a:pt x="23" y="33"/>
                    </a:cubicBezTo>
                    <a:cubicBezTo>
                      <a:pt x="23" y="27"/>
                      <a:pt x="21" y="21"/>
                      <a:pt x="18" y="16"/>
                    </a:cubicBezTo>
                    <a:cubicBezTo>
                      <a:pt x="15" y="10"/>
                      <a:pt x="6" y="1"/>
                      <a:pt x="0" y="0"/>
                    </a:cubicBezTo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9" name="Freeform 218"/>
              <p:cNvSpPr>
                <a:spLocks/>
              </p:cNvSpPr>
              <p:nvPr/>
            </p:nvSpPr>
            <p:spPr bwMode="auto">
              <a:xfrm>
                <a:off x="2047" y="776"/>
                <a:ext cx="354" cy="258"/>
              </a:xfrm>
              <a:custGeom>
                <a:avLst/>
                <a:gdLst>
                  <a:gd name="T0" fmla="*/ 1777 w 158"/>
                  <a:gd name="T1" fmla="*/ 246 h 108"/>
                  <a:gd name="T2" fmla="*/ 833 w 158"/>
                  <a:gd name="T3" fmla="*/ 284 h 108"/>
                  <a:gd name="T4" fmla="*/ 0 w 158"/>
                  <a:gd name="T5" fmla="*/ 1472 h 108"/>
                  <a:gd name="T6" fmla="*/ 842 w 158"/>
                  <a:gd name="T7" fmla="*/ 423 h 108"/>
                  <a:gd name="T8" fmla="*/ 1777 w 158"/>
                  <a:gd name="T9" fmla="*/ 246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08">
                    <a:moveTo>
                      <a:pt x="158" y="18"/>
                    </a:moveTo>
                    <a:cubicBezTo>
                      <a:pt x="158" y="18"/>
                      <a:pt x="122" y="0"/>
                      <a:pt x="74" y="21"/>
                    </a:cubicBezTo>
                    <a:cubicBezTo>
                      <a:pt x="26" y="42"/>
                      <a:pt x="11" y="70"/>
                      <a:pt x="0" y="108"/>
                    </a:cubicBezTo>
                    <a:cubicBezTo>
                      <a:pt x="0" y="108"/>
                      <a:pt x="28" y="45"/>
                      <a:pt x="75" y="31"/>
                    </a:cubicBezTo>
                    <a:cubicBezTo>
                      <a:pt x="122" y="17"/>
                      <a:pt x="128" y="17"/>
                      <a:pt x="158" y="18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0" name="Freeform 219"/>
              <p:cNvSpPr>
                <a:spLocks/>
              </p:cNvSpPr>
              <p:nvPr/>
            </p:nvSpPr>
            <p:spPr bwMode="auto">
              <a:xfrm>
                <a:off x="2524" y="750"/>
                <a:ext cx="165" cy="67"/>
              </a:xfrm>
              <a:custGeom>
                <a:avLst/>
                <a:gdLst>
                  <a:gd name="T0" fmla="*/ 0 w 74"/>
                  <a:gd name="T1" fmla="*/ 235 h 28"/>
                  <a:gd name="T2" fmla="*/ 413 w 74"/>
                  <a:gd name="T3" fmla="*/ 98 h 28"/>
                  <a:gd name="T4" fmla="*/ 821 w 74"/>
                  <a:gd name="T5" fmla="*/ 383 h 28"/>
                  <a:gd name="T6" fmla="*/ 0 w 74"/>
                  <a:gd name="T7" fmla="*/ 2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28">
                    <a:moveTo>
                      <a:pt x="0" y="17"/>
                    </a:moveTo>
                    <a:cubicBezTo>
                      <a:pt x="0" y="17"/>
                      <a:pt x="18" y="3"/>
                      <a:pt x="37" y="7"/>
                    </a:cubicBezTo>
                    <a:cubicBezTo>
                      <a:pt x="57" y="11"/>
                      <a:pt x="74" y="28"/>
                      <a:pt x="74" y="28"/>
                    </a:cubicBezTo>
                    <a:cubicBezTo>
                      <a:pt x="74" y="28"/>
                      <a:pt x="35" y="0"/>
                      <a:pt x="0" y="17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1" name="Freeform 220"/>
              <p:cNvSpPr>
                <a:spLocks/>
              </p:cNvSpPr>
              <p:nvPr/>
            </p:nvSpPr>
            <p:spPr bwMode="auto">
              <a:xfrm>
                <a:off x="2604" y="821"/>
                <a:ext cx="336" cy="77"/>
              </a:xfrm>
              <a:custGeom>
                <a:avLst/>
                <a:gdLst>
                  <a:gd name="T0" fmla="*/ 125 w 150"/>
                  <a:gd name="T1" fmla="*/ 404 h 32"/>
                  <a:gd name="T2" fmla="*/ 517 w 150"/>
                  <a:gd name="T3" fmla="*/ 58 h 32"/>
                  <a:gd name="T4" fmla="*/ 1687 w 150"/>
                  <a:gd name="T5" fmla="*/ 445 h 32"/>
                  <a:gd name="T6" fmla="*/ 506 w 150"/>
                  <a:gd name="T7" fmla="*/ 168 h 32"/>
                  <a:gd name="T8" fmla="*/ 125 w 150"/>
                  <a:gd name="T9" fmla="*/ 40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" h="32">
                    <a:moveTo>
                      <a:pt x="11" y="29"/>
                    </a:moveTo>
                    <a:cubicBezTo>
                      <a:pt x="11" y="29"/>
                      <a:pt x="24" y="4"/>
                      <a:pt x="46" y="4"/>
                    </a:cubicBezTo>
                    <a:cubicBezTo>
                      <a:pt x="69" y="4"/>
                      <a:pt x="109" y="7"/>
                      <a:pt x="150" y="32"/>
                    </a:cubicBezTo>
                    <a:cubicBezTo>
                      <a:pt x="150" y="32"/>
                      <a:pt x="89" y="0"/>
                      <a:pt x="45" y="12"/>
                    </a:cubicBezTo>
                    <a:cubicBezTo>
                      <a:pt x="0" y="25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2" name="Freeform 221"/>
              <p:cNvSpPr>
                <a:spLocks/>
              </p:cNvSpPr>
              <p:nvPr/>
            </p:nvSpPr>
            <p:spPr bwMode="auto">
              <a:xfrm>
                <a:off x="2835" y="912"/>
                <a:ext cx="417" cy="79"/>
              </a:xfrm>
              <a:custGeom>
                <a:avLst/>
                <a:gdLst>
                  <a:gd name="T0" fmla="*/ 0 w 186"/>
                  <a:gd name="T1" fmla="*/ 452 h 33"/>
                  <a:gd name="T2" fmla="*/ 720 w 186"/>
                  <a:gd name="T3" fmla="*/ 98 h 33"/>
                  <a:gd name="T4" fmla="*/ 1072 w 186"/>
                  <a:gd name="T5" fmla="*/ 127 h 33"/>
                  <a:gd name="T6" fmla="*/ 2096 w 186"/>
                  <a:gd name="T7" fmla="*/ 275 h 33"/>
                  <a:gd name="T8" fmla="*/ 1105 w 186"/>
                  <a:gd name="T9" fmla="*/ 218 h 33"/>
                  <a:gd name="T10" fmla="*/ 352 w 186"/>
                  <a:gd name="T11" fmla="*/ 218 h 33"/>
                  <a:gd name="T12" fmla="*/ 0 w 186"/>
                  <a:gd name="T13" fmla="*/ 45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6" h="33">
                    <a:moveTo>
                      <a:pt x="0" y="33"/>
                    </a:moveTo>
                    <a:cubicBezTo>
                      <a:pt x="0" y="33"/>
                      <a:pt x="18" y="0"/>
                      <a:pt x="64" y="7"/>
                    </a:cubicBezTo>
                    <a:cubicBezTo>
                      <a:pt x="84" y="10"/>
                      <a:pt x="87" y="12"/>
                      <a:pt x="95" y="9"/>
                    </a:cubicBezTo>
                    <a:cubicBezTo>
                      <a:pt x="103" y="5"/>
                      <a:pt x="167" y="12"/>
                      <a:pt x="186" y="20"/>
                    </a:cubicBezTo>
                    <a:cubicBezTo>
                      <a:pt x="186" y="20"/>
                      <a:pt x="119" y="11"/>
                      <a:pt x="98" y="16"/>
                    </a:cubicBezTo>
                    <a:cubicBezTo>
                      <a:pt x="77" y="22"/>
                      <a:pt x="53" y="3"/>
                      <a:pt x="31" y="16"/>
                    </a:cubicBezTo>
                    <a:cubicBezTo>
                      <a:pt x="9" y="30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3" name="Freeform 222"/>
              <p:cNvSpPr>
                <a:spLocks/>
              </p:cNvSpPr>
              <p:nvPr/>
            </p:nvSpPr>
            <p:spPr bwMode="auto">
              <a:xfrm>
                <a:off x="2011" y="1270"/>
                <a:ext cx="166" cy="98"/>
              </a:xfrm>
              <a:custGeom>
                <a:avLst/>
                <a:gdLst>
                  <a:gd name="T0" fmla="*/ 834 w 74"/>
                  <a:gd name="T1" fmla="*/ 136 h 41"/>
                  <a:gd name="T2" fmla="*/ 0 w 74"/>
                  <a:gd name="T3" fmla="*/ 559 h 41"/>
                  <a:gd name="T4" fmla="*/ 834 w 74"/>
                  <a:gd name="T5" fmla="*/ 13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41">
                    <a:moveTo>
                      <a:pt x="74" y="10"/>
                    </a:moveTo>
                    <a:cubicBezTo>
                      <a:pt x="74" y="10"/>
                      <a:pt x="29" y="2"/>
                      <a:pt x="0" y="41"/>
                    </a:cubicBezTo>
                    <a:cubicBezTo>
                      <a:pt x="0" y="41"/>
                      <a:pt x="11" y="0"/>
                      <a:pt x="74" y="10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4" name="Freeform 223"/>
              <p:cNvSpPr>
                <a:spLocks/>
              </p:cNvSpPr>
              <p:nvPr/>
            </p:nvSpPr>
            <p:spPr bwMode="auto">
              <a:xfrm>
                <a:off x="2031" y="1457"/>
                <a:ext cx="157" cy="145"/>
              </a:xfrm>
              <a:custGeom>
                <a:avLst/>
                <a:gdLst>
                  <a:gd name="T0" fmla="*/ 789 w 70"/>
                  <a:gd name="T1" fmla="*/ 40 h 61"/>
                  <a:gd name="T2" fmla="*/ 0 w 70"/>
                  <a:gd name="T3" fmla="*/ 820 h 61"/>
                  <a:gd name="T4" fmla="*/ 789 w 70"/>
                  <a:gd name="T5" fmla="*/ 4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61">
                    <a:moveTo>
                      <a:pt x="70" y="3"/>
                    </a:moveTo>
                    <a:cubicBezTo>
                      <a:pt x="70" y="3"/>
                      <a:pt x="18" y="4"/>
                      <a:pt x="0" y="61"/>
                    </a:cubicBezTo>
                    <a:cubicBezTo>
                      <a:pt x="0" y="61"/>
                      <a:pt x="4" y="0"/>
                      <a:pt x="70" y="3"/>
                    </a:cubicBezTo>
                    <a:close/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5" name="Freeform 224"/>
              <p:cNvSpPr>
                <a:spLocks/>
              </p:cNvSpPr>
              <p:nvPr/>
            </p:nvSpPr>
            <p:spPr bwMode="auto">
              <a:xfrm>
                <a:off x="2042" y="1022"/>
                <a:ext cx="92" cy="74"/>
              </a:xfrm>
              <a:custGeom>
                <a:avLst/>
                <a:gdLst>
                  <a:gd name="T0" fmla="*/ 337 w 41"/>
                  <a:gd name="T1" fmla="*/ 325 h 31"/>
                  <a:gd name="T2" fmla="*/ 227 w 41"/>
                  <a:gd name="T3" fmla="*/ 177 h 31"/>
                  <a:gd name="T4" fmla="*/ 337 w 41"/>
                  <a:gd name="T5" fmla="*/ 165 h 31"/>
                  <a:gd name="T6" fmla="*/ 462 w 41"/>
                  <a:gd name="T7" fmla="*/ 177 h 31"/>
                  <a:gd name="T8" fmla="*/ 20 w 41"/>
                  <a:gd name="T9" fmla="*/ 217 h 31"/>
                  <a:gd name="T10" fmla="*/ 337 w 41"/>
                  <a:gd name="T11" fmla="*/ 353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1">
                    <a:moveTo>
                      <a:pt x="30" y="24"/>
                    </a:moveTo>
                    <a:cubicBezTo>
                      <a:pt x="28" y="22"/>
                      <a:pt x="13" y="19"/>
                      <a:pt x="20" y="13"/>
                    </a:cubicBezTo>
                    <a:cubicBezTo>
                      <a:pt x="22" y="11"/>
                      <a:pt x="27" y="12"/>
                      <a:pt x="30" y="12"/>
                    </a:cubicBezTo>
                    <a:cubicBezTo>
                      <a:pt x="33" y="13"/>
                      <a:pt x="38" y="13"/>
                      <a:pt x="41" y="13"/>
                    </a:cubicBezTo>
                    <a:cubicBezTo>
                      <a:pt x="33" y="11"/>
                      <a:pt x="5" y="0"/>
                      <a:pt x="2" y="16"/>
                    </a:cubicBezTo>
                    <a:cubicBezTo>
                      <a:pt x="0" y="31"/>
                      <a:pt x="24" y="22"/>
                      <a:pt x="30" y="26"/>
                    </a:cubicBezTo>
                  </a:path>
                </a:pathLst>
              </a:custGeom>
              <a:solidFill>
                <a:srgbClr val="F3E8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6" name="Freeform 225"/>
              <p:cNvSpPr>
                <a:spLocks/>
              </p:cNvSpPr>
              <p:nvPr/>
            </p:nvSpPr>
            <p:spPr bwMode="auto">
              <a:xfrm>
                <a:off x="2056" y="1046"/>
                <a:ext cx="49" cy="31"/>
              </a:xfrm>
              <a:custGeom>
                <a:avLst/>
                <a:gdLst>
                  <a:gd name="T0" fmla="*/ 243 w 22"/>
                  <a:gd name="T1" fmla="*/ 176 h 13"/>
                  <a:gd name="T2" fmla="*/ 134 w 22"/>
                  <a:gd name="T3" fmla="*/ 69 h 13"/>
                  <a:gd name="T4" fmla="*/ 243 w 22"/>
                  <a:gd name="T5" fmla="*/ 12 h 13"/>
                  <a:gd name="T6" fmla="*/ 118 w 22"/>
                  <a:gd name="T7" fmla="*/ 0 h 13"/>
                  <a:gd name="T8" fmla="*/ 20 w 22"/>
                  <a:gd name="T9" fmla="*/ 57 h 13"/>
                  <a:gd name="T10" fmla="*/ 223 w 22"/>
                  <a:gd name="T11" fmla="*/ 17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3">
                    <a:moveTo>
                      <a:pt x="22" y="13"/>
                    </a:moveTo>
                    <a:cubicBezTo>
                      <a:pt x="19" y="12"/>
                      <a:pt x="12" y="9"/>
                      <a:pt x="12" y="5"/>
                    </a:cubicBezTo>
                    <a:cubicBezTo>
                      <a:pt x="11" y="1"/>
                      <a:pt x="19" y="1"/>
                      <a:pt x="22" y="1"/>
                    </a:cubicBezTo>
                    <a:cubicBezTo>
                      <a:pt x="19" y="2"/>
                      <a:pt x="15" y="0"/>
                      <a:pt x="11" y="0"/>
                    </a:cubicBezTo>
                    <a:cubicBezTo>
                      <a:pt x="9" y="0"/>
                      <a:pt x="3" y="1"/>
                      <a:pt x="2" y="4"/>
                    </a:cubicBezTo>
                    <a:cubicBezTo>
                      <a:pt x="0" y="8"/>
                      <a:pt x="17" y="10"/>
                      <a:pt x="2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7" name="Freeform 226"/>
              <p:cNvSpPr>
                <a:spLocks/>
              </p:cNvSpPr>
              <p:nvPr/>
            </p:nvSpPr>
            <p:spPr bwMode="auto">
              <a:xfrm>
                <a:off x="2277" y="1163"/>
                <a:ext cx="110" cy="365"/>
              </a:xfrm>
              <a:custGeom>
                <a:avLst/>
                <a:gdLst>
                  <a:gd name="T0" fmla="*/ 247 w 49"/>
                  <a:gd name="T1" fmla="*/ 0 h 153"/>
                  <a:gd name="T2" fmla="*/ 45 w 49"/>
                  <a:gd name="T3" fmla="*/ 422 h 153"/>
                  <a:gd name="T4" fmla="*/ 20 w 49"/>
                  <a:gd name="T5" fmla="*/ 678 h 153"/>
                  <a:gd name="T6" fmla="*/ 45 w 49"/>
                  <a:gd name="T7" fmla="*/ 883 h 153"/>
                  <a:gd name="T8" fmla="*/ 36 w 49"/>
                  <a:gd name="T9" fmla="*/ 1069 h 153"/>
                  <a:gd name="T10" fmla="*/ 182 w 49"/>
                  <a:gd name="T11" fmla="*/ 1264 h 153"/>
                  <a:gd name="T12" fmla="*/ 418 w 49"/>
                  <a:gd name="T13" fmla="*/ 1644 h 153"/>
                  <a:gd name="T14" fmla="*/ 489 w 49"/>
                  <a:gd name="T15" fmla="*/ 1861 h 153"/>
                  <a:gd name="T16" fmla="*/ 510 w 49"/>
                  <a:gd name="T17" fmla="*/ 2078 h 153"/>
                  <a:gd name="T18" fmla="*/ 543 w 49"/>
                  <a:gd name="T19" fmla="*/ 1832 h 153"/>
                  <a:gd name="T20" fmla="*/ 465 w 49"/>
                  <a:gd name="T21" fmla="*/ 1536 h 153"/>
                  <a:gd name="T22" fmla="*/ 317 w 49"/>
                  <a:gd name="T23" fmla="*/ 1293 h 153"/>
                  <a:gd name="T24" fmla="*/ 126 w 49"/>
                  <a:gd name="T25" fmla="*/ 1097 h 153"/>
                  <a:gd name="T26" fmla="*/ 90 w 49"/>
                  <a:gd name="T27" fmla="*/ 694 h 153"/>
                  <a:gd name="T28" fmla="*/ 90 w 49"/>
                  <a:gd name="T29" fmla="*/ 410 h 153"/>
                  <a:gd name="T30" fmla="*/ 218 w 49"/>
                  <a:gd name="T31" fmla="*/ 136 h 153"/>
                  <a:gd name="T32" fmla="*/ 238 w 49"/>
                  <a:gd name="T33" fmla="*/ 0 h 1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53">
                    <a:moveTo>
                      <a:pt x="22" y="0"/>
                    </a:moveTo>
                    <a:cubicBezTo>
                      <a:pt x="23" y="14"/>
                      <a:pt x="7" y="19"/>
                      <a:pt x="4" y="31"/>
                    </a:cubicBezTo>
                    <a:cubicBezTo>
                      <a:pt x="2" y="36"/>
                      <a:pt x="2" y="44"/>
                      <a:pt x="2" y="50"/>
                    </a:cubicBezTo>
                    <a:cubicBezTo>
                      <a:pt x="2" y="55"/>
                      <a:pt x="5" y="59"/>
                      <a:pt x="4" y="65"/>
                    </a:cubicBezTo>
                    <a:cubicBezTo>
                      <a:pt x="3" y="71"/>
                      <a:pt x="0" y="72"/>
                      <a:pt x="3" y="79"/>
                    </a:cubicBezTo>
                    <a:cubicBezTo>
                      <a:pt x="6" y="84"/>
                      <a:pt x="11" y="89"/>
                      <a:pt x="16" y="93"/>
                    </a:cubicBezTo>
                    <a:cubicBezTo>
                      <a:pt x="25" y="101"/>
                      <a:pt x="32" y="110"/>
                      <a:pt x="37" y="121"/>
                    </a:cubicBezTo>
                    <a:cubicBezTo>
                      <a:pt x="39" y="126"/>
                      <a:pt x="41" y="132"/>
                      <a:pt x="43" y="137"/>
                    </a:cubicBezTo>
                    <a:cubicBezTo>
                      <a:pt x="44" y="142"/>
                      <a:pt x="43" y="148"/>
                      <a:pt x="45" y="153"/>
                    </a:cubicBezTo>
                    <a:cubicBezTo>
                      <a:pt x="49" y="149"/>
                      <a:pt x="49" y="140"/>
                      <a:pt x="48" y="135"/>
                    </a:cubicBezTo>
                    <a:cubicBezTo>
                      <a:pt x="48" y="127"/>
                      <a:pt x="44" y="120"/>
                      <a:pt x="41" y="113"/>
                    </a:cubicBezTo>
                    <a:cubicBezTo>
                      <a:pt x="37" y="107"/>
                      <a:pt x="34" y="100"/>
                      <a:pt x="28" y="95"/>
                    </a:cubicBezTo>
                    <a:cubicBezTo>
                      <a:pt x="23" y="91"/>
                      <a:pt x="16" y="87"/>
                      <a:pt x="11" y="81"/>
                    </a:cubicBezTo>
                    <a:cubicBezTo>
                      <a:pt x="5" y="73"/>
                      <a:pt x="9" y="61"/>
                      <a:pt x="8" y="51"/>
                    </a:cubicBezTo>
                    <a:cubicBezTo>
                      <a:pt x="7" y="44"/>
                      <a:pt x="6" y="37"/>
                      <a:pt x="8" y="30"/>
                    </a:cubicBezTo>
                    <a:cubicBezTo>
                      <a:pt x="10" y="23"/>
                      <a:pt x="15" y="16"/>
                      <a:pt x="19" y="10"/>
                    </a:cubicBezTo>
                    <a:cubicBezTo>
                      <a:pt x="21" y="7"/>
                      <a:pt x="22" y="5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8" name="Freeform 227"/>
              <p:cNvSpPr>
                <a:spLocks/>
              </p:cNvSpPr>
              <p:nvPr/>
            </p:nvSpPr>
            <p:spPr bwMode="auto">
              <a:xfrm>
                <a:off x="2432" y="807"/>
                <a:ext cx="215" cy="148"/>
              </a:xfrm>
              <a:custGeom>
                <a:avLst/>
                <a:gdLst>
                  <a:gd name="T0" fmla="*/ 0 w 96"/>
                  <a:gd name="T1" fmla="*/ 0 h 62"/>
                  <a:gd name="T2" fmla="*/ 405 w 96"/>
                  <a:gd name="T3" fmla="*/ 234 h 62"/>
                  <a:gd name="T4" fmla="*/ 777 w 96"/>
                  <a:gd name="T5" fmla="*/ 656 h 62"/>
                  <a:gd name="T6" fmla="*/ 1023 w 96"/>
                  <a:gd name="T7" fmla="*/ 814 h 62"/>
                  <a:gd name="T8" fmla="*/ 817 w 96"/>
                  <a:gd name="T9" fmla="*/ 637 h 62"/>
                  <a:gd name="T10" fmla="*/ 0 w 96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cubicBezTo>
                      <a:pt x="0" y="0"/>
                      <a:pt x="24" y="10"/>
                      <a:pt x="36" y="17"/>
                    </a:cubicBezTo>
                    <a:cubicBezTo>
                      <a:pt x="49" y="24"/>
                      <a:pt x="65" y="42"/>
                      <a:pt x="69" y="48"/>
                    </a:cubicBezTo>
                    <a:cubicBezTo>
                      <a:pt x="73" y="55"/>
                      <a:pt x="87" y="58"/>
                      <a:pt x="91" y="60"/>
                    </a:cubicBezTo>
                    <a:cubicBezTo>
                      <a:pt x="96" y="62"/>
                      <a:pt x="76" y="56"/>
                      <a:pt x="73" y="47"/>
                    </a:cubicBezTo>
                    <a:cubicBezTo>
                      <a:pt x="70" y="37"/>
                      <a:pt x="26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9" name="Freeform 228"/>
              <p:cNvSpPr>
                <a:spLocks/>
              </p:cNvSpPr>
              <p:nvPr/>
            </p:nvSpPr>
            <p:spPr bwMode="auto">
              <a:xfrm>
                <a:off x="2781" y="1063"/>
                <a:ext cx="314" cy="95"/>
              </a:xfrm>
              <a:custGeom>
                <a:avLst/>
                <a:gdLst>
                  <a:gd name="T0" fmla="*/ 0 w 140"/>
                  <a:gd name="T1" fmla="*/ 0 h 40"/>
                  <a:gd name="T2" fmla="*/ 1559 w 140"/>
                  <a:gd name="T3" fmla="*/ 537 h 40"/>
                  <a:gd name="T4" fmla="*/ 1579 w 140"/>
                  <a:gd name="T5" fmla="*/ 468 h 40"/>
                  <a:gd name="T6" fmla="*/ 0 w 140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40">
                    <a:moveTo>
                      <a:pt x="0" y="0"/>
                    </a:moveTo>
                    <a:cubicBezTo>
                      <a:pt x="0" y="0"/>
                      <a:pt x="126" y="29"/>
                      <a:pt x="138" y="40"/>
                    </a:cubicBezTo>
                    <a:cubicBezTo>
                      <a:pt x="140" y="35"/>
                      <a:pt x="140" y="35"/>
                      <a:pt x="140" y="35"/>
                    </a:cubicBezTo>
                    <a:cubicBezTo>
                      <a:pt x="140" y="35"/>
                      <a:pt x="30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0" name="Freeform 229"/>
              <p:cNvSpPr>
                <a:spLocks/>
              </p:cNvSpPr>
              <p:nvPr/>
            </p:nvSpPr>
            <p:spPr bwMode="auto">
              <a:xfrm>
                <a:off x="2772" y="3357"/>
                <a:ext cx="106" cy="277"/>
              </a:xfrm>
              <a:custGeom>
                <a:avLst/>
                <a:gdLst>
                  <a:gd name="T0" fmla="*/ 0 w 47"/>
                  <a:gd name="T1" fmla="*/ 136 h 116"/>
                  <a:gd name="T2" fmla="*/ 56 w 47"/>
                  <a:gd name="T3" fmla="*/ 1578 h 116"/>
                  <a:gd name="T4" fmla="*/ 101 w 47"/>
                  <a:gd name="T5" fmla="*/ 0 h 116"/>
                  <a:gd name="T6" fmla="*/ 0 w 47"/>
                  <a:gd name="T7" fmla="*/ 13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16">
                    <a:moveTo>
                      <a:pt x="0" y="10"/>
                    </a:moveTo>
                    <a:cubicBezTo>
                      <a:pt x="0" y="10"/>
                      <a:pt x="35" y="64"/>
                      <a:pt x="5" y="116"/>
                    </a:cubicBezTo>
                    <a:cubicBezTo>
                      <a:pt x="5" y="116"/>
                      <a:pt x="47" y="99"/>
                      <a:pt x="9" y="0"/>
                    </a:cubicBezTo>
                    <a:cubicBezTo>
                      <a:pt x="9" y="0"/>
                      <a:pt x="11" y="11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1" name="Freeform 230"/>
              <p:cNvSpPr>
                <a:spLocks/>
              </p:cNvSpPr>
              <p:nvPr/>
            </p:nvSpPr>
            <p:spPr bwMode="auto">
              <a:xfrm>
                <a:off x="2766" y="3689"/>
                <a:ext cx="103" cy="103"/>
              </a:xfrm>
              <a:custGeom>
                <a:avLst/>
                <a:gdLst>
                  <a:gd name="T0" fmla="*/ 90 w 46"/>
                  <a:gd name="T1" fmla="*/ 0 h 43"/>
                  <a:gd name="T2" fmla="*/ 517 w 46"/>
                  <a:gd name="T3" fmla="*/ 493 h 43"/>
                  <a:gd name="T4" fmla="*/ 65 w 46"/>
                  <a:gd name="T5" fmla="*/ 12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3">
                    <a:moveTo>
                      <a:pt x="8" y="0"/>
                    </a:moveTo>
                    <a:cubicBezTo>
                      <a:pt x="1" y="24"/>
                      <a:pt x="30" y="30"/>
                      <a:pt x="46" y="36"/>
                    </a:cubicBezTo>
                    <a:cubicBezTo>
                      <a:pt x="25" y="43"/>
                      <a:pt x="0" y="22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2" name="Freeform 231"/>
              <p:cNvSpPr>
                <a:spLocks/>
              </p:cNvSpPr>
              <p:nvPr/>
            </p:nvSpPr>
            <p:spPr bwMode="auto">
              <a:xfrm>
                <a:off x="2752" y="3637"/>
                <a:ext cx="54" cy="145"/>
              </a:xfrm>
              <a:custGeom>
                <a:avLst/>
                <a:gdLst>
                  <a:gd name="T0" fmla="*/ 92 w 24"/>
                  <a:gd name="T1" fmla="*/ 0 h 61"/>
                  <a:gd name="T2" fmla="*/ 11 w 24"/>
                  <a:gd name="T3" fmla="*/ 349 h 61"/>
                  <a:gd name="T4" fmla="*/ 182 w 24"/>
                  <a:gd name="T5" fmla="*/ 751 h 61"/>
                  <a:gd name="T6" fmla="*/ 275 w 24"/>
                  <a:gd name="T7" fmla="*/ 820 h 61"/>
                  <a:gd name="T8" fmla="*/ 194 w 24"/>
                  <a:gd name="T9" fmla="*/ 751 h 61"/>
                  <a:gd name="T10" fmla="*/ 126 w 24"/>
                  <a:gd name="T11" fmla="*/ 616 h 61"/>
                  <a:gd name="T12" fmla="*/ 56 w 24"/>
                  <a:gd name="T13" fmla="*/ 390 h 61"/>
                  <a:gd name="T14" fmla="*/ 56 w 24"/>
                  <a:gd name="T15" fmla="*/ 119 h 61"/>
                  <a:gd name="T16" fmla="*/ 92 w 24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61">
                    <a:moveTo>
                      <a:pt x="8" y="0"/>
                    </a:moveTo>
                    <a:cubicBezTo>
                      <a:pt x="0" y="6"/>
                      <a:pt x="1" y="17"/>
                      <a:pt x="1" y="26"/>
                    </a:cubicBezTo>
                    <a:cubicBezTo>
                      <a:pt x="1" y="37"/>
                      <a:pt x="7" y="49"/>
                      <a:pt x="16" y="56"/>
                    </a:cubicBezTo>
                    <a:cubicBezTo>
                      <a:pt x="18" y="58"/>
                      <a:pt x="21" y="59"/>
                      <a:pt x="24" y="61"/>
                    </a:cubicBezTo>
                    <a:cubicBezTo>
                      <a:pt x="22" y="60"/>
                      <a:pt x="19" y="57"/>
                      <a:pt x="17" y="56"/>
                    </a:cubicBezTo>
                    <a:cubicBezTo>
                      <a:pt x="15" y="53"/>
                      <a:pt x="13" y="50"/>
                      <a:pt x="11" y="46"/>
                    </a:cubicBezTo>
                    <a:cubicBezTo>
                      <a:pt x="9" y="41"/>
                      <a:pt x="6" y="35"/>
                      <a:pt x="5" y="29"/>
                    </a:cubicBezTo>
                    <a:cubicBezTo>
                      <a:pt x="4" y="22"/>
                      <a:pt x="4" y="16"/>
                      <a:pt x="5" y="9"/>
                    </a:cubicBezTo>
                    <a:cubicBezTo>
                      <a:pt x="5" y="7"/>
                      <a:pt x="6" y="2"/>
                      <a:pt x="8" y="0"/>
                    </a:cubicBezTo>
                  </a:path>
                </a:pathLst>
              </a:custGeom>
              <a:solidFill>
                <a:srgbClr val="E3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3" name="Freeform 232"/>
              <p:cNvSpPr>
                <a:spLocks/>
              </p:cNvSpPr>
              <p:nvPr/>
            </p:nvSpPr>
            <p:spPr bwMode="auto">
              <a:xfrm>
                <a:off x="2038" y="1533"/>
                <a:ext cx="98" cy="119"/>
              </a:xfrm>
              <a:custGeom>
                <a:avLst/>
                <a:gdLst>
                  <a:gd name="T0" fmla="*/ 0 w 44"/>
                  <a:gd name="T1" fmla="*/ 662 h 50"/>
                  <a:gd name="T2" fmla="*/ 154 w 44"/>
                  <a:gd name="T3" fmla="*/ 662 h 50"/>
                  <a:gd name="T4" fmla="*/ 287 w 44"/>
                  <a:gd name="T5" fmla="*/ 324 h 50"/>
                  <a:gd name="T6" fmla="*/ 486 w 44"/>
                  <a:gd name="T7" fmla="*/ 0 h 50"/>
                  <a:gd name="T8" fmla="*/ 332 w 44"/>
                  <a:gd name="T9" fmla="*/ 148 h 50"/>
                  <a:gd name="T10" fmla="*/ 154 w 44"/>
                  <a:gd name="T11" fmla="*/ 378 h 50"/>
                  <a:gd name="T12" fmla="*/ 9 w 44"/>
                  <a:gd name="T13" fmla="*/ 64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0">
                    <a:moveTo>
                      <a:pt x="0" y="49"/>
                    </a:moveTo>
                    <a:cubicBezTo>
                      <a:pt x="2" y="45"/>
                      <a:pt x="10" y="50"/>
                      <a:pt x="14" y="49"/>
                    </a:cubicBezTo>
                    <a:cubicBezTo>
                      <a:pt x="13" y="40"/>
                      <a:pt x="21" y="31"/>
                      <a:pt x="26" y="24"/>
                    </a:cubicBezTo>
                    <a:cubicBezTo>
                      <a:pt x="31" y="17"/>
                      <a:pt x="36" y="5"/>
                      <a:pt x="44" y="0"/>
                    </a:cubicBezTo>
                    <a:cubicBezTo>
                      <a:pt x="39" y="1"/>
                      <a:pt x="33" y="7"/>
                      <a:pt x="30" y="11"/>
                    </a:cubicBezTo>
                    <a:cubicBezTo>
                      <a:pt x="25" y="17"/>
                      <a:pt x="20" y="23"/>
                      <a:pt x="14" y="28"/>
                    </a:cubicBezTo>
                    <a:cubicBezTo>
                      <a:pt x="9" y="33"/>
                      <a:pt x="2" y="41"/>
                      <a:pt x="1" y="48"/>
                    </a:cubicBezTo>
                  </a:path>
                </a:pathLst>
              </a:custGeom>
              <a:solidFill>
                <a:srgbClr val="F4F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4" name="Freeform 233"/>
              <p:cNvSpPr>
                <a:spLocks/>
              </p:cNvSpPr>
              <p:nvPr/>
            </p:nvSpPr>
            <p:spPr bwMode="auto">
              <a:xfrm>
                <a:off x="2374" y="1550"/>
                <a:ext cx="58" cy="55"/>
              </a:xfrm>
              <a:custGeom>
                <a:avLst/>
                <a:gdLst>
                  <a:gd name="T0" fmla="*/ 190 w 26"/>
                  <a:gd name="T1" fmla="*/ 0 h 23"/>
                  <a:gd name="T2" fmla="*/ 36 w 26"/>
                  <a:gd name="T3" fmla="*/ 108 h 23"/>
                  <a:gd name="T4" fmla="*/ 125 w 26"/>
                  <a:gd name="T5" fmla="*/ 304 h 23"/>
                  <a:gd name="T6" fmla="*/ 279 w 26"/>
                  <a:gd name="T7" fmla="*/ 165 h 23"/>
                  <a:gd name="T8" fmla="*/ 165 w 26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17" y="0"/>
                    </a:moveTo>
                    <a:cubicBezTo>
                      <a:pt x="12" y="2"/>
                      <a:pt x="6" y="2"/>
                      <a:pt x="3" y="8"/>
                    </a:cubicBezTo>
                    <a:cubicBezTo>
                      <a:pt x="0" y="14"/>
                      <a:pt x="6" y="20"/>
                      <a:pt x="11" y="22"/>
                    </a:cubicBezTo>
                    <a:cubicBezTo>
                      <a:pt x="15" y="23"/>
                      <a:pt x="25" y="16"/>
                      <a:pt x="25" y="12"/>
                    </a:cubicBezTo>
                    <a:cubicBezTo>
                      <a:pt x="26" y="8"/>
                      <a:pt x="17" y="3"/>
                      <a:pt x="15" y="0"/>
                    </a:cubicBezTo>
                  </a:path>
                </a:pathLst>
              </a:custGeom>
              <a:solidFill>
                <a:srgbClr val="F4F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5" name="Freeform 234"/>
              <p:cNvSpPr>
                <a:spLocks/>
              </p:cNvSpPr>
              <p:nvPr/>
            </p:nvSpPr>
            <p:spPr bwMode="auto">
              <a:xfrm>
                <a:off x="2566" y="1509"/>
                <a:ext cx="114" cy="103"/>
              </a:xfrm>
              <a:custGeom>
                <a:avLst/>
                <a:gdLst>
                  <a:gd name="T0" fmla="*/ 0 w 51"/>
                  <a:gd name="T1" fmla="*/ 149 h 43"/>
                  <a:gd name="T2" fmla="*/ 199 w 51"/>
                  <a:gd name="T3" fmla="*/ 149 h 43"/>
                  <a:gd name="T4" fmla="*/ 315 w 51"/>
                  <a:gd name="T5" fmla="*/ 304 h 43"/>
                  <a:gd name="T6" fmla="*/ 380 w 51"/>
                  <a:gd name="T7" fmla="*/ 424 h 43"/>
                  <a:gd name="T8" fmla="*/ 416 w 51"/>
                  <a:gd name="T9" fmla="*/ 563 h 43"/>
                  <a:gd name="T10" fmla="*/ 570 w 51"/>
                  <a:gd name="T11" fmla="*/ 522 h 43"/>
                  <a:gd name="T12" fmla="*/ 469 w 51"/>
                  <a:gd name="T13" fmla="*/ 395 h 43"/>
                  <a:gd name="T14" fmla="*/ 315 w 51"/>
                  <a:gd name="T15" fmla="*/ 177 h 43"/>
                  <a:gd name="T16" fmla="*/ 0 w 51"/>
                  <a:gd name="T17" fmla="*/ 137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43">
                    <a:moveTo>
                      <a:pt x="0" y="11"/>
                    </a:moveTo>
                    <a:cubicBezTo>
                      <a:pt x="7" y="11"/>
                      <a:pt x="11" y="7"/>
                      <a:pt x="18" y="11"/>
                    </a:cubicBezTo>
                    <a:cubicBezTo>
                      <a:pt x="23" y="13"/>
                      <a:pt x="26" y="18"/>
                      <a:pt x="28" y="22"/>
                    </a:cubicBezTo>
                    <a:cubicBezTo>
                      <a:pt x="30" y="25"/>
                      <a:pt x="32" y="28"/>
                      <a:pt x="34" y="31"/>
                    </a:cubicBezTo>
                    <a:cubicBezTo>
                      <a:pt x="35" y="34"/>
                      <a:pt x="35" y="39"/>
                      <a:pt x="37" y="41"/>
                    </a:cubicBezTo>
                    <a:cubicBezTo>
                      <a:pt x="40" y="43"/>
                      <a:pt x="50" y="42"/>
                      <a:pt x="51" y="38"/>
                    </a:cubicBezTo>
                    <a:cubicBezTo>
                      <a:pt x="49" y="35"/>
                      <a:pt x="45" y="33"/>
                      <a:pt x="42" y="29"/>
                    </a:cubicBezTo>
                    <a:cubicBezTo>
                      <a:pt x="38" y="23"/>
                      <a:pt x="35" y="18"/>
                      <a:pt x="28" y="13"/>
                    </a:cubicBezTo>
                    <a:cubicBezTo>
                      <a:pt x="21" y="8"/>
                      <a:pt x="6" y="0"/>
                      <a:pt x="0" y="10"/>
                    </a:cubicBezTo>
                  </a:path>
                </a:pathLst>
              </a:custGeom>
              <a:solidFill>
                <a:srgbClr val="F4F0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2096" name="Group 279"/>
            <p:cNvGrpSpPr>
              <a:grpSpLocks/>
            </p:cNvGrpSpPr>
            <p:nvPr/>
          </p:nvGrpSpPr>
          <p:grpSpPr bwMode="auto">
            <a:xfrm rot="410628">
              <a:off x="6841632" y="3008849"/>
              <a:ext cx="448018" cy="626759"/>
              <a:chOff x="496" y="2732"/>
              <a:chExt cx="298" cy="424"/>
            </a:xfrm>
          </p:grpSpPr>
          <p:sp>
            <p:nvSpPr>
              <p:cNvPr id="2097" name="Freeform 280"/>
              <p:cNvSpPr>
                <a:spLocks/>
              </p:cNvSpPr>
              <p:nvPr/>
            </p:nvSpPr>
            <p:spPr bwMode="auto">
              <a:xfrm>
                <a:off x="546" y="3092"/>
                <a:ext cx="125" cy="37"/>
              </a:xfrm>
              <a:custGeom>
                <a:avLst/>
                <a:gdLst>
                  <a:gd name="T0" fmla="*/ 0 w 50"/>
                  <a:gd name="T1" fmla="*/ 204 h 14"/>
                  <a:gd name="T2" fmla="*/ 408 w 50"/>
                  <a:gd name="T3" fmla="*/ 182 h 14"/>
                  <a:gd name="T4" fmla="*/ 783 w 50"/>
                  <a:gd name="T5" fmla="*/ 77 h 14"/>
                  <a:gd name="T6" fmla="*/ 408 w 50"/>
                  <a:gd name="T7" fmla="*/ 132 h 14"/>
                  <a:gd name="T8" fmla="*/ 238 w 50"/>
                  <a:gd name="T9" fmla="*/ 111 h 14"/>
                  <a:gd name="T10" fmla="*/ 33 w 50"/>
                  <a:gd name="T11" fmla="*/ 18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4">
                    <a:moveTo>
                      <a:pt x="0" y="11"/>
                    </a:moveTo>
                    <a:cubicBezTo>
                      <a:pt x="7" y="14"/>
                      <a:pt x="18" y="9"/>
                      <a:pt x="26" y="10"/>
                    </a:cubicBezTo>
                    <a:cubicBezTo>
                      <a:pt x="36" y="11"/>
                      <a:pt x="40" y="5"/>
                      <a:pt x="50" y="4"/>
                    </a:cubicBezTo>
                    <a:cubicBezTo>
                      <a:pt x="43" y="0"/>
                      <a:pt x="34" y="6"/>
                      <a:pt x="26" y="7"/>
                    </a:cubicBezTo>
                    <a:cubicBezTo>
                      <a:pt x="23" y="7"/>
                      <a:pt x="19" y="5"/>
                      <a:pt x="15" y="6"/>
                    </a:cubicBezTo>
                    <a:cubicBezTo>
                      <a:pt x="10" y="7"/>
                      <a:pt x="7" y="10"/>
                      <a:pt x="2" y="10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8" name="Freeform 281"/>
              <p:cNvSpPr>
                <a:spLocks/>
              </p:cNvSpPr>
              <p:nvPr/>
            </p:nvSpPr>
            <p:spPr bwMode="auto">
              <a:xfrm>
                <a:off x="496" y="2732"/>
                <a:ext cx="298" cy="424"/>
              </a:xfrm>
              <a:custGeom>
                <a:avLst/>
                <a:gdLst>
                  <a:gd name="T0" fmla="*/ 1868 w 119"/>
                  <a:gd name="T1" fmla="*/ 568 h 159"/>
                  <a:gd name="T2" fmla="*/ 1525 w 119"/>
                  <a:gd name="T3" fmla="*/ 1741 h 159"/>
                  <a:gd name="T4" fmla="*/ 1410 w 119"/>
                  <a:gd name="T5" fmla="*/ 2275 h 159"/>
                  <a:gd name="T6" fmla="*/ 1222 w 119"/>
                  <a:gd name="T7" fmla="*/ 2696 h 159"/>
                  <a:gd name="T8" fmla="*/ 942 w 119"/>
                  <a:gd name="T9" fmla="*/ 2787 h 159"/>
                  <a:gd name="T10" fmla="*/ 646 w 119"/>
                  <a:gd name="T11" fmla="*/ 3016 h 159"/>
                  <a:gd name="T12" fmla="*/ 396 w 119"/>
                  <a:gd name="T13" fmla="*/ 2731 h 159"/>
                  <a:gd name="T14" fmla="*/ 113 w 119"/>
                  <a:gd name="T15" fmla="*/ 2483 h 159"/>
                  <a:gd name="T16" fmla="*/ 145 w 119"/>
                  <a:gd name="T17" fmla="*/ 2069 h 159"/>
                  <a:gd name="T18" fmla="*/ 175 w 119"/>
                  <a:gd name="T19" fmla="*/ 1571 h 159"/>
                  <a:gd name="T20" fmla="*/ 313 w 119"/>
                  <a:gd name="T21" fmla="*/ 1229 h 159"/>
                  <a:gd name="T22" fmla="*/ 583 w 119"/>
                  <a:gd name="T23" fmla="*/ 1117 h 159"/>
                  <a:gd name="T24" fmla="*/ 754 w 119"/>
                  <a:gd name="T25" fmla="*/ 888 h 159"/>
                  <a:gd name="T26" fmla="*/ 1034 w 119"/>
                  <a:gd name="T27" fmla="*/ 376 h 159"/>
                  <a:gd name="T28" fmla="*/ 834 w 119"/>
                  <a:gd name="T29" fmla="*/ 285 h 159"/>
                  <a:gd name="T30" fmla="*/ 1472 w 119"/>
                  <a:gd name="T31" fmla="*/ 136 h 159"/>
                  <a:gd name="T32" fmla="*/ 1868 w 119"/>
                  <a:gd name="T33" fmla="*/ 568 h 1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9" h="159">
                    <a:moveTo>
                      <a:pt x="119" y="30"/>
                    </a:moveTo>
                    <a:cubicBezTo>
                      <a:pt x="90" y="12"/>
                      <a:pt x="90" y="72"/>
                      <a:pt x="97" y="92"/>
                    </a:cubicBezTo>
                    <a:cubicBezTo>
                      <a:pt x="105" y="111"/>
                      <a:pt x="93" y="118"/>
                      <a:pt x="90" y="120"/>
                    </a:cubicBezTo>
                    <a:cubicBezTo>
                      <a:pt x="86" y="121"/>
                      <a:pt x="84" y="136"/>
                      <a:pt x="78" y="142"/>
                    </a:cubicBezTo>
                    <a:cubicBezTo>
                      <a:pt x="71" y="148"/>
                      <a:pt x="60" y="147"/>
                      <a:pt x="60" y="147"/>
                    </a:cubicBezTo>
                    <a:cubicBezTo>
                      <a:pt x="57" y="153"/>
                      <a:pt x="50" y="159"/>
                      <a:pt x="41" y="159"/>
                    </a:cubicBezTo>
                    <a:cubicBezTo>
                      <a:pt x="33" y="159"/>
                      <a:pt x="25" y="144"/>
                      <a:pt x="25" y="144"/>
                    </a:cubicBezTo>
                    <a:cubicBezTo>
                      <a:pt x="25" y="144"/>
                      <a:pt x="15" y="144"/>
                      <a:pt x="7" y="131"/>
                    </a:cubicBezTo>
                    <a:cubicBezTo>
                      <a:pt x="0" y="118"/>
                      <a:pt x="9" y="109"/>
                      <a:pt x="9" y="109"/>
                    </a:cubicBezTo>
                    <a:cubicBezTo>
                      <a:pt x="2" y="102"/>
                      <a:pt x="5" y="86"/>
                      <a:pt x="11" y="83"/>
                    </a:cubicBezTo>
                    <a:cubicBezTo>
                      <a:pt x="18" y="80"/>
                      <a:pt x="15" y="71"/>
                      <a:pt x="20" y="65"/>
                    </a:cubicBezTo>
                    <a:cubicBezTo>
                      <a:pt x="25" y="59"/>
                      <a:pt x="37" y="59"/>
                      <a:pt x="37" y="59"/>
                    </a:cubicBezTo>
                    <a:cubicBezTo>
                      <a:pt x="37" y="59"/>
                      <a:pt x="39" y="49"/>
                      <a:pt x="48" y="47"/>
                    </a:cubicBezTo>
                    <a:cubicBezTo>
                      <a:pt x="58" y="45"/>
                      <a:pt x="69" y="29"/>
                      <a:pt x="66" y="20"/>
                    </a:cubicBezTo>
                    <a:cubicBezTo>
                      <a:pt x="64" y="11"/>
                      <a:pt x="53" y="15"/>
                      <a:pt x="53" y="15"/>
                    </a:cubicBezTo>
                    <a:cubicBezTo>
                      <a:pt x="53" y="15"/>
                      <a:pt x="70" y="0"/>
                      <a:pt x="94" y="7"/>
                    </a:cubicBezTo>
                    <a:cubicBezTo>
                      <a:pt x="117" y="14"/>
                      <a:pt x="119" y="30"/>
                      <a:pt x="119" y="30"/>
                    </a:cubicBezTo>
                    <a:close/>
                  </a:path>
                </a:pathLst>
              </a:custGeom>
              <a:solidFill>
                <a:srgbClr val="E6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9" name="Freeform 282"/>
              <p:cNvSpPr>
                <a:spLocks/>
              </p:cNvSpPr>
              <p:nvPr/>
            </p:nvSpPr>
            <p:spPr bwMode="auto">
              <a:xfrm>
                <a:off x="496" y="2761"/>
                <a:ext cx="298" cy="395"/>
              </a:xfrm>
              <a:custGeom>
                <a:avLst/>
                <a:gdLst>
                  <a:gd name="T0" fmla="*/ 834 w 119"/>
                  <a:gd name="T1" fmla="*/ 77 h 148"/>
                  <a:gd name="T2" fmla="*/ 1034 w 119"/>
                  <a:gd name="T3" fmla="*/ 171 h 148"/>
                  <a:gd name="T4" fmla="*/ 754 w 119"/>
                  <a:gd name="T5" fmla="*/ 683 h 148"/>
                  <a:gd name="T6" fmla="*/ 583 w 119"/>
                  <a:gd name="T7" fmla="*/ 913 h 148"/>
                  <a:gd name="T8" fmla="*/ 313 w 119"/>
                  <a:gd name="T9" fmla="*/ 1025 h 148"/>
                  <a:gd name="T10" fmla="*/ 175 w 119"/>
                  <a:gd name="T11" fmla="*/ 1366 h 148"/>
                  <a:gd name="T12" fmla="*/ 145 w 119"/>
                  <a:gd name="T13" fmla="*/ 1866 h 148"/>
                  <a:gd name="T14" fmla="*/ 113 w 119"/>
                  <a:gd name="T15" fmla="*/ 2279 h 148"/>
                  <a:gd name="T16" fmla="*/ 396 w 119"/>
                  <a:gd name="T17" fmla="*/ 2527 h 148"/>
                  <a:gd name="T18" fmla="*/ 646 w 119"/>
                  <a:gd name="T19" fmla="*/ 2813 h 148"/>
                  <a:gd name="T20" fmla="*/ 942 w 119"/>
                  <a:gd name="T21" fmla="*/ 2586 h 148"/>
                  <a:gd name="T22" fmla="*/ 1222 w 119"/>
                  <a:gd name="T23" fmla="*/ 2493 h 148"/>
                  <a:gd name="T24" fmla="*/ 1410 w 119"/>
                  <a:gd name="T25" fmla="*/ 2074 h 148"/>
                  <a:gd name="T26" fmla="*/ 1525 w 119"/>
                  <a:gd name="T27" fmla="*/ 1537 h 148"/>
                  <a:gd name="T28" fmla="*/ 1868 w 119"/>
                  <a:gd name="T29" fmla="*/ 363 h 1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9" h="148">
                    <a:moveTo>
                      <a:pt x="53" y="4"/>
                    </a:moveTo>
                    <a:cubicBezTo>
                      <a:pt x="53" y="4"/>
                      <a:pt x="64" y="0"/>
                      <a:pt x="66" y="9"/>
                    </a:cubicBezTo>
                    <a:cubicBezTo>
                      <a:pt x="69" y="18"/>
                      <a:pt x="58" y="34"/>
                      <a:pt x="48" y="36"/>
                    </a:cubicBezTo>
                    <a:cubicBezTo>
                      <a:pt x="39" y="38"/>
                      <a:pt x="37" y="48"/>
                      <a:pt x="37" y="48"/>
                    </a:cubicBezTo>
                    <a:cubicBezTo>
                      <a:pt x="37" y="48"/>
                      <a:pt x="25" y="48"/>
                      <a:pt x="20" y="54"/>
                    </a:cubicBezTo>
                    <a:cubicBezTo>
                      <a:pt x="15" y="60"/>
                      <a:pt x="18" y="69"/>
                      <a:pt x="11" y="72"/>
                    </a:cubicBezTo>
                    <a:cubicBezTo>
                      <a:pt x="5" y="75"/>
                      <a:pt x="2" y="91"/>
                      <a:pt x="9" y="98"/>
                    </a:cubicBezTo>
                    <a:cubicBezTo>
                      <a:pt x="9" y="98"/>
                      <a:pt x="0" y="107"/>
                      <a:pt x="7" y="120"/>
                    </a:cubicBezTo>
                    <a:cubicBezTo>
                      <a:pt x="15" y="133"/>
                      <a:pt x="25" y="133"/>
                      <a:pt x="25" y="133"/>
                    </a:cubicBezTo>
                    <a:cubicBezTo>
                      <a:pt x="25" y="133"/>
                      <a:pt x="33" y="148"/>
                      <a:pt x="41" y="148"/>
                    </a:cubicBezTo>
                    <a:cubicBezTo>
                      <a:pt x="50" y="148"/>
                      <a:pt x="57" y="142"/>
                      <a:pt x="60" y="136"/>
                    </a:cubicBezTo>
                    <a:cubicBezTo>
                      <a:pt x="60" y="136"/>
                      <a:pt x="71" y="137"/>
                      <a:pt x="78" y="131"/>
                    </a:cubicBezTo>
                    <a:cubicBezTo>
                      <a:pt x="84" y="125"/>
                      <a:pt x="86" y="110"/>
                      <a:pt x="90" y="109"/>
                    </a:cubicBezTo>
                    <a:cubicBezTo>
                      <a:pt x="93" y="107"/>
                      <a:pt x="105" y="100"/>
                      <a:pt x="97" y="81"/>
                    </a:cubicBezTo>
                    <a:cubicBezTo>
                      <a:pt x="90" y="61"/>
                      <a:pt x="90" y="1"/>
                      <a:pt x="119" y="1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0" name="Freeform 283"/>
              <p:cNvSpPr>
                <a:spLocks/>
              </p:cNvSpPr>
              <p:nvPr/>
            </p:nvSpPr>
            <p:spPr bwMode="auto">
              <a:xfrm>
                <a:off x="576" y="2879"/>
                <a:ext cx="33" cy="42"/>
              </a:xfrm>
              <a:custGeom>
                <a:avLst/>
                <a:gdLst>
                  <a:gd name="T0" fmla="*/ 0 w 13"/>
                  <a:gd name="T1" fmla="*/ 110 h 16"/>
                  <a:gd name="T2" fmla="*/ 213 w 13"/>
                  <a:gd name="T3" fmla="*/ 289 h 16"/>
                  <a:gd name="T4" fmla="*/ 96 w 13"/>
                  <a:gd name="T5" fmla="*/ 0 h 16"/>
                  <a:gd name="T6" fmla="*/ 63 w 13"/>
                  <a:gd name="T7" fmla="*/ 55 h 16"/>
                  <a:gd name="T8" fmla="*/ 20 w 13"/>
                  <a:gd name="T9" fmla="*/ 7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6"/>
                    </a:moveTo>
                    <a:cubicBezTo>
                      <a:pt x="6" y="4"/>
                      <a:pt x="10" y="11"/>
                      <a:pt x="13" y="16"/>
                    </a:cubicBezTo>
                    <a:cubicBezTo>
                      <a:pt x="9" y="12"/>
                      <a:pt x="7" y="5"/>
                      <a:pt x="6" y="0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1" name="Freeform 284"/>
              <p:cNvSpPr>
                <a:spLocks/>
              </p:cNvSpPr>
              <p:nvPr/>
            </p:nvSpPr>
            <p:spPr bwMode="auto">
              <a:xfrm>
                <a:off x="604" y="3079"/>
                <a:ext cx="52" cy="50"/>
              </a:xfrm>
              <a:custGeom>
                <a:avLst/>
                <a:gdLst>
                  <a:gd name="T0" fmla="*/ 215 w 21"/>
                  <a:gd name="T1" fmla="*/ 347 h 19"/>
                  <a:gd name="T2" fmla="*/ 183 w 21"/>
                  <a:gd name="T3" fmla="*/ 124 h 19"/>
                  <a:gd name="T4" fmla="*/ 0 w 21"/>
                  <a:gd name="T5" fmla="*/ 34 h 19"/>
                  <a:gd name="T6" fmla="*/ 196 w 21"/>
                  <a:gd name="T7" fmla="*/ 111 h 19"/>
                  <a:gd name="T8" fmla="*/ 245 w 21"/>
                  <a:gd name="T9" fmla="*/ 221 h 19"/>
                  <a:gd name="T10" fmla="*/ 319 w 21"/>
                  <a:gd name="T11" fmla="*/ 292 h 19"/>
                  <a:gd name="T12" fmla="*/ 228 w 21"/>
                  <a:gd name="T13" fmla="*/ 34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14" y="19"/>
                    </a:moveTo>
                    <a:cubicBezTo>
                      <a:pt x="15" y="14"/>
                      <a:pt x="15" y="11"/>
                      <a:pt x="12" y="7"/>
                    </a:cubicBezTo>
                    <a:cubicBezTo>
                      <a:pt x="10" y="4"/>
                      <a:pt x="5" y="1"/>
                      <a:pt x="0" y="2"/>
                    </a:cubicBezTo>
                    <a:cubicBezTo>
                      <a:pt x="5" y="0"/>
                      <a:pt x="10" y="2"/>
                      <a:pt x="13" y="6"/>
                    </a:cubicBezTo>
                    <a:cubicBezTo>
                      <a:pt x="14" y="8"/>
                      <a:pt x="15" y="10"/>
                      <a:pt x="16" y="12"/>
                    </a:cubicBezTo>
                    <a:cubicBezTo>
                      <a:pt x="17" y="14"/>
                      <a:pt x="19" y="15"/>
                      <a:pt x="21" y="16"/>
                    </a:cubicBezTo>
                    <a:cubicBezTo>
                      <a:pt x="19" y="16"/>
                      <a:pt x="16" y="19"/>
                      <a:pt x="15" y="19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2" name="Freeform 285"/>
              <p:cNvSpPr>
                <a:spLocks/>
              </p:cNvSpPr>
              <p:nvPr/>
            </p:nvSpPr>
            <p:spPr bwMode="auto">
              <a:xfrm>
                <a:off x="516" y="3015"/>
                <a:ext cx="55" cy="29"/>
              </a:xfrm>
              <a:custGeom>
                <a:avLst/>
                <a:gdLst>
                  <a:gd name="T0" fmla="*/ 0 w 22"/>
                  <a:gd name="T1" fmla="*/ 90 h 11"/>
                  <a:gd name="T2" fmla="*/ 63 w 22"/>
                  <a:gd name="T3" fmla="*/ 34 h 11"/>
                  <a:gd name="T4" fmla="*/ 175 w 22"/>
                  <a:gd name="T5" fmla="*/ 55 h 11"/>
                  <a:gd name="T6" fmla="*/ 345 w 22"/>
                  <a:gd name="T7" fmla="*/ 200 h 11"/>
                  <a:gd name="T8" fmla="*/ 270 w 22"/>
                  <a:gd name="T9" fmla="*/ 55 h 11"/>
                  <a:gd name="T10" fmla="*/ 158 w 22"/>
                  <a:gd name="T11" fmla="*/ 21 h 11"/>
                  <a:gd name="T12" fmla="*/ 63 w 22"/>
                  <a:gd name="T13" fmla="*/ 34 h 11"/>
                  <a:gd name="T14" fmla="*/ 0 w 22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1">
                    <a:moveTo>
                      <a:pt x="0" y="5"/>
                    </a:moveTo>
                    <a:cubicBezTo>
                      <a:pt x="1" y="5"/>
                      <a:pt x="3" y="3"/>
                      <a:pt x="4" y="2"/>
                    </a:cubicBezTo>
                    <a:cubicBezTo>
                      <a:pt x="6" y="2"/>
                      <a:pt x="9" y="2"/>
                      <a:pt x="11" y="3"/>
                    </a:cubicBezTo>
                    <a:cubicBezTo>
                      <a:pt x="16" y="3"/>
                      <a:pt x="20" y="6"/>
                      <a:pt x="22" y="11"/>
                    </a:cubicBezTo>
                    <a:cubicBezTo>
                      <a:pt x="21" y="8"/>
                      <a:pt x="20" y="5"/>
                      <a:pt x="17" y="3"/>
                    </a:cubicBezTo>
                    <a:cubicBezTo>
                      <a:pt x="15" y="2"/>
                      <a:pt x="12" y="1"/>
                      <a:pt x="10" y="1"/>
                    </a:cubicBezTo>
                    <a:cubicBezTo>
                      <a:pt x="8" y="1"/>
                      <a:pt x="6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3" name="Freeform 286"/>
              <p:cNvSpPr>
                <a:spLocks/>
              </p:cNvSpPr>
              <p:nvPr/>
            </p:nvSpPr>
            <p:spPr bwMode="auto">
              <a:xfrm>
                <a:off x="541" y="2993"/>
                <a:ext cx="30" cy="30"/>
              </a:xfrm>
              <a:custGeom>
                <a:avLst/>
                <a:gdLst>
                  <a:gd name="T0" fmla="*/ 0 w 12"/>
                  <a:gd name="T1" fmla="*/ 185 h 11"/>
                  <a:gd name="T2" fmla="*/ 175 w 12"/>
                  <a:gd name="T3" fmla="*/ 0 h 11"/>
                  <a:gd name="T4" fmla="*/ 158 w 12"/>
                  <a:gd name="T5" fmla="*/ 120 h 11"/>
                  <a:gd name="T6" fmla="*/ 95 w 12"/>
                  <a:gd name="T7" fmla="*/ 224 h 11"/>
                  <a:gd name="T8" fmla="*/ 50 w 12"/>
                  <a:gd name="T9" fmla="*/ 20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cubicBezTo>
                      <a:pt x="5" y="11"/>
                      <a:pt x="12" y="5"/>
                      <a:pt x="11" y="0"/>
                    </a:cubicBezTo>
                    <a:cubicBezTo>
                      <a:pt x="11" y="2"/>
                      <a:pt x="11" y="4"/>
                      <a:pt x="10" y="6"/>
                    </a:cubicBezTo>
                    <a:cubicBezTo>
                      <a:pt x="8" y="8"/>
                      <a:pt x="6" y="8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4" name="Freeform 287"/>
              <p:cNvSpPr>
                <a:spLocks/>
              </p:cNvSpPr>
              <p:nvPr/>
            </p:nvSpPr>
            <p:spPr bwMode="auto">
              <a:xfrm>
                <a:off x="604" y="2967"/>
                <a:ext cx="60" cy="48"/>
              </a:xfrm>
              <a:custGeom>
                <a:avLst/>
                <a:gdLst>
                  <a:gd name="T0" fmla="*/ 0 w 24"/>
                  <a:gd name="T1" fmla="*/ 136 h 18"/>
                  <a:gd name="T2" fmla="*/ 238 w 24"/>
                  <a:gd name="T3" fmla="*/ 77 h 18"/>
                  <a:gd name="T4" fmla="*/ 363 w 24"/>
                  <a:gd name="T5" fmla="*/ 341 h 18"/>
                  <a:gd name="T6" fmla="*/ 345 w 24"/>
                  <a:gd name="T7" fmla="*/ 149 h 18"/>
                  <a:gd name="T8" fmla="*/ 208 w 24"/>
                  <a:gd name="T9" fmla="*/ 35 h 18"/>
                  <a:gd name="T10" fmla="*/ 20 w 24"/>
                  <a:gd name="T11" fmla="*/ 136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8">
                    <a:moveTo>
                      <a:pt x="0" y="7"/>
                    </a:moveTo>
                    <a:cubicBezTo>
                      <a:pt x="4" y="4"/>
                      <a:pt x="8" y="1"/>
                      <a:pt x="15" y="4"/>
                    </a:cubicBezTo>
                    <a:cubicBezTo>
                      <a:pt x="19" y="7"/>
                      <a:pt x="23" y="12"/>
                      <a:pt x="23" y="18"/>
                    </a:cubicBezTo>
                    <a:cubicBezTo>
                      <a:pt x="23" y="14"/>
                      <a:pt x="24" y="11"/>
                      <a:pt x="22" y="8"/>
                    </a:cubicBezTo>
                    <a:cubicBezTo>
                      <a:pt x="20" y="5"/>
                      <a:pt x="16" y="3"/>
                      <a:pt x="13" y="2"/>
                    </a:cubicBezTo>
                    <a:cubicBezTo>
                      <a:pt x="7" y="0"/>
                      <a:pt x="4" y="2"/>
                      <a:pt x="1" y="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5" name="Freeform 288"/>
              <p:cNvSpPr>
                <a:spLocks/>
              </p:cNvSpPr>
              <p:nvPr/>
            </p:nvSpPr>
            <p:spPr bwMode="auto">
              <a:xfrm>
                <a:off x="624" y="3039"/>
                <a:ext cx="15" cy="64"/>
              </a:xfrm>
              <a:custGeom>
                <a:avLst/>
                <a:gdLst>
                  <a:gd name="T0" fmla="*/ 50 w 6"/>
                  <a:gd name="T1" fmla="*/ 363 h 24"/>
                  <a:gd name="T2" fmla="*/ 95 w 6"/>
                  <a:gd name="T3" fmla="*/ 0 h 24"/>
                  <a:gd name="T4" fmla="*/ 50 w 6"/>
                  <a:gd name="T5" fmla="*/ 227 h 24"/>
                  <a:gd name="T6" fmla="*/ 95 w 6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4">
                    <a:moveTo>
                      <a:pt x="3" y="19"/>
                    </a:moveTo>
                    <a:cubicBezTo>
                      <a:pt x="0" y="11"/>
                      <a:pt x="1" y="4"/>
                      <a:pt x="6" y="0"/>
                    </a:cubicBezTo>
                    <a:cubicBezTo>
                      <a:pt x="3" y="3"/>
                      <a:pt x="2" y="8"/>
                      <a:pt x="3" y="12"/>
                    </a:cubicBezTo>
                    <a:cubicBezTo>
                      <a:pt x="4" y="16"/>
                      <a:pt x="6" y="20"/>
                      <a:pt x="6" y="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6" name="Freeform 289"/>
              <p:cNvSpPr>
                <a:spLocks/>
              </p:cNvSpPr>
              <p:nvPr/>
            </p:nvSpPr>
            <p:spPr bwMode="auto">
              <a:xfrm>
                <a:off x="641" y="2945"/>
                <a:ext cx="68" cy="46"/>
              </a:xfrm>
              <a:custGeom>
                <a:avLst/>
                <a:gdLst>
                  <a:gd name="T0" fmla="*/ 0 w 27"/>
                  <a:gd name="T1" fmla="*/ 219 h 17"/>
                  <a:gd name="T2" fmla="*/ 285 w 27"/>
                  <a:gd name="T3" fmla="*/ 219 h 17"/>
                  <a:gd name="T4" fmla="*/ 413 w 27"/>
                  <a:gd name="T5" fmla="*/ 0 h 17"/>
                  <a:gd name="T6" fmla="*/ 272 w 27"/>
                  <a:gd name="T7" fmla="*/ 219 h 17"/>
                  <a:gd name="T8" fmla="*/ 191 w 27"/>
                  <a:gd name="T9" fmla="*/ 279 h 17"/>
                  <a:gd name="T10" fmla="*/ 96 w 27"/>
                  <a:gd name="T11" fmla="*/ 300 h 17"/>
                  <a:gd name="T12" fmla="*/ 96 w 27"/>
                  <a:gd name="T13" fmla="*/ 336 h 17"/>
                  <a:gd name="T14" fmla="*/ 63 w 27"/>
                  <a:gd name="T15" fmla="*/ 279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17">
                    <a:moveTo>
                      <a:pt x="0" y="11"/>
                    </a:moveTo>
                    <a:cubicBezTo>
                      <a:pt x="4" y="15"/>
                      <a:pt x="14" y="13"/>
                      <a:pt x="18" y="11"/>
                    </a:cubicBezTo>
                    <a:cubicBezTo>
                      <a:pt x="21" y="9"/>
                      <a:pt x="27" y="4"/>
                      <a:pt x="26" y="0"/>
                    </a:cubicBezTo>
                    <a:cubicBezTo>
                      <a:pt x="26" y="6"/>
                      <a:pt x="22" y="9"/>
                      <a:pt x="17" y="11"/>
                    </a:cubicBezTo>
                    <a:cubicBezTo>
                      <a:pt x="16" y="12"/>
                      <a:pt x="14" y="13"/>
                      <a:pt x="12" y="14"/>
                    </a:cubicBezTo>
                    <a:cubicBezTo>
                      <a:pt x="10" y="15"/>
                      <a:pt x="8" y="14"/>
                      <a:pt x="6" y="15"/>
                    </a:cubicBezTo>
                    <a:cubicBezTo>
                      <a:pt x="6" y="16"/>
                      <a:pt x="6" y="17"/>
                      <a:pt x="6" y="17"/>
                    </a:cubicBezTo>
                    <a:cubicBezTo>
                      <a:pt x="5" y="16"/>
                      <a:pt x="5" y="15"/>
                      <a:pt x="4" y="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7" name="Freeform 290"/>
              <p:cNvSpPr>
                <a:spLocks/>
              </p:cNvSpPr>
              <p:nvPr/>
            </p:nvSpPr>
            <p:spPr bwMode="auto">
              <a:xfrm>
                <a:off x="681" y="3041"/>
                <a:ext cx="43" cy="19"/>
              </a:xfrm>
              <a:custGeom>
                <a:avLst/>
                <a:gdLst>
                  <a:gd name="T0" fmla="*/ 276 w 17"/>
                  <a:gd name="T1" fmla="*/ 38 h 7"/>
                  <a:gd name="T2" fmla="*/ 147 w 17"/>
                  <a:gd name="T3" fmla="*/ 60 h 7"/>
                  <a:gd name="T4" fmla="*/ 0 w 17"/>
                  <a:gd name="T5" fmla="*/ 0 h 7"/>
                  <a:gd name="T6" fmla="*/ 129 w 17"/>
                  <a:gd name="T7" fmla="*/ 117 h 7"/>
                  <a:gd name="T8" fmla="*/ 276 w 17"/>
                  <a:gd name="T9" fmla="*/ 3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2"/>
                      <a:pt x="12" y="3"/>
                      <a:pt x="9" y="3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3" y="2"/>
                      <a:pt x="5" y="4"/>
                      <a:pt x="8" y="6"/>
                    </a:cubicBezTo>
                    <a:cubicBezTo>
                      <a:pt x="12" y="7"/>
                      <a:pt x="14" y="5"/>
                      <a:pt x="17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8" name="Freeform 291"/>
              <p:cNvSpPr>
                <a:spLocks/>
              </p:cNvSpPr>
              <p:nvPr/>
            </p:nvSpPr>
            <p:spPr bwMode="auto">
              <a:xfrm>
                <a:off x="538" y="2943"/>
                <a:ext cx="26" cy="24"/>
              </a:xfrm>
              <a:custGeom>
                <a:avLst/>
                <a:gdLst>
                  <a:gd name="T0" fmla="*/ 0 w 10"/>
                  <a:gd name="T1" fmla="*/ 56 h 9"/>
                  <a:gd name="T2" fmla="*/ 21 w 10"/>
                  <a:gd name="T3" fmla="*/ 0 h 9"/>
                  <a:gd name="T4" fmla="*/ 88 w 10"/>
                  <a:gd name="T5" fmla="*/ 77 h 9"/>
                  <a:gd name="T6" fmla="*/ 177 w 10"/>
                  <a:gd name="T7" fmla="*/ 171 h 9"/>
                  <a:gd name="T8" fmla="*/ 0 w 10"/>
                  <a:gd name="T9" fmla="*/ 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3" y="3"/>
                      <a:pt x="5" y="4"/>
                    </a:cubicBezTo>
                    <a:cubicBezTo>
                      <a:pt x="7" y="5"/>
                      <a:pt x="8" y="7"/>
                      <a:pt x="10" y="9"/>
                    </a:cubicBezTo>
                    <a:cubicBezTo>
                      <a:pt x="6" y="7"/>
                      <a:pt x="4" y="3"/>
                      <a:pt x="0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9" name="Freeform 292"/>
              <p:cNvSpPr>
                <a:spLocks/>
              </p:cNvSpPr>
              <p:nvPr/>
            </p:nvSpPr>
            <p:spPr bwMode="auto">
              <a:xfrm>
                <a:off x="546" y="3076"/>
                <a:ext cx="35" cy="53"/>
              </a:xfrm>
              <a:custGeom>
                <a:avLst/>
                <a:gdLst>
                  <a:gd name="T0" fmla="*/ 0 w 14"/>
                  <a:gd name="T1" fmla="*/ 225 h 20"/>
                  <a:gd name="T2" fmla="*/ 220 w 14"/>
                  <a:gd name="T3" fmla="*/ 0 h 20"/>
                  <a:gd name="T4" fmla="*/ 158 w 14"/>
                  <a:gd name="T5" fmla="*/ 191 h 20"/>
                  <a:gd name="T6" fmla="*/ 145 w 14"/>
                  <a:gd name="T7" fmla="*/ 371 h 20"/>
                  <a:gd name="T8" fmla="*/ 83 w 14"/>
                  <a:gd name="T9" fmla="*/ 28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0" y="12"/>
                    </a:moveTo>
                    <a:cubicBezTo>
                      <a:pt x="9" y="15"/>
                      <a:pt x="10" y="5"/>
                      <a:pt x="14" y="0"/>
                    </a:cubicBezTo>
                    <a:cubicBezTo>
                      <a:pt x="13" y="4"/>
                      <a:pt x="12" y="7"/>
                      <a:pt x="10" y="10"/>
                    </a:cubicBezTo>
                    <a:cubicBezTo>
                      <a:pt x="7" y="13"/>
                      <a:pt x="7" y="16"/>
                      <a:pt x="9" y="20"/>
                    </a:cubicBezTo>
                    <a:cubicBezTo>
                      <a:pt x="7" y="18"/>
                      <a:pt x="6" y="17"/>
                      <a:pt x="5" y="1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0" name="Freeform 293"/>
              <p:cNvSpPr>
                <a:spLocks/>
              </p:cNvSpPr>
              <p:nvPr/>
            </p:nvSpPr>
            <p:spPr bwMode="auto">
              <a:xfrm>
                <a:off x="541" y="2895"/>
                <a:ext cx="60" cy="77"/>
              </a:xfrm>
              <a:custGeom>
                <a:avLst/>
                <a:gdLst>
                  <a:gd name="T0" fmla="*/ 283 w 24"/>
                  <a:gd name="T1" fmla="*/ 56 h 29"/>
                  <a:gd name="T2" fmla="*/ 63 w 24"/>
                  <a:gd name="T3" fmla="*/ 149 h 29"/>
                  <a:gd name="T4" fmla="*/ 175 w 24"/>
                  <a:gd name="T5" fmla="*/ 430 h 29"/>
                  <a:gd name="T6" fmla="*/ 283 w 24"/>
                  <a:gd name="T7" fmla="*/ 451 h 29"/>
                  <a:gd name="T8" fmla="*/ 313 w 24"/>
                  <a:gd name="T9" fmla="*/ 353 h 29"/>
                  <a:gd name="T10" fmla="*/ 345 w 24"/>
                  <a:gd name="T11" fmla="*/ 281 h 29"/>
                  <a:gd name="T12" fmla="*/ 283 w 24"/>
                  <a:gd name="T13" fmla="*/ 77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9">
                    <a:moveTo>
                      <a:pt x="18" y="3"/>
                    </a:moveTo>
                    <a:cubicBezTo>
                      <a:pt x="14" y="0"/>
                      <a:pt x="7" y="4"/>
                      <a:pt x="4" y="8"/>
                    </a:cubicBezTo>
                    <a:cubicBezTo>
                      <a:pt x="0" y="15"/>
                      <a:pt x="7" y="18"/>
                      <a:pt x="11" y="23"/>
                    </a:cubicBezTo>
                    <a:cubicBezTo>
                      <a:pt x="13" y="26"/>
                      <a:pt x="16" y="29"/>
                      <a:pt x="18" y="24"/>
                    </a:cubicBezTo>
                    <a:cubicBezTo>
                      <a:pt x="20" y="22"/>
                      <a:pt x="19" y="21"/>
                      <a:pt x="20" y="19"/>
                    </a:cubicBezTo>
                    <a:cubicBezTo>
                      <a:pt x="20" y="17"/>
                      <a:pt x="21" y="17"/>
                      <a:pt x="22" y="15"/>
                    </a:cubicBezTo>
                    <a:cubicBezTo>
                      <a:pt x="24" y="11"/>
                      <a:pt x="21" y="7"/>
                      <a:pt x="18" y="4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1" name="Freeform 294"/>
              <p:cNvSpPr>
                <a:spLocks/>
              </p:cNvSpPr>
              <p:nvPr/>
            </p:nvSpPr>
            <p:spPr bwMode="auto">
              <a:xfrm>
                <a:off x="579" y="2972"/>
                <a:ext cx="72" cy="99"/>
              </a:xfrm>
              <a:custGeom>
                <a:avLst/>
                <a:gdLst>
                  <a:gd name="T0" fmla="*/ 370 w 29"/>
                  <a:gd name="T1" fmla="*/ 115 h 37"/>
                  <a:gd name="T2" fmla="*/ 92 w 29"/>
                  <a:gd name="T3" fmla="*/ 230 h 37"/>
                  <a:gd name="T4" fmla="*/ 12 w 29"/>
                  <a:gd name="T5" fmla="*/ 401 h 37"/>
                  <a:gd name="T6" fmla="*/ 74 w 29"/>
                  <a:gd name="T7" fmla="*/ 615 h 37"/>
                  <a:gd name="T8" fmla="*/ 246 w 29"/>
                  <a:gd name="T9" fmla="*/ 615 h 37"/>
                  <a:gd name="T10" fmla="*/ 353 w 29"/>
                  <a:gd name="T11" fmla="*/ 385 h 37"/>
                  <a:gd name="T12" fmla="*/ 353 w 29"/>
                  <a:gd name="T13" fmla="*/ 136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7">
                    <a:moveTo>
                      <a:pt x="24" y="6"/>
                    </a:moveTo>
                    <a:cubicBezTo>
                      <a:pt x="16" y="0"/>
                      <a:pt x="12" y="9"/>
                      <a:pt x="6" y="12"/>
                    </a:cubicBezTo>
                    <a:cubicBezTo>
                      <a:pt x="2" y="14"/>
                      <a:pt x="0" y="16"/>
                      <a:pt x="1" y="21"/>
                    </a:cubicBezTo>
                    <a:cubicBezTo>
                      <a:pt x="1" y="24"/>
                      <a:pt x="3" y="29"/>
                      <a:pt x="5" y="32"/>
                    </a:cubicBezTo>
                    <a:cubicBezTo>
                      <a:pt x="8" y="36"/>
                      <a:pt x="13" y="37"/>
                      <a:pt x="16" y="32"/>
                    </a:cubicBezTo>
                    <a:cubicBezTo>
                      <a:pt x="18" y="27"/>
                      <a:pt x="19" y="24"/>
                      <a:pt x="23" y="20"/>
                    </a:cubicBezTo>
                    <a:cubicBezTo>
                      <a:pt x="27" y="18"/>
                      <a:pt x="29" y="8"/>
                      <a:pt x="23" y="7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2" name="Freeform 295"/>
              <p:cNvSpPr>
                <a:spLocks/>
              </p:cNvSpPr>
              <p:nvPr/>
            </p:nvSpPr>
            <p:spPr bwMode="auto">
              <a:xfrm>
                <a:off x="513" y="3031"/>
                <a:ext cx="51" cy="58"/>
              </a:xfrm>
              <a:custGeom>
                <a:avLst/>
                <a:gdLst>
                  <a:gd name="T0" fmla="*/ 298 w 20"/>
                  <a:gd name="T1" fmla="*/ 34 h 22"/>
                  <a:gd name="T2" fmla="*/ 66 w 20"/>
                  <a:gd name="T3" fmla="*/ 55 h 22"/>
                  <a:gd name="T4" fmla="*/ 117 w 20"/>
                  <a:gd name="T5" fmla="*/ 348 h 22"/>
                  <a:gd name="T6" fmla="*/ 235 w 20"/>
                  <a:gd name="T7" fmla="*/ 327 h 22"/>
                  <a:gd name="T8" fmla="*/ 298 w 20"/>
                  <a:gd name="T9" fmla="*/ 221 h 22"/>
                  <a:gd name="T10" fmla="*/ 298 w 20"/>
                  <a:gd name="T11" fmla="*/ 5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2">
                    <a:moveTo>
                      <a:pt x="18" y="2"/>
                    </a:moveTo>
                    <a:cubicBezTo>
                      <a:pt x="14" y="0"/>
                      <a:pt x="8" y="0"/>
                      <a:pt x="4" y="3"/>
                    </a:cubicBezTo>
                    <a:cubicBezTo>
                      <a:pt x="0" y="7"/>
                      <a:pt x="3" y="16"/>
                      <a:pt x="7" y="19"/>
                    </a:cubicBezTo>
                    <a:cubicBezTo>
                      <a:pt x="10" y="22"/>
                      <a:pt x="13" y="22"/>
                      <a:pt x="14" y="18"/>
                    </a:cubicBezTo>
                    <a:cubicBezTo>
                      <a:pt x="15" y="14"/>
                      <a:pt x="16" y="14"/>
                      <a:pt x="18" y="12"/>
                    </a:cubicBezTo>
                    <a:cubicBezTo>
                      <a:pt x="20" y="9"/>
                      <a:pt x="20" y="6"/>
                      <a:pt x="18" y="3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3" name="Freeform 296"/>
              <p:cNvSpPr>
                <a:spLocks/>
              </p:cNvSpPr>
              <p:nvPr/>
            </p:nvSpPr>
            <p:spPr bwMode="auto">
              <a:xfrm>
                <a:off x="506" y="2945"/>
                <a:ext cx="48" cy="64"/>
              </a:xfrm>
              <a:custGeom>
                <a:avLst/>
                <a:gdLst>
                  <a:gd name="T0" fmla="*/ 288 w 19"/>
                  <a:gd name="T1" fmla="*/ 149 h 24"/>
                  <a:gd name="T2" fmla="*/ 63 w 19"/>
                  <a:gd name="T3" fmla="*/ 376 h 24"/>
                  <a:gd name="T4" fmla="*/ 159 w 19"/>
                  <a:gd name="T5" fmla="*/ 435 h 24"/>
                  <a:gd name="T6" fmla="*/ 222 w 19"/>
                  <a:gd name="T7" fmla="*/ 341 h 24"/>
                  <a:gd name="T8" fmla="*/ 306 w 19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18" y="8"/>
                    </a:moveTo>
                    <a:cubicBezTo>
                      <a:pt x="10" y="0"/>
                      <a:pt x="0" y="12"/>
                      <a:pt x="4" y="20"/>
                    </a:cubicBezTo>
                    <a:cubicBezTo>
                      <a:pt x="5" y="23"/>
                      <a:pt x="7" y="24"/>
                      <a:pt x="10" y="23"/>
                    </a:cubicBezTo>
                    <a:cubicBezTo>
                      <a:pt x="14" y="23"/>
                      <a:pt x="13" y="21"/>
                      <a:pt x="14" y="18"/>
                    </a:cubicBezTo>
                    <a:cubicBezTo>
                      <a:pt x="15" y="14"/>
                      <a:pt x="19" y="13"/>
                      <a:pt x="19" y="9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4" name="Freeform 297"/>
              <p:cNvSpPr>
                <a:spLocks/>
              </p:cNvSpPr>
              <p:nvPr/>
            </p:nvSpPr>
            <p:spPr bwMode="auto">
              <a:xfrm>
                <a:off x="604" y="2857"/>
                <a:ext cx="45" cy="75"/>
              </a:xfrm>
              <a:custGeom>
                <a:avLst/>
                <a:gdLst>
                  <a:gd name="T0" fmla="*/ 283 w 18"/>
                  <a:gd name="T1" fmla="*/ 21 h 28"/>
                  <a:gd name="T2" fmla="*/ 113 w 18"/>
                  <a:gd name="T3" fmla="*/ 78 h 28"/>
                  <a:gd name="T4" fmla="*/ 20 w 18"/>
                  <a:gd name="T5" fmla="*/ 252 h 28"/>
                  <a:gd name="T6" fmla="*/ 220 w 18"/>
                  <a:gd name="T7" fmla="*/ 423 h 28"/>
                  <a:gd name="T8" fmla="*/ 283 w 18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8">
                    <a:moveTo>
                      <a:pt x="18" y="1"/>
                    </a:moveTo>
                    <a:cubicBezTo>
                      <a:pt x="15" y="0"/>
                      <a:pt x="10" y="3"/>
                      <a:pt x="7" y="4"/>
                    </a:cubicBezTo>
                    <a:cubicBezTo>
                      <a:pt x="3" y="5"/>
                      <a:pt x="0" y="7"/>
                      <a:pt x="1" y="13"/>
                    </a:cubicBezTo>
                    <a:cubicBezTo>
                      <a:pt x="3" y="17"/>
                      <a:pt x="8" y="28"/>
                      <a:pt x="14" y="22"/>
                    </a:cubicBezTo>
                    <a:cubicBezTo>
                      <a:pt x="18" y="17"/>
                      <a:pt x="17" y="9"/>
                      <a:pt x="18" y="3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5" name="Freeform 298"/>
              <p:cNvSpPr>
                <a:spLocks/>
              </p:cNvSpPr>
              <p:nvPr/>
            </p:nvSpPr>
            <p:spPr bwMode="auto">
              <a:xfrm>
                <a:off x="639" y="3041"/>
                <a:ext cx="47" cy="70"/>
              </a:xfrm>
              <a:custGeom>
                <a:avLst/>
                <a:gdLst>
                  <a:gd name="T0" fmla="*/ 287 w 19"/>
                  <a:gd name="T1" fmla="*/ 94 h 26"/>
                  <a:gd name="T2" fmla="*/ 74 w 19"/>
                  <a:gd name="T3" fmla="*/ 35 h 26"/>
                  <a:gd name="T4" fmla="*/ 12 w 19"/>
                  <a:gd name="T5" fmla="*/ 291 h 26"/>
                  <a:gd name="T6" fmla="*/ 62 w 19"/>
                  <a:gd name="T7" fmla="*/ 450 h 26"/>
                  <a:gd name="T8" fmla="*/ 134 w 19"/>
                  <a:gd name="T9" fmla="*/ 390 h 26"/>
                  <a:gd name="T10" fmla="*/ 215 w 19"/>
                  <a:gd name="T11" fmla="*/ 197 h 26"/>
                  <a:gd name="T12" fmla="*/ 275 w 19"/>
                  <a:gd name="T13" fmla="*/ 11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19" y="5"/>
                    </a:moveTo>
                    <a:cubicBezTo>
                      <a:pt x="15" y="2"/>
                      <a:pt x="10" y="0"/>
                      <a:pt x="5" y="2"/>
                    </a:cubicBezTo>
                    <a:cubicBezTo>
                      <a:pt x="0" y="5"/>
                      <a:pt x="0" y="10"/>
                      <a:pt x="1" y="15"/>
                    </a:cubicBezTo>
                    <a:cubicBezTo>
                      <a:pt x="1" y="17"/>
                      <a:pt x="3" y="21"/>
                      <a:pt x="4" y="23"/>
                    </a:cubicBezTo>
                    <a:cubicBezTo>
                      <a:pt x="8" y="26"/>
                      <a:pt x="9" y="23"/>
                      <a:pt x="9" y="20"/>
                    </a:cubicBezTo>
                    <a:cubicBezTo>
                      <a:pt x="9" y="15"/>
                      <a:pt x="10" y="13"/>
                      <a:pt x="14" y="10"/>
                    </a:cubicBezTo>
                    <a:cubicBezTo>
                      <a:pt x="15" y="9"/>
                      <a:pt x="18" y="8"/>
                      <a:pt x="18" y="6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6" name="Freeform 299"/>
              <p:cNvSpPr>
                <a:spLocks/>
              </p:cNvSpPr>
              <p:nvPr/>
            </p:nvSpPr>
            <p:spPr bwMode="auto">
              <a:xfrm>
                <a:off x="574" y="3081"/>
                <a:ext cx="57" cy="59"/>
              </a:xfrm>
              <a:custGeom>
                <a:avLst/>
                <a:gdLst>
                  <a:gd name="T0" fmla="*/ 337 w 23"/>
                  <a:gd name="T1" fmla="*/ 231 h 22"/>
                  <a:gd name="T2" fmla="*/ 12 w 23"/>
                  <a:gd name="T3" fmla="*/ 215 h 22"/>
                  <a:gd name="T4" fmla="*/ 42 w 23"/>
                  <a:gd name="T5" fmla="*/ 346 h 22"/>
                  <a:gd name="T6" fmla="*/ 154 w 23"/>
                  <a:gd name="T7" fmla="*/ 308 h 22"/>
                  <a:gd name="T8" fmla="*/ 349 w 23"/>
                  <a:gd name="T9" fmla="*/ 23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2" y="12"/>
                    </a:moveTo>
                    <a:cubicBezTo>
                      <a:pt x="20" y="2"/>
                      <a:pt x="3" y="0"/>
                      <a:pt x="1" y="11"/>
                    </a:cubicBezTo>
                    <a:cubicBezTo>
                      <a:pt x="0" y="13"/>
                      <a:pt x="1" y="17"/>
                      <a:pt x="3" y="18"/>
                    </a:cubicBezTo>
                    <a:cubicBezTo>
                      <a:pt x="7" y="22"/>
                      <a:pt x="8" y="19"/>
                      <a:pt x="10" y="16"/>
                    </a:cubicBezTo>
                    <a:cubicBezTo>
                      <a:pt x="14" y="13"/>
                      <a:pt x="22" y="19"/>
                      <a:pt x="23" y="12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7" name="Freeform 300"/>
              <p:cNvSpPr>
                <a:spLocks/>
              </p:cNvSpPr>
              <p:nvPr/>
            </p:nvSpPr>
            <p:spPr bwMode="auto">
              <a:xfrm>
                <a:off x="671" y="2967"/>
                <a:ext cx="45" cy="74"/>
              </a:xfrm>
              <a:custGeom>
                <a:avLst/>
                <a:gdLst>
                  <a:gd name="T0" fmla="*/ 238 w 18"/>
                  <a:gd name="T1" fmla="*/ 21 h 28"/>
                  <a:gd name="T2" fmla="*/ 158 w 18"/>
                  <a:gd name="T3" fmla="*/ 90 h 28"/>
                  <a:gd name="T4" fmla="*/ 63 w 18"/>
                  <a:gd name="T5" fmla="*/ 167 h 28"/>
                  <a:gd name="T6" fmla="*/ 83 w 18"/>
                  <a:gd name="T7" fmla="*/ 404 h 28"/>
                  <a:gd name="T8" fmla="*/ 250 w 18"/>
                  <a:gd name="T9" fmla="*/ 370 h 28"/>
                  <a:gd name="T10" fmla="*/ 220 w 18"/>
                  <a:gd name="T11" fmla="*/ 182 h 28"/>
                  <a:gd name="T12" fmla="*/ 270 w 18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8">
                    <a:moveTo>
                      <a:pt x="15" y="1"/>
                    </a:moveTo>
                    <a:cubicBezTo>
                      <a:pt x="14" y="2"/>
                      <a:pt x="12" y="4"/>
                      <a:pt x="10" y="5"/>
                    </a:cubicBezTo>
                    <a:cubicBezTo>
                      <a:pt x="8" y="6"/>
                      <a:pt x="5" y="7"/>
                      <a:pt x="4" y="9"/>
                    </a:cubicBezTo>
                    <a:cubicBezTo>
                      <a:pt x="0" y="13"/>
                      <a:pt x="3" y="19"/>
                      <a:pt x="5" y="22"/>
                    </a:cubicBezTo>
                    <a:cubicBezTo>
                      <a:pt x="9" y="26"/>
                      <a:pt x="17" y="28"/>
                      <a:pt x="16" y="20"/>
                    </a:cubicBezTo>
                    <a:cubicBezTo>
                      <a:pt x="15" y="16"/>
                      <a:pt x="12" y="14"/>
                      <a:pt x="14" y="10"/>
                    </a:cubicBezTo>
                    <a:cubicBezTo>
                      <a:pt x="16" y="6"/>
                      <a:pt x="18" y="4"/>
                      <a:pt x="17" y="0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8" name="Freeform 301"/>
              <p:cNvSpPr>
                <a:spLocks/>
              </p:cNvSpPr>
              <p:nvPr/>
            </p:nvSpPr>
            <p:spPr bwMode="auto">
              <a:xfrm>
                <a:off x="634" y="2900"/>
                <a:ext cx="62" cy="72"/>
              </a:xfrm>
              <a:custGeom>
                <a:avLst/>
                <a:gdLst>
                  <a:gd name="T0" fmla="*/ 154 w 25"/>
                  <a:gd name="T1" fmla="*/ 35 h 27"/>
                  <a:gd name="T2" fmla="*/ 0 w 25"/>
                  <a:gd name="T3" fmla="*/ 264 h 27"/>
                  <a:gd name="T4" fmla="*/ 228 w 25"/>
                  <a:gd name="T5" fmla="*/ 456 h 27"/>
                  <a:gd name="T6" fmla="*/ 350 w 25"/>
                  <a:gd name="T7" fmla="*/ 264 h 27"/>
                  <a:gd name="T8" fmla="*/ 228 w 25"/>
                  <a:gd name="T9" fmla="*/ 205 h 27"/>
                  <a:gd name="T10" fmla="*/ 196 w 25"/>
                  <a:gd name="T11" fmla="*/ 35 h 27"/>
                  <a:gd name="T12" fmla="*/ 166 w 25"/>
                  <a:gd name="T13" fmla="*/ 35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10" y="2"/>
                    </a:moveTo>
                    <a:cubicBezTo>
                      <a:pt x="7" y="7"/>
                      <a:pt x="0" y="8"/>
                      <a:pt x="0" y="14"/>
                    </a:cubicBezTo>
                    <a:cubicBezTo>
                      <a:pt x="0" y="22"/>
                      <a:pt x="8" y="27"/>
                      <a:pt x="15" y="24"/>
                    </a:cubicBezTo>
                    <a:cubicBezTo>
                      <a:pt x="18" y="23"/>
                      <a:pt x="25" y="19"/>
                      <a:pt x="23" y="14"/>
                    </a:cubicBezTo>
                    <a:cubicBezTo>
                      <a:pt x="21" y="12"/>
                      <a:pt x="17" y="13"/>
                      <a:pt x="15" y="11"/>
                    </a:cubicBezTo>
                    <a:cubicBezTo>
                      <a:pt x="12" y="8"/>
                      <a:pt x="14" y="5"/>
                      <a:pt x="13" y="2"/>
                    </a:cubicBezTo>
                    <a:cubicBezTo>
                      <a:pt x="13" y="1"/>
                      <a:pt x="11" y="0"/>
                      <a:pt x="11" y="2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9" name="Freeform 302"/>
              <p:cNvSpPr>
                <a:spLocks/>
              </p:cNvSpPr>
              <p:nvPr/>
            </p:nvSpPr>
            <p:spPr bwMode="auto">
              <a:xfrm>
                <a:off x="621" y="2759"/>
                <a:ext cx="65" cy="125"/>
              </a:xfrm>
              <a:custGeom>
                <a:avLst/>
                <a:gdLst>
                  <a:gd name="T0" fmla="*/ 175 w 26"/>
                  <a:gd name="T1" fmla="*/ 0 h 47"/>
                  <a:gd name="T2" fmla="*/ 333 w 26"/>
                  <a:gd name="T3" fmla="*/ 261 h 47"/>
                  <a:gd name="T4" fmla="*/ 250 w 26"/>
                  <a:gd name="T5" fmla="*/ 545 h 47"/>
                  <a:gd name="T6" fmla="*/ 125 w 26"/>
                  <a:gd name="T7" fmla="*/ 694 h 47"/>
                  <a:gd name="T8" fmla="*/ 0 w 26"/>
                  <a:gd name="T9" fmla="*/ 793 h 47"/>
                  <a:gd name="T10" fmla="*/ 63 w 26"/>
                  <a:gd name="T11" fmla="*/ 883 h 47"/>
                  <a:gd name="T12" fmla="*/ 145 w 26"/>
                  <a:gd name="T13" fmla="*/ 771 h 47"/>
                  <a:gd name="T14" fmla="*/ 333 w 26"/>
                  <a:gd name="T15" fmla="*/ 489 h 47"/>
                  <a:gd name="T16" fmla="*/ 238 w 26"/>
                  <a:gd name="T17" fmla="*/ 35 h 47"/>
                  <a:gd name="T18" fmla="*/ 188 w 26"/>
                  <a:gd name="T19" fmla="*/ 21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47">
                    <a:moveTo>
                      <a:pt x="11" y="0"/>
                    </a:moveTo>
                    <a:cubicBezTo>
                      <a:pt x="17" y="1"/>
                      <a:pt x="21" y="9"/>
                      <a:pt x="21" y="14"/>
                    </a:cubicBezTo>
                    <a:cubicBezTo>
                      <a:pt x="22" y="19"/>
                      <a:pt x="20" y="25"/>
                      <a:pt x="16" y="29"/>
                    </a:cubicBezTo>
                    <a:cubicBezTo>
                      <a:pt x="14" y="32"/>
                      <a:pt x="11" y="35"/>
                      <a:pt x="8" y="37"/>
                    </a:cubicBezTo>
                    <a:cubicBezTo>
                      <a:pt x="6" y="39"/>
                      <a:pt x="3" y="40"/>
                      <a:pt x="0" y="42"/>
                    </a:cubicBezTo>
                    <a:cubicBezTo>
                      <a:pt x="2" y="43"/>
                      <a:pt x="2" y="47"/>
                      <a:pt x="4" y="47"/>
                    </a:cubicBezTo>
                    <a:cubicBezTo>
                      <a:pt x="5" y="46"/>
                      <a:pt x="8" y="41"/>
                      <a:pt x="9" y="41"/>
                    </a:cubicBezTo>
                    <a:cubicBezTo>
                      <a:pt x="14" y="36"/>
                      <a:pt x="18" y="32"/>
                      <a:pt x="21" y="26"/>
                    </a:cubicBezTo>
                    <a:cubicBezTo>
                      <a:pt x="25" y="17"/>
                      <a:pt x="26" y="6"/>
                      <a:pt x="15" y="2"/>
                    </a:cubicBezTo>
                    <a:cubicBezTo>
                      <a:pt x="14" y="2"/>
                      <a:pt x="13" y="1"/>
                      <a:pt x="12" y="1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0" name="Freeform 303"/>
              <p:cNvSpPr>
                <a:spLocks/>
              </p:cNvSpPr>
              <p:nvPr/>
            </p:nvSpPr>
            <p:spPr bwMode="auto">
              <a:xfrm>
                <a:off x="731" y="2799"/>
                <a:ext cx="58" cy="133"/>
              </a:xfrm>
              <a:custGeom>
                <a:avLst/>
                <a:gdLst>
                  <a:gd name="T0" fmla="*/ 368 w 23"/>
                  <a:gd name="T1" fmla="*/ 149 h 50"/>
                  <a:gd name="T2" fmla="*/ 159 w 23"/>
                  <a:gd name="T3" fmla="*/ 136 h 50"/>
                  <a:gd name="T4" fmla="*/ 50 w 23"/>
                  <a:gd name="T5" fmla="*/ 942 h 50"/>
                  <a:gd name="T6" fmla="*/ 209 w 23"/>
                  <a:gd name="T7" fmla="*/ 149 h 50"/>
                  <a:gd name="T8" fmla="*/ 368 w 23"/>
                  <a:gd name="T9" fmla="*/ 14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50">
                    <a:moveTo>
                      <a:pt x="23" y="8"/>
                    </a:moveTo>
                    <a:cubicBezTo>
                      <a:pt x="23" y="8"/>
                      <a:pt x="16" y="0"/>
                      <a:pt x="10" y="7"/>
                    </a:cubicBezTo>
                    <a:cubicBezTo>
                      <a:pt x="3" y="15"/>
                      <a:pt x="0" y="33"/>
                      <a:pt x="3" y="50"/>
                    </a:cubicBezTo>
                    <a:cubicBezTo>
                      <a:pt x="3" y="50"/>
                      <a:pt x="1" y="15"/>
                      <a:pt x="13" y="8"/>
                    </a:cubicBezTo>
                    <a:cubicBezTo>
                      <a:pt x="21" y="4"/>
                      <a:pt x="23" y="8"/>
                      <a:pt x="23" y="8"/>
                    </a:cubicBezTo>
                    <a:close/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1" name="Freeform 304"/>
              <p:cNvSpPr>
                <a:spLocks/>
              </p:cNvSpPr>
              <p:nvPr/>
            </p:nvSpPr>
            <p:spPr bwMode="auto">
              <a:xfrm>
                <a:off x="621" y="2772"/>
                <a:ext cx="40" cy="75"/>
              </a:xfrm>
              <a:custGeom>
                <a:avLst/>
                <a:gdLst>
                  <a:gd name="T0" fmla="*/ 63 w 16"/>
                  <a:gd name="T1" fmla="*/ 56 h 28"/>
                  <a:gd name="T2" fmla="*/ 208 w 16"/>
                  <a:gd name="T3" fmla="*/ 115 h 28"/>
                  <a:gd name="T4" fmla="*/ 0 w 16"/>
                  <a:gd name="T5" fmla="*/ 538 h 28"/>
                  <a:gd name="T6" fmla="*/ 145 w 16"/>
                  <a:gd name="T7" fmla="*/ 150 h 28"/>
                  <a:gd name="T8" fmla="*/ 63 w 16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4" y="3"/>
                    </a:moveTo>
                    <a:cubicBezTo>
                      <a:pt x="4" y="3"/>
                      <a:pt x="10" y="0"/>
                      <a:pt x="13" y="6"/>
                    </a:cubicBezTo>
                    <a:cubicBezTo>
                      <a:pt x="16" y="12"/>
                      <a:pt x="10" y="23"/>
                      <a:pt x="0" y="28"/>
                    </a:cubicBezTo>
                    <a:cubicBezTo>
                      <a:pt x="0" y="28"/>
                      <a:pt x="12" y="16"/>
                      <a:pt x="9" y="8"/>
                    </a:cubicBezTo>
                    <a:cubicBezTo>
                      <a:pt x="7" y="1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2" name="Freeform 305"/>
              <p:cNvSpPr>
                <a:spLocks/>
              </p:cNvSpPr>
              <p:nvPr/>
            </p:nvSpPr>
            <p:spPr bwMode="auto">
              <a:xfrm>
                <a:off x="559" y="3001"/>
                <a:ext cx="27" cy="56"/>
              </a:xfrm>
              <a:custGeom>
                <a:avLst/>
                <a:gdLst>
                  <a:gd name="T0" fmla="*/ 71 w 11"/>
                  <a:gd name="T1" fmla="*/ 0 h 21"/>
                  <a:gd name="T2" fmla="*/ 29 w 11"/>
                  <a:gd name="T3" fmla="*/ 93 h 21"/>
                  <a:gd name="T4" fmla="*/ 42 w 11"/>
                  <a:gd name="T5" fmla="*/ 192 h 21"/>
                  <a:gd name="T6" fmla="*/ 162 w 11"/>
                  <a:gd name="T7" fmla="*/ 397 h 21"/>
                  <a:gd name="T8" fmla="*/ 71 w 11"/>
                  <a:gd name="T9" fmla="*/ 192 h 21"/>
                  <a:gd name="T10" fmla="*/ 71 w 11"/>
                  <a:gd name="T11" fmla="*/ 35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5" y="0"/>
                    </a:moveTo>
                    <a:cubicBezTo>
                      <a:pt x="5" y="2"/>
                      <a:pt x="3" y="4"/>
                      <a:pt x="2" y="5"/>
                    </a:cubicBezTo>
                    <a:cubicBezTo>
                      <a:pt x="0" y="8"/>
                      <a:pt x="2" y="7"/>
                      <a:pt x="3" y="10"/>
                    </a:cubicBezTo>
                    <a:cubicBezTo>
                      <a:pt x="6" y="15"/>
                      <a:pt x="6" y="18"/>
                      <a:pt x="11" y="21"/>
                    </a:cubicBezTo>
                    <a:cubicBezTo>
                      <a:pt x="9" y="18"/>
                      <a:pt x="6" y="15"/>
                      <a:pt x="5" y="10"/>
                    </a:cubicBezTo>
                    <a:cubicBezTo>
                      <a:pt x="5" y="8"/>
                      <a:pt x="4" y="4"/>
                      <a:pt x="5" y="2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3" name="Freeform 306"/>
              <p:cNvSpPr>
                <a:spLocks/>
              </p:cNvSpPr>
              <p:nvPr/>
            </p:nvSpPr>
            <p:spPr bwMode="auto">
              <a:xfrm>
                <a:off x="566" y="2961"/>
                <a:ext cx="23" cy="24"/>
              </a:xfrm>
              <a:custGeom>
                <a:avLst/>
                <a:gdLst>
                  <a:gd name="T0" fmla="*/ 20 w 9"/>
                  <a:gd name="T1" fmla="*/ 149 h 9"/>
                  <a:gd name="T2" fmla="*/ 0 w 9"/>
                  <a:gd name="T3" fmla="*/ 35 h 9"/>
                  <a:gd name="T4" fmla="*/ 151 w 9"/>
                  <a:gd name="T5" fmla="*/ 0 h 9"/>
                  <a:gd name="T6" fmla="*/ 66 w 9"/>
                  <a:gd name="T7" fmla="*/ 77 h 9"/>
                  <a:gd name="T8" fmla="*/ 20 w 9"/>
                  <a:gd name="T9" fmla="*/ 17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1" y="8"/>
                    </a:moveTo>
                    <a:cubicBezTo>
                      <a:pt x="0" y="6"/>
                      <a:pt x="1" y="4"/>
                      <a:pt x="0" y="2"/>
                    </a:cubicBezTo>
                    <a:cubicBezTo>
                      <a:pt x="2" y="4"/>
                      <a:pt x="7" y="3"/>
                      <a:pt x="9" y="0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1" y="5"/>
                      <a:pt x="2" y="7"/>
                      <a:pt x="1" y="9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4" name="Freeform 307"/>
              <p:cNvSpPr>
                <a:spLocks/>
              </p:cNvSpPr>
              <p:nvPr/>
            </p:nvSpPr>
            <p:spPr bwMode="auto">
              <a:xfrm>
                <a:off x="579" y="3049"/>
                <a:ext cx="25" cy="46"/>
              </a:xfrm>
              <a:custGeom>
                <a:avLst/>
                <a:gdLst>
                  <a:gd name="T0" fmla="*/ 0 w 10"/>
                  <a:gd name="T1" fmla="*/ 22 h 17"/>
                  <a:gd name="T2" fmla="*/ 33 w 10"/>
                  <a:gd name="T3" fmla="*/ 198 h 17"/>
                  <a:gd name="T4" fmla="*/ 0 w 10"/>
                  <a:gd name="T5" fmla="*/ 336 h 17"/>
                  <a:gd name="T6" fmla="*/ 158 w 10"/>
                  <a:gd name="T7" fmla="*/ 257 h 17"/>
                  <a:gd name="T8" fmla="*/ 63 w 10"/>
                  <a:gd name="T9" fmla="*/ 138 h 17"/>
                  <a:gd name="T10" fmla="*/ 0 w 10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0" y="1"/>
                    </a:moveTo>
                    <a:cubicBezTo>
                      <a:pt x="2" y="1"/>
                      <a:pt x="2" y="8"/>
                      <a:pt x="2" y="10"/>
                    </a:cubicBezTo>
                    <a:cubicBezTo>
                      <a:pt x="2" y="12"/>
                      <a:pt x="2" y="15"/>
                      <a:pt x="0" y="17"/>
                    </a:cubicBezTo>
                    <a:cubicBezTo>
                      <a:pt x="3" y="14"/>
                      <a:pt x="6" y="13"/>
                      <a:pt x="10" y="13"/>
                    </a:cubicBezTo>
                    <a:cubicBezTo>
                      <a:pt x="8" y="11"/>
                      <a:pt x="6" y="11"/>
                      <a:pt x="4" y="7"/>
                    </a:cubicBezTo>
                    <a:cubicBezTo>
                      <a:pt x="3" y="4"/>
                      <a:pt x="3" y="2"/>
                      <a:pt x="0" y="0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5" name="Freeform 308"/>
              <p:cNvSpPr>
                <a:spLocks/>
              </p:cNvSpPr>
              <p:nvPr/>
            </p:nvSpPr>
            <p:spPr bwMode="auto">
              <a:xfrm>
                <a:off x="606" y="2924"/>
                <a:ext cx="23" cy="56"/>
              </a:xfrm>
              <a:custGeom>
                <a:avLst/>
                <a:gdLst>
                  <a:gd name="T0" fmla="*/ 151 w 9"/>
                  <a:gd name="T1" fmla="*/ 21 h 21"/>
                  <a:gd name="T2" fmla="*/ 130 w 9"/>
                  <a:gd name="T3" fmla="*/ 320 h 21"/>
                  <a:gd name="T4" fmla="*/ 66 w 9"/>
                  <a:gd name="T5" fmla="*/ 320 h 21"/>
                  <a:gd name="T6" fmla="*/ 0 w 9"/>
                  <a:gd name="T7" fmla="*/ 397 h 21"/>
                  <a:gd name="T8" fmla="*/ 51 w 9"/>
                  <a:gd name="T9" fmla="*/ 285 h 21"/>
                  <a:gd name="T10" fmla="*/ 66 w 9"/>
                  <a:gd name="T11" fmla="*/ 171 h 21"/>
                  <a:gd name="T12" fmla="*/ 130 w 9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21">
                    <a:moveTo>
                      <a:pt x="9" y="1"/>
                    </a:moveTo>
                    <a:cubicBezTo>
                      <a:pt x="3" y="3"/>
                      <a:pt x="5" y="14"/>
                      <a:pt x="8" y="17"/>
                    </a:cubicBezTo>
                    <a:cubicBezTo>
                      <a:pt x="6" y="17"/>
                      <a:pt x="5" y="16"/>
                      <a:pt x="4" y="17"/>
                    </a:cubicBezTo>
                    <a:cubicBezTo>
                      <a:pt x="2" y="18"/>
                      <a:pt x="1" y="19"/>
                      <a:pt x="0" y="21"/>
                    </a:cubicBezTo>
                    <a:cubicBezTo>
                      <a:pt x="0" y="19"/>
                      <a:pt x="2" y="16"/>
                      <a:pt x="3" y="15"/>
                    </a:cubicBezTo>
                    <a:cubicBezTo>
                      <a:pt x="4" y="13"/>
                      <a:pt x="4" y="11"/>
                      <a:pt x="4" y="9"/>
                    </a:cubicBezTo>
                    <a:cubicBezTo>
                      <a:pt x="4" y="6"/>
                      <a:pt x="5" y="2"/>
                      <a:pt x="8" y="0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6" name="Freeform 309"/>
              <p:cNvSpPr>
                <a:spLocks/>
              </p:cNvSpPr>
              <p:nvPr/>
            </p:nvSpPr>
            <p:spPr bwMode="auto">
              <a:xfrm>
                <a:off x="686" y="2903"/>
                <a:ext cx="38" cy="42"/>
              </a:xfrm>
              <a:custGeom>
                <a:avLst/>
                <a:gdLst>
                  <a:gd name="T0" fmla="*/ 0 w 15"/>
                  <a:gd name="T1" fmla="*/ 0 h 16"/>
                  <a:gd name="T2" fmla="*/ 129 w 15"/>
                  <a:gd name="T3" fmla="*/ 289 h 16"/>
                  <a:gd name="T4" fmla="*/ 243 w 15"/>
                  <a:gd name="T5" fmla="*/ 200 h 16"/>
                  <a:gd name="T6" fmla="*/ 160 w 15"/>
                  <a:gd name="T7" fmla="*/ 179 h 16"/>
                  <a:gd name="T8" fmla="*/ 117 w 15"/>
                  <a:gd name="T9" fmla="*/ 110 h 16"/>
                  <a:gd name="T10" fmla="*/ 20 w 1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5" y="2"/>
                      <a:pt x="8" y="11"/>
                      <a:pt x="8" y="16"/>
                    </a:cubicBezTo>
                    <a:cubicBezTo>
                      <a:pt x="8" y="13"/>
                      <a:pt x="12" y="10"/>
                      <a:pt x="15" y="11"/>
                    </a:cubicBezTo>
                    <a:cubicBezTo>
                      <a:pt x="14" y="10"/>
                      <a:pt x="12" y="11"/>
                      <a:pt x="10" y="10"/>
                    </a:cubicBezTo>
                    <a:cubicBezTo>
                      <a:pt x="9" y="9"/>
                      <a:pt x="8" y="7"/>
                      <a:pt x="7" y="6"/>
                    </a:cubicBezTo>
                    <a:cubicBezTo>
                      <a:pt x="6" y="4"/>
                      <a:pt x="4" y="1"/>
                      <a:pt x="1" y="0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7" name="Freeform 310"/>
              <p:cNvSpPr>
                <a:spLocks/>
              </p:cNvSpPr>
              <p:nvPr/>
            </p:nvSpPr>
            <p:spPr bwMode="auto">
              <a:xfrm>
                <a:off x="646" y="3009"/>
                <a:ext cx="35" cy="32"/>
              </a:xfrm>
              <a:custGeom>
                <a:avLst/>
                <a:gdLst>
                  <a:gd name="T0" fmla="*/ 113 w 14"/>
                  <a:gd name="T1" fmla="*/ 0 h 12"/>
                  <a:gd name="T2" fmla="*/ 220 w 14"/>
                  <a:gd name="T3" fmla="*/ 227 h 12"/>
                  <a:gd name="T4" fmla="*/ 113 w 14"/>
                  <a:gd name="T5" fmla="*/ 171 h 12"/>
                  <a:gd name="T6" fmla="*/ 0 w 14"/>
                  <a:gd name="T7" fmla="*/ 192 h 12"/>
                  <a:gd name="T8" fmla="*/ 95 w 14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5" y="5"/>
                      <a:pt x="11" y="9"/>
                      <a:pt x="14" y="12"/>
                    </a:cubicBezTo>
                    <a:cubicBezTo>
                      <a:pt x="12" y="11"/>
                      <a:pt x="9" y="9"/>
                      <a:pt x="7" y="9"/>
                    </a:cubicBezTo>
                    <a:cubicBezTo>
                      <a:pt x="4" y="8"/>
                      <a:pt x="2" y="9"/>
                      <a:pt x="0" y="10"/>
                    </a:cubicBezTo>
                    <a:cubicBezTo>
                      <a:pt x="3" y="9"/>
                      <a:pt x="7" y="5"/>
                      <a:pt x="6" y="1"/>
                    </a:cubicBezTo>
                  </a:path>
                </a:pathLst>
              </a:custGeom>
              <a:solidFill>
                <a:srgbClr val="CE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8" name="Freeform 311"/>
              <p:cNvSpPr>
                <a:spLocks/>
              </p:cNvSpPr>
              <p:nvPr/>
            </p:nvSpPr>
            <p:spPr bwMode="auto">
              <a:xfrm>
                <a:off x="541" y="2911"/>
                <a:ext cx="15" cy="32"/>
              </a:xfrm>
              <a:custGeom>
                <a:avLst/>
                <a:gdLst>
                  <a:gd name="T0" fmla="*/ 95 w 6"/>
                  <a:gd name="T1" fmla="*/ 0 h 12"/>
                  <a:gd name="T2" fmla="*/ 95 w 6"/>
                  <a:gd name="T3" fmla="*/ 227 h 12"/>
                  <a:gd name="T4" fmla="*/ 95 w 6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6" y="2"/>
                      <a:pt x="0" y="12"/>
                      <a:pt x="6" y="12"/>
                    </a:cubicBezTo>
                    <a:cubicBezTo>
                      <a:pt x="6" y="8"/>
                      <a:pt x="3" y="4"/>
                      <a:pt x="6" y="1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9" name="Freeform 312"/>
              <p:cNvSpPr>
                <a:spLocks/>
              </p:cNvSpPr>
              <p:nvPr/>
            </p:nvSpPr>
            <p:spPr bwMode="auto">
              <a:xfrm>
                <a:off x="606" y="2873"/>
                <a:ext cx="13" cy="22"/>
              </a:xfrm>
              <a:custGeom>
                <a:avLst/>
                <a:gdLst>
                  <a:gd name="T0" fmla="*/ 88 w 5"/>
                  <a:gd name="T1" fmla="*/ 0 h 8"/>
                  <a:gd name="T2" fmla="*/ 21 w 5"/>
                  <a:gd name="T3" fmla="*/ 168 h 8"/>
                  <a:gd name="T4" fmla="*/ 34 w 5"/>
                  <a:gd name="T5" fmla="*/ 168 h 8"/>
                  <a:gd name="T6" fmla="*/ 68 w 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2" y="0"/>
                      <a:pt x="0" y="5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6"/>
                      <a:pt x="1" y="2"/>
                      <a:pt x="4" y="0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0" name="Freeform 313"/>
              <p:cNvSpPr>
                <a:spLocks/>
              </p:cNvSpPr>
              <p:nvPr/>
            </p:nvSpPr>
            <p:spPr bwMode="auto">
              <a:xfrm>
                <a:off x="513" y="2972"/>
                <a:ext cx="10" cy="19"/>
              </a:xfrm>
              <a:custGeom>
                <a:avLst/>
                <a:gdLst>
                  <a:gd name="T0" fmla="*/ 63 w 4"/>
                  <a:gd name="T1" fmla="*/ 0 h 7"/>
                  <a:gd name="T2" fmla="*/ 33 w 4"/>
                  <a:gd name="T3" fmla="*/ 141 h 7"/>
                  <a:gd name="T4" fmla="*/ 63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0" y="5"/>
                      <a:pt x="2" y="7"/>
                    </a:cubicBezTo>
                    <a:cubicBezTo>
                      <a:pt x="3" y="5"/>
                      <a:pt x="2" y="2"/>
                      <a:pt x="4" y="0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1" name="Freeform 314"/>
              <p:cNvSpPr>
                <a:spLocks/>
              </p:cNvSpPr>
              <p:nvPr/>
            </p:nvSpPr>
            <p:spPr bwMode="auto">
              <a:xfrm>
                <a:off x="518" y="3041"/>
                <a:ext cx="8" cy="19"/>
              </a:xfrm>
              <a:custGeom>
                <a:avLst/>
                <a:gdLst>
                  <a:gd name="T0" fmla="*/ 56 w 3"/>
                  <a:gd name="T1" fmla="*/ 0 h 7"/>
                  <a:gd name="T2" fmla="*/ 35 w 3"/>
                  <a:gd name="T3" fmla="*/ 141 h 7"/>
                  <a:gd name="T4" fmla="*/ 35 w 3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0" y="0"/>
                      <a:pt x="0" y="5"/>
                      <a:pt x="2" y="7"/>
                    </a:cubicBezTo>
                    <a:cubicBezTo>
                      <a:pt x="3" y="5"/>
                      <a:pt x="1" y="2"/>
                      <a:pt x="2" y="1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2" name="Freeform 315"/>
              <p:cNvSpPr>
                <a:spLocks/>
              </p:cNvSpPr>
              <p:nvPr/>
            </p:nvSpPr>
            <p:spPr bwMode="auto">
              <a:xfrm>
                <a:off x="584" y="3012"/>
                <a:ext cx="7" cy="21"/>
              </a:xfrm>
              <a:custGeom>
                <a:avLst/>
                <a:gdLst>
                  <a:gd name="T0" fmla="*/ 37 w 3"/>
                  <a:gd name="T1" fmla="*/ 0 h 8"/>
                  <a:gd name="T2" fmla="*/ 28 w 3"/>
                  <a:gd name="T3" fmla="*/ 144 h 8"/>
                  <a:gd name="T4" fmla="*/ 37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0" y="0"/>
                      <a:pt x="0" y="7"/>
                      <a:pt x="2" y="8"/>
                    </a:cubicBezTo>
                    <a:cubicBezTo>
                      <a:pt x="1" y="6"/>
                      <a:pt x="1" y="2"/>
                      <a:pt x="3" y="0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3" name="Freeform 316"/>
              <p:cNvSpPr>
                <a:spLocks/>
              </p:cNvSpPr>
              <p:nvPr/>
            </p:nvSpPr>
            <p:spPr bwMode="auto">
              <a:xfrm>
                <a:off x="636" y="2924"/>
                <a:ext cx="10" cy="24"/>
              </a:xfrm>
              <a:custGeom>
                <a:avLst/>
                <a:gdLst>
                  <a:gd name="T0" fmla="*/ 63 w 4"/>
                  <a:gd name="T1" fmla="*/ 0 h 9"/>
                  <a:gd name="T2" fmla="*/ 50 w 4"/>
                  <a:gd name="T3" fmla="*/ 171 h 9"/>
                  <a:gd name="T4" fmla="*/ 63 w 4"/>
                  <a:gd name="T5" fmla="*/ 3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1"/>
                      <a:pt x="0" y="8"/>
                      <a:pt x="3" y="9"/>
                    </a:cubicBezTo>
                    <a:cubicBezTo>
                      <a:pt x="3" y="6"/>
                      <a:pt x="3" y="4"/>
                      <a:pt x="4" y="2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4" name="Freeform 317"/>
              <p:cNvSpPr>
                <a:spLocks/>
              </p:cNvSpPr>
              <p:nvPr/>
            </p:nvSpPr>
            <p:spPr bwMode="auto">
              <a:xfrm>
                <a:off x="671" y="2991"/>
                <a:ext cx="15" cy="24"/>
              </a:xfrm>
              <a:custGeom>
                <a:avLst/>
                <a:gdLst>
                  <a:gd name="T0" fmla="*/ 95 w 6"/>
                  <a:gd name="T1" fmla="*/ 0 h 9"/>
                  <a:gd name="T2" fmla="*/ 63 w 6"/>
                  <a:gd name="T3" fmla="*/ 171 h 9"/>
                  <a:gd name="T4" fmla="*/ 83 w 6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4" y="2"/>
                      <a:pt x="0" y="8"/>
                      <a:pt x="4" y="9"/>
                    </a:cubicBezTo>
                    <a:cubicBezTo>
                      <a:pt x="4" y="7"/>
                      <a:pt x="3" y="3"/>
                      <a:pt x="5" y="1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5" name="Freeform 318"/>
              <p:cNvSpPr>
                <a:spLocks/>
              </p:cNvSpPr>
              <p:nvPr/>
            </p:nvSpPr>
            <p:spPr bwMode="auto">
              <a:xfrm>
                <a:off x="639" y="3049"/>
                <a:ext cx="15" cy="27"/>
              </a:xfrm>
              <a:custGeom>
                <a:avLst/>
                <a:gdLst>
                  <a:gd name="T0" fmla="*/ 95 w 6"/>
                  <a:gd name="T1" fmla="*/ 22 h 10"/>
                  <a:gd name="T2" fmla="*/ 33 w 6"/>
                  <a:gd name="T3" fmla="*/ 197 h 10"/>
                  <a:gd name="T4" fmla="*/ 63 w 6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6" y="1"/>
                    </a:moveTo>
                    <a:cubicBezTo>
                      <a:pt x="2" y="0"/>
                      <a:pt x="0" y="7"/>
                      <a:pt x="2" y="10"/>
                    </a:cubicBezTo>
                    <a:cubicBezTo>
                      <a:pt x="3" y="7"/>
                      <a:pt x="2" y="4"/>
                      <a:pt x="4" y="2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6" name="Freeform 319"/>
              <p:cNvSpPr>
                <a:spLocks/>
              </p:cNvSpPr>
              <p:nvPr/>
            </p:nvSpPr>
            <p:spPr bwMode="auto">
              <a:xfrm>
                <a:off x="579" y="3100"/>
                <a:ext cx="10" cy="21"/>
              </a:xfrm>
              <a:custGeom>
                <a:avLst/>
                <a:gdLst>
                  <a:gd name="T0" fmla="*/ 63 w 4"/>
                  <a:gd name="T1" fmla="*/ 0 h 8"/>
                  <a:gd name="T2" fmla="*/ 50 w 4"/>
                  <a:gd name="T3" fmla="*/ 144 h 8"/>
                  <a:gd name="T4" fmla="*/ 50 w 4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1" y="0"/>
                      <a:pt x="0" y="8"/>
                      <a:pt x="3" y="8"/>
                    </a:cubicBezTo>
                    <a:cubicBezTo>
                      <a:pt x="3" y="6"/>
                      <a:pt x="1" y="2"/>
                      <a:pt x="3" y="0"/>
                    </a:cubicBezTo>
                  </a:path>
                </a:pathLst>
              </a:custGeom>
              <a:solidFill>
                <a:srgbClr val="F3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7" name="Freeform 320"/>
              <p:cNvSpPr>
                <a:spLocks/>
              </p:cNvSpPr>
              <p:nvPr/>
            </p:nvSpPr>
            <p:spPr bwMode="auto">
              <a:xfrm>
                <a:off x="521" y="2953"/>
                <a:ext cx="22" cy="11"/>
              </a:xfrm>
              <a:custGeom>
                <a:avLst/>
                <a:gdLst>
                  <a:gd name="T0" fmla="*/ 132 w 9"/>
                  <a:gd name="T1" fmla="*/ 47 h 4"/>
                  <a:gd name="T2" fmla="*/ 0 w 9"/>
                  <a:gd name="T3" fmla="*/ 83 h 4"/>
                  <a:gd name="T4" fmla="*/ 132 w 9"/>
                  <a:gd name="T5" fmla="*/ 4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2" y="0"/>
                      <a:pt x="6" y="1"/>
                      <a:pt x="9" y="2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8" name="Freeform 321"/>
              <p:cNvSpPr>
                <a:spLocks/>
              </p:cNvSpPr>
              <p:nvPr/>
            </p:nvSpPr>
            <p:spPr bwMode="auto">
              <a:xfrm>
                <a:off x="543" y="2897"/>
                <a:ext cx="28" cy="32"/>
              </a:xfrm>
              <a:custGeom>
                <a:avLst/>
                <a:gdLst>
                  <a:gd name="T0" fmla="*/ 181 w 11"/>
                  <a:gd name="T1" fmla="*/ 21 h 12"/>
                  <a:gd name="T2" fmla="*/ 0 w 11"/>
                  <a:gd name="T3" fmla="*/ 227 h 12"/>
                  <a:gd name="T4" fmla="*/ 181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1"/>
                    </a:moveTo>
                    <a:cubicBezTo>
                      <a:pt x="6" y="1"/>
                      <a:pt x="1" y="8"/>
                      <a:pt x="0" y="12"/>
                    </a:cubicBezTo>
                    <a:cubicBezTo>
                      <a:pt x="0" y="6"/>
                      <a:pt x="5" y="0"/>
                      <a:pt x="11" y="0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9" name="Freeform 322"/>
              <p:cNvSpPr>
                <a:spLocks/>
              </p:cNvSpPr>
              <p:nvPr/>
            </p:nvSpPr>
            <p:spPr bwMode="auto">
              <a:xfrm>
                <a:off x="599" y="2865"/>
                <a:ext cx="20" cy="30"/>
              </a:xfrm>
              <a:custGeom>
                <a:avLst/>
                <a:gdLst>
                  <a:gd name="T0" fmla="*/ 125 w 8"/>
                  <a:gd name="T1" fmla="*/ 0 h 11"/>
                  <a:gd name="T2" fmla="*/ 33 w 8"/>
                  <a:gd name="T3" fmla="*/ 224 h 11"/>
                  <a:gd name="T4" fmla="*/ 20 w 8"/>
                  <a:gd name="T5" fmla="*/ 104 h 11"/>
                  <a:gd name="T6" fmla="*/ 113 w 8"/>
                  <a:gd name="T7" fmla="*/ 2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3" y="1"/>
                      <a:pt x="1" y="7"/>
                      <a:pt x="2" y="11"/>
                    </a:cubicBezTo>
                    <a:cubicBezTo>
                      <a:pt x="1" y="9"/>
                      <a:pt x="0" y="7"/>
                      <a:pt x="1" y="5"/>
                    </a:cubicBezTo>
                    <a:cubicBezTo>
                      <a:pt x="2" y="3"/>
                      <a:pt x="6" y="1"/>
                      <a:pt x="7" y="1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0" name="Freeform 323"/>
              <p:cNvSpPr>
                <a:spLocks/>
              </p:cNvSpPr>
              <p:nvPr/>
            </p:nvSpPr>
            <p:spPr bwMode="auto">
              <a:xfrm>
                <a:off x="616" y="2924"/>
                <a:ext cx="18" cy="35"/>
              </a:xfrm>
              <a:custGeom>
                <a:avLst/>
                <a:gdLst>
                  <a:gd name="T0" fmla="*/ 118 w 7"/>
                  <a:gd name="T1" fmla="*/ 0 h 13"/>
                  <a:gd name="T2" fmla="*/ 67 w 7"/>
                  <a:gd name="T3" fmla="*/ 253 h 13"/>
                  <a:gd name="T4" fmla="*/ 100 w 7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4" y="3"/>
                      <a:pt x="0" y="9"/>
                      <a:pt x="4" y="13"/>
                    </a:cubicBezTo>
                    <a:cubicBezTo>
                      <a:pt x="4" y="10"/>
                      <a:pt x="3" y="3"/>
                      <a:pt x="6" y="1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1" name="Freeform 324"/>
              <p:cNvSpPr>
                <a:spLocks/>
              </p:cNvSpPr>
              <p:nvPr/>
            </p:nvSpPr>
            <p:spPr bwMode="auto">
              <a:xfrm>
                <a:off x="574" y="3001"/>
                <a:ext cx="20" cy="32"/>
              </a:xfrm>
              <a:custGeom>
                <a:avLst/>
                <a:gdLst>
                  <a:gd name="T0" fmla="*/ 125 w 8"/>
                  <a:gd name="T1" fmla="*/ 0 h 12"/>
                  <a:gd name="T2" fmla="*/ 33 w 8"/>
                  <a:gd name="T3" fmla="*/ 227 h 12"/>
                  <a:gd name="T4" fmla="*/ 20 w 8"/>
                  <a:gd name="T5" fmla="*/ 77 h 12"/>
                  <a:gd name="T6" fmla="*/ 113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2" y="0"/>
                      <a:pt x="1" y="7"/>
                      <a:pt x="2" y="12"/>
                    </a:cubicBezTo>
                    <a:cubicBezTo>
                      <a:pt x="1" y="9"/>
                      <a:pt x="0" y="7"/>
                      <a:pt x="1" y="4"/>
                    </a:cubicBezTo>
                    <a:cubicBezTo>
                      <a:pt x="3" y="1"/>
                      <a:pt x="4" y="1"/>
                      <a:pt x="7" y="0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2" name="Freeform 325"/>
              <p:cNvSpPr>
                <a:spLocks/>
              </p:cNvSpPr>
              <p:nvPr/>
            </p:nvSpPr>
            <p:spPr bwMode="auto">
              <a:xfrm>
                <a:off x="511" y="3028"/>
                <a:ext cx="17" cy="32"/>
              </a:xfrm>
              <a:custGeom>
                <a:avLst/>
                <a:gdLst>
                  <a:gd name="T0" fmla="*/ 100 w 7"/>
                  <a:gd name="T1" fmla="*/ 21 h 12"/>
                  <a:gd name="T2" fmla="*/ 29 w 7"/>
                  <a:gd name="T3" fmla="*/ 227 h 12"/>
                  <a:gd name="T4" fmla="*/ 100 w 7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"/>
                    </a:moveTo>
                    <a:cubicBezTo>
                      <a:pt x="3" y="0"/>
                      <a:pt x="3" y="9"/>
                      <a:pt x="2" y="12"/>
                    </a:cubicBezTo>
                    <a:cubicBezTo>
                      <a:pt x="0" y="8"/>
                      <a:pt x="3" y="1"/>
                      <a:pt x="7" y="1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3" name="Freeform 326"/>
              <p:cNvSpPr>
                <a:spLocks/>
              </p:cNvSpPr>
              <p:nvPr/>
            </p:nvSpPr>
            <p:spPr bwMode="auto">
              <a:xfrm>
                <a:off x="561" y="3092"/>
                <a:ext cx="23" cy="32"/>
              </a:xfrm>
              <a:custGeom>
                <a:avLst/>
                <a:gdLst>
                  <a:gd name="T0" fmla="*/ 151 w 9"/>
                  <a:gd name="T1" fmla="*/ 0 h 12"/>
                  <a:gd name="T2" fmla="*/ 84 w 9"/>
                  <a:gd name="T3" fmla="*/ 227 h 12"/>
                  <a:gd name="T4" fmla="*/ 151 w 9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cubicBezTo>
                      <a:pt x="6" y="2"/>
                      <a:pt x="4" y="8"/>
                      <a:pt x="5" y="12"/>
                    </a:cubicBezTo>
                    <a:cubicBezTo>
                      <a:pt x="0" y="8"/>
                      <a:pt x="6" y="2"/>
                      <a:pt x="9" y="0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4" name="Freeform 327"/>
              <p:cNvSpPr>
                <a:spLocks/>
              </p:cNvSpPr>
              <p:nvPr/>
            </p:nvSpPr>
            <p:spPr bwMode="auto">
              <a:xfrm>
                <a:off x="631" y="3036"/>
                <a:ext cx="20" cy="32"/>
              </a:xfrm>
              <a:custGeom>
                <a:avLst/>
                <a:gdLst>
                  <a:gd name="T0" fmla="*/ 113 w 8"/>
                  <a:gd name="T1" fmla="*/ 35 h 12"/>
                  <a:gd name="T2" fmla="*/ 33 w 8"/>
                  <a:gd name="T3" fmla="*/ 227 h 12"/>
                  <a:gd name="T4" fmla="*/ 125 w 8"/>
                  <a:gd name="T5" fmla="*/ 2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7" y="2"/>
                    </a:moveTo>
                    <a:cubicBezTo>
                      <a:pt x="4" y="0"/>
                      <a:pt x="2" y="10"/>
                      <a:pt x="2" y="12"/>
                    </a:cubicBezTo>
                    <a:cubicBezTo>
                      <a:pt x="0" y="7"/>
                      <a:pt x="3" y="1"/>
                      <a:pt x="8" y="1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5" name="Freeform 328"/>
              <p:cNvSpPr>
                <a:spLocks/>
              </p:cNvSpPr>
              <p:nvPr/>
            </p:nvSpPr>
            <p:spPr bwMode="auto">
              <a:xfrm>
                <a:off x="661" y="2985"/>
                <a:ext cx="18" cy="35"/>
              </a:xfrm>
              <a:custGeom>
                <a:avLst/>
                <a:gdLst>
                  <a:gd name="T0" fmla="*/ 118 w 7"/>
                  <a:gd name="T1" fmla="*/ 0 h 13"/>
                  <a:gd name="T2" fmla="*/ 54 w 7"/>
                  <a:gd name="T3" fmla="*/ 253 h 13"/>
                  <a:gd name="T4" fmla="*/ 100 w 7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1"/>
                      <a:pt x="1" y="9"/>
                      <a:pt x="3" y="13"/>
                    </a:cubicBezTo>
                    <a:cubicBezTo>
                      <a:pt x="1" y="10"/>
                      <a:pt x="0" y="1"/>
                      <a:pt x="6" y="1"/>
                    </a:cubicBezTo>
                  </a:path>
                </a:pathLst>
              </a:custGeom>
              <a:solidFill>
                <a:srgbClr val="EC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6" name="Freeform 329"/>
              <p:cNvSpPr>
                <a:spLocks/>
              </p:cNvSpPr>
              <p:nvPr/>
            </p:nvSpPr>
            <p:spPr bwMode="auto">
              <a:xfrm>
                <a:off x="659" y="2775"/>
                <a:ext cx="92" cy="128"/>
              </a:xfrm>
              <a:custGeom>
                <a:avLst/>
                <a:gdLst>
                  <a:gd name="T0" fmla="*/ 216 w 37"/>
                  <a:gd name="T1" fmla="*/ 56 h 48"/>
                  <a:gd name="T2" fmla="*/ 0 w 37"/>
                  <a:gd name="T3" fmla="*/ 776 h 48"/>
                  <a:gd name="T4" fmla="*/ 75 w 37"/>
                  <a:gd name="T5" fmla="*/ 704 h 48"/>
                  <a:gd name="T6" fmla="*/ 167 w 37"/>
                  <a:gd name="T7" fmla="*/ 760 h 48"/>
                  <a:gd name="T8" fmla="*/ 259 w 37"/>
                  <a:gd name="T9" fmla="*/ 819 h 48"/>
                  <a:gd name="T10" fmla="*/ 341 w 37"/>
                  <a:gd name="T11" fmla="*/ 909 h 48"/>
                  <a:gd name="T12" fmla="*/ 308 w 37"/>
                  <a:gd name="T13" fmla="*/ 435 h 48"/>
                  <a:gd name="T14" fmla="*/ 569 w 37"/>
                  <a:gd name="T15" fmla="*/ 77 h 48"/>
                  <a:gd name="T16" fmla="*/ 321 w 37"/>
                  <a:gd name="T17" fmla="*/ 285 h 48"/>
                  <a:gd name="T18" fmla="*/ 353 w 37"/>
                  <a:gd name="T19" fmla="*/ 93 h 48"/>
                  <a:gd name="T20" fmla="*/ 308 w 37"/>
                  <a:gd name="T21" fmla="*/ 149 h 48"/>
                  <a:gd name="T22" fmla="*/ 199 w 37"/>
                  <a:gd name="T23" fmla="*/ 0 h 48"/>
                  <a:gd name="T24" fmla="*/ 216 w 37"/>
                  <a:gd name="T25" fmla="*/ 77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48">
                    <a:moveTo>
                      <a:pt x="14" y="3"/>
                    </a:moveTo>
                    <a:cubicBezTo>
                      <a:pt x="18" y="18"/>
                      <a:pt x="6" y="28"/>
                      <a:pt x="0" y="41"/>
                    </a:cubicBezTo>
                    <a:cubicBezTo>
                      <a:pt x="1" y="39"/>
                      <a:pt x="3" y="37"/>
                      <a:pt x="5" y="37"/>
                    </a:cubicBezTo>
                    <a:cubicBezTo>
                      <a:pt x="10" y="36"/>
                      <a:pt x="8" y="38"/>
                      <a:pt x="11" y="40"/>
                    </a:cubicBezTo>
                    <a:cubicBezTo>
                      <a:pt x="13" y="41"/>
                      <a:pt x="15" y="41"/>
                      <a:pt x="17" y="43"/>
                    </a:cubicBezTo>
                    <a:cubicBezTo>
                      <a:pt x="19" y="44"/>
                      <a:pt x="20" y="46"/>
                      <a:pt x="22" y="48"/>
                    </a:cubicBezTo>
                    <a:cubicBezTo>
                      <a:pt x="20" y="40"/>
                      <a:pt x="18" y="31"/>
                      <a:pt x="20" y="23"/>
                    </a:cubicBezTo>
                    <a:cubicBezTo>
                      <a:pt x="22" y="15"/>
                      <a:pt x="31" y="9"/>
                      <a:pt x="37" y="4"/>
                    </a:cubicBezTo>
                    <a:cubicBezTo>
                      <a:pt x="30" y="6"/>
                      <a:pt x="25" y="11"/>
                      <a:pt x="21" y="15"/>
                    </a:cubicBezTo>
                    <a:cubicBezTo>
                      <a:pt x="22" y="12"/>
                      <a:pt x="23" y="8"/>
                      <a:pt x="23" y="5"/>
                    </a:cubicBezTo>
                    <a:cubicBezTo>
                      <a:pt x="22" y="5"/>
                      <a:pt x="21" y="6"/>
                      <a:pt x="20" y="8"/>
                    </a:cubicBezTo>
                    <a:cubicBezTo>
                      <a:pt x="19" y="5"/>
                      <a:pt x="16" y="1"/>
                      <a:pt x="13" y="0"/>
                    </a:cubicBezTo>
                    <a:cubicBezTo>
                      <a:pt x="13" y="1"/>
                      <a:pt x="13" y="3"/>
                      <a:pt x="14" y="4"/>
                    </a:cubicBezTo>
                  </a:path>
                </a:pathLst>
              </a:custGeom>
              <a:solidFill>
                <a:srgbClr val="EB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7" name="Freeform 330"/>
              <p:cNvSpPr>
                <a:spLocks/>
              </p:cNvSpPr>
              <p:nvPr/>
            </p:nvSpPr>
            <p:spPr bwMode="auto">
              <a:xfrm>
                <a:off x="684" y="2791"/>
                <a:ext cx="65" cy="112"/>
              </a:xfrm>
              <a:custGeom>
                <a:avLst/>
                <a:gdLst>
                  <a:gd name="T0" fmla="*/ 113 w 26"/>
                  <a:gd name="T1" fmla="*/ 0 h 42"/>
                  <a:gd name="T2" fmla="*/ 83 w 26"/>
                  <a:gd name="T3" fmla="*/ 264 h 42"/>
                  <a:gd name="T4" fmla="*/ 0 w 26"/>
                  <a:gd name="T5" fmla="*/ 512 h 42"/>
                  <a:gd name="T6" fmla="*/ 113 w 26"/>
                  <a:gd name="T7" fmla="*/ 307 h 42"/>
                  <a:gd name="T8" fmla="*/ 95 w 26"/>
                  <a:gd name="T9" fmla="*/ 568 h 42"/>
                  <a:gd name="T10" fmla="*/ 208 w 26"/>
                  <a:gd name="T11" fmla="*/ 797 h 42"/>
                  <a:gd name="T12" fmla="*/ 188 w 26"/>
                  <a:gd name="T13" fmla="*/ 589 h 42"/>
                  <a:gd name="T14" fmla="*/ 238 w 26"/>
                  <a:gd name="T15" fmla="*/ 739 h 42"/>
                  <a:gd name="T16" fmla="*/ 238 w 26"/>
                  <a:gd name="T17" fmla="*/ 341 h 42"/>
                  <a:gd name="T18" fmla="*/ 408 w 26"/>
                  <a:gd name="T19" fmla="*/ 0 h 42"/>
                  <a:gd name="T20" fmla="*/ 175 w 26"/>
                  <a:gd name="T21" fmla="*/ 227 h 42"/>
                  <a:gd name="T22" fmla="*/ 208 w 26"/>
                  <a:gd name="T23" fmla="*/ 136 h 42"/>
                  <a:gd name="T24" fmla="*/ 158 w 26"/>
                  <a:gd name="T25" fmla="*/ 171 h 42"/>
                  <a:gd name="T26" fmla="*/ 125 w 26"/>
                  <a:gd name="T27" fmla="*/ 0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6" h="42">
                    <a:moveTo>
                      <a:pt x="7" y="0"/>
                    </a:moveTo>
                    <a:cubicBezTo>
                      <a:pt x="6" y="5"/>
                      <a:pt x="8" y="9"/>
                      <a:pt x="5" y="14"/>
                    </a:cubicBezTo>
                    <a:cubicBezTo>
                      <a:pt x="3" y="19"/>
                      <a:pt x="2" y="23"/>
                      <a:pt x="0" y="27"/>
                    </a:cubicBezTo>
                    <a:cubicBezTo>
                      <a:pt x="1" y="23"/>
                      <a:pt x="5" y="19"/>
                      <a:pt x="7" y="16"/>
                    </a:cubicBezTo>
                    <a:cubicBezTo>
                      <a:pt x="6" y="20"/>
                      <a:pt x="4" y="26"/>
                      <a:pt x="6" y="30"/>
                    </a:cubicBezTo>
                    <a:cubicBezTo>
                      <a:pt x="8" y="35"/>
                      <a:pt x="11" y="38"/>
                      <a:pt x="13" y="42"/>
                    </a:cubicBezTo>
                    <a:cubicBezTo>
                      <a:pt x="12" y="39"/>
                      <a:pt x="13" y="35"/>
                      <a:pt x="12" y="31"/>
                    </a:cubicBezTo>
                    <a:cubicBezTo>
                      <a:pt x="13" y="34"/>
                      <a:pt x="13" y="37"/>
                      <a:pt x="15" y="39"/>
                    </a:cubicBezTo>
                    <a:cubicBezTo>
                      <a:pt x="15" y="32"/>
                      <a:pt x="13" y="25"/>
                      <a:pt x="15" y="18"/>
                    </a:cubicBezTo>
                    <a:cubicBezTo>
                      <a:pt x="17" y="11"/>
                      <a:pt x="20" y="4"/>
                      <a:pt x="26" y="0"/>
                    </a:cubicBezTo>
                    <a:cubicBezTo>
                      <a:pt x="21" y="4"/>
                      <a:pt x="15" y="7"/>
                      <a:pt x="11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8"/>
                      <a:pt x="11" y="9"/>
                      <a:pt x="10" y="9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EF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2148" name="Group 235"/>
            <p:cNvGrpSpPr>
              <a:grpSpLocks/>
            </p:cNvGrpSpPr>
            <p:nvPr/>
          </p:nvGrpSpPr>
          <p:grpSpPr bwMode="auto">
            <a:xfrm>
              <a:off x="6688354" y="4292398"/>
              <a:ext cx="415925" cy="430212"/>
              <a:chOff x="551" y="2111"/>
              <a:chExt cx="333" cy="344"/>
            </a:xfrm>
          </p:grpSpPr>
          <p:sp>
            <p:nvSpPr>
              <p:cNvPr id="2149" name="Freeform 236"/>
              <p:cNvSpPr>
                <a:spLocks/>
              </p:cNvSpPr>
              <p:nvPr/>
            </p:nvSpPr>
            <p:spPr bwMode="auto">
              <a:xfrm>
                <a:off x="551" y="2111"/>
                <a:ext cx="333" cy="344"/>
              </a:xfrm>
              <a:custGeom>
                <a:avLst/>
                <a:gdLst>
                  <a:gd name="T0" fmla="*/ 270 w 133"/>
                  <a:gd name="T1" fmla="*/ 1387 h 129"/>
                  <a:gd name="T2" fmla="*/ 220 w 133"/>
                  <a:gd name="T3" fmla="*/ 1229 h 129"/>
                  <a:gd name="T4" fmla="*/ 95 w 133"/>
                  <a:gd name="T5" fmla="*/ 627 h 129"/>
                  <a:gd name="T6" fmla="*/ 426 w 133"/>
                  <a:gd name="T7" fmla="*/ 341 h 129"/>
                  <a:gd name="T8" fmla="*/ 658 w 133"/>
                  <a:gd name="T9" fmla="*/ 149 h 129"/>
                  <a:gd name="T10" fmla="*/ 929 w 133"/>
                  <a:gd name="T11" fmla="*/ 248 h 129"/>
                  <a:gd name="T12" fmla="*/ 1192 w 133"/>
                  <a:gd name="T13" fmla="*/ 56 h 129"/>
                  <a:gd name="T14" fmla="*/ 1492 w 133"/>
                  <a:gd name="T15" fmla="*/ 307 h 129"/>
                  <a:gd name="T16" fmla="*/ 1788 w 133"/>
                  <a:gd name="T17" fmla="*/ 320 h 129"/>
                  <a:gd name="T18" fmla="*/ 1975 w 133"/>
                  <a:gd name="T19" fmla="*/ 704 h 129"/>
                  <a:gd name="T20" fmla="*/ 2056 w 133"/>
                  <a:gd name="T21" fmla="*/ 1117 h 129"/>
                  <a:gd name="T22" fmla="*/ 1868 w 133"/>
                  <a:gd name="T23" fmla="*/ 1515 h 129"/>
                  <a:gd name="T24" fmla="*/ 1492 w 133"/>
                  <a:gd name="T25" fmla="*/ 2184 h 129"/>
                  <a:gd name="T26" fmla="*/ 1004 w 133"/>
                  <a:gd name="T27" fmla="*/ 2333 h 129"/>
                  <a:gd name="T28" fmla="*/ 563 w 133"/>
                  <a:gd name="T29" fmla="*/ 1955 h 129"/>
                  <a:gd name="T30" fmla="*/ 270 w 133"/>
                  <a:gd name="T31" fmla="*/ 1387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3" h="129">
                    <a:moveTo>
                      <a:pt x="17" y="73"/>
                    </a:moveTo>
                    <a:cubicBezTo>
                      <a:pt x="17" y="73"/>
                      <a:pt x="18" y="68"/>
                      <a:pt x="14" y="65"/>
                    </a:cubicBezTo>
                    <a:cubicBezTo>
                      <a:pt x="11" y="63"/>
                      <a:pt x="0" y="46"/>
                      <a:pt x="6" y="33"/>
                    </a:cubicBezTo>
                    <a:cubicBezTo>
                      <a:pt x="12" y="21"/>
                      <a:pt x="24" y="24"/>
                      <a:pt x="27" y="18"/>
                    </a:cubicBezTo>
                    <a:cubicBezTo>
                      <a:pt x="29" y="13"/>
                      <a:pt x="30" y="9"/>
                      <a:pt x="42" y="8"/>
                    </a:cubicBezTo>
                    <a:cubicBezTo>
                      <a:pt x="54" y="6"/>
                      <a:pt x="59" y="13"/>
                      <a:pt x="59" y="13"/>
                    </a:cubicBezTo>
                    <a:cubicBezTo>
                      <a:pt x="59" y="13"/>
                      <a:pt x="62" y="0"/>
                      <a:pt x="76" y="3"/>
                    </a:cubicBezTo>
                    <a:cubicBezTo>
                      <a:pt x="91" y="5"/>
                      <a:pt x="95" y="16"/>
                      <a:pt x="95" y="16"/>
                    </a:cubicBezTo>
                    <a:cubicBezTo>
                      <a:pt x="95" y="16"/>
                      <a:pt x="103" y="7"/>
                      <a:pt x="114" y="17"/>
                    </a:cubicBezTo>
                    <a:cubicBezTo>
                      <a:pt x="125" y="26"/>
                      <a:pt x="121" y="33"/>
                      <a:pt x="126" y="37"/>
                    </a:cubicBezTo>
                    <a:cubicBezTo>
                      <a:pt x="131" y="41"/>
                      <a:pt x="133" y="50"/>
                      <a:pt x="131" y="59"/>
                    </a:cubicBezTo>
                    <a:cubicBezTo>
                      <a:pt x="128" y="67"/>
                      <a:pt x="119" y="71"/>
                      <a:pt x="119" y="80"/>
                    </a:cubicBezTo>
                    <a:cubicBezTo>
                      <a:pt x="120" y="88"/>
                      <a:pt x="111" y="118"/>
                      <a:pt x="95" y="115"/>
                    </a:cubicBezTo>
                    <a:cubicBezTo>
                      <a:pt x="95" y="115"/>
                      <a:pt x="76" y="129"/>
                      <a:pt x="64" y="123"/>
                    </a:cubicBezTo>
                    <a:cubicBezTo>
                      <a:pt x="52" y="118"/>
                      <a:pt x="44" y="103"/>
                      <a:pt x="36" y="103"/>
                    </a:cubicBezTo>
                    <a:cubicBezTo>
                      <a:pt x="29" y="103"/>
                      <a:pt x="12" y="92"/>
                      <a:pt x="17" y="73"/>
                    </a:cubicBezTo>
                    <a:close/>
                  </a:path>
                </a:pathLst>
              </a:custGeom>
              <a:solidFill>
                <a:srgbClr val="E7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0" name="Freeform 237"/>
              <p:cNvSpPr>
                <a:spLocks/>
              </p:cNvSpPr>
              <p:nvPr/>
            </p:nvSpPr>
            <p:spPr bwMode="auto">
              <a:xfrm>
                <a:off x="551" y="2111"/>
                <a:ext cx="333" cy="344"/>
              </a:xfrm>
              <a:custGeom>
                <a:avLst/>
                <a:gdLst>
                  <a:gd name="T0" fmla="*/ 270 w 133"/>
                  <a:gd name="T1" fmla="*/ 1387 h 129"/>
                  <a:gd name="T2" fmla="*/ 220 w 133"/>
                  <a:gd name="T3" fmla="*/ 1229 h 129"/>
                  <a:gd name="T4" fmla="*/ 95 w 133"/>
                  <a:gd name="T5" fmla="*/ 627 h 129"/>
                  <a:gd name="T6" fmla="*/ 426 w 133"/>
                  <a:gd name="T7" fmla="*/ 341 h 129"/>
                  <a:gd name="T8" fmla="*/ 658 w 133"/>
                  <a:gd name="T9" fmla="*/ 149 h 129"/>
                  <a:gd name="T10" fmla="*/ 929 w 133"/>
                  <a:gd name="T11" fmla="*/ 248 h 129"/>
                  <a:gd name="T12" fmla="*/ 1192 w 133"/>
                  <a:gd name="T13" fmla="*/ 56 h 129"/>
                  <a:gd name="T14" fmla="*/ 1492 w 133"/>
                  <a:gd name="T15" fmla="*/ 307 h 129"/>
                  <a:gd name="T16" fmla="*/ 1788 w 133"/>
                  <a:gd name="T17" fmla="*/ 320 h 129"/>
                  <a:gd name="T18" fmla="*/ 1975 w 133"/>
                  <a:gd name="T19" fmla="*/ 704 h 129"/>
                  <a:gd name="T20" fmla="*/ 2056 w 133"/>
                  <a:gd name="T21" fmla="*/ 1117 h 129"/>
                  <a:gd name="T22" fmla="*/ 1868 w 133"/>
                  <a:gd name="T23" fmla="*/ 1515 h 129"/>
                  <a:gd name="T24" fmla="*/ 1492 w 133"/>
                  <a:gd name="T25" fmla="*/ 2184 h 129"/>
                  <a:gd name="T26" fmla="*/ 1004 w 133"/>
                  <a:gd name="T27" fmla="*/ 2333 h 129"/>
                  <a:gd name="T28" fmla="*/ 563 w 133"/>
                  <a:gd name="T29" fmla="*/ 1955 h 129"/>
                  <a:gd name="T30" fmla="*/ 270 w 133"/>
                  <a:gd name="T31" fmla="*/ 1387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3" h="129">
                    <a:moveTo>
                      <a:pt x="17" y="73"/>
                    </a:moveTo>
                    <a:cubicBezTo>
                      <a:pt x="17" y="73"/>
                      <a:pt x="18" y="68"/>
                      <a:pt x="14" y="65"/>
                    </a:cubicBezTo>
                    <a:cubicBezTo>
                      <a:pt x="11" y="63"/>
                      <a:pt x="0" y="46"/>
                      <a:pt x="6" y="33"/>
                    </a:cubicBezTo>
                    <a:cubicBezTo>
                      <a:pt x="12" y="21"/>
                      <a:pt x="24" y="24"/>
                      <a:pt x="27" y="18"/>
                    </a:cubicBezTo>
                    <a:cubicBezTo>
                      <a:pt x="29" y="13"/>
                      <a:pt x="30" y="9"/>
                      <a:pt x="42" y="8"/>
                    </a:cubicBezTo>
                    <a:cubicBezTo>
                      <a:pt x="54" y="6"/>
                      <a:pt x="59" y="13"/>
                      <a:pt x="59" y="13"/>
                    </a:cubicBezTo>
                    <a:cubicBezTo>
                      <a:pt x="59" y="13"/>
                      <a:pt x="62" y="0"/>
                      <a:pt x="76" y="3"/>
                    </a:cubicBezTo>
                    <a:cubicBezTo>
                      <a:pt x="91" y="5"/>
                      <a:pt x="95" y="16"/>
                      <a:pt x="95" y="16"/>
                    </a:cubicBezTo>
                    <a:cubicBezTo>
                      <a:pt x="95" y="16"/>
                      <a:pt x="103" y="7"/>
                      <a:pt x="114" y="17"/>
                    </a:cubicBezTo>
                    <a:cubicBezTo>
                      <a:pt x="125" y="26"/>
                      <a:pt x="121" y="33"/>
                      <a:pt x="126" y="37"/>
                    </a:cubicBezTo>
                    <a:cubicBezTo>
                      <a:pt x="131" y="41"/>
                      <a:pt x="133" y="50"/>
                      <a:pt x="131" y="59"/>
                    </a:cubicBezTo>
                    <a:cubicBezTo>
                      <a:pt x="128" y="67"/>
                      <a:pt x="119" y="71"/>
                      <a:pt x="119" y="80"/>
                    </a:cubicBezTo>
                    <a:cubicBezTo>
                      <a:pt x="120" y="88"/>
                      <a:pt x="111" y="118"/>
                      <a:pt x="95" y="115"/>
                    </a:cubicBezTo>
                    <a:cubicBezTo>
                      <a:pt x="95" y="115"/>
                      <a:pt x="76" y="129"/>
                      <a:pt x="64" y="123"/>
                    </a:cubicBezTo>
                    <a:cubicBezTo>
                      <a:pt x="52" y="118"/>
                      <a:pt x="44" y="103"/>
                      <a:pt x="36" y="103"/>
                    </a:cubicBezTo>
                    <a:cubicBezTo>
                      <a:pt x="29" y="103"/>
                      <a:pt x="12" y="92"/>
                      <a:pt x="17" y="7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1" name="Freeform 238"/>
              <p:cNvSpPr>
                <a:spLocks/>
              </p:cNvSpPr>
              <p:nvPr/>
            </p:nvSpPr>
            <p:spPr bwMode="auto">
              <a:xfrm>
                <a:off x="731" y="2319"/>
                <a:ext cx="75" cy="104"/>
              </a:xfrm>
              <a:custGeom>
                <a:avLst/>
                <a:gdLst>
                  <a:gd name="T0" fmla="*/ 470 w 30"/>
                  <a:gd name="T1" fmla="*/ 661 h 39"/>
                  <a:gd name="T2" fmla="*/ 238 w 30"/>
                  <a:gd name="T3" fmla="*/ 0 h 39"/>
                  <a:gd name="T4" fmla="*/ 175 w 30"/>
                  <a:gd name="T5" fmla="*/ 376 h 39"/>
                  <a:gd name="T6" fmla="*/ 0 w 30"/>
                  <a:gd name="T7" fmla="*/ 264 h 39"/>
                  <a:gd name="T8" fmla="*/ 208 w 30"/>
                  <a:gd name="T9" fmla="*/ 512 h 39"/>
                  <a:gd name="T10" fmla="*/ 283 w 30"/>
                  <a:gd name="T11" fmla="*/ 739 h 39"/>
                  <a:gd name="T12" fmla="*/ 425 w 30"/>
                  <a:gd name="T13" fmla="*/ 704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9">
                    <a:moveTo>
                      <a:pt x="30" y="35"/>
                    </a:moveTo>
                    <a:cubicBezTo>
                      <a:pt x="13" y="38"/>
                      <a:pt x="7" y="11"/>
                      <a:pt x="15" y="0"/>
                    </a:cubicBezTo>
                    <a:cubicBezTo>
                      <a:pt x="10" y="6"/>
                      <a:pt x="11" y="13"/>
                      <a:pt x="11" y="20"/>
                    </a:cubicBezTo>
                    <a:cubicBezTo>
                      <a:pt x="7" y="18"/>
                      <a:pt x="5" y="15"/>
                      <a:pt x="0" y="14"/>
                    </a:cubicBezTo>
                    <a:cubicBezTo>
                      <a:pt x="5" y="18"/>
                      <a:pt x="9" y="22"/>
                      <a:pt x="13" y="27"/>
                    </a:cubicBezTo>
                    <a:cubicBezTo>
                      <a:pt x="16" y="30"/>
                      <a:pt x="21" y="34"/>
                      <a:pt x="18" y="39"/>
                    </a:cubicBezTo>
                    <a:cubicBezTo>
                      <a:pt x="21" y="39"/>
                      <a:pt x="24" y="37"/>
                      <a:pt x="27" y="37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2" name="Freeform 239"/>
              <p:cNvSpPr>
                <a:spLocks/>
              </p:cNvSpPr>
              <p:nvPr/>
            </p:nvSpPr>
            <p:spPr bwMode="auto">
              <a:xfrm>
                <a:off x="628" y="2199"/>
                <a:ext cx="58" cy="98"/>
              </a:xfrm>
              <a:custGeom>
                <a:avLst/>
                <a:gdLst>
                  <a:gd name="T0" fmla="*/ 192 w 23"/>
                  <a:gd name="T1" fmla="*/ 21 h 37"/>
                  <a:gd name="T2" fmla="*/ 83 w 23"/>
                  <a:gd name="T3" fmla="*/ 132 h 37"/>
                  <a:gd name="T4" fmla="*/ 63 w 23"/>
                  <a:gd name="T5" fmla="*/ 392 h 37"/>
                  <a:gd name="T6" fmla="*/ 159 w 23"/>
                  <a:gd name="T7" fmla="*/ 596 h 37"/>
                  <a:gd name="T8" fmla="*/ 368 w 23"/>
                  <a:gd name="T9" fmla="*/ 667 h 37"/>
                  <a:gd name="T10" fmla="*/ 272 w 23"/>
                  <a:gd name="T11" fmla="*/ 689 h 37"/>
                  <a:gd name="T12" fmla="*/ 159 w 23"/>
                  <a:gd name="T13" fmla="*/ 630 h 37"/>
                  <a:gd name="T14" fmla="*/ 20 w 23"/>
                  <a:gd name="T15" fmla="*/ 408 h 37"/>
                  <a:gd name="T16" fmla="*/ 63 w 23"/>
                  <a:gd name="T17" fmla="*/ 111 h 37"/>
                  <a:gd name="T18" fmla="*/ 179 w 23"/>
                  <a:gd name="T19" fmla="*/ 34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" h="37">
                    <a:moveTo>
                      <a:pt x="12" y="1"/>
                    </a:moveTo>
                    <a:cubicBezTo>
                      <a:pt x="9" y="1"/>
                      <a:pt x="6" y="4"/>
                      <a:pt x="5" y="7"/>
                    </a:cubicBezTo>
                    <a:cubicBezTo>
                      <a:pt x="3" y="11"/>
                      <a:pt x="3" y="16"/>
                      <a:pt x="4" y="21"/>
                    </a:cubicBezTo>
                    <a:cubicBezTo>
                      <a:pt x="4" y="25"/>
                      <a:pt x="6" y="30"/>
                      <a:pt x="10" y="32"/>
                    </a:cubicBezTo>
                    <a:cubicBezTo>
                      <a:pt x="14" y="35"/>
                      <a:pt x="18" y="35"/>
                      <a:pt x="23" y="36"/>
                    </a:cubicBezTo>
                    <a:cubicBezTo>
                      <a:pt x="21" y="36"/>
                      <a:pt x="19" y="37"/>
                      <a:pt x="17" y="37"/>
                    </a:cubicBezTo>
                    <a:cubicBezTo>
                      <a:pt x="14" y="36"/>
                      <a:pt x="12" y="36"/>
                      <a:pt x="10" y="34"/>
                    </a:cubicBezTo>
                    <a:cubicBezTo>
                      <a:pt x="5" y="31"/>
                      <a:pt x="2" y="27"/>
                      <a:pt x="1" y="22"/>
                    </a:cubicBezTo>
                    <a:cubicBezTo>
                      <a:pt x="0" y="16"/>
                      <a:pt x="1" y="11"/>
                      <a:pt x="4" y="6"/>
                    </a:cubicBezTo>
                    <a:cubicBezTo>
                      <a:pt x="5" y="4"/>
                      <a:pt x="9" y="0"/>
                      <a:pt x="11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3" name="Freeform 240"/>
              <p:cNvSpPr>
                <a:spLocks/>
              </p:cNvSpPr>
              <p:nvPr/>
            </p:nvSpPr>
            <p:spPr bwMode="auto">
              <a:xfrm>
                <a:off x="726" y="2145"/>
                <a:ext cx="102" cy="107"/>
              </a:xfrm>
              <a:custGeom>
                <a:avLst/>
                <a:gdLst>
                  <a:gd name="T0" fmla="*/ 341 w 41"/>
                  <a:gd name="T1" fmla="*/ 0 h 40"/>
                  <a:gd name="T2" fmla="*/ 353 w 41"/>
                  <a:gd name="T3" fmla="*/ 193 h 40"/>
                  <a:gd name="T4" fmla="*/ 321 w 41"/>
                  <a:gd name="T5" fmla="*/ 286 h 40"/>
                  <a:gd name="T6" fmla="*/ 259 w 41"/>
                  <a:gd name="T7" fmla="*/ 286 h 40"/>
                  <a:gd name="T8" fmla="*/ 104 w 41"/>
                  <a:gd name="T9" fmla="*/ 342 h 40"/>
                  <a:gd name="T10" fmla="*/ 0 w 41"/>
                  <a:gd name="T11" fmla="*/ 538 h 40"/>
                  <a:gd name="T12" fmla="*/ 353 w 41"/>
                  <a:gd name="T13" fmla="*/ 321 h 40"/>
                  <a:gd name="T14" fmla="*/ 632 w 41"/>
                  <a:gd name="T15" fmla="*/ 765 h 40"/>
                  <a:gd name="T16" fmla="*/ 570 w 41"/>
                  <a:gd name="T17" fmla="*/ 479 h 40"/>
                  <a:gd name="T18" fmla="*/ 445 w 41"/>
                  <a:gd name="T19" fmla="*/ 342 h 40"/>
                  <a:gd name="T20" fmla="*/ 371 w 41"/>
                  <a:gd name="T21" fmla="*/ 209 h 40"/>
                  <a:gd name="T22" fmla="*/ 383 w 41"/>
                  <a:gd name="T23" fmla="*/ 35 h 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" h="40">
                    <a:moveTo>
                      <a:pt x="22" y="0"/>
                    </a:moveTo>
                    <a:cubicBezTo>
                      <a:pt x="24" y="3"/>
                      <a:pt x="24" y="7"/>
                      <a:pt x="23" y="10"/>
                    </a:cubicBezTo>
                    <a:cubicBezTo>
                      <a:pt x="22" y="11"/>
                      <a:pt x="22" y="14"/>
                      <a:pt x="21" y="15"/>
                    </a:cubicBezTo>
                    <a:cubicBezTo>
                      <a:pt x="20" y="15"/>
                      <a:pt x="18" y="15"/>
                      <a:pt x="17" y="15"/>
                    </a:cubicBezTo>
                    <a:cubicBezTo>
                      <a:pt x="13" y="15"/>
                      <a:pt x="9" y="16"/>
                      <a:pt x="7" y="18"/>
                    </a:cubicBezTo>
                    <a:cubicBezTo>
                      <a:pt x="3" y="21"/>
                      <a:pt x="2" y="25"/>
                      <a:pt x="0" y="28"/>
                    </a:cubicBezTo>
                    <a:cubicBezTo>
                      <a:pt x="5" y="20"/>
                      <a:pt x="14" y="14"/>
                      <a:pt x="23" y="17"/>
                    </a:cubicBezTo>
                    <a:cubicBezTo>
                      <a:pt x="32" y="20"/>
                      <a:pt x="41" y="30"/>
                      <a:pt x="41" y="40"/>
                    </a:cubicBezTo>
                    <a:cubicBezTo>
                      <a:pt x="41" y="35"/>
                      <a:pt x="39" y="29"/>
                      <a:pt x="37" y="25"/>
                    </a:cubicBezTo>
                    <a:cubicBezTo>
                      <a:pt x="35" y="22"/>
                      <a:pt x="32" y="19"/>
                      <a:pt x="29" y="18"/>
                    </a:cubicBezTo>
                    <a:cubicBezTo>
                      <a:pt x="26" y="16"/>
                      <a:pt x="24" y="15"/>
                      <a:pt x="24" y="11"/>
                    </a:cubicBezTo>
                    <a:cubicBezTo>
                      <a:pt x="24" y="9"/>
                      <a:pt x="26" y="3"/>
                      <a:pt x="25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4" name="Freeform 241"/>
              <p:cNvSpPr>
                <a:spLocks/>
              </p:cNvSpPr>
              <p:nvPr/>
            </p:nvSpPr>
            <p:spPr bwMode="auto">
              <a:xfrm>
                <a:off x="578" y="2241"/>
                <a:ext cx="65" cy="78"/>
              </a:xfrm>
              <a:custGeom>
                <a:avLst/>
                <a:gdLst>
                  <a:gd name="T0" fmla="*/ 408 w 26"/>
                  <a:gd name="T1" fmla="*/ 274 h 29"/>
                  <a:gd name="T2" fmla="*/ 220 w 26"/>
                  <a:gd name="T3" fmla="*/ 290 h 29"/>
                  <a:gd name="T4" fmla="*/ 125 w 26"/>
                  <a:gd name="T5" fmla="*/ 406 h 29"/>
                  <a:gd name="T6" fmla="*/ 95 w 26"/>
                  <a:gd name="T7" fmla="*/ 565 h 29"/>
                  <a:gd name="T8" fmla="*/ 95 w 26"/>
                  <a:gd name="T9" fmla="*/ 347 h 29"/>
                  <a:gd name="T10" fmla="*/ 0 w 26"/>
                  <a:gd name="T11" fmla="*/ 218 h 29"/>
                  <a:gd name="T12" fmla="*/ 83 w 26"/>
                  <a:gd name="T13" fmla="*/ 312 h 29"/>
                  <a:gd name="T14" fmla="*/ 208 w 26"/>
                  <a:gd name="T15" fmla="*/ 253 h 29"/>
                  <a:gd name="T16" fmla="*/ 313 w 26"/>
                  <a:gd name="T17" fmla="*/ 137 h 29"/>
                  <a:gd name="T18" fmla="*/ 345 w 26"/>
                  <a:gd name="T19" fmla="*/ 0 h 29"/>
                  <a:gd name="T20" fmla="*/ 408 w 26"/>
                  <a:gd name="T21" fmla="*/ 253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9">
                    <a:moveTo>
                      <a:pt x="26" y="14"/>
                    </a:moveTo>
                    <a:cubicBezTo>
                      <a:pt x="22" y="10"/>
                      <a:pt x="17" y="13"/>
                      <a:pt x="14" y="15"/>
                    </a:cubicBezTo>
                    <a:cubicBezTo>
                      <a:pt x="12" y="17"/>
                      <a:pt x="10" y="19"/>
                      <a:pt x="8" y="21"/>
                    </a:cubicBezTo>
                    <a:cubicBezTo>
                      <a:pt x="7" y="23"/>
                      <a:pt x="7" y="26"/>
                      <a:pt x="6" y="29"/>
                    </a:cubicBezTo>
                    <a:cubicBezTo>
                      <a:pt x="5" y="25"/>
                      <a:pt x="8" y="21"/>
                      <a:pt x="6" y="18"/>
                    </a:cubicBezTo>
                    <a:cubicBezTo>
                      <a:pt x="4" y="15"/>
                      <a:pt x="1" y="14"/>
                      <a:pt x="0" y="11"/>
                    </a:cubicBezTo>
                    <a:cubicBezTo>
                      <a:pt x="2" y="12"/>
                      <a:pt x="3" y="15"/>
                      <a:pt x="5" y="16"/>
                    </a:cubicBezTo>
                    <a:cubicBezTo>
                      <a:pt x="8" y="17"/>
                      <a:pt x="10" y="15"/>
                      <a:pt x="13" y="13"/>
                    </a:cubicBezTo>
                    <a:cubicBezTo>
                      <a:pt x="15" y="11"/>
                      <a:pt x="18" y="10"/>
                      <a:pt x="20" y="7"/>
                    </a:cubicBezTo>
                    <a:cubicBezTo>
                      <a:pt x="21" y="5"/>
                      <a:pt x="21" y="3"/>
                      <a:pt x="22" y="0"/>
                    </a:cubicBezTo>
                    <a:cubicBezTo>
                      <a:pt x="23" y="5"/>
                      <a:pt x="23" y="9"/>
                      <a:pt x="26" y="1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5" name="Freeform 242"/>
              <p:cNvSpPr>
                <a:spLocks/>
              </p:cNvSpPr>
              <p:nvPr/>
            </p:nvSpPr>
            <p:spPr bwMode="auto">
              <a:xfrm>
                <a:off x="733" y="2295"/>
                <a:ext cx="83" cy="18"/>
              </a:xfrm>
              <a:custGeom>
                <a:avLst/>
                <a:gdLst>
                  <a:gd name="T0" fmla="*/ 0 w 33"/>
                  <a:gd name="T1" fmla="*/ 33 h 7"/>
                  <a:gd name="T2" fmla="*/ 284 w 33"/>
                  <a:gd name="T3" fmla="*/ 85 h 7"/>
                  <a:gd name="T4" fmla="*/ 526 w 33"/>
                  <a:gd name="T5" fmla="*/ 0 h 7"/>
                  <a:gd name="T6" fmla="*/ 221 w 33"/>
                  <a:gd name="T7" fmla="*/ 118 h 7"/>
                  <a:gd name="T8" fmla="*/ 20 w 33"/>
                  <a:gd name="T9" fmla="*/ 5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0" y="2"/>
                    </a:moveTo>
                    <a:cubicBezTo>
                      <a:pt x="6" y="5"/>
                      <a:pt x="11" y="5"/>
                      <a:pt x="18" y="5"/>
                    </a:cubicBezTo>
                    <a:cubicBezTo>
                      <a:pt x="23" y="5"/>
                      <a:pt x="28" y="2"/>
                      <a:pt x="33" y="0"/>
                    </a:cubicBezTo>
                    <a:cubicBezTo>
                      <a:pt x="29" y="6"/>
                      <a:pt x="21" y="7"/>
                      <a:pt x="14" y="7"/>
                    </a:cubicBezTo>
                    <a:cubicBezTo>
                      <a:pt x="9" y="7"/>
                      <a:pt x="5" y="5"/>
                      <a:pt x="1" y="3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6" name="Freeform 243"/>
              <p:cNvSpPr>
                <a:spLocks/>
              </p:cNvSpPr>
              <p:nvPr/>
            </p:nvSpPr>
            <p:spPr bwMode="auto">
              <a:xfrm>
                <a:off x="686" y="2145"/>
                <a:ext cx="27" cy="62"/>
              </a:xfrm>
              <a:custGeom>
                <a:avLst/>
                <a:gdLst>
                  <a:gd name="T0" fmla="*/ 61 w 11"/>
                  <a:gd name="T1" fmla="*/ 0 h 23"/>
                  <a:gd name="T2" fmla="*/ 91 w 11"/>
                  <a:gd name="T3" fmla="*/ 218 h 23"/>
                  <a:gd name="T4" fmla="*/ 71 w 11"/>
                  <a:gd name="T5" fmla="*/ 334 h 23"/>
                  <a:gd name="T6" fmla="*/ 0 w 11"/>
                  <a:gd name="T7" fmla="*/ 369 h 23"/>
                  <a:gd name="T8" fmla="*/ 91 w 11"/>
                  <a:gd name="T9" fmla="*/ 369 h 23"/>
                  <a:gd name="T10" fmla="*/ 162 w 11"/>
                  <a:gd name="T11" fmla="*/ 450 h 23"/>
                  <a:gd name="T12" fmla="*/ 120 w 11"/>
                  <a:gd name="T13" fmla="*/ 218 h 23"/>
                  <a:gd name="T14" fmla="*/ 91 w 11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23">
                    <a:moveTo>
                      <a:pt x="4" y="0"/>
                    </a:moveTo>
                    <a:cubicBezTo>
                      <a:pt x="5" y="4"/>
                      <a:pt x="7" y="7"/>
                      <a:pt x="6" y="11"/>
                    </a:cubicBezTo>
                    <a:cubicBezTo>
                      <a:pt x="6" y="13"/>
                      <a:pt x="6" y="16"/>
                      <a:pt x="5" y="17"/>
                    </a:cubicBezTo>
                    <a:cubicBezTo>
                      <a:pt x="4" y="19"/>
                      <a:pt x="2" y="18"/>
                      <a:pt x="0" y="19"/>
                    </a:cubicBezTo>
                    <a:cubicBezTo>
                      <a:pt x="2" y="20"/>
                      <a:pt x="4" y="19"/>
                      <a:pt x="6" y="19"/>
                    </a:cubicBezTo>
                    <a:cubicBezTo>
                      <a:pt x="8" y="20"/>
                      <a:pt x="10" y="22"/>
                      <a:pt x="11" y="23"/>
                    </a:cubicBezTo>
                    <a:cubicBezTo>
                      <a:pt x="8" y="19"/>
                      <a:pt x="8" y="16"/>
                      <a:pt x="8" y="11"/>
                    </a:cubicBezTo>
                    <a:cubicBezTo>
                      <a:pt x="8" y="7"/>
                      <a:pt x="6" y="4"/>
                      <a:pt x="6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7" name="Freeform 244"/>
              <p:cNvSpPr>
                <a:spLocks/>
              </p:cNvSpPr>
              <p:nvPr/>
            </p:nvSpPr>
            <p:spPr bwMode="auto">
              <a:xfrm>
                <a:off x="666" y="2351"/>
                <a:ext cx="30" cy="18"/>
              </a:xfrm>
              <a:custGeom>
                <a:avLst/>
                <a:gdLst>
                  <a:gd name="T0" fmla="*/ 188 w 12"/>
                  <a:gd name="T1" fmla="*/ 21 h 7"/>
                  <a:gd name="T2" fmla="*/ 0 w 12"/>
                  <a:gd name="T3" fmla="*/ 118 h 7"/>
                  <a:gd name="T4" fmla="*/ 188 w 12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8" y="0"/>
                      <a:pt x="2" y="3"/>
                      <a:pt x="0" y="7"/>
                    </a:cubicBezTo>
                    <a:cubicBezTo>
                      <a:pt x="1" y="0"/>
                      <a:pt x="8" y="1"/>
                      <a:pt x="12" y="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8" name="Freeform 245"/>
              <p:cNvSpPr>
                <a:spLocks/>
              </p:cNvSpPr>
              <p:nvPr/>
            </p:nvSpPr>
            <p:spPr bwMode="auto">
              <a:xfrm>
                <a:off x="638" y="2196"/>
                <a:ext cx="78" cy="83"/>
              </a:xfrm>
              <a:custGeom>
                <a:avLst/>
                <a:gdLst>
                  <a:gd name="T0" fmla="*/ 400 w 31"/>
                  <a:gd name="T1" fmla="*/ 35 h 31"/>
                  <a:gd name="T2" fmla="*/ 254 w 31"/>
                  <a:gd name="T3" fmla="*/ 21 h 31"/>
                  <a:gd name="T4" fmla="*/ 126 w 31"/>
                  <a:gd name="T5" fmla="*/ 115 h 31"/>
                  <a:gd name="T6" fmla="*/ 83 w 31"/>
                  <a:gd name="T7" fmla="*/ 501 h 31"/>
                  <a:gd name="T8" fmla="*/ 242 w 31"/>
                  <a:gd name="T9" fmla="*/ 501 h 31"/>
                  <a:gd name="T10" fmla="*/ 242 w 31"/>
                  <a:gd name="T11" fmla="*/ 367 h 31"/>
                  <a:gd name="T12" fmla="*/ 304 w 31"/>
                  <a:gd name="T13" fmla="*/ 265 h 31"/>
                  <a:gd name="T14" fmla="*/ 380 w 31"/>
                  <a:gd name="T15" fmla="*/ 35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25" y="2"/>
                    </a:moveTo>
                    <a:cubicBezTo>
                      <a:pt x="23" y="0"/>
                      <a:pt x="18" y="1"/>
                      <a:pt x="16" y="1"/>
                    </a:cubicBezTo>
                    <a:cubicBezTo>
                      <a:pt x="13" y="2"/>
                      <a:pt x="10" y="3"/>
                      <a:pt x="8" y="6"/>
                    </a:cubicBezTo>
                    <a:cubicBezTo>
                      <a:pt x="4" y="11"/>
                      <a:pt x="0" y="20"/>
                      <a:pt x="5" y="26"/>
                    </a:cubicBezTo>
                    <a:cubicBezTo>
                      <a:pt x="7" y="30"/>
                      <a:pt x="14" y="31"/>
                      <a:pt x="15" y="26"/>
                    </a:cubicBezTo>
                    <a:cubicBezTo>
                      <a:pt x="15" y="23"/>
                      <a:pt x="14" y="21"/>
                      <a:pt x="15" y="19"/>
                    </a:cubicBezTo>
                    <a:cubicBezTo>
                      <a:pt x="16" y="16"/>
                      <a:pt x="18" y="15"/>
                      <a:pt x="19" y="14"/>
                    </a:cubicBezTo>
                    <a:cubicBezTo>
                      <a:pt x="22" y="12"/>
                      <a:pt x="31" y="5"/>
                      <a:pt x="24" y="2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9" name="Freeform 246"/>
              <p:cNvSpPr>
                <a:spLocks/>
              </p:cNvSpPr>
              <p:nvPr/>
            </p:nvSpPr>
            <p:spPr bwMode="auto">
              <a:xfrm>
                <a:off x="726" y="2199"/>
                <a:ext cx="95" cy="104"/>
              </a:xfrm>
              <a:custGeom>
                <a:avLst/>
                <a:gdLst>
                  <a:gd name="T0" fmla="*/ 595 w 38"/>
                  <a:gd name="T1" fmla="*/ 307 h 39"/>
                  <a:gd name="T2" fmla="*/ 500 w 38"/>
                  <a:gd name="T3" fmla="*/ 115 h 39"/>
                  <a:gd name="T4" fmla="*/ 408 w 38"/>
                  <a:gd name="T5" fmla="*/ 56 h 39"/>
                  <a:gd name="T6" fmla="*/ 313 w 38"/>
                  <a:gd name="T7" fmla="*/ 0 h 39"/>
                  <a:gd name="T8" fmla="*/ 250 w 38"/>
                  <a:gd name="T9" fmla="*/ 0 h 39"/>
                  <a:gd name="T10" fmla="*/ 188 w 38"/>
                  <a:gd name="T11" fmla="*/ 21 h 39"/>
                  <a:gd name="T12" fmla="*/ 95 w 38"/>
                  <a:gd name="T13" fmla="*/ 93 h 39"/>
                  <a:gd name="T14" fmla="*/ 0 w 38"/>
                  <a:gd name="T15" fmla="*/ 376 h 39"/>
                  <a:gd name="T16" fmla="*/ 95 w 38"/>
                  <a:gd name="T17" fmla="*/ 661 h 39"/>
                  <a:gd name="T18" fmla="*/ 313 w 38"/>
                  <a:gd name="T19" fmla="*/ 456 h 39"/>
                  <a:gd name="T20" fmla="*/ 533 w 38"/>
                  <a:gd name="T21" fmla="*/ 376 h 39"/>
                  <a:gd name="T22" fmla="*/ 583 w 38"/>
                  <a:gd name="T23" fmla="*/ 307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38" y="16"/>
                    </a:moveTo>
                    <a:cubicBezTo>
                      <a:pt x="37" y="13"/>
                      <a:pt x="34" y="9"/>
                      <a:pt x="32" y="6"/>
                    </a:cubicBezTo>
                    <a:cubicBezTo>
                      <a:pt x="30" y="5"/>
                      <a:pt x="28" y="4"/>
                      <a:pt x="26" y="3"/>
                    </a:cubicBezTo>
                    <a:cubicBezTo>
                      <a:pt x="25" y="2"/>
                      <a:pt x="23" y="0"/>
                      <a:pt x="20" y="0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5" y="0"/>
                      <a:pt x="14" y="0"/>
                      <a:pt x="12" y="1"/>
                    </a:cubicBezTo>
                    <a:cubicBezTo>
                      <a:pt x="10" y="1"/>
                      <a:pt x="8" y="3"/>
                      <a:pt x="6" y="5"/>
                    </a:cubicBezTo>
                    <a:cubicBezTo>
                      <a:pt x="2" y="10"/>
                      <a:pt x="1" y="14"/>
                      <a:pt x="0" y="20"/>
                    </a:cubicBezTo>
                    <a:cubicBezTo>
                      <a:pt x="0" y="25"/>
                      <a:pt x="1" y="32"/>
                      <a:pt x="6" y="35"/>
                    </a:cubicBezTo>
                    <a:cubicBezTo>
                      <a:pt x="14" y="39"/>
                      <a:pt x="16" y="27"/>
                      <a:pt x="20" y="24"/>
                    </a:cubicBezTo>
                    <a:cubicBezTo>
                      <a:pt x="24" y="21"/>
                      <a:pt x="30" y="22"/>
                      <a:pt x="34" y="20"/>
                    </a:cubicBezTo>
                    <a:cubicBezTo>
                      <a:pt x="35" y="19"/>
                      <a:pt x="37" y="16"/>
                      <a:pt x="37" y="16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0" name="Freeform 247"/>
              <p:cNvSpPr>
                <a:spLocks/>
              </p:cNvSpPr>
              <p:nvPr/>
            </p:nvSpPr>
            <p:spPr bwMode="auto">
              <a:xfrm>
                <a:off x="708" y="2124"/>
                <a:ext cx="65" cy="72"/>
              </a:xfrm>
              <a:custGeom>
                <a:avLst/>
                <a:gdLst>
                  <a:gd name="T0" fmla="*/ 408 w 26"/>
                  <a:gd name="T1" fmla="*/ 171 h 27"/>
                  <a:gd name="T2" fmla="*/ 300 w 26"/>
                  <a:gd name="T3" fmla="*/ 77 h 27"/>
                  <a:gd name="T4" fmla="*/ 158 w 26"/>
                  <a:gd name="T5" fmla="*/ 0 h 27"/>
                  <a:gd name="T6" fmla="*/ 33 w 26"/>
                  <a:gd name="T7" fmla="*/ 93 h 27"/>
                  <a:gd name="T8" fmla="*/ 20 w 26"/>
                  <a:gd name="T9" fmla="*/ 264 h 27"/>
                  <a:gd name="T10" fmla="*/ 50 w 26"/>
                  <a:gd name="T11" fmla="*/ 456 h 27"/>
                  <a:gd name="T12" fmla="*/ 145 w 26"/>
                  <a:gd name="T13" fmla="*/ 285 h 27"/>
                  <a:gd name="T14" fmla="*/ 250 w 26"/>
                  <a:gd name="T15" fmla="*/ 171 h 27"/>
                  <a:gd name="T16" fmla="*/ 395 w 26"/>
                  <a:gd name="T17" fmla="*/ 149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27">
                    <a:moveTo>
                      <a:pt x="26" y="9"/>
                    </a:moveTo>
                    <a:cubicBezTo>
                      <a:pt x="24" y="6"/>
                      <a:pt x="21" y="5"/>
                      <a:pt x="19" y="4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7" y="1"/>
                      <a:pt x="4" y="2"/>
                      <a:pt x="2" y="5"/>
                    </a:cubicBezTo>
                    <a:cubicBezTo>
                      <a:pt x="0" y="7"/>
                      <a:pt x="1" y="11"/>
                      <a:pt x="1" y="14"/>
                    </a:cubicBezTo>
                    <a:cubicBezTo>
                      <a:pt x="1" y="16"/>
                      <a:pt x="1" y="23"/>
                      <a:pt x="3" y="24"/>
                    </a:cubicBezTo>
                    <a:cubicBezTo>
                      <a:pt x="7" y="27"/>
                      <a:pt x="8" y="17"/>
                      <a:pt x="9" y="15"/>
                    </a:cubicBezTo>
                    <a:cubicBezTo>
                      <a:pt x="10" y="11"/>
                      <a:pt x="12" y="9"/>
                      <a:pt x="16" y="9"/>
                    </a:cubicBezTo>
                    <a:cubicBezTo>
                      <a:pt x="19" y="9"/>
                      <a:pt x="22" y="10"/>
                      <a:pt x="25" y="8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1" name="Freeform 248"/>
              <p:cNvSpPr>
                <a:spLocks/>
              </p:cNvSpPr>
              <p:nvPr/>
            </p:nvSpPr>
            <p:spPr bwMode="auto">
              <a:xfrm>
                <a:off x="576" y="2140"/>
                <a:ext cx="115" cy="141"/>
              </a:xfrm>
              <a:custGeom>
                <a:avLst/>
                <a:gdLst>
                  <a:gd name="T0" fmla="*/ 720 w 46"/>
                  <a:gd name="T1" fmla="*/ 149 h 53"/>
                  <a:gd name="T2" fmla="*/ 658 w 46"/>
                  <a:gd name="T3" fmla="*/ 56 h 53"/>
                  <a:gd name="T4" fmla="*/ 500 w 46"/>
                  <a:gd name="T5" fmla="*/ 21 h 53"/>
                  <a:gd name="T6" fmla="*/ 345 w 46"/>
                  <a:gd name="T7" fmla="*/ 170 h 53"/>
                  <a:gd name="T8" fmla="*/ 175 w 46"/>
                  <a:gd name="T9" fmla="*/ 303 h 53"/>
                  <a:gd name="T10" fmla="*/ 63 w 46"/>
                  <a:gd name="T11" fmla="*/ 396 h 53"/>
                  <a:gd name="T12" fmla="*/ 0 w 46"/>
                  <a:gd name="T13" fmla="*/ 580 h 53"/>
                  <a:gd name="T14" fmla="*/ 95 w 46"/>
                  <a:gd name="T15" fmla="*/ 907 h 53"/>
                  <a:gd name="T16" fmla="*/ 238 w 46"/>
                  <a:gd name="T17" fmla="*/ 737 h 53"/>
                  <a:gd name="T18" fmla="*/ 208 w 46"/>
                  <a:gd name="T19" fmla="*/ 396 h 53"/>
                  <a:gd name="T20" fmla="*/ 300 w 46"/>
                  <a:gd name="T21" fmla="*/ 261 h 53"/>
                  <a:gd name="T22" fmla="*/ 408 w 46"/>
                  <a:gd name="T23" fmla="*/ 247 h 53"/>
                  <a:gd name="T24" fmla="*/ 550 w 46"/>
                  <a:gd name="T25" fmla="*/ 149 h 53"/>
                  <a:gd name="T26" fmla="*/ 658 w 46"/>
                  <a:gd name="T27" fmla="*/ 149 h 53"/>
                  <a:gd name="T28" fmla="*/ 720 w 46"/>
                  <a:gd name="T29" fmla="*/ 149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6" h="53">
                    <a:moveTo>
                      <a:pt x="46" y="8"/>
                    </a:moveTo>
                    <a:cubicBezTo>
                      <a:pt x="44" y="7"/>
                      <a:pt x="44" y="4"/>
                      <a:pt x="42" y="3"/>
                    </a:cubicBezTo>
                    <a:cubicBezTo>
                      <a:pt x="39" y="1"/>
                      <a:pt x="36" y="1"/>
                      <a:pt x="32" y="1"/>
                    </a:cubicBezTo>
                    <a:cubicBezTo>
                      <a:pt x="26" y="0"/>
                      <a:pt x="24" y="4"/>
                      <a:pt x="22" y="9"/>
                    </a:cubicBezTo>
                    <a:cubicBezTo>
                      <a:pt x="20" y="14"/>
                      <a:pt x="14" y="14"/>
                      <a:pt x="11" y="16"/>
                    </a:cubicBezTo>
                    <a:cubicBezTo>
                      <a:pt x="8" y="17"/>
                      <a:pt x="6" y="18"/>
                      <a:pt x="4" y="21"/>
                    </a:cubicBezTo>
                    <a:cubicBezTo>
                      <a:pt x="2" y="24"/>
                      <a:pt x="0" y="28"/>
                      <a:pt x="0" y="31"/>
                    </a:cubicBezTo>
                    <a:cubicBezTo>
                      <a:pt x="0" y="37"/>
                      <a:pt x="1" y="45"/>
                      <a:pt x="6" y="48"/>
                    </a:cubicBezTo>
                    <a:cubicBezTo>
                      <a:pt x="12" y="53"/>
                      <a:pt x="16" y="44"/>
                      <a:pt x="15" y="39"/>
                    </a:cubicBezTo>
                    <a:cubicBezTo>
                      <a:pt x="14" y="33"/>
                      <a:pt x="11" y="27"/>
                      <a:pt x="13" y="21"/>
                    </a:cubicBezTo>
                    <a:cubicBezTo>
                      <a:pt x="14" y="18"/>
                      <a:pt x="16" y="16"/>
                      <a:pt x="19" y="14"/>
                    </a:cubicBezTo>
                    <a:cubicBezTo>
                      <a:pt x="22" y="13"/>
                      <a:pt x="23" y="13"/>
                      <a:pt x="26" y="13"/>
                    </a:cubicBezTo>
                    <a:cubicBezTo>
                      <a:pt x="31" y="14"/>
                      <a:pt x="32" y="10"/>
                      <a:pt x="35" y="8"/>
                    </a:cubicBezTo>
                    <a:cubicBezTo>
                      <a:pt x="38" y="7"/>
                      <a:pt x="40" y="8"/>
                      <a:pt x="42" y="8"/>
                    </a:cubicBezTo>
                    <a:cubicBezTo>
                      <a:pt x="43" y="9"/>
                      <a:pt x="46" y="10"/>
                      <a:pt x="46" y="8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2" name="Freeform 249"/>
              <p:cNvSpPr>
                <a:spLocks/>
              </p:cNvSpPr>
              <p:nvPr/>
            </p:nvSpPr>
            <p:spPr bwMode="auto">
              <a:xfrm>
                <a:off x="786" y="2153"/>
                <a:ext cx="62" cy="38"/>
              </a:xfrm>
              <a:custGeom>
                <a:avLst/>
                <a:gdLst>
                  <a:gd name="T0" fmla="*/ 92 w 25"/>
                  <a:gd name="T1" fmla="*/ 244 h 14"/>
                  <a:gd name="T2" fmla="*/ 154 w 25"/>
                  <a:gd name="T3" fmla="*/ 22 h 14"/>
                  <a:gd name="T4" fmla="*/ 308 w 25"/>
                  <a:gd name="T5" fmla="*/ 103 h 14"/>
                  <a:gd name="T6" fmla="*/ 350 w 25"/>
                  <a:gd name="T7" fmla="*/ 280 h 14"/>
                  <a:gd name="T8" fmla="*/ 184 w 25"/>
                  <a:gd name="T9" fmla="*/ 176 h 14"/>
                  <a:gd name="T10" fmla="*/ 104 w 25"/>
                  <a:gd name="T11" fmla="*/ 244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6" y="12"/>
                    </a:moveTo>
                    <a:cubicBezTo>
                      <a:pt x="0" y="11"/>
                      <a:pt x="4" y="0"/>
                      <a:pt x="10" y="1"/>
                    </a:cubicBezTo>
                    <a:cubicBezTo>
                      <a:pt x="13" y="1"/>
                      <a:pt x="18" y="3"/>
                      <a:pt x="20" y="5"/>
                    </a:cubicBezTo>
                    <a:cubicBezTo>
                      <a:pt x="21" y="7"/>
                      <a:pt x="25" y="12"/>
                      <a:pt x="23" y="14"/>
                    </a:cubicBezTo>
                    <a:cubicBezTo>
                      <a:pt x="21" y="12"/>
                      <a:pt x="16" y="7"/>
                      <a:pt x="12" y="9"/>
                    </a:cubicBezTo>
                    <a:cubicBezTo>
                      <a:pt x="11" y="9"/>
                      <a:pt x="9" y="14"/>
                      <a:pt x="7" y="12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3" name="Freeform 250"/>
              <p:cNvSpPr>
                <a:spLocks/>
              </p:cNvSpPr>
              <p:nvPr/>
            </p:nvSpPr>
            <p:spPr bwMode="auto">
              <a:xfrm>
                <a:off x="601" y="2284"/>
                <a:ext cx="65" cy="85"/>
              </a:xfrm>
              <a:custGeom>
                <a:avLst/>
                <a:gdLst>
                  <a:gd name="T0" fmla="*/ 408 w 26"/>
                  <a:gd name="T1" fmla="*/ 133 h 32"/>
                  <a:gd name="T2" fmla="*/ 283 w 26"/>
                  <a:gd name="T3" fmla="*/ 77 h 32"/>
                  <a:gd name="T4" fmla="*/ 188 w 26"/>
                  <a:gd name="T5" fmla="*/ 21 h 32"/>
                  <a:gd name="T6" fmla="*/ 33 w 26"/>
                  <a:gd name="T7" fmla="*/ 149 h 32"/>
                  <a:gd name="T8" fmla="*/ 33 w 26"/>
                  <a:gd name="T9" fmla="*/ 409 h 32"/>
                  <a:gd name="T10" fmla="*/ 175 w 26"/>
                  <a:gd name="T11" fmla="*/ 579 h 32"/>
                  <a:gd name="T12" fmla="*/ 208 w 26"/>
                  <a:gd name="T13" fmla="*/ 319 h 32"/>
                  <a:gd name="T14" fmla="*/ 408 w 26"/>
                  <a:gd name="T15" fmla="*/ 13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2">
                    <a:moveTo>
                      <a:pt x="26" y="7"/>
                    </a:moveTo>
                    <a:cubicBezTo>
                      <a:pt x="24" y="6"/>
                      <a:pt x="21" y="5"/>
                      <a:pt x="18" y="4"/>
                    </a:cubicBezTo>
                    <a:cubicBezTo>
                      <a:pt x="16" y="2"/>
                      <a:pt x="14" y="0"/>
                      <a:pt x="12" y="1"/>
                    </a:cubicBezTo>
                    <a:cubicBezTo>
                      <a:pt x="8" y="1"/>
                      <a:pt x="4" y="5"/>
                      <a:pt x="2" y="8"/>
                    </a:cubicBezTo>
                    <a:cubicBezTo>
                      <a:pt x="0" y="12"/>
                      <a:pt x="0" y="18"/>
                      <a:pt x="2" y="22"/>
                    </a:cubicBezTo>
                    <a:cubicBezTo>
                      <a:pt x="3" y="26"/>
                      <a:pt x="6" y="32"/>
                      <a:pt x="11" y="31"/>
                    </a:cubicBezTo>
                    <a:cubicBezTo>
                      <a:pt x="18" y="28"/>
                      <a:pt x="11" y="21"/>
                      <a:pt x="13" y="17"/>
                    </a:cubicBezTo>
                    <a:cubicBezTo>
                      <a:pt x="16" y="12"/>
                      <a:pt x="26" y="15"/>
                      <a:pt x="26" y="7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4" name="Freeform 251"/>
              <p:cNvSpPr>
                <a:spLocks/>
              </p:cNvSpPr>
              <p:nvPr/>
            </p:nvSpPr>
            <p:spPr bwMode="auto">
              <a:xfrm>
                <a:off x="671" y="2353"/>
                <a:ext cx="87" cy="59"/>
              </a:xfrm>
              <a:custGeom>
                <a:avLst/>
                <a:gdLst>
                  <a:gd name="T0" fmla="*/ 137 w 35"/>
                  <a:gd name="T1" fmla="*/ 424 h 22"/>
                  <a:gd name="T2" fmla="*/ 30 w 35"/>
                  <a:gd name="T3" fmla="*/ 308 h 22"/>
                  <a:gd name="T4" fmla="*/ 75 w 35"/>
                  <a:gd name="T5" fmla="*/ 115 h 22"/>
                  <a:gd name="T6" fmla="*/ 291 w 35"/>
                  <a:gd name="T7" fmla="*/ 35 h 22"/>
                  <a:gd name="T8" fmla="*/ 445 w 35"/>
                  <a:gd name="T9" fmla="*/ 172 h 22"/>
                  <a:gd name="T10" fmla="*/ 495 w 35"/>
                  <a:gd name="T11" fmla="*/ 308 h 22"/>
                  <a:gd name="T12" fmla="*/ 341 w 35"/>
                  <a:gd name="T13" fmla="*/ 215 h 22"/>
                  <a:gd name="T14" fmla="*/ 229 w 35"/>
                  <a:gd name="T15" fmla="*/ 330 h 22"/>
                  <a:gd name="T16" fmla="*/ 186 w 35"/>
                  <a:gd name="T17" fmla="*/ 402 h 22"/>
                  <a:gd name="T18" fmla="*/ 124 w 35"/>
                  <a:gd name="T19" fmla="*/ 402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22">
                    <a:moveTo>
                      <a:pt x="9" y="22"/>
                    </a:moveTo>
                    <a:cubicBezTo>
                      <a:pt x="7" y="22"/>
                      <a:pt x="3" y="18"/>
                      <a:pt x="2" y="16"/>
                    </a:cubicBezTo>
                    <a:cubicBezTo>
                      <a:pt x="0" y="12"/>
                      <a:pt x="2" y="9"/>
                      <a:pt x="5" y="6"/>
                    </a:cubicBezTo>
                    <a:cubicBezTo>
                      <a:pt x="9" y="3"/>
                      <a:pt x="15" y="0"/>
                      <a:pt x="19" y="2"/>
                    </a:cubicBezTo>
                    <a:cubicBezTo>
                      <a:pt x="23" y="3"/>
                      <a:pt x="26" y="6"/>
                      <a:pt x="29" y="9"/>
                    </a:cubicBezTo>
                    <a:cubicBezTo>
                      <a:pt x="30" y="10"/>
                      <a:pt x="35" y="15"/>
                      <a:pt x="32" y="16"/>
                    </a:cubicBezTo>
                    <a:cubicBezTo>
                      <a:pt x="30" y="17"/>
                      <a:pt x="25" y="11"/>
                      <a:pt x="22" y="11"/>
                    </a:cubicBezTo>
                    <a:cubicBezTo>
                      <a:pt x="18" y="11"/>
                      <a:pt x="17" y="14"/>
                      <a:pt x="15" y="17"/>
                    </a:cubicBezTo>
                    <a:cubicBezTo>
                      <a:pt x="15" y="19"/>
                      <a:pt x="14" y="21"/>
                      <a:pt x="12" y="21"/>
                    </a:cubicBezTo>
                    <a:cubicBezTo>
                      <a:pt x="11" y="22"/>
                      <a:pt x="9" y="22"/>
                      <a:pt x="8" y="21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5" name="Freeform 252"/>
              <p:cNvSpPr>
                <a:spLocks/>
              </p:cNvSpPr>
              <p:nvPr/>
            </p:nvSpPr>
            <p:spPr bwMode="auto">
              <a:xfrm>
                <a:off x="763" y="2311"/>
                <a:ext cx="73" cy="93"/>
              </a:xfrm>
              <a:custGeom>
                <a:avLst/>
                <a:gdLst>
                  <a:gd name="T0" fmla="*/ 443 w 29"/>
                  <a:gd name="T1" fmla="*/ 114 h 35"/>
                  <a:gd name="T2" fmla="*/ 146 w 29"/>
                  <a:gd name="T3" fmla="*/ 77 h 35"/>
                  <a:gd name="T4" fmla="*/ 63 w 29"/>
                  <a:gd name="T5" fmla="*/ 523 h 35"/>
                  <a:gd name="T6" fmla="*/ 209 w 29"/>
                  <a:gd name="T7" fmla="*/ 579 h 35"/>
                  <a:gd name="T8" fmla="*/ 222 w 29"/>
                  <a:gd name="T9" fmla="*/ 486 h 35"/>
                  <a:gd name="T10" fmla="*/ 242 w 29"/>
                  <a:gd name="T11" fmla="*/ 340 h 35"/>
                  <a:gd name="T12" fmla="*/ 380 w 29"/>
                  <a:gd name="T13" fmla="*/ 226 h 35"/>
                  <a:gd name="T14" fmla="*/ 463 w 29"/>
                  <a:gd name="T15" fmla="*/ 11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35">
                    <a:moveTo>
                      <a:pt x="28" y="6"/>
                    </a:moveTo>
                    <a:cubicBezTo>
                      <a:pt x="25" y="0"/>
                      <a:pt x="14" y="2"/>
                      <a:pt x="9" y="4"/>
                    </a:cubicBezTo>
                    <a:cubicBezTo>
                      <a:pt x="1" y="8"/>
                      <a:pt x="0" y="21"/>
                      <a:pt x="4" y="28"/>
                    </a:cubicBezTo>
                    <a:cubicBezTo>
                      <a:pt x="5" y="31"/>
                      <a:pt x="10" y="35"/>
                      <a:pt x="13" y="31"/>
                    </a:cubicBezTo>
                    <a:cubicBezTo>
                      <a:pt x="14" y="30"/>
                      <a:pt x="14" y="27"/>
                      <a:pt x="14" y="26"/>
                    </a:cubicBezTo>
                    <a:cubicBezTo>
                      <a:pt x="13" y="23"/>
                      <a:pt x="13" y="20"/>
                      <a:pt x="15" y="18"/>
                    </a:cubicBezTo>
                    <a:cubicBezTo>
                      <a:pt x="17" y="14"/>
                      <a:pt x="20" y="13"/>
                      <a:pt x="24" y="12"/>
                    </a:cubicBezTo>
                    <a:cubicBezTo>
                      <a:pt x="27" y="11"/>
                      <a:pt x="28" y="8"/>
                      <a:pt x="29" y="6"/>
                    </a:cubicBezTo>
                  </a:path>
                </a:pathLst>
              </a:custGeom>
              <a:solidFill>
                <a:srgbClr val="EC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6" name="Freeform 253"/>
              <p:cNvSpPr>
                <a:spLocks/>
              </p:cNvSpPr>
              <p:nvPr/>
            </p:nvSpPr>
            <p:spPr bwMode="auto">
              <a:xfrm>
                <a:off x="691" y="2212"/>
                <a:ext cx="37" cy="85"/>
              </a:xfrm>
              <a:custGeom>
                <a:avLst/>
                <a:gdLst>
                  <a:gd name="T0" fmla="*/ 153 w 15"/>
                  <a:gd name="T1" fmla="*/ 0 h 32"/>
                  <a:gd name="T2" fmla="*/ 165 w 15"/>
                  <a:gd name="T3" fmla="*/ 282 h 32"/>
                  <a:gd name="T4" fmla="*/ 224 w 15"/>
                  <a:gd name="T5" fmla="*/ 600 h 32"/>
                  <a:gd name="T6" fmla="*/ 0 w 15"/>
                  <a:gd name="T7" fmla="*/ 545 h 32"/>
                  <a:gd name="T8" fmla="*/ 91 w 15"/>
                  <a:gd name="T9" fmla="*/ 452 h 32"/>
                  <a:gd name="T10" fmla="*/ 121 w 15"/>
                  <a:gd name="T11" fmla="*/ 319 h 32"/>
                  <a:gd name="T12" fmla="*/ 133 w 15"/>
                  <a:gd name="T13" fmla="*/ 21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32">
                    <a:moveTo>
                      <a:pt x="10" y="0"/>
                    </a:moveTo>
                    <a:cubicBezTo>
                      <a:pt x="14" y="6"/>
                      <a:pt x="11" y="9"/>
                      <a:pt x="11" y="15"/>
                    </a:cubicBezTo>
                    <a:cubicBezTo>
                      <a:pt x="10" y="22"/>
                      <a:pt x="12" y="27"/>
                      <a:pt x="15" y="32"/>
                    </a:cubicBezTo>
                    <a:cubicBezTo>
                      <a:pt x="11" y="29"/>
                      <a:pt x="5" y="26"/>
                      <a:pt x="0" y="29"/>
                    </a:cubicBezTo>
                    <a:cubicBezTo>
                      <a:pt x="1" y="27"/>
                      <a:pt x="4" y="27"/>
                      <a:pt x="6" y="24"/>
                    </a:cubicBezTo>
                    <a:cubicBezTo>
                      <a:pt x="7" y="22"/>
                      <a:pt x="7" y="19"/>
                      <a:pt x="8" y="17"/>
                    </a:cubicBezTo>
                    <a:cubicBezTo>
                      <a:pt x="9" y="11"/>
                      <a:pt x="13" y="6"/>
                      <a:pt x="9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7" name="Freeform 254"/>
              <p:cNvSpPr>
                <a:spLocks/>
              </p:cNvSpPr>
              <p:nvPr/>
            </p:nvSpPr>
            <p:spPr bwMode="auto">
              <a:xfrm>
                <a:off x="671" y="2303"/>
                <a:ext cx="35" cy="53"/>
              </a:xfrm>
              <a:custGeom>
                <a:avLst/>
                <a:gdLst>
                  <a:gd name="T0" fmla="*/ 33 w 14"/>
                  <a:gd name="T1" fmla="*/ 0 h 20"/>
                  <a:gd name="T2" fmla="*/ 0 w 14"/>
                  <a:gd name="T3" fmla="*/ 371 h 20"/>
                  <a:gd name="T4" fmla="*/ 220 w 14"/>
                  <a:gd name="T5" fmla="*/ 315 h 20"/>
                  <a:gd name="T6" fmla="*/ 113 w 14"/>
                  <a:gd name="T7" fmla="*/ 191 h 20"/>
                  <a:gd name="T8" fmla="*/ 50 w 14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0">
                    <a:moveTo>
                      <a:pt x="2" y="0"/>
                    </a:moveTo>
                    <a:cubicBezTo>
                      <a:pt x="10" y="4"/>
                      <a:pt x="2" y="16"/>
                      <a:pt x="0" y="20"/>
                    </a:cubicBezTo>
                    <a:cubicBezTo>
                      <a:pt x="3" y="16"/>
                      <a:pt x="10" y="16"/>
                      <a:pt x="14" y="17"/>
                    </a:cubicBezTo>
                    <a:cubicBezTo>
                      <a:pt x="11" y="17"/>
                      <a:pt x="8" y="13"/>
                      <a:pt x="7" y="10"/>
                    </a:cubicBezTo>
                    <a:cubicBezTo>
                      <a:pt x="7" y="6"/>
                      <a:pt x="5" y="4"/>
                      <a:pt x="3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8" name="Freeform 255"/>
              <p:cNvSpPr>
                <a:spLocks/>
              </p:cNvSpPr>
              <p:nvPr/>
            </p:nvSpPr>
            <p:spPr bwMode="auto">
              <a:xfrm>
                <a:off x="726" y="2324"/>
                <a:ext cx="35" cy="40"/>
              </a:xfrm>
              <a:custGeom>
                <a:avLst/>
                <a:gdLst>
                  <a:gd name="T0" fmla="*/ 220 w 14"/>
                  <a:gd name="T1" fmla="*/ 0 h 15"/>
                  <a:gd name="T2" fmla="*/ 188 w 14"/>
                  <a:gd name="T3" fmla="*/ 285 h 15"/>
                  <a:gd name="T4" fmla="*/ 95 w 14"/>
                  <a:gd name="T5" fmla="*/ 192 h 15"/>
                  <a:gd name="T6" fmla="*/ 0 w 14"/>
                  <a:gd name="T7" fmla="*/ 192 h 15"/>
                  <a:gd name="T8" fmla="*/ 125 w 14"/>
                  <a:gd name="T9" fmla="*/ 136 h 15"/>
                  <a:gd name="T10" fmla="*/ 188 w 14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11" y="3"/>
                      <a:pt x="11" y="12"/>
                      <a:pt x="12" y="15"/>
                    </a:cubicBezTo>
                    <a:cubicBezTo>
                      <a:pt x="10" y="13"/>
                      <a:pt x="9" y="11"/>
                      <a:pt x="6" y="10"/>
                    </a:cubicBezTo>
                    <a:cubicBezTo>
                      <a:pt x="4" y="9"/>
                      <a:pt x="2" y="10"/>
                      <a:pt x="0" y="10"/>
                    </a:cubicBezTo>
                    <a:cubicBezTo>
                      <a:pt x="2" y="8"/>
                      <a:pt x="6" y="9"/>
                      <a:pt x="8" y="7"/>
                    </a:cubicBezTo>
                    <a:cubicBezTo>
                      <a:pt x="10" y="6"/>
                      <a:pt x="11" y="3"/>
                      <a:pt x="12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9" name="Freeform 256"/>
              <p:cNvSpPr>
                <a:spLocks/>
              </p:cNvSpPr>
              <p:nvPr/>
            </p:nvSpPr>
            <p:spPr bwMode="auto">
              <a:xfrm>
                <a:off x="818" y="2255"/>
                <a:ext cx="33" cy="42"/>
              </a:xfrm>
              <a:custGeom>
                <a:avLst/>
                <a:gdLst>
                  <a:gd name="T0" fmla="*/ 193 w 13"/>
                  <a:gd name="T1" fmla="*/ 268 h 16"/>
                  <a:gd name="T2" fmla="*/ 84 w 13"/>
                  <a:gd name="T3" fmla="*/ 0 h 16"/>
                  <a:gd name="T4" fmla="*/ 0 w 13"/>
                  <a:gd name="T5" fmla="*/ 289 h 16"/>
                  <a:gd name="T6" fmla="*/ 96 w 13"/>
                  <a:gd name="T7" fmla="*/ 234 h 16"/>
                  <a:gd name="T8" fmla="*/ 213 w 13"/>
                  <a:gd name="T9" fmla="*/ 28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2" y="15"/>
                    </a:moveTo>
                    <a:cubicBezTo>
                      <a:pt x="6" y="11"/>
                      <a:pt x="5" y="6"/>
                      <a:pt x="5" y="0"/>
                    </a:cubicBezTo>
                    <a:cubicBezTo>
                      <a:pt x="4" y="5"/>
                      <a:pt x="3" y="11"/>
                      <a:pt x="0" y="16"/>
                    </a:cubicBezTo>
                    <a:cubicBezTo>
                      <a:pt x="3" y="16"/>
                      <a:pt x="1" y="11"/>
                      <a:pt x="6" y="13"/>
                    </a:cubicBezTo>
                    <a:cubicBezTo>
                      <a:pt x="9" y="14"/>
                      <a:pt x="10" y="16"/>
                      <a:pt x="13" y="16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0" name="Freeform 257"/>
              <p:cNvSpPr>
                <a:spLocks/>
              </p:cNvSpPr>
              <p:nvPr/>
            </p:nvSpPr>
            <p:spPr bwMode="auto">
              <a:xfrm>
                <a:off x="708" y="2191"/>
                <a:ext cx="30" cy="37"/>
              </a:xfrm>
              <a:custGeom>
                <a:avLst/>
                <a:gdLst>
                  <a:gd name="T0" fmla="*/ 0 w 12"/>
                  <a:gd name="T1" fmla="*/ 21 h 14"/>
                  <a:gd name="T2" fmla="*/ 188 w 12"/>
                  <a:gd name="T3" fmla="*/ 0 h 14"/>
                  <a:gd name="T4" fmla="*/ 145 w 12"/>
                  <a:gd name="T5" fmla="*/ 132 h 14"/>
                  <a:gd name="T6" fmla="*/ 83 w 12"/>
                  <a:gd name="T7" fmla="*/ 259 h 14"/>
                  <a:gd name="T8" fmla="*/ 50 w 12"/>
                  <a:gd name="T9" fmla="*/ 132 h 14"/>
                  <a:gd name="T10" fmla="*/ 20 w 12"/>
                  <a:gd name="T11" fmla="*/ 2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1"/>
                    </a:moveTo>
                    <a:cubicBezTo>
                      <a:pt x="4" y="5"/>
                      <a:pt x="9" y="3"/>
                      <a:pt x="12" y="0"/>
                    </a:cubicBezTo>
                    <a:cubicBezTo>
                      <a:pt x="9" y="1"/>
                      <a:pt x="10" y="4"/>
                      <a:pt x="9" y="7"/>
                    </a:cubicBezTo>
                    <a:cubicBezTo>
                      <a:pt x="7" y="10"/>
                      <a:pt x="5" y="10"/>
                      <a:pt x="5" y="14"/>
                    </a:cubicBezTo>
                    <a:cubicBezTo>
                      <a:pt x="4" y="12"/>
                      <a:pt x="4" y="9"/>
                      <a:pt x="3" y="7"/>
                    </a:cubicBezTo>
                    <a:cubicBezTo>
                      <a:pt x="3" y="5"/>
                      <a:pt x="1" y="4"/>
                      <a:pt x="1" y="1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1" name="Freeform 258"/>
              <p:cNvSpPr>
                <a:spLocks/>
              </p:cNvSpPr>
              <p:nvPr/>
            </p:nvSpPr>
            <p:spPr bwMode="auto">
              <a:xfrm>
                <a:off x="636" y="2172"/>
                <a:ext cx="62" cy="40"/>
              </a:xfrm>
              <a:custGeom>
                <a:avLst/>
                <a:gdLst>
                  <a:gd name="T0" fmla="*/ 0 w 25"/>
                  <a:gd name="T1" fmla="*/ 285 h 15"/>
                  <a:gd name="T2" fmla="*/ 228 w 25"/>
                  <a:gd name="T3" fmla="*/ 149 h 15"/>
                  <a:gd name="T4" fmla="*/ 337 w 25"/>
                  <a:gd name="T5" fmla="*/ 136 h 15"/>
                  <a:gd name="T6" fmla="*/ 382 w 25"/>
                  <a:gd name="T7" fmla="*/ 0 h 15"/>
                  <a:gd name="T8" fmla="*/ 166 w 25"/>
                  <a:gd name="T9" fmla="*/ 136 h 15"/>
                  <a:gd name="T10" fmla="*/ 12 w 25"/>
                  <a:gd name="T11" fmla="*/ 28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5">
                    <a:moveTo>
                      <a:pt x="0" y="15"/>
                    </a:moveTo>
                    <a:cubicBezTo>
                      <a:pt x="1" y="9"/>
                      <a:pt x="11" y="8"/>
                      <a:pt x="15" y="8"/>
                    </a:cubicBezTo>
                    <a:cubicBezTo>
                      <a:pt x="18" y="8"/>
                      <a:pt x="20" y="8"/>
                      <a:pt x="22" y="7"/>
                    </a:cubicBezTo>
                    <a:cubicBezTo>
                      <a:pt x="25" y="5"/>
                      <a:pt x="25" y="3"/>
                      <a:pt x="25" y="0"/>
                    </a:cubicBezTo>
                    <a:cubicBezTo>
                      <a:pt x="23" y="6"/>
                      <a:pt x="17" y="6"/>
                      <a:pt x="11" y="7"/>
                    </a:cubicBezTo>
                    <a:cubicBezTo>
                      <a:pt x="7" y="8"/>
                      <a:pt x="1" y="9"/>
                      <a:pt x="1" y="15"/>
                    </a:cubicBezTo>
                  </a:path>
                </a:pathLst>
              </a:custGeom>
              <a:solidFill>
                <a:srgbClr val="D0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2" name="Freeform 259"/>
              <p:cNvSpPr>
                <a:spLocks/>
              </p:cNvSpPr>
              <p:nvPr/>
            </p:nvSpPr>
            <p:spPr bwMode="auto">
              <a:xfrm>
                <a:off x="731" y="2199"/>
                <a:ext cx="42" cy="40"/>
              </a:xfrm>
              <a:custGeom>
                <a:avLst/>
                <a:gdLst>
                  <a:gd name="T0" fmla="*/ 257 w 17"/>
                  <a:gd name="T1" fmla="*/ 21 h 15"/>
                  <a:gd name="T2" fmla="*/ 104 w 17"/>
                  <a:gd name="T3" fmla="*/ 77 h 15"/>
                  <a:gd name="T4" fmla="*/ 12 w 17"/>
                  <a:gd name="T5" fmla="*/ 248 h 15"/>
                  <a:gd name="T6" fmla="*/ 62 w 17"/>
                  <a:gd name="T7" fmla="*/ 192 h 15"/>
                  <a:gd name="T8" fmla="*/ 104 w 17"/>
                  <a:gd name="T9" fmla="*/ 93 h 15"/>
                  <a:gd name="T10" fmla="*/ 245 w 17"/>
                  <a:gd name="T11" fmla="*/ 2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7" y="1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5" y="5"/>
                      <a:pt x="0" y="9"/>
                      <a:pt x="1" y="13"/>
                    </a:cubicBezTo>
                    <a:cubicBezTo>
                      <a:pt x="1" y="15"/>
                      <a:pt x="3" y="11"/>
                      <a:pt x="4" y="10"/>
                    </a:cubicBezTo>
                    <a:cubicBezTo>
                      <a:pt x="4" y="8"/>
                      <a:pt x="5" y="6"/>
                      <a:pt x="7" y="5"/>
                    </a:cubicBezTo>
                    <a:cubicBezTo>
                      <a:pt x="10" y="3"/>
                      <a:pt x="13" y="1"/>
                      <a:pt x="16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3" name="Freeform 260"/>
              <p:cNvSpPr>
                <a:spLocks/>
              </p:cNvSpPr>
              <p:nvPr/>
            </p:nvSpPr>
            <p:spPr bwMode="auto">
              <a:xfrm>
                <a:off x="708" y="2127"/>
                <a:ext cx="25" cy="26"/>
              </a:xfrm>
              <a:custGeom>
                <a:avLst/>
                <a:gdLst>
                  <a:gd name="T0" fmla="*/ 158 w 10"/>
                  <a:gd name="T1" fmla="*/ 21 h 10"/>
                  <a:gd name="T2" fmla="*/ 50 w 10"/>
                  <a:gd name="T3" fmla="*/ 177 h 10"/>
                  <a:gd name="T4" fmla="*/ 145 w 10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1"/>
                    </a:moveTo>
                    <a:cubicBezTo>
                      <a:pt x="6" y="0"/>
                      <a:pt x="0" y="7"/>
                      <a:pt x="3" y="10"/>
                    </a:cubicBezTo>
                    <a:cubicBezTo>
                      <a:pt x="4" y="7"/>
                      <a:pt x="5" y="3"/>
                      <a:pt x="9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4" name="Freeform 261"/>
              <p:cNvSpPr>
                <a:spLocks/>
              </p:cNvSpPr>
              <p:nvPr/>
            </p:nvSpPr>
            <p:spPr bwMode="auto">
              <a:xfrm>
                <a:off x="641" y="2207"/>
                <a:ext cx="27" cy="26"/>
              </a:xfrm>
              <a:custGeom>
                <a:avLst/>
                <a:gdLst>
                  <a:gd name="T0" fmla="*/ 162 w 11"/>
                  <a:gd name="T1" fmla="*/ 0 h 10"/>
                  <a:gd name="T2" fmla="*/ 61 w 11"/>
                  <a:gd name="T3" fmla="*/ 177 h 10"/>
                  <a:gd name="T4" fmla="*/ 150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9" y="1"/>
                      <a:pt x="0" y="7"/>
                      <a:pt x="4" y="10"/>
                    </a:cubicBezTo>
                    <a:cubicBezTo>
                      <a:pt x="5" y="7"/>
                      <a:pt x="6" y="1"/>
                      <a:pt x="10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5" name="Freeform 262"/>
              <p:cNvSpPr>
                <a:spLocks/>
              </p:cNvSpPr>
              <p:nvPr/>
            </p:nvSpPr>
            <p:spPr bwMode="auto">
              <a:xfrm>
                <a:off x="576" y="2196"/>
                <a:ext cx="12" cy="29"/>
              </a:xfrm>
              <a:custGeom>
                <a:avLst/>
                <a:gdLst>
                  <a:gd name="T0" fmla="*/ 70 w 5"/>
                  <a:gd name="T1" fmla="*/ 0 h 11"/>
                  <a:gd name="T2" fmla="*/ 58 w 5"/>
                  <a:gd name="T3" fmla="*/ 200 h 11"/>
                  <a:gd name="T4" fmla="*/ 70 w 5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4" y="2"/>
                      <a:pt x="0" y="10"/>
                      <a:pt x="4" y="11"/>
                    </a:cubicBezTo>
                    <a:cubicBezTo>
                      <a:pt x="4" y="7"/>
                      <a:pt x="3" y="3"/>
                      <a:pt x="5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6" name="Freeform 263"/>
              <p:cNvSpPr>
                <a:spLocks/>
              </p:cNvSpPr>
              <p:nvPr/>
            </p:nvSpPr>
            <p:spPr bwMode="auto">
              <a:xfrm>
                <a:off x="638" y="2143"/>
                <a:ext cx="18" cy="18"/>
              </a:xfrm>
              <a:custGeom>
                <a:avLst/>
                <a:gdLst>
                  <a:gd name="T0" fmla="*/ 0 w 7"/>
                  <a:gd name="T1" fmla="*/ 118 h 7"/>
                  <a:gd name="T2" fmla="*/ 118 w 7"/>
                  <a:gd name="T3" fmla="*/ 21 h 7"/>
                  <a:gd name="T4" fmla="*/ 0 w 7"/>
                  <a:gd name="T5" fmla="*/ 10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3"/>
                      <a:pt x="2" y="0"/>
                      <a:pt x="7" y="1"/>
                    </a:cubicBezTo>
                    <a:cubicBezTo>
                      <a:pt x="4" y="3"/>
                      <a:pt x="2" y="2"/>
                      <a:pt x="0" y="6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7" name="Freeform 264"/>
              <p:cNvSpPr>
                <a:spLocks/>
              </p:cNvSpPr>
              <p:nvPr/>
            </p:nvSpPr>
            <p:spPr bwMode="auto">
              <a:xfrm>
                <a:off x="601" y="2300"/>
                <a:ext cx="15" cy="24"/>
              </a:xfrm>
              <a:custGeom>
                <a:avLst/>
                <a:gdLst>
                  <a:gd name="T0" fmla="*/ 95 w 6"/>
                  <a:gd name="T1" fmla="*/ 0 h 9"/>
                  <a:gd name="T2" fmla="*/ 50 w 6"/>
                  <a:gd name="T3" fmla="*/ 171 h 9"/>
                  <a:gd name="T4" fmla="*/ 95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3" y="0"/>
                      <a:pt x="0" y="6"/>
                      <a:pt x="3" y="9"/>
                    </a:cubicBezTo>
                    <a:cubicBezTo>
                      <a:pt x="5" y="6"/>
                      <a:pt x="4" y="2"/>
                      <a:pt x="6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8" name="Freeform 265"/>
              <p:cNvSpPr>
                <a:spLocks/>
              </p:cNvSpPr>
              <p:nvPr/>
            </p:nvSpPr>
            <p:spPr bwMode="auto">
              <a:xfrm>
                <a:off x="683" y="2287"/>
                <a:ext cx="18" cy="32"/>
              </a:xfrm>
              <a:custGeom>
                <a:avLst/>
                <a:gdLst>
                  <a:gd name="T0" fmla="*/ 118 w 7"/>
                  <a:gd name="T1" fmla="*/ 35 h 12"/>
                  <a:gd name="T2" fmla="*/ 67 w 7"/>
                  <a:gd name="T3" fmla="*/ 227 h 12"/>
                  <a:gd name="T4" fmla="*/ 100 w 7"/>
                  <a:gd name="T5" fmla="*/ 3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2" y="0"/>
                      <a:pt x="0" y="11"/>
                      <a:pt x="4" y="12"/>
                    </a:cubicBezTo>
                    <a:cubicBezTo>
                      <a:pt x="4" y="8"/>
                      <a:pt x="2" y="6"/>
                      <a:pt x="6" y="2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9" name="Freeform 266"/>
              <p:cNvSpPr>
                <a:spLocks/>
              </p:cNvSpPr>
              <p:nvPr/>
            </p:nvSpPr>
            <p:spPr bwMode="auto">
              <a:xfrm>
                <a:off x="673" y="2369"/>
                <a:ext cx="13" cy="24"/>
              </a:xfrm>
              <a:custGeom>
                <a:avLst/>
                <a:gdLst>
                  <a:gd name="T0" fmla="*/ 88 w 5"/>
                  <a:gd name="T1" fmla="*/ 0 h 9"/>
                  <a:gd name="T2" fmla="*/ 55 w 5"/>
                  <a:gd name="T3" fmla="*/ 171 h 9"/>
                  <a:gd name="T4" fmla="*/ 68 w 5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2"/>
                      <a:pt x="0" y="8"/>
                      <a:pt x="3" y="9"/>
                    </a:cubicBezTo>
                    <a:cubicBezTo>
                      <a:pt x="4" y="6"/>
                      <a:pt x="2" y="4"/>
                      <a:pt x="4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0" name="Freeform 267"/>
              <p:cNvSpPr>
                <a:spLocks/>
              </p:cNvSpPr>
              <p:nvPr/>
            </p:nvSpPr>
            <p:spPr bwMode="auto">
              <a:xfrm>
                <a:off x="788" y="2159"/>
                <a:ext cx="20" cy="21"/>
              </a:xfrm>
              <a:custGeom>
                <a:avLst/>
                <a:gdLst>
                  <a:gd name="T0" fmla="*/ 125 w 8"/>
                  <a:gd name="T1" fmla="*/ 0 h 8"/>
                  <a:gd name="T2" fmla="*/ 50 w 8"/>
                  <a:gd name="T3" fmla="*/ 144 h 8"/>
                  <a:gd name="T4" fmla="*/ 113 w 8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5" y="0"/>
                      <a:pt x="0" y="5"/>
                      <a:pt x="3" y="8"/>
                    </a:cubicBezTo>
                    <a:cubicBezTo>
                      <a:pt x="5" y="5"/>
                      <a:pt x="4" y="3"/>
                      <a:pt x="7" y="1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1" name="Freeform 268"/>
              <p:cNvSpPr>
                <a:spLocks/>
              </p:cNvSpPr>
              <p:nvPr/>
            </p:nvSpPr>
            <p:spPr bwMode="auto">
              <a:xfrm>
                <a:off x="771" y="2329"/>
                <a:ext cx="12" cy="30"/>
              </a:xfrm>
              <a:custGeom>
                <a:avLst/>
                <a:gdLst>
                  <a:gd name="T0" fmla="*/ 70 w 5"/>
                  <a:gd name="T1" fmla="*/ 0 h 11"/>
                  <a:gd name="T2" fmla="*/ 12 w 5"/>
                  <a:gd name="T3" fmla="*/ 224 h 11"/>
                  <a:gd name="T4" fmla="*/ 70 w 5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1" y="1"/>
                      <a:pt x="0" y="7"/>
                      <a:pt x="1" y="11"/>
                    </a:cubicBezTo>
                    <a:cubicBezTo>
                      <a:pt x="4" y="9"/>
                      <a:pt x="2" y="3"/>
                      <a:pt x="5" y="0"/>
                    </a:cubicBezTo>
                  </a:path>
                </a:pathLst>
              </a:custGeom>
              <a:solidFill>
                <a:srgbClr val="F4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2" name="Freeform 269"/>
              <p:cNvSpPr>
                <a:spLocks/>
              </p:cNvSpPr>
              <p:nvPr/>
            </p:nvSpPr>
            <p:spPr bwMode="auto">
              <a:xfrm>
                <a:off x="713" y="2193"/>
                <a:ext cx="45" cy="78"/>
              </a:xfrm>
              <a:custGeom>
                <a:avLst/>
                <a:gdLst>
                  <a:gd name="T0" fmla="*/ 283 w 18"/>
                  <a:gd name="T1" fmla="*/ 35 h 29"/>
                  <a:gd name="T2" fmla="*/ 125 w 18"/>
                  <a:gd name="T3" fmla="*/ 218 h 29"/>
                  <a:gd name="T4" fmla="*/ 63 w 18"/>
                  <a:gd name="T5" fmla="*/ 565 h 29"/>
                  <a:gd name="T6" fmla="*/ 283 w 18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9">
                    <a:moveTo>
                      <a:pt x="18" y="2"/>
                    </a:moveTo>
                    <a:cubicBezTo>
                      <a:pt x="15" y="1"/>
                      <a:pt x="9" y="8"/>
                      <a:pt x="8" y="11"/>
                    </a:cubicBezTo>
                    <a:cubicBezTo>
                      <a:pt x="5" y="17"/>
                      <a:pt x="6" y="23"/>
                      <a:pt x="4" y="29"/>
                    </a:cubicBezTo>
                    <a:cubicBezTo>
                      <a:pt x="0" y="19"/>
                      <a:pt x="7" y="3"/>
                      <a:pt x="18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3" name="Freeform 270"/>
              <p:cNvSpPr>
                <a:spLocks/>
              </p:cNvSpPr>
              <p:nvPr/>
            </p:nvSpPr>
            <p:spPr bwMode="auto">
              <a:xfrm>
                <a:off x="563" y="2180"/>
                <a:ext cx="33" cy="69"/>
              </a:xfrm>
              <a:custGeom>
                <a:avLst/>
                <a:gdLst>
                  <a:gd name="T0" fmla="*/ 213 w 13"/>
                  <a:gd name="T1" fmla="*/ 21 h 26"/>
                  <a:gd name="T2" fmla="*/ 147 w 13"/>
                  <a:gd name="T3" fmla="*/ 77 h 26"/>
                  <a:gd name="T4" fmla="*/ 96 w 13"/>
                  <a:gd name="T5" fmla="*/ 191 h 26"/>
                  <a:gd name="T6" fmla="*/ 63 w 13"/>
                  <a:gd name="T7" fmla="*/ 486 h 26"/>
                  <a:gd name="T8" fmla="*/ 51 w 13"/>
                  <a:gd name="T9" fmla="*/ 149 h 26"/>
                  <a:gd name="T10" fmla="*/ 193 w 13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26">
                    <a:moveTo>
                      <a:pt x="13" y="1"/>
                    </a:moveTo>
                    <a:cubicBezTo>
                      <a:pt x="12" y="2"/>
                      <a:pt x="10" y="3"/>
                      <a:pt x="9" y="4"/>
                    </a:cubicBezTo>
                    <a:cubicBezTo>
                      <a:pt x="7" y="6"/>
                      <a:pt x="7" y="8"/>
                      <a:pt x="6" y="10"/>
                    </a:cubicBezTo>
                    <a:cubicBezTo>
                      <a:pt x="4" y="15"/>
                      <a:pt x="4" y="20"/>
                      <a:pt x="4" y="26"/>
                    </a:cubicBezTo>
                    <a:cubicBezTo>
                      <a:pt x="0" y="22"/>
                      <a:pt x="1" y="13"/>
                      <a:pt x="3" y="8"/>
                    </a:cubicBezTo>
                    <a:cubicBezTo>
                      <a:pt x="5" y="5"/>
                      <a:pt x="8" y="1"/>
                      <a:pt x="12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4" name="Freeform 271"/>
              <p:cNvSpPr>
                <a:spLocks/>
              </p:cNvSpPr>
              <p:nvPr/>
            </p:nvSpPr>
            <p:spPr bwMode="auto">
              <a:xfrm>
                <a:off x="703" y="2124"/>
                <a:ext cx="30" cy="40"/>
              </a:xfrm>
              <a:custGeom>
                <a:avLst/>
                <a:gdLst>
                  <a:gd name="T0" fmla="*/ 188 w 12"/>
                  <a:gd name="T1" fmla="*/ 0 h 15"/>
                  <a:gd name="T2" fmla="*/ 20 w 12"/>
                  <a:gd name="T3" fmla="*/ 285 h 15"/>
                  <a:gd name="T4" fmla="*/ 0 w 12"/>
                  <a:gd name="T5" fmla="*/ 192 h 15"/>
                  <a:gd name="T6" fmla="*/ 50 w 12"/>
                  <a:gd name="T7" fmla="*/ 56 h 15"/>
                  <a:gd name="T8" fmla="*/ 158 w 1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2" y="0"/>
                    </a:moveTo>
                    <a:cubicBezTo>
                      <a:pt x="5" y="0"/>
                      <a:pt x="1" y="8"/>
                      <a:pt x="1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7"/>
                      <a:pt x="2" y="5"/>
                      <a:pt x="3" y="3"/>
                    </a:cubicBezTo>
                    <a:cubicBezTo>
                      <a:pt x="5" y="1"/>
                      <a:pt x="8" y="0"/>
                      <a:pt x="10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5" name="Freeform 272"/>
              <p:cNvSpPr>
                <a:spLocks/>
              </p:cNvSpPr>
              <p:nvPr/>
            </p:nvSpPr>
            <p:spPr bwMode="auto">
              <a:xfrm>
                <a:off x="788" y="2153"/>
                <a:ext cx="18" cy="27"/>
              </a:xfrm>
              <a:custGeom>
                <a:avLst/>
                <a:gdLst>
                  <a:gd name="T0" fmla="*/ 118 w 7"/>
                  <a:gd name="T1" fmla="*/ 22 h 10"/>
                  <a:gd name="T2" fmla="*/ 33 w 7"/>
                  <a:gd name="T3" fmla="*/ 197 h 10"/>
                  <a:gd name="T4" fmla="*/ 118 w 7"/>
                  <a:gd name="T5" fmla="*/ 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7" y="1"/>
                    </a:moveTo>
                    <a:cubicBezTo>
                      <a:pt x="3" y="0"/>
                      <a:pt x="1" y="6"/>
                      <a:pt x="2" y="10"/>
                    </a:cubicBezTo>
                    <a:cubicBezTo>
                      <a:pt x="0" y="5"/>
                      <a:pt x="1" y="1"/>
                      <a:pt x="7" y="1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6" name="Freeform 273"/>
              <p:cNvSpPr>
                <a:spLocks/>
              </p:cNvSpPr>
              <p:nvPr/>
            </p:nvSpPr>
            <p:spPr bwMode="auto">
              <a:xfrm>
                <a:off x="836" y="2209"/>
                <a:ext cx="30" cy="19"/>
              </a:xfrm>
              <a:custGeom>
                <a:avLst/>
                <a:gdLst>
                  <a:gd name="T0" fmla="*/ 188 w 12"/>
                  <a:gd name="T1" fmla="*/ 81 h 7"/>
                  <a:gd name="T2" fmla="*/ 0 w 12"/>
                  <a:gd name="T3" fmla="*/ 141 h 7"/>
                  <a:gd name="T4" fmla="*/ 95 w 12"/>
                  <a:gd name="T5" fmla="*/ 22 h 7"/>
                  <a:gd name="T6" fmla="*/ 188 w 12"/>
                  <a:gd name="T7" fmla="*/ 8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4"/>
                    </a:moveTo>
                    <a:cubicBezTo>
                      <a:pt x="8" y="1"/>
                      <a:pt x="3" y="4"/>
                      <a:pt x="0" y="7"/>
                    </a:cubicBezTo>
                    <a:cubicBezTo>
                      <a:pt x="1" y="4"/>
                      <a:pt x="3" y="1"/>
                      <a:pt x="6" y="1"/>
                    </a:cubicBezTo>
                    <a:cubicBezTo>
                      <a:pt x="9" y="0"/>
                      <a:pt x="11" y="2"/>
                      <a:pt x="12" y="4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7" name="Freeform 274"/>
              <p:cNvSpPr>
                <a:spLocks/>
              </p:cNvSpPr>
              <p:nvPr/>
            </p:nvSpPr>
            <p:spPr bwMode="auto">
              <a:xfrm>
                <a:off x="678" y="2287"/>
                <a:ext cx="20" cy="24"/>
              </a:xfrm>
              <a:custGeom>
                <a:avLst/>
                <a:gdLst>
                  <a:gd name="T0" fmla="*/ 125 w 8"/>
                  <a:gd name="T1" fmla="*/ 0 h 9"/>
                  <a:gd name="T2" fmla="*/ 50 w 8"/>
                  <a:gd name="T3" fmla="*/ 171 h 9"/>
                  <a:gd name="T4" fmla="*/ 113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4" y="1"/>
                      <a:pt x="3" y="5"/>
                      <a:pt x="3" y="9"/>
                    </a:cubicBezTo>
                    <a:cubicBezTo>
                      <a:pt x="0" y="5"/>
                      <a:pt x="4" y="2"/>
                      <a:pt x="7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8" name="Freeform 275"/>
              <p:cNvSpPr>
                <a:spLocks/>
              </p:cNvSpPr>
              <p:nvPr/>
            </p:nvSpPr>
            <p:spPr bwMode="auto">
              <a:xfrm>
                <a:off x="633" y="2215"/>
                <a:ext cx="20" cy="45"/>
              </a:xfrm>
              <a:custGeom>
                <a:avLst/>
                <a:gdLst>
                  <a:gd name="T0" fmla="*/ 125 w 8"/>
                  <a:gd name="T1" fmla="*/ 0 h 17"/>
                  <a:gd name="T2" fmla="*/ 83 w 8"/>
                  <a:gd name="T3" fmla="*/ 315 h 17"/>
                  <a:gd name="T4" fmla="*/ 113 w 8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4" y="3"/>
                      <a:pt x="3" y="13"/>
                      <a:pt x="5" y="17"/>
                    </a:cubicBezTo>
                    <a:cubicBezTo>
                      <a:pt x="3" y="13"/>
                      <a:pt x="0" y="2"/>
                      <a:pt x="7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9" name="Freeform 276"/>
              <p:cNvSpPr>
                <a:spLocks/>
              </p:cNvSpPr>
              <p:nvPr/>
            </p:nvSpPr>
            <p:spPr bwMode="auto">
              <a:xfrm>
                <a:off x="596" y="2295"/>
                <a:ext cx="15" cy="45"/>
              </a:xfrm>
              <a:custGeom>
                <a:avLst/>
                <a:gdLst>
                  <a:gd name="T0" fmla="*/ 83 w 6"/>
                  <a:gd name="T1" fmla="*/ 21 h 17"/>
                  <a:gd name="T2" fmla="*/ 33 w 6"/>
                  <a:gd name="T3" fmla="*/ 315 h 17"/>
                  <a:gd name="T4" fmla="*/ 95 w 6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7">
                    <a:moveTo>
                      <a:pt x="5" y="1"/>
                    </a:moveTo>
                    <a:cubicBezTo>
                      <a:pt x="1" y="6"/>
                      <a:pt x="1" y="11"/>
                      <a:pt x="2" y="17"/>
                    </a:cubicBezTo>
                    <a:cubicBezTo>
                      <a:pt x="1" y="11"/>
                      <a:pt x="0" y="4"/>
                      <a:pt x="6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90" name="Freeform 277"/>
              <p:cNvSpPr>
                <a:spLocks/>
              </p:cNvSpPr>
              <p:nvPr/>
            </p:nvSpPr>
            <p:spPr bwMode="auto">
              <a:xfrm>
                <a:off x="666" y="2353"/>
                <a:ext cx="30" cy="38"/>
              </a:xfrm>
              <a:custGeom>
                <a:avLst/>
                <a:gdLst>
                  <a:gd name="T0" fmla="*/ 188 w 12"/>
                  <a:gd name="T1" fmla="*/ 38 h 14"/>
                  <a:gd name="T2" fmla="*/ 50 w 12"/>
                  <a:gd name="T3" fmla="*/ 280 h 14"/>
                  <a:gd name="T4" fmla="*/ 33 w 12"/>
                  <a:gd name="T5" fmla="*/ 163 h 14"/>
                  <a:gd name="T6" fmla="*/ 125 w 12"/>
                  <a:gd name="T7" fmla="*/ 3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2" y="2"/>
                    </a:moveTo>
                    <a:cubicBezTo>
                      <a:pt x="6" y="0"/>
                      <a:pt x="3" y="11"/>
                      <a:pt x="3" y="14"/>
                    </a:cubicBezTo>
                    <a:cubicBezTo>
                      <a:pt x="0" y="13"/>
                      <a:pt x="1" y="10"/>
                      <a:pt x="2" y="8"/>
                    </a:cubicBezTo>
                    <a:cubicBezTo>
                      <a:pt x="4" y="5"/>
                      <a:pt x="7" y="5"/>
                      <a:pt x="8" y="2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91" name="Freeform 278"/>
              <p:cNvSpPr>
                <a:spLocks/>
              </p:cNvSpPr>
              <p:nvPr/>
            </p:nvSpPr>
            <p:spPr bwMode="auto">
              <a:xfrm>
                <a:off x="763" y="2319"/>
                <a:ext cx="23" cy="29"/>
              </a:xfrm>
              <a:custGeom>
                <a:avLst/>
                <a:gdLst>
                  <a:gd name="T0" fmla="*/ 151 w 9"/>
                  <a:gd name="T1" fmla="*/ 0 h 11"/>
                  <a:gd name="T2" fmla="*/ 20 w 9"/>
                  <a:gd name="T3" fmla="*/ 200 h 11"/>
                  <a:gd name="T4" fmla="*/ 130 w 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5" y="1"/>
                      <a:pt x="0" y="8"/>
                      <a:pt x="1" y="11"/>
                    </a:cubicBezTo>
                    <a:cubicBezTo>
                      <a:pt x="0" y="7"/>
                      <a:pt x="4" y="1"/>
                      <a:pt x="8" y="0"/>
                    </a:cubicBezTo>
                  </a:path>
                </a:pathLst>
              </a:custGeom>
              <a:solidFill>
                <a:srgbClr val="ED8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</p:grpSp>
      <p:grpSp>
        <p:nvGrpSpPr>
          <p:cNvPr id="3033" name="Group 3032"/>
          <p:cNvGrpSpPr/>
          <p:nvPr/>
        </p:nvGrpSpPr>
        <p:grpSpPr>
          <a:xfrm>
            <a:off x="9168894" y="2279902"/>
            <a:ext cx="2442073" cy="2655752"/>
            <a:chOff x="2430460" y="4071823"/>
            <a:chExt cx="2442073" cy="2777666"/>
          </a:xfrm>
        </p:grpSpPr>
        <p:grpSp>
          <p:nvGrpSpPr>
            <p:cNvPr id="2680" name="Group 709"/>
            <p:cNvGrpSpPr>
              <a:grpSpLocks/>
            </p:cNvGrpSpPr>
            <p:nvPr/>
          </p:nvGrpSpPr>
          <p:grpSpPr bwMode="auto">
            <a:xfrm>
              <a:off x="2622419" y="4071823"/>
              <a:ext cx="2184356" cy="2765700"/>
              <a:chOff x="3724" y="843"/>
              <a:chExt cx="1620" cy="2014"/>
            </a:xfrm>
          </p:grpSpPr>
          <p:grpSp>
            <p:nvGrpSpPr>
              <p:cNvPr id="2681" name="Group 710"/>
              <p:cNvGrpSpPr>
                <a:grpSpLocks/>
              </p:cNvGrpSpPr>
              <p:nvPr/>
            </p:nvGrpSpPr>
            <p:grpSpPr bwMode="auto">
              <a:xfrm>
                <a:off x="3729" y="843"/>
                <a:ext cx="1612" cy="2014"/>
                <a:chOff x="3729" y="843"/>
                <a:chExt cx="1612" cy="2014"/>
              </a:xfrm>
            </p:grpSpPr>
            <p:sp>
              <p:nvSpPr>
                <p:cNvPr id="2833" name="Freeform 711"/>
                <p:cNvSpPr>
                  <a:spLocks/>
                </p:cNvSpPr>
                <p:nvPr/>
              </p:nvSpPr>
              <p:spPr bwMode="auto">
                <a:xfrm>
                  <a:off x="3731" y="2782"/>
                  <a:ext cx="1610" cy="75"/>
                </a:xfrm>
                <a:custGeom>
                  <a:avLst/>
                  <a:gdLst>
                    <a:gd name="T0" fmla="*/ 10063 w 644"/>
                    <a:gd name="T1" fmla="*/ 21 h 28"/>
                    <a:gd name="T2" fmla="*/ 10050 w 644"/>
                    <a:gd name="T3" fmla="*/ 35 h 28"/>
                    <a:gd name="T4" fmla="*/ 9345 w 644"/>
                    <a:gd name="T5" fmla="*/ 0 h 28"/>
                    <a:gd name="T6" fmla="*/ 7988 w 644"/>
                    <a:gd name="T7" fmla="*/ 21 h 28"/>
                    <a:gd name="T8" fmla="*/ 6395 w 644"/>
                    <a:gd name="T9" fmla="*/ 56 h 28"/>
                    <a:gd name="T10" fmla="*/ 4300 w 644"/>
                    <a:gd name="T11" fmla="*/ 21 h 28"/>
                    <a:gd name="T12" fmla="*/ 2313 w 644"/>
                    <a:gd name="T13" fmla="*/ 21 h 28"/>
                    <a:gd name="T14" fmla="*/ 895 w 644"/>
                    <a:gd name="T15" fmla="*/ 0 h 28"/>
                    <a:gd name="T16" fmla="*/ 20 w 644"/>
                    <a:gd name="T17" fmla="*/ 35 h 28"/>
                    <a:gd name="T18" fmla="*/ 0 w 644"/>
                    <a:gd name="T19" fmla="*/ 35 h 28"/>
                    <a:gd name="T20" fmla="*/ 0 w 644"/>
                    <a:gd name="T21" fmla="*/ 445 h 28"/>
                    <a:gd name="T22" fmla="*/ 20 w 644"/>
                    <a:gd name="T23" fmla="*/ 445 h 28"/>
                    <a:gd name="T24" fmla="*/ 613 w 644"/>
                    <a:gd name="T25" fmla="*/ 423 h 28"/>
                    <a:gd name="T26" fmla="*/ 1175 w 644"/>
                    <a:gd name="T27" fmla="*/ 479 h 28"/>
                    <a:gd name="T28" fmla="*/ 2050 w 644"/>
                    <a:gd name="T29" fmla="*/ 479 h 28"/>
                    <a:gd name="T30" fmla="*/ 2658 w 644"/>
                    <a:gd name="T31" fmla="*/ 504 h 28"/>
                    <a:gd name="T32" fmla="*/ 4020 w 644"/>
                    <a:gd name="T33" fmla="*/ 504 h 28"/>
                    <a:gd name="T34" fmla="*/ 4658 w 644"/>
                    <a:gd name="T35" fmla="*/ 479 h 28"/>
                    <a:gd name="T36" fmla="*/ 6020 w 644"/>
                    <a:gd name="T37" fmla="*/ 504 h 28"/>
                    <a:gd name="T38" fmla="*/ 6750 w 644"/>
                    <a:gd name="T39" fmla="*/ 517 h 28"/>
                    <a:gd name="T40" fmla="*/ 7708 w 644"/>
                    <a:gd name="T41" fmla="*/ 504 h 28"/>
                    <a:gd name="T42" fmla="*/ 8300 w 644"/>
                    <a:gd name="T43" fmla="*/ 479 h 28"/>
                    <a:gd name="T44" fmla="*/ 9095 w 644"/>
                    <a:gd name="T45" fmla="*/ 458 h 28"/>
                    <a:gd name="T46" fmla="*/ 9688 w 644"/>
                    <a:gd name="T47" fmla="*/ 445 h 28"/>
                    <a:gd name="T48" fmla="*/ 10050 w 644"/>
                    <a:gd name="T49" fmla="*/ 445 h 28"/>
                    <a:gd name="T50" fmla="*/ 10063 w 644"/>
                    <a:gd name="T51" fmla="*/ 402 h 28"/>
                    <a:gd name="T52" fmla="*/ 10063 w 644"/>
                    <a:gd name="T53" fmla="*/ 21 h 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644" h="28">
                      <a:moveTo>
                        <a:pt x="644" y="1"/>
                      </a:moveTo>
                      <a:cubicBezTo>
                        <a:pt x="643" y="2"/>
                        <a:pt x="643" y="2"/>
                        <a:pt x="643" y="2"/>
                      </a:cubicBezTo>
                      <a:cubicBezTo>
                        <a:pt x="643" y="2"/>
                        <a:pt x="613" y="3"/>
                        <a:pt x="598" y="0"/>
                      </a:cubicBezTo>
                      <a:cubicBezTo>
                        <a:pt x="591" y="4"/>
                        <a:pt x="536" y="8"/>
                        <a:pt x="511" y="1"/>
                      </a:cubicBezTo>
                      <a:cubicBezTo>
                        <a:pt x="500" y="8"/>
                        <a:pt x="432" y="8"/>
                        <a:pt x="409" y="3"/>
                      </a:cubicBezTo>
                      <a:cubicBezTo>
                        <a:pt x="395" y="8"/>
                        <a:pt x="293" y="5"/>
                        <a:pt x="275" y="1"/>
                      </a:cubicBezTo>
                      <a:cubicBezTo>
                        <a:pt x="264" y="8"/>
                        <a:pt x="171" y="8"/>
                        <a:pt x="148" y="1"/>
                      </a:cubicBezTo>
                      <a:cubicBezTo>
                        <a:pt x="139" y="7"/>
                        <a:pt x="71" y="7"/>
                        <a:pt x="57" y="0"/>
                      </a:cubicBezTo>
                      <a:cubicBezTo>
                        <a:pt x="40" y="3"/>
                        <a:pt x="1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0" y="23"/>
                        <a:pt x="25" y="23"/>
                        <a:pt x="39" y="22"/>
                      </a:cubicBezTo>
                      <a:cubicBezTo>
                        <a:pt x="45" y="22"/>
                        <a:pt x="67" y="24"/>
                        <a:pt x="75" y="25"/>
                      </a:cubicBezTo>
                      <a:cubicBezTo>
                        <a:pt x="92" y="26"/>
                        <a:pt x="115" y="27"/>
                        <a:pt x="131" y="25"/>
                      </a:cubicBezTo>
                      <a:cubicBezTo>
                        <a:pt x="139" y="25"/>
                        <a:pt x="161" y="25"/>
                        <a:pt x="170" y="26"/>
                      </a:cubicBezTo>
                      <a:cubicBezTo>
                        <a:pt x="195" y="28"/>
                        <a:pt x="234" y="28"/>
                        <a:pt x="257" y="26"/>
                      </a:cubicBezTo>
                      <a:cubicBezTo>
                        <a:pt x="266" y="25"/>
                        <a:pt x="287" y="24"/>
                        <a:pt x="298" y="25"/>
                      </a:cubicBezTo>
                      <a:cubicBezTo>
                        <a:pt x="323" y="26"/>
                        <a:pt x="360" y="27"/>
                        <a:pt x="385" y="26"/>
                      </a:cubicBezTo>
                      <a:cubicBezTo>
                        <a:pt x="397" y="26"/>
                        <a:pt x="423" y="26"/>
                        <a:pt x="432" y="27"/>
                      </a:cubicBezTo>
                      <a:cubicBezTo>
                        <a:pt x="452" y="28"/>
                        <a:pt x="477" y="28"/>
                        <a:pt x="493" y="26"/>
                      </a:cubicBezTo>
                      <a:cubicBezTo>
                        <a:pt x="502" y="25"/>
                        <a:pt x="523" y="25"/>
                        <a:pt x="531" y="25"/>
                      </a:cubicBezTo>
                      <a:cubicBezTo>
                        <a:pt x="548" y="26"/>
                        <a:pt x="568" y="26"/>
                        <a:pt x="582" y="24"/>
                      </a:cubicBezTo>
                      <a:cubicBezTo>
                        <a:pt x="590" y="23"/>
                        <a:pt x="612" y="22"/>
                        <a:pt x="620" y="23"/>
                      </a:cubicBezTo>
                      <a:cubicBezTo>
                        <a:pt x="632" y="23"/>
                        <a:pt x="643" y="23"/>
                        <a:pt x="643" y="23"/>
                      </a:cubicBezTo>
                      <a:cubicBezTo>
                        <a:pt x="644" y="21"/>
                        <a:pt x="644" y="21"/>
                        <a:pt x="644" y="21"/>
                      </a:cubicBezTo>
                      <a:lnTo>
                        <a:pt x="644" y="1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4" name="Freeform 712"/>
                <p:cNvSpPr>
                  <a:spLocks/>
                </p:cNvSpPr>
                <p:nvPr/>
              </p:nvSpPr>
              <p:spPr bwMode="auto">
                <a:xfrm>
                  <a:off x="3966" y="2803"/>
                  <a:ext cx="653" cy="32"/>
                </a:xfrm>
                <a:custGeom>
                  <a:avLst/>
                  <a:gdLst>
                    <a:gd name="T0" fmla="*/ 938 w 261"/>
                    <a:gd name="T1" fmla="*/ 171 h 12"/>
                    <a:gd name="T2" fmla="*/ 2805 w 261"/>
                    <a:gd name="T3" fmla="*/ 149 h 12"/>
                    <a:gd name="T4" fmla="*/ 4088 w 261"/>
                    <a:gd name="T5" fmla="*/ 93 h 12"/>
                    <a:gd name="T6" fmla="*/ 2755 w 261"/>
                    <a:gd name="T7" fmla="*/ 0 h 12"/>
                    <a:gd name="T8" fmla="*/ 863 w 261"/>
                    <a:gd name="T9" fmla="*/ 35 h 12"/>
                    <a:gd name="T10" fmla="*/ 0 w 261"/>
                    <a:gd name="T11" fmla="*/ 93 h 12"/>
                    <a:gd name="T12" fmla="*/ 938 w 261"/>
                    <a:gd name="T13" fmla="*/ 171 h 1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61" h="12">
                      <a:moveTo>
                        <a:pt x="60" y="9"/>
                      </a:moveTo>
                      <a:cubicBezTo>
                        <a:pt x="69" y="12"/>
                        <a:pt x="169" y="10"/>
                        <a:pt x="179" y="8"/>
                      </a:cubicBezTo>
                      <a:cubicBezTo>
                        <a:pt x="188" y="7"/>
                        <a:pt x="249" y="11"/>
                        <a:pt x="261" y="5"/>
                      </a:cubicBezTo>
                      <a:cubicBezTo>
                        <a:pt x="250" y="5"/>
                        <a:pt x="187" y="5"/>
                        <a:pt x="176" y="0"/>
                      </a:cubicBezTo>
                      <a:cubicBezTo>
                        <a:pt x="150" y="8"/>
                        <a:pt x="69" y="6"/>
                        <a:pt x="55" y="2"/>
                      </a:cubicBezTo>
                      <a:cubicBezTo>
                        <a:pt x="49" y="5"/>
                        <a:pt x="17" y="6"/>
                        <a:pt x="0" y="5"/>
                      </a:cubicBezTo>
                      <a:cubicBezTo>
                        <a:pt x="12" y="8"/>
                        <a:pt x="49" y="11"/>
                        <a:pt x="6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5" name="Freeform 713"/>
                <p:cNvSpPr>
                  <a:spLocks/>
                </p:cNvSpPr>
                <p:nvPr/>
              </p:nvSpPr>
              <p:spPr bwMode="auto">
                <a:xfrm>
                  <a:off x="3729" y="843"/>
                  <a:ext cx="1612" cy="1960"/>
                </a:xfrm>
                <a:custGeom>
                  <a:avLst/>
                  <a:gdLst>
                    <a:gd name="T0" fmla="*/ 7215 w 645"/>
                    <a:gd name="T1" fmla="*/ 776 h 735"/>
                    <a:gd name="T2" fmla="*/ 4853 w 645"/>
                    <a:gd name="T3" fmla="*/ 1045 h 735"/>
                    <a:gd name="T4" fmla="*/ 2687 w 645"/>
                    <a:gd name="T5" fmla="*/ 1003 h 735"/>
                    <a:gd name="T6" fmla="*/ 530 w 645"/>
                    <a:gd name="T7" fmla="*/ 419 h 735"/>
                    <a:gd name="T8" fmla="*/ 75 w 645"/>
                    <a:gd name="T9" fmla="*/ 739 h 735"/>
                    <a:gd name="T10" fmla="*/ 30 w 645"/>
                    <a:gd name="T11" fmla="*/ 947 h 735"/>
                    <a:gd name="T12" fmla="*/ 12 w 645"/>
                    <a:gd name="T13" fmla="*/ 989 h 735"/>
                    <a:gd name="T14" fmla="*/ 12 w 645"/>
                    <a:gd name="T15" fmla="*/ 13824 h 735"/>
                    <a:gd name="T16" fmla="*/ 30 w 645"/>
                    <a:gd name="T17" fmla="*/ 13824 h 735"/>
                    <a:gd name="T18" fmla="*/ 905 w 645"/>
                    <a:gd name="T19" fmla="*/ 13789 h 735"/>
                    <a:gd name="T20" fmla="*/ 2324 w 645"/>
                    <a:gd name="T21" fmla="*/ 13803 h 735"/>
                    <a:gd name="T22" fmla="*/ 4309 w 645"/>
                    <a:gd name="T23" fmla="*/ 13803 h 735"/>
                    <a:gd name="T24" fmla="*/ 6403 w 645"/>
                    <a:gd name="T25" fmla="*/ 13845 h 735"/>
                    <a:gd name="T26" fmla="*/ 7995 w 645"/>
                    <a:gd name="T27" fmla="*/ 13803 h 735"/>
                    <a:gd name="T28" fmla="*/ 9350 w 645"/>
                    <a:gd name="T29" fmla="*/ 13789 h 735"/>
                    <a:gd name="T30" fmla="*/ 10057 w 645"/>
                    <a:gd name="T31" fmla="*/ 13824 h 735"/>
                    <a:gd name="T32" fmla="*/ 10069 w 645"/>
                    <a:gd name="T33" fmla="*/ 13803 h 735"/>
                    <a:gd name="T34" fmla="*/ 10069 w 645"/>
                    <a:gd name="T35" fmla="*/ 797 h 735"/>
                    <a:gd name="T36" fmla="*/ 7215 w 645"/>
                    <a:gd name="T37" fmla="*/ 776 h 73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45" h="735">
                      <a:moveTo>
                        <a:pt x="462" y="41"/>
                      </a:moveTo>
                      <a:cubicBezTo>
                        <a:pt x="435" y="9"/>
                        <a:pt x="328" y="20"/>
                        <a:pt x="311" y="55"/>
                      </a:cubicBezTo>
                      <a:cubicBezTo>
                        <a:pt x="278" y="10"/>
                        <a:pt x="195" y="24"/>
                        <a:pt x="172" y="53"/>
                      </a:cubicBezTo>
                      <a:cubicBezTo>
                        <a:pt x="138" y="17"/>
                        <a:pt x="78" y="10"/>
                        <a:pt x="34" y="22"/>
                      </a:cubicBezTo>
                      <a:cubicBezTo>
                        <a:pt x="21" y="26"/>
                        <a:pt x="10" y="34"/>
                        <a:pt x="5" y="39"/>
                      </a:cubicBezTo>
                      <a:cubicBezTo>
                        <a:pt x="2" y="41"/>
                        <a:pt x="0" y="45"/>
                        <a:pt x="2" y="50"/>
                      </a:cubicBezTo>
                      <a:cubicBezTo>
                        <a:pt x="2" y="50"/>
                        <a:pt x="1" y="51"/>
                        <a:pt x="1" y="52"/>
                      </a:cubicBezTo>
                      <a:cubicBezTo>
                        <a:pt x="1" y="729"/>
                        <a:pt x="1" y="729"/>
                        <a:pt x="1" y="729"/>
                      </a:cubicBezTo>
                      <a:cubicBezTo>
                        <a:pt x="2" y="729"/>
                        <a:pt x="2" y="729"/>
                        <a:pt x="2" y="729"/>
                      </a:cubicBezTo>
                      <a:cubicBezTo>
                        <a:pt x="15" y="729"/>
                        <a:pt x="41" y="730"/>
                        <a:pt x="58" y="727"/>
                      </a:cubicBezTo>
                      <a:cubicBezTo>
                        <a:pt x="72" y="734"/>
                        <a:pt x="140" y="734"/>
                        <a:pt x="149" y="728"/>
                      </a:cubicBezTo>
                      <a:cubicBezTo>
                        <a:pt x="172" y="735"/>
                        <a:pt x="265" y="735"/>
                        <a:pt x="276" y="728"/>
                      </a:cubicBezTo>
                      <a:cubicBezTo>
                        <a:pt x="294" y="732"/>
                        <a:pt x="396" y="735"/>
                        <a:pt x="410" y="730"/>
                      </a:cubicBezTo>
                      <a:cubicBezTo>
                        <a:pt x="433" y="735"/>
                        <a:pt x="501" y="735"/>
                        <a:pt x="512" y="728"/>
                      </a:cubicBezTo>
                      <a:cubicBezTo>
                        <a:pt x="537" y="735"/>
                        <a:pt x="592" y="731"/>
                        <a:pt x="599" y="727"/>
                      </a:cubicBezTo>
                      <a:cubicBezTo>
                        <a:pt x="614" y="730"/>
                        <a:pt x="644" y="729"/>
                        <a:pt x="644" y="729"/>
                      </a:cubicBezTo>
                      <a:cubicBezTo>
                        <a:pt x="645" y="728"/>
                        <a:pt x="645" y="728"/>
                        <a:pt x="645" y="728"/>
                      </a:cubicBezTo>
                      <a:cubicBezTo>
                        <a:pt x="645" y="42"/>
                        <a:pt x="645" y="42"/>
                        <a:pt x="645" y="42"/>
                      </a:cubicBezTo>
                      <a:cubicBezTo>
                        <a:pt x="616" y="0"/>
                        <a:pt x="480" y="6"/>
                        <a:pt x="462" y="4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6" name="Freeform 714"/>
                <p:cNvSpPr>
                  <a:spLocks/>
                </p:cNvSpPr>
                <p:nvPr/>
              </p:nvSpPr>
              <p:spPr bwMode="auto">
                <a:xfrm>
                  <a:off x="4494" y="1625"/>
                  <a:ext cx="20" cy="29"/>
                </a:xfrm>
                <a:custGeom>
                  <a:avLst/>
                  <a:gdLst>
                    <a:gd name="T0" fmla="*/ 0 w 8"/>
                    <a:gd name="T1" fmla="*/ 34 h 11"/>
                    <a:gd name="T2" fmla="*/ 125 w 8"/>
                    <a:gd name="T3" fmla="*/ 200 h 11"/>
                    <a:gd name="T4" fmla="*/ 125 w 8"/>
                    <a:gd name="T5" fmla="*/ 0 h 1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" h="11">
                      <a:moveTo>
                        <a:pt x="0" y="2"/>
                      </a:moveTo>
                      <a:cubicBezTo>
                        <a:pt x="4" y="4"/>
                        <a:pt x="6" y="8"/>
                        <a:pt x="8" y="11"/>
                      </a:cubicBezTo>
                      <a:cubicBezTo>
                        <a:pt x="8" y="8"/>
                        <a:pt x="8" y="4"/>
                        <a:pt x="8" y="0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7" name="Freeform 715"/>
                <p:cNvSpPr>
                  <a:spLocks/>
                </p:cNvSpPr>
                <p:nvPr/>
              </p:nvSpPr>
              <p:spPr bwMode="auto">
                <a:xfrm>
                  <a:off x="4726" y="1387"/>
                  <a:ext cx="13" cy="30"/>
                </a:xfrm>
                <a:custGeom>
                  <a:avLst/>
                  <a:gdLst>
                    <a:gd name="T0" fmla="*/ 68 w 5"/>
                    <a:gd name="T1" fmla="*/ 0 h 11"/>
                    <a:gd name="T2" fmla="*/ 0 w 5"/>
                    <a:gd name="T3" fmla="*/ 224 h 11"/>
                    <a:gd name="T4" fmla="*/ 68 w 5"/>
                    <a:gd name="T5" fmla="*/ 224 h 11"/>
                    <a:gd name="T6" fmla="*/ 88 w 5"/>
                    <a:gd name="T7" fmla="*/ 120 h 11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11">
                      <a:moveTo>
                        <a:pt x="4" y="0"/>
                      </a:moveTo>
                      <a:cubicBezTo>
                        <a:pt x="2" y="3"/>
                        <a:pt x="1" y="7"/>
                        <a:pt x="0" y="11"/>
                      </a:cubicBezTo>
                      <a:cubicBezTo>
                        <a:pt x="1" y="11"/>
                        <a:pt x="2" y="11"/>
                        <a:pt x="4" y="11"/>
                      </a:cubicBezTo>
                      <a:cubicBezTo>
                        <a:pt x="4" y="10"/>
                        <a:pt x="5" y="8"/>
                        <a:pt x="5" y="6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8" name="Freeform 716"/>
                <p:cNvSpPr>
                  <a:spLocks/>
                </p:cNvSpPr>
                <p:nvPr/>
              </p:nvSpPr>
              <p:spPr bwMode="auto">
                <a:xfrm>
                  <a:off x="4819" y="1739"/>
                  <a:ext cx="32" cy="35"/>
                </a:xfrm>
                <a:custGeom>
                  <a:avLst/>
                  <a:gdLst>
                    <a:gd name="T0" fmla="*/ 0 w 13"/>
                    <a:gd name="T1" fmla="*/ 0 h 13"/>
                    <a:gd name="T2" fmla="*/ 91 w 13"/>
                    <a:gd name="T3" fmla="*/ 253 h 13"/>
                    <a:gd name="T4" fmla="*/ 194 w 13"/>
                    <a:gd name="T5" fmla="*/ 94 h 13"/>
                    <a:gd name="T6" fmla="*/ 153 w 13"/>
                    <a:gd name="T7" fmla="*/ 59 h 1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2" y="4"/>
                        <a:pt x="3" y="9"/>
                        <a:pt x="6" y="13"/>
                      </a:cubicBezTo>
                      <a:cubicBezTo>
                        <a:pt x="6" y="9"/>
                        <a:pt x="9" y="5"/>
                        <a:pt x="13" y="5"/>
                      </a:cubicBezTo>
                      <a:cubicBezTo>
                        <a:pt x="12" y="4"/>
                        <a:pt x="11" y="4"/>
                        <a:pt x="10" y="3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39" name="Freeform 717"/>
                <p:cNvSpPr>
                  <a:spLocks/>
                </p:cNvSpPr>
                <p:nvPr/>
              </p:nvSpPr>
              <p:spPr bwMode="auto">
                <a:xfrm>
                  <a:off x="5086" y="1561"/>
                  <a:ext cx="15" cy="18"/>
                </a:xfrm>
                <a:custGeom>
                  <a:avLst/>
                  <a:gdLst>
                    <a:gd name="T0" fmla="*/ 63 w 6"/>
                    <a:gd name="T1" fmla="*/ 0 h 7"/>
                    <a:gd name="T2" fmla="*/ 0 w 6"/>
                    <a:gd name="T3" fmla="*/ 85 h 7"/>
                    <a:gd name="T4" fmla="*/ 95 w 6"/>
                    <a:gd name="T5" fmla="*/ 118 h 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cubicBezTo>
                        <a:pt x="3" y="2"/>
                        <a:pt x="1" y="3"/>
                        <a:pt x="0" y="5"/>
                      </a:cubicBezTo>
                      <a:cubicBezTo>
                        <a:pt x="2" y="5"/>
                        <a:pt x="4" y="6"/>
                        <a:pt x="6" y="7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0" name="Freeform 718"/>
                <p:cNvSpPr>
                  <a:spLocks/>
                </p:cNvSpPr>
                <p:nvPr/>
              </p:nvSpPr>
              <p:spPr bwMode="auto">
                <a:xfrm>
                  <a:off x="4839" y="1974"/>
                  <a:ext cx="17" cy="27"/>
                </a:xfrm>
                <a:custGeom>
                  <a:avLst/>
                  <a:gdLst>
                    <a:gd name="T0" fmla="*/ 12 w 7"/>
                    <a:gd name="T1" fmla="*/ 0 h 10"/>
                    <a:gd name="T2" fmla="*/ 0 w 7"/>
                    <a:gd name="T3" fmla="*/ 197 h 10"/>
                    <a:gd name="T4" fmla="*/ 100 w 7"/>
                    <a:gd name="T5" fmla="*/ 38 h 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10">
                      <a:moveTo>
                        <a:pt x="1" y="0"/>
                      </a:moveTo>
                      <a:cubicBezTo>
                        <a:pt x="1" y="3"/>
                        <a:pt x="0" y="6"/>
                        <a:pt x="0" y="10"/>
                      </a:cubicBezTo>
                      <a:cubicBezTo>
                        <a:pt x="3" y="8"/>
                        <a:pt x="4" y="4"/>
                        <a:pt x="7" y="2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1" name="Freeform 719"/>
                <p:cNvSpPr>
                  <a:spLocks/>
                </p:cNvSpPr>
                <p:nvPr/>
              </p:nvSpPr>
              <p:spPr bwMode="auto">
                <a:xfrm>
                  <a:off x="4491" y="2014"/>
                  <a:ext cx="18" cy="13"/>
                </a:xfrm>
                <a:custGeom>
                  <a:avLst/>
                  <a:gdLst>
                    <a:gd name="T0" fmla="*/ 33 w 7"/>
                    <a:gd name="T1" fmla="*/ 0 h 5"/>
                    <a:gd name="T2" fmla="*/ 21 w 7"/>
                    <a:gd name="T3" fmla="*/ 88 h 5"/>
                    <a:gd name="T4" fmla="*/ 118 w 7"/>
                    <a:gd name="T5" fmla="*/ 88 h 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5">
                      <a:moveTo>
                        <a:pt x="2" y="0"/>
                      </a:moveTo>
                      <a:cubicBezTo>
                        <a:pt x="1" y="1"/>
                        <a:pt x="0" y="3"/>
                        <a:pt x="1" y="5"/>
                      </a:cubicBezTo>
                      <a:cubicBezTo>
                        <a:pt x="3" y="4"/>
                        <a:pt x="5" y="5"/>
                        <a:pt x="7" y="5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2" name="Freeform 720"/>
                <p:cNvSpPr>
                  <a:spLocks/>
                </p:cNvSpPr>
                <p:nvPr/>
              </p:nvSpPr>
              <p:spPr bwMode="auto">
                <a:xfrm>
                  <a:off x="4171" y="1937"/>
                  <a:ext cx="15" cy="21"/>
                </a:xfrm>
                <a:custGeom>
                  <a:avLst/>
                  <a:gdLst>
                    <a:gd name="T0" fmla="*/ 33 w 6"/>
                    <a:gd name="T1" fmla="*/ 0 h 8"/>
                    <a:gd name="T2" fmla="*/ 20 w 6"/>
                    <a:gd name="T3" fmla="*/ 123 h 8"/>
                    <a:gd name="T4" fmla="*/ 95 w 6"/>
                    <a:gd name="T5" fmla="*/ 144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8"/>
                        <a:pt x="4" y="8"/>
                        <a:pt x="6" y="8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3" name="Freeform 721"/>
                <p:cNvSpPr>
                  <a:spLocks/>
                </p:cNvSpPr>
                <p:nvPr/>
              </p:nvSpPr>
              <p:spPr bwMode="auto">
                <a:xfrm>
                  <a:off x="3884" y="1526"/>
                  <a:ext cx="22" cy="24"/>
                </a:xfrm>
                <a:custGeom>
                  <a:avLst/>
                  <a:gdLst>
                    <a:gd name="T0" fmla="*/ 0 w 9"/>
                    <a:gd name="T1" fmla="*/ 56 h 9"/>
                    <a:gd name="T2" fmla="*/ 59 w 9"/>
                    <a:gd name="T3" fmla="*/ 171 h 9"/>
                    <a:gd name="T4" fmla="*/ 132 w 9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" h="9">
                      <a:moveTo>
                        <a:pt x="0" y="3"/>
                      </a:moveTo>
                      <a:cubicBezTo>
                        <a:pt x="1" y="5"/>
                        <a:pt x="2" y="7"/>
                        <a:pt x="4" y="9"/>
                      </a:cubicBezTo>
                      <a:cubicBezTo>
                        <a:pt x="4" y="5"/>
                        <a:pt x="7" y="2"/>
                        <a:pt x="9" y="0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4" name="Freeform 722"/>
                <p:cNvSpPr>
                  <a:spLocks/>
                </p:cNvSpPr>
                <p:nvPr/>
              </p:nvSpPr>
              <p:spPr bwMode="auto">
                <a:xfrm>
                  <a:off x="4161" y="1209"/>
                  <a:ext cx="13" cy="53"/>
                </a:xfrm>
                <a:custGeom>
                  <a:avLst/>
                  <a:gdLst>
                    <a:gd name="T0" fmla="*/ 34 w 5"/>
                    <a:gd name="T1" fmla="*/ 0 h 20"/>
                    <a:gd name="T2" fmla="*/ 0 w 5"/>
                    <a:gd name="T3" fmla="*/ 371 h 20"/>
                    <a:gd name="T4" fmla="*/ 88 w 5"/>
                    <a:gd name="T5" fmla="*/ 337 h 20"/>
                    <a:gd name="T6" fmla="*/ 68 w 5"/>
                    <a:gd name="T7" fmla="*/ 260 h 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" h="20">
                      <a:moveTo>
                        <a:pt x="2" y="0"/>
                      </a:moveTo>
                      <a:cubicBezTo>
                        <a:pt x="1" y="6"/>
                        <a:pt x="1" y="13"/>
                        <a:pt x="0" y="20"/>
                      </a:cubicBezTo>
                      <a:cubicBezTo>
                        <a:pt x="1" y="19"/>
                        <a:pt x="3" y="18"/>
                        <a:pt x="5" y="18"/>
                      </a:cubicBezTo>
                      <a:cubicBezTo>
                        <a:pt x="5" y="17"/>
                        <a:pt x="5" y="16"/>
                        <a:pt x="4" y="14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5" name="Freeform 723"/>
                <p:cNvSpPr>
                  <a:spLocks/>
                </p:cNvSpPr>
                <p:nvPr/>
              </p:nvSpPr>
              <p:spPr bwMode="auto">
                <a:xfrm>
                  <a:off x="3971" y="2379"/>
                  <a:ext cx="18" cy="16"/>
                </a:xfrm>
                <a:custGeom>
                  <a:avLst/>
                  <a:gdLst>
                    <a:gd name="T0" fmla="*/ 0 w 7"/>
                    <a:gd name="T1" fmla="*/ 0 h 6"/>
                    <a:gd name="T2" fmla="*/ 0 w 7"/>
                    <a:gd name="T3" fmla="*/ 115 h 6"/>
                    <a:gd name="T4" fmla="*/ 118 w 7"/>
                    <a:gd name="T5" fmla="*/ 56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5"/>
                        <a:pt x="5" y="3"/>
                        <a:pt x="7" y="3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6" name="Freeform 724"/>
                <p:cNvSpPr>
                  <a:spLocks/>
                </p:cNvSpPr>
                <p:nvPr/>
              </p:nvSpPr>
              <p:spPr bwMode="auto">
                <a:xfrm>
                  <a:off x="5164" y="2273"/>
                  <a:ext cx="15" cy="21"/>
                </a:xfrm>
                <a:custGeom>
                  <a:avLst/>
                  <a:gdLst>
                    <a:gd name="T0" fmla="*/ 0 w 6"/>
                    <a:gd name="T1" fmla="*/ 34 h 8"/>
                    <a:gd name="T2" fmla="*/ 83 w 6"/>
                    <a:gd name="T3" fmla="*/ 0 h 8"/>
                    <a:gd name="T4" fmla="*/ 95 w 6"/>
                    <a:gd name="T5" fmla="*/ 110 h 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8">
                      <a:moveTo>
                        <a:pt x="0" y="2"/>
                      </a:moveTo>
                      <a:cubicBezTo>
                        <a:pt x="2" y="2"/>
                        <a:pt x="4" y="1"/>
                        <a:pt x="5" y="0"/>
                      </a:cubicBezTo>
                      <a:cubicBezTo>
                        <a:pt x="6" y="2"/>
                        <a:pt x="6" y="8"/>
                        <a:pt x="6" y="6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7" name="Freeform 725"/>
                <p:cNvSpPr>
                  <a:spLocks/>
                </p:cNvSpPr>
                <p:nvPr/>
              </p:nvSpPr>
              <p:spPr bwMode="auto">
                <a:xfrm>
                  <a:off x="4774" y="1678"/>
                  <a:ext cx="12" cy="16"/>
                </a:xfrm>
                <a:custGeom>
                  <a:avLst/>
                  <a:gdLst>
                    <a:gd name="T0" fmla="*/ 0 w 5"/>
                    <a:gd name="T1" fmla="*/ 0 h 6"/>
                    <a:gd name="T2" fmla="*/ 0 w 5"/>
                    <a:gd name="T3" fmla="*/ 115 h 6"/>
                    <a:gd name="T4" fmla="*/ 70 w 5"/>
                    <a:gd name="T5" fmla="*/ 93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5"/>
                        <a:pt x="3" y="5"/>
                        <a:pt x="5" y="5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48" name="Oval 726"/>
                <p:cNvSpPr>
                  <a:spLocks noChangeArrowheads="1"/>
                </p:cNvSpPr>
                <p:nvPr/>
              </p:nvSpPr>
              <p:spPr bwMode="auto">
                <a:xfrm>
                  <a:off x="5014" y="1067"/>
                  <a:ext cx="167" cy="27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49" name="Oval 727"/>
                <p:cNvSpPr>
                  <a:spLocks noChangeArrowheads="1"/>
                </p:cNvSpPr>
                <p:nvPr/>
              </p:nvSpPr>
              <p:spPr bwMode="auto">
                <a:xfrm>
                  <a:off x="5004" y="1057"/>
                  <a:ext cx="167" cy="269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0" name="Oval 728"/>
                <p:cNvSpPr>
                  <a:spLocks noChangeArrowheads="1"/>
                </p:cNvSpPr>
                <p:nvPr/>
              </p:nvSpPr>
              <p:spPr bwMode="auto">
                <a:xfrm>
                  <a:off x="4991" y="1046"/>
                  <a:ext cx="168" cy="269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1" name="Freeform 729"/>
                <p:cNvSpPr>
                  <a:spLocks/>
                </p:cNvSpPr>
                <p:nvPr/>
              </p:nvSpPr>
              <p:spPr bwMode="auto">
                <a:xfrm>
                  <a:off x="5019" y="1078"/>
                  <a:ext cx="132" cy="224"/>
                </a:xfrm>
                <a:custGeom>
                  <a:avLst/>
                  <a:gdLst>
                    <a:gd name="T0" fmla="*/ 570 w 53"/>
                    <a:gd name="T1" fmla="*/ 0 h 84"/>
                    <a:gd name="T2" fmla="*/ 682 w 53"/>
                    <a:gd name="T3" fmla="*/ 533 h 84"/>
                    <a:gd name="T4" fmla="*/ 217 w 53"/>
                    <a:gd name="T5" fmla="*/ 1387 h 84"/>
                    <a:gd name="T6" fmla="*/ 0 w 53"/>
                    <a:gd name="T7" fmla="*/ 1272 h 84"/>
                    <a:gd name="T8" fmla="*/ 354 w 53"/>
                    <a:gd name="T9" fmla="*/ 1592 h 84"/>
                    <a:gd name="T10" fmla="*/ 819 w 53"/>
                    <a:gd name="T11" fmla="*/ 739 h 84"/>
                    <a:gd name="T12" fmla="*/ 570 w 53"/>
                    <a:gd name="T13" fmla="*/ 0 h 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" h="84">
                      <a:moveTo>
                        <a:pt x="37" y="0"/>
                      </a:moveTo>
                      <a:cubicBezTo>
                        <a:pt x="41" y="8"/>
                        <a:pt x="44" y="18"/>
                        <a:pt x="44" y="28"/>
                      </a:cubicBezTo>
                      <a:cubicBezTo>
                        <a:pt x="44" y="53"/>
                        <a:pt x="31" y="73"/>
                        <a:pt x="14" y="73"/>
                      </a:cubicBezTo>
                      <a:cubicBezTo>
                        <a:pt x="9" y="73"/>
                        <a:pt x="4" y="71"/>
                        <a:pt x="0" y="67"/>
                      </a:cubicBezTo>
                      <a:cubicBezTo>
                        <a:pt x="5" y="77"/>
                        <a:pt x="14" y="84"/>
                        <a:pt x="23" y="84"/>
                      </a:cubicBezTo>
                      <a:cubicBezTo>
                        <a:pt x="39" y="84"/>
                        <a:pt x="53" y="64"/>
                        <a:pt x="53" y="39"/>
                      </a:cubicBezTo>
                      <a:cubicBezTo>
                        <a:pt x="53" y="23"/>
                        <a:pt x="46" y="8"/>
                        <a:pt x="3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52" name="Oval 730"/>
                <p:cNvSpPr>
                  <a:spLocks noChangeArrowheads="1"/>
                </p:cNvSpPr>
                <p:nvPr/>
              </p:nvSpPr>
              <p:spPr bwMode="auto">
                <a:xfrm>
                  <a:off x="5019" y="1086"/>
                  <a:ext cx="85" cy="91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3" name="Oval 731"/>
                <p:cNvSpPr>
                  <a:spLocks noChangeArrowheads="1"/>
                </p:cNvSpPr>
                <p:nvPr/>
              </p:nvSpPr>
              <p:spPr bwMode="auto">
                <a:xfrm>
                  <a:off x="4991" y="1046"/>
                  <a:ext cx="168" cy="269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4" name="Oval 732"/>
                <p:cNvSpPr>
                  <a:spLocks noChangeArrowheads="1"/>
                </p:cNvSpPr>
                <p:nvPr/>
              </p:nvSpPr>
              <p:spPr bwMode="auto">
                <a:xfrm>
                  <a:off x="5011" y="1054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5" name="Oval 733"/>
                <p:cNvSpPr>
                  <a:spLocks noChangeArrowheads="1"/>
                </p:cNvSpPr>
                <p:nvPr/>
              </p:nvSpPr>
              <p:spPr bwMode="auto">
                <a:xfrm>
                  <a:off x="5031" y="1099"/>
                  <a:ext cx="38" cy="40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6" name="Oval 734"/>
                <p:cNvSpPr>
                  <a:spLocks noChangeArrowheads="1"/>
                </p:cNvSpPr>
                <p:nvPr/>
              </p:nvSpPr>
              <p:spPr bwMode="auto">
                <a:xfrm>
                  <a:off x="5044" y="104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7" name="Oval 735"/>
                <p:cNvSpPr>
                  <a:spLocks noChangeArrowheads="1"/>
                </p:cNvSpPr>
                <p:nvPr/>
              </p:nvSpPr>
              <p:spPr bwMode="auto">
                <a:xfrm>
                  <a:off x="4999" y="1091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8" name="Oval 736"/>
                <p:cNvSpPr>
                  <a:spLocks noChangeArrowheads="1"/>
                </p:cNvSpPr>
                <p:nvPr/>
              </p:nvSpPr>
              <p:spPr bwMode="auto">
                <a:xfrm>
                  <a:off x="4279" y="1113"/>
                  <a:ext cx="150" cy="24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59" name="Oval 737"/>
                <p:cNvSpPr>
                  <a:spLocks noChangeArrowheads="1"/>
                </p:cNvSpPr>
                <p:nvPr/>
              </p:nvSpPr>
              <p:spPr bwMode="auto">
                <a:xfrm>
                  <a:off x="4269" y="1099"/>
                  <a:ext cx="150" cy="24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0" name="Oval 738"/>
                <p:cNvSpPr>
                  <a:spLocks noChangeArrowheads="1"/>
                </p:cNvSpPr>
                <p:nvPr/>
              </p:nvSpPr>
              <p:spPr bwMode="auto">
                <a:xfrm>
                  <a:off x="4259" y="1091"/>
                  <a:ext cx="150" cy="24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1" name="Freeform 739"/>
                <p:cNvSpPr>
                  <a:spLocks/>
                </p:cNvSpPr>
                <p:nvPr/>
              </p:nvSpPr>
              <p:spPr bwMode="auto">
                <a:xfrm>
                  <a:off x="4281" y="1121"/>
                  <a:ext cx="120" cy="200"/>
                </a:xfrm>
                <a:custGeom>
                  <a:avLst/>
                  <a:gdLst>
                    <a:gd name="T0" fmla="*/ 533 w 48"/>
                    <a:gd name="T1" fmla="*/ 0 h 75"/>
                    <a:gd name="T2" fmla="*/ 625 w 48"/>
                    <a:gd name="T3" fmla="*/ 477 h 75"/>
                    <a:gd name="T4" fmla="*/ 208 w 48"/>
                    <a:gd name="T5" fmla="*/ 1229 h 75"/>
                    <a:gd name="T6" fmla="*/ 0 w 48"/>
                    <a:gd name="T7" fmla="*/ 1139 h 75"/>
                    <a:gd name="T8" fmla="*/ 333 w 48"/>
                    <a:gd name="T9" fmla="*/ 1421 h 75"/>
                    <a:gd name="T10" fmla="*/ 750 w 48"/>
                    <a:gd name="T11" fmla="*/ 661 h 75"/>
                    <a:gd name="T12" fmla="*/ 533 w 48"/>
                    <a:gd name="T13" fmla="*/ 0 h 7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8" h="75">
                      <a:moveTo>
                        <a:pt x="34" y="0"/>
                      </a:moveTo>
                      <a:cubicBezTo>
                        <a:pt x="38" y="7"/>
                        <a:pt x="40" y="16"/>
                        <a:pt x="40" y="25"/>
                      </a:cubicBezTo>
                      <a:cubicBezTo>
                        <a:pt x="40" y="47"/>
                        <a:pt x="28" y="65"/>
                        <a:pt x="13" y="65"/>
                      </a:cubicBezTo>
                      <a:cubicBezTo>
                        <a:pt x="9" y="65"/>
                        <a:pt x="4" y="63"/>
                        <a:pt x="0" y="60"/>
                      </a:cubicBezTo>
                      <a:cubicBezTo>
                        <a:pt x="5" y="69"/>
                        <a:pt x="13" y="75"/>
                        <a:pt x="21" y="75"/>
                      </a:cubicBezTo>
                      <a:cubicBezTo>
                        <a:pt x="36" y="75"/>
                        <a:pt x="48" y="57"/>
                        <a:pt x="48" y="35"/>
                      </a:cubicBezTo>
                      <a:cubicBezTo>
                        <a:pt x="48" y="20"/>
                        <a:pt x="42" y="7"/>
                        <a:pt x="34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62" name="Oval 740"/>
                <p:cNvSpPr>
                  <a:spLocks noChangeArrowheads="1"/>
                </p:cNvSpPr>
                <p:nvPr/>
              </p:nvSpPr>
              <p:spPr bwMode="auto">
                <a:xfrm>
                  <a:off x="4281" y="1126"/>
                  <a:ext cx="78" cy="83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3" name="Oval 741"/>
                <p:cNvSpPr>
                  <a:spLocks noChangeArrowheads="1"/>
                </p:cNvSpPr>
                <p:nvPr/>
              </p:nvSpPr>
              <p:spPr bwMode="auto">
                <a:xfrm>
                  <a:off x="4259" y="1091"/>
                  <a:ext cx="150" cy="243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4" name="Oval 742"/>
                <p:cNvSpPr>
                  <a:spLocks noChangeArrowheads="1"/>
                </p:cNvSpPr>
                <p:nvPr/>
              </p:nvSpPr>
              <p:spPr bwMode="auto">
                <a:xfrm>
                  <a:off x="4276" y="1099"/>
                  <a:ext cx="28" cy="2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5" name="Oval 743"/>
                <p:cNvSpPr>
                  <a:spLocks noChangeArrowheads="1"/>
                </p:cNvSpPr>
                <p:nvPr/>
              </p:nvSpPr>
              <p:spPr bwMode="auto">
                <a:xfrm>
                  <a:off x="4294" y="1139"/>
                  <a:ext cx="35" cy="38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6" name="Oval 744"/>
                <p:cNvSpPr>
                  <a:spLocks noChangeArrowheads="1"/>
                </p:cNvSpPr>
                <p:nvPr/>
              </p:nvSpPr>
              <p:spPr bwMode="auto">
                <a:xfrm>
                  <a:off x="4304" y="108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7" name="Oval 745"/>
                <p:cNvSpPr>
                  <a:spLocks noChangeArrowheads="1"/>
                </p:cNvSpPr>
                <p:nvPr/>
              </p:nvSpPr>
              <p:spPr bwMode="auto">
                <a:xfrm>
                  <a:off x="4264" y="1131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68" name="Freeform 746"/>
                <p:cNvSpPr>
                  <a:spLocks/>
                </p:cNvSpPr>
                <p:nvPr/>
              </p:nvSpPr>
              <p:spPr bwMode="auto">
                <a:xfrm>
                  <a:off x="4569" y="1065"/>
                  <a:ext cx="172" cy="253"/>
                </a:xfrm>
                <a:custGeom>
                  <a:avLst/>
                  <a:gdLst>
                    <a:gd name="T0" fmla="*/ 75 w 69"/>
                    <a:gd name="T1" fmla="*/ 794 h 95"/>
                    <a:gd name="T2" fmla="*/ 666 w 69"/>
                    <a:gd name="T3" fmla="*/ 56 h 95"/>
                    <a:gd name="T4" fmla="*/ 995 w 69"/>
                    <a:gd name="T5" fmla="*/ 1001 h 95"/>
                    <a:gd name="T6" fmla="*/ 404 w 69"/>
                    <a:gd name="T7" fmla="*/ 1736 h 95"/>
                    <a:gd name="T8" fmla="*/ 75 w 69"/>
                    <a:gd name="T9" fmla="*/ 794 h 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9" h="95">
                      <a:moveTo>
                        <a:pt x="5" y="42"/>
                      </a:moveTo>
                      <a:cubicBezTo>
                        <a:pt x="10" y="17"/>
                        <a:pt x="27" y="0"/>
                        <a:pt x="43" y="3"/>
                      </a:cubicBezTo>
                      <a:cubicBezTo>
                        <a:pt x="60" y="6"/>
                        <a:pt x="69" y="29"/>
                        <a:pt x="64" y="53"/>
                      </a:cubicBezTo>
                      <a:cubicBezTo>
                        <a:pt x="59" y="78"/>
                        <a:pt x="42" y="95"/>
                        <a:pt x="26" y="92"/>
                      </a:cubicBezTo>
                      <a:cubicBezTo>
                        <a:pt x="9" y="89"/>
                        <a:pt x="0" y="66"/>
                        <a:pt x="5" y="42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69" name="Freeform 747"/>
                <p:cNvSpPr>
                  <a:spLocks/>
                </p:cNvSpPr>
                <p:nvPr/>
              </p:nvSpPr>
              <p:spPr bwMode="auto">
                <a:xfrm>
                  <a:off x="4561" y="1051"/>
                  <a:ext cx="173" cy="254"/>
                </a:xfrm>
                <a:custGeom>
                  <a:avLst/>
                  <a:gdLst>
                    <a:gd name="T0" fmla="*/ 83 w 69"/>
                    <a:gd name="T1" fmla="*/ 799 h 95"/>
                    <a:gd name="T2" fmla="*/ 679 w 69"/>
                    <a:gd name="T3" fmla="*/ 56 h 95"/>
                    <a:gd name="T4" fmla="*/ 1005 w 69"/>
                    <a:gd name="T5" fmla="*/ 1029 h 95"/>
                    <a:gd name="T6" fmla="*/ 409 w 69"/>
                    <a:gd name="T7" fmla="*/ 1759 h 95"/>
                    <a:gd name="T8" fmla="*/ 83 w 69"/>
                    <a:gd name="T9" fmla="*/ 799 h 9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9" h="95">
                      <a:moveTo>
                        <a:pt x="5" y="42"/>
                      </a:moveTo>
                      <a:cubicBezTo>
                        <a:pt x="10" y="17"/>
                        <a:pt x="27" y="0"/>
                        <a:pt x="43" y="3"/>
                      </a:cubicBezTo>
                      <a:cubicBezTo>
                        <a:pt x="60" y="7"/>
                        <a:pt x="69" y="29"/>
                        <a:pt x="64" y="54"/>
                      </a:cubicBezTo>
                      <a:cubicBezTo>
                        <a:pt x="59" y="78"/>
                        <a:pt x="42" y="95"/>
                        <a:pt x="26" y="92"/>
                      </a:cubicBezTo>
                      <a:cubicBezTo>
                        <a:pt x="9" y="89"/>
                        <a:pt x="0" y="66"/>
                        <a:pt x="5" y="42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0" name="Freeform 748"/>
                <p:cNvSpPr>
                  <a:spLocks/>
                </p:cNvSpPr>
                <p:nvPr/>
              </p:nvSpPr>
              <p:spPr bwMode="auto">
                <a:xfrm>
                  <a:off x="4551" y="1041"/>
                  <a:ext cx="173" cy="256"/>
                </a:xfrm>
                <a:custGeom>
                  <a:avLst/>
                  <a:gdLst>
                    <a:gd name="T0" fmla="*/ 83 w 69"/>
                    <a:gd name="T1" fmla="*/ 797 h 96"/>
                    <a:gd name="T2" fmla="*/ 692 w 69"/>
                    <a:gd name="T3" fmla="*/ 77 h 96"/>
                    <a:gd name="T4" fmla="*/ 1005 w 69"/>
                    <a:gd name="T5" fmla="*/ 1024 h 96"/>
                    <a:gd name="T6" fmla="*/ 409 w 69"/>
                    <a:gd name="T7" fmla="*/ 1741 h 96"/>
                    <a:gd name="T8" fmla="*/ 83 w 69"/>
                    <a:gd name="T9" fmla="*/ 797 h 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9" h="96">
                      <a:moveTo>
                        <a:pt x="5" y="42"/>
                      </a:moveTo>
                      <a:cubicBezTo>
                        <a:pt x="10" y="18"/>
                        <a:pt x="27" y="0"/>
                        <a:pt x="44" y="4"/>
                      </a:cubicBezTo>
                      <a:cubicBezTo>
                        <a:pt x="60" y="7"/>
                        <a:pt x="69" y="29"/>
                        <a:pt x="64" y="54"/>
                      </a:cubicBezTo>
                      <a:cubicBezTo>
                        <a:pt x="59" y="78"/>
                        <a:pt x="42" y="96"/>
                        <a:pt x="26" y="92"/>
                      </a:cubicBezTo>
                      <a:cubicBezTo>
                        <a:pt x="10" y="89"/>
                        <a:pt x="0" y="67"/>
                        <a:pt x="5" y="42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1" name="Freeform 749"/>
                <p:cNvSpPr>
                  <a:spLocks/>
                </p:cNvSpPr>
                <p:nvPr/>
              </p:nvSpPr>
              <p:spPr bwMode="auto">
                <a:xfrm>
                  <a:off x="4576" y="1086"/>
                  <a:ext cx="135" cy="197"/>
                </a:xfrm>
                <a:custGeom>
                  <a:avLst/>
                  <a:gdLst>
                    <a:gd name="T0" fmla="*/ 708 w 54"/>
                    <a:gd name="T1" fmla="*/ 0 h 74"/>
                    <a:gd name="T2" fmla="*/ 708 w 54"/>
                    <a:gd name="T3" fmla="*/ 474 h 74"/>
                    <a:gd name="T4" fmla="*/ 175 w 54"/>
                    <a:gd name="T5" fmla="*/ 1113 h 74"/>
                    <a:gd name="T6" fmla="*/ 0 w 54"/>
                    <a:gd name="T7" fmla="*/ 977 h 74"/>
                    <a:gd name="T8" fmla="*/ 270 w 54"/>
                    <a:gd name="T9" fmla="*/ 1339 h 74"/>
                    <a:gd name="T10" fmla="*/ 800 w 54"/>
                    <a:gd name="T11" fmla="*/ 703 h 74"/>
                    <a:gd name="T12" fmla="*/ 708 w 54"/>
                    <a:gd name="T13" fmla="*/ 0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4" h="74">
                      <a:moveTo>
                        <a:pt x="45" y="0"/>
                      </a:moveTo>
                      <a:cubicBezTo>
                        <a:pt x="47" y="7"/>
                        <a:pt x="47" y="16"/>
                        <a:pt x="45" y="25"/>
                      </a:cubicBezTo>
                      <a:cubicBezTo>
                        <a:pt x="41" y="47"/>
                        <a:pt x="26" y="62"/>
                        <a:pt x="11" y="59"/>
                      </a:cubicBezTo>
                      <a:cubicBezTo>
                        <a:pt x="7" y="58"/>
                        <a:pt x="3" y="56"/>
                        <a:pt x="0" y="52"/>
                      </a:cubicBezTo>
                      <a:cubicBezTo>
                        <a:pt x="3" y="62"/>
                        <a:pt x="9" y="69"/>
                        <a:pt x="17" y="71"/>
                      </a:cubicBezTo>
                      <a:cubicBezTo>
                        <a:pt x="32" y="74"/>
                        <a:pt x="47" y="58"/>
                        <a:pt x="51" y="37"/>
                      </a:cubicBezTo>
                      <a:cubicBezTo>
                        <a:pt x="54" y="22"/>
                        <a:pt x="51" y="8"/>
                        <a:pt x="45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2" name="Freeform 750"/>
                <p:cNvSpPr>
                  <a:spLocks/>
                </p:cNvSpPr>
                <p:nvPr/>
              </p:nvSpPr>
              <p:spPr bwMode="auto">
                <a:xfrm>
                  <a:off x="4591" y="1075"/>
                  <a:ext cx="85" cy="91"/>
                </a:xfrm>
                <a:custGeom>
                  <a:avLst/>
                  <a:gdLst>
                    <a:gd name="T0" fmla="*/ 33 w 34"/>
                    <a:gd name="T1" fmla="*/ 265 h 34"/>
                    <a:gd name="T2" fmla="*/ 313 w 34"/>
                    <a:gd name="T3" fmla="*/ 35 h 34"/>
                    <a:gd name="T4" fmla="*/ 500 w 34"/>
                    <a:gd name="T5" fmla="*/ 388 h 34"/>
                    <a:gd name="T6" fmla="*/ 220 w 34"/>
                    <a:gd name="T7" fmla="*/ 616 h 34"/>
                    <a:gd name="T8" fmla="*/ 33 w 34"/>
                    <a:gd name="T9" fmla="*/ 265 h 3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4" h="34">
                      <a:moveTo>
                        <a:pt x="2" y="14"/>
                      </a:moveTo>
                      <a:cubicBezTo>
                        <a:pt x="4" y="6"/>
                        <a:pt x="12" y="0"/>
                        <a:pt x="20" y="2"/>
                      </a:cubicBezTo>
                      <a:cubicBezTo>
                        <a:pt x="28" y="4"/>
                        <a:pt x="34" y="12"/>
                        <a:pt x="32" y="20"/>
                      </a:cubicBezTo>
                      <a:cubicBezTo>
                        <a:pt x="31" y="29"/>
                        <a:pt x="22" y="34"/>
                        <a:pt x="14" y="32"/>
                      </a:cubicBezTo>
                      <a:cubicBezTo>
                        <a:pt x="6" y="31"/>
                        <a:pt x="0" y="22"/>
                        <a:pt x="2" y="14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3" name="Freeform 751"/>
                <p:cNvSpPr>
                  <a:spLocks/>
                </p:cNvSpPr>
                <p:nvPr/>
              </p:nvSpPr>
              <p:spPr bwMode="auto">
                <a:xfrm>
                  <a:off x="4551" y="1041"/>
                  <a:ext cx="173" cy="256"/>
                </a:xfrm>
                <a:custGeom>
                  <a:avLst/>
                  <a:gdLst>
                    <a:gd name="T0" fmla="*/ 83 w 69"/>
                    <a:gd name="T1" fmla="*/ 797 h 96"/>
                    <a:gd name="T2" fmla="*/ 692 w 69"/>
                    <a:gd name="T3" fmla="*/ 77 h 96"/>
                    <a:gd name="T4" fmla="*/ 1005 w 69"/>
                    <a:gd name="T5" fmla="*/ 1024 h 96"/>
                    <a:gd name="T6" fmla="*/ 409 w 69"/>
                    <a:gd name="T7" fmla="*/ 1741 h 96"/>
                    <a:gd name="T8" fmla="*/ 83 w 69"/>
                    <a:gd name="T9" fmla="*/ 797 h 9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9" h="96">
                      <a:moveTo>
                        <a:pt x="5" y="42"/>
                      </a:moveTo>
                      <a:cubicBezTo>
                        <a:pt x="10" y="18"/>
                        <a:pt x="27" y="0"/>
                        <a:pt x="44" y="4"/>
                      </a:cubicBezTo>
                      <a:cubicBezTo>
                        <a:pt x="60" y="7"/>
                        <a:pt x="69" y="29"/>
                        <a:pt x="64" y="54"/>
                      </a:cubicBezTo>
                      <a:cubicBezTo>
                        <a:pt x="59" y="78"/>
                        <a:pt x="42" y="96"/>
                        <a:pt x="26" y="92"/>
                      </a:cubicBezTo>
                      <a:cubicBezTo>
                        <a:pt x="10" y="89"/>
                        <a:pt x="0" y="67"/>
                        <a:pt x="5" y="42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4" name="Freeform 752"/>
                <p:cNvSpPr>
                  <a:spLocks/>
                </p:cNvSpPr>
                <p:nvPr/>
              </p:nvSpPr>
              <p:spPr bwMode="auto">
                <a:xfrm>
                  <a:off x="4599" y="1046"/>
                  <a:ext cx="30" cy="29"/>
                </a:xfrm>
                <a:custGeom>
                  <a:avLst/>
                  <a:gdLst>
                    <a:gd name="T0" fmla="*/ 20 w 12"/>
                    <a:gd name="T1" fmla="*/ 76 h 11"/>
                    <a:gd name="T2" fmla="*/ 113 w 12"/>
                    <a:gd name="T3" fmla="*/ 0 h 11"/>
                    <a:gd name="T4" fmla="*/ 175 w 12"/>
                    <a:gd name="T5" fmla="*/ 111 h 11"/>
                    <a:gd name="T6" fmla="*/ 83 w 12"/>
                    <a:gd name="T7" fmla="*/ 200 h 11"/>
                    <a:gd name="T8" fmla="*/ 20 w 12"/>
                    <a:gd name="T9" fmla="*/ 76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1" y="4"/>
                      </a:moveTo>
                      <a:cubicBezTo>
                        <a:pt x="2" y="1"/>
                        <a:pt x="4" y="0"/>
                        <a:pt x="7" y="0"/>
                      </a:cubicBezTo>
                      <a:cubicBezTo>
                        <a:pt x="10" y="1"/>
                        <a:pt x="12" y="4"/>
                        <a:pt x="11" y="6"/>
                      </a:cubicBezTo>
                      <a:cubicBezTo>
                        <a:pt x="11" y="9"/>
                        <a:pt x="8" y="11"/>
                        <a:pt x="5" y="11"/>
                      </a:cubicBezTo>
                      <a:cubicBezTo>
                        <a:pt x="2" y="10"/>
                        <a:pt x="0" y="7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5" name="Freeform 753"/>
                <p:cNvSpPr>
                  <a:spLocks/>
                </p:cNvSpPr>
                <p:nvPr/>
              </p:nvSpPr>
              <p:spPr bwMode="auto">
                <a:xfrm>
                  <a:off x="4609" y="1091"/>
                  <a:ext cx="37" cy="38"/>
                </a:xfrm>
                <a:custGeom>
                  <a:avLst/>
                  <a:gdLst>
                    <a:gd name="T0" fmla="*/ 12 w 15"/>
                    <a:gd name="T1" fmla="*/ 117 h 14"/>
                    <a:gd name="T2" fmla="*/ 133 w 15"/>
                    <a:gd name="T3" fmla="*/ 0 h 14"/>
                    <a:gd name="T4" fmla="*/ 212 w 15"/>
                    <a:gd name="T5" fmla="*/ 163 h 14"/>
                    <a:gd name="T6" fmla="*/ 91 w 15"/>
                    <a:gd name="T7" fmla="*/ 258 h 14"/>
                    <a:gd name="T8" fmla="*/ 12 w 15"/>
                    <a:gd name="T9" fmla="*/ 117 h 1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" y="6"/>
                      </a:moveTo>
                      <a:cubicBezTo>
                        <a:pt x="2" y="2"/>
                        <a:pt x="5" y="0"/>
                        <a:pt x="9" y="0"/>
                      </a:cubicBezTo>
                      <a:cubicBezTo>
                        <a:pt x="12" y="1"/>
                        <a:pt x="15" y="5"/>
                        <a:pt x="14" y="8"/>
                      </a:cubicBezTo>
                      <a:cubicBezTo>
                        <a:pt x="13" y="12"/>
                        <a:pt x="10" y="14"/>
                        <a:pt x="6" y="13"/>
                      </a:cubicBezTo>
                      <a:cubicBezTo>
                        <a:pt x="2" y="13"/>
                        <a:pt x="0" y="9"/>
                        <a:pt x="1" y="6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6" name="Freeform 754"/>
                <p:cNvSpPr>
                  <a:spLocks/>
                </p:cNvSpPr>
                <p:nvPr/>
              </p:nvSpPr>
              <p:spPr bwMode="auto">
                <a:xfrm>
                  <a:off x="4631" y="1041"/>
                  <a:ext cx="15" cy="16"/>
                </a:xfrm>
                <a:custGeom>
                  <a:avLst/>
                  <a:gdLst>
                    <a:gd name="T0" fmla="*/ 0 w 6"/>
                    <a:gd name="T1" fmla="*/ 56 h 6"/>
                    <a:gd name="T2" fmla="*/ 63 w 6"/>
                    <a:gd name="T3" fmla="*/ 0 h 6"/>
                    <a:gd name="T4" fmla="*/ 95 w 6"/>
                    <a:gd name="T5" fmla="*/ 77 h 6"/>
                    <a:gd name="T6" fmla="*/ 33 w 6"/>
                    <a:gd name="T7" fmla="*/ 115 h 6"/>
                    <a:gd name="T8" fmla="*/ 0 w 6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1"/>
                        <a:pt x="6" y="2"/>
                        <a:pt x="6" y="4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7" name="Freeform 755"/>
                <p:cNvSpPr>
                  <a:spLocks/>
                </p:cNvSpPr>
                <p:nvPr/>
              </p:nvSpPr>
              <p:spPr bwMode="auto">
                <a:xfrm>
                  <a:off x="4584" y="1075"/>
                  <a:ext cx="15" cy="16"/>
                </a:xfrm>
                <a:custGeom>
                  <a:avLst/>
                  <a:gdLst>
                    <a:gd name="T0" fmla="*/ 0 w 6"/>
                    <a:gd name="T1" fmla="*/ 56 h 6"/>
                    <a:gd name="T2" fmla="*/ 63 w 6"/>
                    <a:gd name="T3" fmla="*/ 0 h 6"/>
                    <a:gd name="T4" fmla="*/ 95 w 6"/>
                    <a:gd name="T5" fmla="*/ 77 h 6"/>
                    <a:gd name="T6" fmla="*/ 50 w 6"/>
                    <a:gd name="T7" fmla="*/ 115 h 6"/>
                    <a:gd name="T8" fmla="*/ 0 w 6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1" y="1"/>
                        <a:pt x="2" y="0"/>
                        <a:pt x="4" y="0"/>
                      </a:cubicBezTo>
                      <a:cubicBezTo>
                        <a:pt x="5" y="1"/>
                        <a:pt x="6" y="2"/>
                        <a:pt x="6" y="4"/>
                      </a:cubicBezTo>
                      <a:cubicBezTo>
                        <a:pt x="6" y="5"/>
                        <a:pt x="4" y="6"/>
                        <a:pt x="3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8" name="Freeform 756"/>
                <p:cNvSpPr>
                  <a:spLocks/>
                </p:cNvSpPr>
                <p:nvPr/>
              </p:nvSpPr>
              <p:spPr bwMode="auto">
                <a:xfrm>
                  <a:off x="4554" y="1622"/>
                  <a:ext cx="147" cy="216"/>
                </a:xfrm>
                <a:custGeom>
                  <a:avLst/>
                  <a:gdLst>
                    <a:gd name="T0" fmla="*/ 62 w 59"/>
                    <a:gd name="T1" fmla="*/ 661 h 81"/>
                    <a:gd name="T2" fmla="*/ 571 w 59"/>
                    <a:gd name="T3" fmla="*/ 56 h 81"/>
                    <a:gd name="T4" fmla="*/ 837 w 59"/>
                    <a:gd name="T5" fmla="*/ 853 h 81"/>
                    <a:gd name="T6" fmla="*/ 341 w 59"/>
                    <a:gd name="T7" fmla="*/ 1480 h 81"/>
                    <a:gd name="T8" fmla="*/ 62 w 59"/>
                    <a:gd name="T9" fmla="*/ 661 h 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81">
                      <a:moveTo>
                        <a:pt x="4" y="35"/>
                      </a:moveTo>
                      <a:cubicBezTo>
                        <a:pt x="8" y="15"/>
                        <a:pt x="23" y="0"/>
                        <a:pt x="37" y="3"/>
                      </a:cubicBezTo>
                      <a:cubicBezTo>
                        <a:pt x="51" y="5"/>
                        <a:pt x="59" y="25"/>
                        <a:pt x="54" y="45"/>
                      </a:cubicBezTo>
                      <a:cubicBezTo>
                        <a:pt x="50" y="66"/>
                        <a:pt x="36" y="81"/>
                        <a:pt x="22" y="78"/>
                      </a:cubicBezTo>
                      <a:cubicBezTo>
                        <a:pt x="8" y="75"/>
                        <a:pt x="0" y="56"/>
                        <a:pt x="4" y="35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79" name="Freeform 757"/>
                <p:cNvSpPr>
                  <a:spLocks/>
                </p:cNvSpPr>
                <p:nvPr/>
              </p:nvSpPr>
              <p:spPr bwMode="auto">
                <a:xfrm>
                  <a:off x="4546" y="1611"/>
                  <a:ext cx="148" cy="216"/>
                </a:xfrm>
                <a:custGeom>
                  <a:avLst/>
                  <a:gdLst>
                    <a:gd name="T0" fmla="*/ 83 w 59"/>
                    <a:gd name="T1" fmla="*/ 661 h 81"/>
                    <a:gd name="T2" fmla="*/ 584 w 59"/>
                    <a:gd name="T3" fmla="*/ 56 h 81"/>
                    <a:gd name="T4" fmla="*/ 868 w 59"/>
                    <a:gd name="T5" fmla="*/ 853 h 81"/>
                    <a:gd name="T6" fmla="*/ 346 w 59"/>
                    <a:gd name="T7" fmla="*/ 1480 h 81"/>
                    <a:gd name="T8" fmla="*/ 83 w 59"/>
                    <a:gd name="T9" fmla="*/ 661 h 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81">
                      <a:moveTo>
                        <a:pt x="5" y="35"/>
                      </a:moveTo>
                      <a:cubicBezTo>
                        <a:pt x="9" y="15"/>
                        <a:pt x="23" y="0"/>
                        <a:pt x="37" y="3"/>
                      </a:cubicBezTo>
                      <a:cubicBezTo>
                        <a:pt x="51" y="5"/>
                        <a:pt x="59" y="25"/>
                        <a:pt x="55" y="45"/>
                      </a:cubicBezTo>
                      <a:cubicBezTo>
                        <a:pt x="51" y="66"/>
                        <a:pt x="36" y="81"/>
                        <a:pt x="22" y="78"/>
                      </a:cubicBezTo>
                      <a:cubicBezTo>
                        <a:pt x="8" y="75"/>
                        <a:pt x="0" y="56"/>
                        <a:pt x="5" y="35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0" name="Freeform 758"/>
                <p:cNvSpPr>
                  <a:spLocks/>
                </p:cNvSpPr>
                <p:nvPr/>
              </p:nvSpPr>
              <p:spPr bwMode="auto">
                <a:xfrm>
                  <a:off x="4539" y="1603"/>
                  <a:ext cx="147" cy="216"/>
                </a:xfrm>
                <a:custGeom>
                  <a:avLst/>
                  <a:gdLst>
                    <a:gd name="T0" fmla="*/ 62 w 59"/>
                    <a:gd name="T1" fmla="*/ 661 h 81"/>
                    <a:gd name="T2" fmla="*/ 571 w 59"/>
                    <a:gd name="T3" fmla="*/ 35 h 81"/>
                    <a:gd name="T4" fmla="*/ 850 w 59"/>
                    <a:gd name="T5" fmla="*/ 853 h 81"/>
                    <a:gd name="T6" fmla="*/ 341 w 59"/>
                    <a:gd name="T7" fmla="*/ 1480 h 81"/>
                    <a:gd name="T8" fmla="*/ 62 w 59"/>
                    <a:gd name="T9" fmla="*/ 661 h 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81">
                      <a:moveTo>
                        <a:pt x="4" y="35"/>
                      </a:moveTo>
                      <a:cubicBezTo>
                        <a:pt x="9" y="14"/>
                        <a:pt x="23" y="0"/>
                        <a:pt x="37" y="2"/>
                      </a:cubicBezTo>
                      <a:cubicBezTo>
                        <a:pt x="51" y="5"/>
                        <a:pt x="59" y="24"/>
                        <a:pt x="55" y="45"/>
                      </a:cubicBezTo>
                      <a:cubicBezTo>
                        <a:pt x="50" y="66"/>
                        <a:pt x="36" y="81"/>
                        <a:pt x="22" y="78"/>
                      </a:cubicBezTo>
                      <a:cubicBezTo>
                        <a:pt x="8" y="75"/>
                        <a:pt x="0" y="56"/>
                        <a:pt x="4" y="35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1" name="Freeform 759"/>
                <p:cNvSpPr>
                  <a:spLocks/>
                </p:cNvSpPr>
                <p:nvPr/>
              </p:nvSpPr>
              <p:spPr bwMode="auto">
                <a:xfrm>
                  <a:off x="4559" y="1641"/>
                  <a:ext cx="115" cy="165"/>
                </a:xfrm>
                <a:custGeom>
                  <a:avLst/>
                  <a:gdLst>
                    <a:gd name="T0" fmla="*/ 595 w 46"/>
                    <a:gd name="T1" fmla="*/ 0 h 62"/>
                    <a:gd name="T2" fmla="*/ 613 w 46"/>
                    <a:gd name="T3" fmla="*/ 397 h 62"/>
                    <a:gd name="T4" fmla="*/ 158 w 46"/>
                    <a:gd name="T5" fmla="*/ 942 h 62"/>
                    <a:gd name="T6" fmla="*/ 0 w 46"/>
                    <a:gd name="T7" fmla="*/ 828 h 62"/>
                    <a:gd name="T8" fmla="*/ 238 w 46"/>
                    <a:gd name="T9" fmla="*/ 1134 h 62"/>
                    <a:gd name="T10" fmla="*/ 688 w 46"/>
                    <a:gd name="T11" fmla="*/ 588 h 62"/>
                    <a:gd name="T12" fmla="*/ 595 w 46"/>
                    <a:gd name="T13" fmla="*/ 0 h 6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6" h="62">
                      <a:moveTo>
                        <a:pt x="38" y="0"/>
                      </a:moveTo>
                      <a:cubicBezTo>
                        <a:pt x="40" y="6"/>
                        <a:pt x="41" y="13"/>
                        <a:pt x="39" y="21"/>
                      </a:cubicBezTo>
                      <a:cubicBezTo>
                        <a:pt x="35" y="40"/>
                        <a:pt x="23" y="53"/>
                        <a:pt x="10" y="50"/>
                      </a:cubicBezTo>
                      <a:cubicBezTo>
                        <a:pt x="6" y="49"/>
                        <a:pt x="3" y="47"/>
                        <a:pt x="0" y="44"/>
                      </a:cubicBezTo>
                      <a:cubicBezTo>
                        <a:pt x="3" y="52"/>
                        <a:pt x="8" y="59"/>
                        <a:pt x="15" y="60"/>
                      </a:cubicBezTo>
                      <a:cubicBezTo>
                        <a:pt x="27" y="62"/>
                        <a:pt x="40" y="49"/>
                        <a:pt x="44" y="31"/>
                      </a:cubicBezTo>
                      <a:cubicBezTo>
                        <a:pt x="46" y="18"/>
                        <a:pt x="44" y="7"/>
                        <a:pt x="38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2" name="Freeform 760"/>
                <p:cNvSpPr>
                  <a:spLocks/>
                </p:cNvSpPr>
                <p:nvPr/>
              </p:nvSpPr>
              <p:spPr bwMode="auto">
                <a:xfrm>
                  <a:off x="4574" y="1633"/>
                  <a:ext cx="70" cy="74"/>
                </a:xfrm>
                <a:custGeom>
                  <a:avLst/>
                  <a:gdLst>
                    <a:gd name="T0" fmla="*/ 20 w 28"/>
                    <a:gd name="T1" fmla="*/ 204 h 28"/>
                    <a:gd name="T2" fmla="*/ 270 w 28"/>
                    <a:gd name="T3" fmla="*/ 21 h 28"/>
                    <a:gd name="T4" fmla="*/ 425 w 28"/>
                    <a:gd name="T5" fmla="*/ 315 h 28"/>
                    <a:gd name="T6" fmla="*/ 188 w 28"/>
                    <a:gd name="T7" fmla="*/ 497 h 28"/>
                    <a:gd name="T8" fmla="*/ 20 w 28"/>
                    <a:gd name="T9" fmla="*/ 204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11"/>
                      </a:moveTo>
                      <a:cubicBezTo>
                        <a:pt x="3" y="4"/>
                        <a:pt x="10" y="0"/>
                        <a:pt x="17" y="1"/>
                      </a:cubicBezTo>
                      <a:cubicBezTo>
                        <a:pt x="24" y="3"/>
                        <a:pt x="28" y="9"/>
                        <a:pt x="27" y="17"/>
                      </a:cubicBezTo>
                      <a:cubicBezTo>
                        <a:pt x="26" y="24"/>
                        <a:pt x="19" y="28"/>
                        <a:pt x="12" y="27"/>
                      </a:cubicBezTo>
                      <a:cubicBezTo>
                        <a:pt x="4" y="25"/>
                        <a:pt x="0" y="19"/>
                        <a:pt x="1" y="11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3" name="Freeform 761"/>
                <p:cNvSpPr>
                  <a:spLocks/>
                </p:cNvSpPr>
                <p:nvPr/>
              </p:nvSpPr>
              <p:spPr bwMode="auto">
                <a:xfrm>
                  <a:off x="4539" y="1603"/>
                  <a:ext cx="147" cy="216"/>
                </a:xfrm>
                <a:custGeom>
                  <a:avLst/>
                  <a:gdLst>
                    <a:gd name="T0" fmla="*/ 62 w 59"/>
                    <a:gd name="T1" fmla="*/ 661 h 81"/>
                    <a:gd name="T2" fmla="*/ 571 w 59"/>
                    <a:gd name="T3" fmla="*/ 35 h 81"/>
                    <a:gd name="T4" fmla="*/ 850 w 59"/>
                    <a:gd name="T5" fmla="*/ 853 h 81"/>
                    <a:gd name="T6" fmla="*/ 341 w 59"/>
                    <a:gd name="T7" fmla="*/ 1480 h 81"/>
                    <a:gd name="T8" fmla="*/ 62 w 59"/>
                    <a:gd name="T9" fmla="*/ 661 h 8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9" h="81">
                      <a:moveTo>
                        <a:pt x="4" y="35"/>
                      </a:moveTo>
                      <a:cubicBezTo>
                        <a:pt x="9" y="14"/>
                        <a:pt x="23" y="0"/>
                        <a:pt x="37" y="2"/>
                      </a:cubicBezTo>
                      <a:cubicBezTo>
                        <a:pt x="51" y="5"/>
                        <a:pt x="59" y="24"/>
                        <a:pt x="55" y="45"/>
                      </a:cubicBezTo>
                      <a:cubicBezTo>
                        <a:pt x="50" y="66"/>
                        <a:pt x="36" y="81"/>
                        <a:pt x="22" y="78"/>
                      </a:cubicBezTo>
                      <a:cubicBezTo>
                        <a:pt x="8" y="75"/>
                        <a:pt x="0" y="56"/>
                        <a:pt x="4" y="35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4" name="Freeform 762"/>
                <p:cNvSpPr>
                  <a:spLocks/>
                </p:cNvSpPr>
                <p:nvPr/>
              </p:nvSpPr>
              <p:spPr bwMode="auto">
                <a:xfrm>
                  <a:off x="4581" y="1606"/>
                  <a:ext cx="23" cy="27"/>
                </a:xfrm>
                <a:custGeom>
                  <a:avLst/>
                  <a:gdLst>
                    <a:gd name="T0" fmla="*/ 0 w 9"/>
                    <a:gd name="T1" fmla="*/ 81 h 10"/>
                    <a:gd name="T2" fmla="*/ 84 w 9"/>
                    <a:gd name="T3" fmla="*/ 0 h 10"/>
                    <a:gd name="T4" fmla="*/ 151 w 9"/>
                    <a:gd name="T5" fmla="*/ 116 h 10"/>
                    <a:gd name="T6" fmla="*/ 66 w 9"/>
                    <a:gd name="T7" fmla="*/ 176 h 10"/>
                    <a:gd name="T8" fmla="*/ 0 w 9"/>
                    <a:gd name="T9" fmla="*/ 8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4"/>
                      </a:moveTo>
                      <a:cubicBezTo>
                        <a:pt x="1" y="1"/>
                        <a:pt x="3" y="0"/>
                        <a:pt x="5" y="0"/>
                      </a:cubicBezTo>
                      <a:cubicBezTo>
                        <a:pt x="8" y="1"/>
                        <a:pt x="9" y="3"/>
                        <a:pt x="9" y="6"/>
                      </a:cubicBezTo>
                      <a:cubicBezTo>
                        <a:pt x="8" y="8"/>
                        <a:pt x="6" y="10"/>
                        <a:pt x="4" y="9"/>
                      </a:cubicBezTo>
                      <a:cubicBezTo>
                        <a:pt x="1" y="9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5" name="Freeform 763"/>
                <p:cNvSpPr>
                  <a:spLocks/>
                </p:cNvSpPr>
                <p:nvPr/>
              </p:nvSpPr>
              <p:spPr bwMode="auto">
                <a:xfrm>
                  <a:off x="4589" y="1643"/>
                  <a:ext cx="30" cy="35"/>
                </a:xfrm>
                <a:custGeom>
                  <a:avLst/>
                  <a:gdLst>
                    <a:gd name="T0" fmla="*/ 0 w 12"/>
                    <a:gd name="T1" fmla="*/ 94 h 13"/>
                    <a:gd name="T2" fmla="*/ 113 w 12"/>
                    <a:gd name="T3" fmla="*/ 22 h 13"/>
                    <a:gd name="T4" fmla="*/ 175 w 12"/>
                    <a:gd name="T5" fmla="*/ 159 h 13"/>
                    <a:gd name="T6" fmla="*/ 83 w 12"/>
                    <a:gd name="T7" fmla="*/ 232 h 13"/>
                    <a:gd name="T8" fmla="*/ 0 w 12"/>
                    <a:gd name="T9" fmla="*/ 94 h 1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0" y="5"/>
                      </a:moveTo>
                      <a:cubicBezTo>
                        <a:pt x="1" y="2"/>
                        <a:pt x="4" y="0"/>
                        <a:pt x="7" y="1"/>
                      </a:cubicBezTo>
                      <a:cubicBezTo>
                        <a:pt x="10" y="1"/>
                        <a:pt x="12" y="4"/>
                        <a:pt x="11" y="8"/>
                      </a:cubicBezTo>
                      <a:cubicBezTo>
                        <a:pt x="11" y="11"/>
                        <a:pt x="8" y="13"/>
                        <a:pt x="5" y="12"/>
                      </a:cubicBezTo>
                      <a:cubicBezTo>
                        <a:pt x="2" y="11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6" name="Freeform 764"/>
                <p:cNvSpPr>
                  <a:spLocks/>
                </p:cNvSpPr>
                <p:nvPr/>
              </p:nvSpPr>
              <p:spPr bwMode="auto">
                <a:xfrm>
                  <a:off x="4606" y="1601"/>
                  <a:ext cx="15" cy="16"/>
                </a:xfrm>
                <a:custGeom>
                  <a:avLst/>
                  <a:gdLst>
                    <a:gd name="T0" fmla="*/ 0 w 6"/>
                    <a:gd name="T1" fmla="*/ 56 h 6"/>
                    <a:gd name="T2" fmla="*/ 50 w 6"/>
                    <a:gd name="T3" fmla="*/ 21 h 6"/>
                    <a:gd name="T4" fmla="*/ 83 w 6"/>
                    <a:gd name="T5" fmla="*/ 77 h 6"/>
                    <a:gd name="T6" fmla="*/ 33 w 6"/>
                    <a:gd name="T7" fmla="*/ 115 h 6"/>
                    <a:gd name="T8" fmla="*/ 0 w 6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1" y="1"/>
                        <a:pt x="2" y="0"/>
                        <a:pt x="3" y="1"/>
                      </a:cubicBezTo>
                      <a:cubicBezTo>
                        <a:pt x="5" y="1"/>
                        <a:pt x="6" y="2"/>
                        <a:pt x="5" y="4"/>
                      </a:cubicBezTo>
                      <a:cubicBezTo>
                        <a:pt x="5" y="5"/>
                        <a:pt x="4" y="6"/>
                        <a:pt x="2" y="6"/>
                      </a:cubicBezTo>
                      <a:cubicBezTo>
                        <a:pt x="1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7" name="Freeform 765"/>
                <p:cNvSpPr>
                  <a:spLocks/>
                </p:cNvSpPr>
                <p:nvPr/>
              </p:nvSpPr>
              <p:spPr bwMode="auto">
                <a:xfrm>
                  <a:off x="4566" y="1630"/>
                  <a:ext cx="13" cy="16"/>
                </a:xfrm>
                <a:custGeom>
                  <a:avLst/>
                  <a:gdLst>
                    <a:gd name="T0" fmla="*/ 0 w 5"/>
                    <a:gd name="T1" fmla="*/ 56 h 6"/>
                    <a:gd name="T2" fmla="*/ 55 w 5"/>
                    <a:gd name="T3" fmla="*/ 21 h 6"/>
                    <a:gd name="T4" fmla="*/ 88 w 5"/>
                    <a:gd name="T5" fmla="*/ 77 h 6"/>
                    <a:gd name="T6" fmla="*/ 34 w 5"/>
                    <a:gd name="T7" fmla="*/ 115 h 6"/>
                    <a:gd name="T8" fmla="*/ 0 w 5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cubicBezTo>
                        <a:pt x="1" y="1"/>
                        <a:pt x="2" y="0"/>
                        <a:pt x="3" y="1"/>
                      </a:cubicBezTo>
                      <a:cubicBezTo>
                        <a:pt x="5" y="1"/>
                        <a:pt x="5" y="2"/>
                        <a:pt x="5" y="4"/>
                      </a:cubicBezTo>
                      <a:cubicBezTo>
                        <a:pt x="5" y="5"/>
                        <a:pt x="4" y="6"/>
                        <a:pt x="2" y="6"/>
                      </a:cubicBezTo>
                      <a:cubicBezTo>
                        <a:pt x="1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8" name="Freeform 766"/>
                <p:cNvSpPr>
                  <a:spLocks/>
                </p:cNvSpPr>
                <p:nvPr/>
              </p:nvSpPr>
              <p:spPr bwMode="auto">
                <a:xfrm>
                  <a:off x="3764" y="2129"/>
                  <a:ext cx="140" cy="210"/>
                </a:xfrm>
                <a:custGeom>
                  <a:avLst/>
                  <a:gdLst>
                    <a:gd name="T0" fmla="*/ 50 w 56"/>
                    <a:gd name="T1" fmla="*/ 694 h 79"/>
                    <a:gd name="T2" fmla="*/ 500 w 56"/>
                    <a:gd name="T3" fmla="*/ 21 h 79"/>
                    <a:gd name="T4" fmla="*/ 833 w 56"/>
                    <a:gd name="T5" fmla="*/ 792 h 79"/>
                    <a:gd name="T6" fmla="*/ 375 w 56"/>
                    <a:gd name="T7" fmla="*/ 1462 h 79"/>
                    <a:gd name="T8" fmla="*/ 50 w 56"/>
                    <a:gd name="T9" fmla="*/ 694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" h="79">
                      <a:moveTo>
                        <a:pt x="3" y="37"/>
                      </a:moveTo>
                      <a:cubicBezTo>
                        <a:pt x="5" y="16"/>
                        <a:pt x="18" y="0"/>
                        <a:pt x="32" y="1"/>
                      </a:cubicBezTo>
                      <a:cubicBezTo>
                        <a:pt x="46" y="3"/>
                        <a:pt x="56" y="21"/>
                        <a:pt x="53" y="42"/>
                      </a:cubicBezTo>
                      <a:cubicBezTo>
                        <a:pt x="51" y="63"/>
                        <a:pt x="38" y="79"/>
                        <a:pt x="24" y="78"/>
                      </a:cubicBezTo>
                      <a:cubicBezTo>
                        <a:pt x="10" y="76"/>
                        <a:pt x="0" y="58"/>
                        <a:pt x="3" y="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89" name="Freeform 767"/>
                <p:cNvSpPr>
                  <a:spLocks/>
                </p:cNvSpPr>
                <p:nvPr/>
              </p:nvSpPr>
              <p:spPr bwMode="auto">
                <a:xfrm>
                  <a:off x="3756" y="2118"/>
                  <a:ext cx="140" cy="211"/>
                </a:xfrm>
                <a:custGeom>
                  <a:avLst/>
                  <a:gdLst>
                    <a:gd name="T0" fmla="*/ 50 w 56"/>
                    <a:gd name="T1" fmla="*/ 705 h 79"/>
                    <a:gd name="T2" fmla="*/ 500 w 56"/>
                    <a:gd name="T3" fmla="*/ 21 h 79"/>
                    <a:gd name="T4" fmla="*/ 833 w 56"/>
                    <a:gd name="T5" fmla="*/ 799 h 79"/>
                    <a:gd name="T6" fmla="*/ 375 w 56"/>
                    <a:gd name="T7" fmla="*/ 1485 h 79"/>
                    <a:gd name="T8" fmla="*/ 50 w 56"/>
                    <a:gd name="T9" fmla="*/ 705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6" h="79">
                      <a:moveTo>
                        <a:pt x="3" y="37"/>
                      </a:moveTo>
                      <a:cubicBezTo>
                        <a:pt x="5" y="16"/>
                        <a:pt x="18" y="0"/>
                        <a:pt x="32" y="1"/>
                      </a:cubicBezTo>
                      <a:cubicBezTo>
                        <a:pt x="46" y="3"/>
                        <a:pt x="56" y="21"/>
                        <a:pt x="53" y="42"/>
                      </a:cubicBezTo>
                      <a:cubicBezTo>
                        <a:pt x="51" y="63"/>
                        <a:pt x="38" y="79"/>
                        <a:pt x="24" y="78"/>
                      </a:cubicBezTo>
                      <a:cubicBezTo>
                        <a:pt x="10" y="76"/>
                        <a:pt x="0" y="58"/>
                        <a:pt x="3" y="3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0" name="Freeform 768"/>
                <p:cNvSpPr>
                  <a:spLocks/>
                </p:cNvSpPr>
                <p:nvPr/>
              </p:nvSpPr>
              <p:spPr bwMode="auto">
                <a:xfrm>
                  <a:off x="3749" y="2110"/>
                  <a:ext cx="137" cy="211"/>
                </a:xfrm>
                <a:custGeom>
                  <a:avLst/>
                  <a:gdLst>
                    <a:gd name="T0" fmla="*/ 30 w 55"/>
                    <a:gd name="T1" fmla="*/ 705 h 79"/>
                    <a:gd name="T2" fmla="*/ 496 w 55"/>
                    <a:gd name="T3" fmla="*/ 21 h 79"/>
                    <a:gd name="T4" fmla="*/ 820 w 55"/>
                    <a:gd name="T5" fmla="*/ 799 h 79"/>
                    <a:gd name="T6" fmla="*/ 354 w 55"/>
                    <a:gd name="T7" fmla="*/ 1485 h 79"/>
                    <a:gd name="T8" fmla="*/ 30 w 55"/>
                    <a:gd name="T9" fmla="*/ 705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" h="79">
                      <a:moveTo>
                        <a:pt x="2" y="37"/>
                      </a:moveTo>
                      <a:cubicBezTo>
                        <a:pt x="4" y="16"/>
                        <a:pt x="18" y="0"/>
                        <a:pt x="32" y="1"/>
                      </a:cubicBezTo>
                      <a:cubicBezTo>
                        <a:pt x="46" y="3"/>
                        <a:pt x="55" y="21"/>
                        <a:pt x="53" y="42"/>
                      </a:cubicBezTo>
                      <a:cubicBezTo>
                        <a:pt x="51" y="64"/>
                        <a:pt x="37" y="79"/>
                        <a:pt x="23" y="78"/>
                      </a:cubicBezTo>
                      <a:cubicBezTo>
                        <a:pt x="9" y="76"/>
                        <a:pt x="0" y="58"/>
                        <a:pt x="2" y="37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1" name="Freeform 769"/>
                <p:cNvSpPr>
                  <a:spLocks/>
                </p:cNvSpPr>
                <p:nvPr/>
              </p:nvSpPr>
              <p:spPr bwMode="auto">
                <a:xfrm>
                  <a:off x="3769" y="2142"/>
                  <a:ext cx="110" cy="168"/>
                </a:xfrm>
                <a:custGeom>
                  <a:avLst/>
                  <a:gdLst>
                    <a:gd name="T0" fmla="*/ 533 w 44"/>
                    <a:gd name="T1" fmla="*/ 0 h 63"/>
                    <a:gd name="T2" fmla="*/ 583 w 44"/>
                    <a:gd name="T3" fmla="*/ 397 h 63"/>
                    <a:gd name="T4" fmla="*/ 175 w 44"/>
                    <a:gd name="T5" fmla="*/ 1003 h 63"/>
                    <a:gd name="T6" fmla="*/ 0 w 44"/>
                    <a:gd name="T7" fmla="*/ 888 h 63"/>
                    <a:gd name="T8" fmla="*/ 250 w 44"/>
                    <a:gd name="T9" fmla="*/ 1173 h 63"/>
                    <a:gd name="T10" fmla="*/ 658 w 44"/>
                    <a:gd name="T11" fmla="*/ 568 h 63"/>
                    <a:gd name="T12" fmla="*/ 533 w 44"/>
                    <a:gd name="T13" fmla="*/ 0 h 6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4" h="63">
                      <a:moveTo>
                        <a:pt x="34" y="0"/>
                      </a:moveTo>
                      <a:cubicBezTo>
                        <a:pt x="36" y="6"/>
                        <a:pt x="38" y="13"/>
                        <a:pt x="37" y="21"/>
                      </a:cubicBezTo>
                      <a:cubicBezTo>
                        <a:pt x="35" y="40"/>
                        <a:pt x="23" y="54"/>
                        <a:pt x="11" y="53"/>
                      </a:cubicBezTo>
                      <a:cubicBezTo>
                        <a:pt x="7" y="52"/>
                        <a:pt x="3" y="50"/>
                        <a:pt x="0" y="47"/>
                      </a:cubicBezTo>
                      <a:cubicBezTo>
                        <a:pt x="3" y="55"/>
                        <a:pt x="9" y="61"/>
                        <a:pt x="16" y="62"/>
                      </a:cubicBezTo>
                      <a:cubicBezTo>
                        <a:pt x="29" y="63"/>
                        <a:pt x="40" y="49"/>
                        <a:pt x="42" y="30"/>
                      </a:cubicBezTo>
                      <a:cubicBezTo>
                        <a:pt x="44" y="18"/>
                        <a:pt x="40" y="6"/>
                        <a:pt x="34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2" name="Freeform 770"/>
                <p:cNvSpPr>
                  <a:spLocks/>
                </p:cNvSpPr>
                <p:nvPr/>
              </p:nvSpPr>
              <p:spPr bwMode="auto">
                <a:xfrm>
                  <a:off x="3776" y="2139"/>
                  <a:ext cx="70" cy="75"/>
                </a:xfrm>
                <a:custGeom>
                  <a:avLst/>
                  <a:gdLst>
                    <a:gd name="T0" fmla="*/ 20 w 28"/>
                    <a:gd name="T1" fmla="*/ 230 h 28"/>
                    <a:gd name="T2" fmla="*/ 238 w 28"/>
                    <a:gd name="T3" fmla="*/ 21 h 28"/>
                    <a:gd name="T4" fmla="*/ 425 w 28"/>
                    <a:gd name="T5" fmla="*/ 287 h 28"/>
                    <a:gd name="T6" fmla="*/ 188 w 28"/>
                    <a:gd name="T7" fmla="*/ 517 h 28"/>
                    <a:gd name="T8" fmla="*/ 20 w 28"/>
                    <a:gd name="T9" fmla="*/ 230 h 2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12"/>
                      </a:moveTo>
                      <a:cubicBezTo>
                        <a:pt x="2" y="5"/>
                        <a:pt x="8" y="0"/>
                        <a:pt x="15" y="1"/>
                      </a:cubicBezTo>
                      <a:cubicBezTo>
                        <a:pt x="22" y="1"/>
                        <a:pt x="28" y="8"/>
                        <a:pt x="27" y="15"/>
                      </a:cubicBezTo>
                      <a:cubicBezTo>
                        <a:pt x="26" y="22"/>
                        <a:pt x="20" y="28"/>
                        <a:pt x="12" y="27"/>
                      </a:cubicBezTo>
                      <a:cubicBezTo>
                        <a:pt x="5" y="26"/>
                        <a:pt x="0" y="20"/>
                        <a:pt x="1" y="12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3" name="Freeform 771"/>
                <p:cNvSpPr>
                  <a:spLocks/>
                </p:cNvSpPr>
                <p:nvPr/>
              </p:nvSpPr>
              <p:spPr bwMode="auto">
                <a:xfrm>
                  <a:off x="3749" y="2110"/>
                  <a:ext cx="137" cy="211"/>
                </a:xfrm>
                <a:custGeom>
                  <a:avLst/>
                  <a:gdLst>
                    <a:gd name="T0" fmla="*/ 30 w 55"/>
                    <a:gd name="T1" fmla="*/ 705 h 79"/>
                    <a:gd name="T2" fmla="*/ 496 w 55"/>
                    <a:gd name="T3" fmla="*/ 21 h 79"/>
                    <a:gd name="T4" fmla="*/ 820 w 55"/>
                    <a:gd name="T5" fmla="*/ 799 h 79"/>
                    <a:gd name="T6" fmla="*/ 354 w 55"/>
                    <a:gd name="T7" fmla="*/ 1485 h 79"/>
                    <a:gd name="T8" fmla="*/ 30 w 55"/>
                    <a:gd name="T9" fmla="*/ 705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5" h="79">
                      <a:moveTo>
                        <a:pt x="2" y="37"/>
                      </a:moveTo>
                      <a:cubicBezTo>
                        <a:pt x="4" y="16"/>
                        <a:pt x="18" y="0"/>
                        <a:pt x="32" y="1"/>
                      </a:cubicBezTo>
                      <a:cubicBezTo>
                        <a:pt x="46" y="3"/>
                        <a:pt x="55" y="21"/>
                        <a:pt x="53" y="42"/>
                      </a:cubicBezTo>
                      <a:cubicBezTo>
                        <a:pt x="51" y="64"/>
                        <a:pt x="37" y="79"/>
                        <a:pt x="23" y="78"/>
                      </a:cubicBezTo>
                      <a:cubicBezTo>
                        <a:pt x="9" y="76"/>
                        <a:pt x="0" y="58"/>
                        <a:pt x="2" y="3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4" name="Freeform 772"/>
                <p:cNvSpPr>
                  <a:spLocks/>
                </p:cNvSpPr>
                <p:nvPr/>
              </p:nvSpPr>
              <p:spPr bwMode="auto">
                <a:xfrm>
                  <a:off x="3779" y="2113"/>
                  <a:ext cx="22" cy="26"/>
                </a:xfrm>
                <a:custGeom>
                  <a:avLst/>
                  <a:gdLst>
                    <a:gd name="T0" fmla="*/ 0 w 9"/>
                    <a:gd name="T1" fmla="*/ 88 h 10"/>
                    <a:gd name="T2" fmla="*/ 71 w 9"/>
                    <a:gd name="T3" fmla="*/ 21 h 10"/>
                    <a:gd name="T4" fmla="*/ 132 w 9"/>
                    <a:gd name="T5" fmla="*/ 109 h 10"/>
                    <a:gd name="T6" fmla="*/ 59 w 9"/>
                    <a:gd name="T7" fmla="*/ 177 h 10"/>
                    <a:gd name="T8" fmla="*/ 0 w 9"/>
                    <a:gd name="T9" fmla="*/ 8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cubicBezTo>
                        <a:pt x="0" y="2"/>
                        <a:pt x="2" y="0"/>
                        <a:pt x="5" y="1"/>
                      </a:cubicBezTo>
                      <a:cubicBezTo>
                        <a:pt x="7" y="1"/>
                        <a:pt x="9" y="3"/>
                        <a:pt x="9" y="6"/>
                      </a:cubicBezTo>
                      <a:cubicBezTo>
                        <a:pt x="9" y="8"/>
                        <a:pt x="6" y="10"/>
                        <a:pt x="4" y="10"/>
                      </a:cubicBezTo>
                      <a:cubicBezTo>
                        <a:pt x="1" y="9"/>
                        <a:pt x="0" y="7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5" name="Freeform 773"/>
                <p:cNvSpPr>
                  <a:spLocks/>
                </p:cNvSpPr>
                <p:nvPr/>
              </p:nvSpPr>
              <p:spPr bwMode="auto">
                <a:xfrm>
                  <a:off x="3789" y="2150"/>
                  <a:ext cx="30" cy="32"/>
                </a:xfrm>
                <a:custGeom>
                  <a:avLst/>
                  <a:gdLst>
                    <a:gd name="T0" fmla="*/ 20 w 12"/>
                    <a:gd name="T1" fmla="*/ 115 h 12"/>
                    <a:gd name="T2" fmla="*/ 113 w 12"/>
                    <a:gd name="T3" fmla="*/ 21 h 12"/>
                    <a:gd name="T4" fmla="*/ 188 w 12"/>
                    <a:gd name="T5" fmla="*/ 136 h 12"/>
                    <a:gd name="T6" fmla="*/ 95 w 12"/>
                    <a:gd name="T7" fmla="*/ 227 h 12"/>
                    <a:gd name="T8" fmla="*/ 20 w 12"/>
                    <a:gd name="T9" fmla="*/ 11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1" y="6"/>
                      </a:moveTo>
                      <a:cubicBezTo>
                        <a:pt x="1" y="3"/>
                        <a:pt x="4" y="0"/>
                        <a:pt x="7" y="1"/>
                      </a:cubicBezTo>
                      <a:cubicBezTo>
                        <a:pt x="10" y="1"/>
                        <a:pt x="12" y="4"/>
                        <a:pt x="12" y="7"/>
                      </a:cubicBezTo>
                      <a:cubicBezTo>
                        <a:pt x="11" y="10"/>
                        <a:pt x="9" y="12"/>
                        <a:pt x="6" y="12"/>
                      </a:cubicBezTo>
                      <a:cubicBezTo>
                        <a:pt x="2" y="12"/>
                        <a:pt x="0" y="9"/>
                        <a:pt x="1" y="6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6" name="Freeform 774"/>
                <p:cNvSpPr>
                  <a:spLocks/>
                </p:cNvSpPr>
                <p:nvPr/>
              </p:nvSpPr>
              <p:spPr bwMode="auto">
                <a:xfrm>
                  <a:off x="3804" y="2107"/>
                  <a:ext cx="12" cy="14"/>
                </a:xfrm>
                <a:custGeom>
                  <a:avLst/>
                  <a:gdLst>
                    <a:gd name="T0" fmla="*/ 0 w 5"/>
                    <a:gd name="T1" fmla="*/ 62 h 5"/>
                    <a:gd name="T2" fmla="*/ 41 w 5"/>
                    <a:gd name="T3" fmla="*/ 0 h 5"/>
                    <a:gd name="T4" fmla="*/ 70 w 5"/>
                    <a:gd name="T5" fmla="*/ 62 h 5"/>
                    <a:gd name="T6" fmla="*/ 29 w 5"/>
                    <a:gd name="T7" fmla="*/ 109 h 5"/>
                    <a:gd name="T8" fmla="*/ 0 w 5"/>
                    <a:gd name="T9" fmla="*/ 62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2"/>
                        <a:pt x="5" y="3"/>
                      </a:cubicBezTo>
                      <a:cubicBezTo>
                        <a:pt x="5" y="4"/>
                        <a:pt x="4" y="5"/>
                        <a:pt x="2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7" name="Freeform 775"/>
                <p:cNvSpPr>
                  <a:spLocks/>
                </p:cNvSpPr>
                <p:nvPr/>
              </p:nvSpPr>
              <p:spPr bwMode="auto">
                <a:xfrm>
                  <a:off x="3766" y="2142"/>
                  <a:ext cx="13" cy="13"/>
                </a:xfrm>
                <a:custGeom>
                  <a:avLst/>
                  <a:gdLst>
                    <a:gd name="T0" fmla="*/ 0 w 5"/>
                    <a:gd name="T1" fmla="*/ 34 h 5"/>
                    <a:gd name="T2" fmla="*/ 55 w 5"/>
                    <a:gd name="T3" fmla="*/ 0 h 5"/>
                    <a:gd name="T4" fmla="*/ 88 w 5"/>
                    <a:gd name="T5" fmla="*/ 34 h 5"/>
                    <a:gd name="T6" fmla="*/ 34 w 5"/>
                    <a:gd name="T7" fmla="*/ 88 h 5"/>
                    <a:gd name="T8" fmla="*/ 0 w 5"/>
                    <a:gd name="T9" fmla="*/ 3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ubicBezTo>
                        <a:pt x="5" y="4"/>
                        <a:pt x="4" y="5"/>
                        <a:pt x="2" y="5"/>
                      </a:cubicBezTo>
                      <a:cubicBezTo>
                        <a:pt x="1" y="5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8" name="Freeform 776"/>
                <p:cNvSpPr>
                  <a:spLocks/>
                </p:cNvSpPr>
                <p:nvPr/>
              </p:nvSpPr>
              <p:spPr bwMode="auto">
                <a:xfrm>
                  <a:off x="4496" y="2083"/>
                  <a:ext cx="188" cy="195"/>
                </a:xfrm>
                <a:custGeom>
                  <a:avLst/>
                  <a:gdLst>
                    <a:gd name="T0" fmla="*/ 313 w 75"/>
                    <a:gd name="T1" fmla="*/ 342 h 73"/>
                    <a:gd name="T2" fmla="*/ 1038 w 75"/>
                    <a:gd name="T3" fmla="*/ 192 h 73"/>
                    <a:gd name="T4" fmla="*/ 867 w 75"/>
                    <a:gd name="T5" fmla="*/ 1050 h 73"/>
                    <a:gd name="T6" fmla="*/ 158 w 75"/>
                    <a:gd name="T7" fmla="*/ 1199 h 73"/>
                    <a:gd name="T8" fmla="*/ 313 w 75"/>
                    <a:gd name="T9" fmla="*/ 342 h 7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73">
                      <a:moveTo>
                        <a:pt x="20" y="18"/>
                      </a:moveTo>
                      <a:cubicBezTo>
                        <a:pt x="35" y="3"/>
                        <a:pt x="56" y="0"/>
                        <a:pt x="66" y="10"/>
                      </a:cubicBezTo>
                      <a:cubicBezTo>
                        <a:pt x="75" y="20"/>
                        <a:pt x="71" y="40"/>
                        <a:pt x="55" y="55"/>
                      </a:cubicBezTo>
                      <a:cubicBezTo>
                        <a:pt x="40" y="70"/>
                        <a:pt x="19" y="73"/>
                        <a:pt x="10" y="63"/>
                      </a:cubicBezTo>
                      <a:cubicBezTo>
                        <a:pt x="0" y="52"/>
                        <a:pt x="5" y="32"/>
                        <a:pt x="20" y="18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899" name="Freeform 777"/>
                <p:cNvSpPr>
                  <a:spLocks/>
                </p:cNvSpPr>
                <p:nvPr/>
              </p:nvSpPr>
              <p:spPr bwMode="auto">
                <a:xfrm>
                  <a:off x="4486" y="2075"/>
                  <a:ext cx="188" cy="195"/>
                </a:xfrm>
                <a:custGeom>
                  <a:avLst/>
                  <a:gdLst>
                    <a:gd name="T0" fmla="*/ 313 w 75"/>
                    <a:gd name="T1" fmla="*/ 342 h 73"/>
                    <a:gd name="T2" fmla="*/ 1038 w 75"/>
                    <a:gd name="T3" fmla="*/ 192 h 73"/>
                    <a:gd name="T4" fmla="*/ 867 w 75"/>
                    <a:gd name="T5" fmla="*/ 1050 h 73"/>
                    <a:gd name="T6" fmla="*/ 158 w 75"/>
                    <a:gd name="T7" fmla="*/ 1199 h 73"/>
                    <a:gd name="T8" fmla="*/ 313 w 75"/>
                    <a:gd name="T9" fmla="*/ 342 h 7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73">
                      <a:moveTo>
                        <a:pt x="20" y="18"/>
                      </a:moveTo>
                      <a:cubicBezTo>
                        <a:pt x="36" y="3"/>
                        <a:pt x="56" y="0"/>
                        <a:pt x="66" y="10"/>
                      </a:cubicBezTo>
                      <a:cubicBezTo>
                        <a:pt x="75" y="21"/>
                        <a:pt x="71" y="41"/>
                        <a:pt x="55" y="55"/>
                      </a:cubicBezTo>
                      <a:cubicBezTo>
                        <a:pt x="40" y="70"/>
                        <a:pt x="19" y="73"/>
                        <a:pt x="10" y="63"/>
                      </a:cubicBezTo>
                      <a:cubicBezTo>
                        <a:pt x="0" y="53"/>
                        <a:pt x="5" y="33"/>
                        <a:pt x="20" y="18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0" name="Freeform 778"/>
                <p:cNvSpPr>
                  <a:spLocks/>
                </p:cNvSpPr>
                <p:nvPr/>
              </p:nvSpPr>
              <p:spPr bwMode="auto">
                <a:xfrm>
                  <a:off x="4476" y="2070"/>
                  <a:ext cx="188" cy="195"/>
                </a:xfrm>
                <a:custGeom>
                  <a:avLst/>
                  <a:gdLst>
                    <a:gd name="T0" fmla="*/ 313 w 75"/>
                    <a:gd name="T1" fmla="*/ 342 h 73"/>
                    <a:gd name="T2" fmla="*/ 1025 w 75"/>
                    <a:gd name="T3" fmla="*/ 192 h 73"/>
                    <a:gd name="T4" fmla="*/ 867 w 75"/>
                    <a:gd name="T5" fmla="*/ 1050 h 73"/>
                    <a:gd name="T6" fmla="*/ 145 w 75"/>
                    <a:gd name="T7" fmla="*/ 1199 h 73"/>
                    <a:gd name="T8" fmla="*/ 313 w 75"/>
                    <a:gd name="T9" fmla="*/ 342 h 7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73">
                      <a:moveTo>
                        <a:pt x="20" y="18"/>
                      </a:moveTo>
                      <a:cubicBezTo>
                        <a:pt x="35" y="3"/>
                        <a:pt x="56" y="0"/>
                        <a:pt x="65" y="10"/>
                      </a:cubicBezTo>
                      <a:cubicBezTo>
                        <a:pt x="75" y="20"/>
                        <a:pt x="70" y="41"/>
                        <a:pt x="55" y="55"/>
                      </a:cubicBezTo>
                      <a:cubicBezTo>
                        <a:pt x="39" y="70"/>
                        <a:pt x="19" y="73"/>
                        <a:pt x="9" y="63"/>
                      </a:cubicBezTo>
                      <a:cubicBezTo>
                        <a:pt x="0" y="53"/>
                        <a:pt x="4" y="32"/>
                        <a:pt x="20" y="18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1" name="Freeform 779"/>
                <p:cNvSpPr>
                  <a:spLocks/>
                </p:cNvSpPr>
                <p:nvPr/>
              </p:nvSpPr>
              <p:spPr bwMode="auto">
                <a:xfrm>
                  <a:off x="4494" y="2137"/>
                  <a:ext cx="150" cy="117"/>
                </a:xfrm>
                <a:custGeom>
                  <a:avLst/>
                  <a:gdLst>
                    <a:gd name="T0" fmla="*/ 938 w 60"/>
                    <a:gd name="T1" fmla="*/ 0 h 44"/>
                    <a:gd name="T2" fmla="*/ 750 w 60"/>
                    <a:gd name="T3" fmla="*/ 340 h 44"/>
                    <a:gd name="T4" fmla="*/ 113 w 60"/>
                    <a:gd name="T5" fmla="*/ 468 h 44"/>
                    <a:gd name="T6" fmla="*/ 50 w 60"/>
                    <a:gd name="T7" fmla="*/ 261 h 44"/>
                    <a:gd name="T8" fmla="*/ 95 w 60"/>
                    <a:gd name="T9" fmla="*/ 657 h 44"/>
                    <a:gd name="T10" fmla="*/ 720 w 60"/>
                    <a:gd name="T11" fmla="*/ 524 h 44"/>
                    <a:gd name="T12" fmla="*/ 938 w 60"/>
                    <a:gd name="T13" fmla="*/ 0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44">
                      <a:moveTo>
                        <a:pt x="60" y="0"/>
                      </a:moveTo>
                      <a:cubicBezTo>
                        <a:pt x="57" y="6"/>
                        <a:pt x="53" y="12"/>
                        <a:pt x="48" y="18"/>
                      </a:cubicBezTo>
                      <a:cubicBezTo>
                        <a:pt x="34" y="31"/>
                        <a:pt x="16" y="34"/>
                        <a:pt x="7" y="25"/>
                      </a:cubicBezTo>
                      <a:cubicBezTo>
                        <a:pt x="4" y="22"/>
                        <a:pt x="3" y="18"/>
                        <a:pt x="3" y="14"/>
                      </a:cubicBezTo>
                      <a:cubicBezTo>
                        <a:pt x="0" y="22"/>
                        <a:pt x="1" y="30"/>
                        <a:pt x="6" y="35"/>
                      </a:cubicBezTo>
                      <a:cubicBezTo>
                        <a:pt x="14" y="44"/>
                        <a:pt x="32" y="41"/>
                        <a:pt x="46" y="28"/>
                      </a:cubicBezTo>
                      <a:cubicBezTo>
                        <a:pt x="55" y="20"/>
                        <a:pt x="60" y="9"/>
                        <a:pt x="60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2" name="Freeform 780"/>
                <p:cNvSpPr>
                  <a:spLocks/>
                </p:cNvSpPr>
                <p:nvPr/>
              </p:nvSpPr>
              <p:spPr bwMode="auto">
                <a:xfrm>
                  <a:off x="4551" y="2094"/>
                  <a:ext cx="73" cy="77"/>
                </a:xfrm>
                <a:custGeom>
                  <a:avLst/>
                  <a:gdLst>
                    <a:gd name="T0" fmla="*/ 96 w 29"/>
                    <a:gd name="T1" fmla="*/ 93 h 29"/>
                    <a:gd name="T2" fmla="*/ 400 w 29"/>
                    <a:gd name="T3" fmla="*/ 93 h 29"/>
                    <a:gd name="T4" fmla="*/ 380 w 29"/>
                    <a:gd name="T5" fmla="*/ 451 h 29"/>
                    <a:gd name="T6" fmla="*/ 83 w 29"/>
                    <a:gd name="T7" fmla="*/ 430 h 29"/>
                    <a:gd name="T8" fmla="*/ 96 w 29"/>
                    <a:gd name="T9" fmla="*/ 93 h 2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" h="29">
                      <a:moveTo>
                        <a:pt x="6" y="5"/>
                      </a:moveTo>
                      <a:cubicBezTo>
                        <a:pt x="11" y="0"/>
                        <a:pt x="20" y="0"/>
                        <a:pt x="25" y="5"/>
                      </a:cubicBezTo>
                      <a:cubicBezTo>
                        <a:pt x="29" y="11"/>
                        <a:pt x="29" y="19"/>
                        <a:pt x="24" y="24"/>
                      </a:cubicBezTo>
                      <a:cubicBezTo>
                        <a:pt x="19" y="29"/>
                        <a:pt x="10" y="29"/>
                        <a:pt x="5" y="23"/>
                      </a:cubicBezTo>
                      <a:cubicBezTo>
                        <a:pt x="0" y="18"/>
                        <a:pt x="1" y="10"/>
                        <a:pt x="6" y="5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3" name="Freeform 781"/>
                <p:cNvSpPr>
                  <a:spLocks/>
                </p:cNvSpPr>
                <p:nvPr/>
              </p:nvSpPr>
              <p:spPr bwMode="auto">
                <a:xfrm>
                  <a:off x="4476" y="2070"/>
                  <a:ext cx="188" cy="195"/>
                </a:xfrm>
                <a:custGeom>
                  <a:avLst/>
                  <a:gdLst>
                    <a:gd name="T0" fmla="*/ 313 w 75"/>
                    <a:gd name="T1" fmla="*/ 342 h 73"/>
                    <a:gd name="T2" fmla="*/ 1025 w 75"/>
                    <a:gd name="T3" fmla="*/ 192 h 73"/>
                    <a:gd name="T4" fmla="*/ 867 w 75"/>
                    <a:gd name="T5" fmla="*/ 1050 h 73"/>
                    <a:gd name="T6" fmla="*/ 145 w 75"/>
                    <a:gd name="T7" fmla="*/ 1199 h 73"/>
                    <a:gd name="T8" fmla="*/ 313 w 75"/>
                    <a:gd name="T9" fmla="*/ 342 h 7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5" h="73">
                      <a:moveTo>
                        <a:pt x="20" y="18"/>
                      </a:moveTo>
                      <a:cubicBezTo>
                        <a:pt x="35" y="3"/>
                        <a:pt x="56" y="0"/>
                        <a:pt x="65" y="10"/>
                      </a:cubicBezTo>
                      <a:cubicBezTo>
                        <a:pt x="75" y="20"/>
                        <a:pt x="70" y="41"/>
                        <a:pt x="55" y="55"/>
                      </a:cubicBezTo>
                      <a:cubicBezTo>
                        <a:pt x="39" y="70"/>
                        <a:pt x="19" y="73"/>
                        <a:pt x="9" y="63"/>
                      </a:cubicBezTo>
                      <a:cubicBezTo>
                        <a:pt x="0" y="53"/>
                        <a:pt x="4" y="32"/>
                        <a:pt x="20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4" name="Freeform 782"/>
                <p:cNvSpPr>
                  <a:spLocks/>
                </p:cNvSpPr>
                <p:nvPr/>
              </p:nvSpPr>
              <p:spPr bwMode="auto">
                <a:xfrm>
                  <a:off x="4531" y="2089"/>
                  <a:ext cx="25" cy="24"/>
                </a:xfrm>
                <a:custGeom>
                  <a:avLst/>
                  <a:gdLst>
                    <a:gd name="T0" fmla="*/ 20 w 10"/>
                    <a:gd name="T1" fmla="*/ 77 h 9"/>
                    <a:gd name="T2" fmla="*/ 95 w 10"/>
                    <a:gd name="T3" fmla="*/ 0 h 9"/>
                    <a:gd name="T4" fmla="*/ 158 w 10"/>
                    <a:gd name="T5" fmla="*/ 93 h 9"/>
                    <a:gd name="T6" fmla="*/ 63 w 10"/>
                    <a:gd name="T7" fmla="*/ 171 h 9"/>
                    <a:gd name="T8" fmla="*/ 20 w 10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1" y="4"/>
                      </a:moveTo>
                      <a:cubicBezTo>
                        <a:pt x="1" y="1"/>
                        <a:pt x="4" y="0"/>
                        <a:pt x="6" y="0"/>
                      </a:cubicBezTo>
                      <a:cubicBezTo>
                        <a:pt x="8" y="0"/>
                        <a:pt x="10" y="3"/>
                        <a:pt x="10" y="5"/>
                      </a:cubicBezTo>
                      <a:cubicBezTo>
                        <a:pt x="9" y="8"/>
                        <a:pt x="7" y="9"/>
                        <a:pt x="4" y="9"/>
                      </a:cubicBezTo>
                      <a:cubicBezTo>
                        <a:pt x="2" y="9"/>
                        <a:pt x="0" y="6"/>
                        <a:pt x="1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5" name="Freeform 783"/>
                <p:cNvSpPr>
                  <a:spLocks/>
                </p:cNvSpPr>
                <p:nvPr/>
              </p:nvSpPr>
              <p:spPr bwMode="auto">
                <a:xfrm>
                  <a:off x="4564" y="2107"/>
                  <a:ext cx="30" cy="32"/>
                </a:xfrm>
                <a:custGeom>
                  <a:avLst/>
                  <a:gdLst>
                    <a:gd name="T0" fmla="*/ 33 w 12"/>
                    <a:gd name="T1" fmla="*/ 35 h 12"/>
                    <a:gd name="T2" fmla="*/ 158 w 12"/>
                    <a:gd name="T3" fmla="*/ 35 h 12"/>
                    <a:gd name="T4" fmla="*/ 158 w 12"/>
                    <a:gd name="T5" fmla="*/ 192 h 12"/>
                    <a:gd name="T6" fmla="*/ 33 w 12"/>
                    <a:gd name="T7" fmla="*/ 192 h 12"/>
                    <a:gd name="T8" fmla="*/ 33 w 12"/>
                    <a:gd name="T9" fmla="*/ 3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2" y="2"/>
                      </a:moveTo>
                      <a:cubicBezTo>
                        <a:pt x="4" y="0"/>
                        <a:pt x="8" y="0"/>
                        <a:pt x="10" y="2"/>
                      </a:cubicBezTo>
                      <a:cubicBezTo>
                        <a:pt x="12" y="4"/>
                        <a:pt x="12" y="8"/>
                        <a:pt x="10" y="10"/>
                      </a:cubicBezTo>
                      <a:cubicBezTo>
                        <a:pt x="8" y="12"/>
                        <a:pt x="4" y="12"/>
                        <a:pt x="2" y="10"/>
                      </a:cubicBezTo>
                      <a:cubicBezTo>
                        <a:pt x="0" y="8"/>
                        <a:pt x="0" y="4"/>
                        <a:pt x="2" y="2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6" name="Freeform 784"/>
                <p:cNvSpPr>
                  <a:spLocks/>
                </p:cNvSpPr>
                <p:nvPr/>
              </p:nvSpPr>
              <p:spPr bwMode="auto">
                <a:xfrm>
                  <a:off x="4559" y="2083"/>
                  <a:ext cx="12" cy="14"/>
                </a:xfrm>
                <a:custGeom>
                  <a:avLst/>
                  <a:gdLst>
                    <a:gd name="T0" fmla="*/ 0 w 5"/>
                    <a:gd name="T1" fmla="*/ 48 h 5"/>
                    <a:gd name="T2" fmla="*/ 41 w 5"/>
                    <a:gd name="T3" fmla="*/ 0 h 5"/>
                    <a:gd name="T4" fmla="*/ 70 w 5"/>
                    <a:gd name="T5" fmla="*/ 62 h 5"/>
                    <a:gd name="T6" fmla="*/ 29 w 5"/>
                    <a:gd name="T7" fmla="*/ 109 h 5"/>
                    <a:gd name="T8" fmla="*/ 0 w 5"/>
                    <a:gd name="T9" fmla="*/ 48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5"/>
                        <a:pt x="3" y="5"/>
                        <a:pt x="2" y="5"/>
                      </a:cubicBezTo>
                      <a:cubicBezTo>
                        <a:pt x="1" y="5"/>
                        <a:pt x="0" y="4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7" name="Freeform 785"/>
                <p:cNvSpPr>
                  <a:spLocks/>
                </p:cNvSpPr>
                <p:nvPr/>
              </p:nvSpPr>
              <p:spPr bwMode="auto">
                <a:xfrm>
                  <a:off x="4519" y="2115"/>
                  <a:ext cx="12" cy="14"/>
                </a:xfrm>
                <a:custGeom>
                  <a:avLst/>
                  <a:gdLst>
                    <a:gd name="T0" fmla="*/ 0 w 5"/>
                    <a:gd name="T1" fmla="*/ 48 h 5"/>
                    <a:gd name="T2" fmla="*/ 41 w 5"/>
                    <a:gd name="T3" fmla="*/ 0 h 5"/>
                    <a:gd name="T4" fmla="*/ 70 w 5"/>
                    <a:gd name="T5" fmla="*/ 62 h 5"/>
                    <a:gd name="T6" fmla="*/ 29 w 5"/>
                    <a:gd name="T7" fmla="*/ 109 h 5"/>
                    <a:gd name="T8" fmla="*/ 0 w 5"/>
                    <a:gd name="T9" fmla="*/ 48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cubicBezTo>
                        <a:pt x="0" y="0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5" y="3"/>
                      </a:cubicBezTo>
                      <a:cubicBezTo>
                        <a:pt x="5" y="4"/>
                        <a:pt x="4" y="5"/>
                        <a:pt x="2" y="5"/>
                      </a:cubicBezTo>
                      <a:cubicBezTo>
                        <a:pt x="1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8" name="Freeform 786"/>
                <p:cNvSpPr>
                  <a:spLocks/>
                </p:cNvSpPr>
                <p:nvPr/>
              </p:nvSpPr>
              <p:spPr bwMode="auto">
                <a:xfrm>
                  <a:off x="4804" y="1422"/>
                  <a:ext cx="135" cy="211"/>
                </a:xfrm>
                <a:custGeom>
                  <a:avLst/>
                  <a:gdLst>
                    <a:gd name="T0" fmla="*/ 20 w 54"/>
                    <a:gd name="T1" fmla="*/ 785 h 79"/>
                    <a:gd name="T2" fmla="*/ 375 w 54"/>
                    <a:gd name="T3" fmla="*/ 21 h 79"/>
                    <a:gd name="T4" fmla="*/ 813 w 54"/>
                    <a:gd name="T5" fmla="*/ 721 h 79"/>
                    <a:gd name="T6" fmla="*/ 470 w 54"/>
                    <a:gd name="T7" fmla="*/ 1485 h 79"/>
                    <a:gd name="T8" fmla="*/ 20 w 54"/>
                    <a:gd name="T9" fmla="*/ 785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79">
                      <a:moveTo>
                        <a:pt x="1" y="41"/>
                      </a:moveTo>
                      <a:cubicBezTo>
                        <a:pt x="0" y="20"/>
                        <a:pt x="10" y="2"/>
                        <a:pt x="24" y="1"/>
                      </a:cubicBezTo>
                      <a:cubicBezTo>
                        <a:pt x="38" y="0"/>
                        <a:pt x="51" y="16"/>
                        <a:pt x="52" y="38"/>
                      </a:cubicBezTo>
                      <a:cubicBezTo>
                        <a:pt x="54" y="59"/>
                        <a:pt x="44" y="77"/>
                        <a:pt x="30" y="78"/>
                      </a:cubicBezTo>
                      <a:cubicBezTo>
                        <a:pt x="16" y="79"/>
                        <a:pt x="3" y="63"/>
                        <a:pt x="1" y="4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09" name="Freeform 787"/>
                <p:cNvSpPr>
                  <a:spLocks/>
                </p:cNvSpPr>
                <p:nvPr/>
              </p:nvSpPr>
              <p:spPr bwMode="auto">
                <a:xfrm>
                  <a:off x="4794" y="1414"/>
                  <a:ext cx="135" cy="211"/>
                </a:xfrm>
                <a:custGeom>
                  <a:avLst/>
                  <a:gdLst>
                    <a:gd name="T0" fmla="*/ 33 w 54"/>
                    <a:gd name="T1" fmla="*/ 785 h 79"/>
                    <a:gd name="T2" fmla="*/ 375 w 54"/>
                    <a:gd name="T3" fmla="*/ 21 h 79"/>
                    <a:gd name="T4" fmla="*/ 833 w 54"/>
                    <a:gd name="T5" fmla="*/ 705 h 79"/>
                    <a:gd name="T6" fmla="*/ 470 w 54"/>
                    <a:gd name="T7" fmla="*/ 1485 h 79"/>
                    <a:gd name="T8" fmla="*/ 33 w 54"/>
                    <a:gd name="T9" fmla="*/ 785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79">
                      <a:moveTo>
                        <a:pt x="2" y="41"/>
                      </a:moveTo>
                      <a:cubicBezTo>
                        <a:pt x="0" y="20"/>
                        <a:pt x="10" y="2"/>
                        <a:pt x="24" y="1"/>
                      </a:cubicBezTo>
                      <a:cubicBezTo>
                        <a:pt x="38" y="0"/>
                        <a:pt x="51" y="16"/>
                        <a:pt x="53" y="37"/>
                      </a:cubicBezTo>
                      <a:cubicBezTo>
                        <a:pt x="54" y="59"/>
                        <a:pt x="44" y="77"/>
                        <a:pt x="30" y="78"/>
                      </a:cubicBezTo>
                      <a:cubicBezTo>
                        <a:pt x="16" y="79"/>
                        <a:pt x="3" y="62"/>
                        <a:pt x="2" y="41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0" name="Freeform 788"/>
                <p:cNvSpPr>
                  <a:spLocks/>
                </p:cNvSpPr>
                <p:nvPr/>
              </p:nvSpPr>
              <p:spPr bwMode="auto">
                <a:xfrm>
                  <a:off x="4784" y="1409"/>
                  <a:ext cx="135" cy="210"/>
                </a:xfrm>
                <a:custGeom>
                  <a:avLst/>
                  <a:gdLst>
                    <a:gd name="T0" fmla="*/ 33 w 54"/>
                    <a:gd name="T1" fmla="*/ 771 h 79"/>
                    <a:gd name="T2" fmla="*/ 375 w 54"/>
                    <a:gd name="T3" fmla="*/ 21 h 79"/>
                    <a:gd name="T4" fmla="*/ 833 w 54"/>
                    <a:gd name="T5" fmla="*/ 694 h 79"/>
                    <a:gd name="T6" fmla="*/ 470 w 54"/>
                    <a:gd name="T7" fmla="*/ 1449 h 79"/>
                    <a:gd name="T8" fmla="*/ 33 w 54"/>
                    <a:gd name="T9" fmla="*/ 771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79">
                      <a:moveTo>
                        <a:pt x="2" y="41"/>
                      </a:moveTo>
                      <a:cubicBezTo>
                        <a:pt x="0" y="20"/>
                        <a:pt x="10" y="2"/>
                        <a:pt x="24" y="1"/>
                      </a:cubicBezTo>
                      <a:cubicBezTo>
                        <a:pt x="39" y="0"/>
                        <a:pt x="51" y="16"/>
                        <a:pt x="53" y="37"/>
                      </a:cubicBezTo>
                      <a:cubicBezTo>
                        <a:pt x="54" y="58"/>
                        <a:pt x="44" y="76"/>
                        <a:pt x="30" y="77"/>
                      </a:cubicBezTo>
                      <a:cubicBezTo>
                        <a:pt x="16" y="79"/>
                        <a:pt x="3" y="62"/>
                        <a:pt x="2" y="41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1" name="Freeform 789"/>
                <p:cNvSpPr>
                  <a:spLocks/>
                </p:cNvSpPr>
                <p:nvPr/>
              </p:nvSpPr>
              <p:spPr bwMode="auto">
                <a:xfrm>
                  <a:off x="4814" y="1433"/>
                  <a:ext cx="100" cy="173"/>
                </a:xfrm>
                <a:custGeom>
                  <a:avLst/>
                  <a:gdLst>
                    <a:gd name="T0" fmla="*/ 375 w 40"/>
                    <a:gd name="T1" fmla="*/ 0 h 65"/>
                    <a:gd name="T2" fmla="*/ 488 w 40"/>
                    <a:gd name="T3" fmla="*/ 397 h 65"/>
                    <a:gd name="T4" fmla="*/ 175 w 40"/>
                    <a:gd name="T5" fmla="*/ 1057 h 65"/>
                    <a:gd name="T6" fmla="*/ 0 w 40"/>
                    <a:gd name="T7" fmla="*/ 998 h 65"/>
                    <a:gd name="T8" fmla="*/ 283 w 40"/>
                    <a:gd name="T9" fmla="*/ 1203 h 65"/>
                    <a:gd name="T10" fmla="*/ 595 w 40"/>
                    <a:gd name="T11" fmla="*/ 546 h 65"/>
                    <a:gd name="T12" fmla="*/ 375 w 40"/>
                    <a:gd name="T13" fmla="*/ 0 h 6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0" h="65">
                      <a:moveTo>
                        <a:pt x="24" y="0"/>
                      </a:moveTo>
                      <a:cubicBezTo>
                        <a:pt x="28" y="6"/>
                        <a:pt x="30" y="13"/>
                        <a:pt x="31" y="21"/>
                      </a:cubicBezTo>
                      <a:cubicBezTo>
                        <a:pt x="32" y="39"/>
                        <a:pt x="23" y="55"/>
                        <a:pt x="11" y="56"/>
                      </a:cubicBezTo>
                      <a:cubicBezTo>
                        <a:pt x="7" y="57"/>
                        <a:pt x="3" y="55"/>
                        <a:pt x="0" y="53"/>
                      </a:cubicBezTo>
                      <a:cubicBezTo>
                        <a:pt x="4" y="60"/>
                        <a:pt x="11" y="65"/>
                        <a:pt x="18" y="64"/>
                      </a:cubicBezTo>
                      <a:cubicBezTo>
                        <a:pt x="31" y="63"/>
                        <a:pt x="40" y="47"/>
                        <a:pt x="38" y="29"/>
                      </a:cubicBezTo>
                      <a:cubicBezTo>
                        <a:pt x="37" y="16"/>
                        <a:pt x="32" y="5"/>
                        <a:pt x="24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2" name="Freeform 790"/>
                <p:cNvSpPr>
                  <a:spLocks/>
                </p:cNvSpPr>
                <p:nvPr/>
              </p:nvSpPr>
              <p:spPr bwMode="auto">
                <a:xfrm>
                  <a:off x="4804" y="1438"/>
                  <a:ext cx="67" cy="72"/>
                </a:xfrm>
                <a:custGeom>
                  <a:avLst/>
                  <a:gdLst>
                    <a:gd name="T0" fmla="*/ 12 w 27"/>
                    <a:gd name="T1" fmla="*/ 285 h 27"/>
                    <a:gd name="T2" fmla="*/ 196 w 27"/>
                    <a:gd name="T3" fmla="*/ 21 h 27"/>
                    <a:gd name="T4" fmla="*/ 412 w 27"/>
                    <a:gd name="T5" fmla="*/ 248 h 27"/>
                    <a:gd name="T6" fmla="*/ 228 w 27"/>
                    <a:gd name="T7" fmla="*/ 512 h 27"/>
                    <a:gd name="T8" fmla="*/ 12 w 27"/>
                    <a:gd name="T9" fmla="*/ 285 h 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7" h="27">
                      <a:moveTo>
                        <a:pt x="1" y="15"/>
                      </a:moveTo>
                      <a:cubicBezTo>
                        <a:pt x="0" y="8"/>
                        <a:pt x="6" y="1"/>
                        <a:pt x="13" y="1"/>
                      </a:cubicBezTo>
                      <a:cubicBezTo>
                        <a:pt x="20" y="0"/>
                        <a:pt x="26" y="6"/>
                        <a:pt x="27" y="13"/>
                      </a:cubicBezTo>
                      <a:cubicBezTo>
                        <a:pt x="27" y="20"/>
                        <a:pt x="22" y="26"/>
                        <a:pt x="15" y="27"/>
                      </a:cubicBezTo>
                      <a:cubicBezTo>
                        <a:pt x="8" y="27"/>
                        <a:pt x="1" y="22"/>
                        <a:pt x="1" y="15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3" name="Freeform 791"/>
                <p:cNvSpPr>
                  <a:spLocks/>
                </p:cNvSpPr>
                <p:nvPr/>
              </p:nvSpPr>
              <p:spPr bwMode="auto">
                <a:xfrm>
                  <a:off x="4784" y="1409"/>
                  <a:ext cx="135" cy="210"/>
                </a:xfrm>
                <a:custGeom>
                  <a:avLst/>
                  <a:gdLst>
                    <a:gd name="T0" fmla="*/ 33 w 54"/>
                    <a:gd name="T1" fmla="*/ 771 h 79"/>
                    <a:gd name="T2" fmla="*/ 375 w 54"/>
                    <a:gd name="T3" fmla="*/ 21 h 79"/>
                    <a:gd name="T4" fmla="*/ 833 w 54"/>
                    <a:gd name="T5" fmla="*/ 694 h 79"/>
                    <a:gd name="T6" fmla="*/ 470 w 54"/>
                    <a:gd name="T7" fmla="*/ 1449 h 79"/>
                    <a:gd name="T8" fmla="*/ 33 w 54"/>
                    <a:gd name="T9" fmla="*/ 771 h 7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79">
                      <a:moveTo>
                        <a:pt x="2" y="41"/>
                      </a:moveTo>
                      <a:cubicBezTo>
                        <a:pt x="0" y="20"/>
                        <a:pt x="10" y="2"/>
                        <a:pt x="24" y="1"/>
                      </a:cubicBezTo>
                      <a:cubicBezTo>
                        <a:pt x="39" y="0"/>
                        <a:pt x="51" y="16"/>
                        <a:pt x="53" y="37"/>
                      </a:cubicBezTo>
                      <a:cubicBezTo>
                        <a:pt x="54" y="58"/>
                        <a:pt x="44" y="76"/>
                        <a:pt x="30" y="77"/>
                      </a:cubicBezTo>
                      <a:cubicBezTo>
                        <a:pt x="16" y="79"/>
                        <a:pt x="3" y="62"/>
                        <a:pt x="2" y="41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4" name="Freeform 792"/>
                <p:cNvSpPr>
                  <a:spLocks/>
                </p:cNvSpPr>
                <p:nvPr/>
              </p:nvSpPr>
              <p:spPr bwMode="auto">
                <a:xfrm>
                  <a:off x="4799" y="1417"/>
                  <a:ext cx="22" cy="26"/>
                </a:xfrm>
                <a:custGeom>
                  <a:avLst/>
                  <a:gdLst>
                    <a:gd name="T0" fmla="*/ 0 w 9"/>
                    <a:gd name="T1" fmla="*/ 88 h 10"/>
                    <a:gd name="T2" fmla="*/ 59 w 9"/>
                    <a:gd name="T3" fmla="*/ 21 h 10"/>
                    <a:gd name="T4" fmla="*/ 132 w 9"/>
                    <a:gd name="T5" fmla="*/ 88 h 10"/>
                    <a:gd name="T6" fmla="*/ 71 w 9"/>
                    <a:gd name="T7" fmla="*/ 177 h 10"/>
                    <a:gd name="T8" fmla="*/ 0 w 9"/>
                    <a:gd name="T9" fmla="*/ 88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10">
                      <a:moveTo>
                        <a:pt x="0" y="5"/>
                      </a:moveTo>
                      <a:cubicBezTo>
                        <a:pt x="0" y="3"/>
                        <a:pt x="1" y="1"/>
                        <a:pt x="4" y="1"/>
                      </a:cubicBezTo>
                      <a:cubicBezTo>
                        <a:pt x="6" y="0"/>
                        <a:pt x="9" y="2"/>
                        <a:pt x="9" y="5"/>
                      </a:cubicBezTo>
                      <a:cubicBezTo>
                        <a:pt x="9" y="7"/>
                        <a:pt x="7" y="9"/>
                        <a:pt x="5" y="10"/>
                      </a:cubicBezTo>
                      <a:cubicBezTo>
                        <a:pt x="2" y="10"/>
                        <a:pt x="0" y="8"/>
                        <a:pt x="0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5" name="Freeform 793"/>
                <p:cNvSpPr>
                  <a:spLocks/>
                </p:cNvSpPr>
                <p:nvPr/>
              </p:nvSpPr>
              <p:spPr bwMode="auto">
                <a:xfrm>
                  <a:off x="4816" y="1451"/>
                  <a:ext cx="30" cy="32"/>
                </a:xfrm>
                <a:custGeom>
                  <a:avLst/>
                  <a:gdLst>
                    <a:gd name="T0" fmla="*/ 0 w 12"/>
                    <a:gd name="T1" fmla="*/ 115 h 12"/>
                    <a:gd name="T2" fmla="*/ 83 w 12"/>
                    <a:gd name="T3" fmla="*/ 0 h 12"/>
                    <a:gd name="T4" fmla="*/ 175 w 12"/>
                    <a:gd name="T5" fmla="*/ 115 h 12"/>
                    <a:gd name="T6" fmla="*/ 95 w 12"/>
                    <a:gd name="T7" fmla="*/ 227 h 12"/>
                    <a:gd name="T8" fmla="*/ 0 w 12"/>
                    <a:gd name="T9" fmla="*/ 115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0" y="6"/>
                      </a:moveTo>
                      <a:cubicBezTo>
                        <a:pt x="0" y="3"/>
                        <a:pt x="2" y="1"/>
                        <a:pt x="5" y="0"/>
                      </a:cubicBezTo>
                      <a:cubicBezTo>
                        <a:pt x="8" y="0"/>
                        <a:pt x="11" y="2"/>
                        <a:pt x="11" y="6"/>
                      </a:cubicBezTo>
                      <a:cubicBezTo>
                        <a:pt x="12" y="9"/>
                        <a:pt x="9" y="11"/>
                        <a:pt x="6" y="12"/>
                      </a:cubicBezTo>
                      <a:cubicBezTo>
                        <a:pt x="3" y="12"/>
                        <a:pt x="0" y="10"/>
                        <a:pt x="0" y="6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6" name="Freeform 794"/>
                <p:cNvSpPr>
                  <a:spLocks/>
                </p:cNvSpPr>
                <p:nvPr/>
              </p:nvSpPr>
              <p:spPr bwMode="auto">
                <a:xfrm>
                  <a:off x="4821" y="1409"/>
                  <a:ext cx="13" cy="13"/>
                </a:xfrm>
                <a:custGeom>
                  <a:avLst/>
                  <a:gdLst>
                    <a:gd name="T0" fmla="*/ 0 w 5"/>
                    <a:gd name="T1" fmla="*/ 55 h 5"/>
                    <a:gd name="T2" fmla="*/ 34 w 5"/>
                    <a:gd name="T3" fmla="*/ 0 h 5"/>
                    <a:gd name="T4" fmla="*/ 88 w 5"/>
                    <a:gd name="T5" fmla="*/ 34 h 5"/>
                    <a:gd name="T6" fmla="*/ 55 w 5"/>
                    <a:gd name="T7" fmla="*/ 88 h 5"/>
                    <a:gd name="T8" fmla="*/ 0 w 5"/>
                    <a:gd name="T9" fmla="*/ 5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1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7" name="Freeform 795"/>
                <p:cNvSpPr>
                  <a:spLocks/>
                </p:cNvSpPr>
                <p:nvPr/>
              </p:nvSpPr>
              <p:spPr bwMode="auto">
                <a:xfrm>
                  <a:off x="4789" y="1449"/>
                  <a:ext cx="12" cy="13"/>
                </a:xfrm>
                <a:custGeom>
                  <a:avLst/>
                  <a:gdLst>
                    <a:gd name="T0" fmla="*/ 0 w 5"/>
                    <a:gd name="T1" fmla="*/ 55 h 5"/>
                    <a:gd name="T2" fmla="*/ 41 w 5"/>
                    <a:gd name="T3" fmla="*/ 0 h 5"/>
                    <a:gd name="T4" fmla="*/ 70 w 5"/>
                    <a:gd name="T5" fmla="*/ 34 h 5"/>
                    <a:gd name="T6" fmla="*/ 41 w 5"/>
                    <a:gd name="T7" fmla="*/ 88 h 5"/>
                    <a:gd name="T8" fmla="*/ 0 w 5"/>
                    <a:gd name="T9" fmla="*/ 5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4" y="0"/>
                        <a:pt x="5" y="1"/>
                        <a:pt x="5" y="2"/>
                      </a:cubicBezTo>
                      <a:cubicBezTo>
                        <a:pt x="5" y="4"/>
                        <a:pt x="4" y="5"/>
                        <a:pt x="3" y="5"/>
                      </a:cubicBezTo>
                      <a:cubicBezTo>
                        <a:pt x="2" y="5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8" name="Freeform 796"/>
                <p:cNvSpPr>
                  <a:spLocks/>
                </p:cNvSpPr>
                <p:nvPr/>
              </p:nvSpPr>
              <p:spPr bwMode="auto">
                <a:xfrm>
                  <a:off x="3911" y="1729"/>
                  <a:ext cx="125" cy="181"/>
                </a:xfrm>
                <a:custGeom>
                  <a:avLst/>
                  <a:gdLst>
                    <a:gd name="T0" fmla="*/ 63 w 50"/>
                    <a:gd name="T1" fmla="*/ 546 h 68"/>
                    <a:gd name="T2" fmla="*/ 500 w 50"/>
                    <a:gd name="T3" fmla="*/ 35 h 68"/>
                    <a:gd name="T4" fmla="*/ 720 w 50"/>
                    <a:gd name="T5" fmla="*/ 716 h 68"/>
                    <a:gd name="T6" fmla="*/ 283 w 50"/>
                    <a:gd name="T7" fmla="*/ 1224 h 68"/>
                    <a:gd name="T8" fmla="*/ 63 w 50"/>
                    <a:gd name="T9" fmla="*/ 546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8">
                      <a:moveTo>
                        <a:pt x="4" y="29"/>
                      </a:moveTo>
                      <a:cubicBezTo>
                        <a:pt x="8" y="12"/>
                        <a:pt x="20" y="0"/>
                        <a:pt x="32" y="2"/>
                      </a:cubicBezTo>
                      <a:cubicBezTo>
                        <a:pt x="43" y="4"/>
                        <a:pt x="50" y="21"/>
                        <a:pt x="46" y="38"/>
                      </a:cubicBezTo>
                      <a:cubicBezTo>
                        <a:pt x="42" y="56"/>
                        <a:pt x="30" y="68"/>
                        <a:pt x="18" y="65"/>
                      </a:cubicBezTo>
                      <a:cubicBezTo>
                        <a:pt x="7" y="63"/>
                        <a:pt x="0" y="47"/>
                        <a:pt x="4" y="29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19" name="Freeform 797"/>
                <p:cNvSpPr>
                  <a:spLocks/>
                </p:cNvSpPr>
                <p:nvPr/>
              </p:nvSpPr>
              <p:spPr bwMode="auto">
                <a:xfrm>
                  <a:off x="3906" y="1718"/>
                  <a:ext cx="125" cy="181"/>
                </a:xfrm>
                <a:custGeom>
                  <a:avLst/>
                  <a:gdLst>
                    <a:gd name="T0" fmla="*/ 63 w 50"/>
                    <a:gd name="T1" fmla="*/ 567 h 68"/>
                    <a:gd name="T2" fmla="*/ 488 w 50"/>
                    <a:gd name="T3" fmla="*/ 56 h 68"/>
                    <a:gd name="T4" fmla="*/ 720 w 50"/>
                    <a:gd name="T5" fmla="*/ 737 h 68"/>
                    <a:gd name="T6" fmla="*/ 283 w 50"/>
                    <a:gd name="T7" fmla="*/ 1246 h 68"/>
                    <a:gd name="T8" fmla="*/ 63 w 50"/>
                    <a:gd name="T9" fmla="*/ 56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8">
                      <a:moveTo>
                        <a:pt x="4" y="30"/>
                      </a:moveTo>
                      <a:cubicBezTo>
                        <a:pt x="7" y="12"/>
                        <a:pt x="20" y="0"/>
                        <a:pt x="31" y="3"/>
                      </a:cubicBezTo>
                      <a:cubicBezTo>
                        <a:pt x="43" y="5"/>
                        <a:pt x="50" y="21"/>
                        <a:pt x="46" y="39"/>
                      </a:cubicBezTo>
                      <a:cubicBezTo>
                        <a:pt x="42" y="56"/>
                        <a:pt x="30" y="68"/>
                        <a:pt x="18" y="66"/>
                      </a:cubicBezTo>
                      <a:cubicBezTo>
                        <a:pt x="7" y="63"/>
                        <a:pt x="0" y="47"/>
                        <a:pt x="4" y="30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0" name="Freeform 798"/>
                <p:cNvSpPr>
                  <a:spLocks/>
                </p:cNvSpPr>
                <p:nvPr/>
              </p:nvSpPr>
              <p:spPr bwMode="auto">
                <a:xfrm>
                  <a:off x="3899" y="1710"/>
                  <a:ext cx="125" cy="184"/>
                </a:xfrm>
                <a:custGeom>
                  <a:avLst/>
                  <a:gdLst>
                    <a:gd name="T0" fmla="*/ 63 w 50"/>
                    <a:gd name="T1" fmla="*/ 568 h 69"/>
                    <a:gd name="T2" fmla="*/ 500 w 50"/>
                    <a:gd name="T3" fmla="*/ 56 h 69"/>
                    <a:gd name="T4" fmla="*/ 720 w 50"/>
                    <a:gd name="T5" fmla="*/ 739 h 69"/>
                    <a:gd name="T6" fmla="*/ 300 w 50"/>
                    <a:gd name="T7" fmla="*/ 1251 h 69"/>
                    <a:gd name="T8" fmla="*/ 63 w 50"/>
                    <a:gd name="T9" fmla="*/ 568 h 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9">
                      <a:moveTo>
                        <a:pt x="4" y="30"/>
                      </a:moveTo>
                      <a:cubicBezTo>
                        <a:pt x="8" y="13"/>
                        <a:pt x="20" y="0"/>
                        <a:pt x="32" y="3"/>
                      </a:cubicBezTo>
                      <a:cubicBezTo>
                        <a:pt x="43" y="5"/>
                        <a:pt x="50" y="21"/>
                        <a:pt x="46" y="39"/>
                      </a:cubicBezTo>
                      <a:cubicBezTo>
                        <a:pt x="43" y="56"/>
                        <a:pt x="30" y="69"/>
                        <a:pt x="19" y="66"/>
                      </a:cubicBezTo>
                      <a:cubicBezTo>
                        <a:pt x="7" y="64"/>
                        <a:pt x="0" y="48"/>
                        <a:pt x="4" y="30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1" name="Freeform 799"/>
                <p:cNvSpPr>
                  <a:spLocks/>
                </p:cNvSpPr>
                <p:nvPr/>
              </p:nvSpPr>
              <p:spPr bwMode="auto">
                <a:xfrm>
                  <a:off x="3916" y="1742"/>
                  <a:ext cx="98" cy="141"/>
                </a:xfrm>
                <a:custGeom>
                  <a:avLst/>
                  <a:gdLst>
                    <a:gd name="T0" fmla="*/ 525 w 39"/>
                    <a:gd name="T1" fmla="*/ 0 h 53"/>
                    <a:gd name="T2" fmla="*/ 525 w 39"/>
                    <a:gd name="T3" fmla="*/ 362 h 53"/>
                    <a:gd name="T4" fmla="*/ 146 w 39"/>
                    <a:gd name="T5" fmla="*/ 806 h 53"/>
                    <a:gd name="T6" fmla="*/ 0 w 39"/>
                    <a:gd name="T7" fmla="*/ 694 h 53"/>
                    <a:gd name="T8" fmla="*/ 209 w 39"/>
                    <a:gd name="T9" fmla="*/ 963 h 53"/>
                    <a:gd name="T10" fmla="*/ 588 w 39"/>
                    <a:gd name="T11" fmla="*/ 511 h 53"/>
                    <a:gd name="T12" fmla="*/ 525 w 39"/>
                    <a:gd name="T13" fmla="*/ 0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53">
                      <a:moveTo>
                        <a:pt x="33" y="0"/>
                      </a:moveTo>
                      <a:cubicBezTo>
                        <a:pt x="34" y="6"/>
                        <a:pt x="34" y="12"/>
                        <a:pt x="33" y="19"/>
                      </a:cubicBezTo>
                      <a:cubicBezTo>
                        <a:pt x="30" y="34"/>
                        <a:pt x="19" y="45"/>
                        <a:pt x="9" y="43"/>
                      </a:cubicBezTo>
                      <a:cubicBezTo>
                        <a:pt x="5" y="42"/>
                        <a:pt x="2" y="40"/>
                        <a:pt x="0" y="37"/>
                      </a:cubicBezTo>
                      <a:cubicBezTo>
                        <a:pt x="2" y="44"/>
                        <a:pt x="7" y="50"/>
                        <a:pt x="13" y="51"/>
                      </a:cubicBezTo>
                      <a:cubicBezTo>
                        <a:pt x="23" y="53"/>
                        <a:pt x="34" y="42"/>
                        <a:pt x="37" y="27"/>
                      </a:cubicBezTo>
                      <a:cubicBezTo>
                        <a:pt x="39" y="16"/>
                        <a:pt x="37" y="6"/>
                        <a:pt x="3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2" name="Freeform 800"/>
                <p:cNvSpPr>
                  <a:spLocks/>
                </p:cNvSpPr>
                <p:nvPr/>
              </p:nvSpPr>
              <p:spPr bwMode="auto">
                <a:xfrm>
                  <a:off x="3929" y="1737"/>
                  <a:ext cx="60" cy="64"/>
                </a:xfrm>
                <a:custGeom>
                  <a:avLst/>
                  <a:gdLst>
                    <a:gd name="T0" fmla="*/ 20 w 24"/>
                    <a:gd name="T1" fmla="*/ 171 h 24"/>
                    <a:gd name="T2" fmla="*/ 220 w 24"/>
                    <a:gd name="T3" fmla="*/ 21 h 24"/>
                    <a:gd name="T4" fmla="*/ 363 w 24"/>
                    <a:gd name="T5" fmla="*/ 264 h 24"/>
                    <a:gd name="T6" fmla="*/ 158 w 24"/>
                    <a:gd name="T7" fmla="*/ 435 h 24"/>
                    <a:gd name="T8" fmla="*/ 20 w 24"/>
                    <a:gd name="T9" fmla="*/ 171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1" y="9"/>
                      </a:moveTo>
                      <a:cubicBezTo>
                        <a:pt x="3" y="4"/>
                        <a:pt x="8" y="0"/>
                        <a:pt x="14" y="1"/>
                      </a:cubicBezTo>
                      <a:cubicBezTo>
                        <a:pt x="20" y="2"/>
                        <a:pt x="24" y="8"/>
                        <a:pt x="23" y="14"/>
                      </a:cubicBezTo>
                      <a:cubicBezTo>
                        <a:pt x="22" y="20"/>
                        <a:pt x="16" y="24"/>
                        <a:pt x="10" y="23"/>
                      </a:cubicBezTo>
                      <a:cubicBezTo>
                        <a:pt x="4" y="21"/>
                        <a:pt x="0" y="15"/>
                        <a:pt x="1" y="9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3" name="Freeform 801"/>
                <p:cNvSpPr>
                  <a:spLocks/>
                </p:cNvSpPr>
                <p:nvPr/>
              </p:nvSpPr>
              <p:spPr bwMode="auto">
                <a:xfrm>
                  <a:off x="3899" y="1710"/>
                  <a:ext cx="125" cy="184"/>
                </a:xfrm>
                <a:custGeom>
                  <a:avLst/>
                  <a:gdLst>
                    <a:gd name="T0" fmla="*/ 63 w 50"/>
                    <a:gd name="T1" fmla="*/ 568 h 69"/>
                    <a:gd name="T2" fmla="*/ 500 w 50"/>
                    <a:gd name="T3" fmla="*/ 56 h 69"/>
                    <a:gd name="T4" fmla="*/ 720 w 50"/>
                    <a:gd name="T5" fmla="*/ 739 h 69"/>
                    <a:gd name="T6" fmla="*/ 300 w 50"/>
                    <a:gd name="T7" fmla="*/ 1251 h 69"/>
                    <a:gd name="T8" fmla="*/ 63 w 50"/>
                    <a:gd name="T9" fmla="*/ 568 h 6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9">
                      <a:moveTo>
                        <a:pt x="4" y="30"/>
                      </a:moveTo>
                      <a:cubicBezTo>
                        <a:pt x="8" y="13"/>
                        <a:pt x="20" y="0"/>
                        <a:pt x="32" y="3"/>
                      </a:cubicBezTo>
                      <a:cubicBezTo>
                        <a:pt x="43" y="5"/>
                        <a:pt x="50" y="21"/>
                        <a:pt x="46" y="39"/>
                      </a:cubicBezTo>
                      <a:cubicBezTo>
                        <a:pt x="43" y="56"/>
                        <a:pt x="30" y="69"/>
                        <a:pt x="19" y="66"/>
                      </a:cubicBezTo>
                      <a:cubicBezTo>
                        <a:pt x="7" y="64"/>
                        <a:pt x="0" y="48"/>
                        <a:pt x="4" y="30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4" name="Freeform 802"/>
                <p:cNvSpPr>
                  <a:spLocks/>
                </p:cNvSpPr>
                <p:nvPr/>
              </p:nvSpPr>
              <p:spPr bwMode="auto">
                <a:xfrm>
                  <a:off x="3936" y="1713"/>
                  <a:ext cx="20" cy="24"/>
                </a:xfrm>
                <a:custGeom>
                  <a:avLst/>
                  <a:gdLst>
                    <a:gd name="T0" fmla="*/ 0 w 8"/>
                    <a:gd name="T1" fmla="*/ 77 h 9"/>
                    <a:gd name="T2" fmla="*/ 63 w 8"/>
                    <a:gd name="T3" fmla="*/ 21 h 9"/>
                    <a:gd name="T4" fmla="*/ 113 w 8"/>
                    <a:gd name="T5" fmla="*/ 93 h 9"/>
                    <a:gd name="T6" fmla="*/ 50 w 8"/>
                    <a:gd name="T7" fmla="*/ 149 h 9"/>
                    <a:gd name="T8" fmla="*/ 0 w 8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2"/>
                        <a:pt x="2" y="0"/>
                        <a:pt x="4" y="1"/>
                      </a:cubicBezTo>
                      <a:cubicBezTo>
                        <a:pt x="6" y="1"/>
                        <a:pt x="8" y="3"/>
                        <a:pt x="7" y="5"/>
                      </a:cubicBezTo>
                      <a:cubicBezTo>
                        <a:pt x="7" y="7"/>
                        <a:pt x="5" y="9"/>
                        <a:pt x="3" y="8"/>
                      </a:cubicBezTo>
                      <a:cubicBezTo>
                        <a:pt x="1" y="8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5" name="Freeform 803"/>
                <p:cNvSpPr>
                  <a:spLocks/>
                </p:cNvSpPr>
                <p:nvPr/>
              </p:nvSpPr>
              <p:spPr bwMode="auto">
                <a:xfrm>
                  <a:off x="3941" y="1745"/>
                  <a:ext cx="25" cy="29"/>
                </a:xfrm>
                <a:custGeom>
                  <a:avLst/>
                  <a:gdLst>
                    <a:gd name="T0" fmla="*/ 20 w 10"/>
                    <a:gd name="T1" fmla="*/ 90 h 11"/>
                    <a:gd name="T2" fmla="*/ 95 w 10"/>
                    <a:gd name="T3" fmla="*/ 21 h 11"/>
                    <a:gd name="T4" fmla="*/ 158 w 10"/>
                    <a:gd name="T5" fmla="*/ 124 h 11"/>
                    <a:gd name="T6" fmla="*/ 63 w 10"/>
                    <a:gd name="T7" fmla="*/ 182 h 11"/>
                    <a:gd name="T8" fmla="*/ 20 w 10"/>
                    <a:gd name="T9" fmla="*/ 90 h 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1">
                      <a:moveTo>
                        <a:pt x="1" y="5"/>
                      </a:moveTo>
                      <a:cubicBezTo>
                        <a:pt x="1" y="2"/>
                        <a:pt x="4" y="0"/>
                        <a:pt x="6" y="1"/>
                      </a:cubicBezTo>
                      <a:cubicBezTo>
                        <a:pt x="9" y="2"/>
                        <a:pt x="10" y="4"/>
                        <a:pt x="10" y="7"/>
                      </a:cubicBezTo>
                      <a:cubicBezTo>
                        <a:pt x="9" y="9"/>
                        <a:pt x="7" y="11"/>
                        <a:pt x="4" y="10"/>
                      </a:cubicBezTo>
                      <a:cubicBezTo>
                        <a:pt x="2" y="10"/>
                        <a:pt x="0" y="7"/>
                        <a:pt x="1" y="5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6" name="Freeform 804"/>
                <p:cNvSpPr>
                  <a:spLocks/>
                </p:cNvSpPr>
                <p:nvPr/>
              </p:nvSpPr>
              <p:spPr bwMode="auto">
                <a:xfrm>
                  <a:off x="3956" y="1710"/>
                  <a:ext cx="13" cy="13"/>
                </a:xfrm>
                <a:custGeom>
                  <a:avLst/>
                  <a:gdLst>
                    <a:gd name="T0" fmla="*/ 21 w 5"/>
                    <a:gd name="T1" fmla="*/ 34 h 5"/>
                    <a:gd name="T2" fmla="*/ 55 w 5"/>
                    <a:gd name="T3" fmla="*/ 0 h 5"/>
                    <a:gd name="T4" fmla="*/ 88 w 5"/>
                    <a:gd name="T5" fmla="*/ 55 h 5"/>
                    <a:gd name="T6" fmla="*/ 34 w 5"/>
                    <a:gd name="T7" fmla="*/ 88 h 5"/>
                    <a:gd name="T8" fmla="*/ 21 w 5"/>
                    <a:gd name="T9" fmla="*/ 3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4" y="1"/>
                        <a:pt x="5" y="2"/>
                        <a:pt x="5" y="3"/>
                      </a:cubicBezTo>
                      <a:cubicBezTo>
                        <a:pt x="5" y="4"/>
                        <a:pt x="3" y="5"/>
                        <a:pt x="2" y="5"/>
                      </a:cubicBezTo>
                      <a:cubicBezTo>
                        <a:pt x="1" y="4"/>
                        <a:pt x="0" y="3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7" name="Freeform 805"/>
                <p:cNvSpPr>
                  <a:spLocks/>
                </p:cNvSpPr>
                <p:nvPr/>
              </p:nvSpPr>
              <p:spPr bwMode="auto">
                <a:xfrm>
                  <a:off x="3924" y="1734"/>
                  <a:ext cx="10" cy="13"/>
                </a:xfrm>
                <a:custGeom>
                  <a:avLst/>
                  <a:gdLst>
                    <a:gd name="T0" fmla="*/ 0 w 4"/>
                    <a:gd name="T1" fmla="*/ 34 h 5"/>
                    <a:gd name="T2" fmla="*/ 50 w 4"/>
                    <a:gd name="T3" fmla="*/ 21 h 5"/>
                    <a:gd name="T4" fmla="*/ 63 w 4"/>
                    <a:gd name="T5" fmla="*/ 55 h 5"/>
                    <a:gd name="T6" fmla="*/ 33 w 4"/>
                    <a:gd name="T7" fmla="*/ 88 h 5"/>
                    <a:gd name="T8" fmla="*/ 0 w 4"/>
                    <a:gd name="T9" fmla="*/ 3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0" y="1"/>
                        <a:pt x="1" y="0"/>
                        <a:pt x="3" y="1"/>
                      </a:cubicBez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4" y="4"/>
                        <a:pt x="3" y="5"/>
                        <a:pt x="2" y="5"/>
                      </a:cubicBezTo>
                      <a:cubicBezTo>
                        <a:pt x="1" y="5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8" name="Freeform 806"/>
                <p:cNvSpPr>
                  <a:spLocks/>
                </p:cNvSpPr>
                <p:nvPr/>
              </p:nvSpPr>
              <p:spPr bwMode="auto">
                <a:xfrm>
                  <a:off x="4099" y="1595"/>
                  <a:ext cx="125" cy="182"/>
                </a:xfrm>
                <a:custGeom>
                  <a:avLst/>
                  <a:gdLst>
                    <a:gd name="T0" fmla="*/ 63 w 50"/>
                    <a:gd name="T1" fmla="*/ 559 h 68"/>
                    <a:gd name="T2" fmla="*/ 500 w 50"/>
                    <a:gd name="T3" fmla="*/ 35 h 68"/>
                    <a:gd name="T4" fmla="*/ 720 w 50"/>
                    <a:gd name="T5" fmla="*/ 731 h 68"/>
                    <a:gd name="T6" fmla="*/ 300 w 50"/>
                    <a:gd name="T7" fmla="*/ 1247 h 68"/>
                    <a:gd name="T8" fmla="*/ 63 w 50"/>
                    <a:gd name="T9" fmla="*/ 559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8">
                      <a:moveTo>
                        <a:pt x="4" y="29"/>
                      </a:moveTo>
                      <a:cubicBezTo>
                        <a:pt x="8" y="12"/>
                        <a:pt x="20" y="0"/>
                        <a:pt x="32" y="2"/>
                      </a:cubicBezTo>
                      <a:cubicBezTo>
                        <a:pt x="43" y="5"/>
                        <a:pt x="50" y="21"/>
                        <a:pt x="46" y="38"/>
                      </a:cubicBezTo>
                      <a:cubicBezTo>
                        <a:pt x="43" y="56"/>
                        <a:pt x="30" y="68"/>
                        <a:pt x="19" y="65"/>
                      </a:cubicBezTo>
                      <a:cubicBezTo>
                        <a:pt x="7" y="63"/>
                        <a:pt x="0" y="47"/>
                        <a:pt x="4" y="29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29" name="Freeform 807"/>
                <p:cNvSpPr>
                  <a:spLocks/>
                </p:cNvSpPr>
                <p:nvPr/>
              </p:nvSpPr>
              <p:spPr bwMode="auto">
                <a:xfrm>
                  <a:off x="4094" y="1585"/>
                  <a:ext cx="125" cy="181"/>
                </a:xfrm>
                <a:custGeom>
                  <a:avLst/>
                  <a:gdLst>
                    <a:gd name="T0" fmla="*/ 63 w 50"/>
                    <a:gd name="T1" fmla="*/ 567 h 68"/>
                    <a:gd name="T2" fmla="*/ 500 w 50"/>
                    <a:gd name="T3" fmla="*/ 56 h 68"/>
                    <a:gd name="T4" fmla="*/ 720 w 50"/>
                    <a:gd name="T5" fmla="*/ 737 h 68"/>
                    <a:gd name="T6" fmla="*/ 283 w 50"/>
                    <a:gd name="T7" fmla="*/ 1246 h 68"/>
                    <a:gd name="T8" fmla="*/ 63 w 50"/>
                    <a:gd name="T9" fmla="*/ 567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" h="68">
                      <a:moveTo>
                        <a:pt x="4" y="30"/>
                      </a:moveTo>
                      <a:cubicBezTo>
                        <a:pt x="8" y="12"/>
                        <a:pt x="20" y="0"/>
                        <a:pt x="32" y="3"/>
                      </a:cubicBezTo>
                      <a:cubicBezTo>
                        <a:pt x="43" y="5"/>
                        <a:pt x="50" y="21"/>
                        <a:pt x="46" y="39"/>
                      </a:cubicBezTo>
                      <a:cubicBezTo>
                        <a:pt x="42" y="56"/>
                        <a:pt x="30" y="68"/>
                        <a:pt x="18" y="66"/>
                      </a:cubicBezTo>
                      <a:cubicBezTo>
                        <a:pt x="7" y="64"/>
                        <a:pt x="0" y="47"/>
                        <a:pt x="4" y="30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0" name="Freeform 808"/>
                <p:cNvSpPr>
                  <a:spLocks/>
                </p:cNvSpPr>
                <p:nvPr/>
              </p:nvSpPr>
              <p:spPr bwMode="auto">
                <a:xfrm>
                  <a:off x="4089" y="1579"/>
                  <a:ext cx="122" cy="182"/>
                </a:xfrm>
                <a:custGeom>
                  <a:avLst/>
                  <a:gdLst>
                    <a:gd name="T0" fmla="*/ 42 w 49"/>
                    <a:gd name="T1" fmla="*/ 559 h 68"/>
                    <a:gd name="T2" fmla="*/ 478 w 49"/>
                    <a:gd name="T3" fmla="*/ 35 h 68"/>
                    <a:gd name="T4" fmla="*/ 695 w 49"/>
                    <a:gd name="T5" fmla="*/ 731 h 68"/>
                    <a:gd name="T6" fmla="*/ 279 w 49"/>
                    <a:gd name="T7" fmla="*/ 1247 h 68"/>
                    <a:gd name="T8" fmla="*/ 42 w 49"/>
                    <a:gd name="T9" fmla="*/ 559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68">
                      <a:moveTo>
                        <a:pt x="3" y="29"/>
                      </a:moveTo>
                      <a:cubicBezTo>
                        <a:pt x="7" y="12"/>
                        <a:pt x="19" y="0"/>
                        <a:pt x="31" y="2"/>
                      </a:cubicBezTo>
                      <a:cubicBezTo>
                        <a:pt x="43" y="4"/>
                        <a:pt x="49" y="21"/>
                        <a:pt x="45" y="38"/>
                      </a:cubicBezTo>
                      <a:cubicBezTo>
                        <a:pt x="42" y="56"/>
                        <a:pt x="29" y="68"/>
                        <a:pt x="18" y="65"/>
                      </a:cubicBezTo>
                      <a:cubicBezTo>
                        <a:pt x="6" y="63"/>
                        <a:pt x="0" y="47"/>
                        <a:pt x="3" y="29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1" name="Freeform 809"/>
                <p:cNvSpPr>
                  <a:spLocks/>
                </p:cNvSpPr>
                <p:nvPr/>
              </p:nvSpPr>
              <p:spPr bwMode="auto">
                <a:xfrm>
                  <a:off x="4104" y="1609"/>
                  <a:ext cx="97" cy="141"/>
                </a:xfrm>
                <a:custGeom>
                  <a:avLst/>
                  <a:gdLst>
                    <a:gd name="T0" fmla="*/ 507 w 39"/>
                    <a:gd name="T1" fmla="*/ 0 h 53"/>
                    <a:gd name="T2" fmla="*/ 507 w 39"/>
                    <a:gd name="T3" fmla="*/ 362 h 53"/>
                    <a:gd name="T4" fmla="*/ 137 w 39"/>
                    <a:gd name="T5" fmla="*/ 806 h 53"/>
                    <a:gd name="T6" fmla="*/ 0 w 39"/>
                    <a:gd name="T7" fmla="*/ 694 h 53"/>
                    <a:gd name="T8" fmla="*/ 199 w 39"/>
                    <a:gd name="T9" fmla="*/ 963 h 53"/>
                    <a:gd name="T10" fmla="*/ 570 w 39"/>
                    <a:gd name="T11" fmla="*/ 511 h 53"/>
                    <a:gd name="T12" fmla="*/ 507 w 39"/>
                    <a:gd name="T13" fmla="*/ 0 h 5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9" h="53">
                      <a:moveTo>
                        <a:pt x="33" y="0"/>
                      </a:moveTo>
                      <a:cubicBezTo>
                        <a:pt x="34" y="6"/>
                        <a:pt x="35" y="12"/>
                        <a:pt x="33" y="19"/>
                      </a:cubicBezTo>
                      <a:cubicBezTo>
                        <a:pt x="30" y="34"/>
                        <a:pt x="19" y="45"/>
                        <a:pt x="9" y="43"/>
                      </a:cubicBezTo>
                      <a:cubicBezTo>
                        <a:pt x="5" y="42"/>
                        <a:pt x="3" y="40"/>
                        <a:pt x="0" y="37"/>
                      </a:cubicBezTo>
                      <a:cubicBezTo>
                        <a:pt x="2" y="44"/>
                        <a:pt x="7" y="50"/>
                        <a:pt x="13" y="51"/>
                      </a:cubicBezTo>
                      <a:cubicBezTo>
                        <a:pt x="23" y="53"/>
                        <a:pt x="34" y="42"/>
                        <a:pt x="37" y="27"/>
                      </a:cubicBezTo>
                      <a:cubicBezTo>
                        <a:pt x="39" y="16"/>
                        <a:pt x="38" y="6"/>
                        <a:pt x="3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2" name="Freeform 810"/>
                <p:cNvSpPr>
                  <a:spLocks/>
                </p:cNvSpPr>
                <p:nvPr/>
              </p:nvSpPr>
              <p:spPr bwMode="auto">
                <a:xfrm>
                  <a:off x="4116" y="1603"/>
                  <a:ext cx="60" cy="64"/>
                </a:xfrm>
                <a:custGeom>
                  <a:avLst/>
                  <a:gdLst>
                    <a:gd name="T0" fmla="*/ 33 w 24"/>
                    <a:gd name="T1" fmla="*/ 192 h 24"/>
                    <a:gd name="T2" fmla="*/ 238 w 24"/>
                    <a:gd name="T3" fmla="*/ 21 h 24"/>
                    <a:gd name="T4" fmla="*/ 363 w 24"/>
                    <a:gd name="T5" fmla="*/ 264 h 24"/>
                    <a:gd name="T6" fmla="*/ 158 w 24"/>
                    <a:gd name="T7" fmla="*/ 435 h 24"/>
                    <a:gd name="T8" fmla="*/ 33 w 24"/>
                    <a:gd name="T9" fmla="*/ 192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4" h="24">
                      <a:moveTo>
                        <a:pt x="2" y="10"/>
                      </a:moveTo>
                      <a:cubicBezTo>
                        <a:pt x="3" y="4"/>
                        <a:pt x="9" y="0"/>
                        <a:pt x="15" y="1"/>
                      </a:cubicBezTo>
                      <a:cubicBezTo>
                        <a:pt x="21" y="2"/>
                        <a:pt x="24" y="8"/>
                        <a:pt x="23" y="14"/>
                      </a:cubicBezTo>
                      <a:cubicBezTo>
                        <a:pt x="22" y="20"/>
                        <a:pt x="16" y="24"/>
                        <a:pt x="10" y="23"/>
                      </a:cubicBezTo>
                      <a:cubicBezTo>
                        <a:pt x="4" y="21"/>
                        <a:pt x="0" y="16"/>
                        <a:pt x="2" y="10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3" name="Freeform 811"/>
                <p:cNvSpPr>
                  <a:spLocks/>
                </p:cNvSpPr>
                <p:nvPr/>
              </p:nvSpPr>
              <p:spPr bwMode="auto">
                <a:xfrm>
                  <a:off x="4089" y="1579"/>
                  <a:ext cx="122" cy="182"/>
                </a:xfrm>
                <a:custGeom>
                  <a:avLst/>
                  <a:gdLst>
                    <a:gd name="T0" fmla="*/ 42 w 49"/>
                    <a:gd name="T1" fmla="*/ 559 h 68"/>
                    <a:gd name="T2" fmla="*/ 478 w 49"/>
                    <a:gd name="T3" fmla="*/ 35 h 68"/>
                    <a:gd name="T4" fmla="*/ 695 w 49"/>
                    <a:gd name="T5" fmla="*/ 731 h 68"/>
                    <a:gd name="T6" fmla="*/ 279 w 49"/>
                    <a:gd name="T7" fmla="*/ 1247 h 68"/>
                    <a:gd name="T8" fmla="*/ 42 w 49"/>
                    <a:gd name="T9" fmla="*/ 559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9" h="68">
                      <a:moveTo>
                        <a:pt x="3" y="29"/>
                      </a:moveTo>
                      <a:cubicBezTo>
                        <a:pt x="7" y="12"/>
                        <a:pt x="19" y="0"/>
                        <a:pt x="31" y="2"/>
                      </a:cubicBezTo>
                      <a:cubicBezTo>
                        <a:pt x="43" y="4"/>
                        <a:pt x="49" y="21"/>
                        <a:pt x="45" y="38"/>
                      </a:cubicBezTo>
                      <a:cubicBezTo>
                        <a:pt x="42" y="56"/>
                        <a:pt x="29" y="68"/>
                        <a:pt x="18" y="65"/>
                      </a:cubicBezTo>
                      <a:cubicBezTo>
                        <a:pt x="6" y="63"/>
                        <a:pt x="0" y="47"/>
                        <a:pt x="3" y="29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4" name="Freeform 812"/>
                <p:cNvSpPr>
                  <a:spLocks/>
                </p:cNvSpPr>
                <p:nvPr/>
              </p:nvSpPr>
              <p:spPr bwMode="auto">
                <a:xfrm>
                  <a:off x="4124" y="1579"/>
                  <a:ext cx="20" cy="24"/>
                </a:xfrm>
                <a:custGeom>
                  <a:avLst/>
                  <a:gdLst>
                    <a:gd name="T0" fmla="*/ 0 w 8"/>
                    <a:gd name="T1" fmla="*/ 77 h 9"/>
                    <a:gd name="T2" fmla="*/ 83 w 8"/>
                    <a:gd name="T3" fmla="*/ 21 h 9"/>
                    <a:gd name="T4" fmla="*/ 125 w 8"/>
                    <a:gd name="T5" fmla="*/ 93 h 9"/>
                    <a:gd name="T6" fmla="*/ 50 w 8"/>
                    <a:gd name="T7" fmla="*/ 149 h 9"/>
                    <a:gd name="T8" fmla="*/ 0 w 8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1" y="2"/>
                        <a:pt x="3" y="0"/>
                        <a:pt x="5" y="1"/>
                      </a:cubicBezTo>
                      <a:cubicBezTo>
                        <a:pt x="7" y="1"/>
                        <a:pt x="8" y="3"/>
                        <a:pt x="8" y="5"/>
                      </a:cubicBezTo>
                      <a:cubicBezTo>
                        <a:pt x="7" y="7"/>
                        <a:pt x="5" y="9"/>
                        <a:pt x="3" y="8"/>
                      </a:cubicBezTo>
                      <a:cubicBezTo>
                        <a:pt x="1" y="8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5" name="Freeform 813"/>
                <p:cNvSpPr>
                  <a:spLocks/>
                </p:cNvSpPr>
                <p:nvPr/>
              </p:nvSpPr>
              <p:spPr bwMode="auto">
                <a:xfrm>
                  <a:off x="4129" y="1614"/>
                  <a:ext cx="27" cy="27"/>
                </a:xfrm>
                <a:custGeom>
                  <a:avLst/>
                  <a:gdLst>
                    <a:gd name="T0" fmla="*/ 12 w 11"/>
                    <a:gd name="T1" fmla="*/ 81 h 10"/>
                    <a:gd name="T2" fmla="*/ 91 w 11"/>
                    <a:gd name="T3" fmla="*/ 0 h 10"/>
                    <a:gd name="T4" fmla="*/ 150 w 11"/>
                    <a:gd name="T5" fmla="*/ 116 h 10"/>
                    <a:gd name="T6" fmla="*/ 61 w 11"/>
                    <a:gd name="T7" fmla="*/ 176 h 10"/>
                    <a:gd name="T8" fmla="*/ 12 w 11"/>
                    <a:gd name="T9" fmla="*/ 81 h 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1" h="10">
                      <a:moveTo>
                        <a:pt x="1" y="4"/>
                      </a:moveTo>
                      <a:cubicBezTo>
                        <a:pt x="1" y="1"/>
                        <a:pt x="4" y="0"/>
                        <a:pt x="6" y="0"/>
                      </a:cubicBezTo>
                      <a:cubicBezTo>
                        <a:pt x="9" y="1"/>
                        <a:pt x="11" y="3"/>
                        <a:pt x="10" y="6"/>
                      </a:cubicBezTo>
                      <a:cubicBezTo>
                        <a:pt x="10" y="8"/>
                        <a:pt x="7" y="10"/>
                        <a:pt x="4" y="9"/>
                      </a:cubicBezTo>
                      <a:cubicBezTo>
                        <a:pt x="2" y="9"/>
                        <a:pt x="0" y="6"/>
                        <a:pt x="1" y="4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6" name="Freeform 814"/>
                <p:cNvSpPr>
                  <a:spLocks/>
                </p:cNvSpPr>
                <p:nvPr/>
              </p:nvSpPr>
              <p:spPr bwMode="auto">
                <a:xfrm>
                  <a:off x="4146" y="1577"/>
                  <a:ext cx="10" cy="13"/>
                </a:xfrm>
                <a:custGeom>
                  <a:avLst/>
                  <a:gdLst>
                    <a:gd name="T0" fmla="*/ 0 w 4"/>
                    <a:gd name="T1" fmla="*/ 34 h 5"/>
                    <a:gd name="T2" fmla="*/ 33 w 4"/>
                    <a:gd name="T3" fmla="*/ 21 h 5"/>
                    <a:gd name="T4" fmla="*/ 63 w 4"/>
                    <a:gd name="T5" fmla="*/ 55 h 5"/>
                    <a:gd name="T6" fmla="*/ 33 w 4"/>
                    <a:gd name="T7" fmla="*/ 88 h 5"/>
                    <a:gd name="T8" fmla="*/ 0 w 4"/>
                    <a:gd name="T9" fmla="*/ 3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0" y="1"/>
                        <a:pt x="1" y="0"/>
                        <a:pt x="2" y="1"/>
                      </a:cubicBez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4" y="4"/>
                        <a:pt x="3" y="5"/>
                        <a:pt x="2" y="5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7" name="Freeform 815"/>
                <p:cNvSpPr>
                  <a:spLocks/>
                </p:cNvSpPr>
                <p:nvPr/>
              </p:nvSpPr>
              <p:spPr bwMode="auto">
                <a:xfrm>
                  <a:off x="4111" y="1603"/>
                  <a:ext cx="13" cy="11"/>
                </a:xfrm>
                <a:custGeom>
                  <a:avLst/>
                  <a:gdLst>
                    <a:gd name="T0" fmla="*/ 0 w 5"/>
                    <a:gd name="T1" fmla="*/ 22 h 4"/>
                    <a:gd name="T2" fmla="*/ 55 w 5"/>
                    <a:gd name="T3" fmla="*/ 0 h 4"/>
                    <a:gd name="T4" fmla="*/ 68 w 5"/>
                    <a:gd name="T5" fmla="*/ 47 h 4"/>
                    <a:gd name="T6" fmla="*/ 34 w 5"/>
                    <a:gd name="T7" fmla="*/ 83 h 4"/>
                    <a:gd name="T8" fmla="*/ 0 w 5"/>
                    <a:gd name="T9" fmla="*/ 2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4" y="0"/>
                        <a:pt x="5" y="1"/>
                        <a:pt x="4" y="2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0" y="3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8" name="Freeform 816"/>
                <p:cNvSpPr>
                  <a:spLocks/>
                </p:cNvSpPr>
                <p:nvPr/>
              </p:nvSpPr>
              <p:spPr bwMode="auto">
                <a:xfrm>
                  <a:off x="4261" y="1806"/>
                  <a:ext cx="93" cy="149"/>
                </a:xfrm>
                <a:custGeom>
                  <a:avLst/>
                  <a:gdLst>
                    <a:gd name="T0" fmla="*/ 0 w 37"/>
                    <a:gd name="T1" fmla="*/ 511 h 56"/>
                    <a:gd name="T2" fmla="*/ 317 w 37"/>
                    <a:gd name="T3" fmla="*/ 0 h 56"/>
                    <a:gd name="T4" fmla="*/ 588 w 37"/>
                    <a:gd name="T5" fmla="*/ 532 h 56"/>
                    <a:gd name="T6" fmla="*/ 284 w 37"/>
                    <a:gd name="T7" fmla="*/ 1032 h 56"/>
                    <a:gd name="T8" fmla="*/ 0 w 37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7"/>
                      </a:moveTo>
                      <a:cubicBezTo>
                        <a:pt x="1" y="12"/>
                        <a:pt x="10" y="0"/>
                        <a:pt x="20" y="0"/>
                      </a:cubicBezTo>
                      <a:cubicBezTo>
                        <a:pt x="30" y="0"/>
                        <a:pt x="37" y="13"/>
                        <a:pt x="37" y="28"/>
                      </a:cubicBezTo>
                      <a:cubicBezTo>
                        <a:pt x="36" y="43"/>
                        <a:pt x="28" y="56"/>
                        <a:pt x="18" y="55"/>
                      </a:cubicBezTo>
                      <a:cubicBezTo>
                        <a:pt x="8" y="55"/>
                        <a:pt x="0" y="42"/>
                        <a:pt x="0" y="2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39" name="Freeform 817"/>
                <p:cNvSpPr>
                  <a:spLocks/>
                </p:cNvSpPr>
                <p:nvPr/>
              </p:nvSpPr>
              <p:spPr bwMode="auto">
                <a:xfrm>
                  <a:off x="4256" y="1798"/>
                  <a:ext cx="93" cy="149"/>
                </a:xfrm>
                <a:custGeom>
                  <a:avLst/>
                  <a:gdLst>
                    <a:gd name="T0" fmla="*/ 0 w 37"/>
                    <a:gd name="T1" fmla="*/ 511 h 56"/>
                    <a:gd name="T2" fmla="*/ 304 w 37"/>
                    <a:gd name="T3" fmla="*/ 21 h 56"/>
                    <a:gd name="T4" fmla="*/ 588 w 37"/>
                    <a:gd name="T5" fmla="*/ 545 h 56"/>
                    <a:gd name="T6" fmla="*/ 271 w 37"/>
                    <a:gd name="T7" fmla="*/ 1054 h 56"/>
                    <a:gd name="T8" fmla="*/ 0 w 37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7"/>
                      </a:moveTo>
                      <a:cubicBezTo>
                        <a:pt x="1" y="12"/>
                        <a:pt x="9" y="0"/>
                        <a:pt x="19" y="1"/>
                      </a:cubicBezTo>
                      <a:cubicBezTo>
                        <a:pt x="29" y="1"/>
                        <a:pt x="37" y="14"/>
                        <a:pt x="37" y="29"/>
                      </a:cubicBezTo>
                      <a:cubicBezTo>
                        <a:pt x="36" y="44"/>
                        <a:pt x="28" y="56"/>
                        <a:pt x="17" y="56"/>
                      </a:cubicBezTo>
                      <a:cubicBezTo>
                        <a:pt x="7" y="55"/>
                        <a:pt x="0" y="43"/>
                        <a:pt x="0" y="2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0" name="Freeform 818"/>
                <p:cNvSpPr>
                  <a:spLocks/>
                </p:cNvSpPr>
                <p:nvPr/>
              </p:nvSpPr>
              <p:spPr bwMode="auto">
                <a:xfrm>
                  <a:off x="4249" y="1793"/>
                  <a:ext cx="95" cy="149"/>
                </a:xfrm>
                <a:custGeom>
                  <a:avLst/>
                  <a:gdLst>
                    <a:gd name="T0" fmla="*/ 0 w 38"/>
                    <a:gd name="T1" fmla="*/ 532 h 56"/>
                    <a:gd name="T2" fmla="*/ 313 w 38"/>
                    <a:gd name="T3" fmla="*/ 21 h 56"/>
                    <a:gd name="T4" fmla="*/ 583 w 38"/>
                    <a:gd name="T5" fmla="*/ 545 h 56"/>
                    <a:gd name="T6" fmla="*/ 283 w 38"/>
                    <a:gd name="T7" fmla="*/ 1054 h 56"/>
                    <a:gd name="T8" fmla="*/ 0 w 38"/>
                    <a:gd name="T9" fmla="*/ 532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0" y="28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0" y="28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1" name="Freeform 819"/>
                <p:cNvSpPr>
                  <a:spLocks/>
                </p:cNvSpPr>
                <p:nvPr/>
              </p:nvSpPr>
              <p:spPr bwMode="auto">
                <a:xfrm>
                  <a:off x="4264" y="1811"/>
                  <a:ext cx="72" cy="123"/>
                </a:xfrm>
                <a:custGeom>
                  <a:avLst/>
                  <a:gdLst>
                    <a:gd name="T0" fmla="*/ 340 w 29"/>
                    <a:gd name="T1" fmla="*/ 0 h 46"/>
                    <a:gd name="T2" fmla="*/ 382 w 29"/>
                    <a:gd name="T3" fmla="*/ 308 h 46"/>
                    <a:gd name="T4" fmla="*/ 124 w 29"/>
                    <a:gd name="T5" fmla="*/ 765 h 46"/>
                    <a:gd name="T6" fmla="*/ 0 w 29"/>
                    <a:gd name="T7" fmla="*/ 687 h 46"/>
                    <a:gd name="T8" fmla="*/ 184 w 29"/>
                    <a:gd name="T9" fmla="*/ 880 h 46"/>
                    <a:gd name="T10" fmla="*/ 444 w 29"/>
                    <a:gd name="T11" fmla="*/ 422 h 46"/>
                    <a:gd name="T12" fmla="*/ 340 w 29"/>
                    <a:gd name="T13" fmla="*/ 0 h 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" h="46">
                      <a:moveTo>
                        <a:pt x="22" y="0"/>
                      </a:moveTo>
                      <a:cubicBezTo>
                        <a:pt x="24" y="5"/>
                        <a:pt x="25" y="10"/>
                        <a:pt x="25" y="16"/>
                      </a:cubicBezTo>
                      <a:cubicBezTo>
                        <a:pt x="24" y="29"/>
                        <a:pt x="17" y="40"/>
                        <a:pt x="8" y="40"/>
                      </a:cubicBezTo>
                      <a:cubicBezTo>
                        <a:pt x="5" y="39"/>
                        <a:pt x="2" y="38"/>
                        <a:pt x="0" y="36"/>
                      </a:cubicBezTo>
                      <a:cubicBezTo>
                        <a:pt x="3" y="42"/>
                        <a:pt x="7" y="46"/>
                        <a:pt x="12" y="46"/>
                      </a:cubicBezTo>
                      <a:cubicBezTo>
                        <a:pt x="21" y="46"/>
                        <a:pt x="29" y="35"/>
                        <a:pt x="29" y="22"/>
                      </a:cubicBezTo>
                      <a:cubicBezTo>
                        <a:pt x="29" y="13"/>
                        <a:pt x="26" y="5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2" name="Freeform 820"/>
                <p:cNvSpPr>
                  <a:spLocks/>
                </p:cNvSpPr>
                <p:nvPr/>
              </p:nvSpPr>
              <p:spPr bwMode="auto">
                <a:xfrm>
                  <a:off x="4264" y="1814"/>
                  <a:ext cx="50" cy="51"/>
                </a:xfrm>
                <a:custGeom>
                  <a:avLst/>
                  <a:gdLst>
                    <a:gd name="T0" fmla="*/ 20 w 20"/>
                    <a:gd name="T1" fmla="*/ 172 h 19"/>
                    <a:gd name="T2" fmla="*/ 158 w 20"/>
                    <a:gd name="T3" fmla="*/ 0 h 19"/>
                    <a:gd name="T4" fmla="*/ 300 w 20"/>
                    <a:gd name="T5" fmla="*/ 193 h 19"/>
                    <a:gd name="T6" fmla="*/ 158 w 20"/>
                    <a:gd name="T7" fmla="*/ 368 h 19"/>
                    <a:gd name="T8" fmla="*/ 20 w 20"/>
                    <a:gd name="T9" fmla="*/ 172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0" h="19">
                      <a:moveTo>
                        <a:pt x="1" y="9"/>
                      </a:moveTo>
                      <a:cubicBezTo>
                        <a:pt x="1" y="4"/>
                        <a:pt x="5" y="0"/>
                        <a:pt x="10" y="0"/>
                      </a:cubicBezTo>
                      <a:cubicBezTo>
                        <a:pt x="15" y="0"/>
                        <a:pt x="20" y="5"/>
                        <a:pt x="19" y="10"/>
                      </a:cubicBezTo>
                      <a:cubicBezTo>
                        <a:pt x="19" y="15"/>
                        <a:pt x="15" y="19"/>
                        <a:pt x="10" y="19"/>
                      </a:cubicBezTo>
                      <a:cubicBezTo>
                        <a:pt x="4" y="19"/>
                        <a:pt x="0" y="15"/>
                        <a:pt x="1" y="9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3" name="Freeform 821"/>
                <p:cNvSpPr>
                  <a:spLocks/>
                </p:cNvSpPr>
                <p:nvPr/>
              </p:nvSpPr>
              <p:spPr bwMode="auto">
                <a:xfrm>
                  <a:off x="4249" y="1793"/>
                  <a:ext cx="95" cy="149"/>
                </a:xfrm>
                <a:custGeom>
                  <a:avLst/>
                  <a:gdLst>
                    <a:gd name="T0" fmla="*/ 0 w 38"/>
                    <a:gd name="T1" fmla="*/ 532 h 56"/>
                    <a:gd name="T2" fmla="*/ 313 w 38"/>
                    <a:gd name="T3" fmla="*/ 21 h 56"/>
                    <a:gd name="T4" fmla="*/ 583 w 38"/>
                    <a:gd name="T5" fmla="*/ 545 h 56"/>
                    <a:gd name="T6" fmla="*/ 283 w 38"/>
                    <a:gd name="T7" fmla="*/ 1054 h 56"/>
                    <a:gd name="T8" fmla="*/ 0 w 38"/>
                    <a:gd name="T9" fmla="*/ 532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0" y="28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0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4" name="Freeform 822"/>
                <p:cNvSpPr>
                  <a:spLocks/>
                </p:cNvSpPr>
                <p:nvPr/>
              </p:nvSpPr>
              <p:spPr bwMode="auto">
                <a:xfrm>
                  <a:off x="4264" y="1798"/>
                  <a:ext cx="15" cy="16"/>
                </a:xfrm>
                <a:custGeom>
                  <a:avLst/>
                  <a:gdLst>
                    <a:gd name="T0" fmla="*/ 0 w 6"/>
                    <a:gd name="T1" fmla="*/ 56 h 6"/>
                    <a:gd name="T2" fmla="*/ 50 w 6"/>
                    <a:gd name="T3" fmla="*/ 0 h 6"/>
                    <a:gd name="T4" fmla="*/ 95 w 6"/>
                    <a:gd name="T5" fmla="*/ 56 h 6"/>
                    <a:gd name="T6" fmla="*/ 50 w 6"/>
                    <a:gd name="T7" fmla="*/ 115 h 6"/>
                    <a:gd name="T8" fmla="*/ 0 w 6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0" y="3"/>
                      </a:move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5" y="0"/>
                        <a:pt x="6" y="1"/>
                        <a:pt x="6" y="3"/>
                      </a:cubicBezTo>
                      <a:cubicBezTo>
                        <a:pt x="6" y="5"/>
                        <a:pt x="5" y="6"/>
                        <a:pt x="3" y="6"/>
                      </a:cubicBezTo>
                      <a:cubicBezTo>
                        <a:pt x="1" y="6"/>
                        <a:pt x="0" y="4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5" name="Freeform 823"/>
                <p:cNvSpPr>
                  <a:spLocks/>
                </p:cNvSpPr>
                <p:nvPr/>
              </p:nvSpPr>
              <p:spPr bwMode="auto">
                <a:xfrm>
                  <a:off x="4274" y="1822"/>
                  <a:ext cx="20" cy="24"/>
                </a:xfrm>
                <a:custGeom>
                  <a:avLst/>
                  <a:gdLst>
                    <a:gd name="T0" fmla="*/ 0 w 8"/>
                    <a:gd name="T1" fmla="*/ 77 h 9"/>
                    <a:gd name="T2" fmla="*/ 63 w 8"/>
                    <a:gd name="T3" fmla="*/ 0 h 9"/>
                    <a:gd name="T4" fmla="*/ 125 w 8"/>
                    <a:gd name="T5" fmla="*/ 93 h 9"/>
                    <a:gd name="T6" fmla="*/ 63 w 8"/>
                    <a:gd name="T7" fmla="*/ 149 h 9"/>
                    <a:gd name="T8" fmla="*/ 0 w 8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8" y="2"/>
                        <a:pt x="8" y="5"/>
                      </a:cubicBezTo>
                      <a:cubicBezTo>
                        <a:pt x="8" y="7"/>
                        <a:pt x="6" y="9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6" name="Oval 824"/>
                <p:cNvSpPr>
                  <a:spLocks noChangeArrowheads="1"/>
                </p:cNvSpPr>
                <p:nvPr/>
              </p:nvSpPr>
              <p:spPr bwMode="auto">
                <a:xfrm>
                  <a:off x="4281" y="1793"/>
                  <a:ext cx="8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47" name="Freeform 825"/>
                <p:cNvSpPr>
                  <a:spLocks/>
                </p:cNvSpPr>
                <p:nvPr/>
              </p:nvSpPr>
              <p:spPr bwMode="auto">
                <a:xfrm>
                  <a:off x="4256" y="1817"/>
                  <a:ext cx="8" cy="10"/>
                </a:xfrm>
                <a:custGeom>
                  <a:avLst/>
                  <a:gdLst>
                    <a:gd name="T0" fmla="*/ 0 w 3"/>
                    <a:gd name="T1" fmla="*/ 33 h 4"/>
                    <a:gd name="T2" fmla="*/ 35 w 3"/>
                    <a:gd name="T3" fmla="*/ 0 h 4"/>
                    <a:gd name="T4" fmla="*/ 56 w 3"/>
                    <a:gd name="T5" fmla="*/ 33 h 4"/>
                    <a:gd name="T6" fmla="*/ 21 w 3"/>
                    <a:gd name="T7" fmla="*/ 63 h 4"/>
                    <a:gd name="T8" fmla="*/ 0 w 3"/>
                    <a:gd name="T9" fmla="*/ 33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ubicBezTo>
                        <a:pt x="3" y="3"/>
                        <a:pt x="2" y="4"/>
                        <a:pt x="1" y="4"/>
                      </a:cubicBezTo>
                      <a:cubicBezTo>
                        <a:pt x="0" y="4"/>
                        <a:pt x="0" y="3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8" name="Freeform 826"/>
                <p:cNvSpPr>
                  <a:spLocks/>
                </p:cNvSpPr>
                <p:nvPr/>
              </p:nvSpPr>
              <p:spPr bwMode="auto">
                <a:xfrm>
                  <a:off x="4376" y="1641"/>
                  <a:ext cx="95" cy="149"/>
                </a:xfrm>
                <a:custGeom>
                  <a:avLst/>
                  <a:gdLst>
                    <a:gd name="T0" fmla="*/ 20 w 38"/>
                    <a:gd name="T1" fmla="*/ 511 h 56"/>
                    <a:gd name="T2" fmla="*/ 313 w 38"/>
                    <a:gd name="T3" fmla="*/ 0 h 56"/>
                    <a:gd name="T4" fmla="*/ 595 w 38"/>
                    <a:gd name="T5" fmla="*/ 545 h 56"/>
                    <a:gd name="T6" fmla="*/ 283 w 38"/>
                    <a:gd name="T7" fmla="*/ 1032 h 56"/>
                    <a:gd name="T8" fmla="*/ 20 w 38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7"/>
                      </a:moveTo>
                      <a:cubicBezTo>
                        <a:pt x="1" y="12"/>
                        <a:pt x="10" y="0"/>
                        <a:pt x="20" y="0"/>
                      </a:cubicBezTo>
                      <a:cubicBezTo>
                        <a:pt x="30" y="1"/>
                        <a:pt x="38" y="13"/>
                        <a:pt x="38" y="29"/>
                      </a:cubicBezTo>
                      <a:cubicBezTo>
                        <a:pt x="37" y="44"/>
                        <a:pt x="28" y="56"/>
                        <a:pt x="18" y="55"/>
                      </a:cubicBezTo>
                      <a:cubicBezTo>
                        <a:pt x="8" y="55"/>
                        <a:pt x="0" y="42"/>
                        <a:pt x="1" y="2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49" name="Freeform 827"/>
                <p:cNvSpPr>
                  <a:spLocks/>
                </p:cNvSpPr>
                <p:nvPr/>
              </p:nvSpPr>
              <p:spPr bwMode="auto">
                <a:xfrm>
                  <a:off x="4371" y="1633"/>
                  <a:ext cx="95" cy="149"/>
                </a:xfrm>
                <a:custGeom>
                  <a:avLst/>
                  <a:gdLst>
                    <a:gd name="T0" fmla="*/ 20 w 38"/>
                    <a:gd name="T1" fmla="*/ 532 h 56"/>
                    <a:gd name="T2" fmla="*/ 313 w 38"/>
                    <a:gd name="T3" fmla="*/ 21 h 56"/>
                    <a:gd name="T4" fmla="*/ 583 w 38"/>
                    <a:gd name="T5" fmla="*/ 545 h 56"/>
                    <a:gd name="T6" fmla="*/ 283 w 38"/>
                    <a:gd name="T7" fmla="*/ 1054 h 56"/>
                    <a:gd name="T8" fmla="*/ 20 w 38"/>
                    <a:gd name="T9" fmla="*/ 532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8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1" y="28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0" name="Freeform 828"/>
                <p:cNvSpPr>
                  <a:spLocks/>
                </p:cNvSpPr>
                <p:nvPr/>
              </p:nvSpPr>
              <p:spPr bwMode="auto">
                <a:xfrm>
                  <a:off x="4366" y="1630"/>
                  <a:ext cx="93" cy="147"/>
                </a:xfrm>
                <a:custGeom>
                  <a:avLst/>
                  <a:gdLst>
                    <a:gd name="T0" fmla="*/ 0 w 37"/>
                    <a:gd name="T1" fmla="*/ 513 h 55"/>
                    <a:gd name="T2" fmla="*/ 304 w 37"/>
                    <a:gd name="T3" fmla="*/ 0 h 55"/>
                    <a:gd name="T4" fmla="*/ 588 w 37"/>
                    <a:gd name="T5" fmla="*/ 535 h 55"/>
                    <a:gd name="T6" fmla="*/ 271 w 37"/>
                    <a:gd name="T7" fmla="*/ 1050 h 55"/>
                    <a:gd name="T8" fmla="*/ 0 w 37"/>
                    <a:gd name="T9" fmla="*/ 513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0" y="27"/>
                      </a:moveTo>
                      <a:cubicBezTo>
                        <a:pt x="1" y="12"/>
                        <a:pt x="9" y="0"/>
                        <a:pt x="19" y="0"/>
                      </a:cubicBezTo>
                      <a:cubicBezTo>
                        <a:pt x="29" y="0"/>
                        <a:pt x="37" y="13"/>
                        <a:pt x="37" y="28"/>
                      </a:cubicBezTo>
                      <a:cubicBezTo>
                        <a:pt x="36" y="43"/>
                        <a:pt x="27" y="55"/>
                        <a:pt x="17" y="55"/>
                      </a:cubicBezTo>
                      <a:cubicBezTo>
                        <a:pt x="7" y="55"/>
                        <a:pt x="0" y="42"/>
                        <a:pt x="0" y="27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1" name="Freeform 829"/>
                <p:cNvSpPr>
                  <a:spLocks/>
                </p:cNvSpPr>
                <p:nvPr/>
              </p:nvSpPr>
              <p:spPr bwMode="auto">
                <a:xfrm>
                  <a:off x="4379" y="1649"/>
                  <a:ext cx="75" cy="120"/>
                </a:xfrm>
                <a:custGeom>
                  <a:avLst/>
                  <a:gdLst>
                    <a:gd name="T0" fmla="*/ 345 w 30"/>
                    <a:gd name="T1" fmla="*/ 0 h 45"/>
                    <a:gd name="T2" fmla="*/ 395 w 30"/>
                    <a:gd name="T3" fmla="*/ 285 h 45"/>
                    <a:gd name="T4" fmla="*/ 125 w 30"/>
                    <a:gd name="T5" fmla="*/ 739 h 45"/>
                    <a:gd name="T6" fmla="*/ 0 w 30"/>
                    <a:gd name="T7" fmla="*/ 661 h 45"/>
                    <a:gd name="T8" fmla="*/ 208 w 30"/>
                    <a:gd name="T9" fmla="*/ 853 h 45"/>
                    <a:gd name="T10" fmla="*/ 470 w 30"/>
                    <a:gd name="T11" fmla="*/ 397 h 45"/>
                    <a:gd name="T12" fmla="*/ 345 w 30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5">
                      <a:moveTo>
                        <a:pt x="22" y="0"/>
                      </a:moveTo>
                      <a:cubicBezTo>
                        <a:pt x="24" y="4"/>
                        <a:pt x="25" y="9"/>
                        <a:pt x="25" y="15"/>
                      </a:cubicBezTo>
                      <a:cubicBezTo>
                        <a:pt x="25" y="28"/>
                        <a:pt x="17" y="39"/>
                        <a:pt x="8" y="39"/>
                      </a:cubicBezTo>
                      <a:cubicBezTo>
                        <a:pt x="5" y="39"/>
                        <a:pt x="3" y="37"/>
                        <a:pt x="0" y="35"/>
                      </a:cubicBezTo>
                      <a:cubicBezTo>
                        <a:pt x="3" y="41"/>
                        <a:pt x="8" y="45"/>
                        <a:pt x="13" y="45"/>
                      </a:cubicBezTo>
                      <a:cubicBezTo>
                        <a:pt x="22" y="45"/>
                        <a:pt x="29" y="35"/>
                        <a:pt x="30" y="21"/>
                      </a:cubicBezTo>
                      <a:cubicBezTo>
                        <a:pt x="30" y="12"/>
                        <a:pt x="27" y="4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2" name="Freeform 830"/>
                <p:cNvSpPr>
                  <a:spLocks/>
                </p:cNvSpPr>
                <p:nvPr/>
              </p:nvSpPr>
              <p:spPr bwMode="auto">
                <a:xfrm>
                  <a:off x="4381" y="1649"/>
                  <a:ext cx="48" cy="50"/>
                </a:xfrm>
                <a:custGeom>
                  <a:avLst/>
                  <a:gdLst>
                    <a:gd name="T0" fmla="*/ 0 w 19"/>
                    <a:gd name="T1" fmla="*/ 179 h 19"/>
                    <a:gd name="T2" fmla="*/ 159 w 19"/>
                    <a:gd name="T3" fmla="*/ 21 h 19"/>
                    <a:gd name="T4" fmla="*/ 306 w 19"/>
                    <a:gd name="T5" fmla="*/ 179 h 19"/>
                    <a:gd name="T6" fmla="*/ 147 w 19"/>
                    <a:gd name="T7" fmla="*/ 347 h 19"/>
                    <a:gd name="T8" fmla="*/ 0 w 19"/>
                    <a:gd name="T9" fmla="*/ 179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9">
                      <a:moveTo>
                        <a:pt x="0" y="10"/>
                      </a:moveTo>
                      <a:cubicBezTo>
                        <a:pt x="0" y="4"/>
                        <a:pt x="5" y="0"/>
                        <a:pt x="10" y="1"/>
                      </a:cubicBezTo>
                      <a:cubicBezTo>
                        <a:pt x="15" y="1"/>
                        <a:pt x="19" y="5"/>
                        <a:pt x="19" y="10"/>
                      </a:cubicBezTo>
                      <a:cubicBezTo>
                        <a:pt x="19" y="15"/>
                        <a:pt x="14" y="19"/>
                        <a:pt x="9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3" name="Freeform 831"/>
                <p:cNvSpPr>
                  <a:spLocks/>
                </p:cNvSpPr>
                <p:nvPr/>
              </p:nvSpPr>
              <p:spPr bwMode="auto">
                <a:xfrm>
                  <a:off x="4366" y="1630"/>
                  <a:ext cx="93" cy="147"/>
                </a:xfrm>
                <a:custGeom>
                  <a:avLst/>
                  <a:gdLst>
                    <a:gd name="T0" fmla="*/ 0 w 37"/>
                    <a:gd name="T1" fmla="*/ 513 h 55"/>
                    <a:gd name="T2" fmla="*/ 304 w 37"/>
                    <a:gd name="T3" fmla="*/ 0 h 55"/>
                    <a:gd name="T4" fmla="*/ 588 w 37"/>
                    <a:gd name="T5" fmla="*/ 535 h 55"/>
                    <a:gd name="T6" fmla="*/ 271 w 37"/>
                    <a:gd name="T7" fmla="*/ 1050 h 55"/>
                    <a:gd name="T8" fmla="*/ 0 w 37"/>
                    <a:gd name="T9" fmla="*/ 513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5">
                      <a:moveTo>
                        <a:pt x="0" y="27"/>
                      </a:moveTo>
                      <a:cubicBezTo>
                        <a:pt x="1" y="12"/>
                        <a:pt x="9" y="0"/>
                        <a:pt x="19" y="0"/>
                      </a:cubicBezTo>
                      <a:cubicBezTo>
                        <a:pt x="29" y="0"/>
                        <a:pt x="37" y="13"/>
                        <a:pt x="37" y="28"/>
                      </a:cubicBezTo>
                      <a:cubicBezTo>
                        <a:pt x="36" y="43"/>
                        <a:pt x="27" y="55"/>
                        <a:pt x="17" y="55"/>
                      </a:cubicBezTo>
                      <a:cubicBezTo>
                        <a:pt x="7" y="55"/>
                        <a:pt x="0" y="42"/>
                        <a:pt x="0" y="2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4" name="Freeform 832"/>
                <p:cNvSpPr>
                  <a:spLocks/>
                </p:cNvSpPr>
                <p:nvPr/>
              </p:nvSpPr>
              <p:spPr bwMode="auto">
                <a:xfrm>
                  <a:off x="4379" y="1633"/>
                  <a:ext cx="17" cy="16"/>
                </a:xfrm>
                <a:custGeom>
                  <a:avLst/>
                  <a:gdLst>
                    <a:gd name="T0" fmla="*/ 0 w 7"/>
                    <a:gd name="T1" fmla="*/ 56 h 6"/>
                    <a:gd name="T2" fmla="*/ 58 w 7"/>
                    <a:gd name="T3" fmla="*/ 0 h 6"/>
                    <a:gd name="T4" fmla="*/ 100 w 7"/>
                    <a:gd name="T5" fmla="*/ 56 h 6"/>
                    <a:gd name="T6" fmla="*/ 58 w 7"/>
                    <a:gd name="T7" fmla="*/ 115 h 6"/>
                    <a:gd name="T8" fmla="*/ 0 w 7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3"/>
                      </a:move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6" y="0"/>
                        <a:pt x="7" y="1"/>
                        <a:pt x="7" y="3"/>
                      </a:cubicBezTo>
                      <a:cubicBezTo>
                        <a:pt x="7" y="5"/>
                        <a:pt x="5" y="6"/>
                        <a:pt x="4" y="6"/>
                      </a:cubicBezTo>
                      <a:cubicBezTo>
                        <a:pt x="2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5" name="Freeform 833"/>
                <p:cNvSpPr>
                  <a:spLocks/>
                </p:cNvSpPr>
                <p:nvPr/>
              </p:nvSpPr>
              <p:spPr bwMode="auto">
                <a:xfrm>
                  <a:off x="4389" y="1659"/>
                  <a:ext cx="22" cy="22"/>
                </a:xfrm>
                <a:custGeom>
                  <a:avLst/>
                  <a:gdLst>
                    <a:gd name="T0" fmla="*/ 0 w 9"/>
                    <a:gd name="T1" fmla="*/ 61 h 8"/>
                    <a:gd name="T2" fmla="*/ 71 w 9"/>
                    <a:gd name="T3" fmla="*/ 0 h 8"/>
                    <a:gd name="T4" fmla="*/ 132 w 9"/>
                    <a:gd name="T5" fmla="*/ 83 h 8"/>
                    <a:gd name="T6" fmla="*/ 59 w 9"/>
                    <a:gd name="T7" fmla="*/ 168 h 8"/>
                    <a:gd name="T8" fmla="*/ 0 w 9"/>
                    <a:gd name="T9" fmla="*/ 61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3"/>
                      </a:moveTo>
                      <a:cubicBezTo>
                        <a:pt x="1" y="1"/>
                        <a:pt x="2" y="0"/>
                        <a:pt x="5" y="0"/>
                      </a:cubicBezTo>
                      <a:cubicBezTo>
                        <a:pt x="7" y="0"/>
                        <a:pt x="9" y="2"/>
                        <a:pt x="9" y="4"/>
                      </a:cubicBezTo>
                      <a:cubicBezTo>
                        <a:pt x="9" y="6"/>
                        <a:pt x="7" y="8"/>
                        <a:pt x="4" y="8"/>
                      </a:cubicBezTo>
                      <a:cubicBezTo>
                        <a:pt x="2" y="8"/>
                        <a:pt x="0" y="6"/>
                        <a:pt x="0" y="3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6" name="Oval 834"/>
                <p:cNvSpPr>
                  <a:spLocks noChangeArrowheads="1"/>
                </p:cNvSpPr>
                <p:nvPr/>
              </p:nvSpPr>
              <p:spPr bwMode="auto">
                <a:xfrm>
                  <a:off x="4396" y="1627"/>
                  <a:ext cx="10" cy="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7" name="Oval 835"/>
                <p:cNvSpPr>
                  <a:spLocks noChangeArrowheads="1"/>
                </p:cNvSpPr>
                <p:nvPr/>
              </p:nvSpPr>
              <p:spPr bwMode="auto">
                <a:xfrm>
                  <a:off x="4371" y="1651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8" name="Freeform 836"/>
                <p:cNvSpPr>
                  <a:spLocks/>
                </p:cNvSpPr>
                <p:nvPr/>
              </p:nvSpPr>
              <p:spPr bwMode="auto">
                <a:xfrm>
                  <a:off x="4861" y="1766"/>
                  <a:ext cx="95" cy="131"/>
                </a:xfrm>
                <a:custGeom>
                  <a:avLst/>
                  <a:gdLst>
                    <a:gd name="T0" fmla="*/ 83 w 38"/>
                    <a:gd name="T1" fmla="*/ 342 h 49"/>
                    <a:gd name="T2" fmla="*/ 438 w 38"/>
                    <a:gd name="T3" fmla="*/ 56 h 49"/>
                    <a:gd name="T4" fmla="*/ 520 w 38"/>
                    <a:gd name="T5" fmla="*/ 594 h 49"/>
                    <a:gd name="T6" fmla="*/ 145 w 38"/>
                    <a:gd name="T7" fmla="*/ 858 h 49"/>
                    <a:gd name="T8" fmla="*/ 83 w 38"/>
                    <a:gd name="T9" fmla="*/ 342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49">
                      <a:moveTo>
                        <a:pt x="5" y="18"/>
                      </a:moveTo>
                      <a:cubicBezTo>
                        <a:pt x="10" y="6"/>
                        <a:pt x="21" y="0"/>
                        <a:pt x="28" y="3"/>
                      </a:cubicBezTo>
                      <a:cubicBezTo>
                        <a:pt x="36" y="7"/>
                        <a:pt x="38" y="19"/>
                        <a:pt x="33" y="31"/>
                      </a:cubicBezTo>
                      <a:cubicBezTo>
                        <a:pt x="27" y="42"/>
                        <a:pt x="17" y="49"/>
                        <a:pt x="9" y="45"/>
                      </a:cubicBezTo>
                      <a:cubicBezTo>
                        <a:pt x="2" y="42"/>
                        <a:pt x="0" y="29"/>
                        <a:pt x="5" y="18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59" name="Freeform 837"/>
                <p:cNvSpPr>
                  <a:spLocks/>
                </p:cNvSpPr>
                <p:nvPr/>
              </p:nvSpPr>
              <p:spPr bwMode="auto">
                <a:xfrm>
                  <a:off x="4859" y="1758"/>
                  <a:ext cx="95" cy="131"/>
                </a:xfrm>
                <a:custGeom>
                  <a:avLst/>
                  <a:gdLst>
                    <a:gd name="T0" fmla="*/ 83 w 38"/>
                    <a:gd name="T1" fmla="*/ 342 h 49"/>
                    <a:gd name="T2" fmla="*/ 438 w 38"/>
                    <a:gd name="T3" fmla="*/ 78 h 49"/>
                    <a:gd name="T4" fmla="*/ 520 w 38"/>
                    <a:gd name="T5" fmla="*/ 594 h 49"/>
                    <a:gd name="T6" fmla="*/ 145 w 38"/>
                    <a:gd name="T7" fmla="*/ 858 h 49"/>
                    <a:gd name="T8" fmla="*/ 83 w 38"/>
                    <a:gd name="T9" fmla="*/ 342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49">
                      <a:moveTo>
                        <a:pt x="5" y="18"/>
                      </a:moveTo>
                      <a:cubicBezTo>
                        <a:pt x="10" y="7"/>
                        <a:pt x="21" y="0"/>
                        <a:pt x="28" y="4"/>
                      </a:cubicBezTo>
                      <a:cubicBezTo>
                        <a:pt x="36" y="7"/>
                        <a:pt x="38" y="19"/>
                        <a:pt x="33" y="31"/>
                      </a:cubicBezTo>
                      <a:cubicBezTo>
                        <a:pt x="27" y="42"/>
                        <a:pt x="17" y="49"/>
                        <a:pt x="9" y="45"/>
                      </a:cubicBezTo>
                      <a:cubicBezTo>
                        <a:pt x="2" y="42"/>
                        <a:pt x="0" y="30"/>
                        <a:pt x="5" y="18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0" name="Freeform 838"/>
                <p:cNvSpPr>
                  <a:spLocks/>
                </p:cNvSpPr>
                <p:nvPr/>
              </p:nvSpPr>
              <p:spPr bwMode="auto">
                <a:xfrm>
                  <a:off x="4854" y="1753"/>
                  <a:ext cx="97" cy="130"/>
                </a:xfrm>
                <a:custGeom>
                  <a:avLst/>
                  <a:gdLst>
                    <a:gd name="T0" fmla="*/ 92 w 39"/>
                    <a:gd name="T1" fmla="*/ 337 h 49"/>
                    <a:gd name="T2" fmla="*/ 445 w 39"/>
                    <a:gd name="T3" fmla="*/ 77 h 49"/>
                    <a:gd name="T4" fmla="*/ 507 w 39"/>
                    <a:gd name="T5" fmla="*/ 578 h 49"/>
                    <a:gd name="T6" fmla="*/ 154 w 39"/>
                    <a:gd name="T7" fmla="*/ 838 h 49"/>
                    <a:gd name="T8" fmla="*/ 92 w 39"/>
                    <a:gd name="T9" fmla="*/ 337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6" y="18"/>
                      </a:moveTo>
                      <a:cubicBezTo>
                        <a:pt x="11" y="7"/>
                        <a:pt x="21" y="0"/>
                        <a:pt x="29" y="4"/>
                      </a:cubicBezTo>
                      <a:cubicBezTo>
                        <a:pt x="37" y="7"/>
                        <a:pt x="39" y="19"/>
                        <a:pt x="33" y="31"/>
                      </a:cubicBezTo>
                      <a:cubicBezTo>
                        <a:pt x="28" y="42"/>
                        <a:pt x="18" y="49"/>
                        <a:pt x="10" y="45"/>
                      </a:cubicBezTo>
                      <a:cubicBezTo>
                        <a:pt x="2" y="42"/>
                        <a:pt x="0" y="29"/>
                        <a:pt x="6" y="18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1" name="Freeform 839"/>
                <p:cNvSpPr>
                  <a:spLocks/>
                </p:cNvSpPr>
                <p:nvPr/>
              </p:nvSpPr>
              <p:spPr bwMode="auto">
                <a:xfrm>
                  <a:off x="4866" y="1782"/>
                  <a:ext cx="75" cy="93"/>
                </a:xfrm>
                <a:custGeom>
                  <a:avLst/>
                  <a:gdLst>
                    <a:gd name="T0" fmla="*/ 438 w 30"/>
                    <a:gd name="T1" fmla="*/ 0 h 35"/>
                    <a:gd name="T2" fmla="*/ 395 w 30"/>
                    <a:gd name="T3" fmla="*/ 247 h 35"/>
                    <a:gd name="T4" fmla="*/ 83 w 30"/>
                    <a:gd name="T5" fmla="*/ 486 h 35"/>
                    <a:gd name="T6" fmla="*/ 0 w 30"/>
                    <a:gd name="T7" fmla="*/ 396 h 35"/>
                    <a:gd name="T8" fmla="*/ 95 w 30"/>
                    <a:gd name="T9" fmla="*/ 601 h 35"/>
                    <a:gd name="T10" fmla="*/ 425 w 30"/>
                    <a:gd name="T11" fmla="*/ 353 h 35"/>
                    <a:gd name="T12" fmla="*/ 438 w 30"/>
                    <a:gd name="T13" fmla="*/ 0 h 3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5">
                      <a:moveTo>
                        <a:pt x="28" y="0"/>
                      </a:moveTo>
                      <a:cubicBezTo>
                        <a:pt x="28" y="4"/>
                        <a:pt x="27" y="9"/>
                        <a:pt x="25" y="13"/>
                      </a:cubicBezTo>
                      <a:cubicBezTo>
                        <a:pt x="21" y="23"/>
                        <a:pt x="11" y="29"/>
                        <a:pt x="5" y="26"/>
                      </a:cubicBezTo>
                      <a:cubicBezTo>
                        <a:pt x="2" y="25"/>
                        <a:pt x="1" y="23"/>
                        <a:pt x="0" y="21"/>
                      </a:cubicBezTo>
                      <a:cubicBezTo>
                        <a:pt x="0" y="26"/>
                        <a:pt x="2" y="30"/>
                        <a:pt x="6" y="32"/>
                      </a:cubicBezTo>
                      <a:cubicBezTo>
                        <a:pt x="13" y="35"/>
                        <a:pt x="22" y="29"/>
                        <a:pt x="27" y="19"/>
                      </a:cubicBezTo>
                      <a:cubicBezTo>
                        <a:pt x="30" y="12"/>
                        <a:pt x="30" y="5"/>
                        <a:pt x="28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2" name="Freeform 840"/>
                <p:cNvSpPr>
                  <a:spLocks/>
                </p:cNvSpPr>
                <p:nvPr/>
              </p:nvSpPr>
              <p:spPr bwMode="auto">
                <a:xfrm>
                  <a:off x="4884" y="1769"/>
                  <a:ext cx="45" cy="48"/>
                </a:xfrm>
                <a:custGeom>
                  <a:avLst/>
                  <a:gdLst>
                    <a:gd name="T0" fmla="*/ 33 w 18"/>
                    <a:gd name="T1" fmla="*/ 115 h 18"/>
                    <a:gd name="T2" fmla="*/ 188 w 18"/>
                    <a:gd name="T3" fmla="*/ 35 h 18"/>
                    <a:gd name="T4" fmla="*/ 250 w 18"/>
                    <a:gd name="T5" fmla="*/ 248 h 18"/>
                    <a:gd name="T6" fmla="*/ 83 w 18"/>
                    <a:gd name="T7" fmla="*/ 307 h 18"/>
                    <a:gd name="T8" fmla="*/ 33 w 18"/>
                    <a:gd name="T9" fmla="*/ 115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8">
                      <a:moveTo>
                        <a:pt x="2" y="6"/>
                      </a:moveTo>
                      <a:cubicBezTo>
                        <a:pt x="3" y="2"/>
                        <a:pt x="8" y="0"/>
                        <a:pt x="12" y="2"/>
                      </a:cubicBezTo>
                      <a:cubicBezTo>
                        <a:pt x="16" y="4"/>
                        <a:pt x="18" y="9"/>
                        <a:pt x="16" y="13"/>
                      </a:cubicBezTo>
                      <a:cubicBezTo>
                        <a:pt x="14" y="17"/>
                        <a:pt x="9" y="18"/>
                        <a:pt x="5" y="16"/>
                      </a:cubicBezTo>
                      <a:cubicBezTo>
                        <a:pt x="1" y="15"/>
                        <a:pt x="0" y="10"/>
                        <a:pt x="2" y="6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3" name="Freeform 841"/>
                <p:cNvSpPr>
                  <a:spLocks/>
                </p:cNvSpPr>
                <p:nvPr/>
              </p:nvSpPr>
              <p:spPr bwMode="auto">
                <a:xfrm>
                  <a:off x="4854" y="1753"/>
                  <a:ext cx="97" cy="130"/>
                </a:xfrm>
                <a:custGeom>
                  <a:avLst/>
                  <a:gdLst>
                    <a:gd name="T0" fmla="*/ 92 w 39"/>
                    <a:gd name="T1" fmla="*/ 337 h 49"/>
                    <a:gd name="T2" fmla="*/ 445 w 39"/>
                    <a:gd name="T3" fmla="*/ 77 h 49"/>
                    <a:gd name="T4" fmla="*/ 507 w 39"/>
                    <a:gd name="T5" fmla="*/ 578 h 49"/>
                    <a:gd name="T6" fmla="*/ 154 w 39"/>
                    <a:gd name="T7" fmla="*/ 838 h 49"/>
                    <a:gd name="T8" fmla="*/ 92 w 39"/>
                    <a:gd name="T9" fmla="*/ 337 h 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6" y="18"/>
                      </a:moveTo>
                      <a:cubicBezTo>
                        <a:pt x="11" y="7"/>
                        <a:pt x="21" y="0"/>
                        <a:pt x="29" y="4"/>
                      </a:cubicBezTo>
                      <a:cubicBezTo>
                        <a:pt x="37" y="7"/>
                        <a:pt x="39" y="19"/>
                        <a:pt x="33" y="31"/>
                      </a:cubicBezTo>
                      <a:cubicBezTo>
                        <a:pt x="28" y="42"/>
                        <a:pt x="18" y="49"/>
                        <a:pt x="10" y="45"/>
                      </a:cubicBezTo>
                      <a:cubicBezTo>
                        <a:pt x="2" y="42"/>
                        <a:pt x="0" y="29"/>
                        <a:pt x="6" y="1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4" name="Freeform 842"/>
                <p:cNvSpPr>
                  <a:spLocks/>
                </p:cNvSpPr>
                <p:nvPr/>
              </p:nvSpPr>
              <p:spPr bwMode="auto">
                <a:xfrm>
                  <a:off x="4894" y="1753"/>
                  <a:ext cx="17" cy="16"/>
                </a:xfrm>
                <a:custGeom>
                  <a:avLst/>
                  <a:gdLst>
                    <a:gd name="T0" fmla="*/ 12 w 7"/>
                    <a:gd name="T1" fmla="*/ 35 h 6"/>
                    <a:gd name="T2" fmla="*/ 70 w 7"/>
                    <a:gd name="T3" fmla="*/ 21 h 6"/>
                    <a:gd name="T4" fmla="*/ 87 w 7"/>
                    <a:gd name="T5" fmla="*/ 77 h 6"/>
                    <a:gd name="T6" fmla="*/ 29 w 7"/>
                    <a:gd name="T7" fmla="*/ 115 h 6"/>
                    <a:gd name="T8" fmla="*/ 12 w 7"/>
                    <a:gd name="T9" fmla="*/ 35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cubicBezTo>
                        <a:pt x="2" y="1"/>
                        <a:pt x="3" y="0"/>
                        <a:pt x="5" y="1"/>
                      </a:cubicBezTo>
                      <a:cubicBezTo>
                        <a:pt x="6" y="1"/>
                        <a:pt x="7" y="3"/>
                        <a:pt x="6" y="4"/>
                      </a:cubicBezTo>
                      <a:cubicBezTo>
                        <a:pt x="5" y="6"/>
                        <a:pt x="4" y="6"/>
                        <a:pt x="2" y="6"/>
                      </a:cubicBezTo>
                      <a:cubicBezTo>
                        <a:pt x="1" y="5"/>
                        <a:pt x="0" y="4"/>
                        <a:pt x="1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5" name="Freeform 843"/>
                <p:cNvSpPr>
                  <a:spLocks/>
                </p:cNvSpPr>
                <p:nvPr/>
              </p:nvSpPr>
              <p:spPr bwMode="auto">
                <a:xfrm>
                  <a:off x="4894" y="1777"/>
                  <a:ext cx="20" cy="21"/>
                </a:xfrm>
                <a:custGeom>
                  <a:avLst/>
                  <a:gdLst>
                    <a:gd name="T0" fmla="*/ 20 w 8"/>
                    <a:gd name="T1" fmla="*/ 55 h 8"/>
                    <a:gd name="T2" fmla="*/ 83 w 8"/>
                    <a:gd name="T3" fmla="*/ 21 h 8"/>
                    <a:gd name="T4" fmla="*/ 113 w 8"/>
                    <a:gd name="T5" fmla="*/ 89 h 8"/>
                    <a:gd name="T6" fmla="*/ 33 w 8"/>
                    <a:gd name="T7" fmla="*/ 123 h 8"/>
                    <a:gd name="T8" fmla="*/ 20 w 8"/>
                    <a:gd name="T9" fmla="*/ 55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1" y="3"/>
                      </a:moveTo>
                      <a:cubicBezTo>
                        <a:pt x="2" y="1"/>
                        <a:pt x="4" y="0"/>
                        <a:pt x="5" y="1"/>
                      </a:cubicBezTo>
                      <a:cubicBezTo>
                        <a:pt x="7" y="2"/>
                        <a:pt x="8" y="4"/>
                        <a:pt x="7" y="5"/>
                      </a:cubicBezTo>
                      <a:cubicBezTo>
                        <a:pt x="6" y="7"/>
                        <a:pt x="4" y="8"/>
                        <a:pt x="2" y="7"/>
                      </a:cubicBezTo>
                      <a:cubicBezTo>
                        <a:pt x="1" y="6"/>
                        <a:pt x="0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6" name="Freeform 844"/>
                <p:cNvSpPr>
                  <a:spLocks/>
                </p:cNvSpPr>
                <p:nvPr/>
              </p:nvSpPr>
              <p:spPr bwMode="auto">
                <a:xfrm>
                  <a:off x="4911" y="1755"/>
                  <a:ext cx="8" cy="8"/>
                </a:xfrm>
                <a:custGeom>
                  <a:avLst/>
                  <a:gdLst>
                    <a:gd name="T0" fmla="*/ 0 w 3"/>
                    <a:gd name="T1" fmla="*/ 21 h 3"/>
                    <a:gd name="T2" fmla="*/ 35 w 3"/>
                    <a:gd name="T3" fmla="*/ 0 h 3"/>
                    <a:gd name="T4" fmla="*/ 56 w 3"/>
                    <a:gd name="T5" fmla="*/ 35 h 3"/>
                    <a:gd name="T6" fmla="*/ 21 w 3"/>
                    <a:gd name="T7" fmla="*/ 56 h 3"/>
                    <a:gd name="T8" fmla="*/ 0 w 3"/>
                    <a:gd name="T9" fmla="*/ 2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0" y="2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7" name="Freeform 845"/>
                <p:cNvSpPr>
                  <a:spLocks/>
                </p:cNvSpPr>
                <p:nvPr/>
              </p:nvSpPr>
              <p:spPr bwMode="auto">
                <a:xfrm>
                  <a:off x="4884" y="1766"/>
                  <a:ext cx="10" cy="8"/>
                </a:xfrm>
                <a:custGeom>
                  <a:avLst/>
                  <a:gdLst>
                    <a:gd name="T0" fmla="*/ 20 w 4"/>
                    <a:gd name="T1" fmla="*/ 21 h 3"/>
                    <a:gd name="T2" fmla="*/ 50 w 4"/>
                    <a:gd name="T3" fmla="*/ 0 h 3"/>
                    <a:gd name="T4" fmla="*/ 50 w 4"/>
                    <a:gd name="T5" fmla="*/ 35 h 3"/>
                    <a:gd name="T6" fmla="*/ 20 w 4"/>
                    <a:gd name="T7" fmla="*/ 56 h 3"/>
                    <a:gd name="T8" fmla="*/ 20 w 4"/>
                    <a:gd name="T9" fmla="*/ 2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1"/>
                        <a:pt x="4" y="1"/>
                        <a:pt x="3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0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8" name="Freeform 846"/>
                <p:cNvSpPr>
                  <a:spLocks/>
                </p:cNvSpPr>
                <p:nvPr/>
              </p:nvSpPr>
              <p:spPr bwMode="auto">
                <a:xfrm>
                  <a:off x="4696" y="1873"/>
                  <a:ext cx="93" cy="149"/>
                </a:xfrm>
                <a:custGeom>
                  <a:avLst/>
                  <a:gdLst>
                    <a:gd name="T0" fmla="*/ 0 w 37"/>
                    <a:gd name="T1" fmla="*/ 511 h 56"/>
                    <a:gd name="T2" fmla="*/ 317 w 37"/>
                    <a:gd name="T3" fmla="*/ 0 h 56"/>
                    <a:gd name="T4" fmla="*/ 588 w 37"/>
                    <a:gd name="T5" fmla="*/ 532 h 56"/>
                    <a:gd name="T6" fmla="*/ 284 w 37"/>
                    <a:gd name="T7" fmla="*/ 1032 h 56"/>
                    <a:gd name="T8" fmla="*/ 0 w 37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7"/>
                      </a:moveTo>
                      <a:cubicBezTo>
                        <a:pt x="1" y="12"/>
                        <a:pt x="9" y="0"/>
                        <a:pt x="20" y="0"/>
                      </a:cubicBezTo>
                      <a:cubicBezTo>
                        <a:pt x="30" y="1"/>
                        <a:pt x="37" y="13"/>
                        <a:pt x="37" y="28"/>
                      </a:cubicBezTo>
                      <a:cubicBezTo>
                        <a:pt x="36" y="44"/>
                        <a:pt x="28" y="56"/>
                        <a:pt x="18" y="55"/>
                      </a:cubicBezTo>
                      <a:cubicBezTo>
                        <a:pt x="8" y="55"/>
                        <a:pt x="0" y="42"/>
                        <a:pt x="0" y="2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69" name="Freeform 847"/>
                <p:cNvSpPr>
                  <a:spLocks/>
                </p:cNvSpPr>
                <p:nvPr/>
              </p:nvSpPr>
              <p:spPr bwMode="auto">
                <a:xfrm>
                  <a:off x="4691" y="1865"/>
                  <a:ext cx="93" cy="149"/>
                </a:xfrm>
                <a:custGeom>
                  <a:avLst/>
                  <a:gdLst>
                    <a:gd name="T0" fmla="*/ 0 w 37"/>
                    <a:gd name="T1" fmla="*/ 532 h 56"/>
                    <a:gd name="T2" fmla="*/ 304 w 37"/>
                    <a:gd name="T3" fmla="*/ 21 h 56"/>
                    <a:gd name="T4" fmla="*/ 588 w 37"/>
                    <a:gd name="T5" fmla="*/ 545 h 56"/>
                    <a:gd name="T6" fmla="*/ 271 w 37"/>
                    <a:gd name="T7" fmla="*/ 1054 h 56"/>
                    <a:gd name="T8" fmla="*/ 0 w 37"/>
                    <a:gd name="T9" fmla="*/ 532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8"/>
                      </a:moveTo>
                      <a:cubicBezTo>
                        <a:pt x="1" y="12"/>
                        <a:pt x="9" y="0"/>
                        <a:pt x="19" y="1"/>
                      </a:cubicBezTo>
                      <a:cubicBezTo>
                        <a:pt x="29" y="1"/>
                        <a:pt x="37" y="14"/>
                        <a:pt x="37" y="29"/>
                      </a:cubicBezTo>
                      <a:cubicBezTo>
                        <a:pt x="36" y="44"/>
                        <a:pt x="27" y="56"/>
                        <a:pt x="17" y="56"/>
                      </a:cubicBezTo>
                      <a:cubicBezTo>
                        <a:pt x="7" y="55"/>
                        <a:pt x="0" y="43"/>
                        <a:pt x="0" y="28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0" name="Freeform 848"/>
                <p:cNvSpPr>
                  <a:spLocks/>
                </p:cNvSpPr>
                <p:nvPr/>
              </p:nvSpPr>
              <p:spPr bwMode="auto">
                <a:xfrm>
                  <a:off x="4684" y="1859"/>
                  <a:ext cx="95" cy="150"/>
                </a:xfrm>
                <a:custGeom>
                  <a:avLst/>
                  <a:gdLst>
                    <a:gd name="T0" fmla="*/ 0 w 38"/>
                    <a:gd name="T1" fmla="*/ 538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0 w 38"/>
                    <a:gd name="T9" fmla="*/ 53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0" y="28"/>
                      </a:moveTo>
                      <a:cubicBezTo>
                        <a:pt x="1" y="13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6" y="44"/>
                        <a:pt x="28" y="56"/>
                        <a:pt x="18" y="56"/>
                      </a:cubicBezTo>
                      <a:cubicBezTo>
                        <a:pt x="8" y="56"/>
                        <a:pt x="0" y="43"/>
                        <a:pt x="0" y="28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1" name="Freeform 849"/>
                <p:cNvSpPr>
                  <a:spLocks/>
                </p:cNvSpPr>
                <p:nvPr/>
              </p:nvSpPr>
              <p:spPr bwMode="auto">
                <a:xfrm>
                  <a:off x="4699" y="1881"/>
                  <a:ext cx="72" cy="120"/>
                </a:xfrm>
                <a:custGeom>
                  <a:avLst/>
                  <a:gdLst>
                    <a:gd name="T0" fmla="*/ 340 w 29"/>
                    <a:gd name="T1" fmla="*/ 0 h 45"/>
                    <a:gd name="T2" fmla="*/ 382 w 29"/>
                    <a:gd name="T3" fmla="*/ 285 h 45"/>
                    <a:gd name="T4" fmla="*/ 124 w 29"/>
                    <a:gd name="T5" fmla="*/ 739 h 45"/>
                    <a:gd name="T6" fmla="*/ 0 w 29"/>
                    <a:gd name="T7" fmla="*/ 661 h 45"/>
                    <a:gd name="T8" fmla="*/ 184 w 29"/>
                    <a:gd name="T9" fmla="*/ 853 h 45"/>
                    <a:gd name="T10" fmla="*/ 444 w 29"/>
                    <a:gd name="T11" fmla="*/ 397 h 45"/>
                    <a:gd name="T12" fmla="*/ 340 w 29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9" h="45">
                      <a:moveTo>
                        <a:pt x="22" y="0"/>
                      </a:moveTo>
                      <a:cubicBezTo>
                        <a:pt x="24" y="4"/>
                        <a:pt x="25" y="9"/>
                        <a:pt x="25" y="15"/>
                      </a:cubicBezTo>
                      <a:cubicBezTo>
                        <a:pt x="24" y="28"/>
                        <a:pt x="16" y="39"/>
                        <a:pt x="8" y="39"/>
                      </a:cubicBezTo>
                      <a:cubicBezTo>
                        <a:pt x="5" y="39"/>
                        <a:pt x="2" y="37"/>
                        <a:pt x="0" y="35"/>
                      </a:cubicBezTo>
                      <a:cubicBezTo>
                        <a:pt x="3" y="41"/>
                        <a:pt x="7" y="45"/>
                        <a:pt x="12" y="45"/>
                      </a:cubicBezTo>
                      <a:cubicBezTo>
                        <a:pt x="21" y="45"/>
                        <a:pt x="29" y="35"/>
                        <a:pt x="29" y="21"/>
                      </a:cubicBezTo>
                      <a:cubicBezTo>
                        <a:pt x="29" y="12"/>
                        <a:pt x="26" y="4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2" name="Freeform 850"/>
                <p:cNvSpPr>
                  <a:spLocks/>
                </p:cNvSpPr>
                <p:nvPr/>
              </p:nvSpPr>
              <p:spPr bwMode="auto">
                <a:xfrm>
                  <a:off x="4699" y="1881"/>
                  <a:ext cx="47" cy="50"/>
                </a:xfrm>
                <a:custGeom>
                  <a:avLst/>
                  <a:gdLst>
                    <a:gd name="T0" fmla="*/ 12 w 19"/>
                    <a:gd name="T1" fmla="*/ 166 h 19"/>
                    <a:gd name="T2" fmla="*/ 153 w 19"/>
                    <a:gd name="T3" fmla="*/ 0 h 19"/>
                    <a:gd name="T4" fmla="*/ 287 w 19"/>
                    <a:gd name="T5" fmla="*/ 179 h 19"/>
                    <a:gd name="T6" fmla="*/ 153 w 19"/>
                    <a:gd name="T7" fmla="*/ 347 h 19"/>
                    <a:gd name="T8" fmla="*/ 12 w 19"/>
                    <a:gd name="T9" fmla="*/ 16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9">
                      <a:moveTo>
                        <a:pt x="1" y="9"/>
                      </a:moveTo>
                      <a:cubicBezTo>
                        <a:pt x="1" y="4"/>
                        <a:pt x="5" y="0"/>
                        <a:pt x="10" y="0"/>
                      </a:cubicBezTo>
                      <a:cubicBezTo>
                        <a:pt x="15" y="1"/>
                        <a:pt x="19" y="5"/>
                        <a:pt x="19" y="10"/>
                      </a:cubicBezTo>
                      <a:cubicBezTo>
                        <a:pt x="19" y="15"/>
                        <a:pt x="15" y="19"/>
                        <a:pt x="10" y="19"/>
                      </a:cubicBezTo>
                      <a:cubicBezTo>
                        <a:pt x="4" y="19"/>
                        <a:pt x="0" y="15"/>
                        <a:pt x="1" y="9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3" name="Freeform 851"/>
                <p:cNvSpPr>
                  <a:spLocks/>
                </p:cNvSpPr>
                <p:nvPr/>
              </p:nvSpPr>
              <p:spPr bwMode="auto">
                <a:xfrm>
                  <a:off x="4684" y="1859"/>
                  <a:ext cx="95" cy="150"/>
                </a:xfrm>
                <a:custGeom>
                  <a:avLst/>
                  <a:gdLst>
                    <a:gd name="T0" fmla="*/ 0 w 38"/>
                    <a:gd name="T1" fmla="*/ 538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0 w 38"/>
                    <a:gd name="T9" fmla="*/ 53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0" y="28"/>
                      </a:moveTo>
                      <a:cubicBezTo>
                        <a:pt x="1" y="13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6" y="44"/>
                        <a:pt x="28" y="56"/>
                        <a:pt x="18" y="56"/>
                      </a:cubicBezTo>
                      <a:cubicBezTo>
                        <a:pt x="8" y="56"/>
                        <a:pt x="0" y="43"/>
                        <a:pt x="0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4" name="Oval 852"/>
                <p:cNvSpPr>
                  <a:spLocks noChangeArrowheads="1"/>
                </p:cNvSpPr>
                <p:nvPr/>
              </p:nvSpPr>
              <p:spPr bwMode="auto">
                <a:xfrm>
                  <a:off x="4699" y="186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75" name="Freeform 853"/>
                <p:cNvSpPr>
                  <a:spLocks/>
                </p:cNvSpPr>
                <p:nvPr/>
              </p:nvSpPr>
              <p:spPr bwMode="auto">
                <a:xfrm>
                  <a:off x="4709" y="1889"/>
                  <a:ext cx="20" cy="24"/>
                </a:xfrm>
                <a:custGeom>
                  <a:avLst/>
                  <a:gdLst>
                    <a:gd name="T0" fmla="*/ 0 w 8"/>
                    <a:gd name="T1" fmla="*/ 77 h 9"/>
                    <a:gd name="T2" fmla="*/ 63 w 8"/>
                    <a:gd name="T3" fmla="*/ 0 h 9"/>
                    <a:gd name="T4" fmla="*/ 125 w 8"/>
                    <a:gd name="T5" fmla="*/ 93 h 9"/>
                    <a:gd name="T6" fmla="*/ 63 w 8"/>
                    <a:gd name="T7" fmla="*/ 171 h 9"/>
                    <a:gd name="T8" fmla="*/ 0 w 8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1"/>
                        <a:pt x="8" y="2"/>
                        <a:pt x="8" y="5"/>
                      </a:cubicBezTo>
                      <a:cubicBezTo>
                        <a:pt x="8" y="7"/>
                        <a:pt x="6" y="9"/>
                        <a:pt x="4" y="9"/>
                      </a:cubicBezTo>
                      <a:cubicBezTo>
                        <a:pt x="2" y="8"/>
                        <a:pt x="0" y="7"/>
                        <a:pt x="0" y="4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6" name="Freeform 854"/>
                <p:cNvSpPr>
                  <a:spLocks/>
                </p:cNvSpPr>
                <p:nvPr/>
              </p:nvSpPr>
              <p:spPr bwMode="auto">
                <a:xfrm>
                  <a:off x="4716" y="1859"/>
                  <a:ext cx="8" cy="8"/>
                </a:xfrm>
                <a:custGeom>
                  <a:avLst/>
                  <a:gdLst>
                    <a:gd name="T0" fmla="*/ 0 w 3"/>
                    <a:gd name="T1" fmla="*/ 21 h 3"/>
                    <a:gd name="T2" fmla="*/ 35 w 3"/>
                    <a:gd name="T3" fmla="*/ 0 h 3"/>
                    <a:gd name="T4" fmla="*/ 56 w 3"/>
                    <a:gd name="T5" fmla="*/ 35 h 3"/>
                    <a:gd name="T6" fmla="*/ 21 w 3"/>
                    <a:gd name="T7" fmla="*/ 56 h 3"/>
                    <a:gd name="T8" fmla="*/ 0 w 3"/>
                    <a:gd name="T9" fmla="*/ 2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3" y="1"/>
                        <a:pt x="3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7" name="Oval 855"/>
                <p:cNvSpPr>
                  <a:spLocks noChangeArrowheads="1"/>
                </p:cNvSpPr>
                <p:nvPr/>
              </p:nvSpPr>
              <p:spPr bwMode="auto">
                <a:xfrm>
                  <a:off x="4691" y="1883"/>
                  <a:ext cx="8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78" name="Freeform 856"/>
                <p:cNvSpPr>
                  <a:spLocks/>
                </p:cNvSpPr>
                <p:nvPr/>
              </p:nvSpPr>
              <p:spPr bwMode="auto">
                <a:xfrm>
                  <a:off x="5024" y="1793"/>
                  <a:ext cx="95" cy="146"/>
                </a:xfrm>
                <a:custGeom>
                  <a:avLst/>
                  <a:gdLst>
                    <a:gd name="T0" fmla="*/ 0 w 38"/>
                    <a:gd name="T1" fmla="*/ 507 h 55"/>
                    <a:gd name="T2" fmla="*/ 313 w 38"/>
                    <a:gd name="T3" fmla="*/ 0 h 55"/>
                    <a:gd name="T4" fmla="*/ 583 w 38"/>
                    <a:gd name="T5" fmla="*/ 520 h 55"/>
                    <a:gd name="T6" fmla="*/ 283 w 38"/>
                    <a:gd name="T7" fmla="*/ 1030 h 55"/>
                    <a:gd name="T8" fmla="*/ 0 w 38"/>
                    <a:gd name="T9" fmla="*/ 50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5">
                      <a:moveTo>
                        <a:pt x="0" y="27"/>
                      </a:moveTo>
                      <a:cubicBezTo>
                        <a:pt x="1" y="12"/>
                        <a:pt x="10" y="0"/>
                        <a:pt x="20" y="0"/>
                      </a:cubicBezTo>
                      <a:cubicBezTo>
                        <a:pt x="30" y="0"/>
                        <a:pt x="38" y="13"/>
                        <a:pt x="37" y="28"/>
                      </a:cubicBezTo>
                      <a:cubicBezTo>
                        <a:pt x="37" y="43"/>
                        <a:pt x="28" y="55"/>
                        <a:pt x="18" y="55"/>
                      </a:cubicBezTo>
                      <a:cubicBezTo>
                        <a:pt x="8" y="55"/>
                        <a:pt x="0" y="42"/>
                        <a:pt x="0" y="2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79" name="Freeform 857"/>
                <p:cNvSpPr>
                  <a:spLocks/>
                </p:cNvSpPr>
                <p:nvPr/>
              </p:nvSpPr>
              <p:spPr bwMode="auto">
                <a:xfrm>
                  <a:off x="5019" y="1785"/>
                  <a:ext cx="92" cy="149"/>
                </a:xfrm>
                <a:custGeom>
                  <a:avLst/>
                  <a:gdLst>
                    <a:gd name="T0" fmla="*/ 0 w 37"/>
                    <a:gd name="T1" fmla="*/ 511 h 56"/>
                    <a:gd name="T2" fmla="*/ 291 w 37"/>
                    <a:gd name="T3" fmla="*/ 0 h 56"/>
                    <a:gd name="T4" fmla="*/ 569 w 37"/>
                    <a:gd name="T5" fmla="*/ 545 h 56"/>
                    <a:gd name="T6" fmla="*/ 278 w 37"/>
                    <a:gd name="T7" fmla="*/ 1032 h 56"/>
                    <a:gd name="T8" fmla="*/ 0 w 37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7"/>
                      </a:moveTo>
                      <a:cubicBezTo>
                        <a:pt x="1" y="12"/>
                        <a:pt x="9" y="0"/>
                        <a:pt x="19" y="0"/>
                      </a:cubicBezTo>
                      <a:cubicBezTo>
                        <a:pt x="30" y="1"/>
                        <a:pt x="37" y="13"/>
                        <a:pt x="37" y="29"/>
                      </a:cubicBezTo>
                      <a:cubicBezTo>
                        <a:pt x="36" y="44"/>
                        <a:pt x="28" y="56"/>
                        <a:pt x="18" y="55"/>
                      </a:cubicBezTo>
                      <a:cubicBezTo>
                        <a:pt x="7" y="55"/>
                        <a:pt x="0" y="43"/>
                        <a:pt x="0" y="2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0" name="Freeform 858"/>
                <p:cNvSpPr>
                  <a:spLocks/>
                </p:cNvSpPr>
                <p:nvPr/>
              </p:nvSpPr>
              <p:spPr bwMode="auto">
                <a:xfrm>
                  <a:off x="5011" y="1779"/>
                  <a:ext cx="95" cy="150"/>
                </a:xfrm>
                <a:custGeom>
                  <a:avLst/>
                  <a:gdLst>
                    <a:gd name="T0" fmla="*/ 20 w 38"/>
                    <a:gd name="T1" fmla="*/ 517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20 w 38"/>
                    <a:gd name="T9" fmla="*/ 51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7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1" y="27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1" name="Freeform 859"/>
                <p:cNvSpPr>
                  <a:spLocks/>
                </p:cNvSpPr>
                <p:nvPr/>
              </p:nvSpPr>
              <p:spPr bwMode="auto">
                <a:xfrm>
                  <a:off x="5026" y="1798"/>
                  <a:ext cx="75" cy="123"/>
                </a:xfrm>
                <a:custGeom>
                  <a:avLst/>
                  <a:gdLst>
                    <a:gd name="T0" fmla="*/ 345 w 30"/>
                    <a:gd name="T1" fmla="*/ 0 h 46"/>
                    <a:gd name="T2" fmla="*/ 395 w 30"/>
                    <a:gd name="T3" fmla="*/ 308 h 46"/>
                    <a:gd name="T4" fmla="*/ 125 w 30"/>
                    <a:gd name="T5" fmla="*/ 743 h 46"/>
                    <a:gd name="T6" fmla="*/ 0 w 30"/>
                    <a:gd name="T7" fmla="*/ 687 h 46"/>
                    <a:gd name="T8" fmla="*/ 188 w 30"/>
                    <a:gd name="T9" fmla="*/ 880 h 46"/>
                    <a:gd name="T10" fmla="*/ 458 w 30"/>
                    <a:gd name="T11" fmla="*/ 422 h 46"/>
                    <a:gd name="T12" fmla="*/ 345 w 30"/>
                    <a:gd name="T13" fmla="*/ 0 h 4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6">
                      <a:moveTo>
                        <a:pt x="22" y="0"/>
                      </a:moveTo>
                      <a:cubicBezTo>
                        <a:pt x="24" y="5"/>
                        <a:pt x="25" y="10"/>
                        <a:pt x="25" y="16"/>
                      </a:cubicBezTo>
                      <a:cubicBezTo>
                        <a:pt x="24" y="29"/>
                        <a:pt x="17" y="40"/>
                        <a:pt x="8" y="39"/>
                      </a:cubicBezTo>
                      <a:cubicBezTo>
                        <a:pt x="5" y="39"/>
                        <a:pt x="2" y="38"/>
                        <a:pt x="0" y="36"/>
                      </a:cubicBezTo>
                      <a:cubicBezTo>
                        <a:pt x="3" y="42"/>
                        <a:pt x="7" y="45"/>
                        <a:pt x="12" y="46"/>
                      </a:cubicBezTo>
                      <a:cubicBezTo>
                        <a:pt x="21" y="46"/>
                        <a:pt x="29" y="35"/>
                        <a:pt x="29" y="22"/>
                      </a:cubicBezTo>
                      <a:cubicBezTo>
                        <a:pt x="30" y="13"/>
                        <a:pt x="27" y="5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2" name="Freeform 860"/>
                <p:cNvSpPr>
                  <a:spLocks/>
                </p:cNvSpPr>
                <p:nvPr/>
              </p:nvSpPr>
              <p:spPr bwMode="auto">
                <a:xfrm>
                  <a:off x="5029" y="1801"/>
                  <a:ext cx="47" cy="50"/>
                </a:xfrm>
                <a:custGeom>
                  <a:avLst/>
                  <a:gdLst>
                    <a:gd name="T0" fmla="*/ 0 w 19"/>
                    <a:gd name="T1" fmla="*/ 166 h 19"/>
                    <a:gd name="T2" fmla="*/ 134 w 19"/>
                    <a:gd name="T3" fmla="*/ 0 h 19"/>
                    <a:gd name="T4" fmla="*/ 275 w 19"/>
                    <a:gd name="T5" fmla="*/ 179 h 19"/>
                    <a:gd name="T6" fmla="*/ 134 w 19"/>
                    <a:gd name="T7" fmla="*/ 347 h 19"/>
                    <a:gd name="T8" fmla="*/ 0 w 19"/>
                    <a:gd name="T9" fmla="*/ 16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9">
                      <a:moveTo>
                        <a:pt x="0" y="9"/>
                      </a:move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5" y="0"/>
                        <a:pt x="19" y="5"/>
                        <a:pt x="18" y="10"/>
                      </a:cubicBezTo>
                      <a:cubicBezTo>
                        <a:pt x="18" y="15"/>
                        <a:pt x="14" y="19"/>
                        <a:pt x="9" y="19"/>
                      </a:cubicBezTo>
                      <a:cubicBezTo>
                        <a:pt x="4" y="19"/>
                        <a:pt x="0" y="14"/>
                        <a:pt x="0" y="9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3" name="Freeform 861"/>
                <p:cNvSpPr>
                  <a:spLocks/>
                </p:cNvSpPr>
                <p:nvPr/>
              </p:nvSpPr>
              <p:spPr bwMode="auto">
                <a:xfrm>
                  <a:off x="5011" y="1779"/>
                  <a:ext cx="95" cy="150"/>
                </a:xfrm>
                <a:custGeom>
                  <a:avLst/>
                  <a:gdLst>
                    <a:gd name="T0" fmla="*/ 20 w 38"/>
                    <a:gd name="T1" fmla="*/ 517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20 w 38"/>
                    <a:gd name="T9" fmla="*/ 517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7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1" y="27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4" name="Freeform 862"/>
                <p:cNvSpPr>
                  <a:spLocks/>
                </p:cNvSpPr>
                <p:nvPr/>
              </p:nvSpPr>
              <p:spPr bwMode="auto">
                <a:xfrm>
                  <a:off x="5026" y="1782"/>
                  <a:ext cx="15" cy="19"/>
                </a:xfrm>
                <a:custGeom>
                  <a:avLst/>
                  <a:gdLst>
                    <a:gd name="T0" fmla="*/ 0 w 6"/>
                    <a:gd name="T1" fmla="*/ 81 h 7"/>
                    <a:gd name="T2" fmla="*/ 50 w 6"/>
                    <a:gd name="T3" fmla="*/ 0 h 7"/>
                    <a:gd name="T4" fmla="*/ 95 w 6"/>
                    <a:gd name="T5" fmla="*/ 81 h 7"/>
                    <a:gd name="T6" fmla="*/ 50 w 6"/>
                    <a:gd name="T7" fmla="*/ 141 h 7"/>
                    <a:gd name="T8" fmla="*/ 0 w 6"/>
                    <a:gd name="T9" fmla="*/ 81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0" y="4"/>
                      </a:moveTo>
                      <a:cubicBezTo>
                        <a:pt x="0" y="2"/>
                        <a:pt x="2" y="0"/>
                        <a:pt x="3" y="0"/>
                      </a:cubicBezTo>
                      <a:cubicBezTo>
                        <a:pt x="5" y="1"/>
                        <a:pt x="6" y="2"/>
                        <a:pt x="6" y="4"/>
                      </a:cubicBezTo>
                      <a:cubicBezTo>
                        <a:pt x="6" y="6"/>
                        <a:pt x="5" y="7"/>
                        <a:pt x="3" y="7"/>
                      </a:cubicBezTo>
                      <a:cubicBezTo>
                        <a:pt x="1" y="7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5" name="Freeform 863"/>
                <p:cNvSpPr>
                  <a:spLocks/>
                </p:cNvSpPr>
                <p:nvPr/>
              </p:nvSpPr>
              <p:spPr bwMode="auto">
                <a:xfrm>
                  <a:off x="5036" y="1809"/>
                  <a:ext cx="20" cy="21"/>
                </a:xfrm>
                <a:custGeom>
                  <a:avLst/>
                  <a:gdLst>
                    <a:gd name="T0" fmla="*/ 0 w 8"/>
                    <a:gd name="T1" fmla="*/ 76 h 8"/>
                    <a:gd name="T2" fmla="*/ 63 w 8"/>
                    <a:gd name="T3" fmla="*/ 0 h 8"/>
                    <a:gd name="T4" fmla="*/ 125 w 8"/>
                    <a:gd name="T5" fmla="*/ 76 h 8"/>
                    <a:gd name="T6" fmla="*/ 63 w 8"/>
                    <a:gd name="T7" fmla="*/ 144 h 8"/>
                    <a:gd name="T8" fmla="*/ 0 w 8"/>
                    <a:gd name="T9" fmla="*/ 76 h 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8">
                      <a:moveTo>
                        <a:pt x="0" y="4"/>
                      </a:move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6" y="0"/>
                        <a:pt x="8" y="2"/>
                        <a:pt x="8" y="4"/>
                      </a:cubicBezTo>
                      <a:cubicBezTo>
                        <a:pt x="8" y="7"/>
                        <a:pt x="6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6" name="Oval 864"/>
                <p:cNvSpPr>
                  <a:spLocks noChangeArrowheads="1"/>
                </p:cNvSpPr>
                <p:nvPr/>
              </p:nvSpPr>
              <p:spPr bwMode="auto">
                <a:xfrm>
                  <a:off x="5044" y="1777"/>
                  <a:ext cx="7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87" name="Oval 865"/>
                <p:cNvSpPr>
                  <a:spLocks noChangeArrowheads="1"/>
                </p:cNvSpPr>
                <p:nvPr/>
              </p:nvSpPr>
              <p:spPr bwMode="auto">
                <a:xfrm>
                  <a:off x="5019" y="1803"/>
                  <a:ext cx="7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88" name="Freeform 866"/>
                <p:cNvSpPr>
                  <a:spLocks/>
                </p:cNvSpPr>
                <p:nvPr/>
              </p:nvSpPr>
              <p:spPr bwMode="auto">
                <a:xfrm>
                  <a:off x="4056" y="2097"/>
                  <a:ext cx="95" cy="149"/>
                </a:xfrm>
                <a:custGeom>
                  <a:avLst/>
                  <a:gdLst>
                    <a:gd name="T0" fmla="*/ 20 w 38"/>
                    <a:gd name="T1" fmla="*/ 511 h 56"/>
                    <a:gd name="T2" fmla="*/ 313 w 38"/>
                    <a:gd name="T3" fmla="*/ 0 h 56"/>
                    <a:gd name="T4" fmla="*/ 583 w 38"/>
                    <a:gd name="T5" fmla="*/ 532 h 56"/>
                    <a:gd name="T6" fmla="*/ 283 w 38"/>
                    <a:gd name="T7" fmla="*/ 1032 h 56"/>
                    <a:gd name="T8" fmla="*/ 20 w 38"/>
                    <a:gd name="T9" fmla="*/ 511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7"/>
                      </a:moveTo>
                      <a:cubicBezTo>
                        <a:pt x="1" y="12"/>
                        <a:pt x="10" y="0"/>
                        <a:pt x="20" y="0"/>
                      </a:cubicBezTo>
                      <a:cubicBezTo>
                        <a:pt x="30" y="1"/>
                        <a:pt x="38" y="13"/>
                        <a:pt x="37" y="28"/>
                      </a:cubicBezTo>
                      <a:cubicBezTo>
                        <a:pt x="37" y="44"/>
                        <a:pt x="28" y="56"/>
                        <a:pt x="18" y="55"/>
                      </a:cubicBezTo>
                      <a:cubicBezTo>
                        <a:pt x="8" y="55"/>
                        <a:pt x="0" y="42"/>
                        <a:pt x="1" y="2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89" name="Freeform 867"/>
                <p:cNvSpPr>
                  <a:spLocks/>
                </p:cNvSpPr>
                <p:nvPr/>
              </p:nvSpPr>
              <p:spPr bwMode="auto">
                <a:xfrm>
                  <a:off x="4051" y="2089"/>
                  <a:ext cx="93" cy="149"/>
                </a:xfrm>
                <a:custGeom>
                  <a:avLst/>
                  <a:gdLst>
                    <a:gd name="T0" fmla="*/ 0 w 37"/>
                    <a:gd name="T1" fmla="*/ 532 h 56"/>
                    <a:gd name="T2" fmla="*/ 317 w 37"/>
                    <a:gd name="T3" fmla="*/ 21 h 56"/>
                    <a:gd name="T4" fmla="*/ 588 w 37"/>
                    <a:gd name="T5" fmla="*/ 545 h 56"/>
                    <a:gd name="T6" fmla="*/ 284 w 37"/>
                    <a:gd name="T7" fmla="*/ 1054 h 56"/>
                    <a:gd name="T8" fmla="*/ 0 w 37"/>
                    <a:gd name="T9" fmla="*/ 532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7" h="56">
                      <a:moveTo>
                        <a:pt x="0" y="28"/>
                      </a:moveTo>
                      <a:cubicBezTo>
                        <a:pt x="1" y="12"/>
                        <a:pt x="10" y="0"/>
                        <a:pt x="20" y="1"/>
                      </a:cubicBezTo>
                      <a:cubicBezTo>
                        <a:pt x="30" y="1"/>
                        <a:pt x="37" y="14"/>
                        <a:pt x="37" y="29"/>
                      </a:cubicBezTo>
                      <a:cubicBezTo>
                        <a:pt x="36" y="44"/>
                        <a:pt x="28" y="56"/>
                        <a:pt x="18" y="56"/>
                      </a:cubicBezTo>
                      <a:cubicBezTo>
                        <a:pt x="8" y="55"/>
                        <a:pt x="0" y="43"/>
                        <a:pt x="0" y="28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0" name="Freeform 868"/>
                <p:cNvSpPr>
                  <a:spLocks/>
                </p:cNvSpPr>
                <p:nvPr/>
              </p:nvSpPr>
              <p:spPr bwMode="auto">
                <a:xfrm>
                  <a:off x="4044" y="2083"/>
                  <a:ext cx="95" cy="150"/>
                </a:xfrm>
                <a:custGeom>
                  <a:avLst/>
                  <a:gdLst>
                    <a:gd name="T0" fmla="*/ 20 w 38"/>
                    <a:gd name="T1" fmla="*/ 538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20 w 38"/>
                    <a:gd name="T9" fmla="*/ 53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8"/>
                      </a:moveTo>
                      <a:cubicBezTo>
                        <a:pt x="1" y="13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6"/>
                        <a:pt x="0" y="43"/>
                        <a:pt x="1" y="28"/>
                      </a:cubicBezTo>
                      <a:close/>
                    </a:path>
                  </a:pathLst>
                </a:cu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1" name="Freeform 869"/>
                <p:cNvSpPr>
                  <a:spLocks/>
                </p:cNvSpPr>
                <p:nvPr/>
              </p:nvSpPr>
              <p:spPr bwMode="auto">
                <a:xfrm>
                  <a:off x="4059" y="2105"/>
                  <a:ext cx="75" cy="120"/>
                </a:xfrm>
                <a:custGeom>
                  <a:avLst/>
                  <a:gdLst>
                    <a:gd name="T0" fmla="*/ 345 w 30"/>
                    <a:gd name="T1" fmla="*/ 0 h 45"/>
                    <a:gd name="T2" fmla="*/ 395 w 30"/>
                    <a:gd name="T3" fmla="*/ 285 h 45"/>
                    <a:gd name="T4" fmla="*/ 125 w 30"/>
                    <a:gd name="T5" fmla="*/ 739 h 45"/>
                    <a:gd name="T6" fmla="*/ 0 w 30"/>
                    <a:gd name="T7" fmla="*/ 661 h 45"/>
                    <a:gd name="T8" fmla="*/ 188 w 30"/>
                    <a:gd name="T9" fmla="*/ 853 h 45"/>
                    <a:gd name="T10" fmla="*/ 458 w 30"/>
                    <a:gd name="T11" fmla="*/ 397 h 45"/>
                    <a:gd name="T12" fmla="*/ 345 w 30"/>
                    <a:gd name="T13" fmla="*/ 0 h 4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45">
                      <a:moveTo>
                        <a:pt x="22" y="0"/>
                      </a:moveTo>
                      <a:cubicBezTo>
                        <a:pt x="24" y="4"/>
                        <a:pt x="25" y="9"/>
                        <a:pt x="25" y="15"/>
                      </a:cubicBezTo>
                      <a:cubicBezTo>
                        <a:pt x="24" y="28"/>
                        <a:pt x="17" y="39"/>
                        <a:pt x="8" y="39"/>
                      </a:cubicBezTo>
                      <a:cubicBezTo>
                        <a:pt x="5" y="39"/>
                        <a:pt x="2" y="37"/>
                        <a:pt x="0" y="35"/>
                      </a:cubicBezTo>
                      <a:cubicBezTo>
                        <a:pt x="3" y="41"/>
                        <a:pt x="7" y="45"/>
                        <a:pt x="12" y="45"/>
                      </a:cubicBezTo>
                      <a:cubicBezTo>
                        <a:pt x="21" y="45"/>
                        <a:pt x="29" y="35"/>
                        <a:pt x="29" y="21"/>
                      </a:cubicBezTo>
                      <a:cubicBezTo>
                        <a:pt x="30" y="12"/>
                        <a:pt x="27" y="4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2" name="Freeform 870"/>
                <p:cNvSpPr>
                  <a:spLocks/>
                </p:cNvSpPr>
                <p:nvPr/>
              </p:nvSpPr>
              <p:spPr bwMode="auto">
                <a:xfrm>
                  <a:off x="4061" y="2105"/>
                  <a:ext cx="48" cy="50"/>
                </a:xfrm>
                <a:custGeom>
                  <a:avLst/>
                  <a:gdLst>
                    <a:gd name="T0" fmla="*/ 0 w 19"/>
                    <a:gd name="T1" fmla="*/ 166 h 19"/>
                    <a:gd name="T2" fmla="*/ 159 w 19"/>
                    <a:gd name="T3" fmla="*/ 0 h 19"/>
                    <a:gd name="T4" fmla="*/ 306 w 19"/>
                    <a:gd name="T5" fmla="*/ 179 h 19"/>
                    <a:gd name="T6" fmla="*/ 147 w 19"/>
                    <a:gd name="T7" fmla="*/ 347 h 19"/>
                    <a:gd name="T8" fmla="*/ 0 w 19"/>
                    <a:gd name="T9" fmla="*/ 166 h 1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9" h="19">
                      <a:moveTo>
                        <a:pt x="0" y="9"/>
                      </a:move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15" y="1"/>
                        <a:pt x="19" y="5"/>
                        <a:pt x="19" y="10"/>
                      </a:cubicBezTo>
                      <a:cubicBezTo>
                        <a:pt x="18" y="15"/>
                        <a:pt x="14" y="19"/>
                        <a:pt x="9" y="19"/>
                      </a:cubicBezTo>
                      <a:cubicBezTo>
                        <a:pt x="4" y="19"/>
                        <a:pt x="0" y="15"/>
                        <a:pt x="0" y="9"/>
                      </a:cubicBezTo>
                      <a:close/>
                    </a:path>
                  </a:pathLst>
                </a:cu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3" name="Freeform 871"/>
                <p:cNvSpPr>
                  <a:spLocks/>
                </p:cNvSpPr>
                <p:nvPr/>
              </p:nvSpPr>
              <p:spPr bwMode="auto">
                <a:xfrm>
                  <a:off x="4044" y="2083"/>
                  <a:ext cx="95" cy="150"/>
                </a:xfrm>
                <a:custGeom>
                  <a:avLst/>
                  <a:gdLst>
                    <a:gd name="T0" fmla="*/ 20 w 38"/>
                    <a:gd name="T1" fmla="*/ 538 h 56"/>
                    <a:gd name="T2" fmla="*/ 313 w 38"/>
                    <a:gd name="T3" fmla="*/ 21 h 56"/>
                    <a:gd name="T4" fmla="*/ 583 w 38"/>
                    <a:gd name="T5" fmla="*/ 560 h 56"/>
                    <a:gd name="T6" fmla="*/ 283 w 38"/>
                    <a:gd name="T7" fmla="*/ 1077 h 56"/>
                    <a:gd name="T8" fmla="*/ 20 w 38"/>
                    <a:gd name="T9" fmla="*/ 538 h 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8" h="56">
                      <a:moveTo>
                        <a:pt x="1" y="28"/>
                      </a:moveTo>
                      <a:cubicBezTo>
                        <a:pt x="1" y="13"/>
                        <a:pt x="10" y="0"/>
                        <a:pt x="20" y="1"/>
                      </a:cubicBezTo>
                      <a:cubicBezTo>
                        <a:pt x="30" y="1"/>
                        <a:pt x="38" y="14"/>
                        <a:pt x="37" y="29"/>
                      </a:cubicBezTo>
                      <a:cubicBezTo>
                        <a:pt x="37" y="44"/>
                        <a:pt x="28" y="56"/>
                        <a:pt x="18" y="56"/>
                      </a:cubicBezTo>
                      <a:cubicBezTo>
                        <a:pt x="8" y="56"/>
                        <a:pt x="0" y="43"/>
                        <a:pt x="1" y="28"/>
                      </a:cubicBezTo>
                      <a:close/>
                    </a:path>
                  </a:pathLst>
                </a:custGeom>
                <a:noFill/>
                <a:ln w="7938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4" name="Freeform 872"/>
                <p:cNvSpPr>
                  <a:spLocks/>
                </p:cNvSpPr>
                <p:nvPr/>
              </p:nvSpPr>
              <p:spPr bwMode="auto">
                <a:xfrm>
                  <a:off x="4059" y="2089"/>
                  <a:ext cx="17" cy="16"/>
                </a:xfrm>
                <a:custGeom>
                  <a:avLst/>
                  <a:gdLst>
                    <a:gd name="T0" fmla="*/ 0 w 7"/>
                    <a:gd name="T1" fmla="*/ 56 h 6"/>
                    <a:gd name="T2" fmla="*/ 41 w 7"/>
                    <a:gd name="T3" fmla="*/ 0 h 6"/>
                    <a:gd name="T4" fmla="*/ 100 w 7"/>
                    <a:gd name="T5" fmla="*/ 56 h 6"/>
                    <a:gd name="T6" fmla="*/ 41 w 7"/>
                    <a:gd name="T7" fmla="*/ 115 h 6"/>
                    <a:gd name="T8" fmla="*/ 0 w 7"/>
                    <a:gd name="T9" fmla="*/ 5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0" y="3"/>
                      </a:move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5" y="0"/>
                        <a:pt x="7" y="1"/>
                        <a:pt x="7" y="3"/>
                      </a:cubicBezTo>
                      <a:cubicBezTo>
                        <a:pt x="7" y="5"/>
                        <a:pt x="5" y="6"/>
                        <a:pt x="3" y="6"/>
                      </a:cubicBezTo>
                      <a:cubicBezTo>
                        <a:pt x="1" y="6"/>
                        <a:pt x="0" y="5"/>
                        <a:pt x="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5" name="Freeform 873"/>
                <p:cNvSpPr>
                  <a:spLocks/>
                </p:cNvSpPr>
                <p:nvPr/>
              </p:nvSpPr>
              <p:spPr bwMode="auto">
                <a:xfrm>
                  <a:off x="4069" y="2113"/>
                  <a:ext cx="20" cy="24"/>
                </a:xfrm>
                <a:custGeom>
                  <a:avLst/>
                  <a:gdLst>
                    <a:gd name="T0" fmla="*/ 0 w 8"/>
                    <a:gd name="T1" fmla="*/ 77 h 9"/>
                    <a:gd name="T2" fmla="*/ 63 w 8"/>
                    <a:gd name="T3" fmla="*/ 0 h 9"/>
                    <a:gd name="T4" fmla="*/ 125 w 8"/>
                    <a:gd name="T5" fmla="*/ 93 h 9"/>
                    <a:gd name="T6" fmla="*/ 63 w 8"/>
                    <a:gd name="T7" fmla="*/ 171 h 9"/>
                    <a:gd name="T8" fmla="*/ 0 w 8"/>
                    <a:gd name="T9" fmla="*/ 77 h 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8" h="9">
                      <a:moveTo>
                        <a:pt x="0" y="4"/>
                      </a:move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7" y="1"/>
                        <a:pt x="8" y="2"/>
                        <a:pt x="8" y="5"/>
                      </a:cubicBezTo>
                      <a:cubicBezTo>
                        <a:pt x="8" y="7"/>
                        <a:pt x="6" y="9"/>
                        <a:pt x="4" y="9"/>
                      </a:cubicBezTo>
                      <a:cubicBezTo>
                        <a:pt x="2" y="8"/>
                        <a:pt x="0" y="7"/>
                        <a:pt x="0" y="4"/>
                      </a:cubicBezTo>
                      <a:close/>
                    </a:path>
                  </a:pathLst>
                </a:cu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6" name="Freeform 874"/>
                <p:cNvSpPr>
                  <a:spLocks/>
                </p:cNvSpPr>
                <p:nvPr/>
              </p:nvSpPr>
              <p:spPr bwMode="auto">
                <a:xfrm>
                  <a:off x="4076" y="2083"/>
                  <a:ext cx="10" cy="8"/>
                </a:xfrm>
                <a:custGeom>
                  <a:avLst/>
                  <a:gdLst>
                    <a:gd name="T0" fmla="*/ 0 w 4"/>
                    <a:gd name="T1" fmla="*/ 21 h 3"/>
                    <a:gd name="T2" fmla="*/ 33 w 4"/>
                    <a:gd name="T3" fmla="*/ 0 h 3"/>
                    <a:gd name="T4" fmla="*/ 63 w 4"/>
                    <a:gd name="T5" fmla="*/ 35 h 3"/>
                    <a:gd name="T6" fmla="*/ 33 w 4"/>
                    <a:gd name="T7" fmla="*/ 56 h 3"/>
                    <a:gd name="T8" fmla="*/ 0 w 4"/>
                    <a:gd name="T9" fmla="*/ 2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3" y="0"/>
                        <a:pt x="4" y="1"/>
                        <a:pt x="4" y="2"/>
                      </a:cubicBezTo>
                      <a:cubicBezTo>
                        <a:pt x="4" y="3"/>
                        <a:pt x="3" y="3"/>
                        <a:pt x="2" y="3"/>
                      </a:cubicBezTo>
                      <a:cubicBezTo>
                        <a:pt x="1" y="3"/>
                        <a:pt x="0" y="2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997" name="Oval 875"/>
                <p:cNvSpPr>
                  <a:spLocks noChangeArrowheads="1"/>
                </p:cNvSpPr>
                <p:nvPr/>
              </p:nvSpPr>
              <p:spPr bwMode="auto">
                <a:xfrm>
                  <a:off x="4051" y="2107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98" name="Oval 876"/>
                <p:cNvSpPr>
                  <a:spLocks noChangeArrowheads="1"/>
                </p:cNvSpPr>
                <p:nvPr/>
              </p:nvSpPr>
              <p:spPr bwMode="auto">
                <a:xfrm>
                  <a:off x="3869" y="1097"/>
                  <a:ext cx="167" cy="26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99" name="Oval 877"/>
                <p:cNvSpPr>
                  <a:spLocks noChangeArrowheads="1"/>
                </p:cNvSpPr>
                <p:nvPr/>
              </p:nvSpPr>
              <p:spPr bwMode="auto">
                <a:xfrm>
                  <a:off x="3859" y="1083"/>
                  <a:ext cx="167" cy="27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0" name="Oval 878"/>
                <p:cNvSpPr>
                  <a:spLocks noChangeArrowheads="1"/>
                </p:cNvSpPr>
                <p:nvPr/>
              </p:nvSpPr>
              <p:spPr bwMode="auto">
                <a:xfrm>
                  <a:off x="3846" y="1075"/>
                  <a:ext cx="168" cy="27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1" name="Freeform 879"/>
                <p:cNvSpPr>
                  <a:spLocks/>
                </p:cNvSpPr>
                <p:nvPr/>
              </p:nvSpPr>
              <p:spPr bwMode="auto">
                <a:xfrm>
                  <a:off x="3874" y="1107"/>
                  <a:ext cx="132" cy="224"/>
                </a:xfrm>
                <a:custGeom>
                  <a:avLst/>
                  <a:gdLst>
                    <a:gd name="T0" fmla="*/ 570 w 53"/>
                    <a:gd name="T1" fmla="*/ 0 h 84"/>
                    <a:gd name="T2" fmla="*/ 682 w 53"/>
                    <a:gd name="T3" fmla="*/ 533 h 84"/>
                    <a:gd name="T4" fmla="*/ 217 w 53"/>
                    <a:gd name="T5" fmla="*/ 1365 h 84"/>
                    <a:gd name="T6" fmla="*/ 0 w 53"/>
                    <a:gd name="T7" fmla="*/ 1272 h 84"/>
                    <a:gd name="T8" fmla="*/ 354 w 53"/>
                    <a:gd name="T9" fmla="*/ 1592 h 84"/>
                    <a:gd name="T10" fmla="*/ 819 w 53"/>
                    <a:gd name="T11" fmla="*/ 739 h 84"/>
                    <a:gd name="T12" fmla="*/ 570 w 53"/>
                    <a:gd name="T13" fmla="*/ 0 h 8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3" h="84">
                      <a:moveTo>
                        <a:pt x="37" y="0"/>
                      </a:moveTo>
                      <a:cubicBezTo>
                        <a:pt x="42" y="8"/>
                        <a:pt x="44" y="17"/>
                        <a:pt x="44" y="28"/>
                      </a:cubicBezTo>
                      <a:cubicBezTo>
                        <a:pt x="44" y="53"/>
                        <a:pt x="31" y="72"/>
                        <a:pt x="14" y="72"/>
                      </a:cubicBezTo>
                      <a:cubicBezTo>
                        <a:pt x="9" y="72"/>
                        <a:pt x="4" y="70"/>
                        <a:pt x="0" y="67"/>
                      </a:cubicBezTo>
                      <a:cubicBezTo>
                        <a:pt x="5" y="77"/>
                        <a:pt x="14" y="84"/>
                        <a:pt x="23" y="84"/>
                      </a:cubicBezTo>
                      <a:cubicBezTo>
                        <a:pt x="39" y="84"/>
                        <a:pt x="53" y="64"/>
                        <a:pt x="53" y="39"/>
                      </a:cubicBezTo>
                      <a:cubicBezTo>
                        <a:pt x="53" y="22"/>
                        <a:pt x="47" y="8"/>
                        <a:pt x="3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002" name="Oval 880"/>
                <p:cNvSpPr>
                  <a:spLocks noChangeArrowheads="1"/>
                </p:cNvSpPr>
                <p:nvPr/>
              </p:nvSpPr>
              <p:spPr bwMode="auto">
                <a:xfrm>
                  <a:off x="3874" y="1113"/>
                  <a:ext cx="85" cy="93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3" name="Oval 881"/>
                <p:cNvSpPr>
                  <a:spLocks noChangeArrowheads="1"/>
                </p:cNvSpPr>
                <p:nvPr/>
              </p:nvSpPr>
              <p:spPr bwMode="auto">
                <a:xfrm>
                  <a:off x="3846" y="1075"/>
                  <a:ext cx="168" cy="27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4" name="Oval 882"/>
                <p:cNvSpPr>
                  <a:spLocks noChangeArrowheads="1"/>
                </p:cNvSpPr>
                <p:nvPr/>
              </p:nvSpPr>
              <p:spPr bwMode="auto">
                <a:xfrm>
                  <a:off x="3866" y="1081"/>
                  <a:ext cx="30" cy="3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5" name="Oval 883"/>
                <p:cNvSpPr>
                  <a:spLocks noChangeArrowheads="1"/>
                </p:cNvSpPr>
                <p:nvPr/>
              </p:nvSpPr>
              <p:spPr bwMode="auto">
                <a:xfrm>
                  <a:off x="3889" y="1129"/>
                  <a:ext cx="35" cy="40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6" name="Oval 884"/>
                <p:cNvSpPr>
                  <a:spLocks noChangeArrowheads="1"/>
                </p:cNvSpPr>
                <p:nvPr/>
              </p:nvSpPr>
              <p:spPr bwMode="auto">
                <a:xfrm>
                  <a:off x="3899" y="1070"/>
                  <a:ext cx="15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7" name="Oval 885"/>
                <p:cNvSpPr>
                  <a:spLocks noChangeArrowheads="1"/>
                </p:cNvSpPr>
                <p:nvPr/>
              </p:nvSpPr>
              <p:spPr bwMode="auto">
                <a:xfrm>
                  <a:off x="3854" y="1121"/>
                  <a:ext cx="17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8" name="Oval 886"/>
                <p:cNvSpPr>
                  <a:spLocks noChangeArrowheads="1"/>
                </p:cNvSpPr>
                <p:nvPr/>
              </p:nvSpPr>
              <p:spPr bwMode="auto">
                <a:xfrm>
                  <a:off x="4226" y="2449"/>
                  <a:ext cx="148" cy="237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9" name="Oval 887"/>
                <p:cNvSpPr>
                  <a:spLocks noChangeArrowheads="1"/>
                </p:cNvSpPr>
                <p:nvPr/>
              </p:nvSpPr>
              <p:spPr bwMode="auto">
                <a:xfrm>
                  <a:off x="4216" y="2438"/>
                  <a:ext cx="148" cy="237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0" name="Oval 888"/>
                <p:cNvSpPr>
                  <a:spLocks noChangeArrowheads="1"/>
                </p:cNvSpPr>
                <p:nvPr/>
              </p:nvSpPr>
              <p:spPr bwMode="auto">
                <a:xfrm>
                  <a:off x="4206" y="2430"/>
                  <a:ext cx="148" cy="237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1" name="Freeform 889"/>
                <p:cNvSpPr>
                  <a:spLocks/>
                </p:cNvSpPr>
                <p:nvPr/>
              </p:nvSpPr>
              <p:spPr bwMode="auto">
                <a:xfrm>
                  <a:off x="4229" y="2459"/>
                  <a:ext cx="117" cy="198"/>
                </a:xfrm>
                <a:custGeom>
                  <a:avLst/>
                  <a:gdLst>
                    <a:gd name="T0" fmla="*/ 528 w 47"/>
                    <a:gd name="T1" fmla="*/ 0 h 74"/>
                    <a:gd name="T2" fmla="*/ 600 w 47"/>
                    <a:gd name="T3" fmla="*/ 458 h 74"/>
                    <a:gd name="T4" fmla="*/ 199 w 47"/>
                    <a:gd name="T5" fmla="*/ 1225 h 74"/>
                    <a:gd name="T6" fmla="*/ 0 w 47"/>
                    <a:gd name="T7" fmla="*/ 1132 h 74"/>
                    <a:gd name="T8" fmla="*/ 321 w 47"/>
                    <a:gd name="T9" fmla="*/ 1418 h 74"/>
                    <a:gd name="T10" fmla="*/ 724 w 47"/>
                    <a:gd name="T11" fmla="*/ 650 h 74"/>
                    <a:gd name="T12" fmla="*/ 528 w 47"/>
                    <a:gd name="T13" fmla="*/ 0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74">
                      <a:moveTo>
                        <a:pt x="34" y="0"/>
                      </a:moveTo>
                      <a:cubicBezTo>
                        <a:pt x="37" y="6"/>
                        <a:pt x="39" y="15"/>
                        <a:pt x="39" y="24"/>
                      </a:cubicBezTo>
                      <a:cubicBezTo>
                        <a:pt x="39" y="46"/>
                        <a:pt x="28" y="64"/>
                        <a:pt x="13" y="64"/>
                      </a:cubicBezTo>
                      <a:cubicBezTo>
                        <a:pt x="8" y="64"/>
                        <a:pt x="4" y="62"/>
                        <a:pt x="0" y="59"/>
                      </a:cubicBezTo>
                      <a:cubicBezTo>
                        <a:pt x="5" y="68"/>
                        <a:pt x="12" y="74"/>
                        <a:pt x="21" y="74"/>
                      </a:cubicBezTo>
                      <a:cubicBezTo>
                        <a:pt x="35" y="74"/>
                        <a:pt x="47" y="56"/>
                        <a:pt x="47" y="34"/>
                      </a:cubicBezTo>
                      <a:cubicBezTo>
                        <a:pt x="47" y="19"/>
                        <a:pt x="42" y="6"/>
                        <a:pt x="34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012" name="Oval 890"/>
                <p:cNvSpPr>
                  <a:spLocks noChangeArrowheads="1"/>
                </p:cNvSpPr>
                <p:nvPr/>
              </p:nvSpPr>
              <p:spPr bwMode="auto">
                <a:xfrm>
                  <a:off x="4229" y="2462"/>
                  <a:ext cx="75" cy="83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3" name="Oval 891"/>
                <p:cNvSpPr>
                  <a:spLocks noChangeArrowheads="1"/>
                </p:cNvSpPr>
                <p:nvPr/>
              </p:nvSpPr>
              <p:spPr bwMode="auto">
                <a:xfrm>
                  <a:off x="4206" y="2430"/>
                  <a:ext cx="148" cy="237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4" name="Oval 892"/>
                <p:cNvSpPr>
                  <a:spLocks noChangeArrowheads="1"/>
                </p:cNvSpPr>
                <p:nvPr/>
              </p:nvSpPr>
              <p:spPr bwMode="auto">
                <a:xfrm>
                  <a:off x="4224" y="2435"/>
                  <a:ext cx="27" cy="2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5" name="Oval 893"/>
                <p:cNvSpPr>
                  <a:spLocks noChangeArrowheads="1"/>
                </p:cNvSpPr>
                <p:nvPr/>
              </p:nvSpPr>
              <p:spPr bwMode="auto">
                <a:xfrm>
                  <a:off x="4241" y="2478"/>
                  <a:ext cx="33" cy="35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6" name="Oval 894"/>
                <p:cNvSpPr>
                  <a:spLocks noChangeArrowheads="1"/>
                </p:cNvSpPr>
                <p:nvPr/>
              </p:nvSpPr>
              <p:spPr bwMode="auto">
                <a:xfrm>
                  <a:off x="4251" y="242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7" name="Oval 895"/>
                <p:cNvSpPr>
                  <a:spLocks noChangeArrowheads="1"/>
                </p:cNvSpPr>
                <p:nvPr/>
              </p:nvSpPr>
              <p:spPr bwMode="auto">
                <a:xfrm>
                  <a:off x="4211" y="2470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8" name="Oval 896"/>
                <p:cNvSpPr>
                  <a:spLocks noChangeArrowheads="1"/>
                </p:cNvSpPr>
                <p:nvPr/>
              </p:nvSpPr>
              <p:spPr bwMode="auto">
                <a:xfrm>
                  <a:off x="4554" y="2465"/>
                  <a:ext cx="147" cy="237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19" name="Oval 897"/>
                <p:cNvSpPr>
                  <a:spLocks noChangeArrowheads="1"/>
                </p:cNvSpPr>
                <p:nvPr/>
              </p:nvSpPr>
              <p:spPr bwMode="auto">
                <a:xfrm>
                  <a:off x="4544" y="2454"/>
                  <a:ext cx="147" cy="237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0" name="Oval 898"/>
                <p:cNvSpPr>
                  <a:spLocks noChangeArrowheads="1"/>
                </p:cNvSpPr>
                <p:nvPr/>
              </p:nvSpPr>
              <p:spPr bwMode="auto">
                <a:xfrm>
                  <a:off x="4531" y="2446"/>
                  <a:ext cx="150" cy="237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1" name="Freeform 899"/>
                <p:cNvSpPr>
                  <a:spLocks/>
                </p:cNvSpPr>
                <p:nvPr/>
              </p:nvSpPr>
              <p:spPr bwMode="auto">
                <a:xfrm>
                  <a:off x="4556" y="2475"/>
                  <a:ext cx="118" cy="198"/>
                </a:xfrm>
                <a:custGeom>
                  <a:avLst/>
                  <a:gdLst>
                    <a:gd name="T0" fmla="*/ 522 w 47"/>
                    <a:gd name="T1" fmla="*/ 0 h 74"/>
                    <a:gd name="T2" fmla="*/ 618 w 47"/>
                    <a:gd name="T3" fmla="*/ 458 h 74"/>
                    <a:gd name="T4" fmla="*/ 208 w 47"/>
                    <a:gd name="T5" fmla="*/ 1225 h 74"/>
                    <a:gd name="T6" fmla="*/ 0 w 47"/>
                    <a:gd name="T7" fmla="*/ 1132 h 74"/>
                    <a:gd name="T8" fmla="*/ 316 w 47"/>
                    <a:gd name="T9" fmla="*/ 1418 h 74"/>
                    <a:gd name="T10" fmla="*/ 743 w 47"/>
                    <a:gd name="T11" fmla="*/ 650 h 74"/>
                    <a:gd name="T12" fmla="*/ 522 w 47"/>
                    <a:gd name="T13" fmla="*/ 0 h 7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7" h="74">
                      <a:moveTo>
                        <a:pt x="33" y="0"/>
                      </a:moveTo>
                      <a:cubicBezTo>
                        <a:pt x="37" y="6"/>
                        <a:pt x="39" y="15"/>
                        <a:pt x="39" y="24"/>
                      </a:cubicBezTo>
                      <a:cubicBezTo>
                        <a:pt x="39" y="46"/>
                        <a:pt x="27" y="64"/>
                        <a:pt x="13" y="64"/>
                      </a:cubicBezTo>
                      <a:cubicBezTo>
                        <a:pt x="8" y="64"/>
                        <a:pt x="4" y="62"/>
                        <a:pt x="0" y="59"/>
                      </a:cubicBezTo>
                      <a:cubicBezTo>
                        <a:pt x="5" y="68"/>
                        <a:pt x="12" y="74"/>
                        <a:pt x="20" y="74"/>
                      </a:cubicBezTo>
                      <a:cubicBezTo>
                        <a:pt x="35" y="74"/>
                        <a:pt x="47" y="56"/>
                        <a:pt x="47" y="34"/>
                      </a:cubicBezTo>
                      <a:cubicBezTo>
                        <a:pt x="47" y="19"/>
                        <a:pt x="41" y="6"/>
                        <a:pt x="3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022" name="Oval 900"/>
                <p:cNvSpPr>
                  <a:spLocks noChangeArrowheads="1"/>
                </p:cNvSpPr>
                <p:nvPr/>
              </p:nvSpPr>
              <p:spPr bwMode="auto">
                <a:xfrm>
                  <a:off x="4556" y="2478"/>
                  <a:ext cx="75" cy="83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3" name="Oval 901"/>
                <p:cNvSpPr>
                  <a:spLocks noChangeArrowheads="1"/>
                </p:cNvSpPr>
                <p:nvPr/>
              </p:nvSpPr>
              <p:spPr bwMode="auto">
                <a:xfrm>
                  <a:off x="4531" y="2446"/>
                  <a:ext cx="150" cy="237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4" name="Oval 902"/>
                <p:cNvSpPr>
                  <a:spLocks noChangeArrowheads="1"/>
                </p:cNvSpPr>
                <p:nvPr/>
              </p:nvSpPr>
              <p:spPr bwMode="auto">
                <a:xfrm>
                  <a:off x="4551" y="2451"/>
                  <a:ext cx="25" cy="27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5" name="Oval 903"/>
                <p:cNvSpPr>
                  <a:spLocks noChangeArrowheads="1"/>
                </p:cNvSpPr>
                <p:nvPr/>
              </p:nvSpPr>
              <p:spPr bwMode="auto">
                <a:xfrm>
                  <a:off x="4569" y="2494"/>
                  <a:ext cx="32" cy="35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6" name="Oval 904"/>
                <p:cNvSpPr>
                  <a:spLocks noChangeArrowheads="1"/>
                </p:cNvSpPr>
                <p:nvPr/>
              </p:nvSpPr>
              <p:spPr bwMode="auto">
                <a:xfrm>
                  <a:off x="4579" y="2441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7" name="Oval 905"/>
                <p:cNvSpPr>
                  <a:spLocks noChangeArrowheads="1"/>
                </p:cNvSpPr>
                <p:nvPr/>
              </p:nvSpPr>
              <p:spPr bwMode="auto">
                <a:xfrm>
                  <a:off x="4539" y="2486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8" name="Oval 906"/>
                <p:cNvSpPr>
                  <a:spLocks noChangeArrowheads="1"/>
                </p:cNvSpPr>
                <p:nvPr/>
              </p:nvSpPr>
              <p:spPr bwMode="auto">
                <a:xfrm>
                  <a:off x="3954" y="2521"/>
                  <a:ext cx="130" cy="205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29" name="Oval 907"/>
                <p:cNvSpPr>
                  <a:spLocks noChangeArrowheads="1"/>
                </p:cNvSpPr>
                <p:nvPr/>
              </p:nvSpPr>
              <p:spPr bwMode="auto">
                <a:xfrm>
                  <a:off x="3946" y="2510"/>
                  <a:ext cx="130" cy="208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30" name="Oval 908"/>
                <p:cNvSpPr>
                  <a:spLocks noChangeArrowheads="1"/>
                </p:cNvSpPr>
                <p:nvPr/>
              </p:nvSpPr>
              <p:spPr bwMode="auto">
                <a:xfrm>
                  <a:off x="3936" y="2505"/>
                  <a:ext cx="130" cy="205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31" name="Freeform 909"/>
                <p:cNvSpPr>
                  <a:spLocks/>
                </p:cNvSpPr>
                <p:nvPr/>
              </p:nvSpPr>
              <p:spPr bwMode="auto">
                <a:xfrm>
                  <a:off x="3956" y="2529"/>
                  <a:ext cx="103" cy="170"/>
                </a:xfrm>
                <a:custGeom>
                  <a:avLst/>
                  <a:gdLst>
                    <a:gd name="T0" fmla="*/ 460 w 41"/>
                    <a:gd name="T1" fmla="*/ 0 h 64"/>
                    <a:gd name="T2" fmla="*/ 538 w 41"/>
                    <a:gd name="T3" fmla="*/ 396 h 64"/>
                    <a:gd name="T4" fmla="*/ 188 w 41"/>
                    <a:gd name="T5" fmla="*/ 1031 h 64"/>
                    <a:gd name="T6" fmla="*/ 0 w 41"/>
                    <a:gd name="T7" fmla="*/ 954 h 64"/>
                    <a:gd name="T8" fmla="*/ 284 w 41"/>
                    <a:gd name="T9" fmla="*/ 1201 h 64"/>
                    <a:gd name="T10" fmla="*/ 651 w 41"/>
                    <a:gd name="T11" fmla="*/ 566 h 64"/>
                    <a:gd name="T12" fmla="*/ 460 w 41"/>
                    <a:gd name="T13" fmla="*/ 0 h 6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64">
                      <a:moveTo>
                        <a:pt x="29" y="0"/>
                      </a:moveTo>
                      <a:cubicBezTo>
                        <a:pt x="33" y="6"/>
                        <a:pt x="34" y="13"/>
                        <a:pt x="34" y="21"/>
                      </a:cubicBezTo>
                      <a:cubicBezTo>
                        <a:pt x="34" y="40"/>
                        <a:pt x="24" y="55"/>
                        <a:pt x="12" y="55"/>
                      </a:cubicBezTo>
                      <a:cubicBezTo>
                        <a:pt x="8" y="55"/>
                        <a:pt x="4" y="54"/>
                        <a:pt x="0" y="51"/>
                      </a:cubicBezTo>
                      <a:cubicBezTo>
                        <a:pt x="5" y="59"/>
                        <a:pt x="11" y="64"/>
                        <a:pt x="18" y="64"/>
                      </a:cubicBezTo>
                      <a:cubicBezTo>
                        <a:pt x="31" y="64"/>
                        <a:pt x="41" y="49"/>
                        <a:pt x="41" y="30"/>
                      </a:cubicBezTo>
                      <a:cubicBezTo>
                        <a:pt x="41" y="17"/>
                        <a:pt x="36" y="6"/>
                        <a:pt x="29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032" name="Oval 910"/>
                <p:cNvSpPr>
                  <a:spLocks noChangeArrowheads="1"/>
                </p:cNvSpPr>
                <p:nvPr/>
              </p:nvSpPr>
              <p:spPr bwMode="auto">
                <a:xfrm>
                  <a:off x="3956" y="2531"/>
                  <a:ext cx="68" cy="72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82" name="Oval 911"/>
              <p:cNvSpPr>
                <a:spLocks noChangeArrowheads="1"/>
              </p:cNvSpPr>
              <p:nvPr/>
            </p:nvSpPr>
            <p:spPr bwMode="auto">
              <a:xfrm>
                <a:off x="3936" y="2505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3" name="Oval 912"/>
              <p:cNvSpPr>
                <a:spLocks noChangeArrowheads="1"/>
              </p:cNvSpPr>
              <p:nvPr/>
            </p:nvSpPr>
            <p:spPr bwMode="auto">
              <a:xfrm>
                <a:off x="3954" y="250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4" name="Oval 913"/>
              <p:cNvSpPr>
                <a:spLocks noChangeArrowheads="1"/>
              </p:cNvSpPr>
              <p:nvPr/>
            </p:nvSpPr>
            <p:spPr bwMode="auto">
              <a:xfrm>
                <a:off x="3969" y="2545"/>
                <a:ext cx="27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5" name="Oval 914"/>
              <p:cNvSpPr>
                <a:spLocks noChangeArrowheads="1"/>
              </p:cNvSpPr>
              <p:nvPr/>
            </p:nvSpPr>
            <p:spPr bwMode="auto">
              <a:xfrm>
                <a:off x="3976" y="249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6" name="Oval 915"/>
              <p:cNvSpPr>
                <a:spLocks noChangeArrowheads="1"/>
              </p:cNvSpPr>
              <p:nvPr/>
            </p:nvSpPr>
            <p:spPr bwMode="auto">
              <a:xfrm>
                <a:off x="3941" y="2537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7" name="Oval 916"/>
              <p:cNvSpPr>
                <a:spLocks noChangeArrowheads="1"/>
              </p:cNvSpPr>
              <p:nvPr/>
            </p:nvSpPr>
            <p:spPr bwMode="auto">
              <a:xfrm>
                <a:off x="4834" y="2561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8" name="Oval 917"/>
              <p:cNvSpPr>
                <a:spLocks noChangeArrowheads="1"/>
              </p:cNvSpPr>
              <p:nvPr/>
            </p:nvSpPr>
            <p:spPr bwMode="auto">
              <a:xfrm>
                <a:off x="4826" y="2550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9" name="Oval 918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0" name="Freeform 919"/>
              <p:cNvSpPr>
                <a:spLocks/>
              </p:cNvSpPr>
              <p:nvPr/>
            </p:nvSpPr>
            <p:spPr bwMode="auto">
              <a:xfrm>
                <a:off x="4839" y="2569"/>
                <a:ext cx="100" cy="170"/>
              </a:xfrm>
              <a:custGeom>
                <a:avLst/>
                <a:gdLst>
                  <a:gd name="T0" fmla="*/ 458 w 40"/>
                  <a:gd name="T1" fmla="*/ 0 h 64"/>
                  <a:gd name="T2" fmla="*/ 533 w 40"/>
                  <a:gd name="T3" fmla="*/ 396 h 64"/>
                  <a:gd name="T4" fmla="*/ 175 w 40"/>
                  <a:gd name="T5" fmla="*/ 1052 h 64"/>
                  <a:gd name="T6" fmla="*/ 0 w 40"/>
                  <a:gd name="T7" fmla="*/ 954 h 64"/>
                  <a:gd name="T8" fmla="*/ 270 w 40"/>
                  <a:gd name="T9" fmla="*/ 1201 h 64"/>
                  <a:gd name="T10" fmla="*/ 625 w 40"/>
                  <a:gd name="T11" fmla="*/ 566 h 64"/>
                  <a:gd name="T12" fmla="*/ 458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3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0" y="64"/>
                      <a:pt x="17" y="64"/>
                    </a:cubicBezTo>
                    <a:cubicBezTo>
                      <a:pt x="30" y="64"/>
                      <a:pt x="40" y="49"/>
                      <a:pt x="40" y="30"/>
                    </a:cubicBezTo>
                    <a:cubicBezTo>
                      <a:pt x="40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691" name="Oval 920"/>
              <p:cNvSpPr>
                <a:spLocks noChangeArrowheads="1"/>
              </p:cNvSpPr>
              <p:nvPr/>
            </p:nvSpPr>
            <p:spPr bwMode="auto">
              <a:xfrm>
                <a:off x="4836" y="2574"/>
                <a:ext cx="68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2" name="Oval 921"/>
              <p:cNvSpPr>
                <a:spLocks noChangeArrowheads="1"/>
              </p:cNvSpPr>
              <p:nvPr/>
            </p:nvSpPr>
            <p:spPr bwMode="auto">
              <a:xfrm>
                <a:off x="4816" y="2545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3" name="Oval 922"/>
              <p:cNvSpPr>
                <a:spLocks noChangeArrowheads="1"/>
              </p:cNvSpPr>
              <p:nvPr/>
            </p:nvSpPr>
            <p:spPr bwMode="auto">
              <a:xfrm>
                <a:off x="4834" y="2547"/>
                <a:ext cx="22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4" name="Oval 923"/>
              <p:cNvSpPr>
                <a:spLocks noChangeArrowheads="1"/>
              </p:cNvSpPr>
              <p:nvPr/>
            </p:nvSpPr>
            <p:spPr bwMode="auto">
              <a:xfrm>
                <a:off x="4849" y="2585"/>
                <a:ext cx="27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5" name="Oval 924"/>
              <p:cNvSpPr>
                <a:spLocks noChangeArrowheads="1"/>
              </p:cNvSpPr>
              <p:nvPr/>
            </p:nvSpPr>
            <p:spPr bwMode="auto">
              <a:xfrm>
                <a:off x="4856" y="253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6" name="Oval 925"/>
              <p:cNvSpPr>
                <a:spLocks noChangeArrowheads="1"/>
              </p:cNvSpPr>
              <p:nvPr/>
            </p:nvSpPr>
            <p:spPr bwMode="auto">
              <a:xfrm>
                <a:off x="4824" y="257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7" name="Oval 926"/>
              <p:cNvSpPr>
                <a:spLocks noChangeArrowheads="1"/>
              </p:cNvSpPr>
              <p:nvPr/>
            </p:nvSpPr>
            <p:spPr bwMode="auto">
              <a:xfrm>
                <a:off x="5039" y="2427"/>
                <a:ext cx="130" cy="20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8" name="Oval 927"/>
              <p:cNvSpPr>
                <a:spLocks noChangeArrowheads="1"/>
              </p:cNvSpPr>
              <p:nvPr/>
            </p:nvSpPr>
            <p:spPr bwMode="auto">
              <a:xfrm>
                <a:off x="5031" y="2417"/>
                <a:ext cx="128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99" name="Oval 928"/>
              <p:cNvSpPr>
                <a:spLocks noChangeArrowheads="1"/>
              </p:cNvSpPr>
              <p:nvPr/>
            </p:nvSpPr>
            <p:spPr bwMode="auto">
              <a:xfrm>
                <a:off x="5021" y="2411"/>
                <a:ext cx="130" cy="20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0" name="Freeform 929"/>
              <p:cNvSpPr>
                <a:spLocks/>
              </p:cNvSpPr>
              <p:nvPr/>
            </p:nvSpPr>
            <p:spPr bwMode="auto">
              <a:xfrm>
                <a:off x="5041" y="2435"/>
                <a:ext cx="103" cy="171"/>
              </a:xfrm>
              <a:custGeom>
                <a:avLst/>
                <a:gdLst>
                  <a:gd name="T0" fmla="*/ 460 w 41"/>
                  <a:gd name="T1" fmla="*/ 0 h 64"/>
                  <a:gd name="T2" fmla="*/ 538 w 41"/>
                  <a:gd name="T3" fmla="*/ 401 h 64"/>
                  <a:gd name="T4" fmla="*/ 176 w 41"/>
                  <a:gd name="T5" fmla="*/ 1071 h 64"/>
                  <a:gd name="T6" fmla="*/ 0 w 41"/>
                  <a:gd name="T7" fmla="*/ 970 h 64"/>
                  <a:gd name="T8" fmla="*/ 284 w 41"/>
                  <a:gd name="T9" fmla="*/ 1221 h 64"/>
                  <a:gd name="T10" fmla="*/ 651 w 41"/>
                  <a:gd name="T11" fmla="*/ 572 h 64"/>
                  <a:gd name="T12" fmla="*/ 460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01" name="Oval 930"/>
              <p:cNvSpPr>
                <a:spLocks noChangeArrowheads="1"/>
              </p:cNvSpPr>
              <p:nvPr/>
            </p:nvSpPr>
            <p:spPr bwMode="auto">
              <a:xfrm>
                <a:off x="5041" y="2441"/>
                <a:ext cx="68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2" name="Oval 931"/>
              <p:cNvSpPr>
                <a:spLocks noChangeArrowheads="1"/>
              </p:cNvSpPr>
              <p:nvPr/>
            </p:nvSpPr>
            <p:spPr bwMode="auto">
              <a:xfrm>
                <a:off x="5021" y="2411"/>
                <a:ext cx="130" cy="20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3" name="Oval 932"/>
              <p:cNvSpPr>
                <a:spLocks noChangeArrowheads="1"/>
              </p:cNvSpPr>
              <p:nvPr/>
            </p:nvSpPr>
            <p:spPr bwMode="auto">
              <a:xfrm>
                <a:off x="5036" y="2414"/>
                <a:ext cx="23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4" name="Oval 933"/>
              <p:cNvSpPr>
                <a:spLocks noChangeArrowheads="1"/>
              </p:cNvSpPr>
              <p:nvPr/>
            </p:nvSpPr>
            <p:spPr bwMode="auto">
              <a:xfrm>
                <a:off x="5054" y="2451"/>
                <a:ext cx="27" cy="3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5" name="Oval 934"/>
              <p:cNvSpPr>
                <a:spLocks noChangeArrowheads="1"/>
              </p:cNvSpPr>
              <p:nvPr/>
            </p:nvSpPr>
            <p:spPr bwMode="auto">
              <a:xfrm>
                <a:off x="5061" y="240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6" name="Oval 935"/>
              <p:cNvSpPr>
                <a:spLocks noChangeArrowheads="1"/>
              </p:cNvSpPr>
              <p:nvPr/>
            </p:nvSpPr>
            <p:spPr bwMode="auto">
              <a:xfrm>
                <a:off x="5026" y="244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7" name="Oval 936"/>
              <p:cNvSpPr>
                <a:spLocks noChangeArrowheads="1"/>
              </p:cNvSpPr>
              <p:nvPr/>
            </p:nvSpPr>
            <p:spPr bwMode="auto">
              <a:xfrm>
                <a:off x="5196" y="1609"/>
                <a:ext cx="128" cy="20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8" name="Oval 937"/>
              <p:cNvSpPr>
                <a:spLocks noChangeArrowheads="1"/>
              </p:cNvSpPr>
              <p:nvPr/>
            </p:nvSpPr>
            <p:spPr bwMode="auto">
              <a:xfrm>
                <a:off x="5186" y="1598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9" name="Oval 938"/>
              <p:cNvSpPr>
                <a:spLocks noChangeArrowheads="1"/>
              </p:cNvSpPr>
              <p:nvPr/>
            </p:nvSpPr>
            <p:spPr bwMode="auto">
              <a:xfrm>
                <a:off x="5179" y="1593"/>
                <a:ext cx="127" cy="20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0" name="Freeform 939"/>
              <p:cNvSpPr>
                <a:spLocks/>
              </p:cNvSpPr>
              <p:nvPr/>
            </p:nvSpPr>
            <p:spPr bwMode="auto">
              <a:xfrm>
                <a:off x="5199" y="1617"/>
                <a:ext cx="102" cy="170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9 h 64"/>
                  <a:gd name="T4" fmla="*/ 167 w 41"/>
                  <a:gd name="T5" fmla="*/ 1052 h 64"/>
                  <a:gd name="T6" fmla="*/ 0 w 41"/>
                  <a:gd name="T7" fmla="*/ 954 h 64"/>
                  <a:gd name="T8" fmla="*/ 279 w 41"/>
                  <a:gd name="T9" fmla="*/ 1201 h 64"/>
                  <a:gd name="T10" fmla="*/ 632 w 41"/>
                  <a:gd name="T11" fmla="*/ 566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2"/>
                    </a:cubicBezTo>
                    <a:cubicBezTo>
                      <a:pt x="34" y="41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0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11" name="Oval 940"/>
              <p:cNvSpPr>
                <a:spLocks noChangeArrowheads="1"/>
              </p:cNvSpPr>
              <p:nvPr/>
            </p:nvSpPr>
            <p:spPr bwMode="auto">
              <a:xfrm>
                <a:off x="5199" y="1622"/>
                <a:ext cx="65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2" name="Oval 941"/>
              <p:cNvSpPr>
                <a:spLocks noChangeArrowheads="1"/>
              </p:cNvSpPr>
              <p:nvPr/>
            </p:nvSpPr>
            <p:spPr bwMode="auto">
              <a:xfrm>
                <a:off x="5179" y="1593"/>
                <a:ext cx="127" cy="20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3" name="Oval 942"/>
              <p:cNvSpPr>
                <a:spLocks noChangeArrowheads="1"/>
              </p:cNvSpPr>
              <p:nvPr/>
            </p:nvSpPr>
            <p:spPr bwMode="auto">
              <a:xfrm>
                <a:off x="5194" y="1598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4" name="Oval 943"/>
              <p:cNvSpPr>
                <a:spLocks noChangeArrowheads="1"/>
              </p:cNvSpPr>
              <p:nvPr/>
            </p:nvSpPr>
            <p:spPr bwMode="auto">
              <a:xfrm>
                <a:off x="5209" y="1633"/>
                <a:ext cx="30" cy="3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5" name="Oval 944"/>
              <p:cNvSpPr>
                <a:spLocks noChangeArrowheads="1"/>
              </p:cNvSpPr>
              <p:nvPr/>
            </p:nvSpPr>
            <p:spPr bwMode="auto">
              <a:xfrm>
                <a:off x="5219" y="159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6" name="Oval 945"/>
              <p:cNvSpPr>
                <a:spLocks noChangeArrowheads="1"/>
              </p:cNvSpPr>
              <p:nvPr/>
            </p:nvSpPr>
            <p:spPr bwMode="auto">
              <a:xfrm>
                <a:off x="5184" y="162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7" name="Oval 946"/>
              <p:cNvSpPr>
                <a:spLocks noChangeArrowheads="1"/>
              </p:cNvSpPr>
              <p:nvPr/>
            </p:nvSpPr>
            <p:spPr bwMode="auto">
              <a:xfrm>
                <a:off x="3756" y="2563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8" name="Oval 947"/>
              <p:cNvSpPr>
                <a:spLocks noChangeArrowheads="1"/>
              </p:cNvSpPr>
              <p:nvPr/>
            </p:nvSpPr>
            <p:spPr bwMode="auto">
              <a:xfrm>
                <a:off x="3749" y="2555"/>
                <a:ext cx="107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9" name="Oval 948"/>
              <p:cNvSpPr>
                <a:spLocks noChangeArrowheads="1"/>
              </p:cNvSpPr>
              <p:nvPr/>
            </p:nvSpPr>
            <p:spPr bwMode="auto">
              <a:xfrm>
                <a:off x="3741" y="2550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0" name="Freeform 949"/>
              <p:cNvSpPr>
                <a:spLocks/>
              </p:cNvSpPr>
              <p:nvPr/>
            </p:nvSpPr>
            <p:spPr bwMode="auto">
              <a:xfrm>
                <a:off x="3759" y="2571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3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8" y="11"/>
                      <a:pt x="28" y="18"/>
                    </a:cubicBezTo>
                    <a:cubicBezTo>
                      <a:pt x="28" y="34"/>
                      <a:pt x="20" y="47"/>
                      <a:pt x="9" y="47"/>
                    </a:cubicBezTo>
                    <a:cubicBezTo>
                      <a:pt x="6" y="47"/>
                      <a:pt x="2" y="46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5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21" name="Oval 950"/>
              <p:cNvSpPr>
                <a:spLocks noChangeArrowheads="1"/>
              </p:cNvSpPr>
              <p:nvPr/>
            </p:nvSpPr>
            <p:spPr bwMode="auto">
              <a:xfrm>
                <a:off x="3759" y="2574"/>
                <a:ext cx="55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2" name="Oval 951"/>
              <p:cNvSpPr>
                <a:spLocks noChangeArrowheads="1"/>
              </p:cNvSpPr>
              <p:nvPr/>
            </p:nvSpPr>
            <p:spPr bwMode="auto">
              <a:xfrm>
                <a:off x="3741" y="2550"/>
                <a:ext cx="108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3" name="Oval 952"/>
              <p:cNvSpPr>
                <a:spLocks noChangeArrowheads="1"/>
              </p:cNvSpPr>
              <p:nvPr/>
            </p:nvSpPr>
            <p:spPr bwMode="auto">
              <a:xfrm>
                <a:off x="3754" y="255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4" name="Oval 953"/>
              <p:cNvSpPr>
                <a:spLocks noChangeArrowheads="1"/>
              </p:cNvSpPr>
              <p:nvPr/>
            </p:nvSpPr>
            <p:spPr bwMode="auto">
              <a:xfrm>
                <a:off x="3766" y="2585"/>
                <a:ext cx="25" cy="26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5" name="Oval 954"/>
              <p:cNvSpPr>
                <a:spLocks noChangeArrowheads="1"/>
              </p:cNvSpPr>
              <p:nvPr/>
            </p:nvSpPr>
            <p:spPr bwMode="auto">
              <a:xfrm>
                <a:off x="3774" y="2547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6" name="Oval 955"/>
              <p:cNvSpPr>
                <a:spLocks noChangeArrowheads="1"/>
              </p:cNvSpPr>
              <p:nvPr/>
            </p:nvSpPr>
            <p:spPr bwMode="auto">
              <a:xfrm>
                <a:off x="3746" y="257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7" name="Oval 956"/>
              <p:cNvSpPr>
                <a:spLocks noChangeArrowheads="1"/>
              </p:cNvSpPr>
              <p:nvPr/>
            </p:nvSpPr>
            <p:spPr bwMode="auto">
              <a:xfrm>
                <a:off x="4924" y="2070"/>
                <a:ext cx="110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8" name="Oval 957"/>
              <p:cNvSpPr>
                <a:spLocks noChangeArrowheads="1"/>
              </p:cNvSpPr>
              <p:nvPr/>
            </p:nvSpPr>
            <p:spPr bwMode="auto">
              <a:xfrm>
                <a:off x="4919" y="2062"/>
                <a:ext cx="107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9" name="Oval 958"/>
              <p:cNvSpPr>
                <a:spLocks noChangeArrowheads="1"/>
              </p:cNvSpPr>
              <p:nvPr/>
            </p:nvSpPr>
            <p:spPr bwMode="auto">
              <a:xfrm>
                <a:off x="4909" y="2057"/>
                <a:ext cx="110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0" name="Freeform 959"/>
              <p:cNvSpPr>
                <a:spLocks/>
              </p:cNvSpPr>
              <p:nvPr/>
            </p:nvSpPr>
            <p:spPr bwMode="auto">
              <a:xfrm>
                <a:off x="4926" y="2078"/>
                <a:ext cx="88" cy="144"/>
              </a:xfrm>
              <a:custGeom>
                <a:avLst/>
                <a:gdLst>
                  <a:gd name="T0" fmla="*/ 397 w 35"/>
                  <a:gd name="T1" fmla="*/ 0 h 54"/>
                  <a:gd name="T2" fmla="*/ 463 w 35"/>
                  <a:gd name="T3" fmla="*/ 341 h 54"/>
                  <a:gd name="T4" fmla="*/ 158 w 35"/>
                  <a:gd name="T5" fmla="*/ 888 h 54"/>
                  <a:gd name="T6" fmla="*/ 0 w 35"/>
                  <a:gd name="T7" fmla="*/ 819 h 54"/>
                  <a:gd name="T8" fmla="*/ 241 w 35"/>
                  <a:gd name="T9" fmla="*/ 1024 h 54"/>
                  <a:gd name="T10" fmla="*/ 556 w 35"/>
                  <a:gd name="T11" fmla="*/ 477 h 54"/>
                  <a:gd name="T12" fmla="*/ 397 w 3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25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10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4" y="50"/>
                      <a:pt x="9" y="54"/>
                      <a:pt x="15" y="54"/>
                    </a:cubicBezTo>
                    <a:cubicBezTo>
                      <a:pt x="26" y="54"/>
                      <a:pt x="35" y="41"/>
                      <a:pt x="35" y="25"/>
                    </a:cubicBezTo>
                    <a:cubicBezTo>
                      <a:pt x="35" y="14"/>
                      <a:pt x="31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31" name="Oval 960"/>
              <p:cNvSpPr>
                <a:spLocks noChangeArrowheads="1"/>
              </p:cNvSpPr>
              <p:nvPr/>
            </p:nvSpPr>
            <p:spPr bwMode="auto">
              <a:xfrm>
                <a:off x="4926" y="2081"/>
                <a:ext cx="58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2" name="Oval 961"/>
              <p:cNvSpPr>
                <a:spLocks noChangeArrowheads="1"/>
              </p:cNvSpPr>
              <p:nvPr/>
            </p:nvSpPr>
            <p:spPr bwMode="auto">
              <a:xfrm>
                <a:off x="4909" y="2057"/>
                <a:ext cx="110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3" name="Oval 962"/>
              <p:cNvSpPr>
                <a:spLocks noChangeArrowheads="1"/>
              </p:cNvSpPr>
              <p:nvPr/>
            </p:nvSpPr>
            <p:spPr bwMode="auto">
              <a:xfrm>
                <a:off x="4924" y="2062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4" name="Oval 963"/>
              <p:cNvSpPr>
                <a:spLocks noChangeArrowheads="1"/>
              </p:cNvSpPr>
              <p:nvPr/>
            </p:nvSpPr>
            <p:spPr bwMode="auto">
              <a:xfrm>
                <a:off x="4936" y="2091"/>
                <a:ext cx="25" cy="2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5" name="Oval 964"/>
              <p:cNvSpPr>
                <a:spLocks noChangeArrowheads="1"/>
              </p:cNvSpPr>
              <p:nvPr/>
            </p:nvSpPr>
            <p:spPr bwMode="auto">
              <a:xfrm>
                <a:off x="4944" y="205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6" name="Oval 965"/>
              <p:cNvSpPr>
                <a:spLocks noChangeArrowheads="1"/>
              </p:cNvSpPr>
              <p:nvPr/>
            </p:nvSpPr>
            <p:spPr bwMode="auto">
              <a:xfrm>
                <a:off x="4914" y="208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7" name="Freeform 966"/>
              <p:cNvSpPr>
                <a:spLocks/>
              </p:cNvSpPr>
              <p:nvPr/>
            </p:nvSpPr>
            <p:spPr bwMode="auto">
              <a:xfrm>
                <a:off x="3724" y="883"/>
                <a:ext cx="365" cy="110"/>
              </a:xfrm>
              <a:custGeom>
                <a:avLst/>
                <a:gdLst>
                  <a:gd name="T0" fmla="*/ 2283 w 146"/>
                  <a:gd name="T1" fmla="*/ 539 h 41"/>
                  <a:gd name="T2" fmla="*/ 625 w 146"/>
                  <a:gd name="T3" fmla="*/ 309 h 41"/>
                  <a:gd name="T4" fmla="*/ 175 w 146"/>
                  <a:gd name="T5" fmla="*/ 791 h 41"/>
                  <a:gd name="T6" fmla="*/ 2283 w 146"/>
                  <a:gd name="T7" fmla="*/ 53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41">
                    <a:moveTo>
                      <a:pt x="146" y="28"/>
                    </a:moveTo>
                    <a:cubicBezTo>
                      <a:pt x="123" y="16"/>
                      <a:pt x="81" y="0"/>
                      <a:pt x="40" y="16"/>
                    </a:cubicBezTo>
                    <a:cubicBezTo>
                      <a:pt x="0" y="33"/>
                      <a:pt x="12" y="33"/>
                      <a:pt x="11" y="41"/>
                    </a:cubicBezTo>
                    <a:cubicBezTo>
                      <a:pt x="29" y="25"/>
                      <a:pt x="119" y="21"/>
                      <a:pt x="146" y="2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38" name="Freeform 967"/>
              <p:cNvSpPr>
                <a:spLocks/>
              </p:cNvSpPr>
              <p:nvPr/>
            </p:nvSpPr>
            <p:spPr bwMode="auto">
              <a:xfrm>
                <a:off x="4179" y="931"/>
                <a:ext cx="192" cy="360"/>
              </a:xfrm>
              <a:custGeom>
                <a:avLst/>
                <a:gdLst>
                  <a:gd name="T0" fmla="*/ 1194 w 77"/>
                  <a:gd name="T1" fmla="*/ 35 h 135"/>
                  <a:gd name="T2" fmla="*/ 167 w 77"/>
                  <a:gd name="T3" fmla="*/ 341 h 135"/>
                  <a:gd name="T4" fmla="*/ 92 w 77"/>
                  <a:gd name="T5" fmla="*/ 1309 h 135"/>
                  <a:gd name="T6" fmla="*/ 217 w 77"/>
                  <a:gd name="T7" fmla="*/ 2560 h 135"/>
                  <a:gd name="T8" fmla="*/ 496 w 77"/>
                  <a:gd name="T9" fmla="*/ 605 h 135"/>
                  <a:gd name="T10" fmla="*/ 1194 w 77"/>
                  <a:gd name="T11" fmla="*/ 35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77" y="2"/>
                    </a:moveTo>
                    <a:cubicBezTo>
                      <a:pt x="56" y="4"/>
                      <a:pt x="27" y="0"/>
                      <a:pt x="11" y="18"/>
                    </a:cubicBezTo>
                    <a:cubicBezTo>
                      <a:pt x="0" y="29"/>
                      <a:pt x="4" y="55"/>
                      <a:pt x="6" y="69"/>
                    </a:cubicBezTo>
                    <a:cubicBezTo>
                      <a:pt x="8" y="90"/>
                      <a:pt x="3" y="116"/>
                      <a:pt x="14" y="135"/>
                    </a:cubicBezTo>
                    <a:cubicBezTo>
                      <a:pt x="16" y="102"/>
                      <a:pt x="7" y="58"/>
                      <a:pt x="32" y="32"/>
                    </a:cubicBezTo>
                    <a:cubicBezTo>
                      <a:pt x="45" y="19"/>
                      <a:pt x="59" y="5"/>
                      <a:pt x="77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39" name="Freeform 968"/>
              <p:cNvSpPr>
                <a:spLocks/>
              </p:cNvSpPr>
              <p:nvPr/>
            </p:nvSpPr>
            <p:spPr bwMode="auto">
              <a:xfrm>
                <a:off x="4491" y="915"/>
                <a:ext cx="315" cy="411"/>
              </a:xfrm>
              <a:custGeom>
                <a:avLst/>
                <a:gdLst>
                  <a:gd name="T0" fmla="*/ 1970 w 126"/>
                  <a:gd name="T1" fmla="*/ 115 h 154"/>
                  <a:gd name="T2" fmla="*/ 1300 w 126"/>
                  <a:gd name="T3" fmla="*/ 56 h 154"/>
                  <a:gd name="T4" fmla="*/ 500 w 126"/>
                  <a:gd name="T5" fmla="*/ 342 h 154"/>
                  <a:gd name="T6" fmla="*/ 188 w 126"/>
                  <a:gd name="T7" fmla="*/ 1003 h 154"/>
                  <a:gd name="T8" fmla="*/ 208 w 126"/>
                  <a:gd name="T9" fmla="*/ 2928 h 154"/>
                  <a:gd name="T10" fmla="*/ 375 w 126"/>
                  <a:gd name="T11" fmla="*/ 1310 h 154"/>
                  <a:gd name="T12" fmla="*/ 783 w 126"/>
                  <a:gd name="T13" fmla="*/ 512 h 154"/>
                  <a:gd name="T14" fmla="*/ 1970 w 126"/>
                  <a:gd name="T15" fmla="*/ 115 h 1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54">
                    <a:moveTo>
                      <a:pt x="126" y="6"/>
                    </a:moveTo>
                    <a:cubicBezTo>
                      <a:pt x="112" y="0"/>
                      <a:pt x="97" y="2"/>
                      <a:pt x="83" y="3"/>
                    </a:cubicBezTo>
                    <a:cubicBezTo>
                      <a:pt x="68" y="5"/>
                      <a:pt x="47" y="11"/>
                      <a:pt x="32" y="18"/>
                    </a:cubicBezTo>
                    <a:cubicBezTo>
                      <a:pt x="16" y="25"/>
                      <a:pt x="13" y="36"/>
                      <a:pt x="12" y="53"/>
                    </a:cubicBezTo>
                    <a:cubicBezTo>
                      <a:pt x="10" y="84"/>
                      <a:pt x="0" y="124"/>
                      <a:pt x="13" y="154"/>
                    </a:cubicBezTo>
                    <a:cubicBezTo>
                      <a:pt x="12" y="125"/>
                      <a:pt x="16" y="97"/>
                      <a:pt x="24" y="69"/>
                    </a:cubicBezTo>
                    <a:cubicBezTo>
                      <a:pt x="28" y="52"/>
                      <a:pt x="33" y="36"/>
                      <a:pt x="50" y="27"/>
                    </a:cubicBezTo>
                    <a:cubicBezTo>
                      <a:pt x="71" y="15"/>
                      <a:pt x="97" y="1"/>
                      <a:pt x="126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0" name="Freeform 969"/>
              <p:cNvSpPr>
                <a:spLocks/>
              </p:cNvSpPr>
              <p:nvPr/>
            </p:nvSpPr>
            <p:spPr bwMode="auto">
              <a:xfrm>
                <a:off x="4861" y="899"/>
                <a:ext cx="360" cy="374"/>
              </a:xfrm>
              <a:custGeom>
                <a:avLst/>
                <a:gdLst>
                  <a:gd name="T0" fmla="*/ 2220 w 144"/>
                  <a:gd name="T1" fmla="*/ 77 h 140"/>
                  <a:gd name="T2" fmla="*/ 1675 w 144"/>
                  <a:gd name="T3" fmla="*/ 21 h 140"/>
                  <a:gd name="T4" fmla="*/ 1113 w 144"/>
                  <a:gd name="T5" fmla="*/ 35 h 140"/>
                  <a:gd name="T6" fmla="*/ 395 w 144"/>
                  <a:gd name="T7" fmla="*/ 307 h 140"/>
                  <a:gd name="T8" fmla="*/ 95 w 144"/>
                  <a:gd name="T9" fmla="*/ 1336 h 140"/>
                  <a:gd name="T10" fmla="*/ 33 w 144"/>
                  <a:gd name="T11" fmla="*/ 1883 h 140"/>
                  <a:gd name="T12" fmla="*/ 363 w 144"/>
                  <a:gd name="T13" fmla="*/ 2669 h 140"/>
                  <a:gd name="T14" fmla="*/ 345 w 144"/>
                  <a:gd name="T15" fmla="*/ 1427 h 140"/>
                  <a:gd name="T16" fmla="*/ 863 w 144"/>
                  <a:gd name="T17" fmla="*/ 478 h 140"/>
                  <a:gd name="T18" fmla="*/ 1270 w 144"/>
                  <a:gd name="T19" fmla="*/ 264 h 140"/>
                  <a:gd name="T20" fmla="*/ 1750 w 144"/>
                  <a:gd name="T21" fmla="*/ 150 h 140"/>
                  <a:gd name="T22" fmla="*/ 2250 w 144"/>
                  <a:gd name="T23" fmla="*/ 77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0">
                    <a:moveTo>
                      <a:pt x="142" y="4"/>
                    </a:moveTo>
                    <a:cubicBezTo>
                      <a:pt x="132" y="5"/>
                      <a:pt x="117" y="2"/>
                      <a:pt x="107" y="1"/>
                    </a:cubicBezTo>
                    <a:cubicBezTo>
                      <a:pt x="95" y="0"/>
                      <a:pt x="83" y="1"/>
                      <a:pt x="71" y="2"/>
                    </a:cubicBezTo>
                    <a:cubicBezTo>
                      <a:pt x="56" y="3"/>
                      <a:pt x="35" y="5"/>
                      <a:pt x="25" y="16"/>
                    </a:cubicBezTo>
                    <a:cubicBezTo>
                      <a:pt x="14" y="28"/>
                      <a:pt x="12" y="55"/>
                      <a:pt x="6" y="70"/>
                    </a:cubicBezTo>
                    <a:cubicBezTo>
                      <a:pt x="3" y="81"/>
                      <a:pt x="0" y="88"/>
                      <a:pt x="2" y="99"/>
                    </a:cubicBezTo>
                    <a:cubicBezTo>
                      <a:pt x="5" y="113"/>
                      <a:pt x="12" y="131"/>
                      <a:pt x="23" y="140"/>
                    </a:cubicBezTo>
                    <a:cubicBezTo>
                      <a:pt x="7" y="125"/>
                      <a:pt x="15" y="92"/>
                      <a:pt x="22" y="75"/>
                    </a:cubicBezTo>
                    <a:cubicBezTo>
                      <a:pt x="29" y="59"/>
                      <a:pt x="38" y="33"/>
                      <a:pt x="55" y="25"/>
                    </a:cubicBezTo>
                    <a:cubicBezTo>
                      <a:pt x="65" y="20"/>
                      <a:pt x="71" y="17"/>
                      <a:pt x="81" y="14"/>
                    </a:cubicBezTo>
                    <a:cubicBezTo>
                      <a:pt x="92" y="12"/>
                      <a:pt x="101" y="9"/>
                      <a:pt x="112" y="8"/>
                    </a:cubicBezTo>
                    <a:cubicBezTo>
                      <a:pt x="117" y="7"/>
                      <a:pt x="139" y="3"/>
                      <a:pt x="144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1" name="Freeform 970"/>
              <p:cNvSpPr>
                <a:spLocks/>
              </p:cNvSpPr>
              <p:nvPr/>
            </p:nvSpPr>
            <p:spPr bwMode="auto">
              <a:xfrm>
                <a:off x="4751" y="1195"/>
                <a:ext cx="98" cy="304"/>
              </a:xfrm>
              <a:custGeom>
                <a:avLst/>
                <a:gdLst>
                  <a:gd name="T0" fmla="*/ 397 w 39"/>
                  <a:gd name="T1" fmla="*/ 77 h 114"/>
                  <a:gd name="T2" fmla="*/ 50 w 39"/>
                  <a:gd name="T3" fmla="*/ 1059 h 114"/>
                  <a:gd name="T4" fmla="*/ 0 w 39"/>
                  <a:gd name="T5" fmla="*/ 2163 h 114"/>
                  <a:gd name="T6" fmla="*/ 271 w 39"/>
                  <a:gd name="T7" fmla="*/ 931 h 114"/>
                  <a:gd name="T8" fmla="*/ 493 w 39"/>
                  <a:gd name="T9" fmla="*/ 589 h 114"/>
                  <a:gd name="T10" fmla="*/ 397 w 39"/>
                  <a:gd name="T11" fmla="*/ 7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14">
                    <a:moveTo>
                      <a:pt x="25" y="4"/>
                    </a:moveTo>
                    <a:cubicBezTo>
                      <a:pt x="14" y="11"/>
                      <a:pt x="4" y="38"/>
                      <a:pt x="3" y="56"/>
                    </a:cubicBezTo>
                    <a:cubicBezTo>
                      <a:pt x="2" y="73"/>
                      <a:pt x="0" y="101"/>
                      <a:pt x="0" y="114"/>
                    </a:cubicBezTo>
                    <a:cubicBezTo>
                      <a:pt x="6" y="83"/>
                      <a:pt x="14" y="66"/>
                      <a:pt x="17" y="49"/>
                    </a:cubicBezTo>
                    <a:cubicBezTo>
                      <a:pt x="20" y="32"/>
                      <a:pt x="24" y="27"/>
                      <a:pt x="31" y="31"/>
                    </a:cubicBezTo>
                    <a:cubicBezTo>
                      <a:pt x="39" y="34"/>
                      <a:pt x="31" y="0"/>
                      <a:pt x="25" y="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2" name="Freeform 971"/>
              <p:cNvSpPr>
                <a:spLocks/>
              </p:cNvSpPr>
              <p:nvPr/>
            </p:nvSpPr>
            <p:spPr bwMode="auto">
              <a:xfrm>
                <a:off x="5124" y="1331"/>
                <a:ext cx="152" cy="568"/>
              </a:xfrm>
              <a:custGeom>
                <a:avLst/>
                <a:gdLst>
                  <a:gd name="T0" fmla="*/ 311 w 61"/>
                  <a:gd name="T1" fmla="*/ 1728 h 213"/>
                  <a:gd name="T2" fmla="*/ 324 w 61"/>
                  <a:gd name="T3" fmla="*/ 4040 h 213"/>
                  <a:gd name="T4" fmla="*/ 42 w 61"/>
                  <a:gd name="T5" fmla="*/ 2411 h 213"/>
                  <a:gd name="T6" fmla="*/ 217 w 61"/>
                  <a:gd name="T7" fmla="*/ 1365 h 213"/>
                  <a:gd name="T8" fmla="*/ 944 w 61"/>
                  <a:gd name="T9" fmla="*/ 0 h 213"/>
                  <a:gd name="T10" fmla="*/ 311 w 61"/>
                  <a:gd name="T11" fmla="*/ 172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13">
                    <a:moveTo>
                      <a:pt x="20" y="91"/>
                    </a:moveTo>
                    <a:cubicBezTo>
                      <a:pt x="5" y="126"/>
                      <a:pt x="10" y="193"/>
                      <a:pt x="21" y="213"/>
                    </a:cubicBezTo>
                    <a:cubicBezTo>
                      <a:pt x="14" y="202"/>
                      <a:pt x="6" y="156"/>
                      <a:pt x="3" y="127"/>
                    </a:cubicBezTo>
                    <a:cubicBezTo>
                      <a:pt x="0" y="98"/>
                      <a:pt x="1" y="88"/>
                      <a:pt x="14" y="72"/>
                    </a:cubicBezTo>
                    <a:cubicBezTo>
                      <a:pt x="28" y="56"/>
                      <a:pt x="57" y="12"/>
                      <a:pt x="61" y="0"/>
                    </a:cubicBezTo>
                    <a:cubicBezTo>
                      <a:pt x="57" y="15"/>
                      <a:pt x="34" y="70"/>
                      <a:pt x="20" y="9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3" name="Freeform 972"/>
              <p:cNvSpPr>
                <a:spLocks/>
              </p:cNvSpPr>
              <p:nvPr/>
            </p:nvSpPr>
            <p:spPr bwMode="auto">
              <a:xfrm>
                <a:off x="4936" y="1611"/>
                <a:ext cx="143" cy="310"/>
              </a:xfrm>
              <a:custGeom>
                <a:avLst/>
                <a:gdLst>
                  <a:gd name="T0" fmla="*/ 585 w 57"/>
                  <a:gd name="T1" fmla="*/ 1013 h 116"/>
                  <a:gd name="T2" fmla="*/ 0 w 57"/>
                  <a:gd name="T3" fmla="*/ 2213 h 116"/>
                  <a:gd name="T4" fmla="*/ 221 w 57"/>
                  <a:gd name="T5" fmla="*/ 1644 h 116"/>
                  <a:gd name="T6" fmla="*/ 660 w 57"/>
                  <a:gd name="T7" fmla="*/ 422 h 116"/>
                  <a:gd name="T8" fmla="*/ 901 w 57"/>
                  <a:gd name="T9" fmla="*/ 0 h 116"/>
                  <a:gd name="T10" fmla="*/ 585 w 57"/>
                  <a:gd name="T11" fmla="*/ 1013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6">
                    <a:moveTo>
                      <a:pt x="37" y="53"/>
                    </a:moveTo>
                    <a:cubicBezTo>
                      <a:pt x="30" y="69"/>
                      <a:pt x="14" y="93"/>
                      <a:pt x="0" y="116"/>
                    </a:cubicBezTo>
                    <a:cubicBezTo>
                      <a:pt x="0" y="116"/>
                      <a:pt x="1" y="111"/>
                      <a:pt x="14" y="86"/>
                    </a:cubicBezTo>
                    <a:cubicBezTo>
                      <a:pt x="28" y="61"/>
                      <a:pt x="38" y="37"/>
                      <a:pt x="42" y="22"/>
                    </a:cubicBezTo>
                    <a:cubicBezTo>
                      <a:pt x="46" y="7"/>
                      <a:pt x="50" y="1"/>
                      <a:pt x="57" y="0"/>
                    </a:cubicBezTo>
                    <a:cubicBezTo>
                      <a:pt x="52" y="3"/>
                      <a:pt x="47" y="32"/>
                      <a:pt x="37" y="5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4" name="Freeform 973"/>
              <p:cNvSpPr>
                <a:spLocks/>
              </p:cNvSpPr>
              <p:nvPr/>
            </p:nvSpPr>
            <p:spPr bwMode="auto">
              <a:xfrm>
                <a:off x="4834" y="1694"/>
                <a:ext cx="120" cy="213"/>
              </a:xfrm>
              <a:custGeom>
                <a:avLst/>
                <a:gdLst>
                  <a:gd name="T0" fmla="*/ 125 w 48"/>
                  <a:gd name="T1" fmla="*/ 1510 h 80"/>
                  <a:gd name="T2" fmla="*/ 95 w 48"/>
                  <a:gd name="T3" fmla="*/ 588 h 80"/>
                  <a:gd name="T4" fmla="*/ 750 w 48"/>
                  <a:gd name="T5" fmla="*/ 0 h 80"/>
                  <a:gd name="T6" fmla="*/ 158 w 48"/>
                  <a:gd name="T7" fmla="*/ 738 h 80"/>
                  <a:gd name="T8" fmla="*/ 125 w 48"/>
                  <a:gd name="T9" fmla="*/ 151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8" y="80"/>
                    </a:moveTo>
                    <a:cubicBezTo>
                      <a:pt x="9" y="58"/>
                      <a:pt x="0" y="41"/>
                      <a:pt x="6" y="31"/>
                    </a:cubicBezTo>
                    <a:cubicBezTo>
                      <a:pt x="12" y="22"/>
                      <a:pt x="40" y="13"/>
                      <a:pt x="48" y="0"/>
                    </a:cubicBezTo>
                    <a:cubicBezTo>
                      <a:pt x="42" y="15"/>
                      <a:pt x="12" y="24"/>
                      <a:pt x="10" y="39"/>
                    </a:cubicBezTo>
                    <a:cubicBezTo>
                      <a:pt x="8" y="53"/>
                      <a:pt x="8" y="80"/>
                      <a:pt x="8" y="8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5" name="Freeform 974"/>
              <p:cNvSpPr>
                <a:spLocks/>
              </p:cNvSpPr>
              <p:nvPr/>
            </p:nvSpPr>
            <p:spPr bwMode="auto">
              <a:xfrm>
                <a:off x="4511" y="1489"/>
                <a:ext cx="173" cy="288"/>
              </a:xfrm>
              <a:custGeom>
                <a:avLst/>
                <a:gdLst>
                  <a:gd name="T0" fmla="*/ 0 w 69"/>
                  <a:gd name="T1" fmla="*/ 2048 h 108"/>
                  <a:gd name="T2" fmla="*/ 95 w 69"/>
                  <a:gd name="T3" fmla="*/ 547 h 108"/>
                  <a:gd name="T4" fmla="*/ 409 w 69"/>
                  <a:gd name="T5" fmla="*/ 285 h 108"/>
                  <a:gd name="T6" fmla="*/ 742 w 69"/>
                  <a:gd name="T7" fmla="*/ 205 h 108"/>
                  <a:gd name="T8" fmla="*/ 943 w 69"/>
                  <a:gd name="T9" fmla="*/ 115 h 108"/>
                  <a:gd name="T10" fmla="*/ 1088 w 69"/>
                  <a:gd name="T11" fmla="*/ 0 h 108"/>
                  <a:gd name="T12" fmla="*/ 868 w 69"/>
                  <a:gd name="T13" fmla="*/ 264 h 108"/>
                  <a:gd name="T14" fmla="*/ 522 w 69"/>
                  <a:gd name="T15" fmla="*/ 477 h 108"/>
                  <a:gd name="T16" fmla="*/ 221 w 69"/>
                  <a:gd name="T17" fmla="*/ 909 h 108"/>
                  <a:gd name="T18" fmla="*/ 145 w 69"/>
                  <a:gd name="T19" fmla="*/ 1571 h 108"/>
                  <a:gd name="T20" fmla="*/ 20 w 69"/>
                  <a:gd name="T21" fmla="*/ 2013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108">
                    <a:moveTo>
                      <a:pt x="0" y="108"/>
                    </a:moveTo>
                    <a:cubicBezTo>
                      <a:pt x="9" y="83"/>
                      <a:pt x="3" y="55"/>
                      <a:pt x="6" y="29"/>
                    </a:cubicBezTo>
                    <a:cubicBezTo>
                      <a:pt x="7" y="18"/>
                      <a:pt x="17" y="17"/>
                      <a:pt x="26" y="15"/>
                    </a:cubicBezTo>
                    <a:cubicBezTo>
                      <a:pt x="33" y="14"/>
                      <a:pt x="40" y="13"/>
                      <a:pt x="47" y="11"/>
                    </a:cubicBezTo>
                    <a:cubicBezTo>
                      <a:pt x="51" y="9"/>
                      <a:pt x="56" y="8"/>
                      <a:pt x="60" y="6"/>
                    </a:cubicBezTo>
                    <a:cubicBezTo>
                      <a:pt x="63" y="4"/>
                      <a:pt x="66" y="1"/>
                      <a:pt x="69" y="0"/>
                    </a:cubicBezTo>
                    <a:cubicBezTo>
                      <a:pt x="64" y="4"/>
                      <a:pt x="60" y="10"/>
                      <a:pt x="55" y="14"/>
                    </a:cubicBezTo>
                    <a:cubicBezTo>
                      <a:pt x="48" y="19"/>
                      <a:pt x="40" y="21"/>
                      <a:pt x="33" y="25"/>
                    </a:cubicBezTo>
                    <a:cubicBezTo>
                      <a:pt x="24" y="30"/>
                      <a:pt x="17" y="38"/>
                      <a:pt x="14" y="48"/>
                    </a:cubicBezTo>
                    <a:cubicBezTo>
                      <a:pt x="10" y="59"/>
                      <a:pt x="10" y="71"/>
                      <a:pt x="9" y="83"/>
                    </a:cubicBezTo>
                    <a:cubicBezTo>
                      <a:pt x="8" y="91"/>
                      <a:pt x="2" y="98"/>
                      <a:pt x="1" y="10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6" name="Freeform 975"/>
              <p:cNvSpPr>
                <a:spLocks/>
              </p:cNvSpPr>
              <p:nvPr/>
            </p:nvSpPr>
            <p:spPr bwMode="auto">
              <a:xfrm>
                <a:off x="4296" y="1483"/>
                <a:ext cx="70" cy="163"/>
              </a:xfrm>
              <a:custGeom>
                <a:avLst/>
                <a:gdLst>
                  <a:gd name="T0" fmla="*/ 0 w 28"/>
                  <a:gd name="T1" fmla="*/ 0 h 61"/>
                  <a:gd name="T2" fmla="*/ 20 w 28"/>
                  <a:gd name="T3" fmla="*/ 550 h 61"/>
                  <a:gd name="T4" fmla="*/ 238 w 28"/>
                  <a:gd name="T5" fmla="*/ 1165 h 61"/>
                  <a:gd name="T6" fmla="*/ 113 w 28"/>
                  <a:gd name="T7" fmla="*/ 671 h 61"/>
                  <a:gd name="T8" fmla="*/ 113 w 28"/>
                  <a:gd name="T9" fmla="*/ 379 h 61"/>
                  <a:gd name="T10" fmla="*/ 438 w 28"/>
                  <a:gd name="T11" fmla="*/ 321 h 61"/>
                  <a:gd name="T12" fmla="*/ 33 w 28"/>
                  <a:gd name="T13" fmla="*/ 2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1">
                    <a:moveTo>
                      <a:pt x="0" y="0"/>
                    </a:moveTo>
                    <a:cubicBezTo>
                      <a:pt x="2" y="10"/>
                      <a:pt x="0" y="20"/>
                      <a:pt x="1" y="29"/>
                    </a:cubicBezTo>
                    <a:cubicBezTo>
                      <a:pt x="1" y="40"/>
                      <a:pt x="10" y="51"/>
                      <a:pt x="15" y="61"/>
                    </a:cubicBezTo>
                    <a:cubicBezTo>
                      <a:pt x="10" y="54"/>
                      <a:pt x="8" y="43"/>
                      <a:pt x="7" y="35"/>
                    </a:cubicBezTo>
                    <a:cubicBezTo>
                      <a:pt x="6" y="30"/>
                      <a:pt x="5" y="25"/>
                      <a:pt x="7" y="20"/>
                    </a:cubicBezTo>
                    <a:cubicBezTo>
                      <a:pt x="12" y="12"/>
                      <a:pt x="21" y="15"/>
                      <a:pt x="28" y="17"/>
                    </a:cubicBezTo>
                    <a:cubicBezTo>
                      <a:pt x="21" y="10"/>
                      <a:pt x="11" y="5"/>
                      <a:pt x="2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7" name="Freeform 976"/>
              <p:cNvSpPr>
                <a:spLocks/>
              </p:cNvSpPr>
              <p:nvPr/>
            </p:nvSpPr>
            <p:spPr bwMode="auto">
              <a:xfrm>
                <a:off x="4654" y="1721"/>
                <a:ext cx="137" cy="186"/>
              </a:xfrm>
              <a:custGeom>
                <a:avLst/>
                <a:gdLst>
                  <a:gd name="T0" fmla="*/ 807 w 55"/>
                  <a:gd name="T1" fmla="*/ 0 h 70"/>
                  <a:gd name="T2" fmla="*/ 653 w 55"/>
                  <a:gd name="T3" fmla="*/ 226 h 70"/>
                  <a:gd name="T4" fmla="*/ 466 w 55"/>
                  <a:gd name="T5" fmla="*/ 601 h 70"/>
                  <a:gd name="T6" fmla="*/ 0 w 55"/>
                  <a:gd name="T7" fmla="*/ 1313 h 70"/>
                  <a:gd name="T8" fmla="*/ 291 w 55"/>
                  <a:gd name="T9" fmla="*/ 938 h 70"/>
                  <a:gd name="T10" fmla="*/ 633 w 55"/>
                  <a:gd name="T11" fmla="*/ 622 h 70"/>
                  <a:gd name="T12" fmla="*/ 787 w 55"/>
                  <a:gd name="T13" fmla="*/ 260 h 70"/>
                  <a:gd name="T14" fmla="*/ 849 w 55"/>
                  <a:gd name="T15" fmla="*/ 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70">
                    <a:moveTo>
                      <a:pt x="52" y="0"/>
                    </a:moveTo>
                    <a:cubicBezTo>
                      <a:pt x="47" y="1"/>
                      <a:pt x="44" y="8"/>
                      <a:pt x="42" y="12"/>
                    </a:cubicBezTo>
                    <a:cubicBezTo>
                      <a:pt x="38" y="19"/>
                      <a:pt x="34" y="25"/>
                      <a:pt x="30" y="32"/>
                    </a:cubicBezTo>
                    <a:cubicBezTo>
                      <a:pt x="22" y="46"/>
                      <a:pt x="9" y="56"/>
                      <a:pt x="0" y="70"/>
                    </a:cubicBezTo>
                    <a:cubicBezTo>
                      <a:pt x="7" y="64"/>
                      <a:pt x="11" y="56"/>
                      <a:pt x="19" y="50"/>
                    </a:cubicBezTo>
                    <a:cubicBezTo>
                      <a:pt x="26" y="44"/>
                      <a:pt x="34" y="39"/>
                      <a:pt x="41" y="33"/>
                    </a:cubicBezTo>
                    <a:cubicBezTo>
                      <a:pt x="47" y="26"/>
                      <a:pt x="49" y="23"/>
                      <a:pt x="51" y="14"/>
                    </a:cubicBezTo>
                    <a:cubicBezTo>
                      <a:pt x="52" y="10"/>
                      <a:pt x="54" y="6"/>
                      <a:pt x="55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8" name="Freeform 977"/>
              <p:cNvSpPr>
                <a:spLocks/>
              </p:cNvSpPr>
              <p:nvPr/>
            </p:nvSpPr>
            <p:spPr bwMode="auto">
              <a:xfrm>
                <a:off x="4204" y="1646"/>
                <a:ext cx="75" cy="275"/>
              </a:xfrm>
              <a:custGeom>
                <a:avLst/>
                <a:gdLst>
                  <a:gd name="T0" fmla="*/ 470 w 30"/>
                  <a:gd name="T1" fmla="*/ 0 h 103"/>
                  <a:gd name="T2" fmla="*/ 333 w 30"/>
                  <a:gd name="T3" fmla="*/ 991 h 103"/>
                  <a:gd name="T4" fmla="*/ 158 w 30"/>
                  <a:gd name="T5" fmla="*/ 1525 h 103"/>
                  <a:gd name="T6" fmla="*/ 0 w 30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03">
                    <a:moveTo>
                      <a:pt x="30" y="0"/>
                    </a:moveTo>
                    <a:cubicBezTo>
                      <a:pt x="29" y="18"/>
                      <a:pt x="25" y="35"/>
                      <a:pt x="21" y="52"/>
                    </a:cubicBezTo>
                    <a:cubicBezTo>
                      <a:pt x="18" y="62"/>
                      <a:pt x="14" y="71"/>
                      <a:pt x="10" y="80"/>
                    </a:cubicBezTo>
                    <a:cubicBezTo>
                      <a:pt x="7" y="87"/>
                      <a:pt x="5" y="98"/>
                      <a:pt x="0" y="103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49" name="Freeform 978"/>
              <p:cNvSpPr>
                <a:spLocks/>
              </p:cNvSpPr>
              <p:nvPr/>
            </p:nvSpPr>
            <p:spPr bwMode="auto">
              <a:xfrm>
                <a:off x="4094" y="1297"/>
                <a:ext cx="80" cy="322"/>
              </a:xfrm>
              <a:custGeom>
                <a:avLst/>
                <a:gdLst>
                  <a:gd name="T0" fmla="*/ 470 w 32"/>
                  <a:gd name="T1" fmla="*/ 0 h 121"/>
                  <a:gd name="T2" fmla="*/ 345 w 32"/>
                  <a:gd name="T3" fmla="*/ 977 h 121"/>
                  <a:gd name="T4" fmla="*/ 83 w 32"/>
                  <a:gd name="T5" fmla="*/ 1828 h 121"/>
                  <a:gd name="T6" fmla="*/ 0 w 32"/>
                  <a:gd name="T7" fmla="*/ 2281 h 121"/>
                  <a:gd name="T8" fmla="*/ 363 w 32"/>
                  <a:gd name="T9" fmla="*/ 1317 h 121"/>
                  <a:gd name="T10" fmla="*/ 470 w 32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21">
                    <a:moveTo>
                      <a:pt x="30" y="0"/>
                    </a:moveTo>
                    <a:cubicBezTo>
                      <a:pt x="29" y="9"/>
                      <a:pt x="26" y="36"/>
                      <a:pt x="22" y="52"/>
                    </a:cubicBezTo>
                    <a:cubicBezTo>
                      <a:pt x="18" y="68"/>
                      <a:pt x="9" y="78"/>
                      <a:pt x="5" y="97"/>
                    </a:cubicBezTo>
                    <a:cubicBezTo>
                      <a:pt x="1" y="117"/>
                      <a:pt x="0" y="121"/>
                      <a:pt x="0" y="121"/>
                    </a:cubicBezTo>
                    <a:cubicBezTo>
                      <a:pt x="7" y="96"/>
                      <a:pt x="16" y="83"/>
                      <a:pt x="23" y="70"/>
                    </a:cubicBezTo>
                    <a:cubicBezTo>
                      <a:pt x="30" y="56"/>
                      <a:pt x="32" y="13"/>
                      <a:pt x="3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0" name="Freeform 979"/>
              <p:cNvSpPr>
                <a:spLocks/>
              </p:cNvSpPr>
              <p:nvPr/>
            </p:nvSpPr>
            <p:spPr bwMode="auto">
              <a:xfrm>
                <a:off x="3891" y="1499"/>
                <a:ext cx="178" cy="264"/>
              </a:xfrm>
              <a:custGeom>
                <a:avLst/>
                <a:gdLst>
                  <a:gd name="T0" fmla="*/ 1118 w 71"/>
                  <a:gd name="T1" fmla="*/ 0 h 99"/>
                  <a:gd name="T2" fmla="*/ 333 w 71"/>
                  <a:gd name="T3" fmla="*/ 264 h 99"/>
                  <a:gd name="T4" fmla="*/ 125 w 71"/>
                  <a:gd name="T5" fmla="*/ 704 h 99"/>
                  <a:gd name="T6" fmla="*/ 0 w 71"/>
                  <a:gd name="T7" fmla="*/ 1877 h 99"/>
                  <a:gd name="T8" fmla="*/ 251 w 71"/>
                  <a:gd name="T9" fmla="*/ 776 h 99"/>
                  <a:gd name="T10" fmla="*/ 1118 w 71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99">
                    <a:moveTo>
                      <a:pt x="71" y="0"/>
                    </a:moveTo>
                    <a:cubicBezTo>
                      <a:pt x="53" y="2"/>
                      <a:pt x="31" y="10"/>
                      <a:pt x="21" y="14"/>
                    </a:cubicBezTo>
                    <a:cubicBezTo>
                      <a:pt x="12" y="18"/>
                      <a:pt x="8" y="19"/>
                      <a:pt x="8" y="37"/>
                    </a:cubicBezTo>
                    <a:cubicBezTo>
                      <a:pt x="9" y="55"/>
                      <a:pt x="3" y="87"/>
                      <a:pt x="0" y="99"/>
                    </a:cubicBezTo>
                    <a:cubicBezTo>
                      <a:pt x="8" y="86"/>
                      <a:pt x="15" y="54"/>
                      <a:pt x="16" y="41"/>
                    </a:cubicBezTo>
                    <a:cubicBezTo>
                      <a:pt x="18" y="27"/>
                      <a:pt x="38" y="3"/>
                      <a:pt x="71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1" name="Freeform 980"/>
              <p:cNvSpPr>
                <a:spLocks/>
              </p:cNvSpPr>
              <p:nvPr/>
            </p:nvSpPr>
            <p:spPr bwMode="auto">
              <a:xfrm>
                <a:off x="3954" y="1966"/>
                <a:ext cx="305" cy="117"/>
              </a:xfrm>
              <a:custGeom>
                <a:avLst/>
                <a:gdLst>
                  <a:gd name="T0" fmla="*/ 0 w 122"/>
                  <a:gd name="T1" fmla="*/ 827 h 44"/>
                  <a:gd name="T2" fmla="*/ 1125 w 122"/>
                  <a:gd name="T3" fmla="*/ 35 h 44"/>
                  <a:gd name="T4" fmla="*/ 1908 w 122"/>
                  <a:gd name="T5" fmla="*/ 431 h 44"/>
                  <a:gd name="T6" fmla="*/ 988 w 122"/>
                  <a:gd name="T7" fmla="*/ 303 h 44"/>
                  <a:gd name="T8" fmla="*/ 0 w 122"/>
                  <a:gd name="T9" fmla="*/ 82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44">
                    <a:moveTo>
                      <a:pt x="0" y="44"/>
                    </a:moveTo>
                    <a:cubicBezTo>
                      <a:pt x="18" y="28"/>
                      <a:pt x="59" y="4"/>
                      <a:pt x="72" y="2"/>
                    </a:cubicBezTo>
                    <a:cubicBezTo>
                      <a:pt x="86" y="0"/>
                      <a:pt x="112" y="16"/>
                      <a:pt x="122" y="23"/>
                    </a:cubicBezTo>
                    <a:cubicBezTo>
                      <a:pt x="104" y="15"/>
                      <a:pt x="82" y="4"/>
                      <a:pt x="63" y="16"/>
                    </a:cubicBezTo>
                    <a:cubicBezTo>
                      <a:pt x="45" y="27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2" name="Freeform 981"/>
              <p:cNvSpPr>
                <a:spLocks/>
              </p:cNvSpPr>
              <p:nvPr/>
            </p:nvSpPr>
            <p:spPr bwMode="auto">
              <a:xfrm>
                <a:off x="4274" y="2038"/>
                <a:ext cx="302" cy="168"/>
              </a:xfrm>
              <a:custGeom>
                <a:avLst/>
                <a:gdLst>
                  <a:gd name="T0" fmla="*/ 0 w 121"/>
                  <a:gd name="T1" fmla="*/ 1195 h 63"/>
                  <a:gd name="T2" fmla="*/ 716 w 121"/>
                  <a:gd name="T3" fmla="*/ 115 h 63"/>
                  <a:gd name="T4" fmla="*/ 1882 w 121"/>
                  <a:gd name="T5" fmla="*/ 56 h 63"/>
                  <a:gd name="T6" fmla="*/ 904 w 121"/>
                  <a:gd name="T7" fmla="*/ 227 h 63"/>
                  <a:gd name="T8" fmla="*/ 0 w 121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63">
                    <a:moveTo>
                      <a:pt x="0" y="63"/>
                    </a:moveTo>
                    <a:cubicBezTo>
                      <a:pt x="6" y="41"/>
                      <a:pt x="29" y="13"/>
                      <a:pt x="46" y="6"/>
                    </a:cubicBezTo>
                    <a:cubicBezTo>
                      <a:pt x="63" y="0"/>
                      <a:pt x="90" y="1"/>
                      <a:pt x="121" y="3"/>
                    </a:cubicBezTo>
                    <a:cubicBezTo>
                      <a:pt x="105" y="6"/>
                      <a:pt x="72" y="5"/>
                      <a:pt x="58" y="12"/>
                    </a:cubicBezTo>
                    <a:cubicBezTo>
                      <a:pt x="44" y="19"/>
                      <a:pt x="12" y="38"/>
                      <a:pt x="0" y="6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3" name="Freeform 982"/>
              <p:cNvSpPr>
                <a:spLocks/>
              </p:cNvSpPr>
              <p:nvPr/>
            </p:nvSpPr>
            <p:spPr bwMode="auto">
              <a:xfrm>
                <a:off x="4819" y="1969"/>
                <a:ext cx="162" cy="266"/>
              </a:xfrm>
              <a:custGeom>
                <a:avLst/>
                <a:gdLst>
                  <a:gd name="T0" fmla="*/ 1007 w 65"/>
                  <a:gd name="T1" fmla="*/ 21 h 100"/>
                  <a:gd name="T2" fmla="*/ 374 w 65"/>
                  <a:gd name="T3" fmla="*/ 136 h 100"/>
                  <a:gd name="T4" fmla="*/ 62 w 65"/>
                  <a:gd name="T5" fmla="*/ 750 h 100"/>
                  <a:gd name="T6" fmla="*/ 404 w 65"/>
                  <a:gd name="T7" fmla="*/ 1883 h 100"/>
                  <a:gd name="T8" fmla="*/ 229 w 65"/>
                  <a:gd name="T9" fmla="*/ 806 h 100"/>
                  <a:gd name="T10" fmla="*/ 558 w 65"/>
                  <a:gd name="T11" fmla="*/ 226 h 100"/>
                  <a:gd name="T12" fmla="*/ 1007 w 65"/>
                  <a:gd name="T13" fmla="*/ 2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100">
                    <a:moveTo>
                      <a:pt x="65" y="1"/>
                    </a:moveTo>
                    <a:cubicBezTo>
                      <a:pt x="55" y="3"/>
                      <a:pt x="34" y="0"/>
                      <a:pt x="24" y="7"/>
                    </a:cubicBezTo>
                    <a:cubicBezTo>
                      <a:pt x="14" y="14"/>
                      <a:pt x="8" y="31"/>
                      <a:pt x="4" y="40"/>
                    </a:cubicBezTo>
                    <a:cubicBezTo>
                      <a:pt x="0" y="50"/>
                      <a:pt x="20" y="72"/>
                      <a:pt x="26" y="100"/>
                    </a:cubicBezTo>
                    <a:cubicBezTo>
                      <a:pt x="25" y="88"/>
                      <a:pt x="15" y="54"/>
                      <a:pt x="15" y="43"/>
                    </a:cubicBezTo>
                    <a:cubicBezTo>
                      <a:pt x="15" y="32"/>
                      <a:pt x="26" y="18"/>
                      <a:pt x="36" y="12"/>
                    </a:cubicBezTo>
                    <a:cubicBezTo>
                      <a:pt x="47" y="7"/>
                      <a:pt x="62" y="1"/>
                      <a:pt x="65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4" name="Freeform 983"/>
              <p:cNvSpPr>
                <a:spLocks/>
              </p:cNvSpPr>
              <p:nvPr/>
            </p:nvSpPr>
            <p:spPr bwMode="auto">
              <a:xfrm>
                <a:off x="5161" y="1985"/>
                <a:ext cx="165" cy="202"/>
              </a:xfrm>
              <a:custGeom>
                <a:avLst/>
                <a:gdLst>
                  <a:gd name="T0" fmla="*/ 1033 w 66"/>
                  <a:gd name="T1" fmla="*/ 56 h 76"/>
                  <a:gd name="T2" fmla="*/ 425 w 66"/>
                  <a:gd name="T3" fmla="*/ 319 h 76"/>
                  <a:gd name="T4" fmla="*/ 33 w 66"/>
                  <a:gd name="T5" fmla="*/ 904 h 76"/>
                  <a:gd name="T6" fmla="*/ 125 w 66"/>
                  <a:gd name="T7" fmla="*/ 1427 h 76"/>
                  <a:gd name="T8" fmla="*/ 250 w 66"/>
                  <a:gd name="T9" fmla="*/ 712 h 76"/>
                  <a:gd name="T10" fmla="*/ 1033 w 66"/>
                  <a:gd name="T11" fmla="*/ 5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76">
                    <a:moveTo>
                      <a:pt x="66" y="3"/>
                    </a:moveTo>
                    <a:cubicBezTo>
                      <a:pt x="51" y="0"/>
                      <a:pt x="40" y="4"/>
                      <a:pt x="27" y="17"/>
                    </a:cubicBezTo>
                    <a:cubicBezTo>
                      <a:pt x="13" y="29"/>
                      <a:pt x="4" y="38"/>
                      <a:pt x="2" y="48"/>
                    </a:cubicBezTo>
                    <a:cubicBezTo>
                      <a:pt x="0" y="55"/>
                      <a:pt x="5" y="60"/>
                      <a:pt x="8" y="76"/>
                    </a:cubicBezTo>
                    <a:cubicBezTo>
                      <a:pt x="11" y="59"/>
                      <a:pt x="5" y="54"/>
                      <a:pt x="16" y="38"/>
                    </a:cubicBezTo>
                    <a:cubicBezTo>
                      <a:pt x="28" y="23"/>
                      <a:pt x="57" y="1"/>
                      <a:pt x="66" y="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5" name="Freeform 984"/>
              <p:cNvSpPr>
                <a:spLocks/>
              </p:cNvSpPr>
              <p:nvPr/>
            </p:nvSpPr>
            <p:spPr bwMode="auto">
              <a:xfrm>
                <a:off x="4984" y="2281"/>
                <a:ext cx="130" cy="330"/>
              </a:xfrm>
              <a:custGeom>
                <a:avLst/>
                <a:gdLst>
                  <a:gd name="T0" fmla="*/ 813 w 52"/>
                  <a:gd name="T1" fmla="*/ 21 h 124"/>
                  <a:gd name="T2" fmla="*/ 270 w 52"/>
                  <a:gd name="T3" fmla="*/ 341 h 124"/>
                  <a:gd name="T4" fmla="*/ 20 w 52"/>
                  <a:gd name="T5" fmla="*/ 1112 h 124"/>
                  <a:gd name="T6" fmla="*/ 113 w 52"/>
                  <a:gd name="T7" fmla="*/ 2337 h 124"/>
                  <a:gd name="T8" fmla="*/ 208 w 52"/>
                  <a:gd name="T9" fmla="*/ 695 h 124"/>
                  <a:gd name="T10" fmla="*/ 813 w 52"/>
                  <a:gd name="T11" fmla="*/ 21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124">
                    <a:moveTo>
                      <a:pt x="52" y="1"/>
                    </a:moveTo>
                    <a:cubicBezTo>
                      <a:pt x="41" y="2"/>
                      <a:pt x="30" y="0"/>
                      <a:pt x="17" y="18"/>
                    </a:cubicBezTo>
                    <a:cubicBezTo>
                      <a:pt x="5" y="36"/>
                      <a:pt x="0" y="41"/>
                      <a:pt x="1" y="59"/>
                    </a:cubicBezTo>
                    <a:cubicBezTo>
                      <a:pt x="2" y="77"/>
                      <a:pt x="7" y="124"/>
                      <a:pt x="7" y="124"/>
                    </a:cubicBezTo>
                    <a:cubicBezTo>
                      <a:pt x="4" y="99"/>
                      <a:pt x="4" y="54"/>
                      <a:pt x="13" y="37"/>
                    </a:cubicBezTo>
                    <a:cubicBezTo>
                      <a:pt x="22" y="20"/>
                      <a:pt x="44" y="3"/>
                      <a:pt x="52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6" name="Freeform 985"/>
              <p:cNvSpPr>
                <a:spLocks/>
              </p:cNvSpPr>
              <p:nvPr/>
            </p:nvSpPr>
            <p:spPr bwMode="auto">
              <a:xfrm>
                <a:off x="5231" y="2363"/>
                <a:ext cx="68" cy="344"/>
              </a:xfrm>
              <a:custGeom>
                <a:avLst/>
                <a:gdLst>
                  <a:gd name="T0" fmla="*/ 33 w 27"/>
                  <a:gd name="T1" fmla="*/ 2445 h 129"/>
                  <a:gd name="T2" fmla="*/ 50 w 27"/>
                  <a:gd name="T3" fmla="*/ 1344 h 129"/>
                  <a:gd name="T4" fmla="*/ 83 w 27"/>
                  <a:gd name="T5" fmla="*/ 149 h 129"/>
                  <a:gd name="T6" fmla="*/ 431 w 27"/>
                  <a:gd name="T7" fmla="*/ 136 h 129"/>
                  <a:gd name="T8" fmla="*/ 209 w 27"/>
                  <a:gd name="T9" fmla="*/ 376 h 129"/>
                  <a:gd name="T10" fmla="*/ 113 w 27"/>
                  <a:gd name="T11" fmla="*/ 1501 h 129"/>
                  <a:gd name="T12" fmla="*/ 33 w 27"/>
                  <a:gd name="T13" fmla="*/ 2445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9">
                    <a:moveTo>
                      <a:pt x="2" y="129"/>
                    </a:moveTo>
                    <a:cubicBezTo>
                      <a:pt x="1" y="119"/>
                      <a:pt x="0" y="91"/>
                      <a:pt x="3" y="71"/>
                    </a:cubicBezTo>
                    <a:cubicBezTo>
                      <a:pt x="5" y="51"/>
                      <a:pt x="4" y="15"/>
                      <a:pt x="5" y="8"/>
                    </a:cubicBezTo>
                    <a:cubicBezTo>
                      <a:pt x="6" y="0"/>
                      <a:pt x="18" y="5"/>
                      <a:pt x="27" y="7"/>
                    </a:cubicBezTo>
                    <a:cubicBezTo>
                      <a:pt x="20" y="8"/>
                      <a:pt x="15" y="10"/>
                      <a:pt x="13" y="20"/>
                    </a:cubicBezTo>
                    <a:cubicBezTo>
                      <a:pt x="11" y="30"/>
                      <a:pt x="9" y="65"/>
                      <a:pt x="7" y="79"/>
                    </a:cubicBezTo>
                    <a:cubicBezTo>
                      <a:pt x="4" y="93"/>
                      <a:pt x="1" y="122"/>
                      <a:pt x="2" y="12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7" name="Freeform 986"/>
              <p:cNvSpPr>
                <a:spLocks/>
              </p:cNvSpPr>
              <p:nvPr/>
            </p:nvSpPr>
            <p:spPr bwMode="auto">
              <a:xfrm>
                <a:off x="4786" y="2321"/>
                <a:ext cx="150" cy="234"/>
              </a:xfrm>
              <a:custGeom>
                <a:avLst/>
                <a:gdLst>
                  <a:gd name="T0" fmla="*/ 938 w 60"/>
                  <a:gd name="T1" fmla="*/ 149 h 88"/>
                  <a:gd name="T2" fmla="*/ 238 w 60"/>
                  <a:gd name="T3" fmla="*/ 77 h 88"/>
                  <a:gd name="T4" fmla="*/ 83 w 60"/>
                  <a:gd name="T5" fmla="*/ 452 h 88"/>
                  <a:gd name="T6" fmla="*/ 113 w 60"/>
                  <a:gd name="T7" fmla="*/ 1654 h 88"/>
                  <a:gd name="T8" fmla="*/ 220 w 60"/>
                  <a:gd name="T9" fmla="*/ 545 h 88"/>
                  <a:gd name="T10" fmla="*/ 938 w 60"/>
                  <a:gd name="T11" fmla="*/ 149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8">
                    <a:moveTo>
                      <a:pt x="60" y="8"/>
                    </a:moveTo>
                    <a:cubicBezTo>
                      <a:pt x="47" y="3"/>
                      <a:pt x="29" y="0"/>
                      <a:pt x="15" y="4"/>
                    </a:cubicBezTo>
                    <a:cubicBezTo>
                      <a:pt x="0" y="8"/>
                      <a:pt x="3" y="15"/>
                      <a:pt x="5" y="24"/>
                    </a:cubicBezTo>
                    <a:cubicBezTo>
                      <a:pt x="7" y="34"/>
                      <a:pt x="8" y="70"/>
                      <a:pt x="7" y="88"/>
                    </a:cubicBezTo>
                    <a:cubicBezTo>
                      <a:pt x="12" y="73"/>
                      <a:pt x="13" y="42"/>
                      <a:pt x="14" y="29"/>
                    </a:cubicBezTo>
                    <a:cubicBezTo>
                      <a:pt x="15" y="17"/>
                      <a:pt x="9" y="3"/>
                      <a:pt x="60" y="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8" name="Freeform 987"/>
              <p:cNvSpPr>
                <a:spLocks/>
              </p:cNvSpPr>
              <p:nvPr/>
            </p:nvSpPr>
            <p:spPr bwMode="auto">
              <a:xfrm>
                <a:off x="4446" y="2313"/>
                <a:ext cx="260" cy="424"/>
              </a:xfrm>
              <a:custGeom>
                <a:avLst/>
                <a:gdLst>
                  <a:gd name="T0" fmla="*/ 1625 w 104"/>
                  <a:gd name="T1" fmla="*/ 192 h 159"/>
                  <a:gd name="T2" fmla="*/ 708 w 104"/>
                  <a:gd name="T3" fmla="*/ 77 h 159"/>
                  <a:gd name="T4" fmla="*/ 300 w 104"/>
                  <a:gd name="T5" fmla="*/ 419 h 159"/>
                  <a:gd name="T6" fmla="*/ 145 w 104"/>
                  <a:gd name="T7" fmla="*/ 2141 h 159"/>
                  <a:gd name="T8" fmla="*/ 0 w 104"/>
                  <a:gd name="T9" fmla="*/ 3016 h 159"/>
                  <a:gd name="T10" fmla="*/ 363 w 104"/>
                  <a:gd name="T11" fmla="*/ 1459 h 159"/>
                  <a:gd name="T12" fmla="*/ 875 w 104"/>
                  <a:gd name="T13" fmla="*/ 227 h 159"/>
                  <a:gd name="T14" fmla="*/ 1625 w 104"/>
                  <a:gd name="T15" fmla="*/ 192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159">
                    <a:moveTo>
                      <a:pt x="104" y="10"/>
                    </a:moveTo>
                    <a:cubicBezTo>
                      <a:pt x="82" y="2"/>
                      <a:pt x="62" y="0"/>
                      <a:pt x="45" y="4"/>
                    </a:cubicBezTo>
                    <a:cubicBezTo>
                      <a:pt x="27" y="7"/>
                      <a:pt x="20" y="9"/>
                      <a:pt x="19" y="22"/>
                    </a:cubicBezTo>
                    <a:cubicBezTo>
                      <a:pt x="19" y="36"/>
                      <a:pt x="16" y="81"/>
                      <a:pt x="9" y="113"/>
                    </a:cubicBezTo>
                    <a:cubicBezTo>
                      <a:pt x="2" y="145"/>
                      <a:pt x="0" y="159"/>
                      <a:pt x="0" y="159"/>
                    </a:cubicBezTo>
                    <a:cubicBezTo>
                      <a:pt x="12" y="135"/>
                      <a:pt x="20" y="100"/>
                      <a:pt x="23" y="77"/>
                    </a:cubicBezTo>
                    <a:cubicBezTo>
                      <a:pt x="25" y="54"/>
                      <a:pt x="24" y="17"/>
                      <a:pt x="56" y="12"/>
                    </a:cubicBezTo>
                    <a:cubicBezTo>
                      <a:pt x="87" y="8"/>
                      <a:pt x="104" y="10"/>
                      <a:pt x="104" y="1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9" name="Freeform 988"/>
              <p:cNvSpPr>
                <a:spLocks/>
              </p:cNvSpPr>
              <p:nvPr/>
            </p:nvSpPr>
            <p:spPr bwMode="auto">
              <a:xfrm>
                <a:off x="4119" y="2238"/>
                <a:ext cx="187" cy="480"/>
              </a:xfrm>
              <a:custGeom>
                <a:avLst/>
                <a:gdLst>
                  <a:gd name="T0" fmla="*/ 1162 w 75"/>
                  <a:gd name="T1" fmla="*/ 171 h 180"/>
                  <a:gd name="T2" fmla="*/ 591 w 75"/>
                  <a:gd name="T3" fmla="*/ 285 h 180"/>
                  <a:gd name="T4" fmla="*/ 137 w 75"/>
                  <a:gd name="T5" fmla="*/ 1101 h 180"/>
                  <a:gd name="T6" fmla="*/ 12 w 75"/>
                  <a:gd name="T7" fmla="*/ 2275 h 180"/>
                  <a:gd name="T8" fmla="*/ 0 w 75"/>
                  <a:gd name="T9" fmla="*/ 3413 h 180"/>
                  <a:gd name="T10" fmla="*/ 292 w 75"/>
                  <a:gd name="T11" fmla="*/ 1139 h 180"/>
                  <a:gd name="T12" fmla="*/ 1162 w 75"/>
                  <a:gd name="T13" fmla="*/ 171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80">
                    <a:moveTo>
                      <a:pt x="75" y="9"/>
                    </a:moveTo>
                    <a:cubicBezTo>
                      <a:pt x="62" y="4"/>
                      <a:pt x="50" y="0"/>
                      <a:pt x="38" y="15"/>
                    </a:cubicBezTo>
                    <a:cubicBezTo>
                      <a:pt x="25" y="30"/>
                      <a:pt x="13" y="43"/>
                      <a:pt x="9" y="58"/>
                    </a:cubicBezTo>
                    <a:cubicBezTo>
                      <a:pt x="5" y="74"/>
                      <a:pt x="1" y="104"/>
                      <a:pt x="1" y="120"/>
                    </a:cubicBezTo>
                    <a:cubicBezTo>
                      <a:pt x="0" y="137"/>
                      <a:pt x="0" y="180"/>
                      <a:pt x="0" y="180"/>
                    </a:cubicBezTo>
                    <a:cubicBezTo>
                      <a:pt x="1" y="150"/>
                      <a:pt x="11" y="83"/>
                      <a:pt x="19" y="60"/>
                    </a:cubicBezTo>
                    <a:cubicBezTo>
                      <a:pt x="27" y="38"/>
                      <a:pt x="54" y="1"/>
                      <a:pt x="75" y="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0" name="Freeform 989"/>
              <p:cNvSpPr>
                <a:spLocks/>
              </p:cNvSpPr>
              <p:nvPr/>
            </p:nvSpPr>
            <p:spPr bwMode="auto">
              <a:xfrm>
                <a:off x="3891" y="2374"/>
                <a:ext cx="190" cy="304"/>
              </a:xfrm>
              <a:custGeom>
                <a:avLst/>
                <a:gdLst>
                  <a:gd name="T0" fmla="*/ 1188 w 76"/>
                  <a:gd name="T1" fmla="*/ 0 h 114"/>
                  <a:gd name="T2" fmla="*/ 188 w 76"/>
                  <a:gd name="T3" fmla="*/ 533 h 114"/>
                  <a:gd name="T4" fmla="*/ 50 w 76"/>
                  <a:gd name="T5" fmla="*/ 1173 h 114"/>
                  <a:gd name="T6" fmla="*/ 50 w 76"/>
                  <a:gd name="T7" fmla="*/ 2163 h 114"/>
                  <a:gd name="T8" fmla="*/ 188 w 76"/>
                  <a:gd name="T9" fmla="*/ 875 h 114"/>
                  <a:gd name="T10" fmla="*/ 1188 w 76"/>
                  <a:gd name="T11" fmla="*/ 0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4">
                    <a:moveTo>
                      <a:pt x="76" y="0"/>
                    </a:moveTo>
                    <a:cubicBezTo>
                      <a:pt x="58" y="3"/>
                      <a:pt x="21" y="20"/>
                      <a:pt x="12" y="28"/>
                    </a:cubicBezTo>
                    <a:cubicBezTo>
                      <a:pt x="2" y="36"/>
                      <a:pt x="0" y="43"/>
                      <a:pt x="3" y="62"/>
                    </a:cubicBezTo>
                    <a:cubicBezTo>
                      <a:pt x="5" y="81"/>
                      <a:pt x="3" y="111"/>
                      <a:pt x="3" y="114"/>
                    </a:cubicBezTo>
                    <a:cubicBezTo>
                      <a:pt x="6" y="98"/>
                      <a:pt x="8" y="59"/>
                      <a:pt x="12" y="46"/>
                    </a:cubicBezTo>
                    <a:cubicBezTo>
                      <a:pt x="16" y="28"/>
                      <a:pt x="47" y="10"/>
                      <a:pt x="76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1" name="Freeform 990"/>
              <p:cNvSpPr>
                <a:spLocks/>
              </p:cNvSpPr>
              <p:nvPr/>
            </p:nvSpPr>
            <p:spPr bwMode="auto">
              <a:xfrm>
                <a:off x="3809" y="1065"/>
                <a:ext cx="342" cy="448"/>
              </a:xfrm>
              <a:custGeom>
                <a:avLst/>
                <a:gdLst>
                  <a:gd name="T0" fmla="*/ 2119 w 137"/>
                  <a:gd name="T1" fmla="*/ 0 h 168"/>
                  <a:gd name="T2" fmla="*/ 1932 w 137"/>
                  <a:gd name="T3" fmla="*/ 2333 h 168"/>
                  <a:gd name="T4" fmla="*/ 1370 w 137"/>
                  <a:gd name="T5" fmla="*/ 2824 h 168"/>
                  <a:gd name="T6" fmla="*/ 449 w 137"/>
                  <a:gd name="T7" fmla="*/ 3187 h 168"/>
                  <a:gd name="T8" fmla="*/ 0 w 137"/>
                  <a:gd name="T9" fmla="*/ 2731 h 168"/>
                  <a:gd name="T10" fmla="*/ 1028 w 137"/>
                  <a:gd name="T11" fmla="*/ 2675 h 168"/>
                  <a:gd name="T12" fmla="*/ 2119 w 137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8">
                    <a:moveTo>
                      <a:pt x="136" y="0"/>
                    </a:moveTo>
                    <a:cubicBezTo>
                      <a:pt x="137" y="29"/>
                      <a:pt x="133" y="90"/>
                      <a:pt x="124" y="123"/>
                    </a:cubicBezTo>
                    <a:cubicBezTo>
                      <a:pt x="116" y="156"/>
                      <a:pt x="112" y="143"/>
                      <a:pt x="88" y="149"/>
                    </a:cubicBezTo>
                    <a:cubicBezTo>
                      <a:pt x="65" y="155"/>
                      <a:pt x="40" y="168"/>
                      <a:pt x="29" y="168"/>
                    </a:cubicBezTo>
                    <a:cubicBezTo>
                      <a:pt x="18" y="168"/>
                      <a:pt x="0" y="144"/>
                      <a:pt x="0" y="144"/>
                    </a:cubicBezTo>
                    <a:cubicBezTo>
                      <a:pt x="18" y="155"/>
                      <a:pt x="37" y="153"/>
                      <a:pt x="66" y="141"/>
                    </a:cubicBezTo>
                    <a:cubicBezTo>
                      <a:pt x="115" y="121"/>
                      <a:pt x="129" y="49"/>
                      <a:pt x="13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2" name="Freeform 991"/>
              <p:cNvSpPr>
                <a:spLocks/>
              </p:cNvSpPr>
              <p:nvPr/>
            </p:nvSpPr>
            <p:spPr bwMode="auto">
              <a:xfrm>
                <a:off x="4371" y="1163"/>
                <a:ext cx="135" cy="462"/>
              </a:xfrm>
              <a:custGeom>
                <a:avLst/>
                <a:gdLst>
                  <a:gd name="T0" fmla="*/ 625 w 54"/>
                  <a:gd name="T1" fmla="*/ 0 h 173"/>
                  <a:gd name="T2" fmla="*/ 688 w 54"/>
                  <a:gd name="T3" fmla="*/ 1426 h 173"/>
                  <a:gd name="T4" fmla="*/ 833 w 54"/>
                  <a:gd name="T5" fmla="*/ 3031 h 173"/>
                  <a:gd name="T6" fmla="*/ 0 w 54"/>
                  <a:gd name="T7" fmla="*/ 2305 h 173"/>
                  <a:gd name="T8" fmla="*/ 533 w 54"/>
                  <a:gd name="T9" fmla="*/ 2283 h 173"/>
                  <a:gd name="T10" fmla="*/ 625 w 54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73">
                    <a:moveTo>
                      <a:pt x="40" y="0"/>
                    </a:moveTo>
                    <a:cubicBezTo>
                      <a:pt x="39" y="25"/>
                      <a:pt x="36" y="53"/>
                      <a:pt x="44" y="75"/>
                    </a:cubicBezTo>
                    <a:cubicBezTo>
                      <a:pt x="52" y="96"/>
                      <a:pt x="54" y="144"/>
                      <a:pt x="53" y="159"/>
                    </a:cubicBezTo>
                    <a:cubicBezTo>
                      <a:pt x="52" y="173"/>
                      <a:pt x="31" y="129"/>
                      <a:pt x="0" y="121"/>
                    </a:cubicBezTo>
                    <a:cubicBezTo>
                      <a:pt x="14" y="121"/>
                      <a:pt x="27" y="133"/>
                      <a:pt x="34" y="120"/>
                    </a:cubicBezTo>
                    <a:cubicBezTo>
                      <a:pt x="41" y="107"/>
                      <a:pt x="22" y="58"/>
                      <a:pt x="4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3" name="Freeform 992"/>
              <p:cNvSpPr>
                <a:spLocks/>
              </p:cNvSpPr>
              <p:nvPr/>
            </p:nvSpPr>
            <p:spPr bwMode="auto">
              <a:xfrm>
                <a:off x="4551" y="995"/>
                <a:ext cx="313" cy="502"/>
              </a:xfrm>
              <a:custGeom>
                <a:avLst/>
                <a:gdLst>
                  <a:gd name="T0" fmla="*/ 0 w 125"/>
                  <a:gd name="T1" fmla="*/ 3578 h 188"/>
                  <a:gd name="T2" fmla="*/ 929 w 125"/>
                  <a:gd name="T3" fmla="*/ 2972 h 188"/>
                  <a:gd name="T4" fmla="*/ 1129 w 125"/>
                  <a:gd name="T5" fmla="*/ 2190 h 188"/>
                  <a:gd name="T6" fmla="*/ 1600 w 125"/>
                  <a:gd name="T7" fmla="*/ 969 h 188"/>
                  <a:gd name="T8" fmla="*/ 1963 w 125"/>
                  <a:gd name="T9" fmla="*/ 0 h 188"/>
                  <a:gd name="T10" fmla="*/ 1410 w 125"/>
                  <a:gd name="T11" fmla="*/ 1012 h 188"/>
                  <a:gd name="T12" fmla="*/ 879 w 125"/>
                  <a:gd name="T13" fmla="*/ 2395 h 188"/>
                  <a:gd name="T14" fmla="*/ 0 w 125"/>
                  <a:gd name="T15" fmla="*/ 3578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188">
                    <a:moveTo>
                      <a:pt x="0" y="188"/>
                    </a:moveTo>
                    <a:cubicBezTo>
                      <a:pt x="22" y="185"/>
                      <a:pt x="48" y="169"/>
                      <a:pt x="59" y="156"/>
                    </a:cubicBezTo>
                    <a:cubicBezTo>
                      <a:pt x="71" y="144"/>
                      <a:pt x="67" y="129"/>
                      <a:pt x="72" y="115"/>
                    </a:cubicBezTo>
                    <a:cubicBezTo>
                      <a:pt x="77" y="101"/>
                      <a:pt x="85" y="71"/>
                      <a:pt x="102" y="51"/>
                    </a:cubicBezTo>
                    <a:cubicBezTo>
                      <a:pt x="118" y="32"/>
                      <a:pt x="122" y="10"/>
                      <a:pt x="125" y="0"/>
                    </a:cubicBezTo>
                    <a:cubicBezTo>
                      <a:pt x="119" y="18"/>
                      <a:pt x="102" y="36"/>
                      <a:pt x="90" y="53"/>
                    </a:cubicBezTo>
                    <a:cubicBezTo>
                      <a:pt x="78" y="70"/>
                      <a:pt x="62" y="104"/>
                      <a:pt x="56" y="126"/>
                    </a:cubicBezTo>
                    <a:cubicBezTo>
                      <a:pt x="50" y="147"/>
                      <a:pt x="26" y="187"/>
                      <a:pt x="0" y="18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4" name="Freeform 993"/>
              <p:cNvSpPr>
                <a:spLocks/>
              </p:cNvSpPr>
              <p:nvPr/>
            </p:nvSpPr>
            <p:spPr bwMode="auto">
              <a:xfrm>
                <a:off x="4816" y="1566"/>
                <a:ext cx="155" cy="232"/>
              </a:xfrm>
              <a:custGeom>
                <a:avLst/>
                <a:gdLst>
                  <a:gd name="T0" fmla="*/ 0 w 62"/>
                  <a:gd name="T1" fmla="*/ 1003 h 87"/>
                  <a:gd name="T2" fmla="*/ 970 w 62"/>
                  <a:gd name="T3" fmla="*/ 0 h 87"/>
                  <a:gd name="T4" fmla="*/ 783 w 62"/>
                  <a:gd name="T5" fmla="*/ 491 h 87"/>
                  <a:gd name="T6" fmla="*/ 488 w 62"/>
                  <a:gd name="T7" fmla="*/ 832 h 87"/>
                  <a:gd name="T8" fmla="*/ 33 w 62"/>
                  <a:gd name="T9" fmla="*/ 9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87">
                    <a:moveTo>
                      <a:pt x="0" y="53"/>
                    </a:moveTo>
                    <a:cubicBezTo>
                      <a:pt x="23" y="87"/>
                      <a:pt x="62" y="21"/>
                      <a:pt x="62" y="0"/>
                    </a:cubicBezTo>
                    <a:cubicBezTo>
                      <a:pt x="57" y="8"/>
                      <a:pt x="56" y="18"/>
                      <a:pt x="50" y="26"/>
                    </a:cubicBezTo>
                    <a:cubicBezTo>
                      <a:pt x="45" y="33"/>
                      <a:pt x="38" y="39"/>
                      <a:pt x="31" y="44"/>
                    </a:cubicBezTo>
                    <a:cubicBezTo>
                      <a:pt x="23" y="49"/>
                      <a:pt x="12" y="53"/>
                      <a:pt x="2" y="5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5" name="Freeform 994"/>
              <p:cNvSpPr>
                <a:spLocks/>
              </p:cNvSpPr>
              <p:nvPr/>
            </p:nvSpPr>
            <p:spPr bwMode="auto">
              <a:xfrm>
                <a:off x="4736" y="1843"/>
                <a:ext cx="98" cy="216"/>
              </a:xfrm>
              <a:custGeom>
                <a:avLst/>
                <a:gdLst>
                  <a:gd name="T0" fmla="*/ 568 w 39"/>
                  <a:gd name="T1" fmla="*/ 0 h 81"/>
                  <a:gd name="T2" fmla="*/ 568 w 39"/>
                  <a:gd name="T3" fmla="*/ 739 h 81"/>
                  <a:gd name="T4" fmla="*/ 472 w 39"/>
                  <a:gd name="T5" fmla="*/ 1288 h 81"/>
                  <a:gd name="T6" fmla="*/ 334 w 39"/>
                  <a:gd name="T7" fmla="*/ 1536 h 81"/>
                  <a:gd name="T8" fmla="*/ 158 w 39"/>
                  <a:gd name="T9" fmla="*/ 1443 h 81"/>
                  <a:gd name="T10" fmla="*/ 0 w 39"/>
                  <a:gd name="T11" fmla="*/ 1400 h 81"/>
                  <a:gd name="T12" fmla="*/ 347 w 39"/>
                  <a:gd name="T13" fmla="*/ 1080 h 81"/>
                  <a:gd name="T14" fmla="*/ 555 w 39"/>
                  <a:gd name="T15" fmla="*/ 11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81">
                    <a:moveTo>
                      <a:pt x="36" y="0"/>
                    </a:moveTo>
                    <a:cubicBezTo>
                      <a:pt x="39" y="11"/>
                      <a:pt x="37" y="27"/>
                      <a:pt x="36" y="39"/>
                    </a:cubicBezTo>
                    <a:cubicBezTo>
                      <a:pt x="35" y="49"/>
                      <a:pt x="33" y="59"/>
                      <a:pt x="30" y="68"/>
                    </a:cubicBezTo>
                    <a:cubicBezTo>
                      <a:pt x="28" y="74"/>
                      <a:pt x="28" y="80"/>
                      <a:pt x="21" y="81"/>
                    </a:cubicBezTo>
                    <a:cubicBezTo>
                      <a:pt x="18" y="81"/>
                      <a:pt x="14" y="76"/>
                      <a:pt x="10" y="76"/>
                    </a:cubicBezTo>
                    <a:cubicBezTo>
                      <a:pt x="6" y="76"/>
                      <a:pt x="3" y="75"/>
                      <a:pt x="0" y="74"/>
                    </a:cubicBezTo>
                    <a:cubicBezTo>
                      <a:pt x="9" y="66"/>
                      <a:pt x="16" y="67"/>
                      <a:pt x="22" y="57"/>
                    </a:cubicBezTo>
                    <a:cubicBezTo>
                      <a:pt x="32" y="41"/>
                      <a:pt x="32" y="24"/>
                      <a:pt x="35" y="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6" name="Freeform 995"/>
              <p:cNvSpPr>
                <a:spLocks/>
              </p:cNvSpPr>
              <p:nvPr/>
            </p:nvSpPr>
            <p:spPr bwMode="auto">
              <a:xfrm>
                <a:off x="4494" y="1843"/>
                <a:ext cx="167" cy="187"/>
              </a:xfrm>
              <a:custGeom>
                <a:avLst/>
                <a:gdLst>
                  <a:gd name="T0" fmla="*/ 12 w 67"/>
                  <a:gd name="T1" fmla="*/ 671 h 70"/>
                  <a:gd name="T2" fmla="*/ 434 w 67"/>
                  <a:gd name="T3" fmla="*/ 1242 h 70"/>
                  <a:gd name="T4" fmla="*/ 666 w 67"/>
                  <a:gd name="T5" fmla="*/ 606 h 70"/>
                  <a:gd name="T6" fmla="*/ 1037 w 67"/>
                  <a:gd name="T7" fmla="*/ 0 h 70"/>
                  <a:gd name="T8" fmla="*/ 790 w 67"/>
                  <a:gd name="T9" fmla="*/ 251 h 70"/>
                  <a:gd name="T10" fmla="*/ 479 w 67"/>
                  <a:gd name="T11" fmla="*/ 684 h 70"/>
                  <a:gd name="T12" fmla="*/ 279 w 67"/>
                  <a:gd name="T13" fmla="*/ 991 h 70"/>
                  <a:gd name="T14" fmla="*/ 12 w 67"/>
                  <a:gd name="T15" fmla="*/ 671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1" y="35"/>
                    </a:moveTo>
                    <a:cubicBezTo>
                      <a:pt x="1" y="51"/>
                      <a:pt x="9" y="70"/>
                      <a:pt x="28" y="65"/>
                    </a:cubicBezTo>
                    <a:cubicBezTo>
                      <a:pt x="32" y="54"/>
                      <a:pt x="38" y="43"/>
                      <a:pt x="43" y="32"/>
                    </a:cubicBezTo>
                    <a:cubicBezTo>
                      <a:pt x="50" y="20"/>
                      <a:pt x="60" y="11"/>
                      <a:pt x="67" y="0"/>
                    </a:cubicBezTo>
                    <a:cubicBezTo>
                      <a:pt x="64" y="5"/>
                      <a:pt x="56" y="9"/>
                      <a:pt x="51" y="13"/>
                    </a:cubicBezTo>
                    <a:cubicBezTo>
                      <a:pt x="43" y="20"/>
                      <a:pt x="37" y="28"/>
                      <a:pt x="31" y="36"/>
                    </a:cubicBezTo>
                    <a:cubicBezTo>
                      <a:pt x="27" y="42"/>
                      <a:pt x="26" y="54"/>
                      <a:pt x="18" y="52"/>
                    </a:cubicBezTo>
                    <a:cubicBezTo>
                      <a:pt x="13" y="52"/>
                      <a:pt x="0" y="40"/>
                      <a:pt x="1" y="3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7" name="Freeform 996"/>
              <p:cNvSpPr>
                <a:spLocks/>
              </p:cNvSpPr>
              <p:nvPr/>
            </p:nvSpPr>
            <p:spPr bwMode="auto">
              <a:xfrm>
                <a:off x="4426" y="1758"/>
                <a:ext cx="58" cy="264"/>
              </a:xfrm>
              <a:custGeom>
                <a:avLst/>
                <a:gdLst>
                  <a:gd name="T0" fmla="*/ 305 w 23"/>
                  <a:gd name="T1" fmla="*/ 477 h 99"/>
                  <a:gd name="T2" fmla="*/ 255 w 23"/>
                  <a:gd name="T3" fmla="*/ 1059 h 99"/>
                  <a:gd name="T4" fmla="*/ 305 w 23"/>
                  <a:gd name="T5" fmla="*/ 1571 h 99"/>
                  <a:gd name="T6" fmla="*/ 0 w 23"/>
                  <a:gd name="T7" fmla="*/ 1821 h 99"/>
                  <a:gd name="T8" fmla="*/ 159 w 23"/>
                  <a:gd name="T9" fmla="*/ 1536 h 99"/>
                  <a:gd name="T10" fmla="*/ 159 w 23"/>
                  <a:gd name="T11" fmla="*/ 968 h 99"/>
                  <a:gd name="T12" fmla="*/ 368 w 23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99">
                    <a:moveTo>
                      <a:pt x="19" y="25"/>
                    </a:moveTo>
                    <a:cubicBezTo>
                      <a:pt x="19" y="35"/>
                      <a:pt x="16" y="45"/>
                      <a:pt x="16" y="56"/>
                    </a:cubicBezTo>
                    <a:cubicBezTo>
                      <a:pt x="15" y="65"/>
                      <a:pt x="17" y="74"/>
                      <a:pt x="19" y="83"/>
                    </a:cubicBezTo>
                    <a:cubicBezTo>
                      <a:pt x="22" y="99"/>
                      <a:pt x="10" y="91"/>
                      <a:pt x="0" y="96"/>
                    </a:cubicBezTo>
                    <a:cubicBezTo>
                      <a:pt x="7" y="94"/>
                      <a:pt x="10" y="88"/>
                      <a:pt x="10" y="81"/>
                    </a:cubicBezTo>
                    <a:cubicBezTo>
                      <a:pt x="10" y="71"/>
                      <a:pt x="10" y="62"/>
                      <a:pt x="10" y="51"/>
                    </a:cubicBezTo>
                    <a:cubicBezTo>
                      <a:pt x="11" y="34"/>
                      <a:pt x="17" y="17"/>
                      <a:pt x="23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8" name="Freeform 997"/>
              <p:cNvSpPr>
                <a:spLocks/>
              </p:cNvSpPr>
              <p:nvPr/>
            </p:nvSpPr>
            <p:spPr bwMode="auto">
              <a:xfrm>
                <a:off x="4339" y="1870"/>
                <a:ext cx="57" cy="187"/>
              </a:xfrm>
              <a:custGeom>
                <a:avLst/>
                <a:gdLst>
                  <a:gd name="T0" fmla="*/ 278 w 23"/>
                  <a:gd name="T1" fmla="*/ 206 h 70"/>
                  <a:gd name="T2" fmla="*/ 320 w 23"/>
                  <a:gd name="T3" fmla="*/ 705 h 70"/>
                  <a:gd name="T4" fmla="*/ 320 w 23"/>
                  <a:gd name="T5" fmla="*/ 1050 h 70"/>
                  <a:gd name="T6" fmla="*/ 0 w 23"/>
                  <a:gd name="T7" fmla="*/ 1336 h 70"/>
                  <a:gd name="T8" fmla="*/ 245 w 23"/>
                  <a:gd name="T9" fmla="*/ 764 h 70"/>
                  <a:gd name="T10" fmla="*/ 228 w 23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70">
                    <a:moveTo>
                      <a:pt x="18" y="11"/>
                    </a:moveTo>
                    <a:cubicBezTo>
                      <a:pt x="20" y="19"/>
                      <a:pt x="20" y="29"/>
                      <a:pt x="21" y="37"/>
                    </a:cubicBezTo>
                    <a:cubicBezTo>
                      <a:pt x="21" y="42"/>
                      <a:pt x="23" y="51"/>
                      <a:pt x="21" y="55"/>
                    </a:cubicBezTo>
                    <a:cubicBezTo>
                      <a:pt x="17" y="62"/>
                      <a:pt x="5" y="63"/>
                      <a:pt x="0" y="70"/>
                    </a:cubicBezTo>
                    <a:cubicBezTo>
                      <a:pt x="2" y="58"/>
                      <a:pt x="13" y="52"/>
                      <a:pt x="16" y="40"/>
                    </a:cubicBezTo>
                    <a:cubicBezTo>
                      <a:pt x="19" y="27"/>
                      <a:pt x="15" y="13"/>
                      <a:pt x="15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69" name="Freeform 998"/>
              <p:cNvSpPr>
                <a:spLocks/>
              </p:cNvSpPr>
              <p:nvPr/>
            </p:nvSpPr>
            <p:spPr bwMode="auto">
              <a:xfrm>
                <a:off x="4924" y="2113"/>
                <a:ext cx="245" cy="210"/>
              </a:xfrm>
              <a:custGeom>
                <a:avLst/>
                <a:gdLst>
                  <a:gd name="T0" fmla="*/ 0 w 98"/>
                  <a:gd name="T1" fmla="*/ 1372 h 79"/>
                  <a:gd name="T2" fmla="*/ 145 w 98"/>
                  <a:gd name="T3" fmla="*/ 1393 h 79"/>
                  <a:gd name="T4" fmla="*/ 283 w 98"/>
                  <a:gd name="T5" fmla="*/ 1462 h 79"/>
                  <a:gd name="T6" fmla="*/ 500 w 98"/>
                  <a:gd name="T7" fmla="*/ 1257 h 79"/>
                  <a:gd name="T8" fmla="*/ 1050 w 98"/>
                  <a:gd name="T9" fmla="*/ 997 h 79"/>
                  <a:gd name="T10" fmla="*/ 1470 w 98"/>
                  <a:gd name="T11" fmla="*/ 962 h 79"/>
                  <a:gd name="T12" fmla="*/ 1375 w 98"/>
                  <a:gd name="T13" fmla="*/ 524 h 79"/>
                  <a:gd name="T14" fmla="*/ 1125 w 98"/>
                  <a:gd name="T15" fmla="*/ 0 h 79"/>
                  <a:gd name="T16" fmla="*/ 1208 w 98"/>
                  <a:gd name="T17" fmla="*/ 579 h 79"/>
                  <a:gd name="T18" fmla="*/ 813 w 98"/>
                  <a:gd name="T19" fmla="*/ 805 h 79"/>
                  <a:gd name="T20" fmla="*/ 613 w 98"/>
                  <a:gd name="T21" fmla="*/ 962 h 79"/>
                  <a:gd name="T22" fmla="*/ 458 w 98"/>
                  <a:gd name="T23" fmla="*/ 1167 h 79"/>
                  <a:gd name="T24" fmla="*/ 113 w 98"/>
                  <a:gd name="T25" fmla="*/ 135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8" h="79">
                    <a:moveTo>
                      <a:pt x="0" y="73"/>
                    </a:moveTo>
                    <a:cubicBezTo>
                      <a:pt x="3" y="73"/>
                      <a:pt x="6" y="73"/>
                      <a:pt x="9" y="74"/>
                    </a:cubicBezTo>
                    <a:cubicBezTo>
                      <a:pt x="12" y="75"/>
                      <a:pt x="15" y="78"/>
                      <a:pt x="18" y="78"/>
                    </a:cubicBezTo>
                    <a:cubicBezTo>
                      <a:pt x="26" y="79"/>
                      <a:pt x="27" y="73"/>
                      <a:pt x="32" y="67"/>
                    </a:cubicBezTo>
                    <a:cubicBezTo>
                      <a:pt x="41" y="58"/>
                      <a:pt x="55" y="53"/>
                      <a:pt x="67" y="53"/>
                    </a:cubicBezTo>
                    <a:cubicBezTo>
                      <a:pt x="74" y="53"/>
                      <a:pt x="90" y="58"/>
                      <a:pt x="94" y="51"/>
                    </a:cubicBezTo>
                    <a:cubicBezTo>
                      <a:pt x="98" y="45"/>
                      <a:pt x="91" y="33"/>
                      <a:pt x="88" y="28"/>
                    </a:cubicBezTo>
                    <a:cubicBezTo>
                      <a:pt x="83" y="18"/>
                      <a:pt x="78" y="8"/>
                      <a:pt x="72" y="0"/>
                    </a:cubicBezTo>
                    <a:cubicBezTo>
                      <a:pt x="78" y="10"/>
                      <a:pt x="83" y="20"/>
                      <a:pt x="77" y="31"/>
                    </a:cubicBezTo>
                    <a:cubicBezTo>
                      <a:pt x="72" y="40"/>
                      <a:pt x="61" y="40"/>
                      <a:pt x="52" y="43"/>
                    </a:cubicBezTo>
                    <a:cubicBezTo>
                      <a:pt x="47" y="45"/>
                      <a:pt x="43" y="48"/>
                      <a:pt x="39" y="51"/>
                    </a:cubicBezTo>
                    <a:cubicBezTo>
                      <a:pt x="35" y="55"/>
                      <a:pt x="33" y="59"/>
                      <a:pt x="29" y="62"/>
                    </a:cubicBezTo>
                    <a:cubicBezTo>
                      <a:pt x="25" y="67"/>
                      <a:pt x="14" y="71"/>
                      <a:pt x="7" y="7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0" name="Freeform 999"/>
              <p:cNvSpPr>
                <a:spLocks/>
              </p:cNvSpPr>
              <p:nvPr/>
            </p:nvSpPr>
            <p:spPr bwMode="auto">
              <a:xfrm>
                <a:off x="5099" y="1926"/>
                <a:ext cx="100" cy="163"/>
              </a:xfrm>
              <a:custGeom>
                <a:avLst/>
                <a:gdLst>
                  <a:gd name="T0" fmla="*/ 0 w 40"/>
                  <a:gd name="T1" fmla="*/ 708 h 61"/>
                  <a:gd name="T2" fmla="*/ 208 w 40"/>
                  <a:gd name="T3" fmla="*/ 1085 h 61"/>
                  <a:gd name="T4" fmla="*/ 313 w 40"/>
                  <a:gd name="T5" fmla="*/ 1085 h 61"/>
                  <a:gd name="T6" fmla="*/ 458 w 40"/>
                  <a:gd name="T7" fmla="*/ 820 h 61"/>
                  <a:gd name="T8" fmla="*/ 595 w 40"/>
                  <a:gd name="T9" fmla="*/ 534 h 61"/>
                  <a:gd name="T10" fmla="*/ 438 w 40"/>
                  <a:gd name="T11" fmla="*/ 307 h 61"/>
                  <a:gd name="T12" fmla="*/ 313 w 40"/>
                  <a:gd name="T13" fmla="*/ 0 h 61"/>
                  <a:gd name="T14" fmla="*/ 408 w 40"/>
                  <a:gd name="T15" fmla="*/ 457 h 61"/>
                  <a:gd name="T16" fmla="*/ 238 w 40"/>
                  <a:gd name="T17" fmla="*/ 842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61">
                    <a:moveTo>
                      <a:pt x="0" y="37"/>
                    </a:moveTo>
                    <a:cubicBezTo>
                      <a:pt x="6" y="41"/>
                      <a:pt x="9" y="52"/>
                      <a:pt x="13" y="57"/>
                    </a:cubicBezTo>
                    <a:cubicBezTo>
                      <a:pt x="16" y="61"/>
                      <a:pt x="16" y="61"/>
                      <a:pt x="20" y="57"/>
                    </a:cubicBezTo>
                    <a:cubicBezTo>
                      <a:pt x="24" y="53"/>
                      <a:pt x="25" y="47"/>
                      <a:pt x="29" y="43"/>
                    </a:cubicBezTo>
                    <a:cubicBezTo>
                      <a:pt x="33" y="38"/>
                      <a:pt x="40" y="35"/>
                      <a:pt x="38" y="28"/>
                    </a:cubicBezTo>
                    <a:cubicBezTo>
                      <a:pt x="37" y="24"/>
                      <a:pt x="31" y="20"/>
                      <a:pt x="28" y="16"/>
                    </a:cubicBezTo>
                    <a:cubicBezTo>
                      <a:pt x="25" y="11"/>
                      <a:pt x="24" y="4"/>
                      <a:pt x="20" y="0"/>
                    </a:cubicBezTo>
                    <a:cubicBezTo>
                      <a:pt x="22" y="8"/>
                      <a:pt x="26" y="15"/>
                      <a:pt x="26" y="24"/>
                    </a:cubicBezTo>
                    <a:cubicBezTo>
                      <a:pt x="28" y="35"/>
                      <a:pt x="23" y="37"/>
                      <a:pt x="15" y="4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1" name="Freeform 1000"/>
              <p:cNvSpPr>
                <a:spLocks/>
              </p:cNvSpPr>
              <p:nvPr/>
            </p:nvSpPr>
            <p:spPr bwMode="auto">
              <a:xfrm>
                <a:off x="4689" y="2115"/>
                <a:ext cx="170" cy="203"/>
              </a:xfrm>
              <a:custGeom>
                <a:avLst/>
                <a:gdLst>
                  <a:gd name="T0" fmla="*/ 0 w 68"/>
                  <a:gd name="T1" fmla="*/ 1242 h 76"/>
                  <a:gd name="T2" fmla="*/ 250 w 68"/>
                  <a:gd name="T3" fmla="*/ 1311 h 76"/>
                  <a:gd name="T4" fmla="*/ 425 w 68"/>
                  <a:gd name="T5" fmla="*/ 1426 h 76"/>
                  <a:gd name="T6" fmla="*/ 645 w 68"/>
                  <a:gd name="T7" fmla="*/ 1255 h 76"/>
                  <a:gd name="T8" fmla="*/ 938 w 68"/>
                  <a:gd name="T9" fmla="*/ 1221 h 76"/>
                  <a:gd name="T10" fmla="*/ 1050 w 68"/>
                  <a:gd name="T11" fmla="*/ 1084 h 76"/>
                  <a:gd name="T12" fmla="*/ 908 w 68"/>
                  <a:gd name="T13" fmla="*/ 649 h 76"/>
                  <a:gd name="T14" fmla="*/ 500 w 68"/>
                  <a:gd name="T15" fmla="*/ 0 h 76"/>
                  <a:gd name="T16" fmla="*/ 750 w 68"/>
                  <a:gd name="T17" fmla="*/ 401 h 76"/>
                  <a:gd name="T18" fmla="*/ 770 w 68"/>
                  <a:gd name="T19" fmla="*/ 1028 h 76"/>
                  <a:gd name="T20" fmla="*/ 375 w 68"/>
                  <a:gd name="T21" fmla="*/ 1199 h 76"/>
                  <a:gd name="T22" fmla="*/ 33 w 68"/>
                  <a:gd name="T23" fmla="*/ 1242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76">
                    <a:moveTo>
                      <a:pt x="0" y="65"/>
                    </a:moveTo>
                    <a:cubicBezTo>
                      <a:pt x="5" y="67"/>
                      <a:pt x="11" y="66"/>
                      <a:pt x="16" y="69"/>
                    </a:cubicBezTo>
                    <a:cubicBezTo>
                      <a:pt x="19" y="71"/>
                      <a:pt x="24" y="76"/>
                      <a:pt x="27" y="75"/>
                    </a:cubicBezTo>
                    <a:cubicBezTo>
                      <a:pt x="31" y="75"/>
                      <a:pt x="37" y="68"/>
                      <a:pt x="41" y="66"/>
                    </a:cubicBezTo>
                    <a:cubicBezTo>
                      <a:pt x="48" y="64"/>
                      <a:pt x="53" y="65"/>
                      <a:pt x="60" y="64"/>
                    </a:cubicBezTo>
                    <a:cubicBezTo>
                      <a:pt x="66" y="63"/>
                      <a:pt x="67" y="64"/>
                      <a:pt x="67" y="57"/>
                    </a:cubicBezTo>
                    <a:cubicBezTo>
                      <a:pt x="68" y="50"/>
                      <a:pt x="61" y="40"/>
                      <a:pt x="58" y="34"/>
                    </a:cubicBezTo>
                    <a:cubicBezTo>
                      <a:pt x="54" y="24"/>
                      <a:pt x="46" y="2"/>
                      <a:pt x="32" y="0"/>
                    </a:cubicBezTo>
                    <a:cubicBezTo>
                      <a:pt x="41" y="5"/>
                      <a:pt x="45" y="11"/>
                      <a:pt x="48" y="21"/>
                    </a:cubicBezTo>
                    <a:cubicBezTo>
                      <a:pt x="50" y="29"/>
                      <a:pt x="54" y="46"/>
                      <a:pt x="49" y="54"/>
                    </a:cubicBezTo>
                    <a:cubicBezTo>
                      <a:pt x="44" y="61"/>
                      <a:pt x="32" y="64"/>
                      <a:pt x="24" y="63"/>
                    </a:cubicBezTo>
                    <a:cubicBezTo>
                      <a:pt x="16" y="63"/>
                      <a:pt x="10" y="59"/>
                      <a:pt x="2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2" name="Freeform 1001"/>
              <p:cNvSpPr>
                <a:spLocks/>
              </p:cNvSpPr>
              <p:nvPr/>
            </p:nvSpPr>
            <p:spPr bwMode="auto">
              <a:xfrm>
                <a:off x="4036" y="2099"/>
                <a:ext cx="243" cy="246"/>
              </a:xfrm>
              <a:custGeom>
                <a:avLst/>
                <a:gdLst>
                  <a:gd name="T0" fmla="*/ 0 w 97"/>
                  <a:gd name="T1" fmla="*/ 1759 h 92"/>
                  <a:gd name="T2" fmla="*/ 521 w 97"/>
                  <a:gd name="T3" fmla="*/ 1588 h 92"/>
                  <a:gd name="T4" fmla="*/ 879 w 97"/>
                  <a:gd name="T5" fmla="*/ 1107 h 92"/>
                  <a:gd name="T6" fmla="*/ 1192 w 97"/>
                  <a:gd name="T7" fmla="*/ 786 h 92"/>
                  <a:gd name="T8" fmla="*/ 1526 w 97"/>
                  <a:gd name="T9" fmla="*/ 0 h 92"/>
                  <a:gd name="T10" fmla="*/ 909 w 97"/>
                  <a:gd name="T11" fmla="*/ 901 h 92"/>
                  <a:gd name="T12" fmla="*/ 679 w 97"/>
                  <a:gd name="T13" fmla="*/ 1086 h 92"/>
                  <a:gd name="T14" fmla="*/ 471 w 97"/>
                  <a:gd name="T15" fmla="*/ 1415 h 92"/>
                  <a:gd name="T16" fmla="*/ 125 w 97"/>
                  <a:gd name="T17" fmla="*/ 1679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92">
                    <a:moveTo>
                      <a:pt x="0" y="92"/>
                    </a:moveTo>
                    <a:cubicBezTo>
                      <a:pt x="8" y="88"/>
                      <a:pt x="23" y="87"/>
                      <a:pt x="33" y="83"/>
                    </a:cubicBezTo>
                    <a:cubicBezTo>
                      <a:pt x="43" y="80"/>
                      <a:pt x="48" y="65"/>
                      <a:pt x="56" y="58"/>
                    </a:cubicBezTo>
                    <a:cubicBezTo>
                      <a:pt x="64" y="51"/>
                      <a:pt x="72" y="50"/>
                      <a:pt x="76" y="41"/>
                    </a:cubicBezTo>
                    <a:cubicBezTo>
                      <a:pt x="82" y="28"/>
                      <a:pt x="84" y="9"/>
                      <a:pt x="97" y="0"/>
                    </a:cubicBezTo>
                    <a:cubicBezTo>
                      <a:pt x="76" y="5"/>
                      <a:pt x="71" y="34"/>
                      <a:pt x="58" y="47"/>
                    </a:cubicBezTo>
                    <a:cubicBezTo>
                      <a:pt x="53" y="51"/>
                      <a:pt x="48" y="53"/>
                      <a:pt x="43" y="57"/>
                    </a:cubicBezTo>
                    <a:cubicBezTo>
                      <a:pt x="37" y="62"/>
                      <a:pt x="35" y="69"/>
                      <a:pt x="30" y="74"/>
                    </a:cubicBezTo>
                    <a:cubicBezTo>
                      <a:pt x="24" y="82"/>
                      <a:pt x="15" y="82"/>
                      <a:pt x="8" y="8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3" name="Freeform 1002"/>
              <p:cNvSpPr>
                <a:spLocks/>
              </p:cNvSpPr>
              <p:nvPr/>
            </p:nvSpPr>
            <p:spPr bwMode="auto">
              <a:xfrm>
                <a:off x="3816" y="2222"/>
                <a:ext cx="140" cy="205"/>
              </a:xfrm>
              <a:custGeom>
                <a:avLst/>
                <a:gdLst>
                  <a:gd name="T0" fmla="*/ 0 w 56"/>
                  <a:gd name="T1" fmla="*/ 1227 h 77"/>
                  <a:gd name="T2" fmla="*/ 300 w 56"/>
                  <a:gd name="T3" fmla="*/ 1432 h 77"/>
                  <a:gd name="T4" fmla="*/ 658 w 56"/>
                  <a:gd name="T5" fmla="*/ 1249 h 77"/>
                  <a:gd name="T6" fmla="*/ 863 w 56"/>
                  <a:gd name="T7" fmla="*/ 942 h 77"/>
                  <a:gd name="T8" fmla="*/ 720 w 56"/>
                  <a:gd name="T9" fmla="*/ 0 h 77"/>
                  <a:gd name="T10" fmla="*/ 563 w 56"/>
                  <a:gd name="T11" fmla="*/ 1147 h 77"/>
                  <a:gd name="T12" fmla="*/ 50 w 56"/>
                  <a:gd name="T13" fmla="*/ 122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77">
                    <a:moveTo>
                      <a:pt x="0" y="65"/>
                    </a:moveTo>
                    <a:cubicBezTo>
                      <a:pt x="5" y="68"/>
                      <a:pt x="14" y="76"/>
                      <a:pt x="19" y="76"/>
                    </a:cubicBezTo>
                    <a:cubicBezTo>
                      <a:pt x="25" y="77"/>
                      <a:pt x="36" y="68"/>
                      <a:pt x="42" y="66"/>
                    </a:cubicBezTo>
                    <a:cubicBezTo>
                      <a:pt x="52" y="62"/>
                      <a:pt x="55" y="61"/>
                      <a:pt x="55" y="50"/>
                    </a:cubicBezTo>
                    <a:cubicBezTo>
                      <a:pt x="56" y="33"/>
                      <a:pt x="52" y="16"/>
                      <a:pt x="46" y="0"/>
                    </a:cubicBezTo>
                    <a:cubicBezTo>
                      <a:pt x="50" y="18"/>
                      <a:pt x="53" y="48"/>
                      <a:pt x="36" y="61"/>
                    </a:cubicBezTo>
                    <a:cubicBezTo>
                      <a:pt x="29" y="66"/>
                      <a:pt x="9" y="70"/>
                      <a:pt x="3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4" name="Freeform 1003"/>
              <p:cNvSpPr>
                <a:spLocks/>
              </p:cNvSpPr>
              <p:nvPr/>
            </p:nvSpPr>
            <p:spPr bwMode="auto">
              <a:xfrm>
                <a:off x="3761" y="1657"/>
                <a:ext cx="110" cy="381"/>
              </a:xfrm>
              <a:custGeom>
                <a:avLst/>
                <a:gdLst>
                  <a:gd name="T0" fmla="*/ 675 w 44"/>
                  <a:gd name="T1" fmla="*/ 285 h 143"/>
                  <a:gd name="T2" fmla="*/ 550 w 44"/>
                  <a:gd name="T3" fmla="*/ 2115 h 143"/>
                  <a:gd name="T4" fmla="*/ 0 w 44"/>
                  <a:gd name="T5" fmla="*/ 2193 h 143"/>
                  <a:gd name="T6" fmla="*/ 333 w 44"/>
                  <a:gd name="T7" fmla="*/ 2022 h 143"/>
                  <a:gd name="T8" fmla="*/ 333 w 44"/>
                  <a:gd name="T9" fmla="*/ 1271 h 143"/>
                  <a:gd name="T10" fmla="*/ 675 w 44"/>
                  <a:gd name="T11" fmla="*/ 0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43">
                    <a:moveTo>
                      <a:pt x="43" y="15"/>
                    </a:moveTo>
                    <a:cubicBezTo>
                      <a:pt x="36" y="48"/>
                      <a:pt x="34" y="78"/>
                      <a:pt x="35" y="112"/>
                    </a:cubicBezTo>
                    <a:cubicBezTo>
                      <a:pt x="36" y="143"/>
                      <a:pt x="14" y="115"/>
                      <a:pt x="0" y="116"/>
                    </a:cubicBezTo>
                    <a:cubicBezTo>
                      <a:pt x="11" y="114"/>
                      <a:pt x="18" y="122"/>
                      <a:pt x="21" y="107"/>
                    </a:cubicBezTo>
                    <a:cubicBezTo>
                      <a:pt x="23" y="91"/>
                      <a:pt x="20" y="83"/>
                      <a:pt x="21" y="67"/>
                    </a:cubicBezTo>
                    <a:cubicBezTo>
                      <a:pt x="23" y="41"/>
                      <a:pt x="44" y="26"/>
                      <a:pt x="43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5" name="Freeform 1004"/>
              <p:cNvSpPr>
                <a:spLocks/>
              </p:cNvSpPr>
              <p:nvPr/>
            </p:nvSpPr>
            <p:spPr bwMode="auto">
              <a:xfrm>
                <a:off x="5194" y="1937"/>
                <a:ext cx="132" cy="61"/>
              </a:xfrm>
              <a:custGeom>
                <a:avLst/>
                <a:gdLst>
                  <a:gd name="T0" fmla="*/ 0 w 53"/>
                  <a:gd name="T1" fmla="*/ 77 h 23"/>
                  <a:gd name="T2" fmla="*/ 105 w 53"/>
                  <a:gd name="T3" fmla="*/ 353 h 23"/>
                  <a:gd name="T4" fmla="*/ 249 w 53"/>
                  <a:gd name="T5" fmla="*/ 316 h 23"/>
                  <a:gd name="T6" fmla="*/ 819 w 53"/>
                  <a:gd name="T7" fmla="*/ 149 h 23"/>
                  <a:gd name="T8" fmla="*/ 403 w 53"/>
                  <a:gd name="T9" fmla="*/ 77 h 23"/>
                  <a:gd name="T10" fmla="*/ 12 w 53"/>
                  <a:gd name="T11" fmla="*/ 90 h 23"/>
                  <a:gd name="T12" fmla="*/ 12 w 53"/>
                  <a:gd name="T13" fmla="*/ 3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23">
                    <a:moveTo>
                      <a:pt x="0" y="4"/>
                    </a:moveTo>
                    <a:cubicBezTo>
                      <a:pt x="2" y="8"/>
                      <a:pt x="3" y="17"/>
                      <a:pt x="7" y="19"/>
                    </a:cubicBezTo>
                    <a:cubicBezTo>
                      <a:pt x="12" y="23"/>
                      <a:pt x="11" y="20"/>
                      <a:pt x="16" y="17"/>
                    </a:cubicBezTo>
                    <a:cubicBezTo>
                      <a:pt x="29" y="7"/>
                      <a:pt x="38" y="6"/>
                      <a:pt x="53" y="8"/>
                    </a:cubicBezTo>
                    <a:cubicBezTo>
                      <a:pt x="45" y="0"/>
                      <a:pt x="38" y="1"/>
                      <a:pt x="26" y="4"/>
                    </a:cubicBezTo>
                    <a:cubicBezTo>
                      <a:pt x="16" y="7"/>
                      <a:pt x="11" y="6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6" name="Freeform 1005"/>
              <p:cNvSpPr>
                <a:spLocks/>
              </p:cNvSpPr>
              <p:nvPr/>
            </p:nvSpPr>
            <p:spPr bwMode="auto">
              <a:xfrm>
                <a:off x="4986" y="1035"/>
                <a:ext cx="333" cy="574"/>
              </a:xfrm>
              <a:custGeom>
                <a:avLst/>
                <a:gdLst>
                  <a:gd name="T0" fmla="*/ 2088 w 133"/>
                  <a:gd name="T1" fmla="*/ 0 h 215"/>
                  <a:gd name="T2" fmla="*/ 208 w 133"/>
                  <a:gd name="T3" fmla="*/ 4055 h 215"/>
                  <a:gd name="T4" fmla="*/ 270 w 133"/>
                  <a:gd name="T5" fmla="*/ 3465 h 215"/>
                  <a:gd name="T6" fmla="*/ 0 w 133"/>
                  <a:gd name="T7" fmla="*/ 2907 h 215"/>
                  <a:gd name="T8" fmla="*/ 596 w 133"/>
                  <a:gd name="T9" fmla="*/ 3236 h 215"/>
                  <a:gd name="T10" fmla="*/ 2088 w 133"/>
                  <a:gd name="T11" fmla="*/ 0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215">
                    <a:moveTo>
                      <a:pt x="133" y="0"/>
                    </a:moveTo>
                    <a:cubicBezTo>
                      <a:pt x="129" y="25"/>
                      <a:pt x="106" y="142"/>
                      <a:pt x="13" y="213"/>
                    </a:cubicBezTo>
                    <a:cubicBezTo>
                      <a:pt x="8" y="215"/>
                      <a:pt x="24" y="200"/>
                      <a:pt x="17" y="182"/>
                    </a:cubicBezTo>
                    <a:cubicBezTo>
                      <a:pt x="11" y="163"/>
                      <a:pt x="0" y="153"/>
                      <a:pt x="0" y="153"/>
                    </a:cubicBezTo>
                    <a:cubicBezTo>
                      <a:pt x="12" y="165"/>
                      <a:pt x="22" y="178"/>
                      <a:pt x="38" y="170"/>
                    </a:cubicBezTo>
                    <a:cubicBezTo>
                      <a:pt x="54" y="163"/>
                      <a:pt x="116" y="82"/>
                      <a:pt x="133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7" name="Freeform 1006"/>
              <p:cNvSpPr>
                <a:spLocks/>
              </p:cNvSpPr>
              <p:nvPr/>
            </p:nvSpPr>
            <p:spPr bwMode="auto">
              <a:xfrm>
                <a:off x="5111" y="2539"/>
                <a:ext cx="130" cy="246"/>
              </a:xfrm>
              <a:custGeom>
                <a:avLst/>
                <a:gdLst>
                  <a:gd name="T0" fmla="*/ 595 w 52"/>
                  <a:gd name="T1" fmla="*/ 0 h 92"/>
                  <a:gd name="T2" fmla="*/ 583 w 52"/>
                  <a:gd name="T3" fmla="*/ 1072 h 92"/>
                  <a:gd name="T4" fmla="*/ 0 w 52"/>
                  <a:gd name="T5" fmla="*/ 1738 h 92"/>
                  <a:gd name="T6" fmla="*/ 425 w 52"/>
                  <a:gd name="T7" fmla="*/ 1107 h 92"/>
                  <a:gd name="T8" fmla="*/ 595 w 5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92">
                    <a:moveTo>
                      <a:pt x="38" y="0"/>
                    </a:moveTo>
                    <a:cubicBezTo>
                      <a:pt x="36" y="23"/>
                      <a:pt x="36" y="41"/>
                      <a:pt x="37" y="56"/>
                    </a:cubicBezTo>
                    <a:cubicBezTo>
                      <a:pt x="38" y="71"/>
                      <a:pt x="52" y="92"/>
                      <a:pt x="0" y="91"/>
                    </a:cubicBezTo>
                    <a:cubicBezTo>
                      <a:pt x="15" y="90"/>
                      <a:pt x="25" y="81"/>
                      <a:pt x="27" y="58"/>
                    </a:cubicBezTo>
                    <a:cubicBezTo>
                      <a:pt x="29" y="36"/>
                      <a:pt x="33" y="9"/>
                      <a:pt x="38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8" name="Freeform 1007"/>
              <p:cNvSpPr>
                <a:spLocks/>
              </p:cNvSpPr>
              <p:nvPr/>
            </p:nvSpPr>
            <p:spPr bwMode="auto">
              <a:xfrm>
                <a:off x="4931" y="2665"/>
                <a:ext cx="68" cy="120"/>
              </a:xfrm>
              <a:custGeom>
                <a:avLst/>
                <a:gdLst>
                  <a:gd name="T0" fmla="*/ 0 w 27"/>
                  <a:gd name="T1" fmla="*/ 853 h 45"/>
                  <a:gd name="T2" fmla="*/ 380 w 27"/>
                  <a:gd name="T3" fmla="*/ 760 h 45"/>
                  <a:gd name="T4" fmla="*/ 305 w 27"/>
                  <a:gd name="T5" fmla="*/ 0 h 45"/>
                  <a:gd name="T6" fmla="*/ 0 w 27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5">
                    <a:moveTo>
                      <a:pt x="0" y="45"/>
                    </a:moveTo>
                    <a:cubicBezTo>
                      <a:pt x="15" y="44"/>
                      <a:pt x="21" y="44"/>
                      <a:pt x="24" y="40"/>
                    </a:cubicBezTo>
                    <a:cubicBezTo>
                      <a:pt x="27" y="35"/>
                      <a:pt x="19" y="0"/>
                      <a:pt x="19" y="0"/>
                    </a:cubicBezTo>
                    <a:cubicBezTo>
                      <a:pt x="17" y="16"/>
                      <a:pt x="21" y="43"/>
                      <a:pt x="0" y="4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79" name="Freeform 1008"/>
              <p:cNvSpPr>
                <a:spLocks/>
              </p:cNvSpPr>
              <p:nvPr/>
            </p:nvSpPr>
            <p:spPr bwMode="auto">
              <a:xfrm>
                <a:off x="4594" y="2427"/>
                <a:ext cx="190" cy="368"/>
              </a:xfrm>
              <a:custGeom>
                <a:avLst/>
                <a:gdLst>
                  <a:gd name="T0" fmla="*/ 1095 w 76"/>
                  <a:gd name="T1" fmla="*/ 0 h 138"/>
                  <a:gd name="T2" fmla="*/ 1050 w 76"/>
                  <a:gd name="T3" fmla="*/ 2141 h 138"/>
                  <a:gd name="T4" fmla="*/ 0 w 76"/>
                  <a:gd name="T5" fmla="*/ 2525 h 138"/>
                  <a:gd name="T6" fmla="*/ 863 w 76"/>
                  <a:gd name="T7" fmla="*/ 2048 h 138"/>
                  <a:gd name="T8" fmla="*/ 1095 w 76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38">
                    <a:moveTo>
                      <a:pt x="70" y="0"/>
                    </a:moveTo>
                    <a:cubicBezTo>
                      <a:pt x="72" y="30"/>
                      <a:pt x="76" y="79"/>
                      <a:pt x="67" y="113"/>
                    </a:cubicBezTo>
                    <a:cubicBezTo>
                      <a:pt x="60" y="138"/>
                      <a:pt x="42" y="133"/>
                      <a:pt x="0" y="133"/>
                    </a:cubicBezTo>
                    <a:cubicBezTo>
                      <a:pt x="18" y="132"/>
                      <a:pt x="46" y="132"/>
                      <a:pt x="55" y="108"/>
                    </a:cubicBezTo>
                    <a:cubicBezTo>
                      <a:pt x="65" y="85"/>
                      <a:pt x="70" y="0"/>
                      <a:pt x="7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0" name="Freeform 1009"/>
              <p:cNvSpPr>
                <a:spLocks/>
              </p:cNvSpPr>
              <p:nvPr/>
            </p:nvSpPr>
            <p:spPr bwMode="auto">
              <a:xfrm>
                <a:off x="4171" y="2427"/>
                <a:ext cx="293" cy="366"/>
              </a:xfrm>
              <a:custGeom>
                <a:avLst/>
                <a:gdLst>
                  <a:gd name="T0" fmla="*/ 1818 w 117"/>
                  <a:gd name="T1" fmla="*/ 0 h 137"/>
                  <a:gd name="T2" fmla="*/ 1600 w 117"/>
                  <a:gd name="T3" fmla="*/ 1528 h 137"/>
                  <a:gd name="T4" fmla="*/ 1442 w 117"/>
                  <a:gd name="T5" fmla="*/ 2463 h 137"/>
                  <a:gd name="T6" fmla="*/ 0 w 117"/>
                  <a:gd name="T7" fmla="*/ 2533 h 137"/>
                  <a:gd name="T8" fmla="*/ 1210 w 117"/>
                  <a:gd name="T9" fmla="*/ 2271 h 137"/>
                  <a:gd name="T10" fmla="*/ 1525 w 117"/>
                  <a:gd name="T11" fmla="*/ 1085 h 137"/>
                  <a:gd name="T12" fmla="*/ 1818 w 117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137">
                    <a:moveTo>
                      <a:pt x="116" y="0"/>
                    </a:moveTo>
                    <a:cubicBezTo>
                      <a:pt x="115" y="24"/>
                      <a:pt x="109" y="53"/>
                      <a:pt x="102" y="80"/>
                    </a:cubicBezTo>
                    <a:cubicBezTo>
                      <a:pt x="96" y="107"/>
                      <a:pt x="99" y="122"/>
                      <a:pt x="92" y="129"/>
                    </a:cubicBezTo>
                    <a:cubicBezTo>
                      <a:pt x="85" y="137"/>
                      <a:pt x="10" y="137"/>
                      <a:pt x="0" y="133"/>
                    </a:cubicBezTo>
                    <a:cubicBezTo>
                      <a:pt x="20" y="133"/>
                      <a:pt x="63" y="132"/>
                      <a:pt x="77" y="119"/>
                    </a:cubicBezTo>
                    <a:cubicBezTo>
                      <a:pt x="92" y="106"/>
                      <a:pt x="90" y="77"/>
                      <a:pt x="97" y="57"/>
                    </a:cubicBezTo>
                    <a:cubicBezTo>
                      <a:pt x="105" y="38"/>
                      <a:pt x="117" y="12"/>
                      <a:pt x="11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1" name="Freeform 1010"/>
              <p:cNvSpPr>
                <a:spLocks/>
              </p:cNvSpPr>
              <p:nvPr/>
            </p:nvSpPr>
            <p:spPr bwMode="auto">
              <a:xfrm>
                <a:off x="3954" y="2678"/>
                <a:ext cx="142" cy="112"/>
              </a:xfrm>
              <a:custGeom>
                <a:avLst/>
                <a:gdLst>
                  <a:gd name="T0" fmla="*/ 712 w 57"/>
                  <a:gd name="T1" fmla="*/ 589 h 42"/>
                  <a:gd name="T2" fmla="*/ 0 w 57"/>
                  <a:gd name="T3" fmla="*/ 739 h 42"/>
                  <a:gd name="T4" fmla="*/ 787 w 57"/>
                  <a:gd name="T5" fmla="*/ 683 h 42"/>
                  <a:gd name="T6" fmla="*/ 882 w 57"/>
                  <a:gd name="T7" fmla="*/ 0 h 42"/>
                  <a:gd name="T8" fmla="*/ 712 w 57"/>
                  <a:gd name="T9" fmla="*/ 58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2">
                    <a:moveTo>
                      <a:pt x="46" y="31"/>
                    </a:moveTo>
                    <a:cubicBezTo>
                      <a:pt x="40" y="39"/>
                      <a:pt x="15" y="39"/>
                      <a:pt x="0" y="39"/>
                    </a:cubicBezTo>
                    <a:cubicBezTo>
                      <a:pt x="12" y="42"/>
                      <a:pt x="45" y="40"/>
                      <a:pt x="51" y="36"/>
                    </a:cubicBezTo>
                    <a:cubicBezTo>
                      <a:pt x="57" y="32"/>
                      <a:pt x="56" y="6"/>
                      <a:pt x="57" y="0"/>
                    </a:cubicBezTo>
                    <a:cubicBezTo>
                      <a:pt x="57" y="8"/>
                      <a:pt x="49" y="25"/>
                      <a:pt x="46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2" name="Freeform 1011"/>
              <p:cNvSpPr>
                <a:spLocks/>
              </p:cNvSpPr>
              <p:nvPr/>
            </p:nvSpPr>
            <p:spPr bwMode="auto">
              <a:xfrm>
                <a:off x="3779" y="2681"/>
                <a:ext cx="97" cy="101"/>
              </a:xfrm>
              <a:custGeom>
                <a:avLst/>
                <a:gdLst>
                  <a:gd name="T0" fmla="*/ 570 w 39"/>
                  <a:gd name="T1" fmla="*/ 0 h 38"/>
                  <a:gd name="T2" fmla="*/ 537 w 39"/>
                  <a:gd name="T3" fmla="*/ 635 h 38"/>
                  <a:gd name="T4" fmla="*/ 0 w 39"/>
                  <a:gd name="T5" fmla="*/ 657 h 38"/>
                  <a:gd name="T6" fmla="*/ 570 w 3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37" y="0"/>
                    </a:moveTo>
                    <a:cubicBezTo>
                      <a:pt x="37" y="7"/>
                      <a:pt x="39" y="30"/>
                      <a:pt x="35" y="34"/>
                    </a:cubicBezTo>
                    <a:cubicBezTo>
                      <a:pt x="31" y="37"/>
                      <a:pt x="10" y="36"/>
                      <a:pt x="0" y="35"/>
                    </a:cubicBezTo>
                    <a:cubicBezTo>
                      <a:pt x="13" y="35"/>
                      <a:pt x="35" y="38"/>
                      <a:pt x="37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3" name="Freeform 1012"/>
              <p:cNvSpPr>
                <a:spLocks/>
              </p:cNvSpPr>
              <p:nvPr/>
            </p:nvSpPr>
            <p:spPr bwMode="auto">
              <a:xfrm>
                <a:off x="3926" y="1777"/>
                <a:ext cx="133" cy="296"/>
              </a:xfrm>
              <a:custGeom>
                <a:avLst/>
                <a:gdLst>
                  <a:gd name="T0" fmla="*/ 660 w 53"/>
                  <a:gd name="T1" fmla="*/ 1080 h 111"/>
                  <a:gd name="T2" fmla="*/ 818 w 53"/>
                  <a:gd name="T3" fmla="*/ 0 h 111"/>
                  <a:gd name="T4" fmla="*/ 775 w 53"/>
                  <a:gd name="T5" fmla="*/ 1024 h 111"/>
                  <a:gd name="T6" fmla="*/ 660 w 53"/>
                  <a:gd name="T7" fmla="*/ 1515 h 111"/>
                  <a:gd name="T8" fmla="*/ 0 w 53"/>
                  <a:gd name="T9" fmla="*/ 2104 h 111"/>
                  <a:gd name="T10" fmla="*/ 660 w 53"/>
                  <a:gd name="T11" fmla="*/ 1080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11">
                    <a:moveTo>
                      <a:pt x="42" y="57"/>
                    </a:moveTo>
                    <a:cubicBezTo>
                      <a:pt x="43" y="46"/>
                      <a:pt x="46" y="22"/>
                      <a:pt x="52" y="0"/>
                    </a:cubicBezTo>
                    <a:cubicBezTo>
                      <a:pt x="52" y="0"/>
                      <a:pt x="48" y="30"/>
                      <a:pt x="49" y="54"/>
                    </a:cubicBezTo>
                    <a:cubicBezTo>
                      <a:pt x="50" y="78"/>
                      <a:pt x="53" y="74"/>
                      <a:pt x="42" y="80"/>
                    </a:cubicBezTo>
                    <a:cubicBezTo>
                      <a:pt x="31" y="86"/>
                      <a:pt x="10" y="96"/>
                      <a:pt x="0" y="111"/>
                    </a:cubicBezTo>
                    <a:cubicBezTo>
                      <a:pt x="2" y="102"/>
                      <a:pt x="39" y="77"/>
                      <a:pt x="42" y="5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4" name="Freeform 1013"/>
              <p:cNvSpPr>
                <a:spLocks/>
              </p:cNvSpPr>
              <p:nvPr/>
            </p:nvSpPr>
            <p:spPr bwMode="auto">
              <a:xfrm>
                <a:off x="4099" y="1763"/>
                <a:ext cx="122" cy="182"/>
              </a:xfrm>
              <a:custGeom>
                <a:avLst/>
                <a:gdLst>
                  <a:gd name="T0" fmla="*/ 341 w 49"/>
                  <a:gd name="T1" fmla="*/ 961 h 68"/>
                  <a:gd name="T2" fmla="*/ 757 w 49"/>
                  <a:gd name="T3" fmla="*/ 0 h 68"/>
                  <a:gd name="T4" fmla="*/ 341 w 49"/>
                  <a:gd name="T5" fmla="*/ 1226 h 68"/>
                  <a:gd name="T6" fmla="*/ 0 w 49"/>
                  <a:gd name="T7" fmla="*/ 1303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68">
                    <a:moveTo>
                      <a:pt x="22" y="50"/>
                    </a:moveTo>
                    <a:cubicBezTo>
                      <a:pt x="29" y="43"/>
                      <a:pt x="42" y="16"/>
                      <a:pt x="49" y="0"/>
                    </a:cubicBezTo>
                    <a:cubicBezTo>
                      <a:pt x="42" y="20"/>
                      <a:pt x="28" y="62"/>
                      <a:pt x="22" y="64"/>
                    </a:cubicBezTo>
                    <a:cubicBezTo>
                      <a:pt x="17" y="66"/>
                      <a:pt x="12" y="61"/>
                      <a:pt x="0" y="6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5" name="Freeform 1014"/>
              <p:cNvSpPr>
                <a:spLocks/>
              </p:cNvSpPr>
              <p:nvPr/>
            </p:nvSpPr>
            <p:spPr bwMode="auto">
              <a:xfrm>
                <a:off x="3731" y="2198"/>
                <a:ext cx="1610" cy="256"/>
              </a:xfrm>
              <a:custGeom>
                <a:avLst/>
                <a:gdLst>
                  <a:gd name="T0" fmla="*/ 0 w 644"/>
                  <a:gd name="T1" fmla="*/ 1272 h 96"/>
                  <a:gd name="T2" fmla="*/ 875 w 644"/>
                  <a:gd name="T3" fmla="*/ 1821 h 96"/>
                  <a:gd name="T4" fmla="*/ 2563 w 644"/>
                  <a:gd name="T5" fmla="*/ 1080 h 96"/>
                  <a:gd name="T6" fmla="*/ 3033 w 644"/>
                  <a:gd name="T7" fmla="*/ 363 h 96"/>
                  <a:gd name="T8" fmla="*/ 4645 w 644"/>
                  <a:gd name="T9" fmla="*/ 989 h 96"/>
                  <a:gd name="T10" fmla="*/ 6500 w 644"/>
                  <a:gd name="T11" fmla="*/ 1080 h 96"/>
                  <a:gd name="T12" fmla="*/ 7845 w 644"/>
                  <a:gd name="T13" fmla="*/ 1139 h 96"/>
                  <a:gd name="T14" fmla="*/ 8720 w 644"/>
                  <a:gd name="T15" fmla="*/ 512 h 96"/>
                  <a:gd name="T16" fmla="*/ 9283 w 644"/>
                  <a:gd name="T17" fmla="*/ 1080 h 96"/>
                  <a:gd name="T18" fmla="*/ 10063 w 644"/>
                  <a:gd name="T19" fmla="*/ 1272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4" h="96">
                    <a:moveTo>
                      <a:pt x="0" y="67"/>
                    </a:moveTo>
                    <a:cubicBezTo>
                      <a:pt x="23" y="76"/>
                      <a:pt x="34" y="79"/>
                      <a:pt x="56" y="96"/>
                    </a:cubicBezTo>
                    <a:cubicBezTo>
                      <a:pt x="84" y="79"/>
                      <a:pt x="127" y="54"/>
                      <a:pt x="164" y="57"/>
                    </a:cubicBezTo>
                    <a:cubicBezTo>
                      <a:pt x="175" y="35"/>
                      <a:pt x="194" y="19"/>
                      <a:pt x="194" y="19"/>
                    </a:cubicBezTo>
                    <a:cubicBezTo>
                      <a:pt x="211" y="0"/>
                      <a:pt x="280" y="35"/>
                      <a:pt x="297" y="52"/>
                    </a:cubicBezTo>
                    <a:cubicBezTo>
                      <a:pt x="319" y="29"/>
                      <a:pt x="388" y="38"/>
                      <a:pt x="416" y="57"/>
                    </a:cubicBezTo>
                    <a:cubicBezTo>
                      <a:pt x="427" y="29"/>
                      <a:pt x="496" y="46"/>
                      <a:pt x="502" y="60"/>
                    </a:cubicBezTo>
                    <a:cubicBezTo>
                      <a:pt x="521" y="29"/>
                      <a:pt x="530" y="27"/>
                      <a:pt x="558" y="27"/>
                    </a:cubicBezTo>
                    <a:cubicBezTo>
                      <a:pt x="586" y="27"/>
                      <a:pt x="594" y="57"/>
                      <a:pt x="594" y="57"/>
                    </a:cubicBezTo>
                    <a:cubicBezTo>
                      <a:pt x="618" y="57"/>
                      <a:pt x="644" y="67"/>
                      <a:pt x="644" y="6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6" name="Freeform 1015"/>
              <p:cNvSpPr>
                <a:spLocks/>
              </p:cNvSpPr>
              <p:nvPr/>
            </p:nvSpPr>
            <p:spPr bwMode="auto">
              <a:xfrm>
                <a:off x="3871" y="2454"/>
                <a:ext cx="18" cy="328"/>
              </a:xfrm>
              <a:custGeom>
                <a:avLst/>
                <a:gdLst>
                  <a:gd name="T0" fmla="*/ 0 w 7"/>
                  <a:gd name="T1" fmla="*/ 0 h 123"/>
                  <a:gd name="T2" fmla="*/ 33 w 7"/>
                  <a:gd name="T3" fmla="*/ 2333 h 1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3">
                    <a:moveTo>
                      <a:pt x="0" y="0"/>
                    </a:moveTo>
                    <a:cubicBezTo>
                      <a:pt x="4" y="13"/>
                      <a:pt x="7" y="112"/>
                      <a:pt x="2" y="12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7" name="Freeform 1016"/>
              <p:cNvSpPr>
                <a:spLocks/>
              </p:cNvSpPr>
              <p:nvPr/>
            </p:nvSpPr>
            <p:spPr bwMode="auto">
              <a:xfrm>
                <a:off x="4106" y="2345"/>
                <a:ext cx="35" cy="437"/>
              </a:xfrm>
              <a:custGeom>
                <a:avLst/>
                <a:gdLst>
                  <a:gd name="T0" fmla="*/ 220 w 14"/>
                  <a:gd name="T1" fmla="*/ 0 h 164"/>
                  <a:gd name="T2" fmla="*/ 20 w 14"/>
                  <a:gd name="T3" fmla="*/ 1327 h 164"/>
                  <a:gd name="T4" fmla="*/ 0 w 14"/>
                  <a:gd name="T5" fmla="*/ 3102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4">
                    <a:moveTo>
                      <a:pt x="14" y="0"/>
                    </a:moveTo>
                    <a:cubicBezTo>
                      <a:pt x="9" y="12"/>
                      <a:pt x="2" y="46"/>
                      <a:pt x="1" y="70"/>
                    </a:cubicBezTo>
                    <a:cubicBezTo>
                      <a:pt x="0" y="95"/>
                      <a:pt x="0" y="164"/>
                      <a:pt x="0" y="16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8" name="Freeform 1017"/>
              <p:cNvSpPr>
                <a:spLocks/>
              </p:cNvSpPr>
              <p:nvPr/>
            </p:nvSpPr>
            <p:spPr bwMode="auto">
              <a:xfrm>
                <a:off x="4419" y="2337"/>
                <a:ext cx="67" cy="448"/>
              </a:xfrm>
              <a:custGeom>
                <a:avLst/>
                <a:gdLst>
                  <a:gd name="T0" fmla="*/ 337 w 27"/>
                  <a:gd name="T1" fmla="*/ 0 h 168"/>
                  <a:gd name="T2" fmla="*/ 184 w 27"/>
                  <a:gd name="T3" fmla="*/ 1992 h 168"/>
                  <a:gd name="T4" fmla="*/ 0 w 27"/>
                  <a:gd name="T5" fmla="*/ 3187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68">
                    <a:moveTo>
                      <a:pt x="22" y="0"/>
                    </a:moveTo>
                    <a:cubicBezTo>
                      <a:pt x="27" y="9"/>
                      <a:pt x="19" y="76"/>
                      <a:pt x="12" y="105"/>
                    </a:cubicBezTo>
                    <a:cubicBezTo>
                      <a:pt x="5" y="133"/>
                      <a:pt x="0" y="168"/>
                      <a:pt x="0" y="16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89" name="Freeform 1018"/>
              <p:cNvSpPr>
                <a:spLocks/>
              </p:cNvSpPr>
              <p:nvPr/>
            </p:nvSpPr>
            <p:spPr bwMode="auto">
              <a:xfrm>
                <a:off x="4759" y="2350"/>
                <a:ext cx="37" cy="440"/>
              </a:xfrm>
              <a:custGeom>
                <a:avLst/>
                <a:gdLst>
                  <a:gd name="T0" fmla="*/ 74 w 15"/>
                  <a:gd name="T1" fmla="*/ 0 h 165"/>
                  <a:gd name="T2" fmla="*/ 0 w 15"/>
                  <a:gd name="T3" fmla="*/ 3128 h 1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65">
                    <a:moveTo>
                      <a:pt x="5" y="0"/>
                    </a:moveTo>
                    <a:cubicBezTo>
                      <a:pt x="12" y="11"/>
                      <a:pt x="15" y="142"/>
                      <a:pt x="0" y="16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0" name="Freeform 1019"/>
              <p:cNvSpPr>
                <a:spLocks/>
              </p:cNvSpPr>
              <p:nvPr/>
            </p:nvSpPr>
            <p:spPr bwMode="auto">
              <a:xfrm>
                <a:off x="4971" y="2358"/>
                <a:ext cx="38" cy="421"/>
              </a:xfrm>
              <a:custGeom>
                <a:avLst/>
                <a:gdLst>
                  <a:gd name="T0" fmla="*/ 96 w 15"/>
                  <a:gd name="T1" fmla="*/ 0 h 158"/>
                  <a:gd name="T2" fmla="*/ 20 w 15"/>
                  <a:gd name="T3" fmla="*/ 887 h 158"/>
                  <a:gd name="T4" fmla="*/ 243 w 15"/>
                  <a:gd name="T5" fmla="*/ 2990 h 1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8">
                    <a:moveTo>
                      <a:pt x="6" y="0"/>
                    </a:moveTo>
                    <a:cubicBezTo>
                      <a:pt x="3" y="7"/>
                      <a:pt x="0" y="24"/>
                      <a:pt x="1" y="47"/>
                    </a:cubicBezTo>
                    <a:cubicBezTo>
                      <a:pt x="2" y="69"/>
                      <a:pt x="14" y="139"/>
                      <a:pt x="15" y="15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1" name="Freeform 1020"/>
              <p:cNvSpPr>
                <a:spLocks/>
              </p:cNvSpPr>
              <p:nvPr/>
            </p:nvSpPr>
            <p:spPr bwMode="auto">
              <a:xfrm>
                <a:off x="5209" y="2350"/>
                <a:ext cx="25" cy="429"/>
              </a:xfrm>
              <a:custGeom>
                <a:avLst/>
                <a:gdLst>
                  <a:gd name="T0" fmla="*/ 50 w 10"/>
                  <a:gd name="T1" fmla="*/ 0 h 161"/>
                  <a:gd name="T2" fmla="*/ 125 w 10"/>
                  <a:gd name="T3" fmla="*/ 3046 h 1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1">
                    <a:moveTo>
                      <a:pt x="3" y="0"/>
                    </a:moveTo>
                    <a:cubicBezTo>
                      <a:pt x="10" y="16"/>
                      <a:pt x="0" y="131"/>
                      <a:pt x="8" y="16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2" name="Freeform 1021"/>
              <p:cNvSpPr>
                <a:spLocks/>
              </p:cNvSpPr>
              <p:nvPr/>
            </p:nvSpPr>
            <p:spPr bwMode="auto">
              <a:xfrm>
                <a:off x="4169" y="990"/>
                <a:ext cx="357" cy="677"/>
              </a:xfrm>
              <a:custGeom>
                <a:avLst/>
                <a:gdLst>
                  <a:gd name="T0" fmla="*/ 2100 w 143"/>
                  <a:gd name="T1" fmla="*/ 0 h 254"/>
                  <a:gd name="T2" fmla="*/ 2070 w 143"/>
                  <a:gd name="T3" fmla="*/ 2799 h 254"/>
                  <a:gd name="T4" fmla="*/ 2132 w 143"/>
                  <a:gd name="T5" fmla="*/ 4808 h 254"/>
                  <a:gd name="T6" fmla="*/ 904 w 143"/>
                  <a:gd name="T7" fmla="*/ 3425 h 254"/>
                  <a:gd name="T8" fmla="*/ 0 w 143"/>
                  <a:gd name="T9" fmla="*/ 1271 h 2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254">
                    <a:moveTo>
                      <a:pt x="135" y="0"/>
                    </a:moveTo>
                    <a:cubicBezTo>
                      <a:pt x="129" y="19"/>
                      <a:pt x="123" y="94"/>
                      <a:pt x="133" y="148"/>
                    </a:cubicBezTo>
                    <a:cubicBezTo>
                      <a:pt x="143" y="202"/>
                      <a:pt x="137" y="254"/>
                      <a:pt x="137" y="254"/>
                    </a:cubicBezTo>
                    <a:cubicBezTo>
                      <a:pt x="127" y="223"/>
                      <a:pt x="100" y="200"/>
                      <a:pt x="58" y="181"/>
                    </a:cubicBezTo>
                    <a:cubicBezTo>
                      <a:pt x="6" y="158"/>
                      <a:pt x="0" y="100"/>
                      <a:pt x="0" y="6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3" name="Freeform 1022"/>
              <p:cNvSpPr>
                <a:spLocks/>
              </p:cNvSpPr>
              <p:nvPr/>
            </p:nvSpPr>
            <p:spPr bwMode="auto">
              <a:xfrm>
                <a:off x="4516" y="953"/>
                <a:ext cx="390" cy="570"/>
              </a:xfrm>
              <a:custGeom>
                <a:avLst/>
                <a:gdLst>
                  <a:gd name="T0" fmla="*/ 2300 w 156"/>
                  <a:gd name="T1" fmla="*/ 0 h 214"/>
                  <a:gd name="T2" fmla="*/ 1408 w 156"/>
                  <a:gd name="T3" fmla="*/ 3023 h 214"/>
                  <a:gd name="T4" fmla="*/ 0 w 156"/>
                  <a:gd name="T5" fmla="*/ 4043 h 2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214">
                    <a:moveTo>
                      <a:pt x="147" y="0"/>
                    </a:moveTo>
                    <a:cubicBezTo>
                      <a:pt x="156" y="39"/>
                      <a:pt x="86" y="110"/>
                      <a:pt x="90" y="160"/>
                    </a:cubicBezTo>
                    <a:cubicBezTo>
                      <a:pt x="67" y="212"/>
                      <a:pt x="0" y="214"/>
                      <a:pt x="0" y="21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4" name="Freeform 1023"/>
              <p:cNvSpPr>
                <a:spLocks/>
              </p:cNvSpPr>
              <p:nvPr/>
            </p:nvSpPr>
            <p:spPr bwMode="auto">
              <a:xfrm>
                <a:off x="4719" y="1126"/>
                <a:ext cx="355" cy="643"/>
              </a:xfrm>
              <a:custGeom>
                <a:avLst/>
                <a:gdLst>
                  <a:gd name="T0" fmla="*/ 145 w 142"/>
                  <a:gd name="T1" fmla="*/ 1801 h 241"/>
                  <a:gd name="T2" fmla="*/ 270 w 142"/>
                  <a:gd name="T3" fmla="*/ 3701 h 241"/>
                  <a:gd name="T4" fmla="*/ 813 w 142"/>
                  <a:gd name="T5" fmla="*/ 4485 h 241"/>
                  <a:gd name="T6" fmla="*/ 1708 w 142"/>
                  <a:gd name="T7" fmla="*/ 2471 h 241"/>
                  <a:gd name="T8" fmla="*/ 708 w 142"/>
                  <a:gd name="T9" fmla="*/ 0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241">
                    <a:moveTo>
                      <a:pt x="9" y="95"/>
                    </a:moveTo>
                    <a:cubicBezTo>
                      <a:pt x="7" y="120"/>
                      <a:pt x="0" y="153"/>
                      <a:pt x="17" y="195"/>
                    </a:cubicBezTo>
                    <a:cubicBezTo>
                      <a:pt x="27" y="219"/>
                      <a:pt x="40" y="229"/>
                      <a:pt x="52" y="236"/>
                    </a:cubicBezTo>
                    <a:cubicBezTo>
                      <a:pt x="61" y="241"/>
                      <a:pt x="142" y="178"/>
                      <a:pt x="109" y="130"/>
                    </a:cubicBezTo>
                    <a:cubicBezTo>
                      <a:pt x="75" y="82"/>
                      <a:pt x="39" y="31"/>
                      <a:pt x="4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5" name="Freeform 1024"/>
              <p:cNvSpPr>
                <a:spLocks/>
              </p:cNvSpPr>
              <p:nvPr/>
            </p:nvSpPr>
            <p:spPr bwMode="auto">
              <a:xfrm>
                <a:off x="4966" y="955"/>
                <a:ext cx="378" cy="704"/>
              </a:xfrm>
              <a:custGeom>
                <a:avLst/>
                <a:gdLst>
                  <a:gd name="T0" fmla="*/ 0 w 151"/>
                  <a:gd name="T1" fmla="*/ 5005 h 264"/>
                  <a:gd name="T2" fmla="*/ 1975 w 151"/>
                  <a:gd name="T3" fmla="*/ 2141 h 264"/>
                  <a:gd name="T4" fmla="*/ 2351 w 151"/>
                  <a:gd name="T5" fmla="*/ 0 h 2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1" h="264">
                    <a:moveTo>
                      <a:pt x="0" y="264"/>
                    </a:moveTo>
                    <a:cubicBezTo>
                      <a:pt x="56" y="238"/>
                      <a:pt x="102" y="173"/>
                      <a:pt x="126" y="113"/>
                    </a:cubicBezTo>
                    <a:cubicBezTo>
                      <a:pt x="146" y="65"/>
                      <a:pt x="151" y="20"/>
                      <a:pt x="15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6" name="Freeform 1025"/>
              <p:cNvSpPr>
                <a:spLocks/>
              </p:cNvSpPr>
              <p:nvPr/>
            </p:nvSpPr>
            <p:spPr bwMode="auto">
              <a:xfrm>
                <a:off x="5281" y="1257"/>
                <a:ext cx="60" cy="128"/>
              </a:xfrm>
              <a:custGeom>
                <a:avLst/>
                <a:gdLst>
                  <a:gd name="T0" fmla="*/ 0 w 24"/>
                  <a:gd name="T1" fmla="*/ 0 h 48"/>
                  <a:gd name="T2" fmla="*/ 375 w 24"/>
                  <a:gd name="T3" fmla="*/ 9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48">
                    <a:moveTo>
                      <a:pt x="0" y="0"/>
                    </a:moveTo>
                    <a:cubicBezTo>
                      <a:pt x="3" y="18"/>
                      <a:pt x="13" y="32"/>
                      <a:pt x="24" y="4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7" name="Freeform 1026"/>
              <p:cNvSpPr>
                <a:spLocks/>
              </p:cNvSpPr>
              <p:nvPr/>
            </p:nvSpPr>
            <p:spPr bwMode="auto">
              <a:xfrm>
                <a:off x="3731" y="985"/>
                <a:ext cx="458" cy="552"/>
              </a:xfrm>
              <a:custGeom>
                <a:avLst/>
                <a:gdLst>
                  <a:gd name="T0" fmla="*/ 0 w 183"/>
                  <a:gd name="T1" fmla="*/ 2824 h 207"/>
                  <a:gd name="T2" fmla="*/ 939 w 183"/>
                  <a:gd name="T3" fmla="*/ 3904 h 207"/>
                  <a:gd name="T4" fmla="*/ 2380 w 183"/>
                  <a:gd name="T5" fmla="*/ 3584 h 207"/>
                  <a:gd name="T6" fmla="*/ 2680 w 183"/>
                  <a:gd name="T7" fmla="*/ 0 h 2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3" h="207">
                    <a:moveTo>
                      <a:pt x="0" y="149"/>
                    </a:moveTo>
                    <a:cubicBezTo>
                      <a:pt x="21" y="182"/>
                      <a:pt x="50" y="207"/>
                      <a:pt x="60" y="206"/>
                    </a:cubicBezTo>
                    <a:cubicBezTo>
                      <a:pt x="77" y="204"/>
                      <a:pt x="135" y="179"/>
                      <a:pt x="152" y="189"/>
                    </a:cubicBezTo>
                    <a:cubicBezTo>
                      <a:pt x="171" y="154"/>
                      <a:pt x="183" y="31"/>
                      <a:pt x="17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8" name="Freeform 1027"/>
              <p:cNvSpPr>
                <a:spLocks/>
              </p:cNvSpPr>
              <p:nvPr/>
            </p:nvSpPr>
            <p:spPr bwMode="auto">
              <a:xfrm>
                <a:off x="3864" y="1534"/>
                <a:ext cx="57" cy="512"/>
              </a:xfrm>
              <a:custGeom>
                <a:avLst/>
                <a:gdLst>
                  <a:gd name="T0" fmla="*/ 104 w 23"/>
                  <a:gd name="T1" fmla="*/ 0 h 192"/>
                  <a:gd name="T2" fmla="*/ 0 w 23"/>
                  <a:gd name="T3" fmla="*/ 2595 h 192"/>
                  <a:gd name="T4" fmla="*/ 92 w 23"/>
                  <a:gd name="T5" fmla="*/ 3640 h 1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2">
                    <a:moveTo>
                      <a:pt x="7" y="0"/>
                    </a:moveTo>
                    <a:cubicBezTo>
                      <a:pt x="23" y="16"/>
                      <a:pt x="0" y="105"/>
                      <a:pt x="0" y="137"/>
                    </a:cubicBezTo>
                    <a:cubicBezTo>
                      <a:pt x="0" y="153"/>
                      <a:pt x="3" y="186"/>
                      <a:pt x="6" y="19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99" name="Freeform 1028"/>
              <p:cNvSpPr>
                <a:spLocks/>
              </p:cNvSpPr>
              <p:nvPr/>
            </p:nvSpPr>
            <p:spPr bwMode="auto">
              <a:xfrm>
                <a:off x="4454" y="1667"/>
                <a:ext cx="57" cy="360"/>
              </a:xfrm>
              <a:custGeom>
                <a:avLst/>
                <a:gdLst>
                  <a:gd name="T0" fmla="*/ 349 w 23"/>
                  <a:gd name="T1" fmla="*/ 0 h 135"/>
                  <a:gd name="T2" fmla="*/ 320 w 23"/>
                  <a:gd name="T3" fmla="*/ 2560 h 1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35">
                    <a:moveTo>
                      <a:pt x="23" y="0"/>
                    </a:moveTo>
                    <a:cubicBezTo>
                      <a:pt x="21" y="50"/>
                      <a:pt x="0" y="98"/>
                      <a:pt x="21" y="13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0" name="Freeform 1029"/>
              <p:cNvSpPr>
                <a:spLocks/>
              </p:cNvSpPr>
              <p:nvPr/>
            </p:nvSpPr>
            <p:spPr bwMode="auto">
              <a:xfrm>
                <a:off x="4171" y="1457"/>
                <a:ext cx="133" cy="501"/>
              </a:xfrm>
              <a:custGeom>
                <a:avLst/>
                <a:gdLst>
                  <a:gd name="T0" fmla="*/ 0 w 53"/>
                  <a:gd name="T1" fmla="*/ 3558 h 188"/>
                  <a:gd name="T2" fmla="*/ 660 w 53"/>
                  <a:gd name="T3" fmla="*/ 0 h 1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88">
                    <a:moveTo>
                      <a:pt x="0" y="188"/>
                    </a:moveTo>
                    <a:cubicBezTo>
                      <a:pt x="18" y="148"/>
                      <a:pt x="53" y="33"/>
                      <a:pt x="42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1" name="Freeform 1030"/>
              <p:cNvSpPr>
                <a:spLocks/>
              </p:cNvSpPr>
              <p:nvPr/>
            </p:nvSpPr>
            <p:spPr bwMode="auto">
              <a:xfrm>
                <a:off x="4046" y="1489"/>
                <a:ext cx="65" cy="490"/>
              </a:xfrm>
              <a:custGeom>
                <a:avLst/>
                <a:gdLst>
                  <a:gd name="T0" fmla="*/ 408 w 26"/>
                  <a:gd name="T1" fmla="*/ 0 h 184"/>
                  <a:gd name="T2" fmla="*/ 175 w 26"/>
                  <a:gd name="T3" fmla="*/ 3475 h 1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84">
                    <a:moveTo>
                      <a:pt x="26" y="0"/>
                    </a:moveTo>
                    <a:cubicBezTo>
                      <a:pt x="13" y="25"/>
                      <a:pt x="0" y="150"/>
                      <a:pt x="11" y="18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2" name="Freeform 1031"/>
              <p:cNvSpPr>
                <a:spLocks/>
              </p:cNvSpPr>
              <p:nvPr/>
            </p:nvSpPr>
            <p:spPr bwMode="auto">
              <a:xfrm>
                <a:off x="4241" y="2011"/>
                <a:ext cx="655" cy="302"/>
              </a:xfrm>
              <a:custGeom>
                <a:avLst/>
                <a:gdLst>
                  <a:gd name="T0" fmla="*/ 0 w 262"/>
                  <a:gd name="T1" fmla="*/ 1585 h 113"/>
                  <a:gd name="T2" fmla="*/ 875 w 262"/>
                  <a:gd name="T3" fmla="*/ 208 h 113"/>
                  <a:gd name="T4" fmla="*/ 2988 w 262"/>
                  <a:gd name="T5" fmla="*/ 286 h 113"/>
                  <a:gd name="T6" fmla="*/ 3770 w 262"/>
                  <a:gd name="T7" fmla="*/ 1072 h 113"/>
                  <a:gd name="T8" fmla="*/ 4095 w 262"/>
                  <a:gd name="T9" fmla="*/ 2157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2" h="113">
                    <a:moveTo>
                      <a:pt x="0" y="83"/>
                    </a:moveTo>
                    <a:cubicBezTo>
                      <a:pt x="10" y="54"/>
                      <a:pt x="33" y="21"/>
                      <a:pt x="56" y="11"/>
                    </a:cubicBezTo>
                    <a:cubicBezTo>
                      <a:pt x="79" y="0"/>
                      <a:pt x="152" y="11"/>
                      <a:pt x="191" y="15"/>
                    </a:cubicBezTo>
                    <a:cubicBezTo>
                      <a:pt x="231" y="19"/>
                      <a:pt x="233" y="40"/>
                      <a:pt x="241" y="56"/>
                    </a:cubicBezTo>
                    <a:cubicBezTo>
                      <a:pt x="250" y="73"/>
                      <a:pt x="262" y="113"/>
                      <a:pt x="262" y="1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3" name="Freeform 1032"/>
              <p:cNvSpPr>
                <a:spLocks/>
              </p:cNvSpPr>
              <p:nvPr/>
            </p:nvSpPr>
            <p:spPr bwMode="auto">
              <a:xfrm>
                <a:off x="4809" y="1953"/>
                <a:ext cx="380" cy="330"/>
              </a:xfrm>
              <a:custGeom>
                <a:avLst/>
                <a:gdLst>
                  <a:gd name="T0" fmla="*/ 2313 w 152"/>
                  <a:gd name="T1" fmla="*/ 2337 h 124"/>
                  <a:gd name="T2" fmla="*/ 2083 w 152"/>
                  <a:gd name="T3" fmla="*/ 1245 h 124"/>
                  <a:gd name="T4" fmla="*/ 1208 w 152"/>
                  <a:gd name="T5" fmla="*/ 21 h 124"/>
                  <a:gd name="T6" fmla="*/ 333 w 152"/>
                  <a:gd name="T7" fmla="*/ 170 h 124"/>
                  <a:gd name="T8" fmla="*/ 0 w 152"/>
                  <a:gd name="T9" fmla="*/ 963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24">
                    <a:moveTo>
                      <a:pt x="148" y="124"/>
                    </a:moveTo>
                    <a:cubicBezTo>
                      <a:pt x="148" y="124"/>
                      <a:pt x="152" y="103"/>
                      <a:pt x="133" y="66"/>
                    </a:cubicBezTo>
                    <a:cubicBezTo>
                      <a:pt x="114" y="28"/>
                      <a:pt x="96" y="0"/>
                      <a:pt x="77" y="1"/>
                    </a:cubicBezTo>
                    <a:cubicBezTo>
                      <a:pt x="57" y="2"/>
                      <a:pt x="34" y="2"/>
                      <a:pt x="21" y="9"/>
                    </a:cubicBezTo>
                    <a:cubicBezTo>
                      <a:pt x="9" y="16"/>
                      <a:pt x="0" y="51"/>
                      <a:pt x="0" y="5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4" name="Freeform 1033"/>
              <p:cNvSpPr>
                <a:spLocks/>
              </p:cNvSpPr>
              <p:nvPr/>
            </p:nvSpPr>
            <p:spPr bwMode="auto">
              <a:xfrm>
                <a:off x="3731" y="1977"/>
                <a:ext cx="243" cy="413"/>
              </a:xfrm>
              <a:custGeom>
                <a:avLst/>
                <a:gdLst>
                  <a:gd name="T0" fmla="*/ 0 w 97"/>
                  <a:gd name="T1" fmla="*/ 0 h 155"/>
                  <a:gd name="T2" fmla="*/ 1035 w 97"/>
                  <a:gd name="T3" fmla="*/ 602 h 155"/>
                  <a:gd name="T4" fmla="*/ 1526 w 97"/>
                  <a:gd name="T5" fmla="*/ 2931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7" h="155">
                    <a:moveTo>
                      <a:pt x="0" y="0"/>
                    </a:moveTo>
                    <a:cubicBezTo>
                      <a:pt x="12" y="6"/>
                      <a:pt x="48" y="22"/>
                      <a:pt x="66" y="32"/>
                    </a:cubicBezTo>
                    <a:cubicBezTo>
                      <a:pt x="89" y="44"/>
                      <a:pt x="97" y="130"/>
                      <a:pt x="97" y="15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5" name="Freeform 1034"/>
              <p:cNvSpPr>
                <a:spLocks/>
              </p:cNvSpPr>
              <p:nvPr/>
            </p:nvSpPr>
            <p:spPr bwMode="auto">
              <a:xfrm>
                <a:off x="3921" y="1950"/>
                <a:ext cx="410" cy="141"/>
              </a:xfrm>
              <a:custGeom>
                <a:avLst/>
                <a:gdLst>
                  <a:gd name="T0" fmla="*/ 0 w 164"/>
                  <a:gd name="T1" fmla="*/ 998 h 53"/>
                  <a:gd name="T2" fmla="*/ 1345 w 164"/>
                  <a:gd name="T3" fmla="*/ 0 h 53"/>
                  <a:gd name="T4" fmla="*/ 2563 w 164"/>
                  <a:gd name="T5" fmla="*/ 865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4" h="53">
                    <a:moveTo>
                      <a:pt x="0" y="53"/>
                    </a:moveTo>
                    <a:cubicBezTo>
                      <a:pt x="19" y="32"/>
                      <a:pt x="65" y="5"/>
                      <a:pt x="86" y="0"/>
                    </a:cubicBezTo>
                    <a:cubicBezTo>
                      <a:pt x="113" y="0"/>
                      <a:pt x="153" y="32"/>
                      <a:pt x="164" y="4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6" name="Freeform 1035"/>
              <p:cNvSpPr>
                <a:spLocks/>
              </p:cNvSpPr>
              <p:nvPr/>
            </p:nvSpPr>
            <p:spPr bwMode="auto">
              <a:xfrm>
                <a:off x="4279" y="1566"/>
                <a:ext cx="127" cy="461"/>
              </a:xfrm>
              <a:custGeom>
                <a:avLst/>
                <a:gdLst>
                  <a:gd name="T0" fmla="*/ 0 w 51"/>
                  <a:gd name="T1" fmla="*/ 0 h 173"/>
                  <a:gd name="T2" fmla="*/ 787 w 51"/>
                  <a:gd name="T3" fmla="*/ 3272 h 1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173">
                    <a:moveTo>
                      <a:pt x="0" y="0"/>
                    </a:moveTo>
                    <a:cubicBezTo>
                      <a:pt x="7" y="37"/>
                      <a:pt x="49" y="71"/>
                      <a:pt x="51" y="17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7" name="Freeform 1036"/>
              <p:cNvSpPr>
                <a:spLocks/>
              </p:cNvSpPr>
              <p:nvPr/>
            </p:nvSpPr>
            <p:spPr bwMode="auto">
              <a:xfrm>
                <a:off x="4581" y="1667"/>
                <a:ext cx="215" cy="368"/>
              </a:xfrm>
              <a:custGeom>
                <a:avLst/>
                <a:gdLst>
                  <a:gd name="T0" fmla="*/ 1175 w 86"/>
                  <a:gd name="T1" fmla="*/ 0 h 138"/>
                  <a:gd name="T2" fmla="*/ 0 w 86"/>
                  <a:gd name="T3" fmla="*/ 2616 h 1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138">
                    <a:moveTo>
                      <a:pt x="75" y="0"/>
                    </a:moveTo>
                    <a:cubicBezTo>
                      <a:pt x="86" y="25"/>
                      <a:pt x="8" y="92"/>
                      <a:pt x="0" y="13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8" name="Freeform 1037"/>
              <p:cNvSpPr>
                <a:spLocks/>
              </p:cNvSpPr>
              <p:nvPr/>
            </p:nvSpPr>
            <p:spPr bwMode="auto">
              <a:xfrm>
                <a:off x="4814" y="1729"/>
                <a:ext cx="42" cy="274"/>
              </a:xfrm>
              <a:custGeom>
                <a:avLst/>
                <a:gdLst>
                  <a:gd name="T0" fmla="*/ 0 w 17"/>
                  <a:gd name="T1" fmla="*/ 0 h 103"/>
                  <a:gd name="T2" fmla="*/ 153 w 17"/>
                  <a:gd name="T3" fmla="*/ 1939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3">
                    <a:moveTo>
                      <a:pt x="0" y="0"/>
                    </a:moveTo>
                    <a:cubicBezTo>
                      <a:pt x="11" y="21"/>
                      <a:pt x="17" y="74"/>
                      <a:pt x="10" y="10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09" name="Freeform 1038"/>
              <p:cNvSpPr>
                <a:spLocks/>
              </p:cNvSpPr>
              <p:nvPr/>
            </p:nvSpPr>
            <p:spPr bwMode="auto">
              <a:xfrm>
                <a:off x="4909" y="1609"/>
                <a:ext cx="142" cy="349"/>
              </a:xfrm>
              <a:custGeom>
                <a:avLst/>
                <a:gdLst>
                  <a:gd name="T0" fmla="*/ 850 w 57"/>
                  <a:gd name="T1" fmla="*/ 0 h 131"/>
                  <a:gd name="T2" fmla="*/ 12 w 57"/>
                  <a:gd name="T3" fmla="*/ 2478 h 1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31">
                    <a:moveTo>
                      <a:pt x="55" y="0"/>
                    </a:moveTo>
                    <a:cubicBezTo>
                      <a:pt x="57" y="20"/>
                      <a:pt x="0" y="115"/>
                      <a:pt x="1" y="13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0" name="Freeform 1039"/>
              <p:cNvSpPr>
                <a:spLocks/>
              </p:cNvSpPr>
              <p:nvPr/>
            </p:nvSpPr>
            <p:spPr bwMode="auto">
              <a:xfrm>
                <a:off x="5141" y="1963"/>
                <a:ext cx="198" cy="166"/>
              </a:xfrm>
              <a:custGeom>
                <a:avLst/>
                <a:gdLst>
                  <a:gd name="T0" fmla="*/ 0 w 79"/>
                  <a:gd name="T1" fmla="*/ 1189 h 62"/>
                  <a:gd name="T2" fmla="*/ 867 w 79"/>
                  <a:gd name="T3" fmla="*/ 115 h 62"/>
                  <a:gd name="T4" fmla="*/ 1243 w 79"/>
                  <a:gd name="T5" fmla="*/ 115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62">
                    <a:moveTo>
                      <a:pt x="0" y="62"/>
                    </a:moveTo>
                    <a:cubicBezTo>
                      <a:pt x="4" y="40"/>
                      <a:pt x="33" y="15"/>
                      <a:pt x="55" y="6"/>
                    </a:cubicBezTo>
                    <a:cubicBezTo>
                      <a:pt x="68" y="0"/>
                      <a:pt x="79" y="6"/>
                      <a:pt x="79" y="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1" name="Freeform 1040"/>
              <p:cNvSpPr>
                <a:spLocks/>
              </p:cNvSpPr>
              <p:nvPr/>
            </p:nvSpPr>
            <p:spPr bwMode="auto">
              <a:xfrm>
                <a:off x="5094" y="1555"/>
                <a:ext cx="125" cy="462"/>
              </a:xfrm>
              <a:custGeom>
                <a:avLst/>
                <a:gdLst>
                  <a:gd name="T0" fmla="*/ 33 w 50"/>
                  <a:gd name="T1" fmla="*/ 0 h 173"/>
                  <a:gd name="T2" fmla="*/ 783 w 50"/>
                  <a:gd name="T3" fmla="*/ 3295 h 17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73">
                    <a:moveTo>
                      <a:pt x="2" y="0"/>
                    </a:moveTo>
                    <a:cubicBezTo>
                      <a:pt x="0" y="15"/>
                      <a:pt x="8" y="126"/>
                      <a:pt x="50" y="17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2" name="Freeform 1041"/>
              <p:cNvSpPr>
                <a:spLocks/>
              </p:cNvSpPr>
              <p:nvPr/>
            </p:nvSpPr>
            <p:spPr bwMode="auto">
              <a:xfrm>
                <a:off x="3731" y="2838"/>
                <a:ext cx="1610" cy="19"/>
              </a:xfrm>
              <a:custGeom>
                <a:avLst/>
                <a:gdLst>
                  <a:gd name="T0" fmla="*/ 0 w 644"/>
                  <a:gd name="T1" fmla="*/ 38 h 7"/>
                  <a:gd name="T2" fmla="*/ 20 w 644"/>
                  <a:gd name="T3" fmla="*/ 38 h 7"/>
                  <a:gd name="T4" fmla="*/ 613 w 644"/>
                  <a:gd name="T5" fmla="*/ 22 h 7"/>
                  <a:gd name="T6" fmla="*/ 1175 w 644"/>
                  <a:gd name="T7" fmla="*/ 81 h 7"/>
                  <a:gd name="T8" fmla="*/ 2050 w 644"/>
                  <a:gd name="T9" fmla="*/ 81 h 7"/>
                  <a:gd name="T10" fmla="*/ 2658 w 644"/>
                  <a:gd name="T11" fmla="*/ 103 h 7"/>
                  <a:gd name="T12" fmla="*/ 4020 w 644"/>
                  <a:gd name="T13" fmla="*/ 103 h 7"/>
                  <a:gd name="T14" fmla="*/ 4658 w 644"/>
                  <a:gd name="T15" fmla="*/ 81 h 7"/>
                  <a:gd name="T16" fmla="*/ 6020 w 644"/>
                  <a:gd name="T17" fmla="*/ 103 h 7"/>
                  <a:gd name="T18" fmla="*/ 6750 w 644"/>
                  <a:gd name="T19" fmla="*/ 117 h 7"/>
                  <a:gd name="T20" fmla="*/ 7708 w 644"/>
                  <a:gd name="T21" fmla="*/ 103 h 7"/>
                  <a:gd name="T22" fmla="*/ 8300 w 644"/>
                  <a:gd name="T23" fmla="*/ 81 h 7"/>
                  <a:gd name="T24" fmla="*/ 9095 w 644"/>
                  <a:gd name="T25" fmla="*/ 60 h 7"/>
                  <a:gd name="T26" fmla="*/ 9688 w 644"/>
                  <a:gd name="T27" fmla="*/ 38 h 7"/>
                  <a:gd name="T28" fmla="*/ 10050 w 644"/>
                  <a:gd name="T29" fmla="*/ 38 h 7"/>
                  <a:gd name="T30" fmla="*/ 10063 w 644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44" h="7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0" y="2"/>
                      <a:pt x="25" y="2"/>
                      <a:pt x="39" y="1"/>
                    </a:cubicBezTo>
                    <a:cubicBezTo>
                      <a:pt x="45" y="1"/>
                      <a:pt x="67" y="3"/>
                      <a:pt x="75" y="4"/>
                    </a:cubicBezTo>
                    <a:cubicBezTo>
                      <a:pt x="92" y="5"/>
                      <a:pt x="115" y="6"/>
                      <a:pt x="131" y="4"/>
                    </a:cubicBezTo>
                    <a:cubicBezTo>
                      <a:pt x="139" y="4"/>
                      <a:pt x="161" y="4"/>
                      <a:pt x="170" y="5"/>
                    </a:cubicBezTo>
                    <a:cubicBezTo>
                      <a:pt x="195" y="7"/>
                      <a:pt x="234" y="7"/>
                      <a:pt x="257" y="5"/>
                    </a:cubicBezTo>
                    <a:cubicBezTo>
                      <a:pt x="266" y="4"/>
                      <a:pt x="287" y="3"/>
                      <a:pt x="298" y="4"/>
                    </a:cubicBezTo>
                    <a:cubicBezTo>
                      <a:pt x="323" y="5"/>
                      <a:pt x="360" y="6"/>
                      <a:pt x="385" y="5"/>
                    </a:cubicBezTo>
                    <a:cubicBezTo>
                      <a:pt x="397" y="5"/>
                      <a:pt x="423" y="5"/>
                      <a:pt x="432" y="6"/>
                    </a:cubicBezTo>
                    <a:cubicBezTo>
                      <a:pt x="452" y="7"/>
                      <a:pt x="477" y="7"/>
                      <a:pt x="493" y="5"/>
                    </a:cubicBezTo>
                    <a:cubicBezTo>
                      <a:pt x="502" y="4"/>
                      <a:pt x="523" y="4"/>
                      <a:pt x="531" y="4"/>
                    </a:cubicBezTo>
                    <a:cubicBezTo>
                      <a:pt x="548" y="5"/>
                      <a:pt x="568" y="5"/>
                      <a:pt x="582" y="3"/>
                    </a:cubicBezTo>
                    <a:cubicBezTo>
                      <a:pt x="590" y="2"/>
                      <a:pt x="612" y="1"/>
                      <a:pt x="620" y="2"/>
                    </a:cubicBezTo>
                    <a:cubicBezTo>
                      <a:pt x="632" y="2"/>
                      <a:pt x="643" y="2"/>
                      <a:pt x="643" y="2"/>
                    </a:cubicBezTo>
                    <a:cubicBezTo>
                      <a:pt x="644" y="0"/>
                      <a:pt x="644" y="0"/>
                      <a:pt x="644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3" name="Freeform 1042"/>
              <p:cNvSpPr>
                <a:spLocks/>
              </p:cNvSpPr>
              <p:nvPr/>
            </p:nvSpPr>
            <p:spPr bwMode="auto">
              <a:xfrm>
                <a:off x="3731" y="2782"/>
                <a:ext cx="1610" cy="21"/>
              </a:xfrm>
              <a:custGeom>
                <a:avLst/>
                <a:gdLst>
                  <a:gd name="T0" fmla="*/ 10063 w 644"/>
                  <a:gd name="T1" fmla="*/ 21 h 8"/>
                  <a:gd name="T2" fmla="*/ 10050 w 644"/>
                  <a:gd name="T3" fmla="*/ 34 h 8"/>
                  <a:gd name="T4" fmla="*/ 9345 w 644"/>
                  <a:gd name="T5" fmla="*/ 0 h 8"/>
                  <a:gd name="T6" fmla="*/ 7988 w 644"/>
                  <a:gd name="T7" fmla="*/ 21 h 8"/>
                  <a:gd name="T8" fmla="*/ 6395 w 644"/>
                  <a:gd name="T9" fmla="*/ 55 h 8"/>
                  <a:gd name="T10" fmla="*/ 4300 w 644"/>
                  <a:gd name="T11" fmla="*/ 21 h 8"/>
                  <a:gd name="T12" fmla="*/ 2313 w 644"/>
                  <a:gd name="T13" fmla="*/ 21 h 8"/>
                  <a:gd name="T14" fmla="*/ 895 w 644"/>
                  <a:gd name="T15" fmla="*/ 0 h 8"/>
                  <a:gd name="T16" fmla="*/ 20 w 644"/>
                  <a:gd name="T17" fmla="*/ 34 h 8"/>
                  <a:gd name="T18" fmla="*/ 0 w 644"/>
                  <a:gd name="T19" fmla="*/ 34 h 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44" h="8">
                    <a:moveTo>
                      <a:pt x="644" y="1"/>
                    </a:moveTo>
                    <a:cubicBezTo>
                      <a:pt x="643" y="2"/>
                      <a:pt x="643" y="2"/>
                      <a:pt x="643" y="2"/>
                    </a:cubicBezTo>
                    <a:cubicBezTo>
                      <a:pt x="643" y="2"/>
                      <a:pt x="613" y="3"/>
                      <a:pt x="598" y="0"/>
                    </a:cubicBezTo>
                    <a:cubicBezTo>
                      <a:pt x="591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09" y="3"/>
                    </a:cubicBezTo>
                    <a:cubicBezTo>
                      <a:pt x="395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8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0" y="3"/>
                      <a:pt x="14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4" name="Freeform 1043"/>
              <p:cNvSpPr>
                <a:spLocks/>
              </p:cNvSpPr>
              <p:nvPr/>
            </p:nvSpPr>
            <p:spPr bwMode="auto">
              <a:xfrm>
                <a:off x="3729" y="843"/>
                <a:ext cx="1612" cy="147"/>
              </a:xfrm>
              <a:custGeom>
                <a:avLst/>
                <a:gdLst>
                  <a:gd name="T0" fmla="*/ 10069 w 645"/>
                  <a:gd name="T1" fmla="*/ 799 h 55"/>
                  <a:gd name="T2" fmla="*/ 7215 w 645"/>
                  <a:gd name="T3" fmla="*/ 786 h 55"/>
                  <a:gd name="T4" fmla="*/ 4853 w 645"/>
                  <a:gd name="T5" fmla="*/ 1050 h 55"/>
                  <a:gd name="T6" fmla="*/ 2687 w 645"/>
                  <a:gd name="T7" fmla="*/ 1016 h 55"/>
                  <a:gd name="T8" fmla="*/ 530 w 645"/>
                  <a:gd name="T9" fmla="*/ 422 h 55"/>
                  <a:gd name="T10" fmla="*/ 75 w 645"/>
                  <a:gd name="T11" fmla="*/ 743 h 55"/>
                  <a:gd name="T12" fmla="*/ 30 w 645"/>
                  <a:gd name="T13" fmla="*/ 957 h 55"/>
                  <a:gd name="T14" fmla="*/ 12 w 645"/>
                  <a:gd name="T15" fmla="*/ 994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5" h="55">
                    <a:moveTo>
                      <a:pt x="645" y="42"/>
                    </a:moveTo>
                    <a:cubicBezTo>
                      <a:pt x="616" y="0"/>
                      <a:pt x="480" y="6"/>
                      <a:pt x="462" y="41"/>
                    </a:cubicBezTo>
                    <a:cubicBezTo>
                      <a:pt x="435" y="9"/>
                      <a:pt x="328" y="20"/>
                      <a:pt x="311" y="55"/>
                    </a:cubicBezTo>
                    <a:cubicBezTo>
                      <a:pt x="278" y="10"/>
                      <a:pt x="195" y="24"/>
                      <a:pt x="172" y="53"/>
                    </a:cubicBezTo>
                    <a:cubicBezTo>
                      <a:pt x="138" y="17"/>
                      <a:pt x="78" y="10"/>
                      <a:pt x="34" y="22"/>
                    </a:cubicBezTo>
                    <a:cubicBezTo>
                      <a:pt x="21" y="26"/>
                      <a:pt x="10" y="34"/>
                      <a:pt x="5" y="39"/>
                    </a:cubicBezTo>
                    <a:cubicBezTo>
                      <a:pt x="2" y="41"/>
                      <a:pt x="0" y="45"/>
                      <a:pt x="2" y="50"/>
                    </a:cubicBezTo>
                    <a:cubicBezTo>
                      <a:pt x="2" y="50"/>
                      <a:pt x="1" y="51"/>
                      <a:pt x="1" y="5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5" name="Freeform 1044"/>
              <p:cNvSpPr>
                <a:spLocks/>
              </p:cNvSpPr>
              <p:nvPr/>
            </p:nvSpPr>
            <p:spPr bwMode="auto">
              <a:xfrm>
                <a:off x="4496" y="1619"/>
                <a:ext cx="20" cy="8"/>
              </a:xfrm>
              <a:custGeom>
                <a:avLst/>
                <a:gdLst>
                  <a:gd name="T0" fmla="*/ 0 w 8"/>
                  <a:gd name="T1" fmla="*/ 35 h 3"/>
                  <a:gd name="T2" fmla="*/ 125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3"/>
                      <a:pt x="7" y="3"/>
                      <a:pt x="8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6" name="Freeform 1045"/>
              <p:cNvSpPr>
                <a:spLocks/>
              </p:cNvSpPr>
              <p:nvPr/>
            </p:nvSpPr>
            <p:spPr bwMode="auto">
              <a:xfrm>
                <a:off x="4719" y="1411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5" y="0"/>
                      <a:pt x="7" y="6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7" name="Freeform 1046"/>
              <p:cNvSpPr>
                <a:spLocks/>
              </p:cNvSpPr>
              <p:nvPr/>
            </p:nvSpPr>
            <p:spPr bwMode="auto">
              <a:xfrm>
                <a:off x="4769" y="1689"/>
                <a:ext cx="17" cy="13"/>
              </a:xfrm>
              <a:custGeom>
                <a:avLst/>
                <a:gdLst>
                  <a:gd name="T0" fmla="*/ 0 w 7"/>
                  <a:gd name="T1" fmla="*/ 88 h 5"/>
                  <a:gd name="T2" fmla="*/ 100 w 7"/>
                  <a:gd name="T3" fmla="*/ 5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4" y="0"/>
                      <a:pt x="7" y="3"/>
                      <a:pt x="7" y="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8" name="Freeform 1047"/>
              <p:cNvSpPr>
                <a:spLocks/>
              </p:cNvSpPr>
              <p:nvPr/>
            </p:nvSpPr>
            <p:spPr bwMode="auto">
              <a:xfrm>
                <a:off x="4844" y="1969"/>
                <a:ext cx="12" cy="13"/>
              </a:xfrm>
              <a:custGeom>
                <a:avLst/>
                <a:gdLst>
                  <a:gd name="T0" fmla="*/ 0 w 5"/>
                  <a:gd name="T1" fmla="*/ 0 h 5"/>
                  <a:gd name="T2" fmla="*/ 70 w 5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5"/>
                      <a:pt x="3" y="4"/>
                      <a:pt x="5" y="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9" name="Freeform 1048"/>
              <p:cNvSpPr>
                <a:spLocks/>
              </p:cNvSpPr>
              <p:nvPr/>
            </p:nvSpPr>
            <p:spPr bwMode="auto">
              <a:xfrm>
                <a:off x="4831" y="1758"/>
                <a:ext cx="20" cy="19"/>
              </a:xfrm>
              <a:custGeom>
                <a:avLst/>
                <a:gdLst>
                  <a:gd name="T0" fmla="*/ 125 w 8"/>
                  <a:gd name="T1" fmla="*/ 0 h 7"/>
                  <a:gd name="T2" fmla="*/ 0 w 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2" y="2"/>
                      <a:pt x="0" y="3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0" name="Freeform 1049"/>
              <p:cNvSpPr>
                <a:spLocks/>
              </p:cNvSpPr>
              <p:nvPr/>
            </p:nvSpPr>
            <p:spPr bwMode="auto">
              <a:xfrm>
                <a:off x="5081" y="1574"/>
                <a:ext cx="18" cy="13"/>
              </a:xfrm>
              <a:custGeom>
                <a:avLst/>
                <a:gdLst>
                  <a:gd name="T0" fmla="*/ 0 w 7"/>
                  <a:gd name="T1" fmla="*/ 34 h 5"/>
                  <a:gd name="T2" fmla="*/ 118 w 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5" y="0"/>
                      <a:pt x="7" y="5"/>
                      <a:pt x="7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1" name="Freeform 1050"/>
              <p:cNvSpPr>
                <a:spLocks/>
              </p:cNvSpPr>
              <p:nvPr/>
            </p:nvSpPr>
            <p:spPr bwMode="auto">
              <a:xfrm>
                <a:off x="4179" y="1931"/>
                <a:ext cx="7" cy="30"/>
              </a:xfrm>
              <a:custGeom>
                <a:avLst/>
                <a:gdLst>
                  <a:gd name="T0" fmla="*/ 12 w 3"/>
                  <a:gd name="T1" fmla="*/ 0 h 11"/>
                  <a:gd name="T2" fmla="*/ 37 w 3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1" y="0"/>
                    </a:moveTo>
                    <a:cubicBezTo>
                      <a:pt x="0" y="4"/>
                      <a:pt x="0" y="8"/>
                      <a:pt x="3" y="1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2" name="Freeform 1051"/>
              <p:cNvSpPr>
                <a:spLocks/>
              </p:cNvSpPr>
              <p:nvPr/>
            </p:nvSpPr>
            <p:spPr bwMode="auto">
              <a:xfrm>
                <a:off x="3974" y="2374"/>
                <a:ext cx="20" cy="13"/>
              </a:xfrm>
              <a:custGeom>
                <a:avLst/>
                <a:gdLst>
                  <a:gd name="T0" fmla="*/ 0 w 8"/>
                  <a:gd name="T1" fmla="*/ 0 h 5"/>
                  <a:gd name="T2" fmla="*/ 125 w 8"/>
                  <a:gd name="T3" fmla="*/ 6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0" y="3"/>
                      <a:pt x="4" y="5"/>
                      <a:pt x="8" y="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3" name="Freeform 1052"/>
              <p:cNvSpPr>
                <a:spLocks/>
              </p:cNvSpPr>
              <p:nvPr/>
            </p:nvSpPr>
            <p:spPr bwMode="auto">
              <a:xfrm>
                <a:off x="4486" y="2001"/>
                <a:ext cx="10" cy="26"/>
              </a:xfrm>
              <a:custGeom>
                <a:avLst/>
                <a:gdLst>
                  <a:gd name="T0" fmla="*/ 50 w 4"/>
                  <a:gd name="T1" fmla="*/ 0 h 10"/>
                  <a:gd name="T2" fmla="*/ 0 w 4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cubicBezTo>
                      <a:pt x="4" y="3"/>
                      <a:pt x="3" y="10"/>
                      <a:pt x="0" y="1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4" name="Freeform 1053"/>
              <p:cNvSpPr>
                <a:spLocks/>
              </p:cNvSpPr>
              <p:nvPr/>
            </p:nvSpPr>
            <p:spPr bwMode="auto">
              <a:xfrm>
                <a:off x="5156" y="2259"/>
                <a:ext cx="23" cy="19"/>
              </a:xfrm>
              <a:custGeom>
                <a:avLst/>
                <a:gdLst>
                  <a:gd name="T0" fmla="*/ 0 w 9"/>
                  <a:gd name="T1" fmla="*/ 117 h 7"/>
                  <a:gd name="T2" fmla="*/ 151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5" y="7"/>
                      <a:pt x="9" y="6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5" name="Freeform 1054"/>
              <p:cNvSpPr>
                <a:spLocks/>
              </p:cNvSpPr>
              <p:nvPr/>
            </p:nvSpPr>
            <p:spPr bwMode="auto">
              <a:xfrm>
                <a:off x="4161" y="1254"/>
                <a:ext cx="13" cy="11"/>
              </a:xfrm>
              <a:custGeom>
                <a:avLst/>
                <a:gdLst>
                  <a:gd name="T0" fmla="*/ 0 w 5"/>
                  <a:gd name="T1" fmla="*/ 83 h 4"/>
                  <a:gd name="T2" fmla="*/ 88 w 5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3" y="0"/>
                      <a:pt x="5" y="3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6" name="Freeform 1055"/>
              <p:cNvSpPr>
                <a:spLocks/>
              </p:cNvSpPr>
              <p:nvPr/>
            </p:nvSpPr>
            <p:spPr bwMode="auto">
              <a:xfrm>
                <a:off x="3891" y="1526"/>
                <a:ext cx="18" cy="35"/>
              </a:xfrm>
              <a:custGeom>
                <a:avLst/>
                <a:gdLst>
                  <a:gd name="T0" fmla="*/ 118 w 7"/>
                  <a:gd name="T1" fmla="*/ 0 h 13"/>
                  <a:gd name="T2" fmla="*/ 21 w 7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3" y="4"/>
                      <a:pt x="0" y="7"/>
                      <a:pt x="1" y="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7" name="Freeform 1056"/>
              <p:cNvSpPr>
                <a:spLocks/>
              </p:cNvSpPr>
              <p:nvPr/>
            </p:nvSpPr>
            <p:spPr bwMode="auto">
              <a:xfrm>
                <a:off x="3814" y="897"/>
                <a:ext cx="215" cy="40"/>
              </a:xfrm>
              <a:custGeom>
                <a:avLst/>
                <a:gdLst>
                  <a:gd name="T0" fmla="*/ 0 w 86"/>
                  <a:gd name="T1" fmla="*/ 285 h 15"/>
                  <a:gd name="T2" fmla="*/ 1345 w 86"/>
                  <a:gd name="T3" fmla="*/ 19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15">
                    <a:moveTo>
                      <a:pt x="0" y="15"/>
                    </a:moveTo>
                    <a:cubicBezTo>
                      <a:pt x="20" y="0"/>
                      <a:pt x="68" y="2"/>
                      <a:pt x="8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8" name="Freeform 1057"/>
              <p:cNvSpPr>
                <a:spLocks/>
              </p:cNvSpPr>
              <p:nvPr/>
            </p:nvSpPr>
            <p:spPr bwMode="auto">
              <a:xfrm>
                <a:off x="4191" y="950"/>
                <a:ext cx="60" cy="123"/>
              </a:xfrm>
              <a:custGeom>
                <a:avLst/>
                <a:gdLst>
                  <a:gd name="T0" fmla="*/ 375 w 24"/>
                  <a:gd name="T1" fmla="*/ 0 h 46"/>
                  <a:gd name="T2" fmla="*/ 0 w 24"/>
                  <a:gd name="T3" fmla="*/ 880 h 46"/>
                  <a:gd name="T4" fmla="*/ 375 w 24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6">
                    <a:moveTo>
                      <a:pt x="24" y="0"/>
                    </a:moveTo>
                    <a:cubicBezTo>
                      <a:pt x="10" y="3"/>
                      <a:pt x="0" y="8"/>
                      <a:pt x="0" y="46"/>
                    </a:cubicBezTo>
                    <a:cubicBezTo>
                      <a:pt x="3" y="26"/>
                      <a:pt x="16" y="2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29" name="Freeform 1058"/>
              <p:cNvSpPr>
                <a:spLocks/>
              </p:cNvSpPr>
              <p:nvPr/>
            </p:nvSpPr>
            <p:spPr bwMode="auto">
              <a:xfrm>
                <a:off x="4514" y="934"/>
                <a:ext cx="135" cy="229"/>
              </a:xfrm>
              <a:custGeom>
                <a:avLst/>
                <a:gdLst>
                  <a:gd name="T0" fmla="*/ 845 w 54"/>
                  <a:gd name="T1" fmla="*/ 0 h 86"/>
                  <a:gd name="T2" fmla="*/ 125 w 54"/>
                  <a:gd name="T3" fmla="*/ 511 h 86"/>
                  <a:gd name="T4" fmla="*/ 0 w 54"/>
                  <a:gd name="T5" fmla="*/ 1624 h 86"/>
                  <a:gd name="T6" fmla="*/ 845 w 54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86">
                    <a:moveTo>
                      <a:pt x="54" y="0"/>
                    </a:moveTo>
                    <a:cubicBezTo>
                      <a:pt x="36" y="6"/>
                      <a:pt x="11" y="12"/>
                      <a:pt x="8" y="27"/>
                    </a:cubicBezTo>
                    <a:cubicBezTo>
                      <a:pt x="5" y="42"/>
                      <a:pt x="1" y="77"/>
                      <a:pt x="0" y="86"/>
                    </a:cubicBezTo>
                    <a:cubicBezTo>
                      <a:pt x="4" y="63"/>
                      <a:pt x="15" y="12"/>
                      <a:pt x="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30" name="Freeform 1059"/>
              <p:cNvSpPr>
                <a:spLocks/>
              </p:cNvSpPr>
              <p:nvPr/>
            </p:nvSpPr>
            <p:spPr bwMode="auto">
              <a:xfrm>
                <a:off x="4886" y="910"/>
                <a:ext cx="113" cy="147"/>
              </a:xfrm>
              <a:custGeom>
                <a:avLst/>
                <a:gdLst>
                  <a:gd name="T0" fmla="*/ 713 w 45"/>
                  <a:gd name="T1" fmla="*/ 21 h 55"/>
                  <a:gd name="T2" fmla="*/ 0 w 45"/>
                  <a:gd name="T3" fmla="*/ 1050 h 55"/>
                  <a:gd name="T4" fmla="*/ 713 w 45"/>
                  <a:gd name="T5" fmla="*/ 2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5">
                    <a:moveTo>
                      <a:pt x="45" y="1"/>
                    </a:moveTo>
                    <a:cubicBezTo>
                      <a:pt x="27" y="2"/>
                      <a:pt x="12" y="0"/>
                      <a:pt x="0" y="55"/>
                    </a:cubicBezTo>
                    <a:cubicBezTo>
                      <a:pt x="11" y="36"/>
                      <a:pt x="25" y="4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31" name="Freeform 1060"/>
              <p:cNvSpPr>
                <a:spLocks/>
              </p:cNvSpPr>
              <p:nvPr/>
            </p:nvSpPr>
            <p:spPr bwMode="auto">
              <a:xfrm>
                <a:off x="5124" y="1507"/>
                <a:ext cx="42" cy="123"/>
              </a:xfrm>
              <a:custGeom>
                <a:avLst/>
                <a:gdLst>
                  <a:gd name="T0" fmla="*/ 257 w 17"/>
                  <a:gd name="T1" fmla="*/ 0 h 46"/>
                  <a:gd name="T2" fmla="*/ 42 w 17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3"/>
                      <a:pt x="3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32" name="Freeform 1061"/>
              <p:cNvSpPr>
                <a:spLocks/>
              </p:cNvSpPr>
              <p:nvPr/>
            </p:nvSpPr>
            <p:spPr bwMode="auto">
              <a:xfrm>
                <a:off x="4524" y="1526"/>
                <a:ext cx="67" cy="69"/>
              </a:xfrm>
              <a:custGeom>
                <a:avLst/>
                <a:gdLst>
                  <a:gd name="T0" fmla="*/ 412 w 27"/>
                  <a:gd name="T1" fmla="*/ 0 h 26"/>
                  <a:gd name="T2" fmla="*/ 12 w 27"/>
                  <a:gd name="T3" fmla="*/ 48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cubicBezTo>
                      <a:pt x="10" y="4"/>
                      <a:pt x="0" y="5"/>
                      <a:pt x="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2192" name="Group 733"/>
            <p:cNvGrpSpPr>
              <a:grpSpLocks/>
            </p:cNvGrpSpPr>
            <p:nvPr/>
          </p:nvGrpSpPr>
          <p:grpSpPr bwMode="auto">
            <a:xfrm>
              <a:off x="2430460" y="5148441"/>
              <a:ext cx="832318" cy="1701048"/>
              <a:chOff x="3929" y="1420"/>
              <a:chExt cx="998" cy="1861"/>
            </a:xfrm>
          </p:grpSpPr>
          <p:grpSp>
            <p:nvGrpSpPr>
              <p:cNvPr id="2193" name="Group 734"/>
              <p:cNvGrpSpPr>
                <a:grpSpLocks/>
              </p:cNvGrpSpPr>
              <p:nvPr/>
            </p:nvGrpSpPr>
            <p:grpSpPr bwMode="auto">
              <a:xfrm>
                <a:off x="3929" y="1420"/>
                <a:ext cx="998" cy="1861"/>
                <a:chOff x="3929" y="1420"/>
                <a:chExt cx="998" cy="1861"/>
              </a:xfrm>
            </p:grpSpPr>
            <p:sp>
              <p:nvSpPr>
                <p:cNvPr id="2236" name="Freeform 735"/>
                <p:cNvSpPr>
                  <a:spLocks/>
                </p:cNvSpPr>
                <p:nvPr/>
              </p:nvSpPr>
              <p:spPr bwMode="auto">
                <a:xfrm>
                  <a:off x="3929" y="2476"/>
                  <a:ext cx="976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20 w 390"/>
                    <a:gd name="T5" fmla="*/ 2764 h 230"/>
                    <a:gd name="T6" fmla="*/ 300 w 390"/>
                    <a:gd name="T7" fmla="*/ 3196 h 230"/>
                    <a:gd name="T8" fmla="*/ 395 w 390"/>
                    <a:gd name="T9" fmla="*/ 3899 h 230"/>
                    <a:gd name="T10" fmla="*/ 1254 w 390"/>
                    <a:gd name="T11" fmla="*/ 4334 h 230"/>
                    <a:gd name="T12" fmla="*/ 2663 w 390"/>
                    <a:gd name="T13" fmla="*/ 4184 h 230"/>
                    <a:gd name="T14" fmla="*/ 4139 w 390"/>
                    <a:gd name="T15" fmla="*/ 4104 h 230"/>
                    <a:gd name="T16" fmla="*/ 5143 w 390"/>
                    <a:gd name="T17" fmla="*/ 4014 h 230"/>
                    <a:gd name="T18" fmla="*/ 5969 w 390"/>
                    <a:gd name="T19" fmla="*/ 4147 h 230"/>
                    <a:gd name="T20" fmla="*/ 6094 w 390"/>
                    <a:gd name="T21" fmla="*/ 3502 h 230"/>
                    <a:gd name="T22" fmla="*/ 6049 w 390"/>
                    <a:gd name="T23" fmla="*/ 2457 h 230"/>
                    <a:gd name="T24" fmla="*/ 6031 w 390"/>
                    <a:gd name="T25" fmla="*/ 1285 h 230"/>
                    <a:gd name="T26" fmla="*/ 443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4" y="113"/>
                        <a:pt x="12" y="130"/>
                        <a:pt x="14" y="146"/>
                      </a:cubicBezTo>
                      <a:cubicBezTo>
                        <a:pt x="15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5" y="206"/>
                      </a:cubicBezTo>
                      <a:cubicBezTo>
                        <a:pt x="34" y="229"/>
                        <a:pt x="59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3" y="219"/>
                        <a:pt x="264" y="217"/>
                      </a:cubicBezTo>
                      <a:cubicBezTo>
                        <a:pt x="285" y="217"/>
                        <a:pt x="306" y="212"/>
                        <a:pt x="328" y="212"/>
                      </a:cubicBezTo>
                      <a:cubicBezTo>
                        <a:pt x="343" y="212"/>
                        <a:pt x="369" y="230"/>
                        <a:pt x="381" y="219"/>
                      </a:cubicBezTo>
                      <a:cubicBezTo>
                        <a:pt x="390" y="211"/>
                        <a:pt x="389" y="196"/>
                        <a:pt x="389" y="185"/>
                      </a:cubicBezTo>
                      <a:cubicBezTo>
                        <a:pt x="390" y="166"/>
                        <a:pt x="388" y="148"/>
                        <a:pt x="386" y="130"/>
                      </a:cubicBezTo>
                      <a:cubicBezTo>
                        <a:pt x="384" y="109"/>
                        <a:pt x="385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37" name="Freeform 736"/>
                <p:cNvSpPr>
                  <a:spLocks/>
                </p:cNvSpPr>
                <p:nvPr/>
              </p:nvSpPr>
              <p:spPr bwMode="auto">
                <a:xfrm>
                  <a:off x="4779" y="2353"/>
                  <a:ext cx="146" cy="339"/>
                </a:xfrm>
                <a:custGeom>
                  <a:avLst/>
                  <a:gdLst>
                    <a:gd name="T0" fmla="*/ 843 w 58"/>
                    <a:gd name="T1" fmla="*/ 264 h 127"/>
                    <a:gd name="T2" fmla="*/ 0 w 58"/>
                    <a:gd name="T3" fmla="*/ 876 h 127"/>
                    <a:gd name="T4" fmla="*/ 20 w 58"/>
                    <a:gd name="T5" fmla="*/ 2015 h 127"/>
                    <a:gd name="T6" fmla="*/ 926 w 58"/>
                    <a:gd name="T7" fmla="*/ 2266 h 127"/>
                    <a:gd name="T8" fmla="*/ 926 w 58"/>
                    <a:gd name="T9" fmla="*/ 0 h 127"/>
                    <a:gd name="T10" fmla="*/ 84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3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1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38" name="Freeform 737"/>
                <p:cNvSpPr>
                  <a:spLocks/>
                </p:cNvSpPr>
                <p:nvPr/>
              </p:nvSpPr>
              <p:spPr bwMode="auto">
                <a:xfrm>
                  <a:off x="4437" y="2356"/>
                  <a:ext cx="360" cy="363"/>
                </a:xfrm>
                <a:custGeom>
                  <a:avLst/>
                  <a:gdLst>
                    <a:gd name="T0" fmla="*/ 2145 w 144"/>
                    <a:gd name="T1" fmla="*/ 854 h 136"/>
                    <a:gd name="T2" fmla="*/ 2020 w 144"/>
                    <a:gd name="T3" fmla="*/ 875 h 136"/>
                    <a:gd name="T4" fmla="*/ 1083 w 144"/>
                    <a:gd name="T5" fmla="*/ 550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7 h 136"/>
                    <a:gd name="T12" fmla="*/ 908 w 144"/>
                    <a:gd name="T13" fmla="*/ 627 h 136"/>
                    <a:gd name="T14" fmla="*/ 0 w 144"/>
                    <a:gd name="T15" fmla="*/ 1254 h 136"/>
                    <a:gd name="T16" fmla="*/ 0 w 144"/>
                    <a:gd name="T17" fmla="*/ 1276 h 136"/>
                    <a:gd name="T18" fmla="*/ 1220 w 144"/>
                    <a:gd name="T19" fmla="*/ 2472 h 136"/>
                    <a:gd name="T20" fmla="*/ 2145 w 144"/>
                    <a:gd name="T21" fmla="*/ 2037 h 136"/>
                    <a:gd name="T22" fmla="*/ 2145 w 144"/>
                    <a:gd name="T23" fmla="*/ 854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39" name="Freeform 738"/>
                <p:cNvSpPr>
                  <a:spLocks/>
                </p:cNvSpPr>
                <p:nvPr/>
              </p:nvSpPr>
              <p:spPr bwMode="auto">
                <a:xfrm>
                  <a:off x="3966" y="2343"/>
                  <a:ext cx="418" cy="410"/>
                </a:xfrm>
                <a:custGeom>
                  <a:avLst/>
                  <a:gdLst>
                    <a:gd name="T0" fmla="*/ 1960 w 167"/>
                    <a:gd name="T1" fmla="*/ 716 h 154"/>
                    <a:gd name="T2" fmla="*/ 1867 w 167"/>
                    <a:gd name="T3" fmla="*/ 362 h 154"/>
                    <a:gd name="T4" fmla="*/ 1867 w 167"/>
                    <a:gd name="T5" fmla="*/ 0 h 154"/>
                    <a:gd name="T6" fmla="*/ 1785 w 167"/>
                    <a:gd name="T7" fmla="*/ 644 h 154"/>
                    <a:gd name="T8" fmla="*/ 833 w 167"/>
                    <a:gd name="T9" fmla="*/ 716 h 154"/>
                    <a:gd name="T10" fmla="*/ 0 w 167"/>
                    <a:gd name="T11" fmla="*/ 2170 h 154"/>
                    <a:gd name="T12" fmla="*/ 0 w 167"/>
                    <a:gd name="T13" fmla="*/ 2170 h 154"/>
                    <a:gd name="T14" fmla="*/ 1429 w 167"/>
                    <a:gd name="T15" fmla="*/ 2758 h 154"/>
                    <a:gd name="T16" fmla="*/ 2618 w 167"/>
                    <a:gd name="T17" fmla="*/ 1318 h 154"/>
                    <a:gd name="T18" fmla="*/ 2618 w 167"/>
                    <a:gd name="T19" fmla="*/ 1283 h 154"/>
                    <a:gd name="T20" fmla="*/ 1960 w 167"/>
                    <a:gd name="T21" fmla="*/ 716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8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0" name="Freeform 739"/>
                <p:cNvSpPr>
                  <a:spLocks/>
                </p:cNvSpPr>
                <p:nvPr/>
              </p:nvSpPr>
              <p:spPr bwMode="auto">
                <a:xfrm>
                  <a:off x="4207" y="2524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1" name="Freeform 740"/>
                <p:cNvSpPr>
                  <a:spLocks/>
                </p:cNvSpPr>
                <p:nvPr/>
              </p:nvSpPr>
              <p:spPr bwMode="auto">
                <a:xfrm>
                  <a:off x="3936" y="2319"/>
                  <a:ext cx="168" cy="346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51 h 130"/>
                    <a:gd name="T6" fmla="*/ 1026 w 67"/>
                    <a:gd name="T7" fmla="*/ 886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2" name="Freeform 741"/>
                <p:cNvSpPr>
                  <a:spLocks/>
                </p:cNvSpPr>
                <p:nvPr/>
              </p:nvSpPr>
              <p:spPr bwMode="auto">
                <a:xfrm>
                  <a:off x="3936" y="2993"/>
                  <a:ext cx="131" cy="227"/>
                </a:xfrm>
                <a:custGeom>
                  <a:avLst/>
                  <a:gdLst>
                    <a:gd name="T0" fmla="*/ 640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81 w 52"/>
                    <a:gd name="T7" fmla="*/ 1199 h 85"/>
                    <a:gd name="T8" fmla="*/ 640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1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8" y="73"/>
                        <a:pt x="49" y="63"/>
                      </a:cubicBezTo>
                      <a:cubicBezTo>
                        <a:pt x="50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3" name="Freeform 742"/>
                <p:cNvSpPr>
                  <a:spLocks/>
                </p:cNvSpPr>
                <p:nvPr/>
              </p:nvSpPr>
              <p:spPr bwMode="auto">
                <a:xfrm>
                  <a:off x="4052" y="2975"/>
                  <a:ext cx="240" cy="242"/>
                </a:xfrm>
                <a:custGeom>
                  <a:avLst/>
                  <a:gdLst>
                    <a:gd name="T0" fmla="*/ 1408 w 96"/>
                    <a:gd name="T1" fmla="*/ 282 h 91"/>
                    <a:gd name="T2" fmla="*/ 708 w 96"/>
                    <a:gd name="T3" fmla="*/ 35 h 91"/>
                    <a:gd name="T4" fmla="*/ 0 w 96"/>
                    <a:gd name="T5" fmla="*/ 362 h 91"/>
                    <a:gd name="T6" fmla="*/ 50 w 96"/>
                    <a:gd name="T7" fmla="*/ 1316 h 91"/>
                    <a:gd name="T8" fmla="*/ 270 w 96"/>
                    <a:gd name="T9" fmla="*/ 1620 h 91"/>
                    <a:gd name="T10" fmla="*/ 1208 w 96"/>
                    <a:gd name="T11" fmla="*/ 1713 h 91"/>
                    <a:gd name="T12" fmla="*/ 1425 w 96"/>
                    <a:gd name="T13" fmla="*/ 1167 h 91"/>
                    <a:gd name="T14" fmla="*/ 1408 w 96"/>
                    <a:gd name="T15" fmla="*/ 282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6" h="91">
                      <a:moveTo>
                        <a:pt x="90" y="15"/>
                      </a:moveTo>
                      <a:cubicBezTo>
                        <a:pt x="85" y="7"/>
                        <a:pt x="69" y="0"/>
                        <a:pt x="45" y="2"/>
                      </a:cubicBezTo>
                      <a:cubicBezTo>
                        <a:pt x="21" y="3"/>
                        <a:pt x="1" y="10"/>
                        <a:pt x="0" y="19"/>
                      </a:cubicBezTo>
                      <a:cubicBezTo>
                        <a:pt x="5" y="32"/>
                        <a:pt x="4" y="61"/>
                        <a:pt x="3" y="70"/>
                      </a:cubicBezTo>
                      <a:cubicBezTo>
                        <a:pt x="3" y="78"/>
                        <a:pt x="3" y="83"/>
                        <a:pt x="17" y="86"/>
                      </a:cubicBezTo>
                      <a:cubicBezTo>
                        <a:pt x="31" y="89"/>
                        <a:pt x="59" y="90"/>
                        <a:pt x="77" y="91"/>
                      </a:cubicBezTo>
                      <a:cubicBezTo>
                        <a:pt x="94" y="91"/>
                        <a:pt x="92" y="79"/>
                        <a:pt x="91" y="62"/>
                      </a:cubicBezTo>
                      <a:cubicBezTo>
                        <a:pt x="91" y="46"/>
                        <a:pt x="96" y="23"/>
                        <a:pt x="90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4" name="Freeform 743"/>
                <p:cNvSpPr>
                  <a:spLocks/>
                </p:cNvSpPr>
                <p:nvPr/>
              </p:nvSpPr>
              <p:spPr bwMode="auto">
                <a:xfrm>
                  <a:off x="4274" y="2975"/>
                  <a:ext cx="240" cy="250"/>
                </a:xfrm>
                <a:custGeom>
                  <a:avLst/>
                  <a:gdLst>
                    <a:gd name="T0" fmla="*/ 1375 w 96"/>
                    <a:gd name="T1" fmla="*/ 191 h 94"/>
                    <a:gd name="T2" fmla="*/ 550 w 96"/>
                    <a:gd name="T3" fmla="*/ 56 h 94"/>
                    <a:gd name="T4" fmla="*/ 0 w 96"/>
                    <a:gd name="T5" fmla="*/ 247 h 94"/>
                    <a:gd name="T6" fmla="*/ 20 w 96"/>
                    <a:gd name="T7" fmla="*/ 282 h 94"/>
                    <a:gd name="T8" fmla="*/ 33 w 96"/>
                    <a:gd name="T9" fmla="*/ 1168 h 94"/>
                    <a:gd name="T10" fmla="*/ 0 w 96"/>
                    <a:gd name="T11" fmla="*/ 1633 h 94"/>
                    <a:gd name="T12" fmla="*/ 145 w 96"/>
                    <a:gd name="T13" fmla="*/ 1691 h 94"/>
                    <a:gd name="T14" fmla="*/ 1050 w 96"/>
                    <a:gd name="T15" fmla="*/ 1747 h 94"/>
                    <a:gd name="T16" fmla="*/ 1395 w 96"/>
                    <a:gd name="T17" fmla="*/ 1564 h 94"/>
                    <a:gd name="T18" fmla="*/ 1458 w 96"/>
                    <a:gd name="T19" fmla="*/ 1245 h 94"/>
                    <a:gd name="T20" fmla="*/ 1375 w 96"/>
                    <a:gd name="T21" fmla="*/ 191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6" h="94">
                      <a:moveTo>
                        <a:pt x="88" y="10"/>
                      </a:moveTo>
                      <a:cubicBezTo>
                        <a:pt x="80" y="2"/>
                        <a:pt x="65" y="7"/>
                        <a:pt x="35" y="3"/>
                      </a:cubicBezTo>
                      <a:cubicBezTo>
                        <a:pt x="13" y="0"/>
                        <a:pt x="6" y="5"/>
                        <a:pt x="0" y="13"/>
                      </a:cubicBezTo>
                      <a:cubicBezTo>
                        <a:pt x="0" y="14"/>
                        <a:pt x="1" y="14"/>
                        <a:pt x="1" y="15"/>
                      </a:cubicBezTo>
                      <a:cubicBezTo>
                        <a:pt x="7" y="23"/>
                        <a:pt x="2" y="46"/>
                        <a:pt x="2" y="62"/>
                      </a:cubicBezTo>
                      <a:cubicBezTo>
                        <a:pt x="3" y="73"/>
                        <a:pt x="4" y="82"/>
                        <a:pt x="0" y="87"/>
                      </a:cubicBezTo>
                      <a:cubicBezTo>
                        <a:pt x="2" y="89"/>
                        <a:pt x="5" y="90"/>
                        <a:pt x="9" y="90"/>
                      </a:cubicBezTo>
                      <a:cubicBezTo>
                        <a:pt x="20" y="91"/>
                        <a:pt x="46" y="91"/>
                        <a:pt x="67" y="93"/>
                      </a:cubicBezTo>
                      <a:cubicBezTo>
                        <a:pt x="81" y="94"/>
                        <a:pt x="86" y="89"/>
                        <a:pt x="89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6" y="19"/>
                        <a:pt x="88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5" name="Freeform 744"/>
                <p:cNvSpPr>
                  <a:spLocks/>
                </p:cNvSpPr>
                <p:nvPr/>
              </p:nvSpPr>
              <p:spPr bwMode="auto">
                <a:xfrm>
                  <a:off x="4499" y="2940"/>
                  <a:ext cx="223" cy="291"/>
                </a:xfrm>
                <a:custGeom>
                  <a:avLst/>
                  <a:gdLst>
                    <a:gd name="T0" fmla="*/ 1318 w 89"/>
                    <a:gd name="T1" fmla="*/ 1105 h 109"/>
                    <a:gd name="T2" fmla="*/ 1163 w 89"/>
                    <a:gd name="T3" fmla="*/ 115 h 109"/>
                    <a:gd name="T4" fmla="*/ 408 w 89"/>
                    <a:gd name="T5" fmla="*/ 136 h 109"/>
                    <a:gd name="T6" fmla="*/ 0 w 89"/>
                    <a:gd name="T7" fmla="*/ 491 h 109"/>
                    <a:gd name="T8" fmla="*/ 0 w 89"/>
                    <a:gd name="T9" fmla="*/ 491 h 109"/>
                    <a:gd name="T10" fmla="*/ 50 w 89"/>
                    <a:gd name="T11" fmla="*/ 1503 h 109"/>
                    <a:gd name="T12" fmla="*/ 33 w 89"/>
                    <a:gd name="T13" fmla="*/ 1695 h 109"/>
                    <a:gd name="T14" fmla="*/ 438 w 89"/>
                    <a:gd name="T15" fmla="*/ 2053 h 109"/>
                    <a:gd name="T16" fmla="*/ 1243 w 89"/>
                    <a:gd name="T17" fmla="*/ 1882 h 109"/>
                    <a:gd name="T18" fmla="*/ 1318 w 89"/>
                    <a:gd name="T19" fmla="*/ 1105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60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6" name="Freeform 745"/>
                <p:cNvSpPr>
                  <a:spLocks/>
                </p:cNvSpPr>
                <p:nvPr/>
              </p:nvSpPr>
              <p:spPr bwMode="auto">
                <a:xfrm>
                  <a:off x="4867" y="2988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7" name="Freeform 746"/>
                <p:cNvSpPr>
                  <a:spLocks/>
                </p:cNvSpPr>
                <p:nvPr/>
              </p:nvSpPr>
              <p:spPr bwMode="auto">
                <a:xfrm>
                  <a:off x="4702" y="2959"/>
                  <a:ext cx="172" cy="253"/>
                </a:xfrm>
                <a:custGeom>
                  <a:avLst/>
                  <a:gdLst>
                    <a:gd name="T0" fmla="*/ 1069 w 69"/>
                    <a:gd name="T1" fmla="*/ 1340 h 95"/>
                    <a:gd name="T2" fmla="*/ 1057 w 69"/>
                    <a:gd name="T3" fmla="*/ 418 h 95"/>
                    <a:gd name="T4" fmla="*/ 1069 w 69"/>
                    <a:gd name="T5" fmla="*/ 341 h 95"/>
                    <a:gd name="T6" fmla="*/ 1057 w 69"/>
                    <a:gd name="T7" fmla="*/ 320 h 95"/>
                    <a:gd name="T8" fmla="*/ 621 w 69"/>
                    <a:gd name="T9" fmla="*/ 21 h 95"/>
                    <a:gd name="T10" fmla="*/ 62 w 69"/>
                    <a:gd name="T11" fmla="*/ 93 h 95"/>
                    <a:gd name="T12" fmla="*/ 0 w 69"/>
                    <a:gd name="T13" fmla="*/ 115 h 95"/>
                    <a:gd name="T14" fmla="*/ 42 w 69"/>
                    <a:gd name="T15" fmla="*/ 964 h 95"/>
                    <a:gd name="T16" fmla="*/ 30 w 69"/>
                    <a:gd name="T17" fmla="*/ 1625 h 95"/>
                    <a:gd name="T18" fmla="*/ 75 w 69"/>
                    <a:gd name="T19" fmla="*/ 1736 h 95"/>
                    <a:gd name="T20" fmla="*/ 695 w 69"/>
                    <a:gd name="T21" fmla="*/ 1680 h 95"/>
                    <a:gd name="T22" fmla="*/ 1069 w 69"/>
                    <a:gd name="T23" fmla="*/ 1531 h 95"/>
                    <a:gd name="T24" fmla="*/ 1069 w 69"/>
                    <a:gd name="T25" fmla="*/ 1510 h 95"/>
                    <a:gd name="T26" fmla="*/ 1069 w 69"/>
                    <a:gd name="T27" fmla="*/ 1340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8" name="Freeform 747"/>
                <p:cNvSpPr>
                  <a:spLocks/>
                </p:cNvSpPr>
                <p:nvPr/>
              </p:nvSpPr>
              <p:spPr bwMode="auto">
                <a:xfrm>
                  <a:off x="4129" y="2729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49" name="Freeform 748"/>
                <p:cNvSpPr>
                  <a:spLocks/>
                </p:cNvSpPr>
                <p:nvPr/>
              </p:nvSpPr>
              <p:spPr bwMode="auto">
                <a:xfrm>
                  <a:off x="3936" y="2660"/>
                  <a:ext cx="203" cy="344"/>
                </a:xfrm>
                <a:custGeom>
                  <a:avLst/>
                  <a:gdLst>
                    <a:gd name="T0" fmla="*/ 125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43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35 w 81"/>
                    <a:gd name="T19" fmla="*/ 2445 h 129"/>
                    <a:gd name="T20" fmla="*/ 1256 w 81"/>
                    <a:gd name="T21" fmla="*/ 2296 h 129"/>
                    <a:gd name="T22" fmla="*/ 125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0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0" name="Freeform 749"/>
                <p:cNvSpPr>
                  <a:spLocks/>
                </p:cNvSpPr>
                <p:nvPr/>
              </p:nvSpPr>
              <p:spPr bwMode="auto">
                <a:xfrm>
                  <a:off x="4822" y="2671"/>
                  <a:ext cx="103" cy="322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2 h 121"/>
                    <a:gd name="T6" fmla="*/ 95 w 41"/>
                    <a:gd name="T7" fmla="*/ 2089 h 121"/>
                    <a:gd name="T8" fmla="*/ 239 w 41"/>
                    <a:gd name="T9" fmla="*/ 2187 h 121"/>
                    <a:gd name="T10" fmla="*/ 460 w 41"/>
                    <a:gd name="T11" fmla="*/ 2281 h 121"/>
                    <a:gd name="T12" fmla="*/ 651 w 41"/>
                    <a:gd name="T13" fmla="*/ 228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9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1" name="Freeform 750"/>
                <p:cNvSpPr>
                  <a:spLocks/>
                </p:cNvSpPr>
                <p:nvPr/>
              </p:nvSpPr>
              <p:spPr bwMode="auto">
                <a:xfrm>
                  <a:off x="4612" y="2647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38 w 94"/>
                    <a:gd name="T17" fmla="*/ 227 h 123"/>
                    <a:gd name="T18" fmla="*/ 1095 w 94"/>
                    <a:gd name="T19" fmla="*/ 21 h 123"/>
                    <a:gd name="T20" fmla="*/ 102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2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5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2" name="Freeform 751"/>
                <p:cNvSpPr>
                  <a:spLocks/>
                </p:cNvSpPr>
                <p:nvPr/>
              </p:nvSpPr>
              <p:spPr bwMode="auto">
                <a:xfrm>
                  <a:off x="4367" y="2732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60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3" name="Freeform 752"/>
                <p:cNvSpPr>
                  <a:spLocks/>
                </p:cNvSpPr>
                <p:nvPr/>
              </p:nvSpPr>
              <p:spPr bwMode="auto">
                <a:xfrm>
                  <a:off x="4367" y="2732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60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4" name="Freeform 753"/>
                <p:cNvSpPr>
                  <a:spLocks/>
                </p:cNvSpPr>
                <p:nvPr/>
              </p:nvSpPr>
              <p:spPr bwMode="auto">
                <a:xfrm>
                  <a:off x="3936" y="3161"/>
                  <a:ext cx="989" cy="120"/>
                </a:xfrm>
                <a:custGeom>
                  <a:avLst/>
                  <a:gdLst>
                    <a:gd name="T0" fmla="*/ 6199 w 395"/>
                    <a:gd name="T1" fmla="*/ 285 h 45"/>
                    <a:gd name="T2" fmla="*/ 5886 w 395"/>
                    <a:gd name="T3" fmla="*/ 77 h 45"/>
                    <a:gd name="T4" fmla="*/ 5886 w 395"/>
                    <a:gd name="T5" fmla="*/ 93 h 45"/>
                    <a:gd name="T6" fmla="*/ 5511 w 395"/>
                    <a:gd name="T7" fmla="*/ 248 h 45"/>
                    <a:gd name="T8" fmla="*/ 4882 w 395"/>
                    <a:gd name="T9" fmla="*/ 307 h 45"/>
                    <a:gd name="T10" fmla="*/ 4832 w 395"/>
                    <a:gd name="T11" fmla="*/ 192 h 45"/>
                    <a:gd name="T12" fmla="*/ 4832 w 395"/>
                    <a:gd name="T13" fmla="*/ 192 h 45"/>
                    <a:gd name="T14" fmla="*/ 4770 w 395"/>
                    <a:gd name="T15" fmla="*/ 307 h 45"/>
                    <a:gd name="T16" fmla="*/ 3969 w 395"/>
                    <a:gd name="T17" fmla="*/ 477 h 45"/>
                    <a:gd name="T18" fmla="*/ 3560 w 395"/>
                    <a:gd name="T19" fmla="*/ 115 h 45"/>
                    <a:gd name="T20" fmla="*/ 3518 w 395"/>
                    <a:gd name="T21" fmla="*/ 248 h 45"/>
                    <a:gd name="T22" fmla="*/ 3172 w 395"/>
                    <a:gd name="T23" fmla="*/ 435 h 45"/>
                    <a:gd name="T24" fmla="*/ 2263 w 395"/>
                    <a:gd name="T25" fmla="*/ 376 h 45"/>
                    <a:gd name="T26" fmla="*/ 2118 w 395"/>
                    <a:gd name="T27" fmla="*/ 320 h 45"/>
                    <a:gd name="T28" fmla="*/ 2118 w 395"/>
                    <a:gd name="T29" fmla="*/ 320 h 45"/>
                    <a:gd name="T30" fmla="*/ 1930 w 395"/>
                    <a:gd name="T31" fmla="*/ 397 h 45"/>
                    <a:gd name="T32" fmla="*/ 992 w 395"/>
                    <a:gd name="T33" fmla="*/ 307 h 45"/>
                    <a:gd name="T34" fmla="*/ 771 w 395"/>
                    <a:gd name="T35" fmla="*/ 0 h 45"/>
                    <a:gd name="T36" fmla="*/ 0 w 395"/>
                    <a:gd name="T37" fmla="*/ 285 h 45"/>
                    <a:gd name="T38" fmla="*/ 0 w 395"/>
                    <a:gd name="T39" fmla="*/ 683 h 45"/>
                    <a:gd name="T40" fmla="*/ 3235 w 395"/>
                    <a:gd name="T41" fmla="*/ 853 h 45"/>
                    <a:gd name="T42" fmla="*/ 6199 w 395"/>
                    <a:gd name="T43" fmla="*/ 683 h 45"/>
                    <a:gd name="T44" fmla="*/ 6199 w 395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5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5" y="4"/>
                      </a:cubicBezTo>
                      <a:cubicBezTo>
                        <a:pt x="375" y="4"/>
                        <a:pt x="375" y="4"/>
                        <a:pt x="375" y="5"/>
                      </a:cubicBezTo>
                      <a:cubicBezTo>
                        <a:pt x="369" y="15"/>
                        <a:pt x="368" y="11"/>
                        <a:pt x="351" y="13"/>
                      </a:cubicBezTo>
                      <a:cubicBezTo>
                        <a:pt x="333" y="15"/>
                        <a:pt x="319" y="19"/>
                        <a:pt x="311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8" y="10"/>
                        <a:pt x="308" y="10"/>
                        <a:pt x="308" y="10"/>
                      </a:cubicBezTo>
                      <a:cubicBezTo>
                        <a:pt x="307" y="12"/>
                        <a:pt x="306" y="14"/>
                        <a:pt x="304" y="16"/>
                      </a:cubicBezTo>
                      <a:cubicBezTo>
                        <a:pt x="294" y="23"/>
                        <a:pt x="274" y="24"/>
                        <a:pt x="253" y="25"/>
                      </a:cubicBezTo>
                      <a:cubicBezTo>
                        <a:pt x="232" y="26"/>
                        <a:pt x="228" y="18"/>
                        <a:pt x="227" y="6"/>
                      </a:cubicBezTo>
                      <a:cubicBezTo>
                        <a:pt x="227" y="9"/>
                        <a:pt x="226" y="11"/>
                        <a:pt x="224" y="13"/>
                      </a:cubicBezTo>
                      <a:cubicBezTo>
                        <a:pt x="221" y="19"/>
                        <a:pt x="216" y="24"/>
                        <a:pt x="202" y="23"/>
                      </a:cubicBezTo>
                      <a:cubicBezTo>
                        <a:pt x="181" y="21"/>
                        <a:pt x="155" y="21"/>
                        <a:pt x="144" y="20"/>
                      </a:cubicBezTo>
                      <a:cubicBezTo>
                        <a:pt x="140" y="20"/>
                        <a:pt x="137" y="19"/>
                        <a:pt x="135" y="17"/>
                      </a:cubicBezTo>
                      <a:cubicBezTo>
                        <a:pt x="135" y="17"/>
                        <a:pt x="135" y="17"/>
                        <a:pt x="135" y="17"/>
                      </a:cubicBezTo>
                      <a:cubicBezTo>
                        <a:pt x="132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49" y="8"/>
                        <a:pt x="49" y="0"/>
                      </a:cubicBezTo>
                      <a:cubicBezTo>
                        <a:pt x="48" y="10"/>
                        <a:pt x="32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9" y="39"/>
                        <a:pt x="131" y="45"/>
                        <a:pt x="206" y="45"/>
                      </a:cubicBezTo>
                      <a:cubicBezTo>
                        <a:pt x="282" y="45"/>
                        <a:pt x="363" y="39"/>
                        <a:pt x="395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5" name="Oval 754"/>
                <p:cNvSpPr>
                  <a:spLocks noChangeArrowheads="1"/>
                </p:cNvSpPr>
                <p:nvPr/>
              </p:nvSpPr>
              <p:spPr bwMode="auto">
                <a:xfrm>
                  <a:off x="4132" y="2529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56" name="Oval 755"/>
                <p:cNvSpPr>
                  <a:spLocks noChangeArrowheads="1"/>
                </p:cNvSpPr>
                <p:nvPr/>
              </p:nvSpPr>
              <p:spPr bwMode="auto">
                <a:xfrm>
                  <a:off x="4127" y="2524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57" name="Oval 756"/>
                <p:cNvSpPr>
                  <a:spLocks noChangeArrowheads="1"/>
                </p:cNvSpPr>
                <p:nvPr/>
              </p:nvSpPr>
              <p:spPr bwMode="auto">
                <a:xfrm>
                  <a:off x="4119" y="2521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58" name="Freeform 757"/>
                <p:cNvSpPr>
                  <a:spLocks/>
                </p:cNvSpPr>
                <p:nvPr/>
              </p:nvSpPr>
              <p:spPr bwMode="auto">
                <a:xfrm>
                  <a:off x="4134" y="2532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59" name="Oval 758"/>
                <p:cNvSpPr>
                  <a:spLocks noChangeArrowheads="1"/>
                </p:cNvSpPr>
                <p:nvPr/>
              </p:nvSpPr>
              <p:spPr bwMode="auto">
                <a:xfrm>
                  <a:off x="4144" y="2543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0" name="Oval 759"/>
                <p:cNvSpPr>
                  <a:spLocks noChangeArrowheads="1"/>
                </p:cNvSpPr>
                <p:nvPr/>
              </p:nvSpPr>
              <p:spPr bwMode="auto">
                <a:xfrm>
                  <a:off x="4149" y="2551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1" name="Oval 760"/>
                <p:cNvSpPr>
                  <a:spLocks noChangeArrowheads="1"/>
                </p:cNvSpPr>
                <p:nvPr/>
              </p:nvSpPr>
              <p:spPr bwMode="auto">
                <a:xfrm>
                  <a:off x="4359" y="2628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2" name="Oval 761"/>
                <p:cNvSpPr>
                  <a:spLocks noChangeArrowheads="1"/>
                </p:cNvSpPr>
                <p:nvPr/>
              </p:nvSpPr>
              <p:spPr bwMode="auto">
                <a:xfrm>
                  <a:off x="4352" y="26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3" name="Oval 762"/>
                <p:cNvSpPr>
                  <a:spLocks noChangeArrowheads="1"/>
                </p:cNvSpPr>
                <p:nvPr/>
              </p:nvSpPr>
              <p:spPr bwMode="auto">
                <a:xfrm>
                  <a:off x="4347" y="26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4" name="Freeform 763"/>
                <p:cNvSpPr>
                  <a:spLocks/>
                </p:cNvSpPr>
                <p:nvPr/>
              </p:nvSpPr>
              <p:spPr bwMode="auto">
                <a:xfrm>
                  <a:off x="4362" y="2631"/>
                  <a:ext cx="75" cy="85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05 h 32"/>
                    <a:gd name="T4" fmla="*/ 125 w 30"/>
                    <a:gd name="T5" fmla="*/ 523 h 32"/>
                    <a:gd name="T6" fmla="*/ 0 w 30"/>
                    <a:gd name="T7" fmla="*/ 465 h 32"/>
                    <a:gd name="T8" fmla="*/ 208 w 30"/>
                    <a:gd name="T9" fmla="*/ 600 h 32"/>
                    <a:gd name="T10" fmla="*/ 470 w 30"/>
                    <a:gd name="T11" fmla="*/ 282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7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65" name="Oval 764"/>
                <p:cNvSpPr>
                  <a:spLocks noChangeArrowheads="1"/>
                </p:cNvSpPr>
                <p:nvPr/>
              </p:nvSpPr>
              <p:spPr bwMode="auto">
                <a:xfrm>
                  <a:off x="4369" y="2644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6" name="Oval 765"/>
                <p:cNvSpPr>
                  <a:spLocks noChangeArrowheads="1"/>
                </p:cNvSpPr>
                <p:nvPr/>
              </p:nvSpPr>
              <p:spPr bwMode="auto">
                <a:xfrm>
                  <a:off x="4377" y="2649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7" name="Oval 766"/>
                <p:cNvSpPr>
                  <a:spLocks noChangeArrowheads="1"/>
                </p:cNvSpPr>
                <p:nvPr/>
              </p:nvSpPr>
              <p:spPr bwMode="auto">
                <a:xfrm>
                  <a:off x="4607" y="2519"/>
                  <a:ext cx="92" cy="9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8" name="Oval 767"/>
                <p:cNvSpPr>
                  <a:spLocks noChangeArrowheads="1"/>
                </p:cNvSpPr>
                <p:nvPr/>
              </p:nvSpPr>
              <p:spPr bwMode="auto">
                <a:xfrm>
                  <a:off x="4599" y="2513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69" name="Oval 768"/>
                <p:cNvSpPr>
                  <a:spLocks noChangeArrowheads="1"/>
                </p:cNvSpPr>
                <p:nvPr/>
              </p:nvSpPr>
              <p:spPr bwMode="auto">
                <a:xfrm>
                  <a:off x="4592" y="2511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0" name="Freeform 769"/>
                <p:cNvSpPr>
                  <a:spLocks/>
                </p:cNvSpPr>
                <p:nvPr/>
              </p:nvSpPr>
              <p:spPr bwMode="auto">
                <a:xfrm>
                  <a:off x="4607" y="2521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71" name="Oval 770"/>
                <p:cNvSpPr>
                  <a:spLocks noChangeArrowheads="1"/>
                </p:cNvSpPr>
                <p:nvPr/>
              </p:nvSpPr>
              <p:spPr bwMode="auto">
                <a:xfrm>
                  <a:off x="4617" y="2532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2" name="Oval 771"/>
                <p:cNvSpPr>
                  <a:spLocks noChangeArrowheads="1"/>
                </p:cNvSpPr>
                <p:nvPr/>
              </p:nvSpPr>
              <p:spPr bwMode="auto">
                <a:xfrm>
                  <a:off x="4622" y="2540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3" name="Oval 772"/>
                <p:cNvSpPr>
                  <a:spLocks noChangeArrowheads="1"/>
                </p:cNvSpPr>
                <p:nvPr/>
              </p:nvSpPr>
              <p:spPr bwMode="auto">
                <a:xfrm>
                  <a:off x="4689" y="2775"/>
                  <a:ext cx="95" cy="9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4" name="Oval 773"/>
                <p:cNvSpPr>
                  <a:spLocks noChangeArrowheads="1"/>
                </p:cNvSpPr>
                <p:nvPr/>
              </p:nvSpPr>
              <p:spPr bwMode="auto">
                <a:xfrm>
                  <a:off x="4682" y="276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5" name="Oval 774"/>
                <p:cNvSpPr>
                  <a:spLocks noChangeArrowheads="1"/>
                </p:cNvSpPr>
                <p:nvPr/>
              </p:nvSpPr>
              <p:spPr bwMode="auto">
                <a:xfrm>
                  <a:off x="4677" y="276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6" name="Freeform 775"/>
                <p:cNvSpPr>
                  <a:spLocks/>
                </p:cNvSpPr>
                <p:nvPr/>
              </p:nvSpPr>
              <p:spPr bwMode="auto">
                <a:xfrm>
                  <a:off x="4692" y="277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77" name="Oval 776"/>
                <p:cNvSpPr>
                  <a:spLocks noChangeArrowheads="1"/>
                </p:cNvSpPr>
                <p:nvPr/>
              </p:nvSpPr>
              <p:spPr bwMode="auto">
                <a:xfrm>
                  <a:off x="4699" y="2788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8" name="Oval 777"/>
                <p:cNvSpPr>
                  <a:spLocks noChangeArrowheads="1"/>
                </p:cNvSpPr>
                <p:nvPr/>
              </p:nvSpPr>
              <p:spPr bwMode="auto">
                <a:xfrm>
                  <a:off x="4707" y="279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79" name="Oval 778"/>
                <p:cNvSpPr>
                  <a:spLocks noChangeArrowheads="1"/>
                </p:cNvSpPr>
                <p:nvPr/>
              </p:nvSpPr>
              <p:spPr bwMode="auto">
                <a:xfrm>
                  <a:off x="4469" y="284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0" name="Oval 779"/>
                <p:cNvSpPr>
                  <a:spLocks noChangeArrowheads="1"/>
                </p:cNvSpPr>
                <p:nvPr/>
              </p:nvSpPr>
              <p:spPr bwMode="auto">
                <a:xfrm>
                  <a:off x="4464" y="2844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1" name="Oval 780"/>
                <p:cNvSpPr>
                  <a:spLocks noChangeArrowheads="1"/>
                </p:cNvSpPr>
                <p:nvPr/>
              </p:nvSpPr>
              <p:spPr bwMode="auto">
                <a:xfrm>
                  <a:off x="4459" y="2841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2" name="Freeform 781"/>
                <p:cNvSpPr>
                  <a:spLocks/>
                </p:cNvSpPr>
                <p:nvPr/>
              </p:nvSpPr>
              <p:spPr bwMode="auto">
                <a:xfrm>
                  <a:off x="4472" y="2849"/>
                  <a:ext cx="57" cy="67"/>
                </a:xfrm>
                <a:custGeom>
                  <a:avLst/>
                  <a:gdLst>
                    <a:gd name="T0" fmla="*/ 258 w 23"/>
                    <a:gd name="T1" fmla="*/ 0 h 25"/>
                    <a:gd name="T2" fmla="*/ 307 w 23"/>
                    <a:gd name="T3" fmla="*/ 172 h 25"/>
                    <a:gd name="T4" fmla="*/ 92 w 23"/>
                    <a:gd name="T5" fmla="*/ 423 h 25"/>
                    <a:gd name="T6" fmla="*/ 0 w 23"/>
                    <a:gd name="T7" fmla="*/ 389 h 25"/>
                    <a:gd name="T8" fmla="*/ 154 w 23"/>
                    <a:gd name="T9" fmla="*/ 482 h 25"/>
                    <a:gd name="T10" fmla="*/ 349 w 23"/>
                    <a:gd name="T11" fmla="*/ 230 h 25"/>
                    <a:gd name="T12" fmla="*/ 258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83" name="Oval 782"/>
                <p:cNvSpPr>
                  <a:spLocks noChangeArrowheads="1"/>
                </p:cNvSpPr>
                <p:nvPr/>
              </p:nvSpPr>
              <p:spPr bwMode="auto">
                <a:xfrm>
                  <a:off x="4477" y="2860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4" name="Oval 783"/>
                <p:cNvSpPr>
                  <a:spLocks noChangeArrowheads="1"/>
                </p:cNvSpPr>
                <p:nvPr/>
              </p:nvSpPr>
              <p:spPr bwMode="auto">
                <a:xfrm>
                  <a:off x="4482" y="2865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5" name="Oval 784"/>
                <p:cNvSpPr>
                  <a:spLocks noChangeArrowheads="1"/>
                </p:cNvSpPr>
                <p:nvPr/>
              </p:nvSpPr>
              <p:spPr bwMode="auto">
                <a:xfrm>
                  <a:off x="4339" y="305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6" name="Oval 785"/>
                <p:cNvSpPr>
                  <a:spLocks noChangeArrowheads="1"/>
                </p:cNvSpPr>
                <p:nvPr/>
              </p:nvSpPr>
              <p:spPr bwMode="auto">
                <a:xfrm>
                  <a:off x="4332" y="3047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7" name="Oval 786"/>
                <p:cNvSpPr>
                  <a:spLocks noChangeArrowheads="1"/>
                </p:cNvSpPr>
                <p:nvPr/>
              </p:nvSpPr>
              <p:spPr bwMode="auto">
                <a:xfrm>
                  <a:off x="4327" y="3044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88" name="Freeform 787"/>
                <p:cNvSpPr>
                  <a:spLocks/>
                </p:cNvSpPr>
                <p:nvPr/>
              </p:nvSpPr>
              <p:spPr bwMode="auto">
                <a:xfrm>
                  <a:off x="4342" y="305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89" name="Oval 788"/>
                <p:cNvSpPr>
                  <a:spLocks noChangeArrowheads="1"/>
                </p:cNvSpPr>
                <p:nvPr/>
              </p:nvSpPr>
              <p:spPr bwMode="auto">
                <a:xfrm>
                  <a:off x="4349" y="3068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0" name="Oval 789"/>
                <p:cNvSpPr>
                  <a:spLocks noChangeArrowheads="1"/>
                </p:cNvSpPr>
                <p:nvPr/>
              </p:nvSpPr>
              <p:spPr bwMode="auto">
                <a:xfrm>
                  <a:off x="4357" y="3073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1" name="Oval 790"/>
                <p:cNvSpPr>
                  <a:spLocks noChangeArrowheads="1"/>
                </p:cNvSpPr>
                <p:nvPr/>
              </p:nvSpPr>
              <p:spPr bwMode="auto">
                <a:xfrm>
                  <a:off x="4137" y="3063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2" name="Oval 791"/>
                <p:cNvSpPr>
                  <a:spLocks noChangeArrowheads="1"/>
                </p:cNvSpPr>
                <p:nvPr/>
              </p:nvSpPr>
              <p:spPr bwMode="auto">
                <a:xfrm>
                  <a:off x="4129" y="305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3" name="Oval 792"/>
                <p:cNvSpPr>
                  <a:spLocks noChangeArrowheads="1"/>
                </p:cNvSpPr>
                <p:nvPr/>
              </p:nvSpPr>
              <p:spPr bwMode="auto">
                <a:xfrm>
                  <a:off x="4122" y="305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4" name="Freeform 793"/>
                <p:cNvSpPr>
                  <a:spLocks/>
                </p:cNvSpPr>
                <p:nvPr/>
              </p:nvSpPr>
              <p:spPr bwMode="auto">
                <a:xfrm>
                  <a:off x="4137" y="3068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20 w 30"/>
                    <a:gd name="T9" fmla="*/ 594 h 31"/>
                    <a:gd name="T10" fmla="*/ 470 w 30"/>
                    <a:gd name="T11" fmla="*/ 265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4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295" name="Oval 794"/>
                <p:cNvSpPr>
                  <a:spLocks noChangeArrowheads="1"/>
                </p:cNvSpPr>
                <p:nvPr/>
              </p:nvSpPr>
              <p:spPr bwMode="auto">
                <a:xfrm>
                  <a:off x="4147" y="307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6" name="Oval 795"/>
                <p:cNvSpPr>
                  <a:spLocks noChangeArrowheads="1"/>
                </p:cNvSpPr>
                <p:nvPr/>
              </p:nvSpPr>
              <p:spPr bwMode="auto">
                <a:xfrm>
                  <a:off x="4152" y="308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7" name="Oval 796"/>
                <p:cNvSpPr>
                  <a:spLocks noChangeArrowheads="1"/>
                </p:cNvSpPr>
                <p:nvPr/>
              </p:nvSpPr>
              <p:spPr bwMode="auto">
                <a:xfrm>
                  <a:off x="3966" y="2804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8" name="Oval 797"/>
                <p:cNvSpPr>
                  <a:spLocks noChangeArrowheads="1"/>
                </p:cNvSpPr>
                <p:nvPr/>
              </p:nvSpPr>
              <p:spPr bwMode="auto">
                <a:xfrm>
                  <a:off x="3959" y="2799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99" name="Oval 798"/>
                <p:cNvSpPr>
                  <a:spLocks noChangeArrowheads="1"/>
                </p:cNvSpPr>
                <p:nvPr/>
              </p:nvSpPr>
              <p:spPr bwMode="auto">
                <a:xfrm>
                  <a:off x="3951" y="2796"/>
                  <a:ext cx="96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0" name="Freeform 799"/>
                <p:cNvSpPr>
                  <a:spLocks/>
                </p:cNvSpPr>
                <p:nvPr/>
              </p:nvSpPr>
              <p:spPr bwMode="auto">
                <a:xfrm>
                  <a:off x="3966" y="2807"/>
                  <a:ext cx="76" cy="85"/>
                </a:xfrm>
                <a:custGeom>
                  <a:avLst/>
                  <a:gdLst>
                    <a:gd name="T0" fmla="*/ 360 w 30"/>
                    <a:gd name="T1" fmla="*/ 0 h 32"/>
                    <a:gd name="T2" fmla="*/ 405 w 30"/>
                    <a:gd name="T3" fmla="*/ 205 h 32"/>
                    <a:gd name="T4" fmla="*/ 147 w 30"/>
                    <a:gd name="T5" fmla="*/ 523 h 32"/>
                    <a:gd name="T6" fmla="*/ 0 w 30"/>
                    <a:gd name="T7" fmla="*/ 465 h 32"/>
                    <a:gd name="T8" fmla="*/ 225 w 30"/>
                    <a:gd name="T9" fmla="*/ 600 h 32"/>
                    <a:gd name="T10" fmla="*/ 489 w 30"/>
                    <a:gd name="T11" fmla="*/ 282 h 32"/>
                    <a:gd name="T12" fmla="*/ 360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4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01" name="Oval 800"/>
                <p:cNvSpPr>
                  <a:spLocks noChangeArrowheads="1"/>
                </p:cNvSpPr>
                <p:nvPr/>
              </p:nvSpPr>
              <p:spPr bwMode="auto">
                <a:xfrm>
                  <a:off x="3976" y="2820"/>
                  <a:ext cx="36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2" name="Oval 801"/>
                <p:cNvSpPr>
                  <a:spLocks noChangeArrowheads="1"/>
                </p:cNvSpPr>
                <p:nvPr/>
              </p:nvSpPr>
              <p:spPr bwMode="auto">
                <a:xfrm>
                  <a:off x="3981" y="282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3" name="Oval 802"/>
                <p:cNvSpPr>
                  <a:spLocks noChangeArrowheads="1"/>
                </p:cNvSpPr>
                <p:nvPr/>
              </p:nvSpPr>
              <p:spPr bwMode="auto">
                <a:xfrm>
                  <a:off x="4217" y="2836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4" name="Oval 803"/>
                <p:cNvSpPr>
                  <a:spLocks noChangeArrowheads="1"/>
                </p:cNvSpPr>
                <p:nvPr/>
              </p:nvSpPr>
              <p:spPr bwMode="auto">
                <a:xfrm>
                  <a:off x="4209" y="2831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5" name="Oval 804"/>
                <p:cNvSpPr>
                  <a:spLocks noChangeArrowheads="1"/>
                </p:cNvSpPr>
                <p:nvPr/>
              </p:nvSpPr>
              <p:spPr bwMode="auto">
                <a:xfrm>
                  <a:off x="4202" y="2828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6" name="Freeform 805"/>
                <p:cNvSpPr>
                  <a:spLocks/>
                </p:cNvSpPr>
                <p:nvPr/>
              </p:nvSpPr>
              <p:spPr bwMode="auto">
                <a:xfrm>
                  <a:off x="4217" y="2839"/>
                  <a:ext cx="75" cy="85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05 h 32"/>
                    <a:gd name="T4" fmla="*/ 145 w 30"/>
                    <a:gd name="T5" fmla="*/ 523 h 32"/>
                    <a:gd name="T6" fmla="*/ 0 w 30"/>
                    <a:gd name="T7" fmla="*/ 465 h 32"/>
                    <a:gd name="T8" fmla="*/ 220 w 30"/>
                    <a:gd name="T9" fmla="*/ 600 h 32"/>
                    <a:gd name="T10" fmla="*/ 470 w 30"/>
                    <a:gd name="T11" fmla="*/ 282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4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07" name="Oval 806"/>
                <p:cNvSpPr>
                  <a:spLocks noChangeArrowheads="1"/>
                </p:cNvSpPr>
                <p:nvPr/>
              </p:nvSpPr>
              <p:spPr bwMode="auto">
                <a:xfrm>
                  <a:off x="4227" y="2852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8" name="Oval 807"/>
                <p:cNvSpPr>
                  <a:spLocks noChangeArrowheads="1"/>
                </p:cNvSpPr>
                <p:nvPr/>
              </p:nvSpPr>
              <p:spPr bwMode="auto">
                <a:xfrm>
                  <a:off x="4232" y="285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09" name="Oval 808"/>
                <p:cNvSpPr>
                  <a:spLocks noChangeArrowheads="1"/>
                </p:cNvSpPr>
                <p:nvPr/>
              </p:nvSpPr>
              <p:spPr bwMode="auto">
                <a:xfrm>
                  <a:off x="4832" y="252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0" name="Oval 809"/>
                <p:cNvSpPr>
                  <a:spLocks noChangeArrowheads="1"/>
                </p:cNvSpPr>
                <p:nvPr/>
              </p:nvSpPr>
              <p:spPr bwMode="auto">
                <a:xfrm>
                  <a:off x="4827" y="2521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1" name="Oval 810"/>
                <p:cNvSpPr>
                  <a:spLocks noChangeArrowheads="1"/>
                </p:cNvSpPr>
                <p:nvPr/>
              </p:nvSpPr>
              <p:spPr bwMode="auto">
                <a:xfrm>
                  <a:off x="4819" y="2519"/>
                  <a:ext cx="78" cy="8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2" name="Freeform 811"/>
                <p:cNvSpPr>
                  <a:spLocks/>
                </p:cNvSpPr>
                <p:nvPr/>
              </p:nvSpPr>
              <p:spPr bwMode="auto">
                <a:xfrm>
                  <a:off x="4832" y="2529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13" name="Oval 812"/>
                <p:cNvSpPr>
                  <a:spLocks noChangeArrowheads="1"/>
                </p:cNvSpPr>
                <p:nvPr/>
              </p:nvSpPr>
              <p:spPr bwMode="auto">
                <a:xfrm>
                  <a:off x="4839" y="2537"/>
                  <a:ext cx="28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4" name="Oval 813"/>
                <p:cNvSpPr>
                  <a:spLocks noChangeArrowheads="1"/>
                </p:cNvSpPr>
                <p:nvPr/>
              </p:nvSpPr>
              <p:spPr bwMode="auto">
                <a:xfrm>
                  <a:off x="4844" y="2543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5" name="Oval 814"/>
                <p:cNvSpPr>
                  <a:spLocks noChangeArrowheads="1"/>
                </p:cNvSpPr>
                <p:nvPr/>
              </p:nvSpPr>
              <p:spPr bwMode="auto">
                <a:xfrm>
                  <a:off x="4569" y="3033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6" name="Oval 815"/>
                <p:cNvSpPr>
                  <a:spLocks noChangeArrowheads="1"/>
                </p:cNvSpPr>
                <p:nvPr/>
              </p:nvSpPr>
              <p:spPr bwMode="auto">
                <a:xfrm>
                  <a:off x="4562" y="3031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7" name="Oval 816"/>
                <p:cNvSpPr>
                  <a:spLocks noChangeArrowheads="1"/>
                </p:cNvSpPr>
                <p:nvPr/>
              </p:nvSpPr>
              <p:spPr bwMode="auto">
                <a:xfrm>
                  <a:off x="4557" y="3028"/>
                  <a:ext cx="95" cy="99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8" name="Freeform 817"/>
                <p:cNvSpPr>
                  <a:spLocks/>
                </p:cNvSpPr>
                <p:nvPr/>
              </p:nvSpPr>
              <p:spPr bwMode="auto">
                <a:xfrm>
                  <a:off x="4572" y="3039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19" name="Oval 818"/>
                <p:cNvSpPr>
                  <a:spLocks noChangeArrowheads="1"/>
                </p:cNvSpPr>
                <p:nvPr/>
              </p:nvSpPr>
              <p:spPr bwMode="auto">
                <a:xfrm>
                  <a:off x="4579" y="3049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0" name="Oval 819"/>
                <p:cNvSpPr>
                  <a:spLocks noChangeArrowheads="1"/>
                </p:cNvSpPr>
                <p:nvPr/>
              </p:nvSpPr>
              <p:spPr bwMode="auto">
                <a:xfrm>
                  <a:off x="4587" y="305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1" name="Oval 820"/>
                <p:cNvSpPr>
                  <a:spLocks noChangeArrowheads="1"/>
                </p:cNvSpPr>
                <p:nvPr/>
              </p:nvSpPr>
              <p:spPr bwMode="auto">
                <a:xfrm>
                  <a:off x="4757" y="305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2" name="Oval 821"/>
                <p:cNvSpPr>
                  <a:spLocks noChangeArrowheads="1"/>
                </p:cNvSpPr>
                <p:nvPr/>
              </p:nvSpPr>
              <p:spPr bwMode="auto">
                <a:xfrm>
                  <a:off x="4752" y="305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3" name="Oval 822"/>
                <p:cNvSpPr>
                  <a:spLocks noChangeArrowheads="1"/>
                </p:cNvSpPr>
                <p:nvPr/>
              </p:nvSpPr>
              <p:spPr bwMode="auto">
                <a:xfrm>
                  <a:off x="4747" y="305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4" name="Freeform 823"/>
                <p:cNvSpPr>
                  <a:spLocks/>
                </p:cNvSpPr>
                <p:nvPr/>
              </p:nvSpPr>
              <p:spPr bwMode="auto">
                <a:xfrm>
                  <a:off x="4759" y="306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25" name="Oval 824"/>
                <p:cNvSpPr>
                  <a:spLocks noChangeArrowheads="1"/>
                </p:cNvSpPr>
                <p:nvPr/>
              </p:nvSpPr>
              <p:spPr bwMode="auto">
                <a:xfrm>
                  <a:off x="4767" y="3071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6" name="Oval 825"/>
                <p:cNvSpPr>
                  <a:spLocks noChangeArrowheads="1"/>
                </p:cNvSpPr>
                <p:nvPr/>
              </p:nvSpPr>
              <p:spPr bwMode="auto">
                <a:xfrm>
                  <a:off x="4769" y="3076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7" name="Oval 826"/>
                <p:cNvSpPr>
                  <a:spLocks noChangeArrowheads="1"/>
                </p:cNvSpPr>
                <p:nvPr/>
              </p:nvSpPr>
              <p:spPr bwMode="auto">
                <a:xfrm>
                  <a:off x="3956" y="3079"/>
                  <a:ext cx="76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8" name="Oval 827"/>
                <p:cNvSpPr>
                  <a:spLocks noChangeArrowheads="1"/>
                </p:cNvSpPr>
                <p:nvPr/>
              </p:nvSpPr>
              <p:spPr bwMode="auto">
                <a:xfrm>
                  <a:off x="3951" y="3076"/>
                  <a:ext cx="76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9" name="Oval 828"/>
                <p:cNvSpPr>
                  <a:spLocks noChangeArrowheads="1"/>
                </p:cNvSpPr>
                <p:nvPr/>
              </p:nvSpPr>
              <p:spPr bwMode="auto">
                <a:xfrm>
                  <a:off x="3946" y="3073"/>
                  <a:ext cx="76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0" name="Freeform 829"/>
                <p:cNvSpPr>
                  <a:spLocks/>
                </p:cNvSpPr>
                <p:nvPr/>
              </p:nvSpPr>
              <p:spPr bwMode="auto">
                <a:xfrm>
                  <a:off x="3959" y="3081"/>
                  <a:ext cx="58" cy="67"/>
                </a:xfrm>
                <a:custGeom>
                  <a:avLst/>
                  <a:gdLst>
                    <a:gd name="T0" fmla="*/ 272 w 23"/>
                    <a:gd name="T1" fmla="*/ 0 h 25"/>
                    <a:gd name="T2" fmla="*/ 305 w 23"/>
                    <a:gd name="T3" fmla="*/ 172 h 25"/>
                    <a:gd name="T4" fmla="*/ 96 w 23"/>
                    <a:gd name="T5" fmla="*/ 423 h 25"/>
                    <a:gd name="T6" fmla="*/ 0 w 23"/>
                    <a:gd name="T7" fmla="*/ 389 h 25"/>
                    <a:gd name="T8" fmla="*/ 159 w 23"/>
                    <a:gd name="T9" fmla="*/ 482 h 25"/>
                    <a:gd name="T10" fmla="*/ 368 w 23"/>
                    <a:gd name="T11" fmla="*/ 230 h 25"/>
                    <a:gd name="T12" fmla="*/ 272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19" y="6"/>
                        <a:pt x="19" y="9"/>
                      </a:cubicBezTo>
                      <a:cubicBezTo>
                        <a:pt x="19" y="16"/>
                        <a:pt x="13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31" name="Oval 830"/>
                <p:cNvSpPr>
                  <a:spLocks noChangeArrowheads="1"/>
                </p:cNvSpPr>
                <p:nvPr/>
              </p:nvSpPr>
              <p:spPr bwMode="auto">
                <a:xfrm>
                  <a:off x="3964" y="3092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2" name="Oval 831"/>
                <p:cNvSpPr>
                  <a:spLocks noChangeArrowheads="1"/>
                </p:cNvSpPr>
                <p:nvPr/>
              </p:nvSpPr>
              <p:spPr bwMode="auto">
                <a:xfrm>
                  <a:off x="3969" y="3097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3" name="Freeform 832"/>
                <p:cNvSpPr>
                  <a:spLocks/>
                </p:cNvSpPr>
                <p:nvPr/>
              </p:nvSpPr>
              <p:spPr bwMode="auto">
                <a:xfrm>
                  <a:off x="3934" y="1420"/>
                  <a:ext cx="333" cy="1029"/>
                </a:xfrm>
                <a:custGeom>
                  <a:avLst/>
                  <a:gdLst>
                    <a:gd name="T0" fmla="*/ 1034 w 133"/>
                    <a:gd name="T1" fmla="*/ 7278 h 386"/>
                    <a:gd name="T2" fmla="*/ 95 w 133"/>
                    <a:gd name="T3" fmla="*/ 6630 h 386"/>
                    <a:gd name="T4" fmla="*/ 20 w 133"/>
                    <a:gd name="T5" fmla="*/ 6233 h 386"/>
                    <a:gd name="T6" fmla="*/ 20 w 133"/>
                    <a:gd name="T7" fmla="*/ 435 h 386"/>
                    <a:gd name="T8" fmla="*/ 300 w 133"/>
                    <a:gd name="T9" fmla="*/ 21 h 386"/>
                    <a:gd name="T10" fmla="*/ 1034 w 133"/>
                    <a:gd name="T11" fmla="*/ 21 h 386"/>
                    <a:gd name="T12" fmla="*/ 1034 w 133"/>
                    <a:gd name="T13" fmla="*/ 21 h 386"/>
                    <a:gd name="T14" fmla="*/ 1788 w 133"/>
                    <a:gd name="T15" fmla="*/ 21 h 386"/>
                    <a:gd name="T16" fmla="*/ 2068 w 133"/>
                    <a:gd name="T17" fmla="*/ 435 h 386"/>
                    <a:gd name="T18" fmla="*/ 2068 w 133"/>
                    <a:gd name="T19" fmla="*/ 6233 h 386"/>
                    <a:gd name="T20" fmla="*/ 1993 w 133"/>
                    <a:gd name="T21" fmla="*/ 7198 h 386"/>
                    <a:gd name="T22" fmla="*/ 1034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34" name="Oval 833"/>
                <p:cNvSpPr>
                  <a:spLocks noChangeArrowheads="1"/>
                </p:cNvSpPr>
                <p:nvPr/>
              </p:nvSpPr>
              <p:spPr bwMode="auto">
                <a:xfrm>
                  <a:off x="403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5" name="Oval 834"/>
                <p:cNvSpPr>
                  <a:spLocks noChangeArrowheads="1"/>
                </p:cNvSpPr>
                <p:nvPr/>
              </p:nvSpPr>
              <p:spPr bwMode="auto">
                <a:xfrm>
                  <a:off x="4019" y="1785"/>
                  <a:ext cx="190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6" name="Freeform 835"/>
                <p:cNvSpPr>
                  <a:spLocks/>
                </p:cNvSpPr>
                <p:nvPr/>
              </p:nvSpPr>
              <p:spPr bwMode="auto">
                <a:xfrm>
                  <a:off x="3946" y="1439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50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84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2" y="339"/>
                        <a:pt x="3" y="339"/>
                      </a:cubicBezTo>
                      <a:cubicBezTo>
                        <a:pt x="9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9" y="6"/>
                        <a:pt x="119" y="15"/>
                      </a:cubicBezTo>
                      <a:cubicBezTo>
                        <a:pt x="123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50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37" name="Freeform 836"/>
                <p:cNvSpPr>
                  <a:spLocks/>
                </p:cNvSpPr>
                <p:nvPr/>
              </p:nvSpPr>
              <p:spPr bwMode="auto">
                <a:xfrm>
                  <a:off x="4097" y="1490"/>
                  <a:ext cx="160" cy="946"/>
                </a:xfrm>
                <a:custGeom>
                  <a:avLst/>
                  <a:gdLst>
                    <a:gd name="T0" fmla="*/ 0 w 64"/>
                    <a:gd name="T1" fmla="*/ 6683 h 355"/>
                    <a:gd name="T2" fmla="*/ 908 w 64"/>
                    <a:gd name="T3" fmla="*/ 6603 h 355"/>
                    <a:gd name="T4" fmla="*/ 988 w 64"/>
                    <a:gd name="T5" fmla="*/ 5673 h 355"/>
                    <a:gd name="T6" fmla="*/ 988 w 64"/>
                    <a:gd name="T7" fmla="*/ 0 h 355"/>
                    <a:gd name="T8" fmla="*/ 833 w 64"/>
                    <a:gd name="T9" fmla="*/ 6092 h 355"/>
                    <a:gd name="T10" fmla="*/ 0 w 64"/>
                    <a:gd name="T11" fmla="*/ 6683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55">
                      <a:moveTo>
                        <a:pt x="0" y="353"/>
                      </a:moveTo>
                      <a:cubicBezTo>
                        <a:pt x="24" y="353"/>
                        <a:pt x="52" y="355"/>
                        <a:pt x="58" y="349"/>
                      </a:cubicBezTo>
                      <a:cubicBezTo>
                        <a:pt x="64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9" y="335"/>
                        <a:pt x="52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38" name="Freeform 837"/>
                <p:cNvSpPr>
                  <a:spLocks/>
                </p:cNvSpPr>
                <p:nvPr/>
              </p:nvSpPr>
              <p:spPr bwMode="auto">
                <a:xfrm>
                  <a:off x="3946" y="1434"/>
                  <a:ext cx="248" cy="282"/>
                </a:xfrm>
                <a:custGeom>
                  <a:avLst/>
                  <a:gdLst>
                    <a:gd name="T0" fmla="*/ 0 w 99"/>
                    <a:gd name="T1" fmla="*/ 1995 h 106"/>
                    <a:gd name="T2" fmla="*/ 0 w 99"/>
                    <a:gd name="T3" fmla="*/ 396 h 106"/>
                    <a:gd name="T4" fmla="*/ 283 w 99"/>
                    <a:gd name="T5" fmla="*/ 21 h 106"/>
                    <a:gd name="T6" fmla="*/ 992 w 99"/>
                    <a:gd name="T7" fmla="*/ 21 h 106"/>
                    <a:gd name="T8" fmla="*/ 1556 w 99"/>
                    <a:gd name="T9" fmla="*/ 21 h 106"/>
                    <a:gd name="T10" fmla="*/ 817 w 99"/>
                    <a:gd name="T11" fmla="*/ 114 h 106"/>
                    <a:gd name="T12" fmla="*/ 238 w 99"/>
                    <a:gd name="T13" fmla="*/ 362 h 106"/>
                    <a:gd name="T14" fmla="*/ 0 w 99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30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9" y="1"/>
                      </a:cubicBezTo>
                      <a:cubicBezTo>
                        <a:pt x="90" y="3"/>
                        <a:pt x="70" y="3"/>
                        <a:pt x="52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4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39" name="Freeform 838"/>
                <p:cNvSpPr>
                  <a:spLocks/>
                </p:cNvSpPr>
                <p:nvPr/>
              </p:nvSpPr>
              <p:spPr bwMode="auto">
                <a:xfrm>
                  <a:off x="3946" y="1434"/>
                  <a:ext cx="113" cy="178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83 w 45"/>
                    <a:gd name="T9" fmla="*/ 340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5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0" name="Oval 839"/>
                <p:cNvSpPr>
                  <a:spLocks noChangeArrowheads="1"/>
                </p:cNvSpPr>
                <p:nvPr/>
              </p:nvSpPr>
              <p:spPr bwMode="auto">
                <a:xfrm>
                  <a:off x="4006" y="1775"/>
                  <a:ext cx="188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41" name="Freeform 840"/>
                <p:cNvSpPr>
                  <a:spLocks/>
                </p:cNvSpPr>
                <p:nvPr/>
              </p:nvSpPr>
              <p:spPr bwMode="auto">
                <a:xfrm>
                  <a:off x="403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49" y="19"/>
                        <a:pt x="49" y="31"/>
                      </a:cubicBezTo>
                      <a:cubicBezTo>
                        <a:pt x="49" y="58"/>
                        <a:pt x="35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2" name="Oval 841"/>
                <p:cNvSpPr>
                  <a:spLocks noChangeArrowheads="1"/>
                </p:cNvSpPr>
                <p:nvPr/>
              </p:nvSpPr>
              <p:spPr bwMode="auto">
                <a:xfrm>
                  <a:off x="403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43" name="Freeform 842"/>
                <p:cNvSpPr>
                  <a:spLocks/>
                </p:cNvSpPr>
                <p:nvPr/>
              </p:nvSpPr>
              <p:spPr bwMode="auto">
                <a:xfrm>
                  <a:off x="4592" y="1420"/>
                  <a:ext cx="335" cy="1059"/>
                </a:xfrm>
                <a:custGeom>
                  <a:avLst/>
                  <a:gdLst>
                    <a:gd name="T0" fmla="*/ 1050 w 134"/>
                    <a:gd name="T1" fmla="*/ 7536 h 397"/>
                    <a:gd name="T2" fmla="*/ 113 w 134"/>
                    <a:gd name="T3" fmla="*/ 7216 h 397"/>
                    <a:gd name="T4" fmla="*/ 20 w 134"/>
                    <a:gd name="T5" fmla="*/ 6490 h 397"/>
                    <a:gd name="T6" fmla="*/ 20 w 134"/>
                    <a:gd name="T7" fmla="*/ 435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5 h 397"/>
                    <a:gd name="T18" fmla="*/ 2083 w 134"/>
                    <a:gd name="T19" fmla="*/ 6490 h 397"/>
                    <a:gd name="T20" fmla="*/ 2000 w 134"/>
                    <a:gd name="T21" fmla="*/ 6909 h 397"/>
                    <a:gd name="T22" fmla="*/ 1050 w 134"/>
                    <a:gd name="T23" fmla="*/ 7536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4" name="Oval 843"/>
                <p:cNvSpPr>
                  <a:spLocks noChangeArrowheads="1"/>
                </p:cNvSpPr>
                <p:nvPr/>
              </p:nvSpPr>
              <p:spPr bwMode="auto">
                <a:xfrm>
                  <a:off x="469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45" name="Oval 844"/>
                <p:cNvSpPr>
                  <a:spLocks noChangeArrowheads="1"/>
                </p:cNvSpPr>
                <p:nvPr/>
              </p:nvSpPr>
              <p:spPr bwMode="auto">
                <a:xfrm>
                  <a:off x="4679" y="1785"/>
                  <a:ext cx="188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46" name="Freeform 845"/>
                <p:cNvSpPr>
                  <a:spLocks/>
                </p:cNvSpPr>
                <p:nvPr/>
              </p:nvSpPr>
              <p:spPr bwMode="auto">
                <a:xfrm>
                  <a:off x="4607" y="1439"/>
                  <a:ext cx="310" cy="1026"/>
                </a:xfrm>
                <a:custGeom>
                  <a:avLst/>
                  <a:gdLst>
                    <a:gd name="T0" fmla="*/ 0 w 124"/>
                    <a:gd name="T1" fmla="*/ 6889 h 385"/>
                    <a:gd name="T2" fmla="*/ 33 w 124"/>
                    <a:gd name="T3" fmla="*/ 6945 h 385"/>
                    <a:gd name="T4" fmla="*/ 938 w 124"/>
                    <a:gd name="T5" fmla="*/ 7286 h 385"/>
                    <a:gd name="T6" fmla="*/ 938 w 124"/>
                    <a:gd name="T7" fmla="*/ 7286 h 385"/>
                    <a:gd name="T8" fmla="*/ 1845 w 124"/>
                    <a:gd name="T9" fmla="*/ 6684 h 385"/>
                    <a:gd name="T10" fmla="*/ 1925 w 124"/>
                    <a:gd name="T11" fmla="*/ 6284 h 385"/>
                    <a:gd name="T12" fmla="*/ 1925 w 124"/>
                    <a:gd name="T13" fmla="*/ 341 h 385"/>
                    <a:gd name="T14" fmla="*/ 1783 w 124"/>
                    <a:gd name="T15" fmla="*/ 0 h 385"/>
                    <a:gd name="T16" fmla="*/ 1863 w 124"/>
                    <a:gd name="T17" fmla="*/ 285 h 385"/>
                    <a:gd name="T18" fmla="*/ 1720 w 124"/>
                    <a:gd name="T19" fmla="*/ 4901 h 385"/>
                    <a:gd name="T20" fmla="*/ 783 w 124"/>
                    <a:gd name="T21" fmla="*/ 6982 h 385"/>
                    <a:gd name="T22" fmla="*/ 0 w 124"/>
                    <a:gd name="T23" fmla="*/ 688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385">
                      <a:moveTo>
                        <a:pt x="0" y="364"/>
                      </a:moveTo>
                      <a:cubicBezTo>
                        <a:pt x="1" y="365"/>
                        <a:pt x="2" y="366"/>
                        <a:pt x="2" y="367"/>
                      </a:cubicBezTo>
                      <a:cubicBezTo>
                        <a:pt x="8" y="372"/>
                        <a:pt x="36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8" y="353"/>
                      </a:cubicBezTo>
                      <a:cubicBezTo>
                        <a:pt x="124" y="347"/>
                        <a:pt x="123" y="341"/>
                        <a:pt x="123" y="332"/>
                      </a:cubicBezTo>
                      <a:cubicBezTo>
                        <a:pt x="123" y="324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67"/>
                        <a:pt x="50" y="369"/>
                      </a:cubicBezTo>
                      <a:cubicBezTo>
                        <a:pt x="30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7" name="Freeform 846"/>
                <p:cNvSpPr>
                  <a:spLocks/>
                </p:cNvSpPr>
                <p:nvPr/>
              </p:nvSpPr>
              <p:spPr bwMode="auto">
                <a:xfrm>
                  <a:off x="4757" y="1490"/>
                  <a:ext cx="160" cy="975"/>
                </a:xfrm>
                <a:custGeom>
                  <a:avLst/>
                  <a:gdLst>
                    <a:gd name="T0" fmla="*/ 0 w 64"/>
                    <a:gd name="T1" fmla="*/ 6918 h 366"/>
                    <a:gd name="T2" fmla="*/ 908 w 64"/>
                    <a:gd name="T3" fmla="*/ 6316 h 366"/>
                    <a:gd name="T4" fmla="*/ 988 w 64"/>
                    <a:gd name="T5" fmla="*/ 5919 h 366"/>
                    <a:gd name="T6" fmla="*/ 988 w 64"/>
                    <a:gd name="T7" fmla="*/ 0 h 366"/>
                    <a:gd name="T8" fmla="*/ 863 w 64"/>
                    <a:gd name="T9" fmla="*/ 5989 h 366"/>
                    <a:gd name="T10" fmla="*/ 0 w 64"/>
                    <a:gd name="T11" fmla="*/ 6918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8" name="Freeform 847"/>
                <p:cNvSpPr>
                  <a:spLocks/>
                </p:cNvSpPr>
                <p:nvPr/>
              </p:nvSpPr>
              <p:spPr bwMode="auto">
                <a:xfrm>
                  <a:off x="4607" y="1434"/>
                  <a:ext cx="245" cy="282"/>
                </a:xfrm>
                <a:custGeom>
                  <a:avLst/>
                  <a:gdLst>
                    <a:gd name="T0" fmla="*/ 0 w 98"/>
                    <a:gd name="T1" fmla="*/ 1995 h 106"/>
                    <a:gd name="T2" fmla="*/ 0 w 98"/>
                    <a:gd name="T3" fmla="*/ 396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4 h 106"/>
                    <a:gd name="T12" fmla="*/ 238 w 98"/>
                    <a:gd name="T13" fmla="*/ 362 h 106"/>
                    <a:gd name="T14" fmla="*/ 0 w 98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90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49" name="Freeform 848"/>
                <p:cNvSpPr>
                  <a:spLocks/>
                </p:cNvSpPr>
                <p:nvPr/>
              </p:nvSpPr>
              <p:spPr bwMode="auto">
                <a:xfrm>
                  <a:off x="4607" y="1434"/>
                  <a:ext cx="112" cy="178"/>
                </a:xfrm>
                <a:custGeom>
                  <a:avLst/>
                  <a:gdLst>
                    <a:gd name="T0" fmla="*/ 694 w 45"/>
                    <a:gd name="T1" fmla="*/ 21 h 67"/>
                    <a:gd name="T2" fmla="*/ 279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75 w 45"/>
                    <a:gd name="T9" fmla="*/ 340 h 67"/>
                    <a:gd name="T10" fmla="*/ 694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0" name="Oval 849"/>
                <p:cNvSpPr>
                  <a:spLocks noChangeArrowheads="1"/>
                </p:cNvSpPr>
                <p:nvPr/>
              </p:nvSpPr>
              <p:spPr bwMode="auto">
                <a:xfrm>
                  <a:off x="4667" y="1775"/>
                  <a:ext cx="187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1" name="Freeform 850"/>
                <p:cNvSpPr>
                  <a:spLocks/>
                </p:cNvSpPr>
                <p:nvPr/>
              </p:nvSpPr>
              <p:spPr bwMode="auto">
                <a:xfrm>
                  <a:off x="469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2" name="Oval 851"/>
                <p:cNvSpPr>
                  <a:spLocks noChangeArrowheads="1"/>
                </p:cNvSpPr>
                <p:nvPr/>
              </p:nvSpPr>
              <p:spPr bwMode="auto">
                <a:xfrm>
                  <a:off x="469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3" name="Freeform 852"/>
                <p:cNvSpPr>
                  <a:spLocks/>
                </p:cNvSpPr>
                <p:nvPr/>
              </p:nvSpPr>
              <p:spPr bwMode="auto">
                <a:xfrm>
                  <a:off x="4262" y="1420"/>
                  <a:ext cx="335" cy="1115"/>
                </a:xfrm>
                <a:custGeom>
                  <a:avLst/>
                  <a:gdLst>
                    <a:gd name="T0" fmla="*/ 1050 w 134"/>
                    <a:gd name="T1" fmla="*/ 7933 h 418"/>
                    <a:gd name="T2" fmla="*/ 113 w 134"/>
                    <a:gd name="T3" fmla="*/ 7285 h 418"/>
                    <a:gd name="T4" fmla="*/ 20 w 134"/>
                    <a:gd name="T5" fmla="*/ 6930 h 418"/>
                    <a:gd name="T6" fmla="*/ 20 w 134"/>
                    <a:gd name="T7" fmla="*/ 435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5 h 418"/>
                    <a:gd name="T18" fmla="*/ 2083 w 134"/>
                    <a:gd name="T19" fmla="*/ 6887 h 418"/>
                    <a:gd name="T20" fmla="*/ 2000 w 134"/>
                    <a:gd name="T21" fmla="*/ 7285 h 418"/>
                    <a:gd name="T22" fmla="*/ 1050 w 134"/>
                    <a:gd name="T23" fmla="*/ 793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4" name="Oval 853"/>
                <p:cNvSpPr>
                  <a:spLocks noChangeArrowheads="1"/>
                </p:cNvSpPr>
                <p:nvPr/>
              </p:nvSpPr>
              <p:spPr bwMode="auto">
                <a:xfrm>
                  <a:off x="436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5" name="Oval 854"/>
                <p:cNvSpPr>
                  <a:spLocks noChangeArrowheads="1"/>
                </p:cNvSpPr>
                <p:nvPr/>
              </p:nvSpPr>
              <p:spPr bwMode="auto">
                <a:xfrm>
                  <a:off x="4349" y="1785"/>
                  <a:ext cx="188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6" name="Freeform 855"/>
                <p:cNvSpPr>
                  <a:spLocks/>
                </p:cNvSpPr>
                <p:nvPr/>
              </p:nvSpPr>
              <p:spPr bwMode="auto">
                <a:xfrm>
                  <a:off x="4277" y="1439"/>
                  <a:ext cx="310" cy="1082"/>
                </a:xfrm>
                <a:custGeom>
                  <a:avLst/>
                  <a:gdLst>
                    <a:gd name="T0" fmla="*/ 0 w 124"/>
                    <a:gd name="T1" fmla="*/ 7025 h 406"/>
                    <a:gd name="T2" fmla="*/ 33 w 124"/>
                    <a:gd name="T3" fmla="*/ 7060 h 406"/>
                    <a:gd name="T4" fmla="*/ 938 w 124"/>
                    <a:gd name="T5" fmla="*/ 7686 h 406"/>
                    <a:gd name="T6" fmla="*/ 938 w 124"/>
                    <a:gd name="T7" fmla="*/ 7686 h 406"/>
                    <a:gd name="T8" fmla="*/ 1845 w 124"/>
                    <a:gd name="T9" fmla="*/ 7060 h 406"/>
                    <a:gd name="T10" fmla="*/ 1925 w 124"/>
                    <a:gd name="T11" fmla="*/ 6854 h 406"/>
                    <a:gd name="T12" fmla="*/ 1925 w 124"/>
                    <a:gd name="T13" fmla="*/ 341 h 406"/>
                    <a:gd name="T14" fmla="*/ 1783 w 124"/>
                    <a:gd name="T15" fmla="*/ 0 h 406"/>
                    <a:gd name="T16" fmla="*/ 1863 w 124"/>
                    <a:gd name="T17" fmla="*/ 285 h 406"/>
                    <a:gd name="T18" fmla="*/ 1720 w 124"/>
                    <a:gd name="T19" fmla="*/ 4901 h 406"/>
                    <a:gd name="T20" fmla="*/ 783 w 124"/>
                    <a:gd name="T21" fmla="*/ 7366 h 406"/>
                    <a:gd name="T22" fmla="*/ 0 w 124"/>
                    <a:gd name="T23" fmla="*/ 702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406">
                      <a:moveTo>
                        <a:pt x="0" y="371"/>
                      </a:moveTo>
                      <a:cubicBezTo>
                        <a:pt x="1" y="372"/>
                        <a:pt x="2" y="372"/>
                        <a:pt x="2" y="373"/>
                      </a:cubicBezTo>
                      <a:cubicBezTo>
                        <a:pt x="8" y="379"/>
                        <a:pt x="36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8" y="373"/>
                      </a:cubicBezTo>
                      <a:cubicBezTo>
                        <a:pt x="124" y="368"/>
                        <a:pt x="123" y="370"/>
                        <a:pt x="123" y="362"/>
                      </a:cubicBezTo>
                      <a:cubicBezTo>
                        <a:pt x="123" y="353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88"/>
                        <a:pt x="50" y="389"/>
                      </a:cubicBezTo>
                      <a:cubicBezTo>
                        <a:pt x="30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7" name="Freeform 856"/>
                <p:cNvSpPr>
                  <a:spLocks/>
                </p:cNvSpPr>
                <p:nvPr/>
              </p:nvSpPr>
              <p:spPr bwMode="auto">
                <a:xfrm>
                  <a:off x="4427" y="1490"/>
                  <a:ext cx="160" cy="1031"/>
                </a:xfrm>
                <a:custGeom>
                  <a:avLst/>
                  <a:gdLst>
                    <a:gd name="T0" fmla="*/ 0 w 64"/>
                    <a:gd name="T1" fmla="*/ 7318 h 387"/>
                    <a:gd name="T2" fmla="*/ 908 w 64"/>
                    <a:gd name="T3" fmla="*/ 6692 h 387"/>
                    <a:gd name="T4" fmla="*/ 988 w 64"/>
                    <a:gd name="T5" fmla="*/ 6317 h 387"/>
                    <a:gd name="T6" fmla="*/ 988 w 64"/>
                    <a:gd name="T7" fmla="*/ 0 h 387"/>
                    <a:gd name="T8" fmla="*/ 845 w 64"/>
                    <a:gd name="T9" fmla="*/ 6466 h 387"/>
                    <a:gd name="T10" fmla="*/ 0 w 64"/>
                    <a:gd name="T11" fmla="*/ 7318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8" y="354"/>
                      </a:cubicBezTo>
                      <a:cubicBezTo>
                        <a:pt x="64" y="349"/>
                        <a:pt x="63" y="343"/>
                        <a:pt x="63" y="334"/>
                      </a:cubicBezTo>
                      <a:cubicBezTo>
                        <a:pt x="63" y="325"/>
                        <a:pt x="63" y="11"/>
                        <a:pt x="63" y="0"/>
                      </a:cubicBezTo>
                      <a:cubicBezTo>
                        <a:pt x="63" y="13"/>
                        <a:pt x="58" y="330"/>
                        <a:pt x="54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8" name="Freeform 857"/>
                <p:cNvSpPr>
                  <a:spLocks/>
                </p:cNvSpPr>
                <p:nvPr/>
              </p:nvSpPr>
              <p:spPr bwMode="auto">
                <a:xfrm>
                  <a:off x="4277" y="1434"/>
                  <a:ext cx="245" cy="282"/>
                </a:xfrm>
                <a:custGeom>
                  <a:avLst/>
                  <a:gdLst>
                    <a:gd name="T0" fmla="*/ 0 w 98"/>
                    <a:gd name="T1" fmla="*/ 1995 h 106"/>
                    <a:gd name="T2" fmla="*/ 0 w 98"/>
                    <a:gd name="T3" fmla="*/ 396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4 h 106"/>
                    <a:gd name="T12" fmla="*/ 238 w 98"/>
                    <a:gd name="T13" fmla="*/ 362 h 106"/>
                    <a:gd name="T14" fmla="*/ 0 w 98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90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59" name="Freeform 858"/>
                <p:cNvSpPr>
                  <a:spLocks/>
                </p:cNvSpPr>
                <p:nvPr/>
              </p:nvSpPr>
              <p:spPr bwMode="auto">
                <a:xfrm>
                  <a:off x="4277" y="1434"/>
                  <a:ext cx="112" cy="178"/>
                </a:xfrm>
                <a:custGeom>
                  <a:avLst/>
                  <a:gdLst>
                    <a:gd name="T0" fmla="*/ 694 w 45"/>
                    <a:gd name="T1" fmla="*/ 21 h 67"/>
                    <a:gd name="T2" fmla="*/ 279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75 w 45"/>
                    <a:gd name="T9" fmla="*/ 340 h 67"/>
                    <a:gd name="T10" fmla="*/ 694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0" name="Oval 859"/>
                <p:cNvSpPr>
                  <a:spLocks noChangeArrowheads="1"/>
                </p:cNvSpPr>
                <p:nvPr/>
              </p:nvSpPr>
              <p:spPr bwMode="auto">
                <a:xfrm>
                  <a:off x="4337" y="1775"/>
                  <a:ext cx="187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61" name="Freeform 860"/>
                <p:cNvSpPr>
                  <a:spLocks/>
                </p:cNvSpPr>
                <p:nvPr/>
              </p:nvSpPr>
              <p:spPr bwMode="auto">
                <a:xfrm>
                  <a:off x="436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2" name="Oval 861"/>
                <p:cNvSpPr>
                  <a:spLocks noChangeArrowheads="1"/>
                </p:cNvSpPr>
                <p:nvPr/>
              </p:nvSpPr>
              <p:spPr bwMode="auto">
                <a:xfrm>
                  <a:off x="436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63" name="Freeform 862"/>
                <p:cNvSpPr>
                  <a:spLocks/>
                </p:cNvSpPr>
                <p:nvPr/>
              </p:nvSpPr>
              <p:spPr bwMode="auto">
                <a:xfrm>
                  <a:off x="4004" y="2455"/>
                  <a:ext cx="253" cy="186"/>
                </a:xfrm>
                <a:custGeom>
                  <a:avLst/>
                  <a:gdLst>
                    <a:gd name="T0" fmla="*/ 0 w 101"/>
                    <a:gd name="T1" fmla="*/ 1313 h 70"/>
                    <a:gd name="T2" fmla="*/ 396 w 101"/>
                    <a:gd name="T3" fmla="*/ 749 h 70"/>
                    <a:gd name="T4" fmla="*/ 646 w 101"/>
                    <a:gd name="T5" fmla="*/ 191 h 70"/>
                    <a:gd name="T6" fmla="*/ 1022 w 101"/>
                    <a:gd name="T7" fmla="*/ 56 h 70"/>
                    <a:gd name="T8" fmla="*/ 1288 w 101"/>
                    <a:gd name="T9" fmla="*/ 77 h 70"/>
                    <a:gd name="T10" fmla="*/ 1588 w 101"/>
                    <a:gd name="T11" fmla="*/ 0 h 70"/>
                    <a:gd name="T12" fmla="*/ 1443 w 101"/>
                    <a:gd name="T13" fmla="*/ 149 h 70"/>
                    <a:gd name="T14" fmla="*/ 1210 w 101"/>
                    <a:gd name="T15" fmla="*/ 191 h 70"/>
                    <a:gd name="T16" fmla="*/ 741 w 101"/>
                    <a:gd name="T17" fmla="*/ 340 h 70"/>
                    <a:gd name="T18" fmla="*/ 564 w 101"/>
                    <a:gd name="T19" fmla="*/ 579 h 70"/>
                    <a:gd name="T20" fmla="*/ 488 w 101"/>
                    <a:gd name="T21" fmla="*/ 882 h 70"/>
                    <a:gd name="T22" fmla="*/ 113 w 101"/>
                    <a:gd name="T23" fmla="*/ 1313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10" y="66"/>
                        <a:pt x="20" y="48"/>
                        <a:pt x="25" y="40"/>
                      </a:cubicBezTo>
                      <a:cubicBezTo>
                        <a:pt x="32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1" y="3"/>
                        <a:pt x="76" y="4"/>
                        <a:pt x="82" y="4"/>
                      </a:cubicBezTo>
                      <a:cubicBezTo>
                        <a:pt x="89" y="3"/>
                        <a:pt x="94" y="1"/>
                        <a:pt x="101" y="0"/>
                      </a:cubicBezTo>
                      <a:cubicBezTo>
                        <a:pt x="98" y="2"/>
                        <a:pt x="95" y="6"/>
                        <a:pt x="92" y="8"/>
                      </a:cubicBezTo>
                      <a:cubicBezTo>
                        <a:pt x="88" y="11"/>
                        <a:pt x="82" y="10"/>
                        <a:pt x="77" y="10"/>
                      </a:cubicBezTo>
                      <a:cubicBezTo>
                        <a:pt x="65" y="11"/>
                        <a:pt x="56" y="10"/>
                        <a:pt x="47" y="18"/>
                      </a:cubicBezTo>
                      <a:cubicBezTo>
                        <a:pt x="42" y="22"/>
                        <a:pt x="39" y="26"/>
                        <a:pt x="36" y="31"/>
                      </a:cubicBezTo>
                      <a:cubicBezTo>
                        <a:pt x="33" y="36"/>
                        <a:pt x="33" y="42"/>
                        <a:pt x="31" y="47"/>
                      </a:cubicBezTo>
                      <a:cubicBezTo>
                        <a:pt x="26" y="59"/>
                        <a:pt x="16" y="65"/>
                        <a:pt x="7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4" name="Freeform 863"/>
                <p:cNvSpPr>
                  <a:spLocks/>
                </p:cNvSpPr>
                <p:nvPr/>
              </p:nvSpPr>
              <p:spPr bwMode="auto">
                <a:xfrm>
                  <a:off x="4254" y="2564"/>
                  <a:ext cx="125" cy="192"/>
                </a:xfrm>
                <a:custGeom>
                  <a:avLst/>
                  <a:gdLst>
                    <a:gd name="T0" fmla="*/ 20 w 50"/>
                    <a:gd name="T1" fmla="*/ 1080 h 72"/>
                    <a:gd name="T2" fmla="*/ 783 w 50"/>
                    <a:gd name="T3" fmla="*/ 0 h 72"/>
                    <a:gd name="T4" fmla="*/ 39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1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5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8" y="64"/>
                        <a:pt x="26" y="66"/>
                      </a:cubicBezTo>
                      <a:cubicBezTo>
                        <a:pt x="22" y="72"/>
                        <a:pt x="3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5" name="Freeform 864"/>
                <p:cNvSpPr>
                  <a:spLocks/>
                </p:cNvSpPr>
                <p:nvPr/>
              </p:nvSpPr>
              <p:spPr bwMode="auto">
                <a:xfrm>
                  <a:off x="4472" y="2449"/>
                  <a:ext cx="127" cy="150"/>
                </a:xfrm>
                <a:custGeom>
                  <a:avLst/>
                  <a:gdLst>
                    <a:gd name="T0" fmla="*/ 787 w 51"/>
                    <a:gd name="T1" fmla="*/ 0 h 56"/>
                    <a:gd name="T2" fmla="*/ 125 w 51"/>
                    <a:gd name="T3" fmla="*/ 595 h 56"/>
                    <a:gd name="T4" fmla="*/ 105 w 51"/>
                    <a:gd name="T5" fmla="*/ 769 h 56"/>
                    <a:gd name="T6" fmla="*/ 446 w 51"/>
                    <a:gd name="T7" fmla="*/ 1077 h 56"/>
                    <a:gd name="T8" fmla="*/ 558 w 51"/>
                    <a:gd name="T9" fmla="*/ 504 h 56"/>
                    <a:gd name="T10" fmla="*/ 787 w 51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56">
                      <a:moveTo>
                        <a:pt x="51" y="0"/>
                      </a:moveTo>
                      <a:cubicBezTo>
                        <a:pt x="39" y="14"/>
                        <a:pt x="24" y="24"/>
                        <a:pt x="8" y="31"/>
                      </a:cubicBezTo>
                      <a:cubicBezTo>
                        <a:pt x="0" y="34"/>
                        <a:pt x="0" y="34"/>
                        <a:pt x="7" y="40"/>
                      </a:cubicBezTo>
                      <a:cubicBezTo>
                        <a:pt x="14" y="46"/>
                        <a:pt x="21" y="51"/>
                        <a:pt x="29" y="56"/>
                      </a:cubicBezTo>
                      <a:cubicBezTo>
                        <a:pt x="16" y="43"/>
                        <a:pt x="23" y="35"/>
                        <a:pt x="36" y="26"/>
                      </a:cubicBezTo>
                      <a:cubicBezTo>
                        <a:pt x="45" y="19"/>
                        <a:pt x="45" y="9"/>
                        <a:pt x="51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6" name="Freeform 865"/>
                <p:cNvSpPr>
                  <a:spLocks/>
                </p:cNvSpPr>
                <p:nvPr/>
              </p:nvSpPr>
              <p:spPr bwMode="auto">
                <a:xfrm>
                  <a:off x="4797" y="2417"/>
                  <a:ext cx="105" cy="134"/>
                </a:xfrm>
                <a:custGeom>
                  <a:avLst/>
                  <a:gdLst>
                    <a:gd name="T0" fmla="*/ 658 w 42"/>
                    <a:gd name="T1" fmla="*/ 0 h 50"/>
                    <a:gd name="T2" fmla="*/ 188 w 42"/>
                    <a:gd name="T3" fmla="*/ 423 h 50"/>
                    <a:gd name="T4" fmla="*/ 33 w 42"/>
                    <a:gd name="T5" fmla="*/ 539 h 50"/>
                    <a:gd name="T6" fmla="*/ 33 w 42"/>
                    <a:gd name="T7" fmla="*/ 962 h 50"/>
                    <a:gd name="T8" fmla="*/ 125 w 42"/>
                    <a:gd name="T9" fmla="*/ 616 h 50"/>
                    <a:gd name="T10" fmla="*/ 300 w 42"/>
                    <a:gd name="T11" fmla="*/ 461 h 50"/>
                    <a:gd name="T12" fmla="*/ 595 w 42"/>
                    <a:gd name="T13" fmla="*/ 78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2" y="8"/>
                        <a:pt x="23" y="15"/>
                        <a:pt x="12" y="22"/>
                      </a:cubicBezTo>
                      <a:cubicBezTo>
                        <a:pt x="9" y="23"/>
                        <a:pt x="4" y="25"/>
                        <a:pt x="2" y="28"/>
                      </a:cubicBezTo>
                      <a:cubicBezTo>
                        <a:pt x="0" y="32"/>
                        <a:pt x="1" y="45"/>
                        <a:pt x="2" y="50"/>
                      </a:cubicBezTo>
                      <a:cubicBezTo>
                        <a:pt x="4" y="45"/>
                        <a:pt x="3" y="36"/>
                        <a:pt x="8" y="32"/>
                      </a:cubicBezTo>
                      <a:cubicBezTo>
                        <a:pt x="10" y="29"/>
                        <a:pt x="16" y="27"/>
                        <a:pt x="19" y="24"/>
                      </a:cubicBezTo>
                      <a:cubicBezTo>
                        <a:pt x="27" y="19"/>
                        <a:pt x="34" y="12"/>
                        <a:pt x="38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7" name="Freeform 866"/>
                <p:cNvSpPr>
                  <a:spLocks/>
                </p:cNvSpPr>
                <p:nvPr/>
              </p:nvSpPr>
              <p:spPr bwMode="auto">
                <a:xfrm>
                  <a:off x="4832" y="2692"/>
                  <a:ext cx="80" cy="195"/>
                </a:xfrm>
                <a:custGeom>
                  <a:avLst/>
                  <a:gdLst>
                    <a:gd name="T0" fmla="*/ 488 w 32"/>
                    <a:gd name="T1" fmla="*/ 21 h 73"/>
                    <a:gd name="T2" fmla="*/ 83 w 32"/>
                    <a:gd name="T3" fmla="*/ 1392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1" y="1"/>
                      </a:moveTo>
                      <a:cubicBezTo>
                        <a:pt x="0" y="3"/>
                        <a:pt x="5" y="52"/>
                        <a:pt x="5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8" name="Freeform 867"/>
                <p:cNvSpPr>
                  <a:spLocks/>
                </p:cNvSpPr>
                <p:nvPr/>
              </p:nvSpPr>
              <p:spPr bwMode="auto">
                <a:xfrm>
                  <a:off x="4624" y="2665"/>
                  <a:ext cx="140" cy="214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85 h 80"/>
                    <a:gd name="T4" fmla="*/ 50 w 56"/>
                    <a:gd name="T5" fmla="*/ 629 h 80"/>
                    <a:gd name="T6" fmla="*/ 63 w 56"/>
                    <a:gd name="T7" fmla="*/ 1530 h 80"/>
                    <a:gd name="T8" fmla="*/ 113 w 56"/>
                    <a:gd name="T9" fmla="*/ 1089 h 80"/>
                    <a:gd name="T10" fmla="*/ 238 w 56"/>
                    <a:gd name="T11" fmla="*/ 594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7" y="11"/>
                        <a:pt x="27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7" y="61"/>
                        <a:pt x="7" y="57"/>
                      </a:cubicBezTo>
                      <a:cubicBezTo>
                        <a:pt x="8" y="49"/>
                        <a:pt x="10" y="37"/>
                        <a:pt x="15" y="31"/>
                      </a:cubicBezTo>
                      <a:cubicBezTo>
                        <a:pt x="22" y="20"/>
                        <a:pt x="52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69" name="Freeform 868"/>
                <p:cNvSpPr>
                  <a:spLocks/>
                </p:cNvSpPr>
                <p:nvPr/>
              </p:nvSpPr>
              <p:spPr bwMode="auto">
                <a:xfrm>
                  <a:off x="4392" y="2767"/>
                  <a:ext cx="167" cy="152"/>
                </a:xfrm>
                <a:custGeom>
                  <a:avLst/>
                  <a:gdLst>
                    <a:gd name="T0" fmla="*/ 1037 w 67"/>
                    <a:gd name="T1" fmla="*/ 0 h 57"/>
                    <a:gd name="T2" fmla="*/ 621 w 67"/>
                    <a:gd name="T3" fmla="*/ 171 h 57"/>
                    <a:gd name="T4" fmla="*/ 229 w 67"/>
                    <a:gd name="T5" fmla="*/ 264 h 57"/>
                    <a:gd name="T6" fmla="*/ 75 w 67"/>
                    <a:gd name="T7" fmla="*/ 477 h 57"/>
                    <a:gd name="T8" fmla="*/ 0 w 67"/>
                    <a:gd name="T9" fmla="*/ 1080 h 57"/>
                    <a:gd name="T10" fmla="*/ 217 w 67"/>
                    <a:gd name="T11" fmla="*/ 797 h 57"/>
                    <a:gd name="T12" fmla="*/ 324 w 67"/>
                    <a:gd name="T13" fmla="*/ 435 h 57"/>
                    <a:gd name="T14" fmla="*/ 571 w 67"/>
                    <a:gd name="T15" fmla="*/ 285 h 57"/>
                    <a:gd name="T16" fmla="*/ 1037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2" y="6"/>
                        <a:pt x="48" y="8"/>
                        <a:pt x="40" y="9"/>
                      </a:cubicBezTo>
                      <a:cubicBezTo>
                        <a:pt x="32" y="11"/>
                        <a:pt x="23" y="13"/>
                        <a:pt x="15" y="14"/>
                      </a:cubicBezTo>
                      <a:cubicBezTo>
                        <a:pt x="8" y="15"/>
                        <a:pt x="5" y="18"/>
                        <a:pt x="5" y="25"/>
                      </a:cubicBezTo>
                      <a:cubicBezTo>
                        <a:pt x="6" y="37"/>
                        <a:pt x="3" y="46"/>
                        <a:pt x="0" y="57"/>
                      </a:cubicBezTo>
                      <a:cubicBezTo>
                        <a:pt x="5" y="55"/>
                        <a:pt x="11" y="47"/>
                        <a:pt x="14" y="42"/>
                      </a:cubicBezTo>
                      <a:cubicBezTo>
                        <a:pt x="18" y="36"/>
                        <a:pt x="17" y="28"/>
                        <a:pt x="21" y="23"/>
                      </a:cubicBezTo>
                      <a:cubicBezTo>
                        <a:pt x="25" y="18"/>
                        <a:pt x="32" y="17"/>
                        <a:pt x="37" y="15"/>
                      </a:cubicBezTo>
                      <a:cubicBezTo>
                        <a:pt x="44" y="12"/>
                        <a:pt x="62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0" name="Freeform 869"/>
                <p:cNvSpPr>
                  <a:spLocks/>
                </p:cNvSpPr>
                <p:nvPr/>
              </p:nvSpPr>
              <p:spPr bwMode="auto">
                <a:xfrm>
                  <a:off x="4147" y="2748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95 w 74"/>
                    <a:gd name="T3" fmla="*/ 114 h 38"/>
                    <a:gd name="T4" fmla="*/ 83 w 74"/>
                    <a:gd name="T5" fmla="*/ 712 h 38"/>
                    <a:gd name="T6" fmla="*/ 438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10" y="0"/>
                        <a:pt x="6" y="6"/>
                      </a:cubicBezTo>
                      <a:cubicBezTo>
                        <a:pt x="0" y="14"/>
                        <a:pt x="3" y="29"/>
                        <a:pt x="5" y="38"/>
                      </a:cubicBezTo>
                      <a:cubicBezTo>
                        <a:pt x="1" y="23"/>
                        <a:pt x="12" y="7"/>
                        <a:pt x="28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5" y="20"/>
                        <a:pt x="74" y="20"/>
                      </a:cubicBezTo>
                      <a:cubicBezTo>
                        <a:pt x="60" y="19"/>
                        <a:pt x="49" y="13"/>
                        <a:pt x="37" y="6"/>
                      </a:cubicBezTo>
                      <a:cubicBezTo>
                        <a:pt x="33" y="4"/>
                        <a:pt x="29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1" name="Freeform 870"/>
                <p:cNvSpPr>
                  <a:spLocks/>
                </p:cNvSpPr>
                <p:nvPr/>
              </p:nvSpPr>
              <p:spPr bwMode="auto">
                <a:xfrm>
                  <a:off x="3949" y="2679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50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8" y="1"/>
                        <a:pt x="11" y="0"/>
                        <a:pt x="17" y="5"/>
                      </a:cubicBezTo>
                      <a:cubicBezTo>
                        <a:pt x="23" y="9"/>
                        <a:pt x="32" y="10"/>
                        <a:pt x="36" y="15"/>
                      </a:cubicBezTo>
                      <a:cubicBezTo>
                        <a:pt x="29" y="14"/>
                        <a:pt x="22" y="11"/>
                        <a:pt x="16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2" name="Freeform 871"/>
                <p:cNvSpPr>
                  <a:spLocks/>
                </p:cNvSpPr>
                <p:nvPr/>
              </p:nvSpPr>
              <p:spPr bwMode="auto">
                <a:xfrm>
                  <a:off x="4057" y="2988"/>
                  <a:ext cx="142" cy="128"/>
                </a:xfrm>
                <a:custGeom>
                  <a:avLst/>
                  <a:gdLst>
                    <a:gd name="T0" fmla="*/ 125 w 57"/>
                    <a:gd name="T1" fmla="*/ 909 h 48"/>
                    <a:gd name="T2" fmla="*/ 125 w 57"/>
                    <a:gd name="T3" fmla="*/ 248 h 48"/>
                    <a:gd name="T4" fmla="*/ 404 w 57"/>
                    <a:gd name="T5" fmla="*/ 115 h 48"/>
                    <a:gd name="T6" fmla="*/ 882 w 57"/>
                    <a:gd name="T7" fmla="*/ 21 h 48"/>
                    <a:gd name="T8" fmla="*/ 371 w 57"/>
                    <a:gd name="T9" fmla="*/ 227 h 48"/>
                    <a:gd name="T10" fmla="*/ 199 w 57"/>
                    <a:gd name="T11" fmla="*/ 376 h 48"/>
                    <a:gd name="T12" fmla="*/ 167 w 57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48">
                      <a:moveTo>
                        <a:pt x="8" y="48"/>
                      </a:moveTo>
                      <a:cubicBezTo>
                        <a:pt x="14" y="37"/>
                        <a:pt x="0" y="24"/>
                        <a:pt x="8" y="13"/>
                      </a:cubicBezTo>
                      <a:cubicBezTo>
                        <a:pt x="12" y="8"/>
                        <a:pt x="21" y="7"/>
                        <a:pt x="26" y="6"/>
                      </a:cubicBezTo>
                      <a:cubicBezTo>
                        <a:pt x="36" y="4"/>
                        <a:pt x="47" y="0"/>
                        <a:pt x="57" y="1"/>
                      </a:cubicBezTo>
                      <a:cubicBezTo>
                        <a:pt x="47" y="4"/>
                        <a:pt x="34" y="7"/>
                        <a:pt x="24" y="12"/>
                      </a:cubicBezTo>
                      <a:cubicBezTo>
                        <a:pt x="21" y="13"/>
                        <a:pt x="15" y="16"/>
                        <a:pt x="13" y="20"/>
                      </a:cubicBezTo>
                      <a:cubicBezTo>
                        <a:pt x="11" y="24"/>
                        <a:pt x="13" y="30"/>
                        <a:pt x="11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3" name="Freeform 872"/>
                <p:cNvSpPr>
                  <a:spLocks/>
                </p:cNvSpPr>
                <p:nvPr/>
              </p:nvSpPr>
              <p:spPr bwMode="auto">
                <a:xfrm>
                  <a:off x="4277" y="2991"/>
                  <a:ext cx="140" cy="122"/>
                </a:xfrm>
                <a:custGeom>
                  <a:avLst/>
                  <a:gdLst>
                    <a:gd name="T0" fmla="*/ 875 w 56"/>
                    <a:gd name="T1" fmla="*/ 77 h 46"/>
                    <a:gd name="T2" fmla="*/ 300 w 56"/>
                    <a:gd name="T3" fmla="*/ 56 h 46"/>
                    <a:gd name="T4" fmla="*/ 158 w 56"/>
                    <a:gd name="T5" fmla="*/ 859 h 46"/>
                    <a:gd name="T6" fmla="*/ 208 w 56"/>
                    <a:gd name="T7" fmla="*/ 408 h 46"/>
                    <a:gd name="T8" fmla="*/ 363 w 56"/>
                    <a:gd name="T9" fmla="*/ 170 h 46"/>
                    <a:gd name="T10" fmla="*/ 833 w 56"/>
                    <a:gd name="T11" fmla="*/ 90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6" y="14"/>
                        <a:pt x="15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4" name="Freeform 873"/>
                <p:cNvSpPr>
                  <a:spLocks/>
                </p:cNvSpPr>
                <p:nvPr/>
              </p:nvSpPr>
              <p:spPr bwMode="auto">
                <a:xfrm>
                  <a:off x="4519" y="2964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6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1" y="32"/>
                        <a:pt x="0" y="42"/>
                        <a:pt x="3" y="51"/>
                      </a:cubicBezTo>
                      <a:cubicBezTo>
                        <a:pt x="2" y="43"/>
                        <a:pt x="4" y="30"/>
                        <a:pt x="7" y="23"/>
                      </a:cubicBezTo>
                      <a:cubicBezTo>
                        <a:pt x="9" y="17"/>
                        <a:pt x="12" y="15"/>
                        <a:pt x="16" y="11"/>
                      </a:cubicBezTo>
                      <a:cubicBezTo>
                        <a:pt x="23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5" name="Freeform 874"/>
                <p:cNvSpPr>
                  <a:spLocks/>
                </p:cNvSpPr>
                <p:nvPr/>
              </p:nvSpPr>
              <p:spPr bwMode="auto">
                <a:xfrm>
                  <a:off x="4714" y="2972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9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6" name="Freeform 875"/>
                <p:cNvSpPr>
                  <a:spLocks/>
                </p:cNvSpPr>
                <p:nvPr/>
              </p:nvSpPr>
              <p:spPr bwMode="auto">
                <a:xfrm>
                  <a:off x="4877" y="3007"/>
                  <a:ext cx="40" cy="74"/>
                </a:xfrm>
                <a:custGeom>
                  <a:avLst/>
                  <a:gdLst>
                    <a:gd name="T0" fmla="*/ 208 w 16"/>
                    <a:gd name="T1" fmla="*/ 21 h 28"/>
                    <a:gd name="T2" fmla="*/ 95 w 16"/>
                    <a:gd name="T3" fmla="*/ 518 h 28"/>
                    <a:gd name="T4" fmla="*/ 250 w 16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28">
                      <a:moveTo>
                        <a:pt x="13" y="1"/>
                      </a:moveTo>
                      <a:cubicBezTo>
                        <a:pt x="0" y="1"/>
                        <a:pt x="3" y="20"/>
                        <a:pt x="6" y="28"/>
                      </a:cubicBezTo>
                      <a:cubicBezTo>
                        <a:pt x="6" y="18"/>
                        <a:pt x="6" y="5"/>
                        <a:pt x="1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7" name="Freeform 876"/>
                <p:cNvSpPr>
                  <a:spLocks/>
                </p:cNvSpPr>
                <p:nvPr/>
              </p:nvSpPr>
              <p:spPr bwMode="auto">
                <a:xfrm>
                  <a:off x="4074" y="2487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8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4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2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7" y="87"/>
                        <a:pt x="37" y="86"/>
                      </a:cubicBezTo>
                      <a:cubicBezTo>
                        <a:pt x="53" y="85"/>
                        <a:pt x="65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5" y="25"/>
                      </a:cubicBezTo>
                      <a:cubicBezTo>
                        <a:pt x="109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9" y="4"/>
                        <a:pt x="92" y="7"/>
                        <a:pt x="93" y="11"/>
                      </a:cubicBezTo>
                      <a:cubicBezTo>
                        <a:pt x="94" y="17"/>
                        <a:pt x="90" y="24"/>
                        <a:pt x="86" y="29"/>
                      </a:cubicBezTo>
                      <a:cubicBezTo>
                        <a:pt x="79" y="39"/>
                        <a:pt x="70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6" y="75"/>
                        <a:pt x="39" y="78"/>
                        <a:pt x="33" y="80"/>
                      </a:cubicBezTo>
                      <a:cubicBezTo>
                        <a:pt x="25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8" name="Freeform 877"/>
                <p:cNvSpPr>
                  <a:spLocks/>
                </p:cNvSpPr>
                <p:nvPr/>
              </p:nvSpPr>
              <p:spPr bwMode="auto">
                <a:xfrm>
                  <a:off x="4402" y="2636"/>
                  <a:ext cx="197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45 w 79"/>
                    <a:gd name="T3" fmla="*/ 717 h 54"/>
                    <a:gd name="T4" fmla="*/ 1150 w 79"/>
                    <a:gd name="T5" fmla="*/ 477 h 54"/>
                    <a:gd name="T6" fmla="*/ 915 w 79"/>
                    <a:gd name="T7" fmla="*/ 227 h 54"/>
                    <a:gd name="T8" fmla="*/ 603 w 79"/>
                    <a:gd name="T9" fmla="*/ 0 h 54"/>
                    <a:gd name="T10" fmla="*/ 808 w 79"/>
                    <a:gd name="T11" fmla="*/ 435 h 54"/>
                    <a:gd name="T12" fmla="*/ 591 w 79"/>
                    <a:gd name="T13" fmla="*/ 704 h 54"/>
                    <a:gd name="T14" fmla="*/ 42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4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4" y="7"/>
                        <a:pt x="54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5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79" name="Freeform 878"/>
                <p:cNvSpPr>
                  <a:spLocks/>
                </p:cNvSpPr>
                <p:nvPr/>
              </p:nvSpPr>
              <p:spPr bwMode="auto">
                <a:xfrm>
                  <a:off x="4634" y="2505"/>
                  <a:ext cx="143" cy="176"/>
                </a:xfrm>
                <a:custGeom>
                  <a:avLst/>
                  <a:gdLst>
                    <a:gd name="T0" fmla="*/ 238 w 57"/>
                    <a:gd name="T1" fmla="*/ 1251 h 66"/>
                    <a:gd name="T2" fmla="*/ 838 w 57"/>
                    <a:gd name="T3" fmla="*/ 832 h 66"/>
                    <a:gd name="T4" fmla="*/ 775 w 57"/>
                    <a:gd name="T5" fmla="*/ 0 h 66"/>
                    <a:gd name="T6" fmla="*/ 585 w 57"/>
                    <a:gd name="T7" fmla="*/ 819 h 66"/>
                    <a:gd name="T8" fmla="*/ 429 w 57"/>
                    <a:gd name="T9" fmla="*/ 968 h 66"/>
                    <a:gd name="T10" fmla="*/ 271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3" y="44"/>
                      </a:cubicBezTo>
                      <a:cubicBezTo>
                        <a:pt x="57" y="32"/>
                        <a:pt x="54" y="11"/>
                        <a:pt x="49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4" y="46"/>
                        <a:pt x="31" y="48"/>
                        <a:pt x="27" y="51"/>
                      </a:cubicBezTo>
                      <a:cubicBezTo>
                        <a:pt x="23" y="53"/>
                        <a:pt x="21" y="57"/>
                        <a:pt x="17" y="60"/>
                      </a:cubicBezTo>
                      <a:cubicBezTo>
                        <a:pt x="12" y="64"/>
                        <a:pt x="6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0" name="Freeform 879"/>
                <p:cNvSpPr>
                  <a:spLocks/>
                </p:cNvSpPr>
                <p:nvPr/>
              </p:nvSpPr>
              <p:spPr bwMode="auto">
                <a:xfrm>
                  <a:off x="4662" y="2852"/>
                  <a:ext cx="155" cy="109"/>
                </a:xfrm>
                <a:custGeom>
                  <a:avLst/>
                  <a:gdLst>
                    <a:gd name="T0" fmla="*/ 33 w 62"/>
                    <a:gd name="T1" fmla="*/ 580 h 41"/>
                    <a:gd name="T2" fmla="*/ 333 w 62"/>
                    <a:gd name="T3" fmla="*/ 694 h 41"/>
                    <a:gd name="T4" fmla="*/ 708 w 62"/>
                    <a:gd name="T5" fmla="*/ 678 h 41"/>
                    <a:gd name="T6" fmla="*/ 938 w 62"/>
                    <a:gd name="T7" fmla="*/ 601 h 41"/>
                    <a:gd name="T8" fmla="*/ 938 w 62"/>
                    <a:gd name="T9" fmla="*/ 319 h 41"/>
                    <a:gd name="T10" fmla="*/ 958 w 62"/>
                    <a:gd name="T11" fmla="*/ 0 h 41"/>
                    <a:gd name="T12" fmla="*/ 863 w 62"/>
                    <a:gd name="T13" fmla="*/ 340 h 41"/>
                    <a:gd name="T14" fmla="*/ 583 w 62"/>
                    <a:gd name="T15" fmla="*/ 524 h 41"/>
                    <a:gd name="T16" fmla="*/ 270 w 62"/>
                    <a:gd name="T17" fmla="*/ 487 h 41"/>
                    <a:gd name="T18" fmla="*/ 0 w 62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2" h="41">
                      <a:moveTo>
                        <a:pt x="2" y="31"/>
                      </a:moveTo>
                      <a:cubicBezTo>
                        <a:pt x="10" y="29"/>
                        <a:pt x="15" y="34"/>
                        <a:pt x="21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9" y="35"/>
                        <a:pt x="57" y="36"/>
                        <a:pt x="60" y="32"/>
                      </a:cubicBezTo>
                      <a:cubicBezTo>
                        <a:pt x="62" y="29"/>
                        <a:pt x="60" y="20"/>
                        <a:pt x="60" y="17"/>
                      </a:cubicBezTo>
                      <a:cubicBezTo>
                        <a:pt x="59" y="11"/>
                        <a:pt x="60" y="5"/>
                        <a:pt x="61" y="0"/>
                      </a:cubicBezTo>
                      <a:cubicBezTo>
                        <a:pt x="57" y="4"/>
                        <a:pt x="58" y="13"/>
                        <a:pt x="55" y="18"/>
                      </a:cubicBezTo>
                      <a:cubicBezTo>
                        <a:pt x="51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6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1" name="Freeform 880"/>
                <p:cNvSpPr>
                  <a:spLocks/>
                </p:cNvSpPr>
                <p:nvPr/>
              </p:nvSpPr>
              <p:spPr bwMode="auto">
                <a:xfrm>
                  <a:off x="4472" y="2823"/>
                  <a:ext cx="137" cy="152"/>
                </a:xfrm>
                <a:custGeom>
                  <a:avLst/>
                  <a:gdLst>
                    <a:gd name="T0" fmla="*/ 0 w 55"/>
                    <a:gd name="T1" fmla="*/ 1059 h 57"/>
                    <a:gd name="T2" fmla="*/ 125 w 55"/>
                    <a:gd name="T3" fmla="*/ 1003 h 57"/>
                    <a:gd name="T4" fmla="*/ 341 w 55"/>
                    <a:gd name="T5" fmla="*/ 888 h 57"/>
                    <a:gd name="T6" fmla="*/ 695 w 55"/>
                    <a:gd name="T7" fmla="*/ 776 h 57"/>
                    <a:gd name="T8" fmla="*/ 820 w 55"/>
                    <a:gd name="T9" fmla="*/ 533 h 57"/>
                    <a:gd name="T10" fmla="*/ 820 w 55"/>
                    <a:gd name="T11" fmla="*/ 0 h 57"/>
                    <a:gd name="T12" fmla="*/ 603 w 55"/>
                    <a:gd name="T13" fmla="*/ 648 h 57"/>
                    <a:gd name="T14" fmla="*/ 75 w 55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5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8" y="53"/>
                      </a:cubicBezTo>
                      <a:cubicBezTo>
                        <a:pt x="12" y="51"/>
                        <a:pt x="17" y="49"/>
                        <a:pt x="22" y="47"/>
                      </a:cubicBezTo>
                      <a:cubicBezTo>
                        <a:pt x="30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4" y="19"/>
                        <a:pt x="55" y="8"/>
                        <a:pt x="53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8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2" name="Freeform 881"/>
                <p:cNvSpPr>
                  <a:spLocks/>
                </p:cNvSpPr>
                <p:nvPr/>
              </p:nvSpPr>
              <p:spPr bwMode="auto">
                <a:xfrm>
                  <a:off x="4229" y="2841"/>
                  <a:ext cx="143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30 w 57"/>
                    <a:gd name="T3" fmla="*/ 819 h 48"/>
                    <a:gd name="T4" fmla="*/ 881 w 57"/>
                    <a:gd name="T5" fmla="*/ 0 h 48"/>
                    <a:gd name="T6" fmla="*/ 597 w 57"/>
                    <a:gd name="T7" fmla="*/ 661 h 48"/>
                    <a:gd name="T8" fmla="*/ 83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4" y="48"/>
                        <a:pt x="28" y="48"/>
                        <a:pt x="40" y="43"/>
                      </a:cubicBezTo>
                      <a:cubicBezTo>
                        <a:pt x="56" y="37"/>
                        <a:pt x="57" y="15"/>
                        <a:pt x="56" y="0"/>
                      </a:cubicBezTo>
                      <a:cubicBezTo>
                        <a:pt x="52" y="14"/>
                        <a:pt x="50" y="27"/>
                        <a:pt x="38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3" name="Freeform 882"/>
                <p:cNvSpPr>
                  <a:spLocks/>
                </p:cNvSpPr>
                <p:nvPr/>
              </p:nvSpPr>
              <p:spPr bwMode="auto">
                <a:xfrm>
                  <a:off x="3956" y="2801"/>
                  <a:ext cx="168" cy="182"/>
                </a:xfrm>
                <a:custGeom>
                  <a:avLst/>
                  <a:gdLst>
                    <a:gd name="T0" fmla="*/ 0 w 67"/>
                    <a:gd name="T1" fmla="*/ 1282 h 68"/>
                    <a:gd name="T2" fmla="*/ 441 w 67"/>
                    <a:gd name="T3" fmla="*/ 1282 h 68"/>
                    <a:gd name="T4" fmla="*/ 659 w 67"/>
                    <a:gd name="T5" fmla="*/ 1269 h 68"/>
                    <a:gd name="T6" fmla="*/ 850 w 67"/>
                    <a:gd name="T7" fmla="*/ 1247 h 68"/>
                    <a:gd name="T8" fmla="*/ 1005 w 67"/>
                    <a:gd name="T9" fmla="*/ 803 h 68"/>
                    <a:gd name="T10" fmla="*/ 1026 w 67"/>
                    <a:gd name="T11" fmla="*/ 329 h 68"/>
                    <a:gd name="T12" fmla="*/ 1026 w 67"/>
                    <a:gd name="T13" fmla="*/ 0 h 68"/>
                    <a:gd name="T14" fmla="*/ 963 w 67"/>
                    <a:gd name="T15" fmla="*/ 329 h 68"/>
                    <a:gd name="T16" fmla="*/ 880 w 67"/>
                    <a:gd name="T17" fmla="*/ 824 h 68"/>
                    <a:gd name="T18" fmla="*/ 584 w 67"/>
                    <a:gd name="T19" fmla="*/ 1111 h 68"/>
                    <a:gd name="T20" fmla="*/ 409 w 67"/>
                    <a:gd name="T21" fmla="*/ 1154 h 68"/>
                    <a:gd name="T22" fmla="*/ 158 w 67"/>
                    <a:gd name="T23" fmla="*/ 121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0" y="67"/>
                      </a:moveTo>
                      <a:cubicBezTo>
                        <a:pt x="10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6" y="66"/>
                        <a:pt x="51" y="66"/>
                        <a:pt x="54" y="65"/>
                      </a:cubicBezTo>
                      <a:cubicBezTo>
                        <a:pt x="63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7" y="4"/>
                        <a:pt x="65" y="0"/>
                      </a:cubicBezTo>
                      <a:cubicBezTo>
                        <a:pt x="66" y="4"/>
                        <a:pt x="61" y="12"/>
                        <a:pt x="61" y="17"/>
                      </a:cubicBezTo>
                      <a:cubicBezTo>
                        <a:pt x="60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1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4" name="Freeform 883"/>
                <p:cNvSpPr>
                  <a:spLocks/>
                </p:cNvSpPr>
                <p:nvPr/>
              </p:nvSpPr>
              <p:spPr bwMode="auto">
                <a:xfrm>
                  <a:off x="4169" y="3087"/>
                  <a:ext cx="103" cy="117"/>
                </a:xfrm>
                <a:custGeom>
                  <a:avLst/>
                  <a:gdLst>
                    <a:gd name="T0" fmla="*/ 0 w 41"/>
                    <a:gd name="T1" fmla="*/ 806 h 44"/>
                    <a:gd name="T2" fmla="*/ 271 w 41"/>
                    <a:gd name="T3" fmla="*/ 806 h 44"/>
                    <a:gd name="T4" fmla="*/ 505 w 41"/>
                    <a:gd name="T5" fmla="*/ 792 h 44"/>
                    <a:gd name="T6" fmla="*/ 600 w 41"/>
                    <a:gd name="T7" fmla="*/ 468 h 44"/>
                    <a:gd name="T8" fmla="*/ 600 w 41"/>
                    <a:gd name="T9" fmla="*/ 0 h 44"/>
                    <a:gd name="T10" fmla="*/ 442 w 41"/>
                    <a:gd name="T11" fmla="*/ 622 h 44"/>
                    <a:gd name="T12" fmla="*/ 50 w 41"/>
                    <a:gd name="T13" fmla="*/ 77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9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8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5" name="Freeform 884"/>
                <p:cNvSpPr>
                  <a:spLocks/>
                </p:cNvSpPr>
                <p:nvPr/>
              </p:nvSpPr>
              <p:spPr bwMode="auto">
                <a:xfrm>
                  <a:off x="4367" y="3060"/>
                  <a:ext cx="132" cy="155"/>
                </a:xfrm>
                <a:custGeom>
                  <a:avLst/>
                  <a:gdLst>
                    <a:gd name="T0" fmla="*/ 249 w 53"/>
                    <a:gd name="T1" fmla="*/ 1029 h 58"/>
                    <a:gd name="T2" fmla="*/ 695 w 53"/>
                    <a:gd name="T3" fmla="*/ 914 h 58"/>
                    <a:gd name="T4" fmla="*/ 757 w 53"/>
                    <a:gd name="T5" fmla="*/ 0 h 58"/>
                    <a:gd name="T6" fmla="*/ 508 w 53"/>
                    <a:gd name="T7" fmla="*/ 842 h 58"/>
                    <a:gd name="T8" fmla="*/ 0 w 53"/>
                    <a:gd name="T9" fmla="*/ 970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40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1" y="15"/>
                        <a:pt x="45" y="35"/>
                        <a:pt x="33" y="44"/>
                      </a:cubicBezTo>
                      <a:cubicBezTo>
                        <a:pt x="26" y="49"/>
                        <a:pt x="8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6" name="Freeform 885"/>
                <p:cNvSpPr>
                  <a:spLocks/>
                </p:cNvSpPr>
                <p:nvPr/>
              </p:nvSpPr>
              <p:spPr bwMode="auto">
                <a:xfrm>
                  <a:off x="3981" y="3129"/>
                  <a:ext cx="81" cy="67"/>
                </a:xfrm>
                <a:custGeom>
                  <a:avLst/>
                  <a:gdLst>
                    <a:gd name="T0" fmla="*/ 0 w 32"/>
                    <a:gd name="T1" fmla="*/ 461 h 25"/>
                    <a:gd name="T2" fmla="*/ 423 w 32"/>
                    <a:gd name="T3" fmla="*/ 0 h 25"/>
                    <a:gd name="T4" fmla="*/ 0 w 32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25">
                      <a:moveTo>
                        <a:pt x="0" y="24"/>
                      </a:moveTo>
                      <a:cubicBezTo>
                        <a:pt x="13" y="25"/>
                        <a:pt x="32" y="15"/>
                        <a:pt x="26" y="0"/>
                      </a:cubicBezTo>
                      <a:cubicBezTo>
                        <a:pt x="27" y="14"/>
                        <a:pt x="11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7" name="Freeform 886"/>
                <p:cNvSpPr>
                  <a:spLocks/>
                </p:cNvSpPr>
                <p:nvPr/>
              </p:nvSpPr>
              <p:spPr bwMode="auto">
                <a:xfrm>
                  <a:off x="4544" y="3057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38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8" y="58"/>
                        <a:pt x="26" y="57"/>
                      </a:cubicBezTo>
                      <a:cubicBezTo>
                        <a:pt x="34" y="55"/>
                        <a:pt x="43" y="54"/>
                        <a:pt x="50" y="51"/>
                      </a:cubicBezTo>
                      <a:cubicBezTo>
                        <a:pt x="58" y="48"/>
                        <a:pt x="59" y="44"/>
                        <a:pt x="60" y="36"/>
                      </a:cubicBezTo>
                      <a:cubicBezTo>
                        <a:pt x="60" y="31"/>
                        <a:pt x="60" y="25"/>
                        <a:pt x="59" y="19"/>
                      </a:cubicBezTo>
                      <a:cubicBezTo>
                        <a:pt x="59" y="13"/>
                        <a:pt x="62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8" name="Freeform 887"/>
                <p:cNvSpPr>
                  <a:spLocks/>
                </p:cNvSpPr>
                <p:nvPr/>
              </p:nvSpPr>
              <p:spPr bwMode="auto">
                <a:xfrm>
                  <a:off x="4784" y="3089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63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9" y="17"/>
                        <a:pt x="23" y="24"/>
                      </a:cubicBezTo>
                      <a:cubicBezTo>
                        <a:pt x="20" y="27"/>
                        <a:pt x="19" y="30"/>
                        <a:pt x="15" y="31"/>
                      </a:cubicBezTo>
                      <a:cubicBezTo>
                        <a:pt x="12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89" name="Freeform 888"/>
                <p:cNvSpPr>
                  <a:spLocks/>
                </p:cNvSpPr>
                <p:nvPr/>
              </p:nvSpPr>
              <p:spPr bwMode="auto">
                <a:xfrm>
                  <a:off x="3944" y="2447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8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4" y="46"/>
                        <a:pt x="31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7" y="2"/>
                        <a:pt x="33" y="0"/>
                      </a:cubicBezTo>
                      <a:cubicBezTo>
                        <a:pt x="36" y="5"/>
                        <a:pt x="39" y="8"/>
                        <a:pt x="37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2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90" name="Freeform 889"/>
                <p:cNvSpPr>
                  <a:spLocks/>
                </p:cNvSpPr>
                <p:nvPr/>
              </p:nvSpPr>
              <p:spPr bwMode="auto">
                <a:xfrm>
                  <a:off x="4087" y="3217"/>
                  <a:ext cx="602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4 w 241"/>
                    <a:gd name="T3" fmla="*/ 93 h 15"/>
                    <a:gd name="T4" fmla="*/ 1229 w 241"/>
                    <a:gd name="T5" fmla="*/ 56 h 15"/>
                    <a:gd name="T6" fmla="*/ 1903 w 241"/>
                    <a:gd name="T7" fmla="*/ 115 h 15"/>
                    <a:gd name="T8" fmla="*/ 2528 w 241"/>
                    <a:gd name="T9" fmla="*/ 77 h 15"/>
                    <a:gd name="T10" fmla="*/ 3100 w 241"/>
                    <a:gd name="T11" fmla="*/ 171 h 15"/>
                    <a:gd name="T12" fmla="*/ 3757 w 241"/>
                    <a:gd name="T13" fmla="*/ 56 h 15"/>
                    <a:gd name="T14" fmla="*/ 2695 w 241"/>
                    <a:gd name="T15" fmla="*/ 248 h 15"/>
                    <a:gd name="T16" fmla="*/ 2071 w 241"/>
                    <a:gd name="T17" fmla="*/ 248 h 15"/>
                    <a:gd name="T18" fmla="*/ 1042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391" name="Oval 890"/>
                <p:cNvSpPr>
                  <a:spLocks noChangeArrowheads="1"/>
                </p:cNvSpPr>
                <p:nvPr/>
              </p:nvSpPr>
              <p:spPr bwMode="auto">
                <a:xfrm>
                  <a:off x="4119" y="2521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2" name="Oval 891"/>
                <p:cNvSpPr>
                  <a:spLocks noChangeArrowheads="1"/>
                </p:cNvSpPr>
                <p:nvPr/>
              </p:nvSpPr>
              <p:spPr bwMode="auto">
                <a:xfrm>
                  <a:off x="4127" y="2521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3" name="Oval 892"/>
                <p:cNvSpPr>
                  <a:spLocks noChangeArrowheads="1"/>
                </p:cNvSpPr>
                <p:nvPr/>
              </p:nvSpPr>
              <p:spPr bwMode="auto">
                <a:xfrm>
                  <a:off x="4152" y="2513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4" name="Oval 893"/>
                <p:cNvSpPr>
                  <a:spLocks noChangeArrowheads="1"/>
                </p:cNvSpPr>
                <p:nvPr/>
              </p:nvSpPr>
              <p:spPr bwMode="auto">
                <a:xfrm>
                  <a:off x="4114" y="2545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5" name="Oval 894"/>
                <p:cNvSpPr>
                  <a:spLocks noChangeArrowheads="1"/>
                </p:cNvSpPr>
                <p:nvPr/>
              </p:nvSpPr>
              <p:spPr bwMode="auto">
                <a:xfrm>
                  <a:off x="4347" y="2620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6" name="Oval 895"/>
                <p:cNvSpPr>
                  <a:spLocks noChangeArrowheads="1"/>
                </p:cNvSpPr>
                <p:nvPr/>
              </p:nvSpPr>
              <p:spPr bwMode="auto">
                <a:xfrm>
                  <a:off x="4354" y="2620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7" name="Oval 896"/>
                <p:cNvSpPr>
                  <a:spLocks noChangeArrowheads="1"/>
                </p:cNvSpPr>
                <p:nvPr/>
              </p:nvSpPr>
              <p:spPr bwMode="auto">
                <a:xfrm>
                  <a:off x="4379" y="2612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8" name="Oval 897"/>
                <p:cNvSpPr>
                  <a:spLocks noChangeArrowheads="1"/>
                </p:cNvSpPr>
                <p:nvPr/>
              </p:nvSpPr>
              <p:spPr bwMode="auto">
                <a:xfrm>
                  <a:off x="4342" y="264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9" name="Oval 898"/>
                <p:cNvSpPr>
                  <a:spLocks noChangeArrowheads="1"/>
                </p:cNvSpPr>
                <p:nvPr/>
              </p:nvSpPr>
              <p:spPr bwMode="auto">
                <a:xfrm>
                  <a:off x="4592" y="2511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0" name="Oval 899"/>
                <p:cNvSpPr>
                  <a:spLocks noChangeArrowheads="1"/>
                </p:cNvSpPr>
                <p:nvPr/>
              </p:nvSpPr>
              <p:spPr bwMode="auto">
                <a:xfrm>
                  <a:off x="4599" y="2511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1" name="Oval 900"/>
                <p:cNvSpPr>
                  <a:spLocks noChangeArrowheads="1"/>
                </p:cNvSpPr>
                <p:nvPr/>
              </p:nvSpPr>
              <p:spPr bwMode="auto">
                <a:xfrm>
                  <a:off x="4624" y="2503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2" name="Oval 901"/>
                <p:cNvSpPr>
                  <a:spLocks noChangeArrowheads="1"/>
                </p:cNvSpPr>
                <p:nvPr/>
              </p:nvSpPr>
              <p:spPr bwMode="auto">
                <a:xfrm>
                  <a:off x="4589" y="2535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3" name="Oval 902"/>
                <p:cNvSpPr>
                  <a:spLocks noChangeArrowheads="1"/>
                </p:cNvSpPr>
                <p:nvPr/>
              </p:nvSpPr>
              <p:spPr bwMode="auto">
                <a:xfrm>
                  <a:off x="4677" y="276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4" name="Oval 903"/>
                <p:cNvSpPr>
                  <a:spLocks noChangeArrowheads="1"/>
                </p:cNvSpPr>
                <p:nvPr/>
              </p:nvSpPr>
              <p:spPr bwMode="auto">
                <a:xfrm>
                  <a:off x="4684" y="2767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5" name="Oval 904"/>
                <p:cNvSpPr>
                  <a:spLocks noChangeArrowheads="1"/>
                </p:cNvSpPr>
                <p:nvPr/>
              </p:nvSpPr>
              <p:spPr bwMode="auto">
                <a:xfrm>
                  <a:off x="4709" y="2759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6" name="Oval 905"/>
                <p:cNvSpPr>
                  <a:spLocks noChangeArrowheads="1"/>
                </p:cNvSpPr>
                <p:nvPr/>
              </p:nvSpPr>
              <p:spPr bwMode="auto">
                <a:xfrm>
                  <a:off x="4672" y="2791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7" name="Oval 906"/>
                <p:cNvSpPr>
                  <a:spLocks noChangeArrowheads="1"/>
                </p:cNvSpPr>
                <p:nvPr/>
              </p:nvSpPr>
              <p:spPr bwMode="auto">
                <a:xfrm>
                  <a:off x="4459" y="2841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8" name="Oval 907"/>
                <p:cNvSpPr>
                  <a:spLocks noChangeArrowheads="1"/>
                </p:cNvSpPr>
                <p:nvPr/>
              </p:nvSpPr>
              <p:spPr bwMode="auto">
                <a:xfrm>
                  <a:off x="4464" y="284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09" name="Oval 908"/>
                <p:cNvSpPr>
                  <a:spLocks noChangeArrowheads="1"/>
                </p:cNvSpPr>
                <p:nvPr/>
              </p:nvSpPr>
              <p:spPr bwMode="auto">
                <a:xfrm>
                  <a:off x="4484" y="2833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0" name="Oval 909"/>
                <p:cNvSpPr>
                  <a:spLocks noChangeArrowheads="1"/>
                </p:cNvSpPr>
                <p:nvPr/>
              </p:nvSpPr>
              <p:spPr bwMode="auto">
                <a:xfrm>
                  <a:off x="4454" y="2860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1" name="Oval 910"/>
                <p:cNvSpPr>
                  <a:spLocks noChangeArrowheads="1"/>
                </p:cNvSpPr>
                <p:nvPr/>
              </p:nvSpPr>
              <p:spPr bwMode="auto">
                <a:xfrm>
                  <a:off x="4327" y="3044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2" name="Oval 911"/>
                <p:cNvSpPr>
                  <a:spLocks noChangeArrowheads="1"/>
                </p:cNvSpPr>
                <p:nvPr/>
              </p:nvSpPr>
              <p:spPr bwMode="auto">
                <a:xfrm>
                  <a:off x="4334" y="3044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3" name="Oval 912"/>
                <p:cNvSpPr>
                  <a:spLocks noChangeArrowheads="1"/>
                </p:cNvSpPr>
                <p:nvPr/>
              </p:nvSpPr>
              <p:spPr bwMode="auto">
                <a:xfrm>
                  <a:off x="4359" y="3036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4" name="Oval 913"/>
                <p:cNvSpPr>
                  <a:spLocks noChangeArrowheads="1"/>
                </p:cNvSpPr>
                <p:nvPr/>
              </p:nvSpPr>
              <p:spPr bwMode="auto">
                <a:xfrm>
                  <a:off x="4322" y="306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5" name="Oval 914"/>
                <p:cNvSpPr>
                  <a:spLocks noChangeArrowheads="1"/>
                </p:cNvSpPr>
                <p:nvPr/>
              </p:nvSpPr>
              <p:spPr bwMode="auto">
                <a:xfrm>
                  <a:off x="4122" y="305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6" name="Oval 915"/>
                <p:cNvSpPr>
                  <a:spLocks noChangeArrowheads="1"/>
                </p:cNvSpPr>
                <p:nvPr/>
              </p:nvSpPr>
              <p:spPr bwMode="auto">
                <a:xfrm>
                  <a:off x="4129" y="3055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7" name="Oval 916"/>
                <p:cNvSpPr>
                  <a:spLocks noChangeArrowheads="1"/>
                </p:cNvSpPr>
                <p:nvPr/>
              </p:nvSpPr>
              <p:spPr bwMode="auto">
                <a:xfrm>
                  <a:off x="4154" y="304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8" name="Oval 917"/>
                <p:cNvSpPr>
                  <a:spLocks noChangeArrowheads="1"/>
                </p:cNvSpPr>
                <p:nvPr/>
              </p:nvSpPr>
              <p:spPr bwMode="auto">
                <a:xfrm>
                  <a:off x="4119" y="3079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9" name="Oval 918"/>
                <p:cNvSpPr>
                  <a:spLocks noChangeArrowheads="1"/>
                </p:cNvSpPr>
                <p:nvPr/>
              </p:nvSpPr>
              <p:spPr bwMode="auto">
                <a:xfrm>
                  <a:off x="3951" y="2796"/>
                  <a:ext cx="96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0" name="Oval 919"/>
                <p:cNvSpPr>
                  <a:spLocks noChangeArrowheads="1"/>
                </p:cNvSpPr>
                <p:nvPr/>
              </p:nvSpPr>
              <p:spPr bwMode="auto">
                <a:xfrm>
                  <a:off x="3959" y="2796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1" name="Oval 920"/>
                <p:cNvSpPr>
                  <a:spLocks noChangeArrowheads="1"/>
                </p:cNvSpPr>
                <p:nvPr/>
              </p:nvSpPr>
              <p:spPr bwMode="auto">
                <a:xfrm>
                  <a:off x="3984" y="278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2" name="Oval 921"/>
                <p:cNvSpPr>
                  <a:spLocks noChangeArrowheads="1"/>
                </p:cNvSpPr>
                <p:nvPr/>
              </p:nvSpPr>
              <p:spPr bwMode="auto">
                <a:xfrm>
                  <a:off x="3949" y="2820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3" name="Oval 922"/>
                <p:cNvSpPr>
                  <a:spLocks noChangeArrowheads="1"/>
                </p:cNvSpPr>
                <p:nvPr/>
              </p:nvSpPr>
              <p:spPr bwMode="auto">
                <a:xfrm>
                  <a:off x="4202" y="2828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4" name="Oval 923"/>
                <p:cNvSpPr>
                  <a:spLocks noChangeArrowheads="1"/>
                </p:cNvSpPr>
                <p:nvPr/>
              </p:nvSpPr>
              <p:spPr bwMode="auto">
                <a:xfrm>
                  <a:off x="4209" y="2828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5" name="Oval 924"/>
                <p:cNvSpPr>
                  <a:spLocks noChangeArrowheads="1"/>
                </p:cNvSpPr>
                <p:nvPr/>
              </p:nvSpPr>
              <p:spPr bwMode="auto">
                <a:xfrm>
                  <a:off x="4234" y="2820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6" name="Oval 925"/>
                <p:cNvSpPr>
                  <a:spLocks noChangeArrowheads="1"/>
                </p:cNvSpPr>
                <p:nvPr/>
              </p:nvSpPr>
              <p:spPr bwMode="auto">
                <a:xfrm>
                  <a:off x="4199" y="2852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7" name="Oval 926"/>
                <p:cNvSpPr>
                  <a:spLocks noChangeArrowheads="1"/>
                </p:cNvSpPr>
                <p:nvPr/>
              </p:nvSpPr>
              <p:spPr bwMode="auto">
                <a:xfrm>
                  <a:off x="4819" y="2519"/>
                  <a:ext cx="78" cy="8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8" name="Oval 927"/>
                <p:cNvSpPr>
                  <a:spLocks noChangeArrowheads="1"/>
                </p:cNvSpPr>
                <p:nvPr/>
              </p:nvSpPr>
              <p:spPr bwMode="auto">
                <a:xfrm>
                  <a:off x="4827" y="2519"/>
                  <a:ext cx="17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29" name="Oval 928"/>
                <p:cNvSpPr>
                  <a:spLocks noChangeArrowheads="1"/>
                </p:cNvSpPr>
                <p:nvPr/>
              </p:nvSpPr>
              <p:spPr bwMode="auto">
                <a:xfrm>
                  <a:off x="4847" y="2513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0" name="Oval 929"/>
                <p:cNvSpPr>
                  <a:spLocks noChangeArrowheads="1"/>
                </p:cNvSpPr>
                <p:nvPr/>
              </p:nvSpPr>
              <p:spPr bwMode="auto">
                <a:xfrm>
                  <a:off x="4817" y="253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1" name="Oval 930"/>
                <p:cNvSpPr>
                  <a:spLocks noChangeArrowheads="1"/>
                </p:cNvSpPr>
                <p:nvPr/>
              </p:nvSpPr>
              <p:spPr bwMode="auto">
                <a:xfrm>
                  <a:off x="4557" y="3028"/>
                  <a:ext cx="95" cy="99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2" name="Oval 931"/>
                <p:cNvSpPr>
                  <a:spLocks noChangeArrowheads="1"/>
                </p:cNvSpPr>
                <p:nvPr/>
              </p:nvSpPr>
              <p:spPr bwMode="auto">
                <a:xfrm>
                  <a:off x="4564" y="3028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3" name="Oval 932"/>
                <p:cNvSpPr>
                  <a:spLocks noChangeArrowheads="1"/>
                </p:cNvSpPr>
                <p:nvPr/>
              </p:nvSpPr>
              <p:spPr bwMode="auto">
                <a:xfrm>
                  <a:off x="4589" y="3017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4" name="Oval 933"/>
                <p:cNvSpPr>
                  <a:spLocks noChangeArrowheads="1"/>
                </p:cNvSpPr>
                <p:nvPr/>
              </p:nvSpPr>
              <p:spPr bwMode="auto">
                <a:xfrm>
                  <a:off x="4552" y="304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35" name="Oval 934"/>
                <p:cNvSpPr>
                  <a:spLocks noChangeArrowheads="1"/>
                </p:cNvSpPr>
                <p:nvPr/>
              </p:nvSpPr>
              <p:spPr bwMode="auto">
                <a:xfrm>
                  <a:off x="4747" y="3052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194" name="Oval 935"/>
              <p:cNvSpPr>
                <a:spLocks noChangeArrowheads="1"/>
              </p:cNvSpPr>
              <p:nvPr/>
            </p:nvSpPr>
            <p:spPr bwMode="auto">
              <a:xfrm>
                <a:off x="4752" y="3052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5" name="Oval 936"/>
              <p:cNvSpPr>
                <a:spLocks noChangeArrowheads="1"/>
              </p:cNvSpPr>
              <p:nvPr/>
            </p:nvSpPr>
            <p:spPr bwMode="auto">
              <a:xfrm>
                <a:off x="4772" y="304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6" name="Oval 937"/>
              <p:cNvSpPr>
                <a:spLocks noChangeArrowheads="1"/>
              </p:cNvSpPr>
              <p:nvPr/>
            </p:nvSpPr>
            <p:spPr bwMode="auto">
              <a:xfrm>
                <a:off x="4744" y="30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7" name="Oval 938"/>
              <p:cNvSpPr>
                <a:spLocks noChangeArrowheads="1"/>
              </p:cNvSpPr>
              <p:nvPr/>
            </p:nvSpPr>
            <p:spPr bwMode="auto">
              <a:xfrm>
                <a:off x="3946" y="3073"/>
                <a:ext cx="76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8" name="Oval 939"/>
              <p:cNvSpPr>
                <a:spLocks noChangeArrowheads="1"/>
              </p:cNvSpPr>
              <p:nvPr/>
            </p:nvSpPr>
            <p:spPr bwMode="auto">
              <a:xfrm>
                <a:off x="3951" y="30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9" name="Oval 940"/>
              <p:cNvSpPr>
                <a:spLocks noChangeArrowheads="1"/>
              </p:cNvSpPr>
              <p:nvPr/>
            </p:nvSpPr>
            <p:spPr bwMode="auto">
              <a:xfrm>
                <a:off x="3971" y="306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0" name="Oval 941"/>
              <p:cNvSpPr>
                <a:spLocks noChangeArrowheads="1"/>
              </p:cNvSpPr>
              <p:nvPr/>
            </p:nvSpPr>
            <p:spPr bwMode="auto">
              <a:xfrm>
                <a:off x="3941" y="309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1" name="Oval 942"/>
              <p:cNvSpPr>
                <a:spLocks noChangeArrowheads="1"/>
              </p:cNvSpPr>
              <p:nvPr/>
            </p:nvSpPr>
            <p:spPr bwMode="auto">
              <a:xfrm>
                <a:off x="4006" y="1775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2" name="Freeform 943"/>
              <p:cNvSpPr>
                <a:spLocks/>
              </p:cNvSpPr>
              <p:nvPr/>
            </p:nvSpPr>
            <p:spPr bwMode="auto">
              <a:xfrm>
                <a:off x="3934" y="1420"/>
                <a:ext cx="333" cy="1029"/>
              </a:xfrm>
              <a:custGeom>
                <a:avLst/>
                <a:gdLst>
                  <a:gd name="T0" fmla="*/ 1034 w 133"/>
                  <a:gd name="T1" fmla="*/ 7278 h 386"/>
                  <a:gd name="T2" fmla="*/ 95 w 133"/>
                  <a:gd name="T3" fmla="*/ 6630 h 386"/>
                  <a:gd name="T4" fmla="*/ 20 w 133"/>
                  <a:gd name="T5" fmla="*/ 6233 h 386"/>
                  <a:gd name="T6" fmla="*/ 20 w 133"/>
                  <a:gd name="T7" fmla="*/ 435 h 386"/>
                  <a:gd name="T8" fmla="*/ 300 w 133"/>
                  <a:gd name="T9" fmla="*/ 21 h 386"/>
                  <a:gd name="T10" fmla="*/ 1034 w 133"/>
                  <a:gd name="T11" fmla="*/ 21 h 386"/>
                  <a:gd name="T12" fmla="*/ 1034 w 133"/>
                  <a:gd name="T13" fmla="*/ 21 h 386"/>
                  <a:gd name="T14" fmla="*/ 1788 w 133"/>
                  <a:gd name="T15" fmla="*/ 21 h 386"/>
                  <a:gd name="T16" fmla="*/ 2068 w 133"/>
                  <a:gd name="T17" fmla="*/ 435 h 386"/>
                  <a:gd name="T18" fmla="*/ 2068 w 133"/>
                  <a:gd name="T19" fmla="*/ 6233 h 386"/>
                  <a:gd name="T20" fmla="*/ 1993 w 133"/>
                  <a:gd name="T21" fmla="*/ 7198 h 386"/>
                  <a:gd name="T22" fmla="*/ 1034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03" name="Oval 944"/>
              <p:cNvSpPr>
                <a:spLocks noChangeArrowheads="1"/>
              </p:cNvSpPr>
              <p:nvPr/>
            </p:nvSpPr>
            <p:spPr bwMode="auto">
              <a:xfrm>
                <a:off x="4029" y="1783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4" name="Oval 945"/>
              <p:cNvSpPr>
                <a:spLocks noChangeArrowheads="1"/>
              </p:cNvSpPr>
              <p:nvPr/>
            </p:nvSpPr>
            <p:spPr bwMode="auto">
              <a:xfrm>
                <a:off x="405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5" name="Oval 946"/>
              <p:cNvSpPr>
                <a:spLocks noChangeArrowheads="1"/>
              </p:cNvSpPr>
              <p:nvPr/>
            </p:nvSpPr>
            <p:spPr bwMode="auto">
              <a:xfrm>
                <a:off x="4064" y="176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6" name="Oval 947"/>
              <p:cNvSpPr>
                <a:spLocks noChangeArrowheads="1"/>
              </p:cNvSpPr>
              <p:nvPr/>
            </p:nvSpPr>
            <p:spPr bwMode="auto">
              <a:xfrm>
                <a:off x="4014" y="182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7" name="Oval 948"/>
              <p:cNvSpPr>
                <a:spLocks noChangeArrowheads="1"/>
              </p:cNvSpPr>
              <p:nvPr/>
            </p:nvSpPr>
            <p:spPr bwMode="auto">
              <a:xfrm>
                <a:off x="4667" y="1775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08" name="Freeform 949"/>
              <p:cNvSpPr>
                <a:spLocks/>
              </p:cNvSpPr>
              <p:nvPr/>
            </p:nvSpPr>
            <p:spPr bwMode="auto">
              <a:xfrm>
                <a:off x="4592" y="1420"/>
                <a:ext cx="335" cy="1059"/>
              </a:xfrm>
              <a:custGeom>
                <a:avLst/>
                <a:gdLst>
                  <a:gd name="T0" fmla="*/ 1050 w 134"/>
                  <a:gd name="T1" fmla="*/ 7536 h 397"/>
                  <a:gd name="T2" fmla="*/ 113 w 134"/>
                  <a:gd name="T3" fmla="*/ 7216 h 397"/>
                  <a:gd name="T4" fmla="*/ 20 w 134"/>
                  <a:gd name="T5" fmla="*/ 6490 h 397"/>
                  <a:gd name="T6" fmla="*/ 20 w 134"/>
                  <a:gd name="T7" fmla="*/ 435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5 h 397"/>
                  <a:gd name="T18" fmla="*/ 2083 w 134"/>
                  <a:gd name="T19" fmla="*/ 6490 h 397"/>
                  <a:gd name="T20" fmla="*/ 2000 w 134"/>
                  <a:gd name="T21" fmla="*/ 6909 h 397"/>
                  <a:gd name="T22" fmla="*/ 1050 w 134"/>
                  <a:gd name="T23" fmla="*/ 7536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09" name="Oval 950"/>
              <p:cNvSpPr>
                <a:spLocks noChangeArrowheads="1"/>
              </p:cNvSpPr>
              <p:nvPr/>
            </p:nvSpPr>
            <p:spPr bwMode="auto">
              <a:xfrm>
                <a:off x="4689" y="1783"/>
                <a:ext cx="33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0" name="Oval 951"/>
              <p:cNvSpPr>
                <a:spLocks noChangeArrowheads="1"/>
              </p:cNvSpPr>
              <p:nvPr/>
            </p:nvSpPr>
            <p:spPr bwMode="auto">
              <a:xfrm>
                <a:off x="471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1" name="Oval 952"/>
              <p:cNvSpPr>
                <a:spLocks noChangeArrowheads="1"/>
              </p:cNvSpPr>
              <p:nvPr/>
            </p:nvSpPr>
            <p:spPr bwMode="auto">
              <a:xfrm>
                <a:off x="4724" y="176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2" name="Oval 953"/>
              <p:cNvSpPr>
                <a:spLocks noChangeArrowheads="1"/>
              </p:cNvSpPr>
              <p:nvPr/>
            </p:nvSpPr>
            <p:spPr bwMode="auto">
              <a:xfrm>
                <a:off x="4674" y="18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3" name="Oval 954"/>
              <p:cNvSpPr>
                <a:spLocks noChangeArrowheads="1"/>
              </p:cNvSpPr>
              <p:nvPr/>
            </p:nvSpPr>
            <p:spPr bwMode="auto">
              <a:xfrm>
                <a:off x="4337" y="1775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4" name="Freeform 955"/>
              <p:cNvSpPr>
                <a:spLocks/>
              </p:cNvSpPr>
              <p:nvPr/>
            </p:nvSpPr>
            <p:spPr bwMode="auto">
              <a:xfrm>
                <a:off x="4262" y="1420"/>
                <a:ext cx="335" cy="1115"/>
              </a:xfrm>
              <a:custGeom>
                <a:avLst/>
                <a:gdLst>
                  <a:gd name="T0" fmla="*/ 1050 w 134"/>
                  <a:gd name="T1" fmla="*/ 7933 h 418"/>
                  <a:gd name="T2" fmla="*/ 113 w 134"/>
                  <a:gd name="T3" fmla="*/ 7285 h 418"/>
                  <a:gd name="T4" fmla="*/ 20 w 134"/>
                  <a:gd name="T5" fmla="*/ 6930 h 418"/>
                  <a:gd name="T6" fmla="*/ 20 w 134"/>
                  <a:gd name="T7" fmla="*/ 435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5 h 418"/>
                  <a:gd name="T18" fmla="*/ 2083 w 134"/>
                  <a:gd name="T19" fmla="*/ 6887 h 418"/>
                  <a:gd name="T20" fmla="*/ 2000 w 134"/>
                  <a:gd name="T21" fmla="*/ 7285 h 418"/>
                  <a:gd name="T22" fmla="*/ 1050 w 134"/>
                  <a:gd name="T23" fmla="*/ 793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15" name="Oval 956"/>
              <p:cNvSpPr>
                <a:spLocks noChangeArrowheads="1"/>
              </p:cNvSpPr>
              <p:nvPr/>
            </p:nvSpPr>
            <p:spPr bwMode="auto">
              <a:xfrm>
                <a:off x="4359" y="1783"/>
                <a:ext cx="33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6" name="Oval 957"/>
              <p:cNvSpPr>
                <a:spLocks noChangeArrowheads="1"/>
              </p:cNvSpPr>
              <p:nvPr/>
            </p:nvSpPr>
            <p:spPr bwMode="auto">
              <a:xfrm>
                <a:off x="438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7" name="Oval 958"/>
              <p:cNvSpPr>
                <a:spLocks noChangeArrowheads="1"/>
              </p:cNvSpPr>
              <p:nvPr/>
            </p:nvSpPr>
            <p:spPr bwMode="auto">
              <a:xfrm>
                <a:off x="4394" y="176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8" name="Oval 959"/>
              <p:cNvSpPr>
                <a:spLocks noChangeArrowheads="1"/>
              </p:cNvSpPr>
              <p:nvPr/>
            </p:nvSpPr>
            <p:spPr bwMode="auto">
              <a:xfrm>
                <a:off x="4344" y="18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219" name="Freeform 960"/>
              <p:cNvSpPr>
                <a:spLocks/>
              </p:cNvSpPr>
              <p:nvPr/>
            </p:nvSpPr>
            <p:spPr bwMode="auto">
              <a:xfrm>
                <a:off x="4779" y="2353"/>
                <a:ext cx="146" cy="339"/>
              </a:xfrm>
              <a:custGeom>
                <a:avLst/>
                <a:gdLst>
                  <a:gd name="T0" fmla="*/ 926 w 58"/>
                  <a:gd name="T1" fmla="*/ 0 h 127"/>
                  <a:gd name="T2" fmla="*/ 84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26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0" name="Freeform 961"/>
              <p:cNvSpPr>
                <a:spLocks/>
              </p:cNvSpPr>
              <p:nvPr/>
            </p:nvSpPr>
            <p:spPr bwMode="auto">
              <a:xfrm>
                <a:off x="4437" y="2356"/>
                <a:ext cx="360" cy="363"/>
              </a:xfrm>
              <a:custGeom>
                <a:avLst/>
                <a:gdLst>
                  <a:gd name="T0" fmla="*/ 2145 w 144"/>
                  <a:gd name="T1" fmla="*/ 854 h 136"/>
                  <a:gd name="T2" fmla="*/ 2020 w 144"/>
                  <a:gd name="T3" fmla="*/ 875 h 136"/>
                  <a:gd name="T4" fmla="*/ 1083 w 144"/>
                  <a:gd name="T5" fmla="*/ 550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7 h 136"/>
                  <a:gd name="T12" fmla="*/ 908 w 144"/>
                  <a:gd name="T13" fmla="*/ 627 h 136"/>
                  <a:gd name="T14" fmla="*/ 0 w 144"/>
                  <a:gd name="T15" fmla="*/ 1254 h 136"/>
                  <a:gd name="T16" fmla="*/ 0 w 144"/>
                  <a:gd name="T17" fmla="*/ 1276 h 136"/>
                  <a:gd name="T18" fmla="*/ 1220 w 144"/>
                  <a:gd name="T19" fmla="*/ 2472 h 136"/>
                  <a:gd name="T20" fmla="*/ 2145 w 144"/>
                  <a:gd name="T21" fmla="*/ 2037 h 136"/>
                  <a:gd name="T22" fmla="*/ 2145 w 144"/>
                  <a:gd name="T23" fmla="*/ 854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1" name="Freeform 962"/>
              <p:cNvSpPr>
                <a:spLocks/>
              </p:cNvSpPr>
              <p:nvPr/>
            </p:nvSpPr>
            <p:spPr bwMode="auto">
              <a:xfrm>
                <a:off x="3966" y="2343"/>
                <a:ext cx="418" cy="410"/>
              </a:xfrm>
              <a:custGeom>
                <a:avLst/>
                <a:gdLst>
                  <a:gd name="T0" fmla="*/ 1960 w 167"/>
                  <a:gd name="T1" fmla="*/ 716 h 154"/>
                  <a:gd name="T2" fmla="*/ 1867 w 167"/>
                  <a:gd name="T3" fmla="*/ 362 h 154"/>
                  <a:gd name="T4" fmla="*/ 1867 w 167"/>
                  <a:gd name="T5" fmla="*/ 0 h 154"/>
                  <a:gd name="T6" fmla="*/ 1785 w 167"/>
                  <a:gd name="T7" fmla="*/ 644 h 154"/>
                  <a:gd name="T8" fmla="*/ 833 w 167"/>
                  <a:gd name="T9" fmla="*/ 716 h 154"/>
                  <a:gd name="T10" fmla="*/ 0 w 167"/>
                  <a:gd name="T11" fmla="*/ 2170 h 154"/>
                  <a:gd name="T12" fmla="*/ 0 w 167"/>
                  <a:gd name="T13" fmla="*/ 2170 h 154"/>
                  <a:gd name="T14" fmla="*/ 1429 w 167"/>
                  <a:gd name="T15" fmla="*/ 2758 h 154"/>
                  <a:gd name="T16" fmla="*/ 2618 w 167"/>
                  <a:gd name="T17" fmla="*/ 1318 h 154"/>
                  <a:gd name="T18" fmla="*/ 2618 w 167"/>
                  <a:gd name="T19" fmla="*/ 1283 h 154"/>
                  <a:gd name="T20" fmla="*/ 1960 w 167"/>
                  <a:gd name="T21" fmla="*/ 71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8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2" name="Freeform 963"/>
              <p:cNvSpPr>
                <a:spLocks/>
              </p:cNvSpPr>
              <p:nvPr/>
            </p:nvSpPr>
            <p:spPr bwMode="auto">
              <a:xfrm>
                <a:off x="4207" y="2524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3" name="Freeform 964"/>
              <p:cNvSpPr>
                <a:spLocks/>
              </p:cNvSpPr>
              <p:nvPr/>
            </p:nvSpPr>
            <p:spPr bwMode="auto">
              <a:xfrm>
                <a:off x="3936" y="2319"/>
                <a:ext cx="168" cy="346"/>
              </a:xfrm>
              <a:custGeom>
                <a:avLst/>
                <a:gdLst>
                  <a:gd name="T0" fmla="*/ 0 w 67"/>
                  <a:gd name="T1" fmla="*/ 2451 h 130"/>
                  <a:gd name="T2" fmla="*/ 1026 w 67"/>
                  <a:gd name="T3" fmla="*/ 886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4" name="Freeform 965"/>
              <p:cNvSpPr>
                <a:spLocks/>
              </p:cNvSpPr>
              <p:nvPr/>
            </p:nvSpPr>
            <p:spPr bwMode="auto">
              <a:xfrm>
                <a:off x="3936" y="3257"/>
                <a:ext cx="989" cy="24"/>
              </a:xfrm>
              <a:custGeom>
                <a:avLst/>
                <a:gdLst>
                  <a:gd name="T0" fmla="*/ 0 w 395"/>
                  <a:gd name="T1" fmla="*/ 0 h 9"/>
                  <a:gd name="T2" fmla="*/ 3235 w 395"/>
                  <a:gd name="T3" fmla="*/ 171 h 9"/>
                  <a:gd name="T4" fmla="*/ 6199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5" name="Freeform 966"/>
              <p:cNvSpPr>
                <a:spLocks/>
              </p:cNvSpPr>
              <p:nvPr/>
            </p:nvSpPr>
            <p:spPr bwMode="auto">
              <a:xfrm>
                <a:off x="3936" y="2993"/>
                <a:ext cx="131" cy="227"/>
              </a:xfrm>
              <a:custGeom>
                <a:avLst/>
                <a:gdLst>
                  <a:gd name="T0" fmla="*/ 0 w 52"/>
                  <a:gd name="T1" fmla="*/ 1482 h 85"/>
                  <a:gd name="T2" fmla="*/ 781 w 52"/>
                  <a:gd name="T3" fmla="*/ 1199 h 85"/>
                  <a:gd name="T4" fmla="*/ 640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ubicBezTo>
                      <a:pt x="21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6" name="Freeform 967"/>
              <p:cNvSpPr>
                <a:spLocks/>
              </p:cNvSpPr>
              <p:nvPr/>
            </p:nvSpPr>
            <p:spPr bwMode="auto">
              <a:xfrm>
                <a:off x="4052" y="2975"/>
                <a:ext cx="240" cy="242"/>
              </a:xfrm>
              <a:custGeom>
                <a:avLst/>
                <a:gdLst>
                  <a:gd name="T0" fmla="*/ 1408 w 96"/>
                  <a:gd name="T1" fmla="*/ 282 h 91"/>
                  <a:gd name="T2" fmla="*/ 708 w 96"/>
                  <a:gd name="T3" fmla="*/ 35 h 91"/>
                  <a:gd name="T4" fmla="*/ 0 w 96"/>
                  <a:gd name="T5" fmla="*/ 362 h 91"/>
                  <a:gd name="T6" fmla="*/ 50 w 96"/>
                  <a:gd name="T7" fmla="*/ 1316 h 91"/>
                  <a:gd name="T8" fmla="*/ 270 w 96"/>
                  <a:gd name="T9" fmla="*/ 1620 h 91"/>
                  <a:gd name="T10" fmla="*/ 1208 w 96"/>
                  <a:gd name="T11" fmla="*/ 1713 h 91"/>
                  <a:gd name="T12" fmla="*/ 1425 w 96"/>
                  <a:gd name="T13" fmla="*/ 1167 h 91"/>
                  <a:gd name="T14" fmla="*/ 1408 w 96"/>
                  <a:gd name="T15" fmla="*/ 28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0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1" y="3"/>
                      <a:pt x="1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3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4" y="91"/>
                      <a:pt x="92" y="79"/>
                      <a:pt x="91" y="62"/>
                    </a:cubicBezTo>
                    <a:cubicBezTo>
                      <a:pt x="91" y="46"/>
                      <a:pt x="96" y="23"/>
                      <a:pt x="90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7" name="Freeform 968"/>
              <p:cNvSpPr>
                <a:spLocks/>
              </p:cNvSpPr>
              <p:nvPr/>
            </p:nvSpPr>
            <p:spPr bwMode="auto">
              <a:xfrm>
                <a:off x="4274" y="2975"/>
                <a:ext cx="240" cy="250"/>
              </a:xfrm>
              <a:custGeom>
                <a:avLst/>
                <a:gdLst>
                  <a:gd name="T0" fmla="*/ 1375 w 96"/>
                  <a:gd name="T1" fmla="*/ 191 h 94"/>
                  <a:gd name="T2" fmla="*/ 550 w 96"/>
                  <a:gd name="T3" fmla="*/ 56 h 94"/>
                  <a:gd name="T4" fmla="*/ 0 w 96"/>
                  <a:gd name="T5" fmla="*/ 247 h 94"/>
                  <a:gd name="T6" fmla="*/ 20 w 96"/>
                  <a:gd name="T7" fmla="*/ 282 h 94"/>
                  <a:gd name="T8" fmla="*/ 33 w 96"/>
                  <a:gd name="T9" fmla="*/ 1168 h 94"/>
                  <a:gd name="T10" fmla="*/ 0 w 96"/>
                  <a:gd name="T11" fmla="*/ 1633 h 94"/>
                  <a:gd name="T12" fmla="*/ 145 w 96"/>
                  <a:gd name="T13" fmla="*/ 1691 h 94"/>
                  <a:gd name="T14" fmla="*/ 1050 w 96"/>
                  <a:gd name="T15" fmla="*/ 1747 h 94"/>
                  <a:gd name="T16" fmla="*/ 1395 w 96"/>
                  <a:gd name="T17" fmla="*/ 1564 h 94"/>
                  <a:gd name="T18" fmla="*/ 1458 w 96"/>
                  <a:gd name="T19" fmla="*/ 1245 h 94"/>
                  <a:gd name="T20" fmla="*/ 1375 w 96"/>
                  <a:gd name="T21" fmla="*/ 191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4">
                    <a:moveTo>
                      <a:pt x="88" y="10"/>
                    </a:moveTo>
                    <a:cubicBezTo>
                      <a:pt x="80" y="2"/>
                      <a:pt x="65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23"/>
                      <a:pt x="2" y="46"/>
                      <a:pt x="2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2" y="89"/>
                      <a:pt x="5" y="90"/>
                      <a:pt x="9" y="90"/>
                    </a:cubicBezTo>
                    <a:cubicBezTo>
                      <a:pt x="20" y="91"/>
                      <a:pt x="46" y="91"/>
                      <a:pt x="67" y="93"/>
                    </a:cubicBezTo>
                    <a:cubicBezTo>
                      <a:pt x="81" y="94"/>
                      <a:pt x="86" y="89"/>
                      <a:pt x="89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6" y="19"/>
                      <a:pt x="88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8" name="Freeform 969"/>
              <p:cNvSpPr>
                <a:spLocks/>
              </p:cNvSpPr>
              <p:nvPr/>
            </p:nvSpPr>
            <p:spPr bwMode="auto">
              <a:xfrm>
                <a:off x="4499" y="2940"/>
                <a:ext cx="223" cy="291"/>
              </a:xfrm>
              <a:custGeom>
                <a:avLst/>
                <a:gdLst>
                  <a:gd name="T0" fmla="*/ 1318 w 89"/>
                  <a:gd name="T1" fmla="*/ 1105 h 109"/>
                  <a:gd name="T2" fmla="*/ 1163 w 89"/>
                  <a:gd name="T3" fmla="*/ 115 h 109"/>
                  <a:gd name="T4" fmla="*/ 408 w 89"/>
                  <a:gd name="T5" fmla="*/ 136 h 109"/>
                  <a:gd name="T6" fmla="*/ 0 w 89"/>
                  <a:gd name="T7" fmla="*/ 491 h 109"/>
                  <a:gd name="T8" fmla="*/ 0 w 89"/>
                  <a:gd name="T9" fmla="*/ 491 h 109"/>
                  <a:gd name="T10" fmla="*/ 50 w 89"/>
                  <a:gd name="T11" fmla="*/ 1503 h 109"/>
                  <a:gd name="T12" fmla="*/ 33 w 89"/>
                  <a:gd name="T13" fmla="*/ 1695 h 109"/>
                  <a:gd name="T14" fmla="*/ 438 w 89"/>
                  <a:gd name="T15" fmla="*/ 2053 h 109"/>
                  <a:gd name="T16" fmla="*/ 1243 w 89"/>
                  <a:gd name="T17" fmla="*/ 1882 h 109"/>
                  <a:gd name="T18" fmla="*/ 1318 w 89"/>
                  <a:gd name="T19" fmla="*/ 1105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60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9" name="Freeform 970"/>
              <p:cNvSpPr>
                <a:spLocks/>
              </p:cNvSpPr>
              <p:nvPr/>
            </p:nvSpPr>
            <p:spPr bwMode="auto">
              <a:xfrm>
                <a:off x="4867" y="2988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0" name="Freeform 971"/>
              <p:cNvSpPr>
                <a:spLocks/>
              </p:cNvSpPr>
              <p:nvPr/>
            </p:nvSpPr>
            <p:spPr bwMode="auto">
              <a:xfrm>
                <a:off x="4702" y="2959"/>
                <a:ext cx="172" cy="253"/>
              </a:xfrm>
              <a:custGeom>
                <a:avLst/>
                <a:gdLst>
                  <a:gd name="T0" fmla="*/ 1069 w 69"/>
                  <a:gd name="T1" fmla="*/ 1340 h 95"/>
                  <a:gd name="T2" fmla="*/ 1057 w 69"/>
                  <a:gd name="T3" fmla="*/ 418 h 95"/>
                  <a:gd name="T4" fmla="*/ 1069 w 69"/>
                  <a:gd name="T5" fmla="*/ 341 h 95"/>
                  <a:gd name="T6" fmla="*/ 1057 w 69"/>
                  <a:gd name="T7" fmla="*/ 320 h 95"/>
                  <a:gd name="T8" fmla="*/ 621 w 69"/>
                  <a:gd name="T9" fmla="*/ 21 h 95"/>
                  <a:gd name="T10" fmla="*/ 62 w 69"/>
                  <a:gd name="T11" fmla="*/ 93 h 95"/>
                  <a:gd name="T12" fmla="*/ 0 w 69"/>
                  <a:gd name="T13" fmla="*/ 115 h 95"/>
                  <a:gd name="T14" fmla="*/ 42 w 69"/>
                  <a:gd name="T15" fmla="*/ 964 h 95"/>
                  <a:gd name="T16" fmla="*/ 30 w 69"/>
                  <a:gd name="T17" fmla="*/ 1625 h 95"/>
                  <a:gd name="T18" fmla="*/ 75 w 69"/>
                  <a:gd name="T19" fmla="*/ 1736 h 95"/>
                  <a:gd name="T20" fmla="*/ 695 w 69"/>
                  <a:gd name="T21" fmla="*/ 1680 h 95"/>
                  <a:gd name="T22" fmla="*/ 1069 w 69"/>
                  <a:gd name="T23" fmla="*/ 1531 h 95"/>
                  <a:gd name="T24" fmla="*/ 1069 w 69"/>
                  <a:gd name="T25" fmla="*/ 1510 h 95"/>
                  <a:gd name="T26" fmla="*/ 1069 w 69"/>
                  <a:gd name="T27" fmla="*/ 1340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1" name="Freeform 972"/>
              <p:cNvSpPr>
                <a:spLocks/>
              </p:cNvSpPr>
              <p:nvPr/>
            </p:nvSpPr>
            <p:spPr bwMode="auto">
              <a:xfrm>
                <a:off x="4129" y="2729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2" name="Freeform 973"/>
              <p:cNvSpPr>
                <a:spLocks/>
              </p:cNvSpPr>
              <p:nvPr/>
            </p:nvSpPr>
            <p:spPr bwMode="auto">
              <a:xfrm>
                <a:off x="3936" y="2660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3" name="Freeform 974"/>
              <p:cNvSpPr>
                <a:spLocks/>
              </p:cNvSpPr>
              <p:nvPr/>
            </p:nvSpPr>
            <p:spPr bwMode="auto">
              <a:xfrm>
                <a:off x="4822" y="2671"/>
                <a:ext cx="103" cy="322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2 h 121"/>
                  <a:gd name="T6" fmla="*/ 95 w 41"/>
                  <a:gd name="T7" fmla="*/ 2089 h 121"/>
                  <a:gd name="T8" fmla="*/ 239 w 41"/>
                  <a:gd name="T9" fmla="*/ 2187 h 121"/>
                  <a:gd name="T10" fmla="*/ 460 w 41"/>
                  <a:gd name="T11" fmla="*/ 2281 h 121"/>
                  <a:gd name="T12" fmla="*/ 651 w 41"/>
                  <a:gd name="T13" fmla="*/ 228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9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4" name="Freeform 975"/>
              <p:cNvSpPr>
                <a:spLocks/>
              </p:cNvSpPr>
              <p:nvPr/>
            </p:nvSpPr>
            <p:spPr bwMode="auto">
              <a:xfrm>
                <a:off x="4612" y="2647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095 w 94"/>
                  <a:gd name="T19" fmla="*/ 21 h 123"/>
                  <a:gd name="T20" fmla="*/ 102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2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5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5" name="Freeform 976"/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2436" name="Group 733"/>
            <p:cNvGrpSpPr>
              <a:grpSpLocks/>
            </p:cNvGrpSpPr>
            <p:nvPr/>
          </p:nvGrpSpPr>
          <p:grpSpPr bwMode="auto">
            <a:xfrm>
              <a:off x="3877428" y="5144321"/>
              <a:ext cx="995105" cy="1694194"/>
              <a:chOff x="3929" y="1420"/>
              <a:chExt cx="998" cy="1861"/>
            </a:xfrm>
          </p:grpSpPr>
          <p:grpSp>
            <p:nvGrpSpPr>
              <p:cNvPr id="2437" name="Group 734"/>
              <p:cNvGrpSpPr>
                <a:grpSpLocks/>
              </p:cNvGrpSpPr>
              <p:nvPr/>
            </p:nvGrpSpPr>
            <p:grpSpPr bwMode="auto">
              <a:xfrm>
                <a:off x="3929" y="1420"/>
                <a:ext cx="998" cy="1861"/>
                <a:chOff x="3929" y="1420"/>
                <a:chExt cx="998" cy="1861"/>
              </a:xfrm>
            </p:grpSpPr>
            <p:sp>
              <p:nvSpPr>
                <p:cNvPr id="2480" name="Freeform 735"/>
                <p:cNvSpPr>
                  <a:spLocks/>
                </p:cNvSpPr>
                <p:nvPr/>
              </p:nvSpPr>
              <p:spPr bwMode="auto">
                <a:xfrm>
                  <a:off x="3929" y="2476"/>
                  <a:ext cx="976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20 w 390"/>
                    <a:gd name="T5" fmla="*/ 2764 h 230"/>
                    <a:gd name="T6" fmla="*/ 300 w 390"/>
                    <a:gd name="T7" fmla="*/ 3196 h 230"/>
                    <a:gd name="T8" fmla="*/ 395 w 390"/>
                    <a:gd name="T9" fmla="*/ 3899 h 230"/>
                    <a:gd name="T10" fmla="*/ 1254 w 390"/>
                    <a:gd name="T11" fmla="*/ 4334 h 230"/>
                    <a:gd name="T12" fmla="*/ 2663 w 390"/>
                    <a:gd name="T13" fmla="*/ 4184 h 230"/>
                    <a:gd name="T14" fmla="*/ 4139 w 390"/>
                    <a:gd name="T15" fmla="*/ 4104 h 230"/>
                    <a:gd name="T16" fmla="*/ 5143 w 390"/>
                    <a:gd name="T17" fmla="*/ 4014 h 230"/>
                    <a:gd name="T18" fmla="*/ 5969 w 390"/>
                    <a:gd name="T19" fmla="*/ 4147 h 230"/>
                    <a:gd name="T20" fmla="*/ 6094 w 390"/>
                    <a:gd name="T21" fmla="*/ 3502 h 230"/>
                    <a:gd name="T22" fmla="*/ 6049 w 390"/>
                    <a:gd name="T23" fmla="*/ 2457 h 230"/>
                    <a:gd name="T24" fmla="*/ 6031 w 390"/>
                    <a:gd name="T25" fmla="*/ 1285 h 230"/>
                    <a:gd name="T26" fmla="*/ 443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4" y="113"/>
                        <a:pt x="12" y="130"/>
                        <a:pt x="14" y="146"/>
                      </a:cubicBezTo>
                      <a:cubicBezTo>
                        <a:pt x="15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5" y="206"/>
                      </a:cubicBezTo>
                      <a:cubicBezTo>
                        <a:pt x="34" y="229"/>
                        <a:pt x="59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3" y="219"/>
                        <a:pt x="264" y="217"/>
                      </a:cubicBezTo>
                      <a:cubicBezTo>
                        <a:pt x="285" y="217"/>
                        <a:pt x="306" y="212"/>
                        <a:pt x="328" y="212"/>
                      </a:cubicBezTo>
                      <a:cubicBezTo>
                        <a:pt x="343" y="212"/>
                        <a:pt x="369" y="230"/>
                        <a:pt x="381" y="219"/>
                      </a:cubicBezTo>
                      <a:cubicBezTo>
                        <a:pt x="390" y="211"/>
                        <a:pt x="389" y="196"/>
                        <a:pt x="389" y="185"/>
                      </a:cubicBezTo>
                      <a:cubicBezTo>
                        <a:pt x="390" y="166"/>
                        <a:pt x="388" y="148"/>
                        <a:pt x="386" y="130"/>
                      </a:cubicBezTo>
                      <a:cubicBezTo>
                        <a:pt x="384" y="109"/>
                        <a:pt x="385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1" name="Freeform 736"/>
                <p:cNvSpPr>
                  <a:spLocks/>
                </p:cNvSpPr>
                <p:nvPr/>
              </p:nvSpPr>
              <p:spPr bwMode="auto">
                <a:xfrm>
                  <a:off x="4779" y="2353"/>
                  <a:ext cx="146" cy="339"/>
                </a:xfrm>
                <a:custGeom>
                  <a:avLst/>
                  <a:gdLst>
                    <a:gd name="T0" fmla="*/ 843 w 58"/>
                    <a:gd name="T1" fmla="*/ 264 h 127"/>
                    <a:gd name="T2" fmla="*/ 0 w 58"/>
                    <a:gd name="T3" fmla="*/ 876 h 127"/>
                    <a:gd name="T4" fmla="*/ 20 w 58"/>
                    <a:gd name="T5" fmla="*/ 2015 h 127"/>
                    <a:gd name="T6" fmla="*/ 926 w 58"/>
                    <a:gd name="T7" fmla="*/ 2266 h 127"/>
                    <a:gd name="T8" fmla="*/ 926 w 58"/>
                    <a:gd name="T9" fmla="*/ 0 h 127"/>
                    <a:gd name="T10" fmla="*/ 84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3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1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2" name="Freeform 737"/>
                <p:cNvSpPr>
                  <a:spLocks/>
                </p:cNvSpPr>
                <p:nvPr/>
              </p:nvSpPr>
              <p:spPr bwMode="auto">
                <a:xfrm>
                  <a:off x="4437" y="2356"/>
                  <a:ext cx="360" cy="363"/>
                </a:xfrm>
                <a:custGeom>
                  <a:avLst/>
                  <a:gdLst>
                    <a:gd name="T0" fmla="*/ 2145 w 144"/>
                    <a:gd name="T1" fmla="*/ 854 h 136"/>
                    <a:gd name="T2" fmla="*/ 2020 w 144"/>
                    <a:gd name="T3" fmla="*/ 875 h 136"/>
                    <a:gd name="T4" fmla="*/ 1083 w 144"/>
                    <a:gd name="T5" fmla="*/ 550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7 h 136"/>
                    <a:gd name="T12" fmla="*/ 908 w 144"/>
                    <a:gd name="T13" fmla="*/ 627 h 136"/>
                    <a:gd name="T14" fmla="*/ 0 w 144"/>
                    <a:gd name="T15" fmla="*/ 1254 h 136"/>
                    <a:gd name="T16" fmla="*/ 0 w 144"/>
                    <a:gd name="T17" fmla="*/ 1276 h 136"/>
                    <a:gd name="T18" fmla="*/ 1220 w 144"/>
                    <a:gd name="T19" fmla="*/ 2472 h 136"/>
                    <a:gd name="T20" fmla="*/ 2145 w 144"/>
                    <a:gd name="T21" fmla="*/ 2037 h 136"/>
                    <a:gd name="T22" fmla="*/ 2145 w 144"/>
                    <a:gd name="T23" fmla="*/ 854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3" name="Freeform 738"/>
                <p:cNvSpPr>
                  <a:spLocks/>
                </p:cNvSpPr>
                <p:nvPr/>
              </p:nvSpPr>
              <p:spPr bwMode="auto">
                <a:xfrm>
                  <a:off x="3966" y="2343"/>
                  <a:ext cx="418" cy="410"/>
                </a:xfrm>
                <a:custGeom>
                  <a:avLst/>
                  <a:gdLst>
                    <a:gd name="T0" fmla="*/ 1960 w 167"/>
                    <a:gd name="T1" fmla="*/ 716 h 154"/>
                    <a:gd name="T2" fmla="*/ 1867 w 167"/>
                    <a:gd name="T3" fmla="*/ 362 h 154"/>
                    <a:gd name="T4" fmla="*/ 1867 w 167"/>
                    <a:gd name="T5" fmla="*/ 0 h 154"/>
                    <a:gd name="T6" fmla="*/ 1785 w 167"/>
                    <a:gd name="T7" fmla="*/ 644 h 154"/>
                    <a:gd name="T8" fmla="*/ 833 w 167"/>
                    <a:gd name="T9" fmla="*/ 716 h 154"/>
                    <a:gd name="T10" fmla="*/ 0 w 167"/>
                    <a:gd name="T11" fmla="*/ 2170 h 154"/>
                    <a:gd name="T12" fmla="*/ 0 w 167"/>
                    <a:gd name="T13" fmla="*/ 2170 h 154"/>
                    <a:gd name="T14" fmla="*/ 1429 w 167"/>
                    <a:gd name="T15" fmla="*/ 2758 h 154"/>
                    <a:gd name="T16" fmla="*/ 2618 w 167"/>
                    <a:gd name="T17" fmla="*/ 1318 h 154"/>
                    <a:gd name="T18" fmla="*/ 2618 w 167"/>
                    <a:gd name="T19" fmla="*/ 1283 h 154"/>
                    <a:gd name="T20" fmla="*/ 1960 w 167"/>
                    <a:gd name="T21" fmla="*/ 716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8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4" name="Freeform 739"/>
                <p:cNvSpPr>
                  <a:spLocks/>
                </p:cNvSpPr>
                <p:nvPr/>
              </p:nvSpPr>
              <p:spPr bwMode="auto">
                <a:xfrm>
                  <a:off x="4207" y="2524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5" name="Freeform 740"/>
                <p:cNvSpPr>
                  <a:spLocks/>
                </p:cNvSpPr>
                <p:nvPr/>
              </p:nvSpPr>
              <p:spPr bwMode="auto">
                <a:xfrm>
                  <a:off x="3936" y="2319"/>
                  <a:ext cx="168" cy="346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51 h 130"/>
                    <a:gd name="T6" fmla="*/ 1026 w 67"/>
                    <a:gd name="T7" fmla="*/ 886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6" name="Freeform 741"/>
                <p:cNvSpPr>
                  <a:spLocks/>
                </p:cNvSpPr>
                <p:nvPr/>
              </p:nvSpPr>
              <p:spPr bwMode="auto">
                <a:xfrm>
                  <a:off x="3936" y="2993"/>
                  <a:ext cx="131" cy="227"/>
                </a:xfrm>
                <a:custGeom>
                  <a:avLst/>
                  <a:gdLst>
                    <a:gd name="T0" fmla="*/ 640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81 w 52"/>
                    <a:gd name="T7" fmla="*/ 1199 h 85"/>
                    <a:gd name="T8" fmla="*/ 640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1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8" y="73"/>
                        <a:pt x="49" y="63"/>
                      </a:cubicBezTo>
                      <a:cubicBezTo>
                        <a:pt x="50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7" name="Freeform 742"/>
                <p:cNvSpPr>
                  <a:spLocks/>
                </p:cNvSpPr>
                <p:nvPr/>
              </p:nvSpPr>
              <p:spPr bwMode="auto">
                <a:xfrm>
                  <a:off x="4052" y="2975"/>
                  <a:ext cx="240" cy="242"/>
                </a:xfrm>
                <a:custGeom>
                  <a:avLst/>
                  <a:gdLst>
                    <a:gd name="T0" fmla="*/ 1408 w 96"/>
                    <a:gd name="T1" fmla="*/ 282 h 91"/>
                    <a:gd name="T2" fmla="*/ 708 w 96"/>
                    <a:gd name="T3" fmla="*/ 35 h 91"/>
                    <a:gd name="T4" fmla="*/ 0 w 96"/>
                    <a:gd name="T5" fmla="*/ 362 h 91"/>
                    <a:gd name="T6" fmla="*/ 50 w 96"/>
                    <a:gd name="T7" fmla="*/ 1316 h 91"/>
                    <a:gd name="T8" fmla="*/ 270 w 96"/>
                    <a:gd name="T9" fmla="*/ 1620 h 91"/>
                    <a:gd name="T10" fmla="*/ 1208 w 96"/>
                    <a:gd name="T11" fmla="*/ 1713 h 91"/>
                    <a:gd name="T12" fmla="*/ 1425 w 96"/>
                    <a:gd name="T13" fmla="*/ 1167 h 91"/>
                    <a:gd name="T14" fmla="*/ 1408 w 96"/>
                    <a:gd name="T15" fmla="*/ 282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6" h="91">
                      <a:moveTo>
                        <a:pt x="90" y="15"/>
                      </a:moveTo>
                      <a:cubicBezTo>
                        <a:pt x="85" y="7"/>
                        <a:pt x="69" y="0"/>
                        <a:pt x="45" y="2"/>
                      </a:cubicBezTo>
                      <a:cubicBezTo>
                        <a:pt x="21" y="3"/>
                        <a:pt x="1" y="10"/>
                        <a:pt x="0" y="19"/>
                      </a:cubicBezTo>
                      <a:cubicBezTo>
                        <a:pt x="5" y="32"/>
                        <a:pt x="4" y="61"/>
                        <a:pt x="3" y="70"/>
                      </a:cubicBezTo>
                      <a:cubicBezTo>
                        <a:pt x="3" y="78"/>
                        <a:pt x="3" y="83"/>
                        <a:pt x="17" y="86"/>
                      </a:cubicBezTo>
                      <a:cubicBezTo>
                        <a:pt x="31" y="89"/>
                        <a:pt x="59" y="90"/>
                        <a:pt x="77" y="91"/>
                      </a:cubicBezTo>
                      <a:cubicBezTo>
                        <a:pt x="94" y="91"/>
                        <a:pt x="92" y="79"/>
                        <a:pt x="91" y="62"/>
                      </a:cubicBezTo>
                      <a:cubicBezTo>
                        <a:pt x="91" y="46"/>
                        <a:pt x="96" y="23"/>
                        <a:pt x="90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8" name="Freeform 743"/>
                <p:cNvSpPr>
                  <a:spLocks/>
                </p:cNvSpPr>
                <p:nvPr/>
              </p:nvSpPr>
              <p:spPr bwMode="auto">
                <a:xfrm>
                  <a:off x="4274" y="2975"/>
                  <a:ext cx="240" cy="250"/>
                </a:xfrm>
                <a:custGeom>
                  <a:avLst/>
                  <a:gdLst>
                    <a:gd name="T0" fmla="*/ 1375 w 96"/>
                    <a:gd name="T1" fmla="*/ 191 h 94"/>
                    <a:gd name="T2" fmla="*/ 550 w 96"/>
                    <a:gd name="T3" fmla="*/ 56 h 94"/>
                    <a:gd name="T4" fmla="*/ 0 w 96"/>
                    <a:gd name="T5" fmla="*/ 247 h 94"/>
                    <a:gd name="T6" fmla="*/ 20 w 96"/>
                    <a:gd name="T7" fmla="*/ 282 h 94"/>
                    <a:gd name="T8" fmla="*/ 33 w 96"/>
                    <a:gd name="T9" fmla="*/ 1168 h 94"/>
                    <a:gd name="T10" fmla="*/ 0 w 96"/>
                    <a:gd name="T11" fmla="*/ 1633 h 94"/>
                    <a:gd name="T12" fmla="*/ 145 w 96"/>
                    <a:gd name="T13" fmla="*/ 1691 h 94"/>
                    <a:gd name="T14" fmla="*/ 1050 w 96"/>
                    <a:gd name="T15" fmla="*/ 1747 h 94"/>
                    <a:gd name="T16" fmla="*/ 1395 w 96"/>
                    <a:gd name="T17" fmla="*/ 1564 h 94"/>
                    <a:gd name="T18" fmla="*/ 1458 w 96"/>
                    <a:gd name="T19" fmla="*/ 1245 h 94"/>
                    <a:gd name="T20" fmla="*/ 1375 w 96"/>
                    <a:gd name="T21" fmla="*/ 191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6" h="94">
                      <a:moveTo>
                        <a:pt x="88" y="10"/>
                      </a:moveTo>
                      <a:cubicBezTo>
                        <a:pt x="80" y="2"/>
                        <a:pt x="65" y="7"/>
                        <a:pt x="35" y="3"/>
                      </a:cubicBezTo>
                      <a:cubicBezTo>
                        <a:pt x="13" y="0"/>
                        <a:pt x="6" y="5"/>
                        <a:pt x="0" y="13"/>
                      </a:cubicBezTo>
                      <a:cubicBezTo>
                        <a:pt x="0" y="14"/>
                        <a:pt x="1" y="14"/>
                        <a:pt x="1" y="15"/>
                      </a:cubicBezTo>
                      <a:cubicBezTo>
                        <a:pt x="7" y="23"/>
                        <a:pt x="2" y="46"/>
                        <a:pt x="2" y="62"/>
                      </a:cubicBezTo>
                      <a:cubicBezTo>
                        <a:pt x="3" y="73"/>
                        <a:pt x="4" y="82"/>
                        <a:pt x="0" y="87"/>
                      </a:cubicBezTo>
                      <a:cubicBezTo>
                        <a:pt x="2" y="89"/>
                        <a:pt x="5" y="90"/>
                        <a:pt x="9" y="90"/>
                      </a:cubicBezTo>
                      <a:cubicBezTo>
                        <a:pt x="20" y="91"/>
                        <a:pt x="46" y="91"/>
                        <a:pt x="67" y="93"/>
                      </a:cubicBezTo>
                      <a:cubicBezTo>
                        <a:pt x="81" y="94"/>
                        <a:pt x="86" y="89"/>
                        <a:pt x="89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6" y="19"/>
                        <a:pt x="88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89" name="Freeform 744"/>
                <p:cNvSpPr>
                  <a:spLocks/>
                </p:cNvSpPr>
                <p:nvPr/>
              </p:nvSpPr>
              <p:spPr bwMode="auto">
                <a:xfrm>
                  <a:off x="4499" y="2940"/>
                  <a:ext cx="223" cy="291"/>
                </a:xfrm>
                <a:custGeom>
                  <a:avLst/>
                  <a:gdLst>
                    <a:gd name="T0" fmla="*/ 1318 w 89"/>
                    <a:gd name="T1" fmla="*/ 1105 h 109"/>
                    <a:gd name="T2" fmla="*/ 1163 w 89"/>
                    <a:gd name="T3" fmla="*/ 115 h 109"/>
                    <a:gd name="T4" fmla="*/ 408 w 89"/>
                    <a:gd name="T5" fmla="*/ 136 h 109"/>
                    <a:gd name="T6" fmla="*/ 0 w 89"/>
                    <a:gd name="T7" fmla="*/ 491 h 109"/>
                    <a:gd name="T8" fmla="*/ 0 w 89"/>
                    <a:gd name="T9" fmla="*/ 491 h 109"/>
                    <a:gd name="T10" fmla="*/ 50 w 89"/>
                    <a:gd name="T11" fmla="*/ 1503 h 109"/>
                    <a:gd name="T12" fmla="*/ 33 w 89"/>
                    <a:gd name="T13" fmla="*/ 1695 h 109"/>
                    <a:gd name="T14" fmla="*/ 438 w 89"/>
                    <a:gd name="T15" fmla="*/ 2053 h 109"/>
                    <a:gd name="T16" fmla="*/ 1243 w 89"/>
                    <a:gd name="T17" fmla="*/ 1882 h 109"/>
                    <a:gd name="T18" fmla="*/ 1318 w 89"/>
                    <a:gd name="T19" fmla="*/ 1105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60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0" name="Freeform 745"/>
                <p:cNvSpPr>
                  <a:spLocks/>
                </p:cNvSpPr>
                <p:nvPr/>
              </p:nvSpPr>
              <p:spPr bwMode="auto">
                <a:xfrm>
                  <a:off x="4867" y="2988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1" name="Freeform 746"/>
                <p:cNvSpPr>
                  <a:spLocks/>
                </p:cNvSpPr>
                <p:nvPr/>
              </p:nvSpPr>
              <p:spPr bwMode="auto">
                <a:xfrm>
                  <a:off x="4702" y="2959"/>
                  <a:ext cx="172" cy="253"/>
                </a:xfrm>
                <a:custGeom>
                  <a:avLst/>
                  <a:gdLst>
                    <a:gd name="T0" fmla="*/ 1069 w 69"/>
                    <a:gd name="T1" fmla="*/ 1340 h 95"/>
                    <a:gd name="T2" fmla="*/ 1057 w 69"/>
                    <a:gd name="T3" fmla="*/ 418 h 95"/>
                    <a:gd name="T4" fmla="*/ 1069 w 69"/>
                    <a:gd name="T5" fmla="*/ 341 h 95"/>
                    <a:gd name="T6" fmla="*/ 1057 w 69"/>
                    <a:gd name="T7" fmla="*/ 320 h 95"/>
                    <a:gd name="T8" fmla="*/ 621 w 69"/>
                    <a:gd name="T9" fmla="*/ 21 h 95"/>
                    <a:gd name="T10" fmla="*/ 62 w 69"/>
                    <a:gd name="T11" fmla="*/ 93 h 95"/>
                    <a:gd name="T12" fmla="*/ 0 w 69"/>
                    <a:gd name="T13" fmla="*/ 115 h 95"/>
                    <a:gd name="T14" fmla="*/ 42 w 69"/>
                    <a:gd name="T15" fmla="*/ 964 h 95"/>
                    <a:gd name="T16" fmla="*/ 30 w 69"/>
                    <a:gd name="T17" fmla="*/ 1625 h 95"/>
                    <a:gd name="T18" fmla="*/ 75 w 69"/>
                    <a:gd name="T19" fmla="*/ 1736 h 95"/>
                    <a:gd name="T20" fmla="*/ 695 w 69"/>
                    <a:gd name="T21" fmla="*/ 1680 h 95"/>
                    <a:gd name="T22" fmla="*/ 1069 w 69"/>
                    <a:gd name="T23" fmla="*/ 1531 h 95"/>
                    <a:gd name="T24" fmla="*/ 1069 w 69"/>
                    <a:gd name="T25" fmla="*/ 1510 h 95"/>
                    <a:gd name="T26" fmla="*/ 1069 w 69"/>
                    <a:gd name="T27" fmla="*/ 1340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2" name="Freeform 747"/>
                <p:cNvSpPr>
                  <a:spLocks/>
                </p:cNvSpPr>
                <p:nvPr/>
              </p:nvSpPr>
              <p:spPr bwMode="auto">
                <a:xfrm>
                  <a:off x="4129" y="2729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3" name="Freeform 748"/>
                <p:cNvSpPr>
                  <a:spLocks/>
                </p:cNvSpPr>
                <p:nvPr/>
              </p:nvSpPr>
              <p:spPr bwMode="auto">
                <a:xfrm>
                  <a:off x="3936" y="2660"/>
                  <a:ext cx="203" cy="344"/>
                </a:xfrm>
                <a:custGeom>
                  <a:avLst/>
                  <a:gdLst>
                    <a:gd name="T0" fmla="*/ 125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43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35 w 81"/>
                    <a:gd name="T19" fmla="*/ 2445 h 129"/>
                    <a:gd name="T20" fmla="*/ 1256 w 81"/>
                    <a:gd name="T21" fmla="*/ 2296 h 129"/>
                    <a:gd name="T22" fmla="*/ 125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0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4" name="Freeform 749"/>
                <p:cNvSpPr>
                  <a:spLocks/>
                </p:cNvSpPr>
                <p:nvPr/>
              </p:nvSpPr>
              <p:spPr bwMode="auto">
                <a:xfrm>
                  <a:off x="4822" y="2671"/>
                  <a:ext cx="103" cy="322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2 h 121"/>
                    <a:gd name="T6" fmla="*/ 95 w 41"/>
                    <a:gd name="T7" fmla="*/ 2089 h 121"/>
                    <a:gd name="T8" fmla="*/ 239 w 41"/>
                    <a:gd name="T9" fmla="*/ 2187 h 121"/>
                    <a:gd name="T10" fmla="*/ 460 w 41"/>
                    <a:gd name="T11" fmla="*/ 2281 h 121"/>
                    <a:gd name="T12" fmla="*/ 651 w 41"/>
                    <a:gd name="T13" fmla="*/ 228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9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5" name="Freeform 750"/>
                <p:cNvSpPr>
                  <a:spLocks/>
                </p:cNvSpPr>
                <p:nvPr/>
              </p:nvSpPr>
              <p:spPr bwMode="auto">
                <a:xfrm>
                  <a:off x="4612" y="2647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38 w 94"/>
                    <a:gd name="T17" fmla="*/ 227 h 123"/>
                    <a:gd name="T18" fmla="*/ 1095 w 94"/>
                    <a:gd name="T19" fmla="*/ 21 h 123"/>
                    <a:gd name="T20" fmla="*/ 102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2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5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6" name="Freeform 751"/>
                <p:cNvSpPr>
                  <a:spLocks/>
                </p:cNvSpPr>
                <p:nvPr/>
              </p:nvSpPr>
              <p:spPr bwMode="auto">
                <a:xfrm>
                  <a:off x="4367" y="2732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60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7" name="Freeform 752"/>
                <p:cNvSpPr>
                  <a:spLocks/>
                </p:cNvSpPr>
                <p:nvPr/>
              </p:nvSpPr>
              <p:spPr bwMode="auto">
                <a:xfrm>
                  <a:off x="4367" y="2732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60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8" name="Freeform 753"/>
                <p:cNvSpPr>
                  <a:spLocks/>
                </p:cNvSpPr>
                <p:nvPr/>
              </p:nvSpPr>
              <p:spPr bwMode="auto">
                <a:xfrm>
                  <a:off x="3936" y="3161"/>
                  <a:ext cx="989" cy="120"/>
                </a:xfrm>
                <a:custGeom>
                  <a:avLst/>
                  <a:gdLst>
                    <a:gd name="T0" fmla="*/ 6199 w 395"/>
                    <a:gd name="T1" fmla="*/ 285 h 45"/>
                    <a:gd name="T2" fmla="*/ 5886 w 395"/>
                    <a:gd name="T3" fmla="*/ 77 h 45"/>
                    <a:gd name="T4" fmla="*/ 5886 w 395"/>
                    <a:gd name="T5" fmla="*/ 93 h 45"/>
                    <a:gd name="T6" fmla="*/ 5511 w 395"/>
                    <a:gd name="T7" fmla="*/ 248 h 45"/>
                    <a:gd name="T8" fmla="*/ 4882 w 395"/>
                    <a:gd name="T9" fmla="*/ 307 h 45"/>
                    <a:gd name="T10" fmla="*/ 4832 w 395"/>
                    <a:gd name="T11" fmla="*/ 192 h 45"/>
                    <a:gd name="T12" fmla="*/ 4832 w 395"/>
                    <a:gd name="T13" fmla="*/ 192 h 45"/>
                    <a:gd name="T14" fmla="*/ 4770 w 395"/>
                    <a:gd name="T15" fmla="*/ 307 h 45"/>
                    <a:gd name="T16" fmla="*/ 3969 w 395"/>
                    <a:gd name="T17" fmla="*/ 477 h 45"/>
                    <a:gd name="T18" fmla="*/ 3560 w 395"/>
                    <a:gd name="T19" fmla="*/ 115 h 45"/>
                    <a:gd name="T20" fmla="*/ 3518 w 395"/>
                    <a:gd name="T21" fmla="*/ 248 h 45"/>
                    <a:gd name="T22" fmla="*/ 3172 w 395"/>
                    <a:gd name="T23" fmla="*/ 435 h 45"/>
                    <a:gd name="T24" fmla="*/ 2263 w 395"/>
                    <a:gd name="T25" fmla="*/ 376 h 45"/>
                    <a:gd name="T26" fmla="*/ 2118 w 395"/>
                    <a:gd name="T27" fmla="*/ 320 h 45"/>
                    <a:gd name="T28" fmla="*/ 2118 w 395"/>
                    <a:gd name="T29" fmla="*/ 320 h 45"/>
                    <a:gd name="T30" fmla="*/ 1930 w 395"/>
                    <a:gd name="T31" fmla="*/ 397 h 45"/>
                    <a:gd name="T32" fmla="*/ 992 w 395"/>
                    <a:gd name="T33" fmla="*/ 307 h 45"/>
                    <a:gd name="T34" fmla="*/ 771 w 395"/>
                    <a:gd name="T35" fmla="*/ 0 h 45"/>
                    <a:gd name="T36" fmla="*/ 0 w 395"/>
                    <a:gd name="T37" fmla="*/ 285 h 45"/>
                    <a:gd name="T38" fmla="*/ 0 w 395"/>
                    <a:gd name="T39" fmla="*/ 683 h 45"/>
                    <a:gd name="T40" fmla="*/ 3235 w 395"/>
                    <a:gd name="T41" fmla="*/ 853 h 45"/>
                    <a:gd name="T42" fmla="*/ 6199 w 395"/>
                    <a:gd name="T43" fmla="*/ 683 h 45"/>
                    <a:gd name="T44" fmla="*/ 6199 w 395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5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5" y="4"/>
                      </a:cubicBezTo>
                      <a:cubicBezTo>
                        <a:pt x="375" y="4"/>
                        <a:pt x="375" y="4"/>
                        <a:pt x="375" y="5"/>
                      </a:cubicBezTo>
                      <a:cubicBezTo>
                        <a:pt x="369" y="15"/>
                        <a:pt x="368" y="11"/>
                        <a:pt x="351" y="13"/>
                      </a:cubicBezTo>
                      <a:cubicBezTo>
                        <a:pt x="333" y="15"/>
                        <a:pt x="319" y="19"/>
                        <a:pt x="311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8" y="10"/>
                        <a:pt x="308" y="10"/>
                        <a:pt x="308" y="10"/>
                      </a:cubicBezTo>
                      <a:cubicBezTo>
                        <a:pt x="307" y="12"/>
                        <a:pt x="306" y="14"/>
                        <a:pt x="304" y="16"/>
                      </a:cubicBezTo>
                      <a:cubicBezTo>
                        <a:pt x="294" y="23"/>
                        <a:pt x="274" y="24"/>
                        <a:pt x="253" y="25"/>
                      </a:cubicBezTo>
                      <a:cubicBezTo>
                        <a:pt x="232" y="26"/>
                        <a:pt x="228" y="18"/>
                        <a:pt x="227" y="6"/>
                      </a:cubicBezTo>
                      <a:cubicBezTo>
                        <a:pt x="227" y="9"/>
                        <a:pt x="226" y="11"/>
                        <a:pt x="224" y="13"/>
                      </a:cubicBezTo>
                      <a:cubicBezTo>
                        <a:pt x="221" y="19"/>
                        <a:pt x="216" y="24"/>
                        <a:pt x="202" y="23"/>
                      </a:cubicBezTo>
                      <a:cubicBezTo>
                        <a:pt x="181" y="21"/>
                        <a:pt x="155" y="21"/>
                        <a:pt x="144" y="20"/>
                      </a:cubicBezTo>
                      <a:cubicBezTo>
                        <a:pt x="140" y="20"/>
                        <a:pt x="137" y="19"/>
                        <a:pt x="135" y="17"/>
                      </a:cubicBezTo>
                      <a:cubicBezTo>
                        <a:pt x="135" y="17"/>
                        <a:pt x="135" y="17"/>
                        <a:pt x="135" y="17"/>
                      </a:cubicBezTo>
                      <a:cubicBezTo>
                        <a:pt x="132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49" y="8"/>
                        <a:pt x="49" y="0"/>
                      </a:cubicBezTo>
                      <a:cubicBezTo>
                        <a:pt x="48" y="10"/>
                        <a:pt x="32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9" y="39"/>
                        <a:pt x="131" y="45"/>
                        <a:pt x="206" y="45"/>
                      </a:cubicBezTo>
                      <a:cubicBezTo>
                        <a:pt x="282" y="45"/>
                        <a:pt x="363" y="39"/>
                        <a:pt x="395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499" name="Oval 754"/>
                <p:cNvSpPr>
                  <a:spLocks noChangeArrowheads="1"/>
                </p:cNvSpPr>
                <p:nvPr/>
              </p:nvSpPr>
              <p:spPr bwMode="auto">
                <a:xfrm>
                  <a:off x="4132" y="2529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0" name="Oval 755"/>
                <p:cNvSpPr>
                  <a:spLocks noChangeArrowheads="1"/>
                </p:cNvSpPr>
                <p:nvPr/>
              </p:nvSpPr>
              <p:spPr bwMode="auto">
                <a:xfrm>
                  <a:off x="4127" y="2524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1" name="Oval 756"/>
                <p:cNvSpPr>
                  <a:spLocks noChangeArrowheads="1"/>
                </p:cNvSpPr>
                <p:nvPr/>
              </p:nvSpPr>
              <p:spPr bwMode="auto">
                <a:xfrm>
                  <a:off x="4119" y="2521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2" name="Freeform 757"/>
                <p:cNvSpPr>
                  <a:spLocks/>
                </p:cNvSpPr>
                <p:nvPr/>
              </p:nvSpPr>
              <p:spPr bwMode="auto">
                <a:xfrm>
                  <a:off x="4134" y="2532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03" name="Oval 758"/>
                <p:cNvSpPr>
                  <a:spLocks noChangeArrowheads="1"/>
                </p:cNvSpPr>
                <p:nvPr/>
              </p:nvSpPr>
              <p:spPr bwMode="auto">
                <a:xfrm>
                  <a:off x="4144" y="2543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4" name="Oval 759"/>
                <p:cNvSpPr>
                  <a:spLocks noChangeArrowheads="1"/>
                </p:cNvSpPr>
                <p:nvPr/>
              </p:nvSpPr>
              <p:spPr bwMode="auto">
                <a:xfrm>
                  <a:off x="4149" y="2551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5" name="Oval 760"/>
                <p:cNvSpPr>
                  <a:spLocks noChangeArrowheads="1"/>
                </p:cNvSpPr>
                <p:nvPr/>
              </p:nvSpPr>
              <p:spPr bwMode="auto">
                <a:xfrm>
                  <a:off x="4359" y="2628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6" name="Oval 761"/>
                <p:cNvSpPr>
                  <a:spLocks noChangeArrowheads="1"/>
                </p:cNvSpPr>
                <p:nvPr/>
              </p:nvSpPr>
              <p:spPr bwMode="auto">
                <a:xfrm>
                  <a:off x="4352" y="26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7" name="Oval 762"/>
                <p:cNvSpPr>
                  <a:spLocks noChangeArrowheads="1"/>
                </p:cNvSpPr>
                <p:nvPr/>
              </p:nvSpPr>
              <p:spPr bwMode="auto">
                <a:xfrm>
                  <a:off x="4347" y="26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08" name="Freeform 763"/>
                <p:cNvSpPr>
                  <a:spLocks/>
                </p:cNvSpPr>
                <p:nvPr/>
              </p:nvSpPr>
              <p:spPr bwMode="auto">
                <a:xfrm>
                  <a:off x="4362" y="2631"/>
                  <a:ext cx="75" cy="85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05 h 32"/>
                    <a:gd name="T4" fmla="*/ 125 w 30"/>
                    <a:gd name="T5" fmla="*/ 523 h 32"/>
                    <a:gd name="T6" fmla="*/ 0 w 30"/>
                    <a:gd name="T7" fmla="*/ 465 h 32"/>
                    <a:gd name="T8" fmla="*/ 208 w 30"/>
                    <a:gd name="T9" fmla="*/ 600 h 32"/>
                    <a:gd name="T10" fmla="*/ 470 w 30"/>
                    <a:gd name="T11" fmla="*/ 282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7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09" name="Oval 764"/>
                <p:cNvSpPr>
                  <a:spLocks noChangeArrowheads="1"/>
                </p:cNvSpPr>
                <p:nvPr/>
              </p:nvSpPr>
              <p:spPr bwMode="auto">
                <a:xfrm>
                  <a:off x="4369" y="2644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0" name="Oval 765"/>
                <p:cNvSpPr>
                  <a:spLocks noChangeArrowheads="1"/>
                </p:cNvSpPr>
                <p:nvPr/>
              </p:nvSpPr>
              <p:spPr bwMode="auto">
                <a:xfrm>
                  <a:off x="4377" y="2649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1" name="Oval 766"/>
                <p:cNvSpPr>
                  <a:spLocks noChangeArrowheads="1"/>
                </p:cNvSpPr>
                <p:nvPr/>
              </p:nvSpPr>
              <p:spPr bwMode="auto">
                <a:xfrm>
                  <a:off x="4607" y="2519"/>
                  <a:ext cx="92" cy="9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2" name="Oval 767"/>
                <p:cNvSpPr>
                  <a:spLocks noChangeArrowheads="1"/>
                </p:cNvSpPr>
                <p:nvPr/>
              </p:nvSpPr>
              <p:spPr bwMode="auto">
                <a:xfrm>
                  <a:off x="4599" y="2513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3" name="Oval 768"/>
                <p:cNvSpPr>
                  <a:spLocks noChangeArrowheads="1"/>
                </p:cNvSpPr>
                <p:nvPr/>
              </p:nvSpPr>
              <p:spPr bwMode="auto">
                <a:xfrm>
                  <a:off x="4592" y="2511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4" name="Freeform 769"/>
                <p:cNvSpPr>
                  <a:spLocks/>
                </p:cNvSpPr>
                <p:nvPr/>
              </p:nvSpPr>
              <p:spPr bwMode="auto">
                <a:xfrm>
                  <a:off x="4607" y="2521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15" name="Oval 770"/>
                <p:cNvSpPr>
                  <a:spLocks noChangeArrowheads="1"/>
                </p:cNvSpPr>
                <p:nvPr/>
              </p:nvSpPr>
              <p:spPr bwMode="auto">
                <a:xfrm>
                  <a:off x="4617" y="2532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6" name="Oval 771"/>
                <p:cNvSpPr>
                  <a:spLocks noChangeArrowheads="1"/>
                </p:cNvSpPr>
                <p:nvPr/>
              </p:nvSpPr>
              <p:spPr bwMode="auto">
                <a:xfrm>
                  <a:off x="4622" y="2540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7" name="Oval 772"/>
                <p:cNvSpPr>
                  <a:spLocks noChangeArrowheads="1"/>
                </p:cNvSpPr>
                <p:nvPr/>
              </p:nvSpPr>
              <p:spPr bwMode="auto">
                <a:xfrm>
                  <a:off x="4689" y="2775"/>
                  <a:ext cx="95" cy="98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8" name="Oval 773"/>
                <p:cNvSpPr>
                  <a:spLocks noChangeArrowheads="1"/>
                </p:cNvSpPr>
                <p:nvPr/>
              </p:nvSpPr>
              <p:spPr bwMode="auto">
                <a:xfrm>
                  <a:off x="4682" y="276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19" name="Oval 774"/>
                <p:cNvSpPr>
                  <a:spLocks noChangeArrowheads="1"/>
                </p:cNvSpPr>
                <p:nvPr/>
              </p:nvSpPr>
              <p:spPr bwMode="auto">
                <a:xfrm>
                  <a:off x="4677" y="276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0" name="Freeform 775"/>
                <p:cNvSpPr>
                  <a:spLocks/>
                </p:cNvSpPr>
                <p:nvPr/>
              </p:nvSpPr>
              <p:spPr bwMode="auto">
                <a:xfrm>
                  <a:off x="4692" y="277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21" name="Oval 776"/>
                <p:cNvSpPr>
                  <a:spLocks noChangeArrowheads="1"/>
                </p:cNvSpPr>
                <p:nvPr/>
              </p:nvSpPr>
              <p:spPr bwMode="auto">
                <a:xfrm>
                  <a:off x="4699" y="2788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2" name="Oval 777"/>
                <p:cNvSpPr>
                  <a:spLocks noChangeArrowheads="1"/>
                </p:cNvSpPr>
                <p:nvPr/>
              </p:nvSpPr>
              <p:spPr bwMode="auto">
                <a:xfrm>
                  <a:off x="4707" y="2796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3" name="Oval 778"/>
                <p:cNvSpPr>
                  <a:spLocks noChangeArrowheads="1"/>
                </p:cNvSpPr>
                <p:nvPr/>
              </p:nvSpPr>
              <p:spPr bwMode="auto">
                <a:xfrm>
                  <a:off x="4469" y="284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4" name="Oval 779"/>
                <p:cNvSpPr>
                  <a:spLocks noChangeArrowheads="1"/>
                </p:cNvSpPr>
                <p:nvPr/>
              </p:nvSpPr>
              <p:spPr bwMode="auto">
                <a:xfrm>
                  <a:off x="4464" y="2844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5" name="Oval 780"/>
                <p:cNvSpPr>
                  <a:spLocks noChangeArrowheads="1"/>
                </p:cNvSpPr>
                <p:nvPr/>
              </p:nvSpPr>
              <p:spPr bwMode="auto">
                <a:xfrm>
                  <a:off x="4459" y="2841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6" name="Freeform 781"/>
                <p:cNvSpPr>
                  <a:spLocks/>
                </p:cNvSpPr>
                <p:nvPr/>
              </p:nvSpPr>
              <p:spPr bwMode="auto">
                <a:xfrm>
                  <a:off x="4472" y="2849"/>
                  <a:ext cx="57" cy="67"/>
                </a:xfrm>
                <a:custGeom>
                  <a:avLst/>
                  <a:gdLst>
                    <a:gd name="T0" fmla="*/ 258 w 23"/>
                    <a:gd name="T1" fmla="*/ 0 h 25"/>
                    <a:gd name="T2" fmla="*/ 307 w 23"/>
                    <a:gd name="T3" fmla="*/ 172 h 25"/>
                    <a:gd name="T4" fmla="*/ 92 w 23"/>
                    <a:gd name="T5" fmla="*/ 423 h 25"/>
                    <a:gd name="T6" fmla="*/ 0 w 23"/>
                    <a:gd name="T7" fmla="*/ 389 h 25"/>
                    <a:gd name="T8" fmla="*/ 154 w 23"/>
                    <a:gd name="T9" fmla="*/ 482 h 25"/>
                    <a:gd name="T10" fmla="*/ 349 w 23"/>
                    <a:gd name="T11" fmla="*/ 230 h 25"/>
                    <a:gd name="T12" fmla="*/ 258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27" name="Oval 782"/>
                <p:cNvSpPr>
                  <a:spLocks noChangeArrowheads="1"/>
                </p:cNvSpPr>
                <p:nvPr/>
              </p:nvSpPr>
              <p:spPr bwMode="auto">
                <a:xfrm>
                  <a:off x="4477" y="2860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8" name="Oval 783"/>
                <p:cNvSpPr>
                  <a:spLocks noChangeArrowheads="1"/>
                </p:cNvSpPr>
                <p:nvPr/>
              </p:nvSpPr>
              <p:spPr bwMode="auto">
                <a:xfrm>
                  <a:off x="4482" y="2865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29" name="Oval 784"/>
                <p:cNvSpPr>
                  <a:spLocks noChangeArrowheads="1"/>
                </p:cNvSpPr>
                <p:nvPr/>
              </p:nvSpPr>
              <p:spPr bwMode="auto">
                <a:xfrm>
                  <a:off x="4339" y="305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0" name="Oval 785"/>
                <p:cNvSpPr>
                  <a:spLocks noChangeArrowheads="1"/>
                </p:cNvSpPr>
                <p:nvPr/>
              </p:nvSpPr>
              <p:spPr bwMode="auto">
                <a:xfrm>
                  <a:off x="4332" y="3047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1" name="Oval 786"/>
                <p:cNvSpPr>
                  <a:spLocks noChangeArrowheads="1"/>
                </p:cNvSpPr>
                <p:nvPr/>
              </p:nvSpPr>
              <p:spPr bwMode="auto">
                <a:xfrm>
                  <a:off x="4327" y="3044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2" name="Freeform 787"/>
                <p:cNvSpPr>
                  <a:spLocks/>
                </p:cNvSpPr>
                <p:nvPr/>
              </p:nvSpPr>
              <p:spPr bwMode="auto">
                <a:xfrm>
                  <a:off x="4342" y="305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33" name="Oval 788"/>
                <p:cNvSpPr>
                  <a:spLocks noChangeArrowheads="1"/>
                </p:cNvSpPr>
                <p:nvPr/>
              </p:nvSpPr>
              <p:spPr bwMode="auto">
                <a:xfrm>
                  <a:off x="4349" y="3068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4" name="Oval 789"/>
                <p:cNvSpPr>
                  <a:spLocks noChangeArrowheads="1"/>
                </p:cNvSpPr>
                <p:nvPr/>
              </p:nvSpPr>
              <p:spPr bwMode="auto">
                <a:xfrm>
                  <a:off x="4357" y="3073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5" name="Oval 790"/>
                <p:cNvSpPr>
                  <a:spLocks noChangeArrowheads="1"/>
                </p:cNvSpPr>
                <p:nvPr/>
              </p:nvSpPr>
              <p:spPr bwMode="auto">
                <a:xfrm>
                  <a:off x="4137" y="3063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6" name="Oval 791"/>
                <p:cNvSpPr>
                  <a:spLocks noChangeArrowheads="1"/>
                </p:cNvSpPr>
                <p:nvPr/>
              </p:nvSpPr>
              <p:spPr bwMode="auto">
                <a:xfrm>
                  <a:off x="4129" y="305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7" name="Oval 792"/>
                <p:cNvSpPr>
                  <a:spLocks noChangeArrowheads="1"/>
                </p:cNvSpPr>
                <p:nvPr/>
              </p:nvSpPr>
              <p:spPr bwMode="auto">
                <a:xfrm>
                  <a:off x="4122" y="305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38" name="Freeform 793"/>
                <p:cNvSpPr>
                  <a:spLocks/>
                </p:cNvSpPr>
                <p:nvPr/>
              </p:nvSpPr>
              <p:spPr bwMode="auto">
                <a:xfrm>
                  <a:off x="4137" y="3068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20 w 30"/>
                    <a:gd name="T9" fmla="*/ 594 h 31"/>
                    <a:gd name="T10" fmla="*/ 470 w 30"/>
                    <a:gd name="T11" fmla="*/ 265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4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39" name="Oval 794"/>
                <p:cNvSpPr>
                  <a:spLocks noChangeArrowheads="1"/>
                </p:cNvSpPr>
                <p:nvPr/>
              </p:nvSpPr>
              <p:spPr bwMode="auto">
                <a:xfrm>
                  <a:off x="4147" y="307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0" name="Oval 795"/>
                <p:cNvSpPr>
                  <a:spLocks noChangeArrowheads="1"/>
                </p:cNvSpPr>
                <p:nvPr/>
              </p:nvSpPr>
              <p:spPr bwMode="auto">
                <a:xfrm>
                  <a:off x="4152" y="308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1" name="Oval 796"/>
                <p:cNvSpPr>
                  <a:spLocks noChangeArrowheads="1"/>
                </p:cNvSpPr>
                <p:nvPr/>
              </p:nvSpPr>
              <p:spPr bwMode="auto">
                <a:xfrm>
                  <a:off x="3966" y="2804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2" name="Oval 797"/>
                <p:cNvSpPr>
                  <a:spLocks noChangeArrowheads="1"/>
                </p:cNvSpPr>
                <p:nvPr/>
              </p:nvSpPr>
              <p:spPr bwMode="auto">
                <a:xfrm>
                  <a:off x="3959" y="2799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3" name="Oval 798"/>
                <p:cNvSpPr>
                  <a:spLocks noChangeArrowheads="1"/>
                </p:cNvSpPr>
                <p:nvPr/>
              </p:nvSpPr>
              <p:spPr bwMode="auto">
                <a:xfrm>
                  <a:off x="3951" y="2796"/>
                  <a:ext cx="96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4" name="Freeform 799"/>
                <p:cNvSpPr>
                  <a:spLocks/>
                </p:cNvSpPr>
                <p:nvPr/>
              </p:nvSpPr>
              <p:spPr bwMode="auto">
                <a:xfrm>
                  <a:off x="3966" y="2807"/>
                  <a:ext cx="76" cy="85"/>
                </a:xfrm>
                <a:custGeom>
                  <a:avLst/>
                  <a:gdLst>
                    <a:gd name="T0" fmla="*/ 360 w 30"/>
                    <a:gd name="T1" fmla="*/ 0 h 32"/>
                    <a:gd name="T2" fmla="*/ 405 w 30"/>
                    <a:gd name="T3" fmla="*/ 205 h 32"/>
                    <a:gd name="T4" fmla="*/ 147 w 30"/>
                    <a:gd name="T5" fmla="*/ 523 h 32"/>
                    <a:gd name="T6" fmla="*/ 0 w 30"/>
                    <a:gd name="T7" fmla="*/ 465 h 32"/>
                    <a:gd name="T8" fmla="*/ 225 w 30"/>
                    <a:gd name="T9" fmla="*/ 600 h 32"/>
                    <a:gd name="T10" fmla="*/ 489 w 30"/>
                    <a:gd name="T11" fmla="*/ 282 h 32"/>
                    <a:gd name="T12" fmla="*/ 360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4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45" name="Oval 800"/>
                <p:cNvSpPr>
                  <a:spLocks noChangeArrowheads="1"/>
                </p:cNvSpPr>
                <p:nvPr/>
              </p:nvSpPr>
              <p:spPr bwMode="auto">
                <a:xfrm>
                  <a:off x="3976" y="2820"/>
                  <a:ext cx="36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6" name="Oval 801"/>
                <p:cNvSpPr>
                  <a:spLocks noChangeArrowheads="1"/>
                </p:cNvSpPr>
                <p:nvPr/>
              </p:nvSpPr>
              <p:spPr bwMode="auto">
                <a:xfrm>
                  <a:off x="3981" y="282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7" name="Oval 802"/>
                <p:cNvSpPr>
                  <a:spLocks noChangeArrowheads="1"/>
                </p:cNvSpPr>
                <p:nvPr/>
              </p:nvSpPr>
              <p:spPr bwMode="auto">
                <a:xfrm>
                  <a:off x="4217" y="2836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8" name="Oval 803"/>
                <p:cNvSpPr>
                  <a:spLocks noChangeArrowheads="1"/>
                </p:cNvSpPr>
                <p:nvPr/>
              </p:nvSpPr>
              <p:spPr bwMode="auto">
                <a:xfrm>
                  <a:off x="4209" y="2831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9" name="Oval 804"/>
                <p:cNvSpPr>
                  <a:spLocks noChangeArrowheads="1"/>
                </p:cNvSpPr>
                <p:nvPr/>
              </p:nvSpPr>
              <p:spPr bwMode="auto">
                <a:xfrm>
                  <a:off x="4202" y="2828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0" name="Freeform 805"/>
                <p:cNvSpPr>
                  <a:spLocks/>
                </p:cNvSpPr>
                <p:nvPr/>
              </p:nvSpPr>
              <p:spPr bwMode="auto">
                <a:xfrm>
                  <a:off x="4217" y="2839"/>
                  <a:ext cx="75" cy="85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05 h 32"/>
                    <a:gd name="T4" fmla="*/ 145 w 30"/>
                    <a:gd name="T5" fmla="*/ 523 h 32"/>
                    <a:gd name="T6" fmla="*/ 0 w 30"/>
                    <a:gd name="T7" fmla="*/ 465 h 32"/>
                    <a:gd name="T8" fmla="*/ 220 w 30"/>
                    <a:gd name="T9" fmla="*/ 600 h 32"/>
                    <a:gd name="T10" fmla="*/ 470 w 30"/>
                    <a:gd name="T11" fmla="*/ 282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4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51" name="Oval 806"/>
                <p:cNvSpPr>
                  <a:spLocks noChangeArrowheads="1"/>
                </p:cNvSpPr>
                <p:nvPr/>
              </p:nvSpPr>
              <p:spPr bwMode="auto">
                <a:xfrm>
                  <a:off x="4227" y="2852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2" name="Oval 807"/>
                <p:cNvSpPr>
                  <a:spLocks noChangeArrowheads="1"/>
                </p:cNvSpPr>
                <p:nvPr/>
              </p:nvSpPr>
              <p:spPr bwMode="auto">
                <a:xfrm>
                  <a:off x="4232" y="285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3" name="Oval 808"/>
                <p:cNvSpPr>
                  <a:spLocks noChangeArrowheads="1"/>
                </p:cNvSpPr>
                <p:nvPr/>
              </p:nvSpPr>
              <p:spPr bwMode="auto">
                <a:xfrm>
                  <a:off x="4832" y="252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4" name="Oval 809"/>
                <p:cNvSpPr>
                  <a:spLocks noChangeArrowheads="1"/>
                </p:cNvSpPr>
                <p:nvPr/>
              </p:nvSpPr>
              <p:spPr bwMode="auto">
                <a:xfrm>
                  <a:off x="4827" y="2521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5" name="Oval 810"/>
                <p:cNvSpPr>
                  <a:spLocks noChangeArrowheads="1"/>
                </p:cNvSpPr>
                <p:nvPr/>
              </p:nvSpPr>
              <p:spPr bwMode="auto">
                <a:xfrm>
                  <a:off x="4819" y="2519"/>
                  <a:ext cx="78" cy="8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6" name="Freeform 811"/>
                <p:cNvSpPr>
                  <a:spLocks/>
                </p:cNvSpPr>
                <p:nvPr/>
              </p:nvSpPr>
              <p:spPr bwMode="auto">
                <a:xfrm>
                  <a:off x="4832" y="2529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57" name="Oval 812"/>
                <p:cNvSpPr>
                  <a:spLocks noChangeArrowheads="1"/>
                </p:cNvSpPr>
                <p:nvPr/>
              </p:nvSpPr>
              <p:spPr bwMode="auto">
                <a:xfrm>
                  <a:off x="4839" y="2537"/>
                  <a:ext cx="28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8" name="Oval 813"/>
                <p:cNvSpPr>
                  <a:spLocks noChangeArrowheads="1"/>
                </p:cNvSpPr>
                <p:nvPr/>
              </p:nvSpPr>
              <p:spPr bwMode="auto">
                <a:xfrm>
                  <a:off x="4844" y="2543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9" name="Oval 814"/>
                <p:cNvSpPr>
                  <a:spLocks noChangeArrowheads="1"/>
                </p:cNvSpPr>
                <p:nvPr/>
              </p:nvSpPr>
              <p:spPr bwMode="auto">
                <a:xfrm>
                  <a:off x="4569" y="3033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0" name="Oval 815"/>
                <p:cNvSpPr>
                  <a:spLocks noChangeArrowheads="1"/>
                </p:cNvSpPr>
                <p:nvPr/>
              </p:nvSpPr>
              <p:spPr bwMode="auto">
                <a:xfrm>
                  <a:off x="4562" y="3031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1" name="Oval 816"/>
                <p:cNvSpPr>
                  <a:spLocks noChangeArrowheads="1"/>
                </p:cNvSpPr>
                <p:nvPr/>
              </p:nvSpPr>
              <p:spPr bwMode="auto">
                <a:xfrm>
                  <a:off x="4557" y="3028"/>
                  <a:ext cx="95" cy="99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2" name="Freeform 817"/>
                <p:cNvSpPr>
                  <a:spLocks/>
                </p:cNvSpPr>
                <p:nvPr/>
              </p:nvSpPr>
              <p:spPr bwMode="auto">
                <a:xfrm>
                  <a:off x="4572" y="3039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63" name="Oval 818"/>
                <p:cNvSpPr>
                  <a:spLocks noChangeArrowheads="1"/>
                </p:cNvSpPr>
                <p:nvPr/>
              </p:nvSpPr>
              <p:spPr bwMode="auto">
                <a:xfrm>
                  <a:off x="4579" y="3049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4" name="Oval 819"/>
                <p:cNvSpPr>
                  <a:spLocks noChangeArrowheads="1"/>
                </p:cNvSpPr>
                <p:nvPr/>
              </p:nvSpPr>
              <p:spPr bwMode="auto">
                <a:xfrm>
                  <a:off x="4587" y="305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5" name="Oval 820"/>
                <p:cNvSpPr>
                  <a:spLocks noChangeArrowheads="1"/>
                </p:cNvSpPr>
                <p:nvPr/>
              </p:nvSpPr>
              <p:spPr bwMode="auto">
                <a:xfrm>
                  <a:off x="4757" y="305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6" name="Oval 821"/>
                <p:cNvSpPr>
                  <a:spLocks noChangeArrowheads="1"/>
                </p:cNvSpPr>
                <p:nvPr/>
              </p:nvSpPr>
              <p:spPr bwMode="auto">
                <a:xfrm>
                  <a:off x="4752" y="305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7" name="Oval 822"/>
                <p:cNvSpPr>
                  <a:spLocks noChangeArrowheads="1"/>
                </p:cNvSpPr>
                <p:nvPr/>
              </p:nvSpPr>
              <p:spPr bwMode="auto">
                <a:xfrm>
                  <a:off x="4747" y="305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68" name="Freeform 823"/>
                <p:cNvSpPr>
                  <a:spLocks/>
                </p:cNvSpPr>
                <p:nvPr/>
              </p:nvSpPr>
              <p:spPr bwMode="auto">
                <a:xfrm>
                  <a:off x="4759" y="306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69" name="Oval 824"/>
                <p:cNvSpPr>
                  <a:spLocks noChangeArrowheads="1"/>
                </p:cNvSpPr>
                <p:nvPr/>
              </p:nvSpPr>
              <p:spPr bwMode="auto">
                <a:xfrm>
                  <a:off x="4767" y="3071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0" name="Oval 825"/>
                <p:cNvSpPr>
                  <a:spLocks noChangeArrowheads="1"/>
                </p:cNvSpPr>
                <p:nvPr/>
              </p:nvSpPr>
              <p:spPr bwMode="auto">
                <a:xfrm>
                  <a:off x="4769" y="3076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1" name="Oval 826"/>
                <p:cNvSpPr>
                  <a:spLocks noChangeArrowheads="1"/>
                </p:cNvSpPr>
                <p:nvPr/>
              </p:nvSpPr>
              <p:spPr bwMode="auto">
                <a:xfrm>
                  <a:off x="3956" y="3079"/>
                  <a:ext cx="76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2" name="Oval 827"/>
                <p:cNvSpPr>
                  <a:spLocks noChangeArrowheads="1"/>
                </p:cNvSpPr>
                <p:nvPr/>
              </p:nvSpPr>
              <p:spPr bwMode="auto">
                <a:xfrm>
                  <a:off x="3951" y="3076"/>
                  <a:ext cx="76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3" name="Oval 828"/>
                <p:cNvSpPr>
                  <a:spLocks noChangeArrowheads="1"/>
                </p:cNvSpPr>
                <p:nvPr/>
              </p:nvSpPr>
              <p:spPr bwMode="auto">
                <a:xfrm>
                  <a:off x="3946" y="3073"/>
                  <a:ext cx="76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4" name="Freeform 829"/>
                <p:cNvSpPr>
                  <a:spLocks/>
                </p:cNvSpPr>
                <p:nvPr/>
              </p:nvSpPr>
              <p:spPr bwMode="auto">
                <a:xfrm>
                  <a:off x="3959" y="3081"/>
                  <a:ext cx="58" cy="67"/>
                </a:xfrm>
                <a:custGeom>
                  <a:avLst/>
                  <a:gdLst>
                    <a:gd name="T0" fmla="*/ 272 w 23"/>
                    <a:gd name="T1" fmla="*/ 0 h 25"/>
                    <a:gd name="T2" fmla="*/ 305 w 23"/>
                    <a:gd name="T3" fmla="*/ 172 h 25"/>
                    <a:gd name="T4" fmla="*/ 96 w 23"/>
                    <a:gd name="T5" fmla="*/ 423 h 25"/>
                    <a:gd name="T6" fmla="*/ 0 w 23"/>
                    <a:gd name="T7" fmla="*/ 389 h 25"/>
                    <a:gd name="T8" fmla="*/ 159 w 23"/>
                    <a:gd name="T9" fmla="*/ 482 h 25"/>
                    <a:gd name="T10" fmla="*/ 368 w 23"/>
                    <a:gd name="T11" fmla="*/ 230 h 25"/>
                    <a:gd name="T12" fmla="*/ 272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19" y="6"/>
                        <a:pt x="19" y="9"/>
                      </a:cubicBezTo>
                      <a:cubicBezTo>
                        <a:pt x="19" y="16"/>
                        <a:pt x="13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75" name="Oval 830"/>
                <p:cNvSpPr>
                  <a:spLocks noChangeArrowheads="1"/>
                </p:cNvSpPr>
                <p:nvPr/>
              </p:nvSpPr>
              <p:spPr bwMode="auto">
                <a:xfrm>
                  <a:off x="3964" y="3092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6" name="Oval 831"/>
                <p:cNvSpPr>
                  <a:spLocks noChangeArrowheads="1"/>
                </p:cNvSpPr>
                <p:nvPr/>
              </p:nvSpPr>
              <p:spPr bwMode="auto">
                <a:xfrm>
                  <a:off x="3969" y="3097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7" name="Freeform 832"/>
                <p:cNvSpPr>
                  <a:spLocks/>
                </p:cNvSpPr>
                <p:nvPr/>
              </p:nvSpPr>
              <p:spPr bwMode="auto">
                <a:xfrm>
                  <a:off x="3934" y="1420"/>
                  <a:ext cx="333" cy="1029"/>
                </a:xfrm>
                <a:custGeom>
                  <a:avLst/>
                  <a:gdLst>
                    <a:gd name="T0" fmla="*/ 1034 w 133"/>
                    <a:gd name="T1" fmla="*/ 7278 h 386"/>
                    <a:gd name="T2" fmla="*/ 95 w 133"/>
                    <a:gd name="T3" fmla="*/ 6630 h 386"/>
                    <a:gd name="T4" fmla="*/ 20 w 133"/>
                    <a:gd name="T5" fmla="*/ 6233 h 386"/>
                    <a:gd name="T6" fmla="*/ 20 w 133"/>
                    <a:gd name="T7" fmla="*/ 435 h 386"/>
                    <a:gd name="T8" fmla="*/ 300 w 133"/>
                    <a:gd name="T9" fmla="*/ 21 h 386"/>
                    <a:gd name="T10" fmla="*/ 1034 w 133"/>
                    <a:gd name="T11" fmla="*/ 21 h 386"/>
                    <a:gd name="T12" fmla="*/ 1034 w 133"/>
                    <a:gd name="T13" fmla="*/ 21 h 386"/>
                    <a:gd name="T14" fmla="*/ 1788 w 133"/>
                    <a:gd name="T15" fmla="*/ 21 h 386"/>
                    <a:gd name="T16" fmla="*/ 2068 w 133"/>
                    <a:gd name="T17" fmla="*/ 435 h 386"/>
                    <a:gd name="T18" fmla="*/ 2068 w 133"/>
                    <a:gd name="T19" fmla="*/ 6233 h 386"/>
                    <a:gd name="T20" fmla="*/ 1993 w 133"/>
                    <a:gd name="T21" fmla="*/ 7198 h 386"/>
                    <a:gd name="T22" fmla="*/ 1034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78" name="Oval 833"/>
                <p:cNvSpPr>
                  <a:spLocks noChangeArrowheads="1"/>
                </p:cNvSpPr>
                <p:nvPr/>
              </p:nvSpPr>
              <p:spPr bwMode="auto">
                <a:xfrm>
                  <a:off x="403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79" name="Oval 834"/>
                <p:cNvSpPr>
                  <a:spLocks noChangeArrowheads="1"/>
                </p:cNvSpPr>
                <p:nvPr/>
              </p:nvSpPr>
              <p:spPr bwMode="auto">
                <a:xfrm>
                  <a:off x="4019" y="1785"/>
                  <a:ext cx="190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80" name="Freeform 835"/>
                <p:cNvSpPr>
                  <a:spLocks/>
                </p:cNvSpPr>
                <p:nvPr/>
              </p:nvSpPr>
              <p:spPr bwMode="auto">
                <a:xfrm>
                  <a:off x="3946" y="1439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50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84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2" y="339"/>
                        <a:pt x="3" y="339"/>
                      </a:cubicBezTo>
                      <a:cubicBezTo>
                        <a:pt x="9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9" y="6"/>
                        <a:pt x="119" y="15"/>
                      </a:cubicBezTo>
                      <a:cubicBezTo>
                        <a:pt x="123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50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1" name="Freeform 836"/>
                <p:cNvSpPr>
                  <a:spLocks/>
                </p:cNvSpPr>
                <p:nvPr/>
              </p:nvSpPr>
              <p:spPr bwMode="auto">
                <a:xfrm>
                  <a:off x="4097" y="1490"/>
                  <a:ext cx="160" cy="946"/>
                </a:xfrm>
                <a:custGeom>
                  <a:avLst/>
                  <a:gdLst>
                    <a:gd name="T0" fmla="*/ 0 w 64"/>
                    <a:gd name="T1" fmla="*/ 6683 h 355"/>
                    <a:gd name="T2" fmla="*/ 908 w 64"/>
                    <a:gd name="T3" fmla="*/ 6603 h 355"/>
                    <a:gd name="T4" fmla="*/ 988 w 64"/>
                    <a:gd name="T5" fmla="*/ 5673 h 355"/>
                    <a:gd name="T6" fmla="*/ 988 w 64"/>
                    <a:gd name="T7" fmla="*/ 0 h 355"/>
                    <a:gd name="T8" fmla="*/ 833 w 64"/>
                    <a:gd name="T9" fmla="*/ 6092 h 355"/>
                    <a:gd name="T10" fmla="*/ 0 w 64"/>
                    <a:gd name="T11" fmla="*/ 6683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55">
                      <a:moveTo>
                        <a:pt x="0" y="353"/>
                      </a:moveTo>
                      <a:cubicBezTo>
                        <a:pt x="24" y="353"/>
                        <a:pt x="52" y="355"/>
                        <a:pt x="58" y="349"/>
                      </a:cubicBezTo>
                      <a:cubicBezTo>
                        <a:pt x="64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9" y="335"/>
                        <a:pt x="52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2" name="Freeform 837"/>
                <p:cNvSpPr>
                  <a:spLocks/>
                </p:cNvSpPr>
                <p:nvPr/>
              </p:nvSpPr>
              <p:spPr bwMode="auto">
                <a:xfrm>
                  <a:off x="3946" y="1434"/>
                  <a:ext cx="248" cy="282"/>
                </a:xfrm>
                <a:custGeom>
                  <a:avLst/>
                  <a:gdLst>
                    <a:gd name="T0" fmla="*/ 0 w 99"/>
                    <a:gd name="T1" fmla="*/ 1995 h 106"/>
                    <a:gd name="T2" fmla="*/ 0 w 99"/>
                    <a:gd name="T3" fmla="*/ 396 h 106"/>
                    <a:gd name="T4" fmla="*/ 283 w 99"/>
                    <a:gd name="T5" fmla="*/ 21 h 106"/>
                    <a:gd name="T6" fmla="*/ 992 w 99"/>
                    <a:gd name="T7" fmla="*/ 21 h 106"/>
                    <a:gd name="T8" fmla="*/ 1556 w 99"/>
                    <a:gd name="T9" fmla="*/ 21 h 106"/>
                    <a:gd name="T10" fmla="*/ 817 w 99"/>
                    <a:gd name="T11" fmla="*/ 114 h 106"/>
                    <a:gd name="T12" fmla="*/ 238 w 99"/>
                    <a:gd name="T13" fmla="*/ 362 h 106"/>
                    <a:gd name="T14" fmla="*/ 0 w 99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30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9" y="1"/>
                      </a:cubicBezTo>
                      <a:cubicBezTo>
                        <a:pt x="90" y="3"/>
                        <a:pt x="70" y="3"/>
                        <a:pt x="52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4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3" name="Freeform 838"/>
                <p:cNvSpPr>
                  <a:spLocks/>
                </p:cNvSpPr>
                <p:nvPr/>
              </p:nvSpPr>
              <p:spPr bwMode="auto">
                <a:xfrm>
                  <a:off x="3946" y="1434"/>
                  <a:ext cx="113" cy="178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83 w 45"/>
                    <a:gd name="T9" fmla="*/ 340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5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4" name="Oval 839"/>
                <p:cNvSpPr>
                  <a:spLocks noChangeArrowheads="1"/>
                </p:cNvSpPr>
                <p:nvPr/>
              </p:nvSpPr>
              <p:spPr bwMode="auto">
                <a:xfrm>
                  <a:off x="4006" y="1775"/>
                  <a:ext cx="188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85" name="Freeform 840"/>
                <p:cNvSpPr>
                  <a:spLocks/>
                </p:cNvSpPr>
                <p:nvPr/>
              </p:nvSpPr>
              <p:spPr bwMode="auto">
                <a:xfrm>
                  <a:off x="403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49" y="19"/>
                        <a:pt x="49" y="31"/>
                      </a:cubicBezTo>
                      <a:cubicBezTo>
                        <a:pt x="49" y="58"/>
                        <a:pt x="35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6" name="Oval 841"/>
                <p:cNvSpPr>
                  <a:spLocks noChangeArrowheads="1"/>
                </p:cNvSpPr>
                <p:nvPr/>
              </p:nvSpPr>
              <p:spPr bwMode="auto">
                <a:xfrm>
                  <a:off x="403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87" name="Freeform 842"/>
                <p:cNvSpPr>
                  <a:spLocks/>
                </p:cNvSpPr>
                <p:nvPr/>
              </p:nvSpPr>
              <p:spPr bwMode="auto">
                <a:xfrm>
                  <a:off x="4592" y="1420"/>
                  <a:ext cx="335" cy="1059"/>
                </a:xfrm>
                <a:custGeom>
                  <a:avLst/>
                  <a:gdLst>
                    <a:gd name="T0" fmla="*/ 1050 w 134"/>
                    <a:gd name="T1" fmla="*/ 7536 h 397"/>
                    <a:gd name="T2" fmla="*/ 113 w 134"/>
                    <a:gd name="T3" fmla="*/ 7216 h 397"/>
                    <a:gd name="T4" fmla="*/ 20 w 134"/>
                    <a:gd name="T5" fmla="*/ 6490 h 397"/>
                    <a:gd name="T6" fmla="*/ 20 w 134"/>
                    <a:gd name="T7" fmla="*/ 435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5 h 397"/>
                    <a:gd name="T18" fmla="*/ 2083 w 134"/>
                    <a:gd name="T19" fmla="*/ 6490 h 397"/>
                    <a:gd name="T20" fmla="*/ 2000 w 134"/>
                    <a:gd name="T21" fmla="*/ 6909 h 397"/>
                    <a:gd name="T22" fmla="*/ 1050 w 134"/>
                    <a:gd name="T23" fmla="*/ 7536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88" name="Oval 843"/>
                <p:cNvSpPr>
                  <a:spLocks noChangeArrowheads="1"/>
                </p:cNvSpPr>
                <p:nvPr/>
              </p:nvSpPr>
              <p:spPr bwMode="auto">
                <a:xfrm>
                  <a:off x="469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89" name="Oval 844"/>
                <p:cNvSpPr>
                  <a:spLocks noChangeArrowheads="1"/>
                </p:cNvSpPr>
                <p:nvPr/>
              </p:nvSpPr>
              <p:spPr bwMode="auto">
                <a:xfrm>
                  <a:off x="4679" y="1785"/>
                  <a:ext cx="188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90" name="Freeform 845"/>
                <p:cNvSpPr>
                  <a:spLocks/>
                </p:cNvSpPr>
                <p:nvPr/>
              </p:nvSpPr>
              <p:spPr bwMode="auto">
                <a:xfrm>
                  <a:off x="4607" y="1439"/>
                  <a:ext cx="310" cy="1026"/>
                </a:xfrm>
                <a:custGeom>
                  <a:avLst/>
                  <a:gdLst>
                    <a:gd name="T0" fmla="*/ 0 w 124"/>
                    <a:gd name="T1" fmla="*/ 6889 h 385"/>
                    <a:gd name="T2" fmla="*/ 33 w 124"/>
                    <a:gd name="T3" fmla="*/ 6945 h 385"/>
                    <a:gd name="T4" fmla="*/ 938 w 124"/>
                    <a:gd name="T5" fmla="*/ 7286 h 385"/>
                    <a:gd name="T6" fmla="*/ 938 w 124"/>
                    <a:gd name="T7" fmla="*/ 7286 h 385"/>
                    <a:gd name="T8" fmla="*/ 1845 w 124"/>
                    <a:gd name="T9" fmla="*/ 6684 h 385"/>
                    <a:gd name="T10" fmla="*/ 1925 w 124"/>
                    <a:gd name="T11" fmla="*/ 6284 h 385"/>
                    <a:gd name="T12" fmla="*/ 1925 w 124"/>
                    <a:gd name="T13" fmla="*/ 341 h 385"/>
                    <a:gd name="T14" fmla="*/ 1783 w 124"/>
                    <a:gd name="T15" fmla="*/ 0 h 385"/>
                    <a:gd name="T16" fmla="*/ 1863 w 124"/>
                    <a:gd name="T17" fmla="*/ 285 h 385"/>
                    <a:gd name="T18" fmla="*/ 1720 w 124"/>
                    <a:gd name="T19" fmla="*/ 4901 h 385"/>
                    <a:gd name="T20" fmla="*/ 783 w 124"/>
                    <a:gd name="T21" fmla="*/ 6982 h 385"/>
                    <a:gd name="T22" fmla="*/ 0 w 124"/>
                    <a:gd name="T23" fmla="*/ 688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385">
                      <a:moveTo>
                        <a:pt x="0" y="364"/>
                      </a:moveTo>
                      <a:cubicBezTo>
                        <a:pt x="1" y="365"/>
                        <a:pt x="2" y="366"/>
                        <a:pt x="2" y="367"/>
                      </a:cubicBezTo>
                      <a:cubicBezTo>
                        <a:pt x="8" y="372"/>
                        <a:pt x="36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8" y="353"/>
                      </a:cubicBezTo>
                      <a:cubicBezTo>
                        <a:pt x="124" y="347"/>
                        <a:pt x="123" y="341"/>
                        <a:pt x="123" y="332"/>
                      </a:cubicBezTo>
                      <a:cubicBezTo>
                        <a:pt x="123" y="324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67"/>
                        <a:pt x="50" y="369"/>
                      </a:cubicBezTo>
                      <a:cubicBezTo>
                        <a:pt x="30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1" name="Freeform 846"/>
                <p:cNvSpPr>
                  <a:spLocks/>
                </p:cNvSpPr>
                <p:nvPr/>
              </p:nvSpPr>
              <p:spPr bwMode="auto">
                <a:xfrm>
                  <a:off x="4757" y="1490"/>
                  <a:ext cx="160" cy="975"/>
                </a:xfrm>
                <a:custGeom>
                  <a:avLst/>
                  <a:gdLst>
                    <a:gd name="T0" fmla="*/ 0 w 64"/>
                    <a:gd name="T1" fmla="*/ 6918 h 366"/>
                    <a:gd name="T2" fmla="*/ 908 w 64"/>
                    <a:gd name="T3" fmla="*/ 6316 h 366"/>
                    <a:gd name="T4" fmla="*/ 988 w 64"/>
                    <a:gd name="T5" fmla="*/ 5919 h 366"/>
                    <a:gd name="T6" fmla="*/ 988 w 64"/>
                    <a:gd name="T7" fmla="*/ 0 h 366"/>
                    <a:gd name="T8" fmla="*/ 863 w 64"/>
                    <a:gd name="T9" fmla="*/ 5989 h 366"/>
                    <a:gd name="T10" fmla="*/ 0 w 64"/>
                    <a:gd name="T11" fmla="*/ 6918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2" name="Freeform 847"/>
                <p:cNvSpPr>
                  <a:spLocks/>
                </p:cNvSpPr>
                <p:nvPr/>
              </p:nvSpPr>
              <p:spPr bwMode="auto">
                <a:xfrm>
                  <a:off x="4607" y="1434"/>
                  <a:ext cx="245" cy="282"/>
                </a:xfrm>
                <a:custGeom>
                  <a:avLst/>
                  <a:gdLst>
                    <a:gd name="T0" fmla="*/ 0 w 98"/>
                    <a:gd name="T1" fmla="*/ 1995 h 106"/>
                    <a:gd name="T2" fmla="*/ 0 w 98"/>
                    <a:gd name="T3" fmla="*/ 396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4 h 106"/>
                    <a:gd name="T12" fmla="*/ 238 w 98"/>
                    <a:gd name="T13" fmla="*/ 362 h 106"/>
                    <a:gd name="T14" fmla="*/ 0 w 98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90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3" name="Freeform 848"/>
                <p:cNvSpPr>
                  <a:spLocks/>
                </p:cNvSpPr>
                <p:nvPr/>
              </p:nvSpPr>
              <p:spPr bwMode="auto">
                <a:xfrm>
                  <a:off x="4607" y="1434"/>
                  <a:ext cx="112" cy="178"/>
                </a:xfrm>
                <a:custGeom>
                  <a:avLst/>
                  <a:gdLst>
                    <a:gd name="T0" fmla="*/ 694 w 45"/>
                    <a:gd name="T1" fmla="*/ 21 h 67"/>
                    <a:gd name="T2" fmla="*/ 279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75 w 45"/>
                    <a:gd name="T9" fmla="*/ 340 h 67"/>
                    <a:gd name="T10" fmla="*/ 694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4" name="Oval 849"/>
                <p:cNvSpPr>
                  <a:spLocks noChangeArrowheads="1"/>
                </p:cNvSpPr>
                <p:nvPr/>
              </p:nvSpPr>
              <p:spPr bwMode="auto">
                <a:xfrm>
                  <a:off x="4667" y="1775"/>
                  <a:ext cx="187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95" name="Freeform 850"/>
                <p:cNvSpPr>
                  <a:spLocks/>
                </p:cNvSpPr>
                <p:nvPr/>
              </p:nvSpPr>
              <p:spPr bwMode="auto">
                <a:xfrm>
                  <a:off x="469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6" name="Oval 851"/>
                <p:cNvSpPr>
                  <a:spLocks noChangeArrowheads="1"/>
                </p:cNvSpPr>
                <p:nvPr/>
              </p:nvSpPr>
              <p:spPr bwMode="auto">
                <a:xfrm>
                  <a:off x="469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97" name="Freeform 852"/>
                <p:cNvSpPr>
                  <a:spLocks/>
                </p:cNvSpPr>
                <p:nvPr/>
              </p:nvSpPr>
              <p:spPr bwMode="auto">
                <a:xfrm>
                  <a:off x="4262" y="1420"/>
                  <a:ext cx="335" cy="1115"/>
                </a:xfrm>
                <a:custGeom>
                  <a:avLst/>
                  <a:gdLst>
                    <a:gd name="T0" fmla="*/ 1050 w 134"/>
                    <a:gd name="T1" fmla="*/ 7933 h 418"/>
                    <a:gd name="T2" fmla="*/ 113 w 134"/>
                    <a:gd name="T3" fmla="*/ 7285 h 418"/>
                    <a:gd name="T4" fmla="*/ 20 w 134"/>
                    <a:gd name="T5" fmla="*/ 6930 h 418"/>
                    <a:gd name="T6" fmla="*/ 20 w 134"/>
                    <a:gd name="T7" fmla="*/ 435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5 h 418"/>
                    <a:gd name="T18" fmla="*/ 2083 w 134"/>
                    <a:gd name="T19" fmla="*/ 6887 h 418"/>
                    <a:gd name="T20" fmla="*/ 2000 w 134"/>
                    <a:gd name="T21" fmla="*/ 7285 h 418"/>
                    <a:gd name="T22" fmla="*/ 1050 w 134"/>
                    <a:gd name="T23" fmla="*/ 793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598" name="Oval 853"/>
                <p:cNvSpPr>
                  <a:spLocks noChangeArrowheads="1"/>
                </p:cNvSpPr>
                <p:nvPr/>
              </p:nvSpPr>
              <p:spPr bwMode="auto">
                <a:xfrm>
                  <a:off x="4362" y="1799"/>
                  <a:ext cx="187" cy="3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99" name="Oval 854"/>
                <p:cNvSpPr>
                  <a:spLocks noChangeArrowheads="1"/>
                </p:cNvSpPr>
                <p:nvPr/>
              </p:nvSpPr>
              <p:spPr bwMode="auto">
                <a:xfrm>
                  <a:off x="4349" y="1785"/>
                  <a:ext cx="188" cy="3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00" name="Freeform 855"/>
                <p:cNvSpPr>
                  <a:spLocks/>
                </p:cNvSpPr>
                <p:nvPr/>
              </p:nvSpPr>
              <p:spPr bwMode="auto">
                <a:xfrm>
                  <a:off x="4277" y="1439"/>
                  <a:ext cx="310" cy="1082"/>
                </a:xfrm>
                <a:custGeom>
                  <a:avLst/>
                  <a:gdLst>
                    <a:gd name="T0" fmla="*/ 0 w 124"/>
                    <a:gd name="T1" fmla="*/ 7025 h 406"/>
                    <a:gd name="T2" fmla="*/ 33 w 124"/>
                    <a:gd name="T3" fmla="*/ 7060 h 406"/>
                    <a:gd name="T4" fmla="*/ 938 w 124"/>
                    <a:gd name="T5" fmla="*/ 7686 h 406"/>
                    <a:gd name="T6" fmla="*/ 938 w 124"/>
                    <a:gd name="T7" fmla="*/ 7686 h 406"/>
                    <a:gd name="T8" fmla="*/ 1845 w 124"/>
                    <a:gd name="T9" fmla="*/ 7060 h 406"/>
                    <a:gd name="T10" fmla="*/ 1925 w 124"/>
                    <a:gd name="T11" fmla="*/ 6854 h 406"/>
                    <a:gd name="T12" fmla="*/ 1925 w 124"/>
                    <a:gd name="T13" fmla="*/ 341 h 406"/>
                    <a:gd name="T14" fmla="*/ 1783 w 124"/>
                    <a:gd name="T15" fmla="*/ 0 h 406"/>
                    <a:gd name="T16" fmla="*/ 1863 w 124"/>
                    <a:gd name="T17" fmla="*/ 285 h 406"/>
                    <a:gd name="T18" fmla="*/ 1720 w 124"/>
                    <a:gd name="T19" fmla="*/ 4901 h 406"/>
                    <a:gd name="T20" fmla="*/ 783 w 124"/>
                    <a:gd name="T21" fmla="*/ 7366 h 406"/>
                    <a:gd name="T22" fmla="*/ 0 w 124"/>
                    <a:gd name="T23" fmla="*/ 702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406">
                      <a:moveTo>
                        <a:pt x="0" y="371"/>
                      </a:moveTo>
                      <a:cubicBezTo>
                        <a:pt x="1" y="372"/>
                        <a:pt x="2" y="372"/>
                        <a:pt x="2" y="373"/>
                      </a:cubicBezTo>
                      <a:cubicBezTo>
                        <a:pt x="8" y="379"/>
                        <a:pt x="36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8" y="373"/>
                      </a:cubicBezTo>
                      <a:cubicBezTo>
                        <a:pt x="124" y="368"/>
                        <a:pt x="123" y="370"/>
                        <a:pt x="123" y="362"/>
                      </a:cubicBezTo>
                      <a:cubicBezTo>
                        <a:pt x="123" y="353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88"/>
                        <a:pt x="50" y="389"/>
                      </a:cubicBezTo>
                      <a:cubicBezTo>
                        <a:pt x="30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1" name="Freeform 856"/>
                <p:cNvSpPr>
                  <a:spLocks/>
                </p:cNvSpPr>
                <p:nvPr/>
              </p:nvSpPr>
              <p:spPr bwMode="auto">
                <a:xfrm>
                  <a:off x="4427" y="1490"/>
                  <a:ext cx="160" cy="1031"/>
                </a:xfrm>
                <a:custGeom>
                  <a:avLst/>
                  <a:gdLst>
                    <a:gd name="T0" fmla="*/ 0 w 64"/>
                    <a:gd name="T1" fmla="*/ 7318 h 387"/>
                    <a:gd name="T2" fmla="*/ 908 w 64"/>
                    <a:gd name="T3" fmla="*/ 6692 h 387"/>
                    <a:gd name="T4" fmla="*/ 988 w 64"/>
                    <a:gd name="T5" fmla="*/ 6317 h 387"/>
                    <a:gd name="T6" fmla="*/ 988 w 64"/>
                    <a:gd name="T7" fmla="*/ 0 h 387"/>
                    <a:gd name="T8" fmla="*/ 845 w 64"/>
                    <a:gd name="T9" fmla="*/ 6466 h 387"/>
                    <a:gd name="T10" fmla="*/ 0 w 64"/>
                    <a:gd name="T11" fmla="*/ 7318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8" y="354"/>
                      </a:cubicBezTo>
                      <a:cubicBezTo>
                        <a:pt x="64" y="349"/>
                        <a:pt x="63" y="343"/>
                        <a:pt x="63" y="334"/>
                      </a:cubicBezTo>
                      <a:cubicBezTo>
                        <a:pt x="63" y="325"/>
                        <a:pt x="63" y="11"/>
                        <a:pt x="63" y="0"/>
                      </a:cubicBezTo>
                      <a:cubicBezTo>
                        <a:pt x="63" y="13"/>
                        <a:pt x="58" y="330"/>
                        <a:pt x="54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2" name="Freeform 857"/>
                <p:cNvSpPr>
                  <a:spLocks/>
                </p:cNvSpPr>
                <p:nvPr/>
              </p:nvSpPr>
              <p:spPr bwMode="auto">
                <a:xfrm>
                  <a:off x="4277" y="1434"/>
                  <a:ext cx="245" cy="282"/>
                </a:xfrm>
                <a:custGeom>
                  <a:avLst/>
                  <a:gdLst>
                    <a:gd name="T0" fmla="*/ 0 w 98"/>
                    <a:gd name="T1" fmla="*/ 1995 h 106"/>
                    <a:gd name="T2" fmla="*/ 0 w 98"/>
                    <a:gd name="T3" fmla="*/ 396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4 h 106"/>
                    <a:gd name="T12" fmla="*/ 238 w 98"/>
                    <a:gd name="T13" fmla="*/ 362 h 106"/>
                    <a:gd name="T14" fmla="*/ 0 w 98"/>
                    <a:gd name="T15" fmla="*/ 1995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90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3" name="Freeform 858"/>
                <p:cNvSpPr>
                  <a:spLocks/>
                </p:cNvSpPr>
                <p:nvPr/>
              </p:nvSpPr>
              <p:spPr bwMode="auto">
                <a:xfrm>
                  <a:off x="4277" y="1434"/>
                  <a:ext cx="112" cy="178"/>
                </a:xfrm>
                <a:custGeom>
                  <a:avLst/>
                  <a:gdLst>
                    <a:gd name="T0" fmla="*/ 694 w 45"/>
                    <a:gd name="T1" fmla="*/ 21 h 67"/>
                    <a:gd name="T2" fmla="*/ 279 w 45"/>
                    <a:gd name="T3" fmla="*/ 21 h 67"/>
                    <a:gd name="T4" fmla="*/ 0 w 45"/>
                    <a:gd name="T5" fmla="*/ 396 h 67"/>
                    <a:gd name="T6" fmla="*/ 0 w 45"/>
                    <a:gd name="T7" fmla="*/ 1257 h 67"/>
                    <a:gd name="T8" fmla="*/ 75 w 45"/>
                    <a:gd name="T9" fmla="*/ 340 h 67"/>
                    <a:gd name="T10" fmla="*/ 694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4" name="Oval 859"/>
                <p:cNvSpPr>
                  <a:spLocks noChangeArrowheads="1"/>
                </p:cNvSpPr>
                <p:nvPr/>
              </p:nvSpPr>
              <p:spPr bwMode="auto">
                <a:xfrm>
                  <a:off x="4337" y="1775"/>
                  <a:ext cx="187" cy="3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05" name="Freeform 860"/>
                <p:cNvSpPr>
                  <a:spLocks/>
                </p:cNvSpPr>
                <p:nvPr/>
              </p:nvSpPr>
              <p:spPr bwMode="auto">
                <a:xfrm>
                  <a:off x="4367" y="1812"/>
                  <a:ext cx="147" cy="248"/>
                </a:xfrm>
                <a:custGeom>
                  <a:avLst/>
                  <a:gdLst>
                    <a:gd name="T0" fmla="*/ 653 w 59"/>
                    <a:gd name="T1" fmla="*/ 0 h 93"/>
                    <a:gd name="T2" fmla="*/ 757 w 59"/>
                    <a:gd name="T3" fmla="*/ 589 h 93"/>
                    <a:gd name="T4" fmla="*/ 249 w 59"/>
                    <a:gd name="T5" fmla="*/ 1536 h 93"/>
                    <a:gd name="T6" fmla="*/ 0 w 59"/>
                    <a:gd name="T7" fmla="*/ 1400 h 93"/>
                    <a:gd name="T8" fmla="*/ 404 w 59"/>
                    <a:gd name="T9" fmla="*/ 1763 h 93"/>
                    <a:gd name="T10" fmla="*/ 912 w 59"/>
                    <a:gd name="T11" fmla="*/ 819 h 93"/>
                    <a:gd name="T12" fmla="*/ 653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6" name="Oval 861"/>
                <p:cNvSpPr>
                  <a:spLocks noChangeArrowheads="1"/>
                </p:cNvSpPr>
                <p:nvPr/>
              </p:nvSpPr>
              <p:spPr bwMode="auto">
                <a:xfrm>
                  <a:off x="4367" y="1817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07" name="Freeform 862"/>
                <p:cNvSpPr>
                  <a:spLocks/>
                </p:cNvSpPr>
                <p:nvPr/>
              </p:nvSpPr>
              <p:spPr bwMode="auto">
                <a:xfrm>
                  <a:off x="4004" y="2455"/>
                  <a:ext cx="253" cy="186"/>
                </a:xfrm>
                <a:custGeom>
                  <a:avLst/>
                  <a:gdLst>
                    <a:gd name="T0" fmla="*/ 0 w 101"/>
                    <a:gd name="T1" fmla="*/ 1313 h 70"/>
                    <a:gd name="T2" fmla="*/ 396 w 101"/>
                    <a:gd name="T3" fmla="*/ 749 h 70"/>
                    <a:gd name="T4" fmla="*/ 646 w 101"/>
                    <a:gd name="T5" fmla="*/ 191 h 70"/>
                    <a:gd name="T6" fmla="*/ 1022 w 101"/>
                    <a:gd name="T7" fmla="*/ 56 h 70"/>
                    <a:gd name="T8" fmla="*/ 1288 w 101"/>
                    <a:gd name="T9" fmla="*/ 77 h 70"/>
                    <a:gd name="T10" fmla="*/ 1588 w 101"/>
                    <a:gd name="T11" fmla="*/ 0 h 70"/>
                    <a:gd name="T12" fmla="*/ 1443 w 101"/>
                    <a:gd name="T13" fmla="*/ 149 h 70"/>
                    <a:gd name="T14" fmla="*/ 1210 w 101"/>
                    <a:gd name="T15" fmla="*/ 191 h 70"/>
                    <a:gd name="T16" fmla="*/ 741 w 101"/>
                    <a:gd name="T17" fmla="*/ 340 h 70"/>
                    <a:gd name="T18" fmla="*/ 564 w 101"/>
                    <a:gd name="T19" fmla="*/ 579 h 70"/>
                    <a:gd name="T20" fmla="*/ 488 w 101"/>
                    <a:gd name="T21" fmla="*/ 882 h 70"/>
                    <a:gd name="T22" fmla="*/ 113 w 101"/>
                    <a:gd name="T23" fmla="*/ 1313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10" y="66"/>
                        <a:pt x="20" y="48"/>
                        <a:pt x="25" y="40"/>
                      </a:cubicBezTo>
                      <a:cubicBezTo>
                        <a:pt x="32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1" y="3"/>
                        <a:pt x="76" y="4"/>
                        <a:pt x="82" y="4"/>
                      </a:cubicBezTo>
                      <a:cubicBezTo>
                        <a:pt x="89" y="3"/>
                        <a:pt x="94" y="1"/>
                        <a:pt x="101" y="0"/>
                      </a:cubicBezTo>
                      <a:cubicBezTo>
                        <a:pt x="98" y="2"/>
                        <a:pt x="95" y="6"/>
                        <a:pt x="92" y="8"/>
                      </a:cubicBezTo>
                      <a:cubicBezTo>
                        <a:pt x="88" y="11"/>
                        <a:pt x="82" y="10"/>
                        <a:pt x="77" y="10"/>
                      </a:cubicBezTo>
                      <a:cubicBezTo>
                        <a:pt x="65" y="11"/>
                        <a:pt x="56" y="10"/>
                        <a:pt x="47" y="18"/>
                      </a:cubicBezTo>
                      <a:cubicBezTo>
                        <a:pt x="42" y="22"/>
                        <a:pt x="39" y="26"/>
                        <a:pt x="36" y="31"/>
                      </a:cubicBezTo>
                      <a:cubicBezTo>
                        <a:pt x="33" y="36"/>
                        <a:pt x="33" y="42"/>
                        <a:pt x="31" y="47"/>
                      </a:cubicBezTo>
                      <a:cubicBezTo>
                        <a:pt x="26" y="59"/>
                        <a:pt x="16" y="65"/>
                        <a:pt x="7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8" name="Freeform 863"/>
                <p:cNvSpPr>
                  <a:spLocks/>
                </p:cNvSpPr>
                <p:nvPr/>
              </p:nvSpPr>
              <p:spPr bwMode="auto">
                <a:xfrm>
                  <a:off x="4254" y="2564"/>
                  <a:ext cx="125" cy="192"/>
                </a:xfrm>
                <a:custGeom>
                  <a:avLst/>
                  <a:gdLst>
                    <a:gd name="T0" fmla="*/ 20 w 50"/>
                    <a:gd name="T1" fmla="*/ 1080 h 72"/>
                    <a:gd name="T2" fmla="*/ 783 w 50"/>
                    <a:gd name="T3" fmla="*/ 0 h 72"/>
                    <a:gd name="T4" fmla="*/ 39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1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5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8" y="64"/>
                        <a:pt x="26" y="66"/>
                      </a:cubicBezTo>
                      <a:cubicBezTo>
                        <a:pt x="22" y="72"/>
                        <a:pt x="3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09" name="Freeform 864"/>
                <p:cNvSpPr>
                  <a:spLocks/>
                </p:cNvSpPr>
                <p:nvPr/>
              </p:nvSpPr>
              <p:spPr bwMode="auto">
                <a:xfrm>
                  <a:off x="4472" y="2449"/>
                  <a:ext cx="127" cy="150"/>
                </a:xfrm>
                <a:custGeom>
                  <a:avLst/>
                  <a:gdLst>
                    <a:gd name="T0" fmla="*/ 787 w 51"/>
                    <a:gd name="T1" fmla="*/ 0 h 56"/>
                    <a:gd name="T2" fmla="*/ 125 w 51"/>
                    <a:gd name="T3" fmla="*/ 595 h 56"/>
                    <a:gd name="T4" fmla="*/ 105 w 51"/>
                    <a:gd name="T5" fmla="*/ 769 h 56"/>
                    <a:gd name="T6" fmla="*/ 446 w 51"/>
                    <a:gd name="T7" fmla="*/ 1077 h 56"/>
                    <a:gd name="T8" fmla="*/ 558 w 51"/>
                    <a:gd name="T9" fmla="*/ 504 h 56"/>
                    <a:gd name="T10" fmla="*/ 787 w 51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56">
                      <a:moveTo>
                        <a:pt x="51" y="0"/>
                      </a:moveTo>
                      <a:cubicBezTo>
                        <a:pt x="39" y="14"/>
                        <a:pt x="24" y="24"/>
                        <a:pt x="8" y="31"/>
                      </a:cubicBezTo>
                      <a:cubicBezTo>
                        <a:pt x="0" y="34"/>
                        <a:pt x="0" y="34"/>
                        <a:pt x="7" y="40"/>
                      </a:cubicBezTo>
                      <a:cubicBezTo>
                        <a:pt x="14" y="46"/>
                        <a:pt x="21" y="51"/>
                        <a:pt x="29" y="56"/>
                      </a:cubicBezTo>
                      <a:cubicBezTo>
                        <a:pt x="16" y="43"/>
                        <a:pt x="23" y="35"/>
                        <a:pt x="36" y="26"/>
                      </a:cubicBezTo>
                      <a:cubicBezTo>
                        <a:pt x="45" y="19"/>
                        <a:pt x="45" y="9"/>
                        <a:pt x="51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0" name="Freeform 865"/>
                <p:cNvSpPr>
                  <a:spLocks/>
                </p:cNvSpPr>
                <p:nvPr/>
              </p:nvSpPr>
              <p:spPr bwMode="auto">
                <a:xfrm>
                  <a:off x="4797" y="2417"/>
                  <a:ext cx="105" cy="134"/>
                </a:xfrm>
                <a:custGeom>
                  <a:avLst/>
                  <a:gdLst>
                    <a:gd name="T0" fmla="*/ 658 w 42"/>
                    <a:gd name="T1" fmla="*/ 0 h 50"/>
                    <a:gd name="T2" fmla="*/ 188 w 42"/>
                    <a:gd name="T3" fmla="*/ 423 h 50"/>
                    <a:gd name="T4" fmla="*/ 33 w 42"/>
                    <a:gd name="T5" fmla="*/ 539 h 50"/>
                    <a:gd name="T6" fmla="*/ 33 w 42"/>
                    <a:gd name="T7" fmla="*/ 962 h 50"/>
                    <a:gd name="T8" fmla="*/ 125 w 42"/>
                    <a:gd name="T9" fmla="*/ 616 h 50"/>
                    <a:gd name="T10" fmla="*/ 300 w 42"/>
                    <a:gd name="T11" fmla="*/ 461 h 50"/>
                    <a:gd name="T12" fmla="*/ 595 w 42"/>
                    <a:gd name="T13" fmla="*/ 78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2" y="8"/>
                        <a:pt x="23" y="15"/>
                        <a:pt x="12" y="22"/>
                      </a:cubicBezTo>
                      <a:cubicBezTo>
                        <a:pt x="9" y="23"/>
                        <a:pt x="4" y="25"/>
                        <a:pt x="2" y="28"/>
                      </a:cubicBezTo>
                      <a:cubicBezTo>
                        <a:pt x="0" y="32"/>
                        <a:pt x="1" y="45"/>
                        <a:pt x="2" y="50"/>
                      </a:cubicBezTo>
                      <a:cubicBezTo>
                        <a:pt x="4" y="45"/>
                        <a:pt x="3" y="36"/>
                        <a:pt x="8" y="32"/>
                      </a:cubicBezTo>
                      <a:cubicBezTo>
                        <a:pt x="10" y="29"/>
                        <a:pt x="16" y="27"/>
                        <a:pt x="19" y="24"/>
                      </a:cubicBezTo>
                      <a:cubicBezTo>
                        <a:pt x="27" y="19"/>
                        <a:pt x="34" y="12"/>
                        <a:pt x="38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1" name="Freeform 866"/>
                <p:cNvSpPr>
                  <a:spLocks/>
                </p:cNvSpPr>
                <p:nvPr/>
              </p:nvSpPr>
              <p:spPr bwMode="auto">
                <a:xfrm>
                  <a:off x="4832" y="2692"/>
                  <a:ext cx="80" cy="195"/>
                </a:xfrm>
                <a:custGeom>
                  <a:avLst/>
                  <a:gdLst>
                    <a:gd name="T0" fmla="*/ 488 w 32"/>
                    <a:gd name="T1" fmla="*/ 21 h 73"/>
                    <a:gd name="T2" fmla="*/ 83 w 32"/>
                    <a:gd name="T3" fmla="*/ 1392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1" y="1"/>
                      </a:moveTo>
                      <a:cubicBezTo>
                        <a:pt x="0" y="3"/>
                        <a:pt x="5" y="52"/>
                        <a:pt x="5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2" name="Freeform 867"/>
                <p:cNvSpPr>
                  <a:spLocks/>
                </p:cNvSpPr>
                <p:nvPr/>
              </p:nvSpPr>
              <p:spPr bwMode="auto">
                <a:xfrm>
                  <a:off x="4624" y="2665"/>
                  <a:ext cx="140" cy="214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85 h 80"/>
                    <a:gd name="T4" fmla="*/ 50 w 56"/>
                    <a:gd name="T5" fmla="*/ 629 h 80"/>
                    <a:gd name="T6" fmla="*/ 63 w 56"/>
                    <a:gd name="T7" fmla="*/ 1530 h 80"/>
                    <a:gd name="T8" fmla="*/ 113 w 56"/>
                    <a:gd name="T9" fmla="*/ 1089 h 80"/>
                    <a:gd name="T10" fmla="*/ 238 w 56"/>
                    <a:gd name="T11" fmla="*/ 594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7" y="11"/>
                        <a:pt x="27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7" y="61"/>
                        <a:pt x="7" y="57"/>
                      </a:cubicBezTo>
                      <a:cubicBezTo>
                        <a:pt x="8" y="49"/>
                        <a:pt x="10" y="37"/>
                        <a:pt x="15" y="31"/>
                      </a:cubicBezTo>
                      <a:cubicBezTo>
                        <a:pt x="22" y="20"/>
                        <a:pt x="52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3" name="Freeform 868"/>
                <p:cNvSpPr>
                  <a:spLocks/>
                </p:cNvSpPr>
                <p:nvPr/>
              </p:nvSpPr>
              <p:spPr bwMode="auto">
                <a:xfrm>
                  <a:off x="4392" y="2767"/>
                  <a:ext cx="167" cy="152"/>
                </a:xfrm>
                <a:custGeom>
                  <a:avLst/>
                  <a:gdLst>
                    <a:gd name="T0" fmla="*/ 1037 w 67"/>
                    <a:gd name="T1" fmla="*/ 0 h 57"/>
                    <a:gd name="T2" fmla="*/ 621 w 67"/>
                    <a:gd name="T3" fmla="*/ 171 h 57"/>
                    <a:gd name="T4" fmla="*/ 229 w 67"/>
                    <a:gd name="T5" fmla="*/ 264 h 57"/>
                    <a:gd name="T6" fmla="*/ 75 w 67"/>
                    <a:gd name="T7" fmla="*/ 477 h 57"/>
                    <a:gd name="T8" fmla="*/ 0 w 67"/>
                    <a:gd name="T9" fmla="*/ 1080 h 57"/>
                    <a:gd name="T10" fmla="*/ 217 w 67"/>
                    <a:gd name="T11" fmla="*/ 797 h 57"/>
                    <a:gd name="T12" fmla="*/ 324 w 67"/>
                    <a:gd name="T13" fmla="*/ 435 h 57"/>
                    <a:gd name="T14" fmla="*/ 571 w 67"/>
                    <a:gd name="T15" fmla="*/ 285 h 57"/>
                    <a:gd name="T16" fmla="*/ 1037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2" y="6"/>
                        <a:pt x="48" y="8"/>
                        <a:pt x="40" y="9"/>
                      </a:cubicBezTo>
                      <a:cubicBezTo>
                        <a:pt x="32" y="11"/>
                        <a:pt x="23" y="13"/>
                        <a:pt x="15" y="14"/>
                      </a:cubicBezTo>
                      <a:cubicBezTo>
                        <a:pt x="8" y="15"/>
                        <a:pt x="5" y="18"/>
                        <a:pt x="5" y="25"/>
                      </a:cubicBezTo>
                      <a:cubicBezTo>
                        <a:pt x="6" y="37"/>
                        <a:pt x="3" y="46"/>
                        <a:pt x="0" y="57"/>
                      </a:cubicBezTo>
                      <a:cubicBezTo>
                        <a:pt x="5" y="55"/>
                        <a:pt x="11" y="47"/>
                        <a:pt x="14" y="42"/>
                      </a:cubicBezTo>
                      <a:cubicBezTo>
                        <a:pt x="18" y="36"/>
                        <a:pt x="17" y="28"/>
                        <a:pt x="21" y="23"/>
                      </a:cubicBezTo>
                      <a:cubicBezTo>
                        <a:pt x="25" y="18"/>
                        <a:pt x="32" y="17"/>
                        <a:pt x="37" y="15"/>
                      </a:cubicBezTo>
                      <a:cubicBezTo>
                        <a:pt x="44" y="12"/>
                        <a:pt x="62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4" name="Freeform 869"/>
                <p:cNvSpPr>
                  <a:spLocks/>
                </p:cNvSpPr>
                <p:nvPr/>
              </p:nvSpPr>
              <p:spPr bwMode="auto">
                <a:xfrm>
                  <a:off x="4147" y="2748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95 w 74"/>
                    <a:gd name="T3" fmla="*/ 114 h 38"/>
                    <a:gd name="T4" fmla="*/ 83 w 74"/>
                    <a:gd name="T5" fmla="*/ 712 h 38"/>
                    <a:gd name="T6" fmla="*/ 438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10" y="0"/>
                        <a:pt x="6" y="6"/>
                      </a:cubicBezTo>
                      <a:cubicBezTo>
                        <a:pt x="0" y="14"/>
                        <a:pt x="3" y="29"/>
                        <a:pt x="5" y="38"/>
                      </a:cubicBezTo>
                      <a:cubicBezTo>
                        <a:pt x="1" y="23"/>
                        <a:pt x="12" y="7"/>
                        <a:pt x="28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5" y="20"/>
                        <a:pt x="74" y="20"/>
                      </a:cubicBezTo>
                      <a:cubicBezTo>
                        <a:pt x="60" y="19"/>
                        <a:pt x="49" y="13"/>
                        <a:pt x="37" y="6"/>
                      </a:cubicBezTo>
                      <a:cubicBezTo>
                        <a:pt x="33" y="4"/>
                        <a:pt x="29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5" name="Freeform 870"/>
                <p:cNvSpPr>
                  <a:spLocks/>
                </p:cNvSpPr>
                <p:nvPr/>
              </p:nvSpPr>
              <p:spPr bwMode="auto">
                <a:xfrm>
                  <a:off x="3949" y="2679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50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8" y="1"/>
                        <a:pt x="11" y="0"/>
                        <a:pt x="17" y="5"/>
                      </a:cubicBezTo>
                      <a:cubicBezTo>
                        <a:pt x="23" y="9"/>
                        <a:pt x="32" y="10"/>
                        <a:pt x="36" y="15"/>
                      </a:cubicBezTo>
                      <a:cubicBezTo>
                        <a:pt x="29" y="14"/>
                        <a:pt x="22" y="11"/>
                        <a:pt x="16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6" name="Freeform 871"/>
                <p:cNvSpPr>
                  <a:spLocks/>
                </p:cNvSpPr>
                <p:nvPr/>
              </p:nvSpPr>
              <p:spPr bwMode="auto">
                <a:xfrm>
                  <a:off x="4057" y="2988"/>
                  <a:ext cx="142" cy="128"/>
                </a:xfrm>
                <a:custGeom>
                  <a:avLst/>
                  <a:gdLst>
                    <a:gd name="T0" fmla="*/ 125 w 57"/>
                    <a:gd name="T1" fmla="*/ 909 h 48"/>
                    <a:gd name="T2" fmla="*/ 125 w 57"/>
                    <a:gd name="T3" fmla="*/ 248 h 48"/>
                    <a:gd name="T4" fmla="*/ 404 w 57"/>
                    <a:gd name="T5" fmla="*/ 115 h 48"/>
                    <a:gd name="T6" fmla="*/ 882 w 57"/>
                    <a:gd name="T7" fmla="*/ 21 h 48"/>
                    <a:gd name="T8" fmla="*/ 371 w 57"/>
                    <a:gd name="T9" fmla="*/ 227 h 48"/>
                    <a:gd name="T10" fmla="*/ 199 w 57"/>
                    <a:gd name="T11" fmla="*/ 376 h 48"/>
                    <a:gd name="T12" fmla="*/ 167 w 57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48">
                      <a:moveTo>
                        <a:pt x="8" y="48"/>
                      </a:moveTo>
                      <a:cubicBezTo>
                        <a:pt x="14" y="37"/>
                        <a:pt x="0" y="24"/>
                        <a:pt x="8" y="13"/>
                      </a:cubicBezTo>
                      <a:cubicBezTo>
                        <a:pt x="12" y="8"/>
                        <a:pt x="21" y="7"/>
                        <a:pt x="26" y="6"/>
                      </a:cubicBezTo>
                      <a:cubicBezTo>
                        <a:pt x="36" y="4"/>
                        <a:pt x="47" y="0"/>
                        <a:pt x="57" y="1"/>
                      </a:cubicBezTo>
                      <a:cubicBezTo>
                        <a:pt x="47" y="4"/>
                        <a:pt x="34" y="7"/>
                        <a:pt x="24" y="12"/>
                      </a:cubicBezTo>
                      <a:cubicBezTo>
                        <a:pt x="21" y="13"/>
                        <a:pt x="15" y="16"/>
                        <a:pt x="13" y="20"/>
                      </a:cubicBezTo>
                      <a:cubicBezTo>
                        <a:pt x="11" y="24"/>
                        <a:pt x="13" y="30"/>
                        <a:pt x="11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7" name="Freeform 872"/>
                <p:cNvSpPr>
                  <a:spLocks/>
                </p:cNvSpPr>
                <p:nvPr/>
              </p:nvSpPr>
              <p:spPr bwMode="auto">
                <a:xfrm>
                  <a:off x="4277" y="2991"/>
                  <a:ext cx="140" cy="122"/>
                </a:xfrm>
                <a:custGeom>
                  <a:avLst/>
                  <a:gdLst>
                    <a:gd name="T0" fmla="*/ 875 w 56"/>
                    <a:gd name="T1" fmla="*/ 77 h 46"/>
                    <a:gd name="T2" fmla="*/ 300 w 56"/>
                    <a:gd name="T3" fmla="*/ 56 h 46"/>
                    <a:gd name="T4" fmla="*/ 158 w 56"/>
                    <a:gd name="T5" fmla="*/ 859 h 46"/>
                    <a:gd name="T6" fmla="*/ 208 w 56"/>
                    <a:gd name="T7" fmla="*/ 408 h 46"/>
                    <a:gd name="T8" fmla="*/ 363 w 56"/>
                    <a:gd name="T9" fmla="*/ 170 h 46"/>
                    <a:gd name="T10" fmla="*/ 833 w 56"/>
                    <a:gd name="T11" fmla="*/ 90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6" y="14"/>
                        <a:pt x="15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8" name="Freeform 873"/>
                <p:cNvSpPr>
                  <a:spLocks/>
                </p:cNvSpPr>
                <p:nvPr/>
              </p:nvSpPr>
              <p:spPr bwMode="auto">
                <a:xfrm>
                  <a:off x="4519" y="2964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6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1" y="32"/>
                        <a:pt x="0" y="42"/>
                        <a:pt x="3" y="51"/>
                      </a:cubicBezTo>
                      <a:cubicBezTo>
                        <a:pt x="2" y="43"/>
                        <a:pt x="4" y="30"/>
                        <a:pt x="7" y="23"/>
                      </a:cubicBezTo>
                      <a:cubicBezTo>
                        <a:pt x="9" y="17"/>
                        <a:pt x="12" y="15"/>
                        <a:pt x="16" y="11"/>
                      </a:cubicBezTo>
                      <a:cubicBezTo>
                        <a:pt x="23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19" name="Freeform 874"/>
                <p:cNvSpPr>
                  <a:spLocks/>
                </p:cNvSpPr>
                <p:nvPr/>
              </p:nvSpPr>
              <p:spPr bwMode="auto">
                <a:xfrm>
                  <a:off x="4714" y="2972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9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0" name="Freeform 875"/>
                <p:cNvSpPr>
                  <a:spLocks/>
                </p:cNvSpPr>
                <p:nvPr/>
              </p:nvSpPr>
              <p:spPr bwMode="auto">
                <a:xfrm>
                  <a:off x="4877" y="3007"/>
                  <a:ext cx="40" cy="74"/>
                </a:xfrm>
                <a:custGeom>
                  <a:avLst/>
                  <a:gdLst>
                    <a:gd name="T0" fmla="*/ 208 w 16"/>
                    <a:gd name="T1" fmla="*/ 21 h 28"/>
                    <a:gd name="T2" fmla="*/ 95 w 16"/>
                    <a:gd name="T3" fmla="*/ 518 h 28"/>
                    <a:gd name="T4" fmla="*/ 250 w 16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" h="28">
                      <a:moveTo>
                        <a:pt x="13" y="1"/>
                      </a:moveTo>
                      <a:cubicBezTo>
                        <a:pt x="0" y="1"/>
                        <a:pt x="3" y="20"/>
                        <a:pt x="6" y="28"/>
                      </a:cubicBezTo>
                      <a:cubicBezTo>
                        <a:pt x="6" y="18"/>
                        <a:pt x="6" y="5"/>
                        <a:pt x="1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1" name="Freeform 876"/>
                <p:cNvSpPr>
                  <a:spLocks/>
                </p:cNvSpPr>
                <p:nvPr/>
              </p:nvSpPr>
              <p:spPr bwMode="auto">
                <a:xfrm>
                  <a:off x="4074" y="2487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8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4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2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7" y="87"/>
                        <a:pt x="37" y="86"/>
                      </a:cubicBezTo>
                      <a:cubicBezTo>
                        <a:pt x="53" y="85"/>
                        <a:pt x="65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5" y="25"/>
                      </a:cubicBezTo>
                      <a:cubicBezTo>
                        <a:pt x="109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9" y="4"/>
                        <a:pt x="92" y="7"/>
                        <a:pt x="93" y="11"/>
                      </a:cubicBezTo>
                      <a:cubicBezTo>
                        <a:pt x="94" y="17"/>
                        <a:pt x="90" y="24"/>
                        <a:pt x="86" y="29"/>
                      </a:cubicBezTo>
                      <a:cubicBezTo>
                        <a:pt x="79" y="39"/>
                        <a:pt x="70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6" y="75"/>
                        <a:pt x="39" y="78"/>
                        <a:pt x="33" y="80"/>
                      </a:cubicBezTo>
                      <a:cubicBezTo>
                        <a:pt x="25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2" name="Freeform 877"/>
                <p:cNvSpPr>
                  <a:spLocks/>
                </p:cNvSpPr>
                <p:nvPr/>
              </p:nvSpPr>
              <p:spPr bwMode="auto">
                <a:xfrm>
                  <a:off x="4402" y="2636"/>
                  <a:ext cx="197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45 w 79"/>
                    <a:gd name="T3" fmla="*/ 717 h 54"/>
                    <a:gd name="T4" fmla="*/ 1150 w 79"/>
                    <a:gd name="T5" fmla="*/ 477 h 54"/>
                    <a:gd name="T6" fmla="*/ 915 w 79"/>
                    <a:gd name="T7" fmla="*/ 227 h 54"/>
                    <a:gd name="T8" fmla="*/ 603 w 79"/>
                    <a:gd name="T9" fmla="*/ 0 h 54"/>
                    <a:gd name="T10" fmla="*/ 808 w 79"/>
                    <a:gd name="T11" fmla="*/ 435 h 54"/>
                    <a:gd name="T12" fmla="*/ 591 w 79"/>
                    <a:gd name="T13" fmla="*/ 704 h 54"/>
                    <a:gd name="T14" fmla="*/ 42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4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4" y="7"/>
                        <a:pt x="54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5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3" name="Freeform 878"/>
                <p:cNvSpPr>
                  <a:spLocks/>
                </p:cNvSpPr>
                <p:nvPr/>
              </p:nvSpPr>
              <p:spPr bwMode="auto">
                <a:xfrm>
                  <a:off x="4634" y="2505"/>
                  <a:ext cx="143" cy="176"/>
                </a:xfrm>
                <a:custGeom>
                  <a:avLst/>
                  <a:gdLst>
                    <a:gd name="T0" fmla="*/ 238 w 57"/>
                    <a:gd name="T1" fmla="*/ 1251 h 66"/>
                    <a:gd name="T2" fmla="*/ 838 w 57"/>
                    <a:gd name="T3" fmla="*/ 832 h 66"/>
                    <a:gd name="T4" fmla="*/ 775 w 57"/>
                    <a:gd name="T5" fmla="*/ 0 h 66"/>
                    <a:gd name="T6" fmla="*/ 585 w 57"/>
                    <a:gd name="T7" fmla="*/ 819 h 66"/>
                    <a:gd name="T8" fmla="*/ 429 w 57"/>
                    <a:gd name="T9" fmla="*/ 968 h 66"/>
                    <a:gd name="T10" fmla="*/ 271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3" y="44"/>
                      </a:cubicBezTo>
                      <a:cubicBezTo>
                        <a:pt x="57" y="32"/>
                        <a:pt x="54" y="11"/>
                        <a:pt x="49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4" y="46"/>
                        <a:pt x="31" y="48"/>
                        <a:pt x="27" y="51"/>
                      </a:cubicBezTo>
                      <a:cubicBezTo>
                        <a:pt x="23" y="53"/>
                        <a:pt x="21" y="57"/>
                        <a:pt x="17" y="60"/>
                      </a:cubicBezTo>
                      <a:cubicBezTo>
                        <a:pt x="12" y="64"/>
                        <a:pt x="6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4" name="Freeform 879"/>
                <p:cNvSpPr>
                  <a:spLocks/>
                </p:cNvSpPr>
                <p:nvPr/>
              </p:nvSpPr>
              <p:spPr bwMode="auto">
                <a:xfrm>
                  <a:off x="4662" y="2852"/>
                  <a:ext cx="155" cy="109"/>
                </a:xfrm>
                <a:custGeom>
                  <a:avLst/>
                  <a:gdLst>
                    <a:gd name="T0" fmla="*/ 33 w 62"/>
                    <a:gd name="T1" fmla="*/ 580 h 41"/>
                    <a:gd name="T2" fmla="*/ 333 w 62"/>
                    <a:gd name="T3" fmla="*/ 694 h 41"/>
                    <a:gd name="T4" fmla="*/ 708 w 62"/>
                    <a:gd name="T5" fmla="*/ 678 h 41"/>
                    <a:gd name="T6" fmla="*/ 938 w 62"/>
                    <a:gd name="T7" fmla="*/ 601 h 41"/>
                    <a:gd name="T8" fmla="*/ 938 w 62"/>
                    <a:gd name="T9" fmla="*/ 319 h 41"/>
                    <a:gd name="T10" fmla="*/ 958 w 62"/>
                    <a:gd name="T11" fmla="*/ 0 h 41"/>
                    <a:gd name="T12" fmla="*/ 863 w 62"/>
                    <a:gd name="T13" fmla="*/ 340 h 41"/>
                    <a:gd name="T14" fmla="*/ 583 w 62"/>
                    <a:gd name="T15" fmla="*/ 524 h 41"/>
                    <a:gd name="T16" fmla="*/ 270 w 62"/>
                    <a:gd name="T17" fmla="*/ 487 h 41"/>
                    <a:gd name="T18" fmla="*/ 0 w 62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2" h="41">
                      <a:moveTo>
                        <a:pt x="2" y="31"/>
                      </a:moveTo>
                      <a:cubicBezTo>
                        <a:pt x="10" y="29"/>
                        <a:pt x="15" y="34"/>
                        <a:pt x="21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9" y="35"/>
                        <a:pt x="57" y="36"/>
                        <a:pt x="60" y="32"/>
                      </a:cubicBezTo>
                      <a:cubicBezTo>
                        <a:pt x="62" y="29"/>
                        <a:pt x="60" y="20"/>
                        <a:pt x="60" y="17"/>
                      </a:cubicBezTo>
                      <a:cubicBezTo>
                        <a:pt x="59" y="11"/>
                        <a:pt x="60" y="5"/>
                        <a:pt x="61" y="0"/>
                      </a:cubicBezTo>
                      <a:cubicBezTo>
                        <a:pt x="57" y="4"/>
                        <a:pt x="58" y="13"/>
                        <a:pt x="55" y="18"/>
                      </a:cubicBezTo>
                      <a:cubicBezTo>
                        <a:pt x="51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6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5" name="Freeform 880"/>
                <p:cNvSpPr>
                  <a:spLocks/>
                </p:cNvSpPr>
                <p:nvPr/>
              </p:nvSpPr>
              <p:spPr bwMode="auto">
                <a:xfrm>
                  <a:off x="4472" y="2823"/>
                  <a:ext cx="137" cy="152"/>
                </a:xfrm>
                <a:custGeom>
                  <a:avLst/>
                  <a:gdLst>
                    <a:gd name="T0" fmla="*/ 0 w 55"/>
                    <a:gd name="T1" fmla="*/ 1059 h 57"/>
                    <a:gd name="T2" fmla="*/ 125 w 55"/>
                    <a:gd name="T3" fmla="*/ 1003 h 57"/>
                    <a:gd name="T4" fmla="*/ 341 w 55"/>
                    <a:gd name="T5" fmla="*/ 888 h 57"/>
                    <a:gd name="T6" fmla="*/ 695 w 55"/>
                    <a:gd name="T7" fmla="*/ 776 h 57"/>
                    <a:gd name="T8" fmla="*/ 820 w 55"/>
                    <a:gd name="T9" fmla="*/ 533 h 57"/>
                    <a:gd name="T10" fmla="*/ 820 w 55"/>
                    <a:gd name="T11" fmla="*/ 0 h 57"/>
                    <a:gd name="T12" fmla="*/ 603 w 55"/>
                    <a:gd name="T13" fmla="*/ 648 h 57"/>
                    <a:gd name="T14" fmla="*/ 75 w 55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5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8" y="53"/>
                      </a:cubicBezTo>
                      <a:cubicBezTo>
                        <a:pt x="12" y="51"/>
                        <a:pt x="17" y="49"/>
                        <a:pt x="22" y="47"/>
                      </a:cubicBezTo>
                      <a:cubicBezTo>
                        <a:pt x="30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4" y="19"/>
                        <a:pt x="55" y="8"/>
                        <a:pt x="53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8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6" name="Freeform 881"/>
                <p:cNvSpPr>
                  <a:spLocks/>
                </p:cNvSpPr>
                <p:nvPr/>
              </p:nvSpPr>
              <p:spPr bwMode="auto">
                <a:xfrm>
                  <a:off x="4229" y="2841"/>
                  <a:ext cx="143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30 w 57"/>
                    <a:gd name="T3" fmla="*/ 819 h 48"/>
                    <a:gd name="T4" fmla="*/ 881 w 57"/>
                    <a:gd name="T5" fmla="*/ 0 h 48"/>
                    <a:gd name="T6" fmla="*/ 597 w 57"/>
                    <a:gd name="T7" fmla="*/ 661 h 48"/>
                    <a:gd name="T8" fmla="*/ 83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4" y="48"/>
                        <a:pt x="28" y="48"/>
                        <a:pt x="40" y="43"/>
                      </a:cubicBezTo>
                      <a:cubicBezTo>
                        <a:pt x="56" y="37"/>
                        <a:pt x="57" y="15"/>
                        <a:pt x="56" y="0"/>
                      </a:cubicBezTo>
                      <a:cubicBezTo>
                        <a:pt x="52" y="14"/>
                        <a:pt x="50" y="27"/>
                        <a:pt x="38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7" name="Freeform 882"/>
                <p:cNvSpPr>
                  <a:spLocks/>
                </p:cNvSpPr>
                <p:nvPr/>
              </p:nvSpPr>
              <p:spPr bwMode="auto">
                <a:xfrm>
                  <a:off x="3956" y="2801"/>
                  <a:ext cx="168" cy="182"/>
                </a:xfrm>
                <a:custGeom>
                  <a:avLst/>
                  <a:gdLst>
                    <a:gd name="T0" fmla="*/ 0 w 67"/>
                    <a:gd name="T1" fmla="*/ 1282 h 68"/>
                    <a:gd name="T2" fmla="*/ 441 w 67"/>
                    <a:gd name="T3" fmla="*/ 1282 h 68"/>
                    <a:gd name="T4" fmla="*/ 659 w 67"/>
                    <a:gd name="T5" fmla="*/ 1269 h 68"/>
                    <a:gd name="T6" fmla="*/ 850 w 67"/>
                    <a:gd name="T7" fmla="*/ 1247 h 68"/>
                    <a:gd name="T8" fmla="*/ 1005 w 67"/>
                    <a:gd name="T9" fmla="*/ 803 h 68"/>
                    <a:gd name="T10" fmla="*/ 1026 w 67"/>
                    <a:gd name="T11" fmla="*/ 329 h 68"/>
                    <a:gd name="T12" fmla="*/ 1026 w 67"/>
                    <a:gd name="T13" fmla="*/ 0 h 68"/>
                    <a:gd name="T14" fmla="*/ 963 w 67"/>
                    <a:gd name="T15" fmla="*/ 329 h 68"/>
                    <a:gd name="T16" fmla="*/ 880 w 67"/>
                    <a:gd name="T17" fmla="*/ 824 h 68"/>
                    <a:gd name="T18" fmla="*/ 584 w 67"/>
                    <a:gd name="T19" fmla="*/ 1111 h 68"/>
                    <a:gd name="T20" fmla="*/ 409 w 67"/>
                    <a:gd name="T21" fmla="*/ 1154 h 68"/>
                    <a:gd name="T22" fmla="*/ 158 w 67"/>
                    <a:gd name="T23" fmla="*/ 121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0" y="67"/>
                      </a:moveTo>
                      <a:cubicBezTo>
                        <a:pt x="10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6" y="66"/>
                        <a:pt x="51" y="66"/>
                        <a:pt x="54" y="65"/>
                      </a:cubicBezTo>
                      <a:cubicBezTo>
                        <a:pt x="63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7" y="4"/>
                        <a:pt x="65" y="0"/>
                      </a:cubicBezTo>
                      <a:cubicBezTo>
                        <a:pt x="66" y="4"/>
                        <a:pt x="61" y="12"/>
                        <a:pt x="61" y="17"/>
                      </a:cubicBezTo>
                      <a:cubicBezTo>
                        <a:pt x="60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1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8" name="Freeform 883"/>
                <p:cNvSpPr>
                  <a:spLocks/>
                </p:cNvSpPr>
                <p:nvPr/>
              </p:nvSpPr>
              <p:spPr bwMode="auto">
                <a:xfrm>
                  <a:off x="4169" y="3087"/>
                  <a:ext cx="103" cy="117"/>
                </a:xfrm>
                <a:custGeom>
                  <a:avLst/>
                  <a:gdLst>
                    <a:gd name="T0" fmla="*/ 0 w 41"/>
                    <a:gd name="T1" fmla="*/ 806 h 44"/>
                    <a:gd name="T2" fmla="*/ 271 w 41"/>
                    <a:gd name="T3" fmla="*/ 806 h 44"/>
                    <a:gd name="T4" fmla="*/ 505 w 41"/>
                    <a:gd name="T5" fmla="*/ 792 h 44"/>
                    <a:gd name="T6" fmla="*/ 600 w 41"/>
                    <a:gd name="T7" fmla="*/ 468 h 44"/>
                    <a:gd name="T8" fmla="*/ 600 w 41"/>
                    <a:gd name="T9" fmla="*/ 0 h 44"/>
                    <a:gd name="T10" fmla="*/ 442 w 41"/>
                    <a:gd name="T11" fmla="*/ 622 h 44"/>
                    <a:gd name="T12" fmla="*/ 50 w 41"/>
                    <a:gd name="T13" fmla="*/ 77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9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8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29" name="Freeform 884"/>
                <p:cNvSpPr>
                  <a:spLocks/>
                </p:cNvSpPr>
                <p:nvPr/>
              </p:nvSpPr>
              <p:spPr bwMode="auto">
                <a:xfrm>
                  <a:off x="4367" y="3060"/>
                  <a:ext cx="132" cy="155"/>
                </a:xfrm>
                <a:custGeom>
                  <a:avLst/>
                  <a:gdLst>
                    <a:gd name="T0" fmla="*/ 249 w 53"/>
                    <a:gd name="T1" fmla="*/ 1029 h 58"/>
                    <a:gd name="T2" fmla="*/ 695 w 53"/>
                    <a:gd name="T3" fmla="*/ 914 h 58"/>
                    <a:gd name="T4" fmla="*/ 757 w 53"/>
                    <a:gd name="T5" fmla="*/ 0 h 58"/>
                    <a:gd name="T6" fmla="*/ 508 w 53"/>
                    <a:gd name="T7" fmla="*/ 842 h 58"/>
                    <a:gd name="T8" fmla="*/ 0 w 53"/>
                    <a:gd name="T9" fmla="*/ 970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40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1" y="15"/>
                        <a:pt x="45" y="35"/>
                        <a:pt x="33" y="44"/>
                      </a:cubicBezTo>
                      <a:cubicBezTo>
                        <a:pt x="26" y="49"/>
                        <a:pt x="8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0" name="Freeform 885"/>
                <p:cNvSpPr>
                  <a:spLocks/>
                </p:cNvSpPr>
                <p:nvPr/>
              </p:nvSpPr>
              <p:spPr bwMode="auto">
                <a:xfrm>
                  <a:off x="3981" y="3129"/>
                  <a:ext cx="81" cy="67"/>
                </a:xfrm>
                <a:custGeom>
                  <a:avLst/>
                  <a:gdLst>
                    <a:gd name="T0" fmla="*/ 0 w 32"/>
                    <a:gd name="T1" fmla="*/ 461 h 25"/>
                    <a:gd name="T2" fmla="*/ 423 w 32"/>
                    <a:gd name="T3" fmla="*/ 0 h 25"/>
                    <a:gd name="T4" fmla="*/ 0 w 32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25">
                      <a:moveTo>
                        <a:pt x="0" y="24"/>
                      </a:moveTo>
                      <a:cubicBezTo>
                        <a:pt x="13" y="25"/>
                        <a:pt x="32" y="15"/>
                        <a:pt x="26" y="0"/>
                      </a:cubicBezTo>
                      <a:cubicBezTo>
                        <a:pt x="27" y="14"/>
                        <a:pt x="11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1" name="Freeform 886"/>
                <p:cNvSpPr>
                  <a:spLocks/>
                </p:cNvSpPr>
                <p:nvPr/>
              </p:nvSpPr>
              <p:spPr bwMode="auto">
                <a:xfrm>
                  <a:off x="4544" y="3057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38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8" y="58"/>
                        <a:pt x="26" y="57"/>
                      </a:cubicBezTo>
                      <a:cubicBezTo>
                        <a:pt x="34" y="55"/>
                        <a:pt x="43" y="54"/>
                        <a:pt x="50" y="51"/>
                      </a:cubicBezTo>
                      <a:cubicBezTo>
                        <a:pt x="58" y="48"/>
                        <a:pt x="59" y="44"/>
                        <a:pt x="60" y="36"/>
                      </a:cubicBezTo>
                      <a:cubicBezTo>
                        <a:pt x="60" y="31"/>
                        <a:pt x="60" y="25"/>
                        <a:pt x="59" y="19"/>
                      </a:cubicBezTo>
                      <a:cubicBezTo>
                        <a:pt x="59" y="13"/>
                        <a:pt x="62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2" name="Freeform 887"/>
                <p:cNvSpPr>
                  <a:spLocks/>
                </p:cNvSpPr>
                <p:nvPr/>
              </p:nvSpPr>
              <p:spPr bwMode="auto">
                <a:xfrm>
                  <a:off x="4784" y="3089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63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9" y="17"/>
                        <a:pt x="23" y="24"/>
                      </a:cubicBezTo>
                      <a:cubicBezTo>
                        <a:pt x="20" y="27"/>
                        <a:pt x="19" y="30"/>
                        <a:pt x="15" y="31"/>
                      </a:cubicBezTo>
                      <a:cubicBezTo>
                        <a:pt x="12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3" name="Freeform 888"/>
                <p:cNvSpPr>
                  <a:spLocks/>
                </p:cNvSpPr>
                <p:nvPr/>
              </p:nvSpPr>
              <p:spPr bwMode="auto">
                <a:xfrm>
                  <a:off x="3944" y="2447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8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4" y="46"/>
                        <a:pt x="31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7" y="2"/>
                        <a:pt x="33" y="0"/>
                      </a:cubicBezTo>
                      <a:cubicBezTo>
                        <a:pt x="36" y="5"/>
                        <a:pt x="39" y="8"/>
                        <a:pt x="37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2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4" name="Freeform 889"/>
                <p:cNvSpPr>
                  <a:spLocks/>
                </p:cNvSpPr>
                <p:nvPr/>
              </p:nvSpPr>
              <p:spPr bwMode="auto">
                <a:xfrm>
                  <a:off x="4087" y="3217"/>
                  <a:ext cx="602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4 w 241"/>
                    <a:gd name="T3" fmla="*/ 93 h 15"/>
                    <a:gd name="T4" fmla="*/ 1229 w 241"/>
                    <a:gd name="T5" fmla="*/ 56 h 15"/>
                    <a:gd name="T6" fmla="*/ 1903 w 241"/>
                    <a:gd name="T7" fmla="*/ 115 h 15"/>
                    <a:gd name="T8" fmla="*/ 2528 w 241"/>
                    <a:gd name="T9" fmla="*/ 77 h 15"/>
                    <a:gd name="T10" fmla="*/ 3100 w 241"/>
                    <a:gd name="T11" fmla="*/ 171 h 15"/>
                    <a:gd name="T12" fmla="*/ 3757 w 241"/>
                    <a:gd name="T13" fmla="*/ 56 h 15"/>
                    <a:gd name="T14" fmla="*/ 2695 w 241"/>
                    <a:gd name="T15" fmla="*/ 248 h 15"/>
                    <a:gd name="T16" fmla="*/ 2071 w 241"/>
                    <a:gd name="T17" fmla="*/ 248 h 15"/>
                    <a:gd name="T18" fmla="*/ 1042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2635" name="Oval 890"/>
                <p:cNvSpPr>
                  <a:spLocks noChangeArrowheads="1"/>
                </p:cNvSpPr>
                <p:nvPr/>
              </p:nvSpPr>
              <p:spPr bwMode="auto">
                <a:xfrm>
                  <a:off x="4119" y="2521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6" name="Oval 891"/>
                <p:cNvSpPr>
                  <a:spLocks noChangeArrowheads="1"/>
                </p:cNvSpPr>
                <p:nvPr/>
              </p:nvSpPr>
              <p:spPr bwMode="auto">
                <a:xfrm>
                  <a:off x="4127" y="2521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7" name="Oval 892"/>
                <p:cNvSpPr>
                  <a:spLocks noChangeArrowheads="1"/>
                </p:cNvSpPr>
                <p:nvPr/>
              </p:nvSpPr>
              <p:spPr bwMode="auto">
                <a:xfrm>
                  <a:off x="4152" y="2513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8" name="Oval 893"/>
                <p:cNvSpPr>
                  <a:spLocks noChangeArrowheads="1"/>
                </p:cNvSpPr>
                <p:nvPr/>
              </p:nvSpPr>
              <p:spPr bwMode="auto">
                <a:xfrm>
                  <a:off x="4114" y="2545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9" name="Oval 894"/>
                <p:cNvSpPr>
                  <a:spLocks noChangeArrowheads="1"/>
                </p:cNvSpPr>
                <p:nvPr/>
              </p:nvSpPr>
              <p:spPr bwMode="auto">
                <a:xfrm>
                  <a:off x="4347" y="2620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0" name="Oval 895"/>
                <p:cNvSpPr>
                  <a:spLocks noChangeArrowheads="1"/>
                </p:cNvSpPr>
                <p:nvPr/>
              </p:nvSpPr>
              <p:spPr bwMode="auto">
                <a:xfrm>
                  <a:off x="4354" y="2620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1" name="Oval 896"/>
                <p:cNvSpPr>
                  <a:spLocks noChangeArrowheads="1"/>
                </p:cNvSpPr>
                <p:nvPr/>
              </p:nvSpPr>
              <p:spPr bwMode="auto">
                <a:xfrm>
                  <a:off x="4379" y="2612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2" name="Oval 897"/>
                <p:cNvSpPr>
                  <a:spLocks noChangeArrowheads="1"/>
                </p:cNvSpPr>
                <p:nvPr/>
              </p:nvSpPr>
              <p:spPr bwMode="auto">
                <a:xfrm>
                  <a:off x="4342" y="264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3" name="Oval 898"/>
                <p:cNvSpPr>
                  <a:spLocks noChangeArrowheads="1"/>
                </p:cNvSpPr>
                <p:nvPr/>
              </p:nvSpPr>
              <p:spPr bwMode="auto">
                <a:xfrm>
                  <a:off x="4592" y="2511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4" name="Oval 899"/>
                <p:cNvSpPr>
                  <a:spLocks noChangeArrowheads="1"/>
                </p:cNvSpPr>
                <p:nvPr/>
              </p:nvSpPr>
              <p:spPr bwMode="auto">
                <a:xfrm>
                  <a:off x="4599" y="2511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5" name="Oval 900"/>
                <p:cNvSpPr>
                  <a:spLocks noChangeArrowheads="1"/>
                </p:cNvSpPr>
                <p:nvPr/>
              </p:nvSpPr>
              <p:spPr bwMode="auto">
                <a:xfrm>
                  <a:off x="4624" y="2503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6" name="Oval 901"/>
                <p:cNvSpPr>
                  <a:spLocks noChangeArrowheads="1"/>
                </p:cNvSpPr>
                <p:nvPr/>
              </p:nvSpPr>
              <p:spPr bwMode="auto">
                <a:xfrm>
                  <a:off x="4589" y="2535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7" name="Oval 902"/>
                <p:cNvSpPr>
                  <a:spLocks noChangeArrowheads="1"/>
                </p:cNvSpPr>
                <p:nvPr/>
              </p:nvSpPr>
              <p:spPr bwMode="auto">
                <a:xfrm>
                  <a:off x="4677" y="276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8" name="Oval 903"/>
                <p:cNvSpPr>
                  <a:spLocks noChangeArrowheads="1"/>
                </p:cNvSpPr>
                <p:nvPr/>
              </p:nvSpPr>
              <p:spPr bwMode="auto">
                <a:xfrm>
                  <a:off x="4684" y="2767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49" name="Oval 904"/>
                <p:cNvSpPr>
                  <a:spLocks noChangeArrowheads="1"/>
                </p:cNvSpPr>
                <p:nvPr/>
              </p:nvSpPr>
              <p:spPr bwMode="auto">
                <a:xfrm>
                  <a:off x="4709" y="2759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0" name="Oval 905"/>
                <p:cNvSpPr>
                  <a:spLocks noChangeArrowheads="1"/>
                </p:cNvSpPr>
                <p:nvPr/>
              </p:nvSpPr>
              <p:spPr bwMode="auto">
                <a:xfrm>
                  <a:off x="4672" y="2791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1" name="Oval 906"/>
                <p:cNvSpPr>
                  <a:spLocks noChangeArrowheads="1"/>
                </p:cNvSpPr>
                <p:nvPr/>
              </p:nvSpPr>
              <p:spPr bwMode="auto">
                <a:xfrm>
                  <a:off x="4459" y="2841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2" name="Oval 907"/>
                <p:cNvSpPr>
                  <a:spLocks noChangeArrowheads="1"/>
                </p:cNvSpPr>
                <p:nvPr/>
              </p:nvSpPr>
              <p:spPr bwMode="auto">
                <a:xfrm>
                  <a:off x="4464" y="2841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3" name="Oval 908"/>
                <p:cNvSpPr>
                  <a:spLocks noChangeArrowheads="1"/>
                </p:cNvSpPr>
                <p:nvPr/>
              </p:nvSpPr>
              <p:spPr bwMode="auto">
                <a:xfrm>
                  <a:off x="4484" y="2833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4" name="Oval 909"/>
                <p:cNvSpPr>
                  <a:spLocks noChangeArrowheads="1"/>
                </p:cNvSpPr>
                <p:nvPr/>
              </p:nvSpPr>
              <p:spPr bwMode="auto">
                <a:xfrm>
                  <a:off x="4454" y="2860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5" name="Oval 910"/>
                <p:cNvSpPr>
                  <a:spLocks noChangeArrowheads="1"/>
                </p:cNvSpPr>
                <p:nvPr/>
              </p:nvSpPr>
              <p:spPr bwMode="auto">
                <a:xfrm>
                  <a:off x="4327" y="3044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6" name="Oval 911"/>
                <p:cNvSpPr>
                  <a:spLocks noChangeArrowheads="1"/>
                </p:cNvSpPr>
                <p:nvPr/>
              </p:nvSpPr>
              <p:spPr bwMode="auto">
                <a:xfrm>
                  <a:off x="4334" y="3044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7" name="Oval 912"/>
                <p:cNvSpPr>
                  <a:spLocks noChangeArrowheads="1"/>
                </p:cNvSpPr>
                <p:nvPr/>
              </p:nvSpPr>
              <p:spPr bwMode="auto">
                <a:xfrm>
                  <a:off x="4359" y="3036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8" name="Oval 913"/>
                <p:cNvSpPr>
                  <a:spLocks noChangeArrowheads="1"/>
                </p:cNvSpPr>
                <p:nvPr/>
              </p:nvSpPr>
              <p:spPr bwMode="auto">
                <a:xfrm>
                  <a:off x="4322" y="306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9" name="Oval 914"/>
                <p:cNvSpPr>
                  <a:spLocks noChangeArrowheads="1"/>
                </p:cNvSpPr>
                <p:nvPr/>
              </p:nvSpPr>
              <p:spPr bwMode="auto">
                <a:xfrm>
                  <a:off x="4122" y="305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0" name="Oval 915"/>
                <p:cNvSpPr>
                  <a:spLocks noChangeArrowheads="1"/>
                </p:cNvSpPr>
                <p:nvPr/>
              </p:nvSpPr>
              <p:spPr bwMode="auto">
                <a:xfrm>
                  <a:off x="4129" y="3055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1" name="Oval 916"/>
                <p:cNvSpPr>
                  <a:spLocks noChangeArrowheads="1"/>
                </p:cNvSpPr>
                <p:nvPr/>
              </p:nvSpPr>
              <p:spPr bwMode="auto">
                <a:xfrm>
                  <a:off x="4154" y="304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2" name="Oval 917"/>
                <p:cNvSpPr>
                  <a:spLocks noChangeArrowheads="1"/>
                </p:cNvSpPr>
                <p:nvPr/>
              </p:nvSpPr>
              <p:spPr bwMode="auto">
                <a:xfrm>
                  <a:off x="4119" y="3079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3" name="Oval 918"/>
                <p:cNvSpPr>
                  <a:spLocks noChangeArrowheads="1"/>
                </p:cNvSpPr>
                <p:nvPr/>
              </p:nvSpPr>
              <p:spPr bwMode="auto">
                <a:xfrm>
                  <a:off x="3951" y="2796"/>
                  <a:ext cx="96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4" name="Oval 919"/>
                <p:cNvSpPr>
                  <a:spLocks noChangeArrowheads="1"/>
                </p:cNvSpPr>
                <p:nvPr/>
              </p:nvSpPr>
              <p:spPr bwMode="auto">
                <a:xfrm>
                  <a:off x="3959" y="2796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5" name="Oval 920"/>
                <p:cNvSpPr>
                  <a:spLocks noChangeArrowheads="1"/>
                </p:cNvSpPr>
                <p:nvPr/>
              </p:nvSpPr>
              <p:spPr bwMode="auto">
                <a:xfrm>
                  <a:off x="3984" y="278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6" name="Oval 921"/>
                <p:cNvSpPr>
                  <a:spLocks noChangeArrowheads="1"/>
                </p:cNvSpPr>
                <p:nvPr/>
              </p:nvSpPr>
              <p:spPr bwMode="auto">
                <a:xfrm>
                  <a:off x="3949" y="2820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7" name="Oval 922"/>
                <p:cNvSpPr>
                  <a:spLocks noChangeArrowheads="1"/>
                </p:cNvSpPr>
                <p:nvPr/>
              </p:nvSpPr>
              <p:spPr bwMode="auto">
                <a:xfrm>
                  <a:off x="4202" y="2828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8" name="Oval 923"/>
                <p:cNvSpPr>
                  <a:spLocks noChangeArrowheads="1"/>
                </p:cNvSpPr>
                <p:nvPr/>
              </p:nvSpPr>
              <p:spPr bwMode="auto">
                <a:xfrm>
                  <a:off x="4209" y="2828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9" name="Oval 924"/>
                <p:cNvSpPr>
                  <a:spLocks noChangeArrowheads="1"/>
                </p:cNvSpPr>
                <p:nvPr/>
              </p:nvSpPr>
              <p:spPr bwMode="auto">
                <a:xfrm>
                  <a:off x="4234" y="2820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0" name="Oval 925"/>
                <p:cNvSpPr>
                  <a:spLocks noChangeArrowheads="1"/>
                </p:cNvSpPr>
                <p:nvPr/>
              </p:nvSpPr>
              <p:spPr bwMode="auto">
                <a:xfrm>
                  <a:off x="4199" y="2852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1" name="Oval 926"/>
                <p:cNvSpPr>
                  <a:spLocks noChangeArrowheads="1"/>
                </p:cNvSpPr>
                <p:nvPr/>
              </p:nvSpPr>
              <p:spPr bwMode="auto">
                <a:xfrm>
                  <a:off x="4819" y="2519"/>
                  <a:ext cx="78" cy="8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2" name="Oval 927"/>
                <p:cNvSpPr>
                  <a:spLocks noChangeArrowheads="1"/>
                </p:cNvSpPr>
                <p:nvPr/>
              </p:nvSpPr>
              <p:spPr bwMode="auto">
                <a:xfrm>
                  <a:off x="4827" y="2519"/>
                  <a:ext cx="17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3" name="Oval 928"/>
                <p:cNvSpPr>
                  <a:spLocks noChangeArrowheads="1"/>
                </p:cNvSpPr>
                <p:nvPr/>
              </p:nvSpPr>
              <p:spPr bwMode="auto">
                <a:xfrm>
                  <a:off x="4847" y="2513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4" name="Oval 929"/>
                <p:cNvSpPr>
                  <a:spLocks noChangeArrowheads="1"/>
                </p:cNvSpPr>
                <p:nvPr/>
              </p:nvSpPr>
              <p:spPr bwMode="auto">
                <a:xfrm>
                  <a:off x="4817" y="253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5" name="Oval 930"/>
                <p:cNvSpPr>
                  <a:spLocks noChangeArrowheads="1"/>
                </p:cNvSpPr>
                <p:nvPr/>
              </p:nvSpPr>
              <p:spPr bwMode="auto">
                <a:xfrm>
                  <a:off x="4557" y="3028"/>
                  <a:ext cx="95" cy="99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6" name="Oval 931"/>
                <p:cNvSpPr>
                  <a:spLocks noChangeArrowheads="1"/>
                </p:cNvSpPr>
                <p:nvPr/>
              </p:nvSpPr>
              <p:spPr bwMode="auto">
                <a:xfrm>
                  <a:off x="4564" y="3028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7" name="Oval 932"/>
                <p:cNvSpPr>
                  <a:spLocks noChangeArrowheads="1"/>
                </p:cNvSpPr>
                <p:nvPr/>
              </p:nvSpPr>
              <p:spPr bwMode="auto">
                <a:xfrm>
                  <a:off x="4589" y="3017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8" name="Oval 933"/>
                <p:cNvSpPr>
                  <a:spLocks noChangeArrowheads="1"/>
                </p:cNvSpPr>
                <p:nvPr/>
              </p:nvSpPr>
              <p:spPr bwMode="auto">
                <a:xfrm>
                  <a:off x="4552" y="304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79" name="Oval 934"/>
                <p:cNvSpPr>
                  <a:spLocks noChangeArrowheads="1"/>
                </p:cNvSpPr>
                <p:nvPr/>
              </p:nvSpPr>
              <p:spPr bwMode="auto">
                <a:xfrm>
                  <a:off x="4747" y="3052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438" name="Oval 935"/>
              <p:cNvSpPr>
                <a:spLocks noChangeArrowheads="1"/>
              </p:cNvSpPr>
              <p:nvPr/>
            </p:nvSpPr>
            <p:spPr bwMode="auto">
              <a:xfrm>
                <a:off x="4752" y="3052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39" name="Oval 936"/>
              <p:cNvSpPr>
                <a:spLocks noChangeArrowheads="1"/>
              </p:cNvSpPr>
              <p:nvPr/>
            </p:nvSpPr>
            <p:spPr bwMode="auto">
              <a:xfrm>
                <a:off x="4772" y="304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0" name="Oval 937"/>
              <p:cNvSpPr>
                <a:spLocks noChangeArrowheads="1"/>
              </p:cNvSpPr>
              <p:nvPr/>
            </p:nvSpPr>
            <p:spPr bwMode="auto">
              <a:xfrm>
                <a:off x="4744" y="30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1" name="Oval 938"/>
              <p:cNvSpPr>
                <a:spLocks noChangeArrowheads="1"/>
              </p:cNvSpPr>
              <p:nvPr/>
            </p:nvSpPr>
            <p:spPr bwMode="auto">
              <a:xfrm>
                <a:off x="3946" y="3073"/>
                <a:ext cx="76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2" name="Oval 939"/>
              <p:cNvSpPr>
                <a:spLocks noChangeArrowheads="1"/>
              </p:cNvSpPr>
              <p:nvPr/>
            </p:nvSpPr>
            <p:spPr bwMode="auto">
              <a:xfrm>
                <a:off x="3951" y="3073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3" name="Oval 940"/>
              <p:cNvSpPr>
                <a:spLocks noChangeArrowheads="1"/>
              </p:cNvSpPr>
              <p:nvPr/>
            </p:nvSpPr>
            <p:spPr bwMode="auto">
              <a:xfrm>
                <a:off x="3971" y="306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4" name="Oval 941"/>
              <p:cNvSpPr>
                <a:spLocks noChangeArrowheads="1"/>
              </p:cNvSpPr>
              <p:nvPr/>
            </p:nvSpPr>
            <p:spPr bwMode="auto">
              <a:xfrm>
                <a:off x="3941" y="309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5" name="Oval 942"/>
              <p:cNvSpPr>
                <a:spLocks noChangeArrowheads="1"/>
              </p:cNvSpPr>
              <p:nvPr/>
            </p:nvSpPr>
            <p:spPr bwMode="auto">
              <a:xfrm>
                <a:off x="4006" y="1775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6" name="Freeform 943"/>
              <p:cNvSpPr>
                <a:spLocks/>
              </p:cNvSpPr>
              <p:nvPr/>
            </p:nvSpPr>
            <p:spPr bwMode="auto">
              <a:xfrm>
                <a:off x="3934" y="1420"/>
                <a:ext cx="333" cy="1029"/>
              </a:xfrm>
              <a:custGeom>
                <a:avLst/>
                <a:gdLst>
                  <a:gd name="T0" fmla="*/ 1034 w 133"/>
                  <a:gd name="T1" fmla="*/ 7278 h 386"/>
                  <a:gd name="T2" fmla="*/ 95 w 133"/>
                  <a:gd name="T3" fmla="*/ 6630 h 386"/>
                  <a:gd name="T4" fmla="*/ 20 w 133"/>
                  <a:gd name="T5" fmla="*/ 6233 h 386"/>
                  <a:gd name="T6" fmla="*/ 20 w 133"/>
                  <a:gd name="T7" fmla="*/ 435 h 386"/>
                  <a:gd name="T8" fmla="*/ 300 w 133"/>
                  <a:gd name="T9" fmla="*/ 21 h 386"/>
                  <a:gd name="T10" fmla="*/ 1034 w 133"/>
                  <a:gd name="T11" fmla="*/ 21 h 386"/>
                  <a:gd name="T12" fmla="*/ 1034 w 133"/>
                  <a:gd name="T13" fmla="*/ 21 h 386"/>
                  <a:gd name="T14" fmla="*/ 1788 w 133"/>
                  <a:gd name="T15" fmla="*/ 21 h 386"/>
                  <a:gd name="T16" fmla="*/ 2068 w 133"/>
                  <a:gd name="T17" fmla="*/ 435 h 386"/>
                  <a:gd name="T18" fmla="*/ 2068 w 133"/>
                  <a:gd name="T19" fmla="*/ 6233 h 386"/>
                  <a:gd name="T20" fmla="*/ 1993 w 133"/>
                  <a:gd name="T21" fmla="*/ 7198 h 386"/>
                  <a:gd name="T22" fmla="*/ 1034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47" name="Oval 944"/>
              <p:cNvSpPr>
                <a:spLocks noChangeArrowheads="1"/>
              </p:cNvSpPr>
              <p:nvPr/>
            </p:nvSpPr>
            <p:spPr bwMode="auto">
              <a:xfrm>
                <a:off x="4029" y="1783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8" name="Oval 945"/>
              <p:cNvSpPr>
                <a:spLocks noChangeArrowheads="1"/>
              </p:cNvSpPr>
              <p:nvPr/>
            </p:nvSpPr>
            <p:spPr bwMode="auto">
              <a:xfrm>
                <a:off x="405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9" name="Oval 946"/>
              <p:cNvSpPr>
                <a:spLocks noChangeArrowheads="1"/>
              </p:cNvSpPr>
              <p:nvPr/>
            </p:nvSpPr>
            <p:spPr bwMode="auto">
              <a:xfrm>
                <a:off x="4064" y="176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0" name="Oval 947"/>
              <p:cNvSpPr>
                <a:spLocks noChangeArrowheads="1"/>
              </p:cNvSpPr>
              <p:nvPr/>
            </p:nvSpPr>
            <p:spPr bwMode="auto">
              <a:xfrm>
                <a:off x="4014" y="182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1" name="Oval 948"/>
              <p:cNvSpPr>
                <a:spLocks noChangeArrowheads="1"/>
              </p:cNvSpPr>
              <p:nvPr/>
            </p:nvSpPr>
            <p:spPr bwMode="auto">
              <a:xfrm>
                <a:off x="4667" y="1775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2" name="Freeform 949"/>
              <p:cNvSpPr>
                <a:spLocks/>
              </p:cNvSpPr>
              <p:nvPr/>
            </p:nvSpPr>
            <p:spPr bwMode="auto">
              <a:xfrm>
                <a:off x="4592" y="1420"/>
                <a:ext cx="335" cy="1059"/>
              </a:xfrm>
              <a:custGeom>
                <a:avLst/>
                <a:gdLst>
                  <a:gd name="T0" fmla="*/ 1050 w 134"/>
                  <a:gd name="T1" fmla="*/ 7536 h 397"/>
                  <a:gd name="T2" fmla="*/ 113 w 134"/>
                  <a:gd name="T3" fmla="*/ 7216 h 397"/>
                  <a:gd name="T4" fmla="*/ 20 w 134"/>
                  <a:gd name="T5" fmla="*/ 6490 h 397"/>
                  <a:gd name="T6" fmla="*/ 20 w 134"/>
                  <a:gd name="T7" fmla="*/ 435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5 h 397"/>
                  <a:gd name="T18" fmla="*/ 2083 w 134"/>
                  <a:gd name="T19" fmla="*/ 6490 h 397"/>
                  <a:gd name="T20" fmla="*/ 2000 w 134"/>
                  <a:gd name="T21" fmla="*/ 6909 h 397"/>
                  <a:gd name="T22" fmla="*/ 1050 w 134"/>
                  <a:gd name="T23" fmla="*/ 7536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53" name="Oval 950"/>
              <p:cNvSpPr>
                <a:spLocks noChangeArrowheads="1"/>
              </p:cNvSpPr>
              <p:nvPr/>
            </p:nvSpPr>
            <p:spPr bwMode="auto">
              <a:xfrm>
                <a:off x="4689" y="1783"/>
                <a:ext cx="33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4" name="Oval 951"/>
              <p:cNvSpPr>
                <a:spLocks noChangeArrowheads="1"/>
              </p:cNvSpPr>
              <p:nvPr/>
            </p:nvSpPr>
            <p:spPr bwMode="auto">
              <a:xfrm>
                <a:off x="471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5" name="Oval 952"/>
              <p:cNvSpPr>
                <a:spLocks noChangeArrowheads="1"/>
              </p:cNvSpPr>
              <p:nvPr/>
            </p:nvSpPr>
            <p:spPr bwMode="auto">
              <a:xfrm>
                <a:off x="4724" y="176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6" name="Oval 953"/>
              <p:cNvSpPr>
                <a:spLocks noChangeArrowheads="1"/>
              </p:cNvSpPr>
              <p:nvPr/>
            </p:nvSpPr>
            <p:spPr bwMode="auto">
              <a:xfrm>
                <a:off x="4674" y="18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7" name="Oval 954"/>
              <p:cNvSpPr>
                <a:spLocks noChangeArrowheads="1"/>
              </p:cNvSpPr>
              <p:nvPr/>
            </p:nvSpPr>
            <p:spPr bwMode="auto">
              <a:xfrm>
                <a:off x="4337" y="1775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58" name="Freeform 955"/>
              <p:cNvSpPr>
                <a:spLocks/>
              </p:cNvSpPr>
              <p:nvPr/>
            </p:nvSpPr>
            <p:spPr bwMode="auto">
              <a:xfrm>
                <a:off x="4262" y="1420"/>
                <a:ext cx="335" cy="1115"/>
              </a:xfrm>
              <a:custGeom>
                <a:avLst/>
                <a:gdLst>
                  <a:gd name="T0" fmla="*/ 1050 w 134"/>
                  <a:gd name="T1" fmla="*/ 7933 h 418"/>
                  <a:gd name="T2" fmla="*/ 113 w 134"/>
                  <a:gd name="T3" fmla="*/ 7285 h 418"/>
                  <a:gd name="T4" fmla="*/ 20 w 134"/>
                  <a:gd name="T5" fmla="*/ 6930 h 418"/>
                  <a:gd name="T6" fmla="*/ 20 w 134"/>
                  <a:gd name="T7" fmla="*/ 435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5 h 418"/>
                  <a:gd name="T18" fmla="*/ 2083 w 134"/>
                  <a:gd name="T19" fmla="*/ 6887 h 418"/>
                  <a:gd name="T20" fmla="*/ 2000 w 134"/>
                  <a:gd name="T21" fmla="*/ 7285 h 418"/>
                  <a:gd name="T22" fmla="*/ 1050 w 134"/>
                  <a:gd name="T23" fmla="*/ 793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59" name="Oval 956"/>
              <p:cNvSpPr>
                <a:spLocks noChangeArrowheads="1"/>
              </p:cNvSpPr>
              <p:nvPr/>
            </p:nvSpPr>
            <p:spPr bwMode="auto">
              <a:xfrm>
                <a:off x="4359" y="1783"/>
                <a:ext cx="33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60" name="Oval 957"/>
              <p:cNvSpPr>
                <a:spLocks noChangeArrowheads="1"/>
              </p:cNvSpPr>
              <p:nvPr/>
            </p:nvSpPr>
            <p:spPr bwMode="auto">
              <a:xfrm>
                <a:off x="4382" y="1836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61" name="Oval 958"/>
              <p:cNvSpPr>
                <a:spLocks noChangeArrowheads="1"/>
              </p:cNvSpPr>
              <p:nvPr/>
            </p:nvSpPr>
            <p:spPr bwMode="auto">
              <a:xfrm>
                <a:off x="4394" y="176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62" name="Oval 959"/>
              <p:cNvSpPr>
                <a:spLocks noChangeArrowheads="1"/>
              </p:cNvSpPr>
              <p:nvPr/>
            </p:nvSpPr>
            <p:spPr bwMode="auto">
              <a:xfrm>
                <a:off x="4344" y="182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63" name="Freeform 960"/>
              <p:cNvSpPr>
                <a:spLocks/>
              </p:cNvSpPr>
              <p:nvPr/>
            </p:nvSpPr>
            <p:spPr bwMode="auto">
              <a:xfrm>
                <a:off x="4779" y="2353"/>
                <a:ext cx="146" cy="339"/>
              </a:xfrm>
              <a:custGeom>
                <a:avLst/>
                <a:gdLst>
                  <a:gd name="T0" fmla="*/ 926 w 58"/>
                  <a:gd name="T1" fmla="*/ 0 h 127"/>
                  <a:gd name="T2" fmla="*/ 84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26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4" name="Freeform 961"/>
              <p:cNvSpPr>
                <a:spLocks/>
              </p:cNvSpPr>
              <p:nvPr/>
            </p:nvSpPr>
            <p:spPr bwMode="auto">
              <a:xfrm>
                <a:off x="4437" y="2356"/>
                <a:ext cx="360" cy="363"/>
              </a:xfrm>
              <a:custGeom>
                <a:avLst/>
                <a:gdLst>
                  <a:gd name="T0" fmla="*/ 2145 w 144"/>
                  <a:gd name="T1" fmla="*/ 854 h 136"/>
                  <a:gd name="T2" fmla="*/ 2020 w 144"/>
                  <a:gd name="T3" fmla="*/ 875 h 136"/>
                  <a:gd name="T4" fmla="*/ 1083 w 144"/>
                  <a:gd name="T5" fmla="*/ 550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7 h 136"/>
                  <a:gd name="T12" fmla="*/ 908 w 144"/>
                  <a:gd name="T13" fmla="*/ 627 h 136"/>
                  <a:gd name="T14" fmla="*/ 0 w 144"/>
                  <a:gd name="T15" fmla="*/ 1254 h 136"/>
                  <a:gd name="T16" fmla="*/ 0 w 144"/>
                  <a:gd name="T17" fmla="*/ 1276 h 136"/>
                  <a:gd name="T18" fmla="*/ 1220 w 144"/>
                  <a:gd name="T19" fmla="*/ 2472 h 136"/>
                  <a:gd name="T20" fmla="*/ 2145 w 144"/>
                  <a:gd name="T21" fmla="*/ 2037 h 136"/>
                  <a:gd name="T22" fmla="*/ 2145 w 144"/>
                  <a:gd name="T23" fmla="*/ 854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5" name="Freeform 962"/>
              <p:cNvSpPr>
                <a:spLocks/>
              </p:cNvSpPr>
              <p:nvPr/>
            </p:nvSpPr>
            <p:spPr bwMode="auto">
              <a:xfrm>
                <a:off x="3966" y="2343"/>
                <a:ext cx="418" cy="410"/>
              </a:xfrm>
              <a:custGeom>
                <a:avLst/>
                <a:gdLst>
                  <a:gd name="T0" fmla="*/ 1960 w 167"/>
                  <a:gd name="T1" fmla="*/ 716 h 154"/>
                  <a:gd name="T2" fmla="*/ 1867 w 167"/>
                  <a:gd name="T3" fmla="*/ 362 h 154"/>
                  <a:gd name="T4" fmla="*/ 1867 w 167"/>
                  <a:gd name="T5" fmla="*/ 0 h 154"/>
                  <a:gd name="T6" fmla="*/ 1785 w 167"/>
                  <a:gd name="T7" fmla="*/ 644 h 154"/>
                  <a:gd name="T8" fmla="*/ 833 w 167"/>
                  <a:gd name="T9" fmla="*/ 716 h 154"/>
                  <a:gd name="T10" fmla="*/ 0 w 167"/>
                  <a:gd name="T11" fmla="*/ 2170 h 154"/>
                  <a:gd name="T12" fmla="*/ 0 w 167"/>
                  <a:gd name="T13" fmla="*/ 2170 h 154"/>
                  <a:gd name="T14" fmla="*/ 1429 w 167"/>
                  <a:gd name="T15" fmla="*/ 2758 h 154"/>
                  <a:gd name="T16" fmla="*/ 2618 w 167"/>
                  <a:gd name="T17" fmla="*/ 1318 h 154"/>
                  <a:gd name="T18" fmla="*/ 2618 w 167"/>
                  <a:gd name="T19" fmla="*/ 1283 h 154"/>
                  <a:gd name="T20" fmla="*/ 1960 w 167"/>
                  <a:gd name="T21" fmla="*/ 71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8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" name="Freeform 963"/>
              <p:cNvSpPr>
                <a:spLocks/>
              </p:cNvSpPr>
              <p:nvPr/>
            </p:nvSpPr>
            <p:spPr bwMode="auto">
              <a:xfrm>
                <a:off x="4207" y="2524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" name="Freeform 964"/>
              <p:cNvSpPr>
                <a:spLocks/>
              </p:cNvSpPr>
              <p:nvPr/>
            </p:nvSpPr>
            <p:spPr bwMode="auto">
              <a:xfrm>
                <a:off x="3936" y="2319"/>
                <a:ext cx="168" cy="346"/>
              </a:xfrm>
              <a:custGeom>
                <a:avLst/>
                <a:gdLst>
                  <a:gd name="T0" fmla="*/ 0 w 67"/>
                  <a:gd name="T1" fmla="*/ 2451 h 130"/>
                  <a:gd name="T2" fmla="*/ 1026 w 67"/>
                  <a:gd name="T3" fmla="*/ 886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" name="Freeform 965"/>
              <p:cNvSpPr>
                <a:spLocks/>
              </p:cNvSpPr>
              <p:nvPr/>
            </p:nvSpPr>
            <p:spPr bwMode="auto">
              <a:xfrm>
                <a:off x="3936" y="3257"/>
                <a:ext cx="989" cy="24"/>
              </a:xfrm>
              <a:custGeom>
                <a:avLst/>
                <a:gdLst>
                  <a:gd name="T0" fmla="*/ 0 w 395"/>
                  <a:gd name="T1" fmla="*/ 0 h 9"/>
                  <a:gd name="T2" fmla="*/ 3235 w 395"/>
                  <a:gd name="T3" fmla="*/ 171 h 9"/>
                  <a:gd name="T4" fmla="*/ 6199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" name="Freeform 966"/>
              <p:cNvSpPr>
                <a:spLocks/>
              </p:cNvSpPr>
              <p:nvPr/>
            </p:nvSpPr>
            <p:spPr bwMode="auto">
              <a:xfrm>
                <a:off x="3936" y="2993"/>
                <a:ext cx="131" cy="227"/>
              </a:xfrm>
              <a:custGeom>
                <a:avLst/>
                <a:gdLst>
                  <a:gd name="T0" fmla="*/ 0 w 52"/>
                  <a:gd name="T1" fmla="*/ 1482 h 85"/>
                  <a:gd name="T2" fmla="*/ 781 w 52"/>
                  <a:gd name="T3" fmla="*/ 1199 h 85"/>
                  <a:gd name="T4" fmla="*/ 640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ubicBezTo>
                      <a:pt x="21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" name="Freeform 967"/>
              <p:cNvSpPr>
                <a:spLocks/>
              </p:cNvSpPr>
              <p:nvPr/>
            </p:nvSpPr>
            <p:spPr bwMode="auto">
              <a:xfrm>
                <a:off x="4052" y="2975"/>
                <a:ext cx="240" cy="242"/>
              </a:xfrm>
              <a:custGeom>
                <a:avLst/>
                <a:gdLst>
                  <a:gd name="T0" fmla="*/ 1408 w 96"/>
                  <a:gd name="T1" fmla="*/ 282 h 91"/>
                  <a:gd name="T2" fmla="*/ 708 w 96"/>
                  <a:gd name="T3" fmla="*/ 35 h 91"/>
                  <a:gd name="T4" fmla="*/ 0 w 96"/>
                  <a:gd name="T5" fmla="*/ 362 h 91"/>
                  <a:gd name="T6" fmla="*/ 50 w 96"/>
                  <a:gd name="T7" fmla="*/ 1316 h 91"/>
                  <a:gd name="T8" fmla="*/ 270 w 96"/>
                  <a:gd name="T9" fmla="*/ 1620 h 91"/>
                  <a:gd name="T10" fmla="*/ 1208 w 96"/>
                  <a:gd name="T11" fmla="*/ 1713 h 91"/>
                  <a:gd name="T12" fmla="*/ 1425 w 96"/>
                  <a:gd name="T13" fmla="*/ 1167 h 91"/>
                  <a:gd name="T14" fmla="*/ 1408 w 96"/>
                  <a:gd name="T15" fmla="*/ 28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0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1" y="3"/>
                      <a:pt x="1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3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4" y="91"/>
                      <a:pt x="92" y="79"/>
                      <a:pt x="91" y="62"/>
                    </a:cubicBezTo>
                    <a:cubicBezTo>
                      <a:pt x="91" y="46"/>
                      <a:pt x="96" y="23"/>
                      <a:pt x="90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" name="Freeform 968"/>
              <p:cNvSpPr>
                <a:spLocks/>
              </p:cNvSpPr>
              <p:nvPr/>
            </p:nvSpPr>
            <p:spPr bwMode="auto">
              <a:xfrm>
                <a:off x="4274" y="2975"/>
                <a:ext cx="240" cy="250"/>
              </a:xfrm>
              <a:custGeom>
                <a:avLst/>
                <a:gdLst>
                  <a:gd name="T0" fmla="*/ 1375 w 96"/>
                  <a:gd name="T1" fmla="*/ 191 h 94"/>
                  <a:gd name="T2" fmla="*/ 550 w 96"/>
                  <a:gd name="T3" fmla="*/ 56 h 94"/>
                  <a:gd name="T4" fmla="*/ 0 w 96"/>
                  <a:gd name="T5" fmla="*/ 247 h 94"/>
                  <a:gd name="T6" fmla="*/ 20 w 96"/>
                  <a:gd name="T7" fmla="*/ 282 h 94"/>
                  <a:gd name="T8" fmla="*/ 33 w 96"/>
                  <a:gd name="T9" fmla="*/ 1168 h 94"/>
                  <a:gd name="T10" fmla="*/ 0 w 96"/>
                  <a:gd name="T11" fmla="*/ 1633 h 94"/>
                  <a:gd name="T12" fmla="*/ 145 w 96"/>
                  <a:gd name="T13" fmla="*/ 1691 h 94"/>
                  <a:gd name="T14" fmla="*/ 1050 w 96"/>
                  <a:gd name="T15" fmla="*/ 1747 h 94"/>
                  <a:gd name="T16" fmla="*/ 1395 w 96"/>
                  <a:gd name="T17" fmla="*/ 1564 h 94"/>
                  <a:gd name="T18" fmla="*/ 1458 w 96"/>
                  <a:gd name="T19" fmla="*/ 1245 h 94"/>
                  <a:gd name="T20" fmla="*/ 1375 w 96"/>
                  <a:gd name="T21" fmla="*/ 191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4">
                    <a:moveTo>
                      <a:pt x="88" y="10"/>
                    </a:moveTo>
                    <a:cubicBezTo>
                      <a:pt x="80" y="2"/>
                      <a:pt x="65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23"/>
                      <a:pt x="2" y="46"/>
                      <a:pt x="2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2" y="89"/>
                      <a:pt x="5" y="90"/>
                      <a:pt x="9" y="90"/>
                    </a:cubicBezTo>
                    <a:cubicBezTo>
                      <a:pt x="20" y="91"/>
                      <a:pt x="46" y="91"/>
                      <a:pt x="67" y="93"/>
                    </a:cubicBezTo>
                    <a:cubicBezTo>
                      <a:pt x="81" y="94"/>
                      <a:pt x="86" y="89"/>
                      <a:pt x="89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6" y="19"/>
                      <a:pt x="88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" name="Freeform 969"/>
              <p:cNvSpPr>
                <a:spLocks/>
              </p:cNvSpPr>
              <p:nvPr/>
            </p:nvSpPr>
            <p:spPr bwMode="auto">
              <a:xfrm>
                <a:off x="4499" y="2940"/>
                <a:ext cx="223" cy="291"/>
              </a:xfrm>
              <a:custGeom>
                <a:avLst/>
                <a:gdLst>
                  <a:gd name="T0" fmla="*/ 1318 w 89"/>
                  <a:gd name="T1" fmla="*/ 1105 h 109"/>
                  <a:gd name="T2" fmla="*/ 1163 w 89"/>
                  <a:gd name="T3" fmla="*/ 115 h 109"/>
                  <a:gd name="T4" fmla="*/ 408 w 89"/>
                  <a:gd name="T5" fmla="*/ 136 h 109"/>
                  <a:gd name="T6" fmla="*/ 0 w 89"/>
                  <a:gd name="T7" fmla="*/ 491 h 109"/>
                  <a:gd name="T8" fmla="*/ 0 w 89"/>
                  <a:gd name="T9" fmla="*/ 491 h 109"/>
                  <a:gd name="T10" fmla="*/ 50 w 89"/>
                  <a:gd name="T11" fmla="*/ 1503 h 109"/>
                  <a:gd name="T12" fmla="*/ 33 w 89"/>
                  <a:gd name="T13" fmla="*/ 1695 h 109"/>
                  <a:gd name="T14" fmla="*/ 438 w 89"/>
                  <a:gd name="T15" fmla="*/ 2053 h 109"/>
                  <a:gd name="T16" fmla="*/ 1243 w 89"/>
                  <a:gd name="T17" fmla="*/ 1882 h 109"/>
                  <a:gd name="T18" fmla="*/ 1318 w 89"/>
                  <a:gd name="T19" fmla="*/ 1105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60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" name="Freeform 970"/>
              <p:cNvSpPr>
                <a:spLocks/>
              </p:cNvSpPr>
              <p:nvPr/>
            </p:nvSpPr>
            <p:spPr bwMode="auto">
              <a:xfrm>
                <a:off x="4867" y="2988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" name="Freeform 971"/>
              <p:cNvSpPr>
                <a:spLocks/>
              </p:cNvSpPr>
              <p:nvPr/>
            </p:nvSpPr>
            <p:spPr bwMode="auto">
              <a:xfrm>
                <a:off x="4702" y="2959"/>
                <a:ext cx="172" cy="253"/>
              </a:xfrm>
              <a:custGeom>
                <a:avLst/>
                <a:gdLst>
                  <a:gd name="T0" fmla="*/ 1069 w 69"/>
                  <a:gd name="T1" fmla="*/ 1340 h 95"/>
                  <a:gd name="T2" fmla="*/ 1057 w 69"/>
                  <a:gd name="T3" fmla="*/ 418 h 95"/>
                  <a:gd name="T4" fmla="*/ 1069 w 69"/>
                  <a:gd name="T5" fmla="*/ 341 h 95"/>
                  <a:gd name="T6" fmla="*/ 1057 w 69"/>
                  <a:gd name="T7" fmla="*/ 320 h 95"/>
                  <a:gd name="T8" fmla="*/ 621 w 69"/>
                  <a:gd name="T9" fmla="*/ 21 h 95"/>
                  <a:gd name="T10" fmla="*/ 62 w 69"/>
                  <a:gd name="T11" fmla="*/ 93 h 95"/>
                  <a:gd name="T12" fmla="*/ 0 w 69"/>
                  <a:gd name="T13" fmla="*/ 115 h 95"/>
                  <a:gd name="T14" fmla="*/ 42 w 69"/>
                  <a:gd name="T15" fmla="*/ 964 h 95"/>
                  <a:gd name="T16" fmla="*/ 30 w 69"/>
                  <a:gd name="T17" fmla="*/ 1625 h 95"/>
                  <a:gd name="T18" fmla="*/ 75 w 69"/>
                  <a:gd name="T19" fmla="*/ 1736 h 95"/>
                  <a:gd name="T20" fmla="*/ 695 w 69"/>
                  <a:gd name="T21" fmla="*/ 1680 h 95"/>
                  <a:gd name="T22" fmla="*/ 1069 w 69"/>
                  <a:gd name="T23" fmla="*/ 1531 h 95"/>
                  <a:gd name="T24" fmla="*/ 1069 w 69"/>
                  <a:gd name="T25" fmla="*/ 1510 h 95"/>
                  <a:gd name="T26" fmla="*/ 1069 w 69"/>
                  <a:gd name="T27" fmla="*/ 1340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" name="Freeform 972"/>
              <p:cNvSpPr>
                <a:spLocks/>
              </p:cNvSpPr>
              <p:nvPr/>
            </p:nvSpPr>
            <p:spPr bwMode="auto">
              <a:xfrm>
                <a:off x="4129" y="2729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" name="Freeform 973"/>
              <p:cNvSpPr>
                <a:spLocks/>
              </p:cNvSpPr>
              <p:nvPr/>
            </p:nvSpPr>
            <p:spPr bwMode="auto">
              <a:xfrm>
                <a:off x="3936" y="2660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" name="Freeform 974"/>
              <p:cNvSpPr>
                <a:spLocks/>
              </p:cNvSpPr>
              <p:nvPr/>
            </p:nvSpPr>
            <p:spPr bwMode="auto">
              <a:xfrm>
                <a:off x="4822" y="2671"/>
                <a:ext cx="103" cy="322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2 h 121"/>
                  <a:gd name="T6" fmla="*/ 95 w 41"/>
                  <a:gd name="T7" fmla="*/ 2089 h 121"/>
                  <a:gd name="T8" fmla="*/ 239 w 41"/>
                  <a:gd name="T9" fmla="*/ 2187 h 121"/>
                  <a:gd name="T10" fmla="*/ 460 w 41"/>
                  <a:gd name="T11" fmla="*/ 2281 h 121"/>
                  <a:gd name="T12" fmla="*/ 651 w 41"/>
                  <a:gd name="T13" fmla="*/ 228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9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" name="Freeform 975"/>
              <p:cNvSpPr>
                <a:spLocks/>
              </p:cNvSpPr>
              <p:nvPr/>
            </p:nvSpPr>
            <p:spPr bwMode="auto">
              <a:xfrm>
                <a:off x="4612" y="2647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095 w 94"/>
                  <a:gd name="T19" fmla="*/ 21 h 123"/>
                  <a:gd name="T20" fmla="*/ 102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2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5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" name="Freeform 976"/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</p:grpSp>
      <p:sp>
        <p:nvSpPr>
          <p:cNvPr id="3766" name="TextBox 3765"/>
          <p:cNvSpPr txBox="1"/>
          <p:nvPr/>
        </p:nvSpPr>
        <p:spPr>
          <a:xfrm>
            <a:off x="7332747" y="2211626"/>
            <a:ext cx="11500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Πολύποδες</a:t>
            </a:r>
          </a:p>
        </p:txBody>
      </p:sp>
      <p:cxnSp>
        <p:nvCxnSpPr>
          <p:cNvPr id="3768" name="Straight Arrow Connector 3767"/>
          <p:cNvCxnSpPr/>
          <p:nvPr/>
        </p:nvCxnSpPr>
        <p:spPr>
          <a:xfrm flipH="1">
            <a:off x="7116646" y="2550180"/>
            <a:ext cx="678730" cy="191291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769" name="Diagram 3768"/>
          <p:cNvGraphicFramePr/>
          <p:nvPr/>
        </p:nvGraphicFramePr>
        <p:xfrm>
          <a:off x="93482" y="4780766"/>
          <a:ext cx="11604396" cy="12101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94CF8C2E-F0C1-432B-8EC5-54E4CF7861D9}"/>
              </a:ext>
            </a:extLst>
          </p:cNvPr>
          <p:cNvGrpSpPr/>
          <p:nvPr/>
        </p:nvGrpSpPr>
        <p:grpSpPr>
          <a:xfrm>
            <a:off x="515861" y="3293511"/>
            <a:ext cx="2281768" cy="3441560"/>
            <a:chOff x="515861" y="3293511"/>
            <a:chExt cx="2281768" cy="3441560"/>
          </a:xfrm>
        </p:grpSpPr>
        <p:grpSp>
          <p:nvGrpSpPr>
            <p:cNvPr id="3036" name="Group 3"/>
            <p:cNvGrpSpPr>
              <a:grpSpLocks/>
            </p:cNvGrpSpPr>
            <p:nvPr/>
          </p:nvGrpSpPr>
          <p:grpSpPr bwMode="auto">
            <a:xfrm>
              <a:off x="515861" y="3293511"/>
              <a:ext cx="2223351" cy="1568254"/>
              <a:chOff x="660" y="1419"/>
              <a:chExt cx="2975" cy="1861"/>
            </a:xfrm>
          </p:grpSpPr>
          <p:grpSp>
            <p:nvGrpSpPr>
              <p:cNvPr id="3037" name="Group 4"/>
              <p:cNvGrpSpPr>
                <a:grpSpLocks/>
              </p:cNvGrpSpPr>
              <p:nvPr/>
            </p:nvGrpSpPr>
            <p:grpSpPr bwMode="auto">
              <a:xfrm>
                <a:off x="1648" y="1419"/>
                <a:ext cx="997" cy="1861"/>
                <a:chOff x="1648" y="1419"/>
                <a:chExt cx="997" cy="1861"/>
              </a:xfrm>
            </p:grpSpPr>
            <p:sp>
              <p:nvSpPr>
                <p:cNvPr id="3566" name="Freeform 5"/>
                <p:cNvSpPr>
                  <a:spLocks/>
                </p:cNvSpPr>
                <p:nvPr/>
              </p:nvSpPr>
              <p:spPr bwMode="auto">
                <a:xfrm>
                  <a:off x="1648" y="2475"/>
                  <a:ext cx="975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20 w 390"/>
                    <a:gd name="T5" fmla="*/ 2764 h 230"/>
                    <a:gd name="T6" fmla="*/ 300 w 390"/>
                    <a:gd name="T7" fmla="*/ 3196 h 230"/>
                    <a:gd name="T8" fmla="*/ 395 w 390"/>
                    <a:gd name="T9" fmla="*/ 3899 h 230"/>
                    <a:gd name="T10" fmla="*/ 1250 w 390"/>
                    <a:gd name="T11" fmla="*/ 4334 h 230"/>
                    <a:gd name="T12" fmla="*/ 2658 w 390"/>
                    <a:gd name="T13" fmla="*/ 4184 h 230"/>
                    <a:gd name="T14" fmla="*/ 4125 w 390"/>
                    <a:gd name="T15" fmla="*/ 4104 h 230"/>
                    <a:gd name="T16" fmla="*/ 5125 w 390"/>
                    <a:gd name="T17" fmla="*/ 4014 h 230"/>
                    <a:gd name="T18" fmla="*/ 5958 w 390"/>
                    <a:gd name="T19" fmla="*/ 4147 h 230"/>
                    <a:gd name="T20" fmla="*/ 6083 w 390"/>
                    <a:gd name="T21" fmla="*/ 3502 h 230"/>
                    <a:gd name="T22" fmla="*/ 6033 w 390"/>
                    <a:gd name="T23" fmla="*/ 2457 h 230"/>
                    <a:gd name="T24" fmla="*/ 6020 w 390"/>
                    <a:gd name="T25" fmla="*/ 1285 h 230"/>
                    <a:gd name="T26" fmla="*/ 442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4" y="113"/>
                        <a:pt x="12" y="130"/>
                        <a:pt x="14" y="146"/>
                      </a:cubicBezTo>
                      <a:cubicBezTo>
                        <a:pt x="15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5" y="206"/>
                      </a:cubicBezTo>
                      <a:cubicBezTo>
                        <a:pt x="34" y="229"/>
                        <a:pt x="59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3" y="219"/>
                        <a:pt x="264" y="217"/>
                      </a:cubicBezTo>
                      <a:cubicBezTo>
                        <a:pt x="285" y="217"/>
                        <a:pt x="306" y="212"/>
                        <a:pt x="328" y="212"/>
                      </a:cubicBezTo>
                      <a:cubicBezTo>
                        <a:pt x="343" y="212"/>
                        <a:pt x="369" y="230"/>
                        <a:pt x="381" y="219"/>
                      </a:cubicBezTo>
                      <a:cubicBezTo>
                        <a:pt x="390" y="211"/>
                        <a:pt x="389" y="196"/>
                        <a:pt x="389" y="185"/>
                      </a:cubicBezTo>
                      <a:cubicBezTo>
                        <a:pt x="390" y="166"/>
                        <a:pt x="388" y="148"/>
                        <a:pt x="386" y="130"/>
                      </a:cubicBezTo>
                      <a:cubicBezTo>
                        <a:pt x="384" y="109"/>
                        <a:pt x="385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7" name="Freeform 6"/>
                <p:cNvSpPr>
                  <a:spLocks/>
                </p:cNvSpPr>
                <p:nvPr/>
              </p:nvSpPr>
              <p:spPr bwMode="auto">
                <a:xfrm>
                  <a:off x="2498" y="2352"/>
                  <a:ext cx="145" cy="339"/>
                </a:xfrm>
                <a:custGeom>
                  <a:avLst/>
                  <a:gdLst>
                    <a:gd name="T0" fmla="*/ 833 w 58"/>
                    <a:gd name="T1" fmla="*/ 264 h 127"/>
                    <a:gd name="T2" fmla="*/ 0 w 58"/>
                    <a:gd name="T3" fmla="*/ 876 h 127"/>
                    <a:gd name="T4" fmla="*/ 20 w 58"/>
                    <a:gd name="T5" fmla="*/ 2015 h 127"/>
                    <a:gd name="T6" fmla="*/ 908 w 58"/>
                    <a:gd name="T7" fmla="*/ 2266 h 127"/>
                    <a:gd name="T8" fmla="*/ 908 w 58"/>
                    <a:gd name="T9" fmla="*/ 0 h 127"/>
                    <a:gd name="T10" fmla="*/ 83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3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8" name="Freeform 7"/>
                <p:cNvSpPr>
                  <a:spLocks/>
                </p:cNvSpPr>
                <p:nvPr/>
              </p:nvSpPr>
              <p:spPr bwMode="auto">
                <a:xfrm>
                  <a:off x="2155" y="2355"/>
                  <a:ext cx="360" cy="362"/>
                </a:xfrm>
                <a:custGeom>
                  <a:avLst/>
                  <a:gdLst>
                    <a:gd name="T0" fmla="*/ 2145 w 144"/>
                    <a:gd name="T1" fmla="*/ 849 h 136"/>
                    <a:gd name="T2" fmla="*/ 2020 w 144"/>
                    <a:gd name="T3" fmla="*/ 865 h 136"/>
                    <a:gd name="T4" fmla="*/ 1083 w 144"/>
                    <a:gd name="T5" fmla="*/ 546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6 h 136"/>
                    <a:gd name="T12" fmla="*/ 908 w 144"/>
                    <a:gd name="T13" fmla="*/ 623 h 136"/>
                    <a:gd name="T14" fmla="*/ 0 w 144"/>
                    <a:gd name="T15" fmla="*/ 1246 h 136"/>
                    <a:gd name="T16" fmla="*/ 0 w 144"/>
                    <a:gd name="T17" fmla="*/ 1262 h 136"/>
                    <a:gd name="T18" fmla="*/ 1220 w 144"/>
                    <a:gd name="T19" fmla="*/ 2451 h 136"/>
                    <a:gd name="T20" fmla="*/ 2145 w 144"/>
                    <a:gd name="T21" fmla="*/ 2020 h 136"/>
                    <a:gd name="T22" fmla="*/ 2145 w 144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9" name="Freeform 8"/>
                <p:cNvSpPr>
                  <a:spLocks/>
                </p:cNvSpPr>
                <p:nvPr/>
              </p:nvSpPr>
              <p:spPr bwMode="auto">
                <a:xfrm>
                  <a:off x="1685" y="2341"/>
                  <a:ext cx="418" cy="411"/>
                </a:xfrm>
                <a:custGeom>
                  <a:avLst/>
                  <a:gdLst>
                    <a:gd name="T0" fmla="*/ 1960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60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0" name="Freeform 9"/>
                <p:cNvSpPr>
                  <a:spLocks/>
                </p:cNvSpPr>
                <p:nvPr/>
              </p:nvSpPr>
              <p:spPr bwMode="auto">
                <a:xfrm>
                  <a:off x="1925" y="2523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1" name="Freeform 10"/>
                <p:cNvSpPr>
                  <a:spLocks/>
                </p:cNvSpPr>
                <p:nvPr/>
              </p:nvSpPr>
              <p:spPr bwMode="auto">
                <a:xfrm>
                  <a:off x="1655" y="2317"/>
                  <a:ext cx="168" cy="347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26 w 67"/>
                    <a:gd name="T7" fmla="*/ 892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2" name="Freeform 11"/>
                <p:cNvSpPr>
                  <a:spLocks/>
                </p:cNvSpPr>
                <p:nvPr/>
              </p:nvSpPr>
              <p:spPr bwMode="auto">
                <a:xfrm>
                  <a:off x="1653" y="2992"/>
                  <a:ext cx="132" cy="227"/>
                </a:xfrm>
                <a:custGeom>
                  <a:avLst/>
                  <a:gdLst>
                    <a:gd name="T0" fmla="*/ 633 w 53"/>
                    <a:gd name="T1" fmla="*/ 115 h 85"/>
                    <a:gd name="T2" fmla="*/ 12 w 53"/>
                    <a:gd name="T3" fmla="*/ 0 h 85"/>
                    <a:gd name="T4" fmla="*/ 0 w 53"/>
                    <a:gd name="T5" fmla="*/ 1482 h 85"/>
                    <a:gd name="T6" fmla="*/ 775 w 53"/>
                    <a:gd name="T7" fmla="*/ 1199 h 85"/>
                    <a:gd name="T8" fmla="*/ 633 w 53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85">
                      <a:moveTo>
                        <a:pt x="41" y="6"/>
                      </a:moveTo>
                      <a:cubicBezTo>
                        <a:pt x="22" y="0"/>
                        <a:pt x="15" y="2"/>
                        <a:pt x="1" y="0"/>
                      </a:cubicBezTo>
                      <a:cubicBezTo>
                        <a:pt x="1" y="29"/>
                        <a:pt x="0" y="55"/>
                        <a:pt x="0" y="78"/>
                      </a:cubicBez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3" y="8"/>
                        <a:pt x="41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3" name="Freeform 12"/>
                <p:cNvSpPr>
                  <a:spLocks/>
                </p:cNvSpPr>
                <p:nvPr/>
              </p:nvSpPr>
              <p:spPr bwMode="auto">
                <a:xfrm>
                  <a:off x="176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212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6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5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2" y="89"/>
                        <a:pt x="60" y="90"/>
                        <a:pt x="78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2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4" name="Freeform 13"/>
                <p:cNvSpPr>
                  <a:spLocks/>
                </p:cNvSpPr>
                <p:nvPr/>
              </p:nvSpPr>
              <p:spPr bwMode="auto">
                <a:xfrm>
                  <a:off x="199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76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1" y="2"/>
                        <a:pt x="66" y="7"/>
                        <a:pt x="36" y="3"/>
                      </a:cubicBezTo>
                      <a:cubicBezTo>
                        <a:pt x="14" y="0"/>
                        <a:pt x="7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3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2" y="94"/>
                        <a:pt x="87" y="89"/>
                        <a:pt x="90" y="83"/>
                      </a:cubicBezTo>
                      <a:cubicBezTo>
                        <a:pt x="93" y="80"/>
                        <a:pt x="94" y="74"/>
                        <a:pt x="94" y="66"/>
                      </a:cubicBezTo>
                      <a:cubicBezTo>
                        <a:pt x="94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5" name="Freeform 14"/>
                <p:cNvSpPr>
                  <a:spLocks/>
                </p:cNvSpPr>
                <p:nvPr/>
              </p:nvSpPr>
              <p:spPr bwMode="auto">
                <a:xfrm>
                  <a:off x="2218" y="2939"/>
                  <a:ext cx="222" cy="290"/>
                </a:xfrm>
                <a:custGeom>
                  <a:avLst/>
                  <a:gdLst>
                    <a:gd name="T0" fmla="*/ 1307 w 89"/>
                    <a:gd name="T1" fmla="*/ 1091 h 109"/>
                    <a:gd name="T2" fmla="*/ 1150 w 89"/>
                    <a:gd name="T3" fmla="*/ 114 h 109"/>
                    <a:gd name="T4" fmla="*/ 404 w 89"/>
                    <a:gd name="T5" fmla="*/ 136 h 109"/>
                    <a:gd name="T6" fmla="*/ 0 w 89"/>
                    <a:gd name="T7" fmla="*/ 490 h 109"/>
                    <a:gd name="T8" fmla="*/ 0 w 89"/>
                    <a:gd name="T9" fmla="*/ 490 h 109"/>
                    <a:gd name="T10" fmla="*/ 42 w 89"/>
                    <a:gd name="T11" fmla="*/ 1487 h 109"/>
                    <a:gd name="T12" fmla="*/ 30 w 89"/>
                    <a:gd name="T13" fmla="*/ 1679 h 109"/>
                    <a:gd name="T14" fmla="*/ 437 w 89"/>
                    <a:gd name="T15" fmla="*/ 2033 h 109"/>
                    <a:gd name="T16" fmla="*/ 1225 w 89"/>
                    <a:gd name="T17" fmla="*/ 1862 h 109"/>
                    <a:gd name="T18" fmla="*/ 1307 w 89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59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6" name="Freeform 15"/>
                <p:cNvSpPr>
                  <a:spLocks/>
                </p:cNvSpPr>
                <p:nvPr/>
              </p:nvSpPr>
              <p:spPr bwMode="auto">
                <a:xfrm>
                  <a:off x="258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7" name="Freeform 16"/>
                <p:cNvSpPr>
                  <a:spLocks/>
                </p:cNvSpPr>
                <p:nvPr/>
              </p:nvSpPr>
              <p:spPr bwMode="auto">
                <a:xfrm>
                  <a:off x="242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8" name="Freeform 17"/>
                <p:cNvSpPr>
                  <a:spLocks/>
                </p:cNvSpPr>
                <p:nvPr/>
              </p:nvSpPr>
              <p:spPr bwMode="auto">
                <a:xfrm>
                  <a:off x="184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79" name="Freeform 18"/>
                <p:cNvSpPr>
                  <a:spLocks/>
                </p:cNvSpPr>
                <p:nvPr/>
              </p:nvSpPr>
              <p:spPr bwMode="auto">
                <a:xfrm>
                  <a:off x="1655" y="2659"/>
                  <a:ext cx="203" cy="344"/>
                </a:xfrm>
                <a:custGeom>
                  <a:avLst/>
                  <a:gdLst>
                    <a:gd name="T0" fmla="*/ 125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43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35 w 81"/>
                    <a:gd name="T19" fmla="*/ 2445 h 129"/>
                    <a:gd name="T20" fmla="*/ 1256 w 81"/>
                    <a:gd name="T21" fmla="*/ 2296 h 129"/>
                    <a:gd name="T22" fmla="*/ 125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0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4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0" name="Freeform 19"/>
                <p:cNvSpPr>
                  <a:spLocks/>
                </p:cNvSpPr>
                <p:nvPr/>
              </p:nvSpPr>
              <p:spPr bwMode="auto">
                <a:xfrm>
                  <a:off x="254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95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1" name="Freeform 20"/>
                <p:cNvSpPr>
                  <a:spLocks/>
                </p:cNvSpPr>
                <p:nvPr/>
              </p:nvSpPr>
              <p:spPr bwMode="auto">
                <a:xfrm>
                  <a:off x="233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25 w 94"/>
                    <a:gd name="T17" fmla="*/ 227 h 123"/>
                    <a:gd name="T18" fmla="*/ 1095 w 94"/>
                    <a:gd name="T19" fmla="*/ 21 h 123"/>
                    <a:gd name="T20" fmla="*/ 100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2" name="Freeform 21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3" name="Freeform 22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4" name="Freeform 23"/>
                <p:cNvSpPr>
                  <a:spLocks/>
                </p:cNvSpPr>
                <p:nvPr/>
              </p:nvSpPr>
              <p:spPr bwMode="auto">
                <a:xfrm>
                  <a:off x="1655" y="3160"/>
                  <a:ext cx="988" cy="120"/>
                </a:xfrm>
                <a:custGeom>
                  <a:avLst/>
                  <a:gdLst>
                    <a:gd name="T0" fmla="*/ 6181 w 395"/>
                    <a:gd name="T1" fmla="*/ 285 h 45"/>
                    <a:gd name="T2" fmla="*/ 5868 w 395"/>
                    <a:gd name="T3" fmla="*/ 77 h 45"/>
                    <a:gd name="T4" fmla="*/ 5868 w 395"/>
                    <a:gd name="T5" fmla="*/ 93 h 45"/>
                    <a:gd name="T6" fmla="*/ 5493 w 395"/>
                    <a:gd name="T7" fmla="*/ 248 h 45"/>
                    <a:gd name="T8" fmla="*/ 4867 w 395"/>
                    <a:gd name="T9" fmla="*/ 307 h 45"/>
                    <a:gd name="T10" fmla="*/ 4817 w 395"/>
                    <a:gd name="T11" fmla="*/ 192 h 45"/>
                    <a:gd name="T12" fmla="*/ 4817 w 395"/>
                    <a:gd name="T13" fmla="*/ 192 h 45"/>
                    <a:gd name="T14" fmla="*/ 4755 w 395"/>
                    <a:gd name="T15" fmla="*/ 307 h 45"/>
                    <a:gd name="T16" fmla="*/ 3960 w 395"/>
                    <a:gd name="T17" fmla="*/ 477 h 45"/>
                    <a:gd name="T18" fmla="*/ 3554 w 395"/>
                    <a:gd name="T19" fmla="*/ 115 h 45"/>
                    <a:gd name="T20" fmla="*/ 3504 w 395"/>
                    <a:gd name="T21" fmla="*/ 248 h 45"/>
                    <a:gd name="T22" fmla="*/ 3159 w 395"/>
                    <a:gd name="T23" fmla="*/ 435 h 45"/>
                    <a:gd name="T24" fmla="*/ 2251 w 395"/>
                    <a:gd name="T25" fmla="*/ 376 h 45"/>
                    <a:gd name="T26" fmla="*/ 2096 w 395"/>
                    <a:gd name="T27" fmla="*/ 320 h 45"/>
                    <a:gd name="T28" fmla="*/ 2096 w 395"/>
                    <a:gd name="T29" fmla="*/ 320 h 45"/>
                    <a:gd name="T30" fmla="*/ 1926 w 395"/>
                    <a:gd name="T31" fmla="*/ 397 h 45"/>
                    <a:gd name="T32" fmla="*/ 988 w 395"/>
                    <a:gd name="T33" fmla="*/ 307 h 45"/>
                    <a:gd name="T34" fmla="*/ 770 w 395"/>
                    <a:gd name="T35" fmla="*/ 0 h 45"/>
                    <a:gd name="T36" fmla="*/ 0 w 395"/>
                    <a:gd name="T37" fmla="*/ 285 h 45"/>
                    <a:gd name="T38" fmla="*/ 0 w 395"/>
                    <a:gd name="T39" fmla="*/ 683 h 45"/>
                    <a:gd name="T40" fmla="*/ 3222 w 395"/>
                    <a:gd name="T41" fmla="*/ 853 h 45"/>
                    <a:gd name="T42" fmla="*/ 6181 w 395"/>
                    <a:gd name="T43" fmla="*/ 683 h 45"/>
                    <a:gd name="T44" fmla="*/ 6181 w 395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5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5" y="4"/>
                      </a:cubicBezTo>
                      <a:cubicBezTo>
                        <a:pt x="375" y="4"/>
                        <a:pt x="375" y="4"/>
                        <a:pt x="375" y="5"/>
                      </a:cubicBezTo>
                      <a:cubicBezTo>
                        <a:pt x="369" y="15"/>
                        <a:pt x="368" y="11"/>
                        <a:pt x="351" y="13"/>
                      </a:cubicBezTo>
                      <a:cubicBezTo>
                        <a:pt x="333" y="15"/>
                        <a:pt x="319" y="19"/>
                        <a:pt x="311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8" y="10"/>
                        <a:pt x="308" y="10"/>
                        <a:pt x="308" y="10"/>
                      </a:cubicBezTo>
                      <a:cubicBezTo>
                        <a:pt x="307" y="12"/>
                        <a:pt x="306" y="14"/>
                        <a:pt x="304" y="16"/>
                      </a:cubicBezTo>
                      <a:cubicBezTo>
                        <a:pt x="294" y="23"/>
                        <a:pt x="274" y="24"/>
                        <a:pt x="253" y="25"/>
                      </a:cubicBezTo>
                      <a:cubicBezTo>
                        <a:pt x="232" y="26"/>
                        <a:pt x="228" y="18"/>
                        <a:pt x="227" y="6"/>
                      </a:cubicBezTo>
                      <a:cubicBezTo>
                        <a:pt x="227" y="9"/>
                        <a:pt x="226" y="11"/>
                        <a:pt x="224" y="13"/>
                      </a:cubicBezTo>
                      <a:cubicBezTo>
                        <a:pt x="221" y="19"/>
                        <a:pt x="216" y="24"/>
                        <a:pt x="202" y="23"/>
                      </a:cubicBezTo>
                      <a:cubicBezTo>
                        <a:pt x="181" y="21"/>
                        <a:pt x="155" y="21"/>
                        <a:pt x="144" y="20"/>
                      </a:cubicBezTo>
                      <a:cubicBezTo>
                        <a:pt x="140" y="20"/>
                        <a:pt x="137" y="19"/>
                        <a:pt x="134" y="17"/>
                      </a:cubicBezTo>
                      <a:cubicBezTo>
                        <a:pt x="134" y="17"/>
                        <a:pt x="134" y="17"/>
                        <a:pt x="134" y="17"/>
                      </a:cubicBezTo>
                      <a:cubicBezTo>
                        <a:pt x="132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49" y="8"/>
                        <a:pt x="49" y="0"/>
                      </a:cubicBezTo>
                      <a:cubicBezTo>
                        <a:pt x="48" y="10"/>
                        <a:pt x="31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9" y="39"/>
                        <a:pt x="131" y="45"/>
                        <a:pt x="206" y="45"/>
                      </a:cubicBezTo>
                      <a:cubicBezTo>
                        <a:pt x="282" y="45"/>
                        <a:pt x="363" y="39"/>
                        <a:pt x="395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5" name="Oval 24"/>
                <p:cNvSpPr>
                  <a:spLocks noChangeArrowheads="1"/>
                </p:cNvSpPr>
                <p:nvPr/>
              </p:nvSpPr>
              <p:spPr bwMode="auto">
                <a:xfrm>
                  <a:off x="1850" y="2528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86" name="Oval 25"/>
                <p:cNvSpPr>
                  <a:spLocks noChangeArrowheads="1"/>
                </p:cNvSpPr>
                <p:nvPr/>
              </p:nvSpPr>
              <p:spPr bwMode="auto">
                <a:xfrm>
                  <a:off x="1845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87" name="Oval 26"/>
                <p:cNvSpPr>
                  <a:spLocks noChangeArrowheads="1"/>
                </p:cNvSpPr>
                <p:nvPr/>
              </p:nvSpPr>
              <p:spPr bwMode="auto">
                <a:xfrm>
                  <a:off x="1838" y="25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88" name="Freeform 27"/>
                <p:cNvSpPr>
                  <a:spLocks/>
                </p:cNvSpPr>
                <p:nvPr/>
              </p:nvSpPr>
              <p:spPr bwMode="auto">
                <a:xfrm>
                  <a:off x="1853" y="2531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4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89" name="Oval 28"/>
                <p:cNvSpPr>
                  <a:spLocks noChangeArrowheads="1"/>
                </p:cNvSpPr>
                <p:nvPr/>
              </p:nvSpPr>
              <p:spPr bwMode="auto">
                <a:xfrm>
                  <a:off x="1863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0" name="Oval 29"/>
                <p:cNvSpPr>
                  <a:spLocks noChangeArrowheads="1"/>
                </p:cNvSpPr>
                <p:nvPr/>
              </p:nvSpPr>
              <p:spPr bwMode="auto">
                <a:xfrm>
                  <a:off x="1868" y="2549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1" name="Oval 30"/>
                <p:cNvSpPr>
                  <a:spLocks noChangeArrowheads="1"/>
                </p:cNvSpPr>
                <p:nvPr/>
              </p:nvSpPr>
              <p:spPr bwMode="auto">
                <a:xfrm>
                  <a:off x="2078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2" name="Oval 31"/>
                <p:cNvSpPr>
                  <a:spLocks noChangeArrowheads="1"/>
                </p:cNvSpPr>
                <p:nvPr/>
              </p:nvSpPr>
              <p:spPr bwMode="auto">
                <a:xfrm>
                  <a:off x="2070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3" name="Oval 32"/>
                <p:cNvSpPr>
                  <a:spLocks noChangeArrowheads="1"/>
                </p:cNvSpPr>
                <p:nvPr/>
              </p:nvSpPr>
              <p:spPr bwMode="auto">
                <a:xfrm>
                  <a:off x="2065" y="2619"/>
                  <a:ext cx="93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4" name="Freeform 33"/>
                <p:cNvSpPr>
                  <a:spLocks/>
                </p:cNvSpPr>
                <p:nvPr/>
              </p:nvSpPr>
              <p:spPr bwMode="auto">
                <a:xfrm>
                  <a:off x="2080" y="2629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7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95" name="Oval 34"/>
                <p:cNvSpPr>
                  <a:spLocks noChangeArrowheads="1"/>
                </p:cNvSpPr>
                <p:nvPr/>
              </p:nvSpPr>
              <p:spPr bwMode="auto">
                <a:xfrm>
                  <a:off x="2088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6" name="Oval 35"/>
                <p:cNvSpPr>
                  <a:spLocks noChangeArrowheads="1"/>
                </p:cNvSpPr>
                <p:nvPr/>
              </p:nvSpPr>
              <p:spPr bwMode="auto">
                <a:xfrm>
                  <a:off x="2095" y="2648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7" name="Oval 36"/>
                <p:cNvSpPr>
                  <a:spLocks noChangeArrowheads="1"/>
                </p:cNvSpPr>
                <p:nvPr/>
              </p:nvSpPr>
              <p:spPr bwMode="auto">
                <a:xfrm>
                  <a:off x="2323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8" name="Oval 37"/>
                <p:cNvSpPr>
                  <a:spLocks noChangeArrowheads="1"/>
                </p:cNvSpPr>
                <p:nvPr/>
              </p:nvSpPr>
              <p:spPr bwMode="auto">
                <a:xfrm>
                  <a:off x="231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99" name="Oval 38"/>
                <p:cNvSpPr>
                  <a:spLocks noChangeArrowheads="1"/>
                </p:cNvSpPr>
                <p:nvPr/>
              </p:nvSpPr>
              <p:spPr bwMode="auto">
                <a:xfrm>
                  <a:off x="2310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0" name="Freeform 39"/>
                <p:cNvSpPr>
                  <a:spLocks/>
                </p:cNvSpPr>
                <p:nvPr/>
              </p:nvSpPr>
              <p:spPr bwMode="auto">
                <a:xfrm>
                  <a:off x="2325" y="2520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01" name="Oval 40"/>
                <p:cNvSpPr>
                  <a:spLocks noChangeArrowheads="1"/>
                </p:cNvSpPr>
                <p:nvPr/>
              </p:nvSpPr>
              <p:spPr bwMode="auto">
                <a:xfrm>
                  <a:off x="2335" y="253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2" name="Oval 41"/>
                <p:cNvSpPr>
                  <a:spLocks noChangeArrowheads="1"/>
                </p:cNvSpPr>
                <p:nvPr/>
              </p:nvSpPr>
              <p:spPr bwMode="auto">
                <a:xfrm>
                  <a:off x="2340" y="2539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3" name="Oval 42"/>
                <p:cNvSpPr>
                  <a:spLocks noChangeArrowheads="1"/>
                </p:cNvSpPr>
                <p:nvPr/>
              </p:nvSpPr>
              <p:spPr bwMode="auto">
                <a:xfrm>
                  <a:off x="2408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4" name="Oval 43"/>
                <p:cNvSpPr>
                  <a:spLocks noChangeArrowheads="1"/>
                </p:cNvSpPr>
                <p:nvPr/>
              </p:nvSpPr>
              <p:spPr bwMode="auto">
                <a:xfrm>
                  <a:off x="2400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5" name="Oval 44"/>
                <p:cNvSpPr>
                  <a:spLocks noChangeArrowheads="1"/>
                </p:cNvSpPr>
                <p:nvPr/>
              </p:nvSpPr>
              <p:spPr bwMode="auto">
                <a:xfrm>
                  <a:off x="2395" y="2765"/>
                  <a:ext cx="93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6" name="Freeform 45"/>
                <p:cNvSpPr>
                  <a:spLocks/>
                </p:cNvSpPr>
                <p:nvPr/>
              </p:nvSpPr>
              <p:spPr bwMode="auto">
                <a:xfrm>
                  <a:off x="2410" y="277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07" name="Oval 46"/>
                <p:cNvSpPr>
                  <a:spLocks noChangeArrowheads="1"/>
                </p:cNvSpPr>
                <p:nvPr/>
              </p:nvSpPr>
              <p:spPr bwMode="auto">
                <a:xfrm>
                  <a:off x="2418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8" name="Oval 47"/>
                <p:cNvSpPr>
                  <a:spLocks noChangeArrowheads="1"/>
                </p:cNvSpPr>
                <p:nvPr/>
              </p:nvSpPr>
              <p:spPr bwMode="auto">
                <a:xfrm>
                  <a:off x="2425" y="2795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09" name="Oval 48"/>
                <p:cNvSpPr>
                  <a:spLocks noChangeArrowheads="1"/>
                </p:cNvSpPr>
                <p:nvPr/>
              </p:nvSpPr>
              <p:spPr bwMode="auto">
                <a:xfrm>
                  <a:off x="2188" y="284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0" name="Oval 49"/>
                <p:cNvSpPr>
                  <a:spLocks noChangeArrowheads="1"/>
                </p:cNvSpPr>
                <p:nvPr/>
              </p:nvSpPr>
              <p:spPr bwMode="auto">
                <a:xfrm>
                  <a:off x="2183" y="284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1" name="Oval 50"/>
                <p:cNvSpPr>
                  <a:spLocks noChangeArrowheads="1"/>
                </p:cNvSpPr>
                <p:nvPr/>
              </p:nvSpPr>
              <p:spPr bwMode="auto">
                <a:xfrm>
                  <a:off x="2178" y="2840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2" name="Freeform 51"/>
                <p:cNvSpPr>
                  <a:spLocks/>
                </p:cNvSpPr>
                <p:nvPr/>
              </p:nvSpPr>
              <p:spPr bwMode="auto">
                <a:xfrm>
                  <a:off x="2190" y="2848"/>
                  <a:ext cx="58" cy="67"/>
                </a:xfrm>
                <a:custGeom>
                  <a:avLst/>
                  <a:gdLst>
                    <a:gd name="T0" fmla="*/ 272 w 23"/>
                    <a:gd name="T1" fmla="*/ 0 h 25"/>
                    <a:gd name="T2" fmla="*/ 305 w 23"/>
                    <a:gd name="T3" fmla="*/ 172 h 25"/>
                    <a:gd name="T4" fmla="*/ 96 w 23"/>
                    <a:gd name="T5" fmla="*/ 423 h 25"/>
                    <a:gd name="T6" fmla="*/ 0 w 23"/>
                    <a:gd name="T7" fmla="*/ 389 h 25"/>
                    <a:gd name="T8" fmla="*/ 159 w 23"/>
                    <a:gd name="T9" fmla="*/ 482 h 25"/>
                    <a:gd name="T10" fmla="*/ 368 w 23"/>
                    <a:gd name="T11" fmla="*/ 230 h 25"/>
                    <a:gd name="T12" fmla="*/ 272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3"/>
                        <a:pt x="19" y="5"/>
                        <a:pt x="19" y="9"/>
                      </a:cubicBezTo>
                      <a:cubicBezTo>
                        <a:pt x="19" y="16"/>
                        <a:pt x="13" y="22"/>
                        <a:pt x="6" y="22"/>
                      </a:cubicBezTo>
                      <a:cubicBezTo>
                        <a:pt x="4" y="22"/>
                        <a:pt x="1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13" name="Oval 52"/>
                <p:cNvSpPr>
                  <a:spLocks noChangeArrowheads="1"/>
                </p:cNvSpPr>
                <p:nvPr/>
              </p:nvSpPr>
              <p:spPr bwMode="auto">
                <a:xfrm>
                  <a:off x="2195" y="2859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4" name="Oval 53"/>
                <p:cNvSpPr>
                  <a:spLocks noChangeArrowheads="1"/>
                </p:cNvSpPr>
                <p:nvPr/>
              </p:nvSpPr>
              <p:spPr bwMode="auto">
                <a:xfrm>
                  <a:off x="2200" y="2864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5" name="Oval 54"/>
                <p:cNvSpPr>
                  <a:spLocks noChangeArrowheads="1"/>
                </p:cNvSpPr>
                <p:nvPr/>
              </p:nvSpPr>
              <p:spPr bwMode="auto">
                <a:xfrm>
                  <a:off x="2058" y="3051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6" name="Oval 55"/>
                <p:cNvSpPr>
                  <a:spLocks noChangeArrowheads="1"/>
                </p:cNvSpPr>
                <p:nvPr/>
              </p:nvSpPr>
              <p:spPr bwMode="auto">
                <a:xfrm>
                  <a:off x="2050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7" name="Oval 56"/>
                <p:cNvSpPr>
                  <a:spLocks noChangeArrowheads="1"/>
                </p:cNvSpPr>
                <p:nvPr/>
              </p:nvSpPr>
              <p:spPr bwMode="auto">
                <a:xfrm>
                  <a:off x="2045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18" name="Freeform 57"/>
                <p:cNvSpPr>
                  <a:spLocks/>
                </p:cNvSpPr>
                <p:nvPr/>
              </p:nvSpPr>
              <p:spPr bwMode="auto">
                <a:xfrm>
                  <a:off x="2060" y="305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19" name="Oval 58"/>
                <p:cNvSpPr>
                  <a:spLocks noChangeArrowheads="1"/>
                </p:cNvSpPr>
                <p:nvPr/>
              </p:nvSpPr>
              <p:spPr bwMode="auto">
                <a:xfrm>
                  <a:off x="2068" y="3067"/>
                  <a:ext cx="37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0" name="Oval 59"/>
                <p:cNvSpPr>
                  <a:spLocks noChangeArrowheads="1"/>
                </p:cNvSpPr>
                <p:nvPr/>
              </p:nvSpPr>
              <p:spPr bwMode="auto">
                <a:xfrm>
                  <a:off x="2075" y="3072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1" name="Oval 60"/>
                <p:cNvSpPr>
                  <a:spLocks noChangeArrowheads="1"/>
                </p:cNvSpPr>
                <p:nvPr/>
              </p:nvSpPr>
              <p:spPr bwMode="auto">
                <a:xfrm>
                  <a:off x="1855" y="3061"/>
                  <a:ext cx="93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2" name="Oval 61"/>
                <p:cNvSpPr>
                  <a:spLocks noChangeArrowheads="1"/>
                </p:cNvSpPr>
                <p:nvPr/>
              </p:nvSpPr>
              <p:spPr bwMode="auto">
                <a:xfrm>
                  <a:off x="1848" y="3056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3" name="Oval 62"/>
                <p:cNvSpPr>
                  <a:spLocks noChangeArrowheads="1"/>
                </p:cNvSpPr>
                <p:nvPr/>
              </p:nvSpPr>
              <p:spPr bwMode="auto">
                <a:xfrm>
                  <a:off x="1840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4" name="Freeform 63"/>
                <p:cNvSpPr>
                  <a:spLocks/>
                </p:cNvSpPr>
                <p:nvPr/>
              </p:nvSpPr>
              <p:spPr bwMode="auto">
                <a:xfrm>
                  <a:off x="1855" y="3067"/>
                  <a:ext cx="75" cy="82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83 h 31"/>
                    <a:gd name="T4" fmla="*/ 14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25" name="Oval 64"/>
                <p:cNvSpPr>
                  <a:spLocks noChangeArrowheads="1"/>
                </p:cNvSpPr>
                <p:nvPr/>
              </p:nvSpPr>
              <p:spPr bwMode="auto">
                <a:xfrm>
                  <a:off x="1865" y="3077"/>
                  <a:ext cx="35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6" name="Oval 65"/>
                <p:cNvSpPr>
                  <a:spLocks noChangeArrowheads="1"/>
                </p:cNvSpPr>
                <p:nvPr/>
              </p:nvSpPr>
              <p:spPr bwMode="auto">
                <a:xfrm>
                  <a:off x="1870" y="308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7" name="Oval 66"/>
                <p:cNvSpPr>
                  <a:spLocks noChangeArrowheads="1"/>
                </p:cNvSpPr>
                <p:nvPr/>
              </p:nvSpPr>
              <p:spPr bwMode="auto">
                <a:xfrm>
                  <a:off x="1685" y="2803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8" name="Oval 67"/>
                <p:cNvSpPr>
                  <a:spLocks noChangeArrowheads="1"/>
                </p:cNvSpPr>
                <p:nvPr/>
              </p:nvSpPr>
              <p:spPr bwMode="auto">
                <a:xfrm>
                  <a:off x="1678" y="279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29" name="Oval 68"/>
                <p:cNvSpPr>
                  <a:spLocks noChangeArrowheads="1"/>
                </p:cNvSpPr>
                <p:nvPr/>
              </p:nvSpPr>
              <p:spPr bwMode="auto">
                <a:xfrm>
                  <a:off x="1670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0" name="Freeform 69"/>
                <p:cNvSpPr>
                  <a:spLocks/>
                </p:cNvSpPr>
                <p:nvPr/>
              </p:nvSpPr>
              <p:spPr bwMode="auto">
                <a:xfrm>
                  <a:off x="1685" y="2805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31" name="Oval 70"/>
                <p:cNvSpPr>
                  <a:spLocks noChangeArrowheads="1"/>
                </p:cNvSpPr>
                <p:nvPr/>
              </p:nvSpPr>
              <p:spPr bwMode="auto">
                <a:xfrm>
                  <a:off x="1695" y="281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2" name="Oval 71"/>
                <p:cNvSpPr>
                  <a:spLocks noChangeArrowheads="1"/>
                </p:cNvSpPr>
                <p:nvPr/>
              </p:nvSpPr>
              <p:spPr bwMode="auto">
                <a:xfrm>
                  <a:off x="1700" y="282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3" name="Oval 72"/>
                <p:cNvSpPr>
                  <a:spLocks noChangeArrowheads="1"/>
                </p:cNvSpPr>
                <p:nvPr/>
              </p:nvSpPr>
              <p:spPr bwMode="auto">
                <a:xfrm>
                  <a:off x="1935" y="2835"/>
                  <a:ext cx="93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4" name="Oval 73"/>
                <p:cNvSpPr>
                  <a:spLocks noChangeArrowheads="1"/>
                </p:cNvSpPr>
                <p:nvPr/>
              </p:nvSpPr>
              <p:spPr bwMode="auto">
                <a:xfrm>
                  <a:off x="1928" y="28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5" name="Oval 74"/>
                <p:cNvSpPr>
                  <a:spLocks noChangeArrowheads="1"/>
                </p:cNvSpPr>
                <p:nvPr/>
              </p:nvSpPr>
              <p:spPr bwMode="auto">
                <a:xfrm>
                  <a:off x="1920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6" name="Freeform 75"/>
                <p:cNvSpPr>
                  <a:spLocks/>
                </p:cNvSpPr>
                <p:nvPr/>
              </p:nvSpPr>
              <p:spPr bwMode="auto">
                <a:xfrm>
                  <a:off x="1935" y="2837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37" name="Oval 76"/>
                <p:cNvSpPr>
                  <a:spLocks noChangeArrowheads="1"/>
                </p:cNvSpPr>
                <p:nvPr/>
              </p:nvSpPr>
              <p:spPr bwMode="auto">
                <a:xfrm>
                  <a:off x="1945" y="2851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8" name="Oval 77"/>
                <p:cNvSpPr>
                  <a:spLocks noChangeArrowheads="1"/>
                </p:cNvSpPr>
                <p:nvPr/>
              </p:nvSpPr>
              <p:spPr bwMode="auto">
                <a:xfrm>
                  <a:off x="1950" y="285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39" name="Oval 78"/>
                <p:cNvSpPr>
                  <a:spLocks noChangeArrowheads="1"/>
                </p:cNvSpPr>
                <p:nvPr/>
              </p:nvSpPr>
              <p:spPr bwMode="auto">
                <a:xfrm>
                  <a:off x="2548" y="2525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0" name="Oval 79"/>
                <p:cNvSpPr>
                  <a:spLocks noChangeArrowheads="1"/>
                </p:cNvSpPr>
                <p:nvPr/>
              </p:nvSpPr>
              <p:spPr bwMode="auto">
                <a:xfrm>
                  <a:off x="2545" y="2520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1" name="Oval 80"/>
                <p:cNvSpPr>
                  <a:spLocks noChangeArrowheads="1"/>
                </p:cNvSpPr>
                <p:nvPr/>
              </p:nvSpPr>
              <p:spPr bwMode="auto">
                <a:xfrm>
                  <a:off x="2538" y="2517"/>
                  <a:ext cx="77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2" name="Freeform 81"/>
                <p:cNvSpPr>
                  <a:spLocks/>
                </p:cNvSpPr>
                <p:nvPr/>
              </p:nvSpPr>
              <p:spPr bwMode="auto">
                <a:xfrm>
                  <a:off x="2550" y="252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43" name="Oval 82"/>
                <p:cNvSpPr>
                  <a:spLocks noChangeArrowheads="1"/>
                </p:cNvSpPr>
                <p:nvPr/>
              </p:nvSpPr>
              <p:spPr bwMode="auto">
                <a:xfrm>
                  <a:off x="2558" y="2536"/>
                  <a:ext cx="27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4" name="Oval 83"/>
                <p:cNvSpPr>
                  <a:spLocks noChangeArrowheads="1"/>
                </p:cNvSpPr>
                <p:nvPr/>
              </p:nvSpPr>
              <p:spPr bwMode="auto">
                <a:xfrm>
                  <a:off x="2563" y="2541"/>
                  <a:ext cx="10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5" name="Oval 84"/>
                <p:cNvSpPr>
                  <a:spLocks noChangeArrowheads="1"/>
                </p:cNvSpPr>
                <p:nvPr/>
              </p:nvSpPr>
              <p:spPr bwMode="auto">
                <a:xfrm>
                  <a:off x="2288" y="303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6" name="Oval 85"/>
                <p:cNvSpPr>
                  <a:spLocks noChangeArrowheads="1"/>
                </p:cNvSpPr>
                <p:nvPr/>
              </p:nvSpPr>
              <p:spPr bwMode="auto">
                <a:xfrm>
                  <a:off x="2280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7" name="Oval 86"/>
                <p:cNvSpPr>
                  <a:spLocks noChangeArrowheads="1"/>
                </p:cNvSpPr>
                <p:nvPr/>
              </p:nvSpPr>
              <p:spPr bwMode="auto">
                <a:xfrm>
                  <a:off x="2275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48" name="Freeform 87"/>
                <p:cNvSpPr>
                  <a:spLocks/>
                </p:cNvSpPr>
                <p:nvPr/>
              </p:nvSpPr>
              <p:spPr bwMode="auto">
                <a:xfrm>
                  <a:off x="2290" y="303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49" name="Oval 88"/>
                <p:cNvSpPr>
                  <a:spLocks noChangeArrowheads="1"/>
                </p:cNvSpPr>
                <p:nvPr/>
              </p:nvSpPr>
              <p:spPr bwMode="auto">
                <a:xfrm>
                  <a:off x="2298" y="3048"/>
                  <a:ext cx="37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0" name="Oval 89"/>
                <p:cNvSpPr>
                  <a:spLocks noChangeArrowheads="1"/>
                </p:cNvSpPr>
                <p:nvPr/>
              </p:nvSpPr>
              <p:spPr bwMode="auto">
                <a:xfrm>
                  <a:off x="2305" y="305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1" name="Oval 90"/>
                <p:cNvSpPr>
                  <a:spLocks noChangeArrowheads="1"/>
                </p:cNvSpPr>
                <p:nvPr/>
              </p:nvSpPr>
              <p:spPr bwMode="auto">
                <a:xfrm>
                  <a:off x="2475" y="3056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2" name="Oval 91"/>
                <p:cNvSpPr>
                  <a:spLocks noChangeArrowheads="1"/>
                </p:cNvSpPr>
                <p:nvPr/>
              </p:nvSpPr>
              <p:spPr bwMode="auto">
                <a:xfrm>
                  <a:off x="2470" y="305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3" name="Oval 92"/>
                <p:cNvSpPr>
                  <a:spLocks noChangeArrowheads="1"/>
                </p:cNvSpPr>
                <p:nvPr/>
              </p:nvSpPr>
              <p:spPr bwMode="auto">
                <a:xfrm>
                  <a:off x="2465" y="3051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4" name="Freeform 93"/>
                <p:cNvSpPr>
                  <a:spLocks/>
                </p:cNvSpPr>
                <p:nvPr/>
              </p:nvSpPr>
              <p:spPr bwMode="auto">
                <a:xfrm>
                  <a:off x="2478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95 w 24"/>
                    <a:gd name="T5" fmla="*/ 404 h 25"/>
                    <a:gd name="T6" fmla="*/ 0 w 24"/>
                    <a:gd name="T7" fmla="*/ 370 h 25"/>
                    <a:gd name="T8" fmla="*/ 158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55" name="Oval 94"/>
                <p:cNvSpPr>
                  <a:spLocks noChangeArrowheads="1"/>
                </p:cNvSpPr>
                <p:nvPr/>
              </p:nvSpPr>
              <p:spPr bwMode="auto">
                <a:xfrm>
                  <a:off x="2483" y="3069"/>
                  <a:ext cx="30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6" name="Oval 95"/>
                <p:cNvSpPr>
                  <a:spLocks noChangeArrowheads="1"/>
                </p:cNvSpPr>
                <p:nvPr/>
              </p:nvSpPr>
              <p:spPr bwMode="auto">
                <a:xfrm>
                  <a:off x="2488" y="3075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7" name="Oval 96"/>
                <p:cNvSpPr>
                  <a:spLocks noChangeArrowheads="1"/>
                </p:cNvSpPr>
                <p:nvPr/>
              </p:nvSpPr>
              <p:spPr bwMode="auto">
                <a:xfrm>
                  <a:off x="1675" y="3077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8" name="Oval 97"/>
                <p:cNvSpPr>
                  <a:spLocks noChangeArrowheads="1"/>
                </p:cNvSpPr>
                <p:nvPr/>
              </p:nvSpPr>
              <p:spPr bwMode="auto">
                <a:xfrm>
                  <a:off x="1670" y="307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59" name="Oval 98"/>
                <p:cNvSpPr>
                  <a:spLocks noChangeArrowheads="1"/>
                </p:cNvSpPr>
                <p:nvPr/>
              </p:nvSpPr>
              <p:spPr bwMode="auto">
                <a:xfrm>
                  <a:off x="1665" y="307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0" name="Freeform 99"/>
                <p:cNvSpPr>
                  <a:spLocks/>
                </p:cNvSpPr>
                <p:nvPr/>
              </p:nvSpPr>
              <p:spPr bwMode="auto">
                <a:xfrm>
                  <a:off x="1675" y="3080"/>
                  <a:ext cx="60" cy="67"/>
                </a:xfrm>
                <a:custGeom>
                  <a:avLst/>
                  <a:gdLst>
                    <a:gd name="T0" fmla="*/ 283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83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8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5" y="22"/>
                        <a:pt x="2" y="21"/>
                        <a:pt x="0" y="20"/>
                      </a:cubicBezTo>
                      <a:cubicBezTo>
                        <a:pt x="3" y="23"/>
                        <a:pt x="7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2" y="3"/>
                        <a:pt x="18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61" name="Oval 100"/>
                <p:cNvSpPr>
                  <a:spLocks noChangeArrowheads="1"/>
                </p:cNvSpPr>
                <p:nvPr/>
              </p:nvSpPr>
              <p:spPr bwMode="auto">
                <a:xfrm>
                  <a:off x="1683" y="3091"/>
                  <a:ext cx="30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2" name="Oval 101"/>
                <p:cNvSpPr>
                  <a:spLocks noChangeArrowheads="1"/>
                </p:cNvSpPr>
                <p:nvPr/>
              </p:nvSpPr>
              <p:spPr bwMode="auto">
                <a:xfrm>
                  <a:off x="1688" y="3096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3" name="Freeform 102"/>
                <p:cNvSpPr>
                  <a:spLocks/>
                </p:cNvSpPr>
                <p:nvPr/>
              </p:nvSpPr>
              <p:spPr bwMode="auto">
                <a:xfrm>
                  <a:off x="1653" y="1419"/>
                  <a:ext cx="332" cy="1029"/>
                </a:xfrm>
                <a:custGeom>
                  <a:avLst/>
                  <a:gdLst>
                    <a:gd name="T0" fmla="*/ 1028 w 133"/>
                    <a:gd name="T1" fmla="*/ 7278 h 386"/>
                    <a:gd name="T2" fmla="*/ 92 w 133"/>
                    <a:gd name="T3" fmla="*/ 6630 h 386"/>
                    <a:gd name="T4" fmla="*/ 12 w 133"/>
                    <a:gd name="T5" fmla="*/ 6233 h 386"/>
                    <a:gd name="T6" fmla="*/ 12 w 133"/>
                    <a:gd name="T7" fmla="*/ 435 h 386"/>
                    <a:gd name="T8" fmla="*/ 292 w 133"/>
                    <a:gd name="T9" fmla="*/ 21 h 386"/>
                    <a:gd name="T10" fmla="*/ 1028 w 133"/>
                    <a:gd name="T11" fmla="*/ 21 h 386"/>
                    <a:gd name="T12" fmla="*/ 1028 w 133"/>
                    <a:gd name="T13" fmla="*/ 21 h 386"/>
                    <a:gd name="T14" fmla="*/ 1775 w 133"/>
                    <a:gd name="T15" fmla="*/ 21 h 386"/>
                    <a:gd name="T16" fmla="*/ 2057 w 133"/>
                    <a:gd name="T17" fmla="*/ 435 h 386"/>
                    <a:gd name="T18" fmla="*/ 2057 w 133"/>
                    <a:gd name="T19" fmla="*/ 6233 h 386"/>
                    <a:gd name="T20" fmla="*/ 1975 w 133"/>
                    <a:gd name="T21" fmla="*/ 7198 h 386"/>
                    <a:gd name="T22" fmla="*/ 1028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64" name="Oval 103"/>
                <p:cNvSpPr>
                  <a:spLocks noChangeArrowheads="1"/>
                </p:cNvSpPr>
                <p:nvPr/>
              </p:nvSpPr>
              <p:spPr bwMode="auto">
                <a:xfrm>
                  <a:off x="175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5" name="Oval 104"/>
                <p:cNvSpPr>
                  <a:spLocks noChangeArrowheads="1"/>
                </p:cNvSpPr>
                <p:nvPr/>
              </p:nvSpPr>
              <p:spPr bwMode="auto">
                <a:xfrm>
                  <a:off x="173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66" name="Freeform 105"/>
                <p:cNvSpPr>
                  <a:spLocks/>
                </p:cNvSpPr>
                <p:nvPr/>
              </p:nvSpPr>
              <p:spPr bwMode="auto">
                <a:xfrm>
                  <a:off x="1665" y="1437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50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84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2" y="339"/>
                        <a:pt x="3" y="339"/>
                      </a:cubicBezTo>
                      <a:cubicBezTo>
                        <a:pt x="9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9" y="6"/>
                        <a:pt x="119" y="15"/>
                      </a:cubicBezTo>
                      <a:cubicBezTo>
                        <a:pt x="123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50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67" name="Freeform 106"/>
                <p:cNvSpPr>
                  <a:spLocks/>
                </p:cNvSpPr>
                <p:nvPr/>
              </p:nvSpPr>
              <p:spPr bwMode="auto">
                <a:xfrm>
                  <a:off x="1815" y="1488"/>
                  <a:ext cx="160" cy="947"/>
                </a:xfrm>
                <a:custGeom>
                  <a:avLst/>
                  <a:gdLst>
                    <a:gd name="T0" fmla="*/ 0 w 64"/>
                    <a:gd name="T1" fmla="*/ 6704 h 355"/>
                    <a:gd name="T2" fmla="*/ 908 w 64"/>
                    <a:gd name="T3" fmla="*/ 6626 h 355"/>
                    <a:gd name="T4" fmla="*/ 988 w 64"/>
                    <a:gd name="T5" fmla="*/ 5693 h 355"/>
                    <a:gd name="T6" fmla="*/ 988 w 64"/>
                    <a:gd name="T7" fmla="*/ 0 h 355"/>
                    <a:gd name="T8" fmla="*/ 833 w 64"/>
                    <a:gd name="T9" fmla="*/ 6111 h 355"/>
                    <a:gd name="T10" fmla="*/ 0 w 64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55">
                      <a:moveTo>
                        <a:pt x="0" y="353"/>
                      </a:moveTo>
                      <a:cubicBezTo>
                        <a:pt x="24" y="353"/>
                        <a:pt x="52" y="355"/>
                        <a:pt x="58" y="349"/>
                      </a:cubicBezTo>
                      <a:cubicBezTo>
                        <a:pt x="64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9" y="335"/>
                        <a:pt x="52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68" name="Freeform 107"/>
                <p:cNvSpPr>
                  <a:spLocks/>
                </p:cNvSpPr>
                <p:nvPr/>
              </p:nvSpPr>
              <p:spPr bwMode="auto">
                <a:xfrm>
                  <a:off x="1665" y="1432"/>
                  <a:ext cx="248" cy="283"/>
                </a:xfrm>
                <a:custGeom>
                  <a:avLst/>
                  <a:gdLst>
                    <a:gd name="T0" fmla="*/ 0 w 99"/>
                    <a:gd name="T1" fmla="*/ 2018 h 106"/>
                    <a:gd name="T2" fmla="*/ 0 w 99"/>
                    <a:gd name="T3" fmla="*/ 400 h 106"/>
                    <a:gd name="T4" fmla="*/ 283 w 99"/>
                    <a:gd name="T5" fmla="*/ 21 h 106"/>
                    <a:gd name="T6" fmla="*/ 992 w 99"/>
                    <a:gd name="T7" fmla="*/ 21 h 106"/>
                    <a:gd name="T8" fmla="*/ 1556 w 99"/>
                    <a:gd name="T9" fmla="*/ 21 h 106"/>
                    <a:gd name="T10" fmla="*/ 817 w 99"/>
                    <a:gd name="T11" fmla="*/ 115 h 106"/>
                    <a:gd name="T12" fmla="*/ 238 w 99"/>
                    <a:gd name="T13" fmla="*/ 363 h 106"/>
                    <a:gd name="T14" fmla="*/ 0 w 99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9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30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9" y="1"/>
                      </a:cubicBezTo>
                      <a:cubicBezTo>
                        <a:pt x="90" y="3"/>
                        <a:pt x="70" y="3"/>
                        <a:pt x="52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4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69" name="Freeform 108"/>
                <p:cNvSpPr>
                  <a:spLocks/>
                </p:cNvSpPr>
                <p:nvPr/>
              </p:nvSpPr>
              <p:spPr bwMode="auto">
                <a:xfrm>
                  <a:off x="166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5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0" name="Oval 109"/>
                <p:cNvSpPr>
                  <a:spLocks noChangeArrowheads="1"/>
                </p:cNvSpPr>
                <p:nvPr/>
              </p:nvSpPr>
              <p:spPr bwMode="auto">
                <a:xfrm>
                  <a:off x="172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71" name="Freeform 110"/>
                <p:cNvSpPr>
                  <a:spLocks/>
                </p:cNvSpPr>
                <p:nvPr/>
              </p:nvSpPr>
              <p:spPr bwMode="auto">
                <a:xfrm>
                  <a:off x="175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2" name="Oval 111"/>
                <p:cNvSpPr>
                  <a:spLocks noChangeArrowheads="1"/>
                </p:cNvSpPr>
                <p:nvPr/>
              </p:nvSpPr>
              <p:spPr bwMode="auto">
                <a:xfrm>
                  <a:off x="1755" y="1816"/>
                  <a:ext cx="95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73" name="Freeform 112"/>
                <p:cNvSpPr>
                  <a:spLocks/>
                </p:cNvSpPr>
                <p:nvPr/>
              </p:nvSpPr>
              <p:spPr bwMode="auto">
                <a:xfrm>
                  <a:off x="231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113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2000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4" name="Oval 113"/>
                <p:cNvSpPr>
                  <a:spLocks noChangeArrowheads="1"/>
                </p:cNvSpPr>
                <p:nvPr/>
              </p:nvSpPr>
              <p:spPr bwMode="auto">
                <a:xfrm>
                  <a:off x="241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75" name="Oval 114"/>
                <p:cNvSpPr>
                  <a:spLocks noChangeArrowheads="1"/>
                </p:cNvSpPr>
                <p:nvPr/>
              </p:nvSpPr>
              <p:spPr bwMode="auto">
                <a:xfrm>
                  <a:off x="239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76" name="Freeform 115"/>
                <p:cNvSpPr>
                  <a:spLocks/>
                </p:cNvSpPr>
                <p:nvPr/>
              </p:nvSpPr>
              <p:spPr bwMode="auto">
                <a:xfrm>
                  <a:off x="2325" y="1437"/>
                  <a:ext cx="310" cy="1027"/>
                </a:xfrm>
                <a:custGeom>
                  <a:avLst/>
                  <a:gdLst>
                    <a:gd name="T0" fmla="*/ 0 w 124"/>
                    <a:gd name="T1" fmla="*/ 6909 h 385"/>
                    <a:gd name="T2" fmla="*/ 33 w 124"/>
                    <a:gd name="T3" fmla="*/ 6968 h 385"/>
                    <a:gd name="T4" fmla="*/ 938 w 124"/>
                    <a:gd name="T5" fmla="*/ 7309 h 385"/>
                    <a:gd name="T6" fmla="*/ 938 w 124"/>
                    <a:gd name="T7" fmla="*/ 7309 h 385"/>
                    <a:gd name="T8" fmla="*/ 1845 w 124"/>
                    <a:gd name="T9" fmla="*/ 6704 h 385"/>
                    <a:gd name="T10" fmla="*/ 1925 w 124"/>
                    <a:gd name="T11" fmla="*/ 6303 h 385"/>
                    <a:gd name="T12" fmla="*/ 1925 w 124"/>
                    <a:gd name="T13" fmla="*/ 341 h 385"/>
                    <a:gd name="T14" fmla="*/ 1783 w 124"/>
                    <a:gd name="T15" fmla="*/ 0 h 385"/>
                    <a:gd name="T16" fmla="*/ 1863 w 124"/>
                    <a:gd name="T17" fmla="*/ 285 h 385"/>
                    <a:gd name="T18" fmla="*/ 1720 w 124"/>
                    <a:gd name="T19" fmla="*/ 4916 h 385"/>
                    <a:gd name="T20" fmla="*/ 783 w 124"/>
                    <a:gd name="T21" fmla="*/ 7002 h 385"/>
                    <a:gd name="T22" fmla="*/ 0 w 124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385">
                      <a:moveTo>
                        <a:pt x="0" y="364"/>
                      </a:moveTo>
                      <a:cubicBezTo>
                        <a:pt x="1" y="365"/>
                        <a:pt x="1" y="366"/>
                        <a:pt x="2" y="367"/>
                      </a:cubicBezTo>
                      <a:cubicBezTo>
                        <a:pt x="8" y="372"/>
                        <a:pt x="36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8" y="353"/>
                      </a:cubicBezTo>
                      <a:cubicBezTo>
                        <a:pt x="124" y="347"/>
                        <a:pt x="123" y="341"/>
                        <a:pt x="123" y="332"/>
                      </a:cubicBezTo>
                      <a:cubicBezTo>
                        <a:pt x="123" y="324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67"/>
                        <a:pt x="50" y="369"/>
                      </a:cubicBezTo>
                      <a:cubicBezTo>
                        <a:pt x="30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7" name="Freeform 116"/>
                <p:cNvSpPr>
                  <a:spLocks/>
                </p:cNvSpPr>
                <p:nvPr/>
              </p:nvSpPr>
              <p:spPr bwMode="auto">
                <a:xfrm>
                  <a:off x="2475" y="1488"/>
                  <a:ext cx="160" cy="976"/>
                </a:xfrm>
                <a:custGeom>
                  <a:avLst/>
                  <a:gdLst>
                    <a:gd name="T0" fmla="*/ 0 w 64"/>
                    <a:gd name="T1" fmla="*/ 6941 h 366"/>
                    <a:gd name="T2" fmla="*/ 908 w 64"/>
                    <a:gd name="T3" fmla="*/ 6336 h 366"/>
                    <a:gd name="T4" fmla="*/ 988 w 64"/>
                    <a:gd name="T5" fmla="*/ 5939 h 366"/>
                    <a:gd name="T6" fmla="*/ 988 w 64"/>
                    <a:gd name="T7" fmla="*/ 0 h 366"/>
                    <a:gd name="T8" fmla="*/ 863 w 64"/>
                    <a:gd name="T9" fmla="*/ 6008 h 366"/>
                    <a:gd name="T10" fmla="*/ 0 w 64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8" name="Freeform 117"/>
                <p:cNvSpPr>
                  <a:spLocks/>
                </p:cNvSpPr>
                <p:nvPr/>
              </p:nvSpPr>
              <p:spPr bwMode="auto">
                <a:xfrm>
                  <a:off x="232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79" name="Freeform 118"/>
                <p:cNvSpPr>
                  <a:spLocks/>
                </p:cNvSpPr>
                <p:nvPr/>
              </p:nvSpPr>
              <p:spPr bwMode="auto">
                <a:xfrm>
                  <a:off x="232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0" name="Oval 119"/>
                <p:cNvSpPr>
                  <a:spLocks noChangeArrowheads="1"/>
                </p:cNvSpPr>
                <p:nvPr/>
              </p:nvSpPr>
              <p:spPr bwMode="auto">
                <a:xfrm>
                  <a:off x="238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81" name="Freeform 120"/>
                <p:cNvSpPr>
                  <a:spLocks/>
                </p:cNvSpPr>
                <p:nvPr/>
              </p:nvSpPr>
              <p:spPr bwMode="auto">
                <a:xfrm>
                  <a:off x="241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2" name="Oval 121"/>
                <p:cNvSpPr>
                  <a:spLocks noChangeArrowheads="1"/>
                </p:cNvSpPr>
                <p:nvPr/>
              </p:nvSpPr>
              <p:spPr bwMode="auto">
                <a:xfrm>
                  <a:off x="241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83" name="Freeform 122"/>
                <p:cNvSpPr>
                  <a:spLocks/>
                </p:cNvSpPr>
                <p:nvPr/>
              </p:nvSpPr>
              <p:spPr bwMode="auto">
                <a:xfrm>
                  <a:off x="198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113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2000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4" name="Oval 123"/>
                <p:cNvSpPr>
                  <a:spLocks noChangeArrowheads="1"/>
                </p:cNvSpPr>
                <p:nvPr/>
              </p:nvSpPr>
              <p:spPr bwMode="auto">
                <a:xfrm>
                  <a:off x="208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85" name="Oval 124"/>
                <p:cNvSpPr>
                  <a:spLocks noChangeArrowheads="1"/>
                </p:cNvSpPr>
                <p:nvPr/>
              </p:nvSpPr>
              <p:spPr bwMode="auto">
                <a:xfrm>
                  <a:off x="206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86" name="Freeform 125"/>
                <p:cNvSpPr>
                  <a:spLocks/>
                </p:cNvSpPr>
                <p:nvPr/>
              </p:nvSpPr>
              <p:spPr bwMode="auto">
                <a:xfrm>
                  <a:off x="1995" y="1437"/>
                  <a:ext cx="310" cy="1083"/>
                </a:xfrm>
                <a:custGeom>
                  <a:avLst/>
                  <a:gdLst>
                    <a:gd name="T0" fmla="*/ 0 w 124"/>
                    <a:gd name="T1" fmla="*/ 7045 h 406"/>
                    <a:gd name="T2" fmla="*/ 33 w 124"/>
                    <a:gd name="T3" fmla="*/ 7080 h 406"/>
                    <a:gd name="T4" fmla="*/ 938 w 124"/>
                    <a:gd name="T5" fmla="*/ 7706 h 406"/>
                    <a:gd name="T6" fmla="*/ 938 w 124"/>
                    <a:gd name="T7" fmla="*/ 7706 h 406"/>
                    <a:gd name="T8" fmla="*/ 1845 w 124"/>
                    <a:gd name="T9" fmla="*/ 7080 h 406"/>
                    <a:gd name="T10" fmla="*/ 1925 w 124"/>
                    <a:gd name="T11" fmla="*/ 6874 h 406"/>
                    <a:gd name="T12" fmla="*/ 1925 w 124"/>
                    <a:gd name="T13" fmla="*/ 341 h 406"/>
                    <a:gd name="T14" fmla="*/ 1783 w 124"/>
                    <a:gd name="T15" fmla="*/ 0 h 406"/>
                    <a:gd name="T16" fmla="*/ 1863 w 124"/>
                    <a:gd name="T17" fmla="*/ 285 h 406"/>
                    <a:gd name="T18" fmla="*/ 1720 w 124"/>
                    <a:gd name="T19" fmla="*/ 4916 h 406"/>
                    <a:gd name="T20" fmla="*/ 783 w 124"/>
                    <a:gd name="T21" fmla="*/ 7386 h 406"/>
                    <a:gd name="T22" fmla="*/ 0 w 124"/>
                    <a:gd name="T23" fmla="*/ 704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4" h="406">
                      <a:moveTo>
                        <a:pt x="0" y="371"/>
                      </a:moveTo>
                      <a:cubicBezTo>
                        <a:pt x="1" y="372"/>
                        <a:pt x="1" y="372"/>
                        <a:pt x="2" y="373"/>
                      </a:cubicBezTo>
                      <a:cubicBezTo>
                        <a:pt x="8" y="379"/>
                        <a:pt x="36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8" y="373"/>
                      </a:cubicBezTo>
                      <a:cubicBezTo>
                        <a:pt x="124" y="368"/>
                        <a:pt x="123" y="370"/>
                        <a:pt x="123" y="362"/>
                      </a:cubicBezTo>
                      <a:cubicBezTo>
                        <a:pt x="123" y="353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88"/>
                        <a:pt x="50" y="389"/>
                      </a:cubicBezTo>
                      <a:cubicBezTo>
                        <a:pt x="30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7" name="Freeform 126"/>
                <p:cNvSpPr>
                  <a:spLocks/>
                </p:cNvSpPr>
                <p:nvPr/>
              </p:nvSpPr>
              <p:spPr bwMode="auto">
                <a:xfrm>
                  <a:off x="2145" y="1488"/>
                  <a:ext cx="160" cy="1032"/>
                </a:xfrm>
                <a:custGeom>
                  <a:avLst/>
                  <a:gdLst>
                    <a:gd name="T0" fmla="*/ 0 w 64"/>
                    <a:gd name="T1" fmla="*/ 7339 h 387"/>
                    <a:gd name="T2" fmla="*/ 908 w 64"/>
                    <a:gd name="T3" fmla="*/ 6712 h 387"/>
                    <a:gd name="T4" fmla="*/ 988 w 64"/>
                    <a:gd name="T5" fmla="*/ 6336 h 387"/>
                    <a:gd name="T6" fmla="*/ 988 w 64"/>
                    <a:gd name="T7" fmla="*/ 0 h 387"/>
                    <a:gd name="T8" fmla="*/ 845 w 64"/>
                    <a:gd name="T9" fmla="*/ 6485 h 387"/>
                    <a:gd name="T10" fmla="*/ 0 w 64"/>
                    <a:gd name="T11" fmla="*/ 7339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8" y="354"/>
                      </a:cubicBezTo>
                      <a:cubicBezTo>
                        <a:pt x="64" y="349"/>
                        <a:pt x="63" y="343"/>
                        <a:pt x="63" y="334"/>
                      </a:cubicBezTo>
                      <a:cubicBezTo>
                        <a:pt x="63" y="325"/>
                        <a:pt x="63" y="11"/>
                        <a:pt x="63" y="0"/>
                      </a:cubicBezTo>
                      <a:cubicBezTo>
                        <a:pt x="63" y="13"/>
                        <a:pt x="58" y="330"/>
                        <a:pt x="54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8" name="Freeform 127"/>
                <p:cNvSpPr>
                  <a:spLocks/>
                </p:cNvSpPr>
                <p:nvPr/>
              </p:nvSpPr>
              <p:spPr bwMode="auto">
                <a:xfrm>
                  <a:off x="199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7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9" y="1"/>
                        <a:pt x="95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9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89" name="Freeform 128"/>
                <p:cNvSpPr>
                  <a:spLocks/>
                </p:cNvSpPr>
                <p:nvPr/>
              </p:nvSpPr>
              <p:spPr bwMode="auto">
                <a:xfrm>
                  <a:off x="199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7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0" name="Oval 129"/>
                <p:cNvSpPr>
                  <a:spLocks noChangeArrowheads="1"/>
                </p:cNvSpPr>
                <p:nvPr/>
              </p:nvSpPr>
              <p:spPr bwMode="auto">
                <a:xfrm>
                  <a:off x="205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91" name="Freeform 130"/>
                <p:cNvSpPr>
                  <a:spLocks/>
                </p:cNvSpPr>
                <p:nvPr/>
              </p:nvSpPr>
              <p:spPr bwMode="auto">
                <a:xfrm>
                  <a:off x="208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2" name="Oval 131"/>
                <p:cNvSpPr>
                  <a:spLocks noChangeArrowheads="1"/>
                </p:cNvSpPr>
                <p:nvPr/>
              </p:nvSpPr>
              <p:spPr bwMode="auto">
                <a:xfrm>
                  <a:off x="208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93" name="Freeform 132"/>
                <p:cNvSpPr>
                  <a:spLocks/>
                </p:cNvSpPr>
                <p:nvPr/>
              </p:nvSpPr>
              <p:spPr bwMode="auto">
                <a:xfrm>
                  <a:off x="1723" y="2453"/>
                  <a:ext cx="252" cy="187"/>
                </a:xfrm>
                <a:custGeom>
                  <a:avLst/>
                  <a:gdLst>
                    <a:gd name="T0" fmla="*/ 0 w 101"/>
                    <a:gd name="T1" fmla="*/ 1336 h 70"/>
                    <a:gd name="T2" fmla="*/ 387 w 101"/>
                    <a:gd name="T3" fmla="*/ 764 h 70"/>
                    <a:gd name="T4" fmla="*/ 634 w 101"/>
                    <a:gd name="T5" fmla="*/ 192 h 70"/>
                    <a:gd name="T6" fmla="*/ 1008 w 101"/>
                    <a:gd name="T7" fmla="*/ 56 h 70"/>
                    <a:gd name="T8" fmla="*/ 1275 w 101"/>
                    <a:gd name="T9" fmla="*/ 77 h 70"/>
                    <a:gd name="T10" fmla="*/ 1569 w 101"/>
                    <a:gd name="T11" fmla="*/ 0 h 70"/>
                    <a:gd name="T12" fmla="*/ 1432 w 101"/>
                    <a:gd name="T13" fmla="*/ 150 h 70"/>
                    <a:gd name="T14" fmla="*/ 1195 w 101"/>
                    <a:gd name="T15" fmla="*/ 192 h 70"/>
                    <a:gd name="T16" fmla="*/ 729 w 101"/>
                    <a:gd name="T17" fmla="*/ 342 h 70"/>
                    <a:gd name="T18" fmla="*/ 561 w 101"/>
                    <a:gd name="T19" fmla="*/ 593 h 70"/>
                    <a:gd name="T20" fmla="*/ 467 w 101"/>
                    <a:gd name="T21" fmla="*/ 900 h 70"/>
                    <a:gd name="T22" fmla="*/ 105 w 101"/>
                    <a:gd name="T23" fmla="*/ 1336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10" y="66"/>
                        <a:pt x="20" y="48"/>
                        <a:pt x="25" y="40"/>
                      </a:cubicBezTo>
                      <a:cubicBezTo>
                        <a:pt x="32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1" y="3"/>
                        <a:pt x="76" y="4"/>
                        <a:pt x="82" y="4"/>
                      </a:cubicBezTo>
                      <a:cubicBezTo>
                        <a:pt x="89" y="3"/>
                        <a:pt x="94" y="1"/>
                        <a:pt x="101" y="0"/>
                      </a:cubicBezTo>
                      <a:cubicBezTo>
                        <a:pt x="98" y="2"/>
                        <a:pt x="95" y="6"/>
                        <a:pt x="92" y="8"/>
                      </a:cubicBezTo>
                      <a:cubicBezTo>
                        <a:pt x="88" y="11"/>
                        <a:pt x="82" y="10"/>
                        <a:pt x="77" y="10"/>
                      </a:cubicBezTo>
                      <a:cubicBezTo>
                        <a:pt x="65" y="11"/>
                        <a:pt x="56" y="10"/>
                        <a:pt x="47" y="18"/>
                      </a:cubicBezTo>
                      <a:cubicBezTo>
                        <a:pt x="42" y="22"/>
                        <a:pt x="39" y="26"/>
                        <a:pt x="36" y="31"/>
                      </a:cubicBezTo>
                      <a:cubicBezTo>
                        <a:pt x="33" y="36"/>
                        <a:pt x="33" y="42"/>
                        <a:pt x="30" y="47"/>
                      </a:cubicBezTo>
                      <a:cubicBezTo>
                        <a:pt x="26" y="59"/>
                        <a:pt x="16" y="65"/>
                        <a:pt x="7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4" name="Freeform 133"/>
                <p:cNvSpPr>
                  <a:spLocks/>
                </p:cNvSpPr>
                <p:nvPr/>
              </p:nvSpPr>
              <p:spPr bwMode="auto">
                <a:xfrm>
                  <a:off x="1973" y="2563"/>
                  <a:ext cx="125" cy="192"/>
                </a:xfrm>
                <a:custGeom>
                  <a:avLst/>
                  <a:gdLst>
                    <a:gd name="T0" fmla="*/ 20 w 50"/>
                    <a:gd name="T1" fmla="*/ 1080 h 72"/>
                    <a:gd name="T2" fmla="*/ 783 w 50"/>
                    <a:gd name="T3" fmla="*/ 0 h 72"/>
                    <a:gd name="T4" fmla="*/ 39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1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5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8" y="64"/>
                        <a:pt x="26" y="66"/>
                      </a:cubicBezTo>
                      <a:cubicBezTo>
                        <a:pt x="22" y="72"/>
                        <a:pt x="3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5" name="Freeform 134"/>
                <p:cNvSpPr>
                  <a:spLocks/>
                </p:cNvSpPr>
                <p:nvPr/>
              </p:nvSpPr>
              <p:spPr bwMode="auto">
                <a:xfrm>
                  <a:off x="2190" y="2448"/>
                  <a:ext cx="128" cy="149"/>
                </a:xfrm>
                <a:custGeom>
                  <a:avLst/>
                  <a:gdLst>
                    <a:gd name="T0" fmla="*/ 806 w 51"/>
                    <a:gd name="T1" fmla="*/ 0 h 56"/>
                    <a:gd name="T2" fmla="*/ 125 w 51"/>
                    <a:gd name="T3" fmla="*/ 580 h 56"/>
                    <a:gd name="T4" fmla="*/ 113 w 51"/>
                    <a:gd name="T5" fmla="*/ 750 h 56"/>
                    <a:gd name="T6" fmla="*/ 459 w 51"/>
                    <a:gd name="T7" fmla="*/ 1054 h 56"/>
                    <a:gd name="T8" fmla="*/ 567 w 51"/>
                    <a:gd name="T9" fmla="*/ 490 h 56"/>
                    <a:gd name="T10" fmla="*/ 806 w 51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1" h="56">
                      <a:moveTo>
                        <a:pt x="51" y="0"/>
                      </a:moveTo>
                      <a:cubicBezTo>
                        <a:pt x="39" y="14"/>
                        <a:pt x="24" y="24"/>
                        <a:pt x="8" y="31"/>
                      </a:cubicBezTo>
                      <a:cubicBezTo>
                        <a:pt x="0" y="34"/>
                        <a:pt x="0" y="34"/>
                        <a:pt x="7" y="40"/>
                      </a:cubicBezTo>
                      <a:cubicBezTo>
                        <a:pt x="14" y="46"/>
                        <a:pt x="21" y="51"/>
                        <a:pt x="29" y="56"/>
                      </a:cubicBezTo>
                      <a:cubicBezTo>
                        <a:pt x="16" y="43"/>
                        <a:pt x="23" y="35"/>
                        <a:pt x="36" y="26"/>
                      </a:cubicBezTo>
                      <a:cubicBezTo>
                        <a:pt x="45" y="19"/>
                        <a:pt x="44" y="9"/>
                        <a:pt x="51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6" name="Freeform 135"/>
                <p:cNvSpPr>
                  <a:spLocks/>
                </p:cNvSpPr>
                <p:nvPr/>
              </p:nvSpPr>
              <p:spPr bwMode="auto">
                <a:xfrm>
                  <a:off x="2515" y="2416"/>
                  <a:ext cx="105" cy="133"/>
                </a:xfrm>
                <a:custGeom>
                  <a:avLst/>
                  <a:gdLst>
                    <a:gd name="T0" fmla="*/ 658 w 42"/>
                    <a:gd name="T1" fmla="*/ 0 h 50"/>
                    <a:gd name="T2" fmla="*/ 188 w 42"/>
                    <a:gd name="T3" fmla="*/ 418 h 50"/>
                    <a:gd name="T4" fmla="*/ 33 w 42"/>
                    <a:gd name="T5" fmla="*/ 524 h 50"/>
                    <a:gd name="T6" fmla="*/ 33 w 42"/>
                    <a:gd name="T7" fmla="*/ 942 h 50"/>
                    <a:gd name="T8" fmla="*/ 125 w 42"/>
                    <a:gd name="T9" fmla="*/ 601 h 50"/>
                    <a:gd name="T10" fmla="*/ 300 w 42"/>
                    <a:gd name="T11" fmla="*/ 452 h 50"/>
                    <a:gd name="T12" fmla="*/ 595 w 42"/>
                    <a:gd name="T13" fmla="*/ 77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2" y="8"/>
                        <a:pt x="23" y="15"/>
                        <a:pt x="12" y="22"/>
                      </a:cubicBezTo>
                      <a:cubicBezTo>
                        <a:pt x="9" y="23"/>
                        <a:pt x="4" y="25"/>
                        <a:pt x="2" y="28"/>
                      </a:cubicBezTo>
                      <a:cubicBezTo>
                        <a:pt x="0" y="32"/>
                        <a:pt x="1" y="45"/>
                        <a:pt x="2" y="50"/>
                      </a:cubicBezTo>
                      <a:cubicBezTo>
                        <a:pt x="4" y="45"/>
                        <a:pt x="3" y="36"/>
                        <a:pt x="8" y="32"/>
                      </a:cubicBezTo>
                      <a:cubicBezTo>
                        <a:pt x="10" y="29"/>
                        <a:pt x="16" y="27"/>
                        <a:pt x="19" y="24"/>
                      </a:cubicBezTo>
                      <a:cubicBezTo>
                        <a:pt x="27" y="19"/>
                        <a:pt x="34" y="12"/>
                        <a:pt x="38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7" name="Freeform 136"/>
                <p:cNvSpPr>
                  <a:spLocks/>
                </p:cNvSpPr>
                <p:nvPr/>
              </p:nvSpPr>
              <p:spPr bwMode="auto">
                <a:xfrm>
                  <a:off x="2550" y="2691"/>
                  <a:ext cx="80" cy="194"/>
                </a:xfrm>
                <a:custGeom>
                  <a:avLst/>
                  <a:gdLst>
                    <a:gd name="T0" fmla="*/ 488 w 32"/>
                    <a:gd name="T1" fmla="*/ 21 h 73"/>
                    <a:gd name="T2" fmla="*/ 83 w 32"/>
                    <a:gd name="T3" fmla="*/ 1371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1" y="1"/>
                      </a:moveTo>
                      <a:cubicBezTo>
                        <a:pt x="0" y="3"/>
                        <a:pt x="5" y="52"/>
                        <a:pt x="5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8" name="Freeform 137"/>
                <p:cNvSpPr>
                  <a:spLocks/>
                </p:cNvSpPr>
                <p:nvPr/>
              </p:nvSpPr>
              <p:spPr bwMode="auto">
                <a:xfrm>
                  <a:off x="2343" y="2664"/>
                  <a:ext cx="140" cy="213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75 h 80"/>
                    <a:gd name="T4" fmla="*/ 50 w 56"/>
                    <a:gd name="T5" fmla="*/ 623 h 80"/>
                    <a:gd name="T6" fmla="*/ 63 w 56"/>
                    <a:gd name="T7" fmla="*/ 1510 h 80"/>
                    <a:gd name="T8" fmla="*/ 113 w 56"/>
                    <a:gd name="T9" fmla="*/ 1078 h 80"/>
                    <a:gd name="T10" fmla="*/ 238 w 56"/>
                    <a:gd name="T11" fmla="*/ 588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7" y="11"/>
                        <a:pt x="27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7" y="61"/>
                        <a:pt x="7" y="57"/>
                      </a:cubicBezTo>
                      <a:cubicBezTo>
                        <a:pt x="8" y="49"/>
                        <a:pt x="10" y="37"/>
                        <a:pt x="15" y="31"/>
                      </a:cubicBezTo>
                      <a:cubicBezTo>
                        <a:pt x="22" y="20"/>
                        <a:pt x="52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699" name="Freeform 138"/>
                <p:cNvSpPr>
                  <a:spLocks/>
                </p:cNvSpPr>
                <p:nvPr/>
              </p:nvSpPr>
              <p:spPr bwMode="auto">
                <a:xfrm>
                  <a:off x="2110" y="2765"/>
                  <a:ext cx="168" cy="152"/>
                </a:xfrm>
                <a:custGeom>
                  <a:avLst/>
                  <a:gdLst>
                    <a:gd name="T0" fmla="*/ 1056 w 67"/>
                    <a:gd name="T1" fmla="*/ 0 h 57"/>
                    <a:gd name="T2" fmla="*/ 629 w 67"/>
                    <a:gd name="T3" fmla="*/ 171 h 57"/>
                    <a:gd name="T4" fmla="*/ 238 w 67"/>
                    <a:gd name="T5" fmla="*/ 264 h 57"/>
                    <a:gd name="T6" fmla="*/ 83 w 67"/>
                    <a:gd name="T7" fmla="*/ 477 h 57"/>
                    <a:gd name="T8" fmla="*/ 0 w 67"/>
                    <a:gd name="T9" fmla="*/ 1080 h 57"/>
                    <a:gd name="T10" fmla="*/ 221 w 67"/>
                    <a:gd name="T11" fmla="*/ 797 h 57"/>
                    <a:gd name="T12" fmla="*/ 333 w 67"/>
                    <a:gd name="T13" fmla="*/ 435 h 57"/>
                    <a:gd name="T14" fmla="*/ 584 w 67"/>
                    <a:gd name="T15" fmla="*/ 285 h 57"/>
                    <a:gd name="T16" fmla="*/ 1056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2" y="6"/>
                        <a:pt x="48" y="8"/>
                        <a:pt x="40" y="9"/>
                      </a:cubicBezTo>
                      <a:cubicBezTo>
                        <a:pt x="32" y="11"/>
                        <a:pt x="23" y="13"/>
                        <a:pt x="15" y="14"/>
                      </a:cubicBezTo>
                      <a:cubicBezTo>
                        <a:pt x="8" y="15"/>
                        <a:pt x="5" y="18"/>
                        <a:pt x="5" y="25"/>
                      </a:cubicBezTo>
                      <a:cubicBezTo>
                        <a:pt x="6" y="37"/>
                        <a:pt x="3" y="46"/>
                        <a:pt x="0" y="57"/>
                      </a:cubicBezTo>
                      <a:cubicBezTo>
                        <a:pt x="5" y="55"/>
                        <a:pt x="11" y="47"/>
                        <a:pt x="14" y="42"/>
                      </a:cubicBezTo>
                      <a:cubicBezTo>
                        <a:pt x="18" y="36"/>
                        <a:pt x="17" y="28"/>
                        <a:pt x="21" y="23"/>
                      </a:cubicBezTo>
                      <a:cubicBezTo>
                        <a:pt x="25" y="18"/>
                        <a:pt x="32" y="17"/>
                        <a:pt x="37" y="15"/>
                      </a:cubicBezTo>
                      <a:cubicBezTo>
                        <a:pt x="44" y="12"/>
                        <a:pt x="62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0" name="Freeform 139"/>
                <p:cNvSpPr>
                  <a:spLocks/>
                </p:cNvSpPr>
                <p:nvPr/>
              </p:nvSpPr>
              <p:spPr bwMode="auto">
                <a:xfrm>
                  <a:off x="1865" y="2747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83 w 74"/>
                    <a:gd name="T3" fmla="*/ 114 h 38"/>
                    <a:gd name="T4" fmla="*/ 83 w 74"/>
                    <a:gd name="T5" fmla="*/ 712 h 38"/>
                    <a:gd name="T6" fmla="*/ 438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10" y="0"/>
                        <a:pt x="5" y="6"/>
                      </a:cubicBezTo>
                      <a:cubicBezTo>
                        <a:pt x="0" y="14"/>
                        <a:pt x="3" y="29"/>
                        <a:pt x="5" y="38"/>
                      </a:cubicBezTo>
                      <a:cubicBezTo>
                        <a:pt x="1" y="23"/>
                        <a:pt x="12" y="7"/>
                        <a:pt x="28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5" y="20"/>
                        <a:pt x="74" y="20"/>
                      </a:cubicBezTo>
                      <a:cubicBezTo>
                        <a:pt x="60" y="19"/>
                        <a:pt x="49" y="13"/>
                        <a:pt x="37" y="6"/>
                      </a:cubicBezTo>
                      <a:cubicBezTo>
                        <a:pt x="33" y="4"/>
                        <a:pt x="29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1" name="Freeform 140"/>
                <p:cNvSpPr>
                  <a:spLocks/>
                </p:cNvSpPr>
                <p:nvPr/>
              </p:nvSpPr>
              <p:spPr bwMode="auto">
                <a:xfrm>
                  <a:off x="1668" y="2677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38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8" y="1"/>
                        <a:pt x="11" y="0"/>
                        <a:pt x="17" y="5"/>
                      </a:cubicBezTo>
                      <a:cubicBezTo>
                        <a:pt x="23" y="9"/>
                        <a:pt x="32" y="10"/>
                        <a:pt x="36" y="15"/>
                      </a:cubicBezTo>
                      <a:cubicBezTo>
                        <a:pt x="29" y="14"/>
                        <a:pt x="22" y="11"/>
                        <a:pt x="15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2" name="Freeform 141"/>
                <p:cNvSpPr>
                  <a:spLocks/>
                </p:cNvSpPr>
                <p:nvPr/>
              </p:nvSpPr>
              <p:spPr bwMode="auto">
                <a:xfrm>
                  <a:off x="1775" y="2987"/>
                  <a:ext cx="143" cy="128"/>
                </a:xfrm>
                <a:custGeom>
                  <a:avLst/>
                  <a:gdLst>
                    <a:gd name="T0" fmla="*/ 125 w 57"/>
                    <a:gd name="T1" fmla="*/ 909 h 48"/>
                    <a:gd name="T2" fmla="*/ 125 w 57"/>
                    <a:gd name="T3" fmla="*/ 248 h 48"/>
                    <a:gd name="T4" fmla="*/ 409 w 57"/>
                    <a:gd name="T5" fmla="*/ 115 h 48"/>
                    <a:gd name="T6" fmla="*/ 901 w 57"/>
                    <a:gd name="T7" fmla="*/ 21 h 48"/>
                    <a:gd name="T8" fmla="*/ 379 w 57"/>
                    <a:gd name="T9" fmla="*/ 227 h 48"/>
                    <a:gd name="T10" fmla="*/ 208 w 57"/>
                    <a:gd name="T11" fmla="*/ 376 h 48"/>
                    <a:gd name="T12" fmla="*/ 176 w 57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48">
                      <a:moveTo>
                        <a:pt x="8" y="48"/>
                      </a:moveTo>
                      <a:cubicBezTo>
                        <a:pt x="14" y="37"/>
                        <a:pt x="0" y="24"/>
                        <a:pt x="8" y="13"/>
                      </a:cubicBezTo>
                      <a:cubicBezTo>
                        <a:pt x="12" y="8"/>
                        <a:pt x="21" y="7"/>
                        <a:pt x="26" y="6"/>
                      </a:cubicBezTo>
                      <a:cubicBezTo>
                        <a:pt x="36" y="4"/>
                        <a:pt x="47" y="0"/>
                        <a:pt x="57" y="1"/>
                      </a:cubicBezTo>
                      <a:cubicBezTo>
                        <a:pt x="47" y="4"/>
                        <a:pt x="34" y="7"/>
                        <a:pt x="24" y="12"/>
                      </a:cubicBezTo>
                      <a:cubicBezTo>
                        <a:pt x="21" y="13"/>
                        <a:pt x="15" y="16"/>
                        <a:pt x="13" y="20"/>
                      </a:cubicBezTo>
                      <a:cubicBezTo>
                        <a:pt x="11" y="24"/>
                        <a:pt x="13" y="30"/>
                        <a:pt x="11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3" name="Freeform 142"/>
                <p:cNvSpPr>
                  <a:spLocks/>
                </p:cNvSpPr>
                <p:nvPr/>
              </p:nvSpPr>
              <p:spPr bwMode="auto">
                <a:xfrm>
                  <a:off x="1995" y="2989"/>
                  <a:ext cx="140" cy="123"/>
                </a:xfrm>
                <a:custGeom>
                  <a:avLst/>
                  <a:gdLst>
                    <a:gd name="T0" fmla="*/ 875 w 56"/>
                    <a:gd name="T1" fmla="*/ 78 h 46"/>
                    <a:gd name="T2" fmla="*/ 300 w 56"/>
                    <a:gd name="T3" fmla="*/ 56 h 46"/>
                    <a:gd name="T4" fmla="*/ 158 w 56"/>
                    <a:gd name="T5" fmla="*/ 880 h 46"/>
                    <a:gd name="T6" fmla="*/ 208 w 56"/>
                    <a:gd name="T7" fmla="*/ 422 h 46"/>
                    <a:gd name="T8" fmla="*/ 363 w 56"/>
                    <a:gd name="T9" fmla="*/ 171 h 46"/>
                    <a:gd name="T10" fmla="*/ 833 w 56"/>
                    <a:gd name="T11" fmla="*/ 94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6" y="14"/>
                        <a:pt x="15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4" name="Freeform 143"/>
                <p:cNvSpPr>
                  <a:spLocks/>
                </p:cNvSpPr>
                <p:nvPr/>
              </p:nvSpPr>
              <p:spPr bwMode="auto">
                <a:xfrm>
                  <a:off x="2238" y="2963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6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1" y="32"/>
                        <a:pt x="0" y="42"/>
                        <a:pt x="3" y="51"/>
                      </a:cubicBezTo>
                      <a:cubicBezTo>
                        <a:pt x="2" y="43"/>
                        <a:pt x="4" y="30"/>
                        <a:pt x="7" y="23"/>
                      </a:cubicBezTo>
                      <a:cubicBezTo>
                        <a:pt x="9" y="17"/>
                        <a:pt x="12" y="15"/>
                        <a:pt x="16" y="11"/>
                      </a:cubicBezTo>
                      <a:cubicBezTo>
                        <a:pt x="23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5" name="Freeform 144"/>
                <p:cNvSpPr>
                  <a:spLocks/>
                </p:cNvSpPr>
                <p:nvPr/>
              </p:nvSpPr>
              <p:spPr bwMode="auto">
                <a:xfrm>
                  <a:off x="2433" y="2971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9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6" name="Freeform 145"/>
                <p:cNvSpPr>
                  <a:spLocks/>
                </p:cNvSpPr>
                <p:nvPr/>
              </p:nvSpPr>
              <p:spPr bwMode="auto">
                <a:xfrm>
                  <a:off x="2593" y="3005"/>
                  <a:ext cx="42" cy="75"/>
                </a:xfrm>
                <a:custGeom>
                  <a:avLst/>
                  <a:gdLst>
                    <a:gd name="T0" fmla="*/ 212 w 17"/>
                    <a:gd name="T1" fmla="*/ 21 h 28"/>
                    <a:gd name="T2" fmla="*/ 104 w 17"/>
                    <a:gd name="T3" fmla="*/ 538 h 28"/>
                    <a:gd name="T4" fmla="*/ 257 w 17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8">
                      <a:moveTo>
                        <a:pt x="14" y="1"/>
                      </a:moveTo>
                      <a:cubicBezTo>
                        <a:pt x="0" y="1"/>
                        <a:pt x="4" y="20"/>
                        <a:pt x="7" y="28"/>
                      </a:cubicBezTo>
                      <a:cubicBezTo>
                        <a:pt x="7" y="18"/>
                        <a:pt x="7" y="5"/>
                        <a:pt x="1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7" name="Freeform 146"/>
                <p:cNvSpPr>
                  <a:spLocks/>
                </p:cNvSpPr>
                <p:nvPr/>
              </p:nvSpPr>
              <p:spPr bwMode="auto">
                <a:xfrm>
                  <a:off x="1793" y="2485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8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4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0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7" y="87"/>
                        <a:pt x="37" y="86"/>
                      </a:cubicBezTo>
                      <a:cubicBezTo>
                        <a:pt x="53" y="85"/>
                        <a:pt x="65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5" y="25"/>
                      </a:cubicBezTo>
                      <a:cubicBezTo>
                        <a:pt x="109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9" y="4"/>
                        <a:pt x="92" y="7"/>
                        <a:pt x="93" y="11"/>
                      </a:cubicBezTo>
                      <a:cubicBezTo>
                        <a:pt x="94" y="17"/>
                        <a:pt x="89" y="24"/>
                        <a:pt x="86" y="29"/>
                      </a:cubicBezTo>
                      <a:cubicBezTo>
                        <a:pt x="79" y="39"/>
                        <a:pt x="70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6" y="75"/>
                        <a:pt x="39" y="78"/>
                        <a:pt x="32" y="80"/>
                      </a:cubicBezTo>
                      <a:cubicBezTo>
                        <a:pt x="25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8" name="Freeform 147"/>
                <p:cNvSpPr>
                  <a:spLocks/>
                </p:cNvSpPr>
                <p:nvPr/>
              </p:nvSpPr>
              <p:spPr bwMode="auto">
                <a:xfrm>
                  <a:off x="2120" y="2635"/>
                  <a:ext cx="198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60 w 79"/>
                    <a:gd name="T3" fmla="*/ 717 h 54"/>
                    <a:gd name="T4" fmla="*/ 1163 w 79"/>
                    <a:gd name="T5" fmla="*/ 477 h 54"/>
                    <a:gd name="T6" fmla="*/ 930 w 79"/>
                    <a:gd name="T7" fmla="*/ 227 h 54"/>
                    <a:gd name="T8" fmla="*/ 617 w 79"/>
                    <a:gd name="T9" fmla="*/ 0 h 54"/>
                    <a:gd name="T10" fmla="*/ 817 w 79"/>
                    <a:gd name="T11" fmla="*/ 435 h 54"/>
                    <a:gd name="T12" fmla="*/ 597 w 79"/>
                    <a:gd name="T13" fmla="*/ 704 h 54"/>
                    <a:gd name="T14" fmla="*/ 50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4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4" y="7"/>
                        <a:pt x="53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5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09" name="Freeform 148"/>
                <p:cNvSpPr>
                  <a:spLocks/>
                </p:cNvSpPr>
                <p:nvPr/>
              </p:nvSpPr>
              <p:spPr bwMode="auto">
                <a:xfrm>
                  <a:off x="2353" y="2504"/>
                  <a:ext cx="142" cy="176"/>
                </a:xfrm>
                <a:custGeom>
                  <a:avLst/>
                  <a:gdLst>
                    <a:gd name="T0" fmla="*/ 229 w 57"/>
                    <a:gd name="T1" fmla="*/ 1251 h 66"/>
                    <a:gd name="T2" fmla="*/ 820 w 57"/>
                    <a:gd name="T3" fmla="*/ 832 h 66"/>
                    <a:gd name="T4" fmla="*/ 745 w 57"/>
                    <a:gd name="T5" fmla="*/ 0 h 66"/>
                    <a:gd name="T6" fmla="*/ 570 w 57"/>
                    <a:gd name="T7" fmla="*/ 819 h 66"/>
                    <a:gd name="T8" fmla="*/ 416 w 57"/>
                    <a:gd name="T9" fmla="*/ 968 h 66"/>
                    <a:gd name="T10" fmla="*/ 262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3" y="44"/>
                      </a:cubicBezTo>
                      <a:cubicBezTo>
                        <a:pt x="57" y="32"/>
                        <a:pt x="54" y="11"/>
                        <a:pt x="48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4" y="46"/>
                        <a:pt x="31" y="48"/>
                        <a:pt x="27" y="51"/>
                      </a:cubicBezTo>
                      <a:cubicBezTo>
                        <a:pt x="23" y="53"/>
                        <a:pt x="21" y="57"/>
                        <a:pt x="17" y="60"/>
                      </a:cubicBezTo>
                      <a:cubicBezTo>
                        <a:pt x="12" y="64"/>
                        <a:pt x="6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0" name="Freeform 149"/>
                <p:cNvSpPr>
                  <a:spLocks/>
                </p:cNvSpPr>
                <p:nvPr/>
              </p:nvSpPr>
              <p:spPr bwMode="auto">
                <a:xfrm>
                  <a:off x="2380" y="2851"/>
                  <a:ext cx="155" cy="109"/>
                </a:xfrm>
                <a:custGeom>
                  <a:avLst/>
                  <a:gdLst>
                    <a:gd name="T0" fmla="*/ 33 w 62"/>
                    <a:gd name="T1" fmla="*/ 580 h 41"/>
                    <a:gd name="T2" fmla="*/ 333 w 62"/>
                    <a:gd name="T3" fmla="*/ 694 h 41"/>
                    <a:gd name="T4" fmla="*/ 708 w 62"/>
                    <a:gd name="T5" fmla="*/ 678 h 41"/>
                    <a:gd name="T6" fmla="*/ 938 w 62"/>
                    <a:gd name="T7" fmla="*/ 601 h 41"/>
                    <a:gd name="T8" fmla="*/ 925 w 62"/>
                    <a:gd name="T9" fmla="*/ 319 h 41"/>
                    <a:gd name="T10" fmla="*/ 958 w 62"/>
                    <a:gd name="T11" fmla="*/ 0 h 41"/>
                    <a:gd name="T12" fmla="*/ 863 w 62"/>
                    <a:gd name="T13" fmla="*/ 340 h 41"/>
                    <a:gd name="T14" fmla="*/ 583 w 62"/>
                    <a:gd name="T15" fmla="*/ 524 h 41"/>
                    <a:gd name="T16" fmla="*/ 270 w 62"/>
                    <a:gd name="T17" fmla="*/ 487 h 41"/>
                    <a:gd name="T18" fmla="*/ 0 w 62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2" h="41">
                      <a:moveTo>
                        <a:pt x="2" y="31"/>
                      </a:moveTo>
                      <a:cubicBezTo>
                        <a:pt x="10" y="29"/>
                        <a:pt x="15" y="34"/>
                        <a:pt x="21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9" y="35"/>
                        <a:pt x="57" y="36"/>
                        <a:pt x="60" y="32"/>
                      </a:cubicBezTo>
                      <a:cubicBezTo>
                        <a:pt x="62" y="29"/>
                        <a:pt x="60" y="20"/>
                        <a:pt x="59" y="17"/>
                      </a:cubicBezTo>
                      <a:cubicBezTo>
                        <a:pt x="59" y="11"/>
                        <a:pt x="60" y="5"/>
                        <a:pt x="61" y="0"/>
                      </a:cubicBezTo>
                      <a:cubicBezTo>
                        <a:pt x="57" y="4"/>
                        <a:pt x="58" y="13"/>
                        <a:pt x="55" y="18"/>
                      </a:cubicBezTo>
                      <a:cubicBezTo>
                        <a:pt x="51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6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1" name="Freeform 150"/>
                <p:cNvSpPr>
                  <a:spLocks/>
                </p:cNvSpPr>
                <p:nvPr/>
              </p:nvSpPr>
              <p:spPr bwMode="auto">
                <a:xfrm>
                  <a:off x="2190" y="2821"/>
                  <a:ext cx="138" cy="152"/>
                </a:xfrm>
                <a:custGeom>
                  <a:avLst/>
                  <a:gdLst>
                    <a:gd name="T0" fmla="*/ 0 w 55"/>
                    <a:gd name="T1" fmla="*/ 1059 h 57"/>
                    <a:gd name="T2" fmla="*/ 125 w 55"/>
                    <a:gd name="T3" fmla="*/ 1003 h 57"/>
                    <a:gd name="T4" fmla="*/ 346 w 55"/>
                    <a:gd name="T5" fmla="*/ 888 h 57"/>
                    <a:gd name="T6" fmla="*/ 713 w 55"/>
                    <a:gd name="T7" fmla="*/ 776 h 57"/>
                    <a:gd name="T8" fmla="*/ 838 w 55"/>
                    <a:gd name="T9" fmla="*/ 533 h 57"/>
                    <a:gd name="T10" fmla="*/ 838 w 55"/>
                    <a:gd name="T11" fmla="*/ 0 h 57"/>
                    <a:gd name="T12" fmla="*/ 617 w 55"/>
                    <a:gd name="T13" fmla="*/ 648 h 57"/>
                    <a:gd name="T14" fmla="*/ 83 w 55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5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8" y="53"/>
                      </a:cubicBezTo>
                      <a:cubicBezTo>
                        <a:pt x="12" y="51"/>
                        <a:pt x="17" y="49"/>
                        <a:pt x="22" y="47"/>
                      </a:cubicBezTo>
                      <a:cubicBezTo>
                        <a:pt x="30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4" y="19"/>
                        <a:pt x="55" y="8"/>
                        <a:pt x="53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8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2" name="Freeform 151"/>
                <p:cNvSpPr>
                  <a:spLocks/>
                </p:cNvSpPr>
                <p:nvPr/>
              </p:nvSpPr>
              <p:spPr bwMode="auto">
                <a:xfrm>
                  <a:off x="1948" y="2840"/>
                  <a:ext cx="142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20 w 57"/>
                    <a:gd name="T3" fmla="*/ 819 h 48"/>
                    <a:gd name="T4" fmla="*/ 869 w 57"/>
                    <a:gd name="T5" fmla="*/ 0 h 48"/>
                    <a:gd name="T6" fmla="*/ 590 w 57"/>
                    <a:gd name="T7" fmla="*/ 661 h 48"/>
                    <a:gd name="T8" fmla="*/ 75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4" y="48"/>
                        <a:pt x="28" y="48"/>
                        <a:pt x="40" y="43"/>
                      </a:cubicBezTo>
                      <a:cubicBezTo>
                        <a:pt x="56" y="37"/>
                        <a:pt x="57" y="15"/>
                        <a:pt x="56" y="0"/>
                      </a:cubicBezTo>
                      <a:cubicBezTo>
                        <a:pt x="52" y="14"/>
                        <a:pt x="50" y="27"/>
                        <a:pt x="38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3" name="Freeform 152"/>
                <p:cNvSpPr>
                  <a:spLocks/>
                </p:cNvSpPr>
                <p:nvPr/>
              </p:nvSpPr>
              <p:spPr bwMode="auto">
                <a:xfrm>
                  <a:off x="1675" y="2800"/>
                  <a:ext cx="168" cy="181"/>
                </a:xfrm>
                <a:custGeom>
                  <a:avLst/>
                  <a:gdLst>
                    <a:gd name="T0" fmla="*/ 0 w 67"/>
                    <a:gd name="T1" fmla="*/ 1262 h 68"/>
                    <a:gd name="T2" fmla="*/ 441 w 67"/>
                    <a:gd name="T3" fmla="*/ 1262 h 68"/>
                    <a:gd name="T4" fmla="*/ 659 w 67"/>
                    <a:gd name="T5" fmla="*/ 1246 h 68"/>
                    <a:gd name="T6" fmla="*/ 850 w 67"/>
                    <a:gd name="T7" fmla="*/ 1224 h 68"/>
                    <a:gd name="T8" fmla="*/ 1005 w 67"/>
                    <a:gd name="T9" fmla="*/ 793 h 68"/>
                    <a:gd name="T10" fmla="*/ 1026 w 67"/>
                    <a:gd name="T11" fmla="*/ 319 h 68"/>
                    <a:gd name="T12" fmla="*/ 1026 w 67"/>
                    <a:gd name="T13" fmla="*/ 0 h 68"/>
                    <a:gd name="T14" fmla="*/ 963 w 67"/>
                    <a:gd name="T15" fmla="*/ 319 h 68"/>
                    <a:gd name="T16" fmla="*/ 880 w 67"/>
                    <a:gd name="T17" fmla="*/ 807 h 68"/>
                    <a:gd name="T18" fmla="*/ 584 w 67"/>
                    <a:gd name="T19" fmla="*/ 1091 h 68"/>
                    <a:gd name="T20" fmla="*/ 409 w 67"/>
                    <a:gd name="T21" fmla="*/ 1134 h 68"/>
                    <a:gd name="T22" fmla="*/ 158 w 67"/>
                    <a:gd name="T23" fmla="*/ 119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0" y="67"/>
                      </a:moveTo>
                      <a:cubicBezTo>
                        <a:pt x="10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6" y="66"/>
                        <a:pt x="50" y="66"/>
                        <a:pt x="54" y="65"/>
                      </a:cubicBezTo>
                      <a:cubicBezTo>
                        <a:pt x="63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7" y="4"/>
                        <a:pt x="65" y="0"/>
                      </a:cubicBezTo>
                      <a:cubicBezTo>
                        <a:pt x="66" y="4"/>
                        <a:pt x="61" y="12"/>
                        <a:pt x="61" y="17"/>
                      </a:cubicBezTo>
                      <a:cubicBezTo>
                        <a:pt x="60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1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4" name="Freeform 153"/>
                <p:cNvSpPr>
                  <a:spLocks/>
                </p:cNvSpPr>
                <p:nvPr/>
              </p:nvSpPr>
              <p:spPr bwMode="auto">
                <a:xfrm>
                  <a:off x="1888" y="3085"/>
                  <a:ext cx="102" cy="118"/>
                </a:xfrm>
                <a:custGeom>
                  <a:avLst/>
                  <a:gdLst>
                    <a:gd name="T0" fmla="*/ 0 w 41"/>
                    <a:gd name="T1" fmla="*/ 826 h 44"/>
                    <a:gd name="T2" fmla="*/ 259 w 41"/>
                    <a:gd name="T3" fmla="*/ 826 h 44"/>
                    <a:gd name="T4" fmla="*/ 495 w 41"/>
                    <a:gd name="T5" fmla="*/ 813 h 44"/>
                    <a:gd name="T6" fmla="*/ 587 w 41"/>
                    <a:gd name="T7" fmla="*/ 483 h 44"/>
                    <a:gd name="T8" fmla="*/ 587 w 41"/>
                    <a:gd name="T9" fmla="*/ 0 h 44"/>
                    <a:gd name="T10" fmla="*/ 433 w 41"/>
                    <a:gd name="T11" fmla="*/ 641 h 44"/>
                    <a:gd name="T12" fmla="*/ 42 w 41"/>
                    <a:gd name="T13" fmla="*/ 79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9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8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5" name="Freeform 154"/>
                <p:cNvSpPr>
                  <a:spLocks/>
                </p:cNvSpPr>
                <p:nvPr/>
              </p:nvSpPr>
              <p:spPr bwMode="auto">
                <a:xfrm>
                  <a:off x="2085" y="3059"/>
                  <a:ext cx="133" cy="154"/>
                </a:xfrm>
                <a:custGeom>
                  <a:avLst/>
                  <a:gdLst>
                    <a:gd name="T0" fmla="*/ 251 w 53"/>
                    <a:gd name="T1" fmla="*/ 1009 h 58"/>
                    <a:gd name="T2" fmla="*/ 713 w 53"/>
                    <a:gd name="T3" fmla="*/ 895 h 58"/>
                    <a:gd name="T4" fmla="*/ 775 w 53"/>
                    <a:gd name="T5" fmla="*/ 0 h 58"/>
                    <a:gd name="T6" fmla="*/ 522 w 53"/>
                    <a:gd name="T7" fmla="*/ 826 h 58"/>
                    <a:gd name="T8" fmla="*/ 0 w 53"/>
                    <a:gd name="T9" fmla="*/ 951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40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1" y="15"/>
                        <a:pt x="45" y="35"/>
                        <a:pt x="33" y="44"/>
                      </a:cubicBezTo>
                      <a:cubicBezTo>
                        <a:pt x="26" y="49"/>
                        <a:pt x="8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6" name="Freeform 155"/>
                <p:cNvSpPr>
                  <a:spLocks/>
                </p:cNvSpPr>
                <p:nvPr/>
              </p:nvSpPr>
              <p:spPr bwMode="auto">
                <a:xfrm>
                  <a:off x="1700" y="3128"/>
                  <a:ext cx="80" cy="67"/>
                </a:xfrm>
                <a:custGeom>
                  <a:avLst/>
                  <a:gdLst>
                    <a:gd name="T0" fmla="*/ 0 w 32"/>
                    <a:gd name="T1" fmla="*/ 461 h 25"/>
                    <a:gd name="T2" fmla="*/ 408 w 32"/>
                    <a:gd name="T3" fmla="*/ 0 h 25"/>
                    <a:gd name="T4" fmla="*/ 0 w 32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25">
                      <a:moveTo>
                        <a:pt x="0" y="24"/>
                      </a:moveTo>
                      <a:cubicBezTo>
                        <a:pt x="13" y="25"/>
                        <a:pt x="32" y="15"/>
                        <a:pt x="26" y="0"/>
                      </a:cubicBezTo>
                      <a:cubicBezTo>
                        <a:pt x="27" y="14"/>
                        <a:pt x="11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7" name="Freeform 156"/>
                <p:cNvSpPr>
                  <a:spLocks/>
                </p:cNvSpPr>
                <p:nvPr/>
              </p:nvSpPr>
              <p:spPr bwMode="auto">
                <a:xfrm>
                  <a:off x="2263" y="3056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38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8" y="58"/>
                        <a:pt x="26" y="57"/>
                      </a:cubicBezTo>
                      <a:cubicBezTo>
                        <a:pt x="34" y="55"/>
                        <a:pt x="43" y="54"/>
                        <a:pt x="50" y="51"/>
                      </a:cubicBezTo>
                      <a:cubicBezTo>
                        <a:pt x="58" y="48"/>
                        <a:pt x="59" y="44"/>
                        <a:pt x="60" y="36"/>
                      </a:cubicBezTo>
                      <a:cubicBezTo>
                        <a:pt x="60" y="31"/>
                        <a:pt x="60" y="25"/>
                        <a:pt x="59" y="19"/>
                      </a:cubicBezTo>
                      <a:cubicBezTo>
                        <a:pt x="59" y="13"/>
                        <a:pt x="62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8" name="Freeform 157"/>
                <p:cNvSpPr>
                  <a:spLocks/>
                </p:cNvSpPr>
                <p:nvPr/>
              </p:nvSpPr>
              <p:spPr bwMode="auto">
                <a:xfrm>
                  <a:off x="2503" y="3088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45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9" y="17"/>
                        <a:pt x="22" y="24"/>
                      </a:cubicBezTo>
                      <a:cubicBezTo>
                        <a:pt x="20" y="27"/>
                        <a:pt x="19" y="30"/>
                        <a:pt x="15" y="31"/>
                      </a:cubicBezTo>
                      <a:cubicBezTo>
                        <a:pt x="12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19" name="Freeform 158"/>
                <p:cNvSpPr>
                  <a:spLocks/>
                </p:cNvSpPr>
                <p:nvPr/>
              </p:nvSpPr>
              <p:spPr bwMode="auto">
                <a:xfrm>
                  <a:off x="1663" y="2445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8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4" y="46"/>
                        <a:pt x="31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7" y="2"/>
                        <a:pt x="33" y="0"/>
                      </a:cubicBezTo>
                      <a:cubicBezTo>
                        <a:pt x="36" y="5"/>
                        <a:pt x="39" y="8"/>
                        <a:pt x="37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2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20" name="Freeform 159"/>
                <p:cNvSpPr>
                  <a:spLocks/>
                </p:cNvSpPr>
                <p:nvPr/>
              </p:nvSpPr>
              <p:spPr bwMode="auto">
                <a:xfrm>
                  <a:off x="1805" y="3216"/>
                  <a:ext cx="603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6 w 241"/>
                    <a:gd name="T3" fmla="*/ 93 h 15"/>
                    <a:gd name="T4" fmla="*/ 1239 w 241"/>
                    <a:gd name="T5" fmla="*/ 56 h 15"/>
                    <a:gd name="T6" fmla="*/ 1909 w 241"/>
                    <a:gd name="T7" fmla="*/ 115 h 15"/>
                    <a:gd name="T8" fmla="*/ 2535 w 241"/>
                    <a:gd name="T9" fmla="*/ 77 h 15"/>
                    <a:gd name="T10" fmla="*/ 3118 w 241"/>
                    <a:gd name="T11" fmla="*/ 171 h 15"/>
                    <a:gd name="T12" fmla="*/ 3776 w 241"/>
                    <a:gd name="T13" fmla="*/ 56 h 15"/>
                    <a:gd name="T14" fmla="*/ 2710 w 241"/>
                    <a:gd name="T15" fmla="*/ 248 h 15"/>
                    <a:gd name="T16" fmla="*/ 2084 w 241"/>
                    <a:gd name="T17" fmla="*/ 248 h 15"/>
                    <a:gd name="T18" fmla="*/ 1051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721" name="Oval 160"/>
                <p:cNvSpPr>
                  <a:spLocks noChangeArrowheads="1"/>
                </p:cNvSpPr>
                <p:nvPr/>
              </p:nvSpPr>
              <p:spPr bwMode="auto">
                <a:xfrm>
                  <a:off x="1838" y="2520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2" name="Oval 161"/>
                <p:cNvSpPr>
                  <a:spLocks noChangeArrowheads="1"/>
                </p:cNvSpPr>
                <p:nvPr/>
              </p:nvSpPr>
              <p:spPr bwMode="auto">
                <a:xfrm>
                  <a:off x="1845" y="2520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3" name="Oval 162"/>
                <p:cNvSpPr>
                  <a:spLocks noChangeArrowheads="1"/>
                </p:cNvSpPr>
                <p:nvPr/>
              </p:nvSpPr>
              <p:spPr bwMode="auto">
                <a:xfrm>
                  <a:off x="1870" y="2512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4" name="Oval 163"/>
                <p:cNvSpPr>
                  <a:spLocks noChangeArrowheads="1"/>
                </p:cNvSpPr>
                <p:nvPr/>
              </p:nvSpPr>
              <p:spPr bwMode="auto">
                <a:xfrm>
                  <a:off x="1833" y="2544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5" name="Oval 164"/>
                <p:cNvSpPr>
                  <a:spLocks noChangeArrowheads="1"/>
                </p:cNvSpPr>
                <p:nvPr/>
              </p:nvSpPr>
              <p:spPr bwMode="auto">
                <a:xfrm>
                  <a:off x="2065" y="2619"/>
                  <a:ext cx="93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6" name="Oval 165"/>
                <p:cNvSpPr>
                  <a:spLocks noChangeArrowheads="1"/>
                </p:cNvSpPr>
                <p:nvPr/>
              </p:nvSpPr>
              <p:spPr bwMode="auto">
                <a:xfrm>
                  <a:off x="2073" y="2619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7" name="Oval 166"/>
                <p:cNvSpPr>
                  <a:spLocks noChangeArrowheads="1"/>
                </p:cNvSpPr>
                <p:nvPr/>
              </p:nvSpPr>
              <p:spPr bwMode="auto">
                <a:xfrm>
                  <a:off x="2098" y="2611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8" name="Oval 167"/>
                <p:cNvSpPr>
                  <a:spLocks noChangeArrowheads="1"/>
                </p:cNvSpPr>
                <p:nvPr/>
              </p:nvSpPr>
              <p:spPr bwMode="auto">
                <a:xfrm>
                  <a:off x="2060" y="264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29" name="Oval 168"/>
                <p:cNvSpPr>
                  <a:spLocks noChangeArrowheads="1"/>
                </p:cNvSpPr>
                <p:nvPr/>
              </p:nvSpPr>
              <p:spPr bwMode="auto">
                <a:xfrm>
                  <a:off x="2310" y="2509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0" name="Oval 169"/>
                <p:cNvSpPr>
                  <a:spLocks noChangeArrowheads="1"/>
                </p:cNvSpPr>
                <p:nvPr/>
              </p:nvSpPr>
              <p:spPr bwMode="auto">
                <a:xfrm>
                  <a:off x="2318" y="2509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1" name="Oval 170"/>
                <p:cNvSpPr>
                  <a:spLocks noChangeArrowheads="1"/>
                </p:cNvSpPr>
                <p:nvPr/>
              </p:nvSpPr>
              <p:spPr bwMode="auto">
                <a:xfrm>
                  <a:off x="2343" y="2501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2" name="Oval 171"/>
                <p:cNvSpPr>
                  <a:spLocks noChangeArrowheads="1"/>
                </p:cNvSpPr>
                <p:nvPr/>
              </p:nvSpPr>
              <p:spPr bwMode="auto">
                <a:xfrm>
                  <a:off x="2308" y="2533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3" name="Oval 172"/>
                <p:cNvSpPr>
                  <a:spLocks noChangeArrowheads="1"/>
                </p:cNvSpPr>
                <p:nvPr/>
              </p:nvSpPr>
              <p:spPr bwMode="auto">
                <a:xfrm>
                  <a:off x="2395" y="2765"/>
                  <a:ext cx="93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4" name="Oval 173"/>
                <p:cNvSpPr>
                  <a:spLocks noChangeArrowheads="1"/>
                </p:cNvSpPr>
                <p:nvPr/>
              </p:nvSpPr>
              <p:spPr bwMode="auto">
                <a:xfrm>
                  <a:off x="2403" y="2765"/>
                  <a:ext cx="20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5" name="Oval 174"/>
                <p:cNvSpPr>
                  <a:spLocks noChangeArrowheads="1"/>
                </p:cNvSpPr>
                <p:nvPr/>
              </p:nvSpPr>
              <p:spPr bwMode="auto">
                <a:xfrm>
                  <a:off x="2428" y="2757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6" name="Oval 175"/>
                <p:cNvSpPr>
                  <a:spLocks noChangeArrowheads="1"/>
                </p:cNvSpPr>
                <p:nvPr/>
              </p:nvSpPr>
              <p:spPr bwMode="auto">
                <a:xfrm>
                  <a:off x="2390" y="2789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7" name="Oval 176"/>
                <p:cNvSpPr>
                  <a:spLocks noChangeArrowheads="1"/>
                </p:cNvSpPr>
                <p:nvPr/>
              </p:nvSpPr>
              <p:spPr bwMode="auto">
                <a:xfrm>
                  <a:off x="2178" y="2840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8" name="Oval 177"/>
                <p:cNvSpPr>
                  <a:spLocks noChangeArrowheads="1"/>
                </p:cNvSpPr>
                <p:nvPr/>
              </p:nvSpPr>
              <p:spPr bwMode="auto">
                <a:xfrm>
                  <a:off x="2183" y="2840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39" name="Oval 178"/>
                <p:cNvSpPr>
                  <a:spLocks noChangeArrowheads="1"/>
                </p:cNvSpPr>
                <p:nvPr/>
              </p:nvSpPr>
              <p:spPr bwMode="auto">
                <a:xfrm>
                  <a:off x="2203" y="2832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0" name="Oval 179"/>
                <p:cNvSpPr>
                  <a:spLocks noChangeArrowheads="1"/>
                </p:cNvSpPr>
                <p:nvPr/>
              </p:nvSpPr>
              <p:spPr bwMode="auto">
                <a:xfrm>
                  <a:off x="2173" y="2859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1" name="Oval 180"/>
                <p:cNvSpPr>
                  <a:spLocks noChangeArrowheads="1"/>
                </p:cNvSpPr>
                <p:nvPr/>
              </p:nvSpPr>
              <p:spPr bwMode="auto">
                <a:xfrm>
                  <a:off x="2045" y="3043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2" name="Oval 181"/>
                <p:cNvSpPr>
                  <a:spLocks noChangeArrowheads="1"/>
                </p:cNvSpPr>
                <p:nvPr/>
              </p:nvSpPr>
              <p:spPr bwMode="auto">
                <a:xfrm>
                  <a:off x="2053" y="3043"/>
                  <a:ext cx="20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3" name="Oval 182"/>
                <p:cNvSpPr>
                  <a:spLocks noChangeArrowheads="1"/>
                </p:cNvSpPr>
                <p:nvPr/>
              </p:nvSpPr>
              <p:spPr bwMode="auto">
                <a:xfrm>
                  <a:off x="2078" y="3035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4" name="Oval 183"/>
                <p:cNvSpPr>
                  <a:spLocks noChangeArrowheads="1"/>
                </p:cNvSpPr>
                <p:nvPr/>
              </p:nvSpPr>
              <p:spPr bwMode="auto">
                <a:xfrm>
                  <a:off x="2040" y="306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5" name="Oval 184"/>
                <p:cNvSpPr>
                  <a:spLocks noChangeArrowheads="1"/>
                </p:cNvSpPr>
                <p:nvPr/>
              </p:nvSpPr>
              <p:spPr bwMode="auto">
                <a:xfrm>
                  <a:off x="1840" y="3053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6" name="Oval 185"/>
                <p:cNvSpPr>
                  <a:spLocks noChangeArrowheads="1"/>
                </p:cNvSpPr>
                <p:nvPr/>
              </p:nvSpPr>
              <p:spPr bwMode="auto">
                <a:xfrm>
                  <a:off x="1848" y="3053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7" name="Oval 186"/>
                <p:cNvSpPr>
                  <a:spLocks noChangeArrowheads="1"/>
                </p:cNvSpPr>
                <p:nvPr/>
              </p:nvSpPr>
              <p:spPr bwMode="auto">
                <a:xfrm>
                  <a:off x="1873" y="304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8" name="Oval 187"/>
                <p:cNvSpPr>
                  <a:spLocks noChangeArrowheads="1"/>
                </p:cNvSpPr>
                <p:nvPr/>
              </p:nvSpPr>
              <p:spPr bwMode="auto">
                <a:xfrm>
                  <a:off x="1838" y="3077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49" name="Oval 188"/>
                <p:cNvSpPr>
                  <a:spLocks noChangeArrowheads="1"/>
                </p:cNvSpPr>
                <p:nvPr/>
              </p:nvSpPr>
              <p:spPr bwMode="auto">
                <a:xfrm>
                  <a:off x="1670" y="279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0" name="Oval 189"/>
                <p:cNvSpPr>
                  <a:spLocks noChangeArrowheads="1"/>
                </p:cNvSpPr>
                <p:nvPr/>
              </p:nvSpPr>
              <p:spPr bwMode="auto">
                <a:xfrm>
                  <a:off x="1678" y="2795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1" name="Oval 190"/>
                <p:cNvSpPr>
                  <a:spLocks noChangeArrowheads="1"/>
                </p:cNvSpPr>
                <p:nvPr/>
              </p:nvSpPr>
              <p:spPr bwMode="auto">
                <a:xfrm>
                  <a:off x="1703" y="278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2" name="Oval 191"/>
                <p:cNvSpPr>
                  <a:spLocks noChangeArrowheads="1"/>
                </p:cNvSpPr>
                <p:nvPr/>
              </p:nvSpPr>
              <p:spPr bwMode="auto">
                <a:xfrm>
                  <a:off x="1668" y="2819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3" name="Oval 192"/>
                <p:cNvSpPr>
                  <a:spLocks noChangeArrowheads="1"/>
                </p:cNvSpPr>
                <p:nvPr/>
              </p:nvSpPr>
              <p:spPr bwMode="auto">
                <a:xfrm>
                  <a:off x="1920" y="282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4" name="Oval 193"/>
                <p:cNvSpPr>
                  <a:spLocks noChangeArrowheads="1"/>
                </p:cNvSpPr>
                <p:nvPr/>
              </p:nvSpPr>
              <p:spPr bwMode="auto">
                <a:xfrm>
                  <a:off x="1928" y="2827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5" name="Oval 194"/>
                <p:cNvSpPr>
                  <a:spLocks noChangeArrowheads="1"/>
                </p:cNvSpPr>
                <p:nvPr/>
              </p:nvSpPr>
              <p:spPr bwMode="auto">
                <a:xfrm>
                  <a:off x="1953" y="281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6" name="Oval 195"/>
                <p:cNvSpPr>
                  <a:spLocks noChangeArrowheads="1"/>
                </p:cNvSpPr>
                <p:nvPr/>
              </p:nvSpPr>
              <p:spPr bwMode="auto">
                <a:xfrm>
                  <a:off x="1918" y="2851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7" name="Oval 196"/>
                <p:cNvSpPr>
                  <a:spLocks noChangeArrowheads="1"/>
                </p:cNvSpPr>
                <p:nvPr/>
              </p:nvSpPr>
              <p:spPr bwMode="auto">
                <a:xfrm>
                  <a:off x="2538" y="2517"/>
                  <a:ext cx="77" cy="83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8" name="Oval 197"/>
                <p:cNvSpPr>
                  <a:spLocks noChangeArrowheads="1"/>
                </p:cNvSpPr>
                <p:nvPr/>
              </p:nvSpPr>
              <p:spPr bwMode="auto">
                <a:xfrm>
                  <a:off x="2545" y="2517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59" name="Oval 198"/>
                <p:cNvSpPr>
                  <a:spLocks noChangeArrowheads="1"/>
                </p:cNvSpPr>
                <p:nvPr/>
              </p:nvSpPr>
              <p:spPr bwMode="auto">
                <a:xfrm>
                  <a:off x="2565" y="2512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0" name="Oval 199"/>
                <p:cNvSpPr>
                  <a:spLocks noChangeArrowheads="1"/>
                </p:cNvSpPr>
                <p:nvPr/>
              </p:nvSpPr>
              <p:spPr bwMode="auto">
                <a:xfrm>
                  <a:off x="2535" y="2536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1" name="Oval 200"/>
                <p:cNvSpPr>
                  <a:spLocks noChangeArrowheads="1"/>
                </p:cNvSpPr>
                <p:nvPr/>
              </p:nvSpPr>
              <p:spPr bwMode="auto">
                <a:xfrm>
                  <a:off x="2275" y="3027"/>
                  <a:ext cx="95" cy="9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2" name="Oval 201"/>
                <p:cNvSpPr>
                  <a:spLocks noChangeArrowheads="1"/>
                </p:cNvSpPr>
                <p:nvPr/>
              </p:nvSpPr>
              <p:spPr bwMode="auto">
                <a:xfrm>
                  <a:off x="2283" y="3027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3" name="Oval 202"/>
                <p:cNvSpPr>
                  <a:spLocks noChangeArrowheads="1"/>
                </p:cNvSpPr>
                <p:nvPr/>
              </p:nvSpPr>
              <p:spPr bwMode="auto">
                <a:xfrm>
                  <a:off x="2308" y="3016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4" name="Oval 203"/>
                <p:cNvSpPr>
                  <a:spLocks noChangeArrowheads="1"/>
                </p:cNvSpPr>
                <p:nvPr/>
              </p:nvSpPr>
              <p:spPr bwMode="auto">
                <a:xfrm>
                  <a:off x="2270" y="30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765" name="Oval 204"/>
                <p:cNvSpPr>
                  <a:spLocks noChangeArrowheads="1"/>
                </p:cNvSpPr>
                <p:nvPr/>
              </p:nvSpPr>
              <p:spPr bwMode="auto">
                <a:xfrm>
                  <a:off x="2465" y="3051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38" name="Group 205"/>
              <p:cNvGrpSpPr>
                <a:grpSpLocks/>
              </p:cNvGrpSpPr>
              <p:nvPr/>
            </p:nvGrpSpPr>
            <p:grpSpPr bwMode="auto">
              <a:xfrm>
                <a:off x="1653" y="1419"/>
                <a:ext cx="1982" cy="1861"/>
                <a:chOff x="1653" y="1419"/>
                <a:chExt cx="1982" cy="1861"/>
              </a:xfrm>
            </p:grpSpPr>
            <p:sp>
              <p:nvSpPr>
                <p:cNvPr id="3366" name="Oval 206"/>
                <p:cNvSpPr>
                  <a:spLocks noChangeArrowheads="1"/>
                </p:cNvSpPr>
                <p:nvPr/>
              </p:nvSpPr>
              <p:spPr bwMode="auto">
                <a:xfrm>
                  <a:off x="2470" y="30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7" name="Oval 207"/>
                <p:cNvSpPr>
                  <a:spLocks noChangeArrowheads="1"/>
                </p:cNvSpPr>
                <p:nvPr/>
              </p:nvSpPr>
              <p:spPr bwMode="auto">
                <a:xfrm>
                  <a:off x="2490" y="3043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8" name="Oval 208"/>
                <p:cNvSpPr>
                  <a:spLocks noChangeArrowheads="1"/>
                </p:cNvSpPr>
                <p:nvPr/>
              </p:nvSpPr>
              <p:spPr bwMode="auto">
                <a:xfrm>
                  <a:off x="2460" y="3069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9" name="Oval 209"/>
                <p:cNvSpPr>
                  <a:spLocks noChangeArrowheads="1"/>
                </p:cNvSpPr>
                <p:nvPr/>
              </p:nvSpPr>
              <p:spPr bwMode="auto">
                <a:xfrm>
                  <a:off x="1665" y="3072"/>
                  <a:ext cx="75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0" name="Oval 210"/>
                <p:cNvSpPr>
                  <a:spLocks noChangeArrowheads="1"/>
                </p:cNvSpPr>
                <p:nvPr/>
              </p:nvSpPr>
              <p:spPr bwMode="auto">
                <a:xfrm>
                  <a:off x="1670" y="30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1" name="Oval 211"/>
                <p:cNvSpPr>
                  <a:spLocks noChangeArrowheads="1"/>
                </p:cNvSpPr>
                <p:nvPr/>
              </p:nvSpPr>
              <p:spPr bwMode="auto">
                <a:xfrm>
                  <a:off x="1690" y="3064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2" name="Oval 212"/>
                <p:cNvSpPr>
                  <a:spLocks noChangeArrowheads="1"/>
                </p:cNvSpPr>
                <p:nvPr/>
              </p:nvSpPr>
              <p:spPr bwMode="auto">
                <a:xfrm>
                  <a:off x="1660" y="3091"/>
                  <a:ext cx="13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3" name="Oval 213"/>
                <p:cNvSpPr>
                  <a:spLocks noChangeArrowheads="1"/>
                </p:cNvSpPr>
                <p:nvPr/>
              </p:nvSpPr>
              <p:spPr bwMode="auto">
                <a:xfrm>
                  <a:off x="172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4" name="Freeform 214"/>
                <p:cNvSpPr>
                  <a:spLocks/>
                </p:cNvSpPr>
                <p:nvPr/>
              </p:nvSpPr>
              <p:spPr bwMode="auto">
                <a:xfrm>
                  <a:off x="1653" y="1419"/>
                  <a:ext cx="332" cy="1029"/>
                </a:xfrm>
                <a:custGeom>
                  <a:avLst/>
                  <a:gdLst>
                    <a:gd name="T0" fmla="*/ 1028 w 133"/>
                    <a:gd name="T1" fmla="*/ 7278 h 386"/>
                    <a:gd name="T2" fmla="*/ 92 w 133"/>
                    <a:gd name="T3" fmla="*/ 6630 h 386"/>
                    <a:gd name="T4" fmla="*/ 12 w 133"/>
                    <a:gd name="T5" fmla="*/ 6233 h 386"/>
                    <a:gd name="T6" fmla="*/ 12 w 133"/>
                    <a:gd name="T7" fmla="*/ 435 h 386"/>
                    <a:gd name="T8" fmla="*/ 292 w 133"/>
                    <a:gd name="T9" fmla="*/ 21 h 386"/>
                    <a:gd name="T10" fmla="*/ 1028 w 133"/>
                    <a:gd name="T11" fmla="*/ 21 h 386"/>
                    <a:gd name="T12" fmla="*/ 1028 w 133"/>
                    <a:gd name="T13" fmla="*/ 21 h 386"/>
                    <a:gd name="T14" fmla="*/ 1775 w 133"/>
                    <a:gd name="T15" fmla="*/ 21 h 386"/>
                    <a:gd name="T16" fmla="*/ 2057 w 133"/>
                    <a:gd name="T17" fmla="*/ 435 h 386"/>
                    <a:gd name="T18" fmla="*/ 2057 w 133"/>
                    <a:gd name="T19" fmla="*/ 6233 h 386"/>
                    <a:gd name="T20" fmla="*/ 1975 w 133"/>
                    <a:gd name="T21" fmla="*/ 7198 h 386"/>
                    <a:gd name="T22" fmla="*/ 1028 w 133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86">
                      <a:moveTo>
                        <a:pt x="66" y="384"/>
                      </a:moveTo>
                      <a:cubicBezTo>
                        <a:pt x="41" y="384"/>
                        <a:pt x="12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6" y="1"/>
                        <a:pt x="66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6" y="1"/>
                        <a:pt x="102" y="0"/>
                        <a:pt x="114" y="1"/>
                      </a:cubicBezTo>
                      <a:cubicBezTo>
                        <a:pt x="126" y="2"/>
                        <a:pt x="132" y="12"/>
                        <a:pt x="132" y="23"/>
                      </a:cubicBezTo>
                      <a:cubicBezTo>
                        <a:pt x="132" y="34"/>
                        <a:pt x="132" y="320"/>
                        <a:pt x="132" y="329"/>
                      </a:cubicBezTo>
                      <a:cubicBezTo>
                        <a:pt x="132" y="338"/>
                        <a:pt x="133" y="375"/>
                        <a:pt x="127" y="380"/>
                      </a:cubicBezTo>
                      <a:cubicBezTo>
                        <a:pt x="121" y="386"/>
                        <a:pt x="92" y="384"/>
                        <a:pt x="66" y="384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75" name="Oval 215"/>
                <p:cNvSpPr>
                  <a:spLocks noChangeArrowheads="1"/>
                </p:cNvSpPr>
                <p:nvPr/>
              </p:nvSpPr>
              <p:spPr bwMode="auto">
                <a:xfrm>
                  <a:off x="1748" y="1781"/>
                  <a:ext cx="35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6" name="Oval 216"/>
                <p:cNvSpPr>
                  <a:spLocks noChangeArrowheads="1"/>
                </p:cNvSpPr>
                <p:nvPr/>
              </p:nvSpPr>
              <p:spPr bwMode="auto">
                <a:xfrm>
                  <a:off x="177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7" name="Oval 217"/>
                <p:cNvSpPr>
                  <a:spLocks noChangeArrowheads="1"/>
                </p:cNvSpPr>
                <p:nvPr/>
              </p:nvSpPr>
              <p:spPr bwMode="auto">
                <a:xfrm>
                  <a:off x="1783" y="1768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8" name="Oval 218"/>
                <p:cNvSpPr>
                  <a:spLocks noChangeArrowheads="1"/>
                </p:cNvSpPr>
                <p:nvPr/>
              </p:nvSpPr>
              <p:spPr bwMode="auto">
                <a:xfrm>
                  <a:off x="1733" y="1824"/>
                  <a:ext cx="20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79" name="Oval 219"/>
                <p:cNvSpPr>
                  <a:spLocks noChangeArrowheads="1"/>
                </p:cNvSpPr>
                <p:nvPr/>
              </p:nvSpPr>
              <p:spPr bwMode="auto">
                <a:xfrm>
                  <a:off x="238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0" name="Freeform 220"/>
                <p:cNvSpPr>
                  <a:spLocks/>
                </p:cNvSpPr>
                <p:nvPr/>
              </p:nvSpPr>
              <p:spPr bwMode="auto">
                <a:xfrm>
                  <a:off x="231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113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2000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7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8" y="364"/>
                      </a:cubicBezTo>
                      <a:cubicBezTo>
                        <a:pt x="121" y="369"/>
                        <a:pt x="93" y="397"/>
                        <a:pt x="67" y="39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81" name="Oval 221"/>
                <p:cNvSpPr>
                  <a:spLocks noChangeArrowheads="1"/>
                </p:cNvSpPr>
                <p:nvPr/>
              </p:nvSpPr>
              <p:spPr bwMode="auto">
                <a:xfrm>
                  <a:off x="240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2" name="Oval 222"/>
                <p:cNvSpPr>
                  <a:spLocks noChangeArrowheads="1"/>
                </p:cNvSpPr>
                <p:nvPr/>
              </p:nvSpPr>
              <p:spPr bwMode="auto">
                <a:xfrm>
                  <a:off x="243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3" name="Oval 223"/>
                <p:cNvSpPr>
                  <a:spLocks noChangeArrowheads="1"/>
                </p:cNvSpPr>
                <p:nvPr/>
              </p:nvSpPr>
              <p:spPr bwMode="auto">
                <a:xfrm>
                  <a:off x="244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4" name="Oval 224"/>
                <p:cNvSpPr>
                  <a:spLocks noChangeArrowheads="1"/>
                </p:cNvSpPr>
                <p:nvPr/>
              </p:nvSpPr>
              <p:spPr bwMode="auto">
                <a:xfrm>
                  <a:off x="239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5" name="Oval 225"/>
                <p:cNvSpPr>
                  <a:spLocks noChangeArrowheads="1"/>
                </p:cNvSpPr>
                <p:nvPr/>
              </p:nvSpPr>
              <p:spPr bwMode="auto">
                <a:xfrm>
                  <a:off x="205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6" name="Freeform 226"/>
                <p:cNvSpPr>
                  <a:spLocks/>
                </p:cNvSpPr>
                <p:nvPr/>
              </p:nvSpPr>
              <p:spPr bwMode="auto">
                <a:xfrm>
                  <a:off x="198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113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2000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7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8" y="384"/>
                      </a:cubicBezTo>
                      <a:cubicBezTo>
                        <a:pt x="121" y="390"/>
                        <a:pt x="93" y="418"/>
                        <a:pt x="67" y="41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87" name="Oval 227"/>
                <p:cNvSpPr>
                  <a:spLocks noChangeArrowheads="1"/>
                </p:cNvSpPr>
                <p:nvPr/>
              </p:nvSpPr>
              <p:spPr bwMode="auto">
                <a:xfrm>
                  <a:off x="207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8" name="Oval 228"/>
                <p:cNvSpPr>
                  <a:spLocks noChangeArrowheads="1"/>
                </p:cNvSpPr>
                <p:nvPr/>
              </p:nvSpPr>
              <p:spPr bwMode="auto">
                <a:xfrm>
                  <a:off x="210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89" name="Oval 229"/>
                <p:cNvSpPr>
                  <a:spLocks noChangeArrowheads="1"/>
                </p:cNvSpPr>
                <p:nvPr/>
              </p:nvSpPr>
              <p:spPr bwMode="auto">
                <a:xfrm>
                  <a:off x="211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90" name="Oval 230"/>
                <p:cNvSpPr>
                  <a:spLocks noChangeArrowheads="1"/>
                </p:cNvSpPr>
                <p:nvPr/>
              </p:nvSpPr>
              <p:spPr bwMode="auto">
                <a:xfrm>
                  <a:off x="206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91" name="Freeform 231"/>
                <p:cNvSpPr>
                  <a:spLocks/>
                </p:cNvSpPr>
                <p:nvPr/>
              </p:nvSpPr>
              <p:spPr bwMode="auto">
                <a:xfrm>
                  <a:off x="2498" y="2352"/>
                  <a:ext cx="145" cy="339"/>
                </a:xfrm>
                <a:custGeom>
                  <a:avLst/>
                  <a:gdLst>
                    <a:gd name="T0" fmla="*/ 908 w 58"/>
                    <a:gd name="T1" fmla="*/ 0 h 127"/>
                    <a:gd name="T2" fmla="*/ 833 w 58"/>
                    <a:gd name="T3" fmla="*/ 264 h 127"/>
                    <a:gd name="T4" fmla="*/ 0 w 58"/>
                    <a:gd name="T5" fmla="*/ 876 h 127"/>
                    <a:gd name="T6" fmla="*/ 20 w 58"/>
                    <a:gd name="T7" fmla="*/ 2015 h 127"/>
                    <a:gd name="T8" fmla="*/ 908 w 58"/>
                    <a:gd name="T9" fmla="*/ 2266 h 1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8" h="127">
                      <a:moveTo>
                        <a:pt x="58" y="0"/>
                      </a:moveTo>
                      <a:cubicBezTo>
                        <a:pt x="58" y="5"/>
                        <a:pt x="57" y="10"/>
                        <a:pt x="53" y="14"/>
                      </a:cubicBez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1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2" name="Freeform 232"/>
                <p:cNvSpPr>
                  <a:spLocks/>
                </p:cNvSpPr>
                <p:nvPr/>
              </p:nvSpPr>
              <p:spPr bwMode="auto">
                <a:xfrm>
                  <a:off x="2155" y="2355"/>
                  <a:ext cx="360" cy="362"/>
                </a:xfrm>
                <a:custGeom>
                  <a:avLst/>
                  <a:gdLst>
                    <a:gd name="T0" fmla="*/ 2145 w 144"/>
                    <a:gd name="T1" fmla="*/ 849 h 136"/>
                    <a:gd name="T2" fmla="*/ 2020 w 144"/>
                    <a:gd name="T3" fmla="*/ 865 h 136"/>
                    <a:gd name="T4" fmla="*/ 1083 w 144"/>
                    <a:gd name="T5" fmla="*/ 546 h 136"/>
                    <a:gd name="T6" fmla="*/ 988 w 144"/>
                    <a:gd name="T7" fmla="*/ 0 h 136"/>
                    <a:gd name="T8" fmla="*/ 988 w 144"/>
                    <a:gd name="T9" fmla="*/ 0 h 136"/>
                    <a:gd name="T10" fmla="*/ 988 w 144"/>
                    <a:gd name="T11" fmla="*/ 226 h 136"/>
                    <a:gd name="T12" fmla="*/ 908 w 144"/>
                    <a:gd name="T13" fmla="*/ 623 h 136"/>
                    <a:gd name="T14" fmla="*/ 0 w 144"/>
                    <a:gd name="T15" fmla="*/ 1246 h 136"/>
                    <a:gd name="T16" fmla="*/ 0 w 144"/>
                    <a:gd name="T17" fmla="*/ 1262 h 136"/>
                    <a:gd name="T18" fmla="*/ 1220 w 144"/>
                    <a:gd name="T19" fmla="*/ 2451 h 136"/>
                    <a:gd name="T20" fmla="*/ 2145 w 144"/>
                    <a:gd name="T21" fmla="*/ 2020 h 136"/>
                    <a:gd name="T22" fmla="*/ 2145 w 144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4" h="136">
                      <a:moveTo>
                        <a:pt x="137" y="45"/>
                      </a:moveTo>
                      <a:cubicBezTo>
                        <a:pt x="134" y="46"/>
                        <a:pt x="132" y="46"/>
                        <a:pt x="129" y="46"/>
                      </a:cubicBezTo>
                      <a:cubicBezTo>
                        <a:pt x="104" y="46"/>
                        <a:pt x="75" y="35"/>
                        <a:pt x="69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8" y="33"/>
                      </a:cubicBezTo>
                      <a:cubicBezTo>
                        <a:pt x="52" y="39"/>
                        <a:pt x="25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4" y="75"/>
                        <a:pt x="56" y="124"/>
                        <a:pt x="78" y="130"/>
                      </a:cubicBezTo>
                      <a:cubicBezTo>
                        <a:pt x="100" y="136"/>
                        <a:pt x="134" y="111"/>
                        <a:pt x="137" y="107"/>
                      </a:cubicBezTo>
                      <a:cubicBezTo>
                        <a:pt x="144" y="94"/>
                        <a:pt x="138" y="49"/>
                        <a:pt x="137" y="4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3" name="Freeform 233"/>
                <p:cNvSpPr>
                  <a:spLocks/>
                </p:cNvSpPr>
                <p:nvPr/>
              </p:nvSpPr>
              <p:spPr bwMode="auto">
                <a:xfrm>
                  <a:off x="1685" y="2341"/>
                  <a:ext cx="418" cy="411"/>
                </a:xfrm>
                <a:custGeom>
                  <a:avLst/>
                  <a:gdLst>
                    <a:gd name="T0" fmla="*/ 1960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60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5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8" y="40"/>
                        <a:pt x="79" y="38"/>
                        <a:pt x="53" y="38"/>
                      </a:cubicBezTo>
                      <a:cubicBezTo>
                        <a:pt x="55" y="40"/>
                        <a:pt x="27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70" y="154"/>
                        <a:pt x="91" y="146"/>
                      </a:cubicBezTo>
                      <a:cubicBezTo>
                        <a:pt x="112" y="138"/>
                        <a:pt x="164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30" y="43"/>
                        <a:pt x="125" y="3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4" name="Freeform 234"/>
                <p:cNvSpPr>
                  <a:spLocks/>
                </p:cNvSpPr>
                <p:nvPr/>
              </p:nvSpPr>
              <p:spPr bwMode="auto">
                <a:xfrm>
                  <a:off x="1925" y="2523"/>
                  <a:ext cx="430" cy="269"/>
                </a:xfrm>
                <a:custGeom>
                  <a:avLst/>
                  <a:gdLst>
                    <a:gd name="T0" fmla="*/ 2658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58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70" y="67"/>
                      </a:moveTo>
                      <a:cubicBezTo>
                        <a:pt x="148" y="61"/>
                        <a:pt x="96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8" y="12"/>
                        <a:pt x="24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4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70" y="6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5" name="Freeform 235"/>
                <p:cNvSpPr>
                  <a:spLocks/>
                </p:cNvSpPr>
                <p:nvPr/>
              </p:nvSpPr>
              <p:spPr bwMode="auto">
                <a:xfrm>
                  <a:off x="1655" y="2317"/>
                  <a:ext cx="168" cy="347"/>
                </a:xfrm>
                <a:custGeom>
                  <a:avLst/>
                  <a:gdLst>
                    <a:gd name="T0" fmla="*/ 0 w 67"/>
                    <a:gd name="T1" fmla="*/ 2472 h 130"/>
                    <a:gd name="T2" fmla="*/ 1026 w 67"/>
                    <a:gd name="T3" fmla="*/ 892 h 130"/>
                    <a:gd name="T4" fmla="*/ 83 w 67"/>
                    <a:gd name="T5" fmla="*/ 248 h 130"/>
                    <a:gd name="T6" fmla="*/ 0 w 67"/>
                    <a:gd name="T7" fmla="*/ 0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130">
                      <a:moveTo>
                        <a:pt x="0" y="130"/>
                      </a:moveTo>
                      <a:cubicBezTo>
                        <a:pt x="29" y="124"/>
                        <a:pt x="67" y="50"/>
                        <a:pt x="65" y="47"/>
                      </a:cubicBezTo>
                      <a:cubicBezTo>
                        <a:pt x="40" y="47"/>
                        <a:pt x="11" y="19"/>
                        <a:pt x="5" y="13"/>
                      </a:cubicBezTo>
                      <a:cubicBezTo>
                        <a:pt x="1" y="9"/>
                        <a:pt x="0" y="5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6" name="Freeform 236"/>
                <p:cNvSpPr>
                  <a:spLocks/>
                </p:cNvSpPr>
                <p:nvPr/>
              </p:nvSpPr>
              <p:spPr bwMode="auto">
                <a:xfrm>
                  <a:off x="1655" y="3256"/>
                  <a:ext cx="988" cy="24"/>
                </a:xfrm>
                <a:custGeom>
                  <a:avLst/>
                  <a:gdLst>
                    <a:gd name="T0" fmla="*/ 0 w 395"/>
                    <a:gd name="T1" fmla="*/ 0 h 9"/>
                    <a:gd name="T2" fmla="*/ 3222 w 395"/>
                    <a:gd name="T3" fmla="*/ 171 h 9"/>
                    <a:gd name="T4" fmla="*/ 6181 w 395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5" h="9">
                      <a:moveTo>
                        <a:pt x="0" y="0"/>
                      </a:moveTo>
                      <a:cubicBezTo>
                        <a:pt x="39" y="3"/>
                        <a:pt x="131" y="9"/>
                        <a:pt x="206" y="9"/>
                      </a:cubicBezTo>
                      <a:cubicBezTo>
                        <a:pt x="282" y="9"/>
                        <a:pt x="363" y="3"/>
                        <a:pt x="395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7" name="Freeform 237"/>
                <p:cNvSpPr>
                  <a:spLocks/>
                </p:cNvSpPr>
                <p:nvPr/>
              </p:nvSpPr>
              <p:spPr bwMode="auto">
                <a:xfrm>
                  <a:off x="1653" y="2992"/>
                  <a:ext cx="132" cy="227"/>
                </a:xfrm>
                <a:custGeom>
                  <a:avLst/>
                  <a:gdLst>
                    <a:gd name="T0" fmla="*/ 0 w 53"/>
                    <a:gd name="T1" fmla="*/ 1482 h 85"/>
                    <a:gd name="T2" fmla="*/ 775 w 53"/>
                    <a:gd name="T3" fmla="*/ 1199 h 85"/>
                    <a:gd name="T4" fmla="*/ 633 w 53"/>
                    <a:gd name="T5" fmla="*/ 115 h 85"/>
                    <a:gd name="T6" fmla="*/ 12 w 53"/>
                    <a:gd name="T7" fmla="*/ 0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3" h="85">
                      <a:moveTo>
                        <a:pt x="0" y="78"/>
                      </a:move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3" y="8"/>
                        <a:pt x="41" y="6"/>
                      </a:cubicBezTo>
                      <a:cubicBezTo>
                        <a:pt x="22" y="0"/>
                        <a:pt x="15" y="2"/>
                        <a:pt x="1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8" name="Freeform 238"/>
                <p:cNvSpPr>
                  <a:spLocks/>
                </p:cNvSpPr>
                <p:nvPr/>
              </p:nvSpPr>
              <p:spPr bwMode="auto">
                <a:xfrm>
                  <a:off x="176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212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6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5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2" y="89"/>
                        <a:pt x="60" y="90"/>
                        <a:pt x="78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2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99" name="Freeform 239"/>
                <p:cNvSpPr>
                  <a:spLocks/>
                </p:cNvSpPr>
                <p:nvPr/>
              </p:nvSpPr>
              <p:spPr bwMode="auto">
                <a:xfrm>
                  <a:off x="199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76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1" y="2"/>
                        <a:pt x="66" y="7"/>
                        <a:pt x="36" y="3"/>
                      </a:cubicBezTo>
                      <a:cubicBezTo>
                        <a:pt x="14" y="0"/>
                        <a:pt x="7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3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2" y="94"/>
                        <a:pt x="87" y="89"/>
                        <a:pt x="90" y="83"/>
                      </a:cubicBezTo>
                      <a:cubicBezTo>
                        <a:pt x="93" y="80"/>
                        <a:pt x="94" y="74"/>
                        <a:pt x="94" y="66"/>
                      </a:cubicBezTo>
                      <a:cubicBezTo>
                        <a:pt x="94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0" name="Freeform 240"/>
                <p:cNvSpPr>
                  <a:spLocks/>
                </p:cNvSpPr>
                <p:nvPr/>
              </p:nvSpPr>
              <p:spPr bwMode="auto">
                <a:xfrm>
                  <a:off x="2218" y="2939"/>
                  <a:ext cx="222" cy="290"/>
                </a:xfrm>
                <a:custGeom>
                  <a:avLst/>
                  <a:gdLst>
                    <a:gd name="T0" fmla="*/ 1307 w 89"/>
                    <a:gd name="T1" fmla="*/ 1091 h 109"/>
                    <a:gd name="T2" fmla="*/ 1150 w 89"/>
                    <a:gd name="T3" fmla="*/ 114 h 109"/>
                    <a:gd name="T4" fmla="*/ 404 w 89"/>
                    <a:gd name="T5" fmla="*/ 136 h 109"/>
                    <a:gd name="T6" fmla="*/ 0 w 89"/>
                    <a:gd name="T7" fmla="*/ 490 h 109"/>
                    <a:gd name="T8" fmla="*/ 0 w 89"/>
                    <a:gd name="T9" fmla="*/ 490 h 109"/>
                    <a:gd name="T10" fmla="*/ 42 w 89"/>
                    <a:gd name="T11" fmla="*/ 1487 h 109"/>
                    <a:gd name="T12" fmla="*/ 30 w 89"/>
                    <a:gd name="T13" fmla="*/ 1679 h 109"/>
                    <a:gd name="T14" fmla="*/ 437 w 89"/>
                    <a:gd name="T15" fmla="*/ 2033 h 109"/>
                    <a:gd name="T16" fmla="*/ 1225 w 89"/>
                    <a:gd name="T17" fmla="*/ 1862 h 109"/>
                    <a:gd name="T18" fmla="*/ 1307 w 89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89" h="109">
                      <a:moveTo>
                        <a:pt x="84" y="58"/>
                      </a:moveTo>
                      <a:cubicBezTo>
                        <a:pt x="85" y="43"/>
                        <a:pt x="89" y="12"/>
                        <a:pt x="74" y="6"/>
                      </a:cubicBezTo>
                      <a:cubicBezTo>
                        <a:pt x="59" y="0"/>
                        <a:pt x="41" y="5"/>
                        <a:pt x="26" y="7"/>
                      </a:cubicBezTo>
                      <a:cubicBezTo>
                        <a:pt x="11" y="9"/>
                        <a:pt x="3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2" y="89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49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4" y="5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1" name="Freeform 241"/>
                <p:cNvSpPr>
                  <a:spLocks/>
                </p:cNvSpPr>
                <p:nvPr/>
              </p:nvSpPr>
              <p:spPr bwMode="auto">
                <a:xfrm>
                  <a:off x="258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2" name="Freeform 242"/>
                <p:cNvSpPr>
                  <a:spLocks/>
                </p:cNvSpPr>
                <p:nvPr/>
              </p:nvSpPr>
              <p:spPr bwMode="auto">
                <a:xfrm>
                  <a:off x="242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3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3" y="64"/>
                        <a:pt x="6" y="77"/>
                        <a:pt x="2" y="86"/>
                      </a:cubicBezTo>
                      <a:cubicBezTo>
                        <a:pt x="4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3" name="Freeform 243"/>
                <p:cNvSpPr>
                  <a:spLocks/>
                </p:cNvSpPr>
                <p:nvPr/>
              </p:nvSpPr>
              <p:spPr bwMode="auto">
                <a:xfrm>
                  <a:off x="184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50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5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3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3" y="23"/>
                        <a:pt x="103" y="23"/>
                        <a:pt x="102" y="23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4" name="Freeform 244"/>
                <p:cNvSpPr>
                  <a:spLocks/>
                </p:cNvSpPr>
                <p:nvPr/>
              </p:nvSpPr>
              <p:spPr bwMode="auto">
                <a:xfrm>
                  <a:off x="1655" y="2659"/>
                  <a:ext cx="203" cy="344"/>
                </a:xfrm>
                <a:custGeom>
                  <a:avLst/>
                  <a:gdLst>
                    <a:gd name="T0" fmla="*/ 0 w 81"/>
                    <a:gd name="T1" fmla="*/ 2368 h 129"/>
                    <a:gd name="T2" fmla="*/ 534 w 81"/>
                    <a:gd name="T3" fmla="*/ 2445 h 129"/>
                    <a:gd name="T4" fmla="*/ 835 w 81"/>
                    <a:gd name="T5" fmla="*/ 2445 h 129"/>
                    <a:gd name="T6" fmla="*/ 1256 w 81"/>
                    <a:gd name="T7" fmla="*/ 2296 h 129"/>
                    <a:gd name="T8" fmla="*/ 1256 w 81"/>
                    <a:gd name="T9" fmla="*/ 1971 h 129"/>
                    <a:gd name="T10" fmla="*/ 1256 w 81"/>
                    <a:gd name="T11" fmla="*/ 1955 h 129"/>
                    <a:gd name="T12" fmla="*/ 1243 w 81"/>
                    <a:gd name="T13" fmla="*/ 931 h 129"/>
                    <a:gd name="T14" fmla="*/ 1243 w 81"/>
                    <a:gd name="T15" fmla="*/ 875 h 129"/>
                    <a:gd name="T16" fmla="*/ 1150 w 81"/>
                    <a:gd name="T17" fmla="*/ 491 h 129"/>
                    <a:gd name="T18" fmla="*/ 271 w 81"/>
                    <a:gd name="T19" fmla="*/ 0 h 129"/>
                    <a:gd name="T20" fmla="*/ 0 w 81"/>
                    <a:gd name="T21" fmla="*/ 9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1" h="129">
                      <a:moveTo>
                        <a:pt x="0" y="125"/>
                      </a:moveTo>
                      <a:cubicBezTo>
                        <a:pt x="12" y="127"/>
                        <a:pt x="19" y="126"/>
                        <a:pt x="34" y="129"/>
                      </a:cubicBezTo>
                      <a:cubicBezTo>
                        <a:pt x="41" y="127"/>
                        <a:pt x="50" y="128"/>
                        <a:pt x="53" y="129"/>
                      </a:cubicBezTo>
                      <a:cubicBezTo>
                        <a:pt x="59" y="125"/>
                        <a:pt x="69" y="123"/>
                        <a:pt x="80" y="121"/>
                      </a:cubicBezTo>
                      <a:cubicBezTo>
                        <a:pt x="81" y="116"/>
                        <a:pt x="80" y="109"/>
                        <a:pt x="80" y="104"/>
                      </a:cubicBez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7" y="95"/>
                        <a:pt x="78" y="58"/>
                        <a:pt x="79" y="49"/>
                      </a:cubicBezTo>
                      <a:cubicBezTo>
                        <a:pt x="79" y="48"/>
                        <a:pt x="79" y="47"/>
                        <a:pt x="79" y="46"/>
                      </a:cubicBezTo>
                      <a:cubicBezTo>
                        <a:pt x="78" y="39"/>
                        <a:pt x="76" y="29"/>
                        <a:pt x="73" y="26"/>
                      </a:cubicBezTo>
                      <a:cubicBezTo>
                        <a:pt x="52" y="21"/>
                        <a:pt x="30" y="10"/>
                        <a:pt x="17" y="0"/>
                      </a:cubicBezTo>
                      <a:cubicBezTo>
                        <a:pt x="11" y="1"/>
                        <a:pt x="4" y="3"/>
                        <a:pt x="0" y="5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5" name="Freeform 245"/>
                <p:cNvSpPr>
                  <a:spLocks/>
                </p:cNvSpPr>
                <p:nvPr/>
              </p:nvSpPr>
              <p:spPr bwMode="auto">
                <a:xfrm>
                  <a:off x="254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95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5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6" y="111"/>
                      </a:cubicBezTo>
                      <a:cubicBezTo>
                        <a:pt x="10" y="112"/>
                        <a:pt x="13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3" y="120"/>
                        <a:pt x="38" y="120"/>
                        <a:pt x="41" y="121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6" name="Freeform 246"/>
                <p:cNvSpPr>
                  <a:spLocks/>
                </p:cNvSpPr>
                <p:nvPr/>
              </p:nvSpPr>
              <p:spPr bwMode="auto">
                <a:xfrm>
                  <a:off x="233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63 w 94"/>
                    <a:gd name="T3" fmla="*/ 2333 h 123"/>
                    <a:gd name="T4" fmla="*/ 625 w 94"/>
                    <a:gd name="T5" fmla="*/ 2312 h 123"/>
                    <a:gd name="T6" fmla="*/ 1188 w 94"/>
                    <a:gd name="T7" fmla="*/ 2240 h 123"/>
                    <a:gd name="T8" fmla="*/ 1313 w 94"/>
                    <a:gd name="T9" fmla="*/ 2253 h 123"/>
                    <a:gd name="T10" fmla="*/ 1363 w 94"/>
                    <a:gd name="T11" fmla="*/ 2141 h 123"/>
                    <a:gd name="T12" fmla="*/ 1345 w 94"/>
                    <a:gd name="T13" fmla="*/ 1117 h 123"/>
                    <a:gd name="T14" fmla="*/ 1470 w 94"/>
                    <a:gd name="T15" fmla="*/ 456 h 123"/>
                    <a:gd name="T16" fmla="*/ 1425 w 94"/>
                    <a:gd name="T17" fmla="*/ 227 h 123"/>
                    <a:gd name="T18" fmla="*/ 1095 w 94"/>
                    <a:gd name="T19" fmla="*/ 21 h 123"/>
                    <a:gd name="T20" fmla="*/ 1000 w 94"/>
                    <a:gd name="T21" fmla="*/ 0 h 123"/>
                    <a:gd name="T22" fmla="*/ 158 w 94"/>
                    <a:gd name="T23" fmla="*/ 419 h 123"/>
                    <a:gd name="T24" fmla="*/ 158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63 w 94"/>
                    <a:gd name="T33" fmla="*/ 2141 h 123"/>
                    <a:gd name="T34" fmla="*/ 6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6" y="123"/>
                      </a:cubicBezTo>
                      <a:cubicBezTo>
                        <a:pt x="37" y="122"/>
                        <a:pt x="39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6" y="117"/>
                        <a:pt x="87" y="115"/>
                        <a:pt x="87" y="113"/>
                      </a:cubicBezTo>
                      <a:cubicBezTo>
                        <a:pt x="85" y="101"/>
                        <a:pt x="85" y="77"/>
                        <a:pt x="86" y="59"/>
                      </a:cubicBezTo>
                      <a:cubicBezTo>
                        <a:pt x="88" y="45"/>
                        <a:pt x="90" y="32"/>
                        <a:pt x="94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3" y="11"/>
                        <a:pt x="75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3" y="113"/>
                        <a:pt x="21" y="113"/>
                        <a:pt x="29" y="116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7" name="Freeform 247"/>
                <p:cNvSpPr>
                  <a:spLocks/>
                </p:cNvSpPr>
                <p:nvPr/>
              </p:nvSpPr>
              <p:spPr bwMode="auto">
                <a:xfrm>
                  <a:off x="2085" y="2731"/>
                  <a:ext cx="255" cy="261"/>
                </a:xfrm>
                <a:custGeom>
                  <a:avLst/>
                  <a:gdLst>
                    <a:gd name="T0" fmla="*/ 1550 w 102"/>
                    <a:gd name="T1" fmla="*/ 1547 h 98"/>
                    <a:gd name="T2" fmla="*/ 1595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2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38 w 102"/>
                    <a:gd name="T25" fmla="*/ 1758 h 98"/>
                    <a:gd name="T26" fmla="*/ 1238 w 102"/>
                    <a:gd name="T27" fmla="*/ 1603 h 98"/>
                    <a:gd name="T28" fmla="*/ 1550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9" y="82"/>
                      </a:moveTo>
                      <a:cubicBezTo>
                        <a:pt x="100" y="80"/>
                        <a:pt x="100" y="78"/>
                        <a:pt x="102" y="75"/>
                      </a:cubicBezTo>
                      <a:cubicBezTo>
                        <a:pt x="101" y="67"/>
                        <a:pt x="102" y="54"/>
                        <a:pt x="102" y="43"/>
                      </a:cubicBezTo>
                      <a:cubicBezTo>
                        <a:pt x="102" y="31"/>
                        <a:pt x="100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60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8" name="Freeform 248"/>
                <p:cNvSpPr>
                  <a:spLocks/>
                </p:cNvSpPr>
                <p:nvPr/>
              </p:nvSpPr>
              <p:spPr bwMode="auto">
                <a:xfrm>
                  <a:off x="2638" y="2475"/>
                  <a:ext cx="975" cy="613"/>
                </a:xfrm>
                <a:custGeom>
                  <a:avLst/>
                  <a:gdLst>
                    <a:gd name="T0" fmla="*/ 220 w 390"/>
                    <a:gd name="T1" fmla="*/ 888 h 230"/>
                    <a:gd name="T2" fmla="*/ 208 w 390"/>
                    <a:gd name="T3" fmla="*/ 1839 h 230"/>
                    <a:gd name="T4" fmla="*/ 208 w 390"/>
                    <a:gd name="T5" fmla="*/ 2764 h 230"/>
                    <a:gd name="T6" fmla="*/ 300 w 390"/>
                    <a:gd name="T7" fmla="*/ 3196 h 230"/>
                    <a:gd name="T8" fmla="*/ 375 w 390"/>
                    <a:gd name="T9" fmla="*/ 3899 h 230"/>
                    <a:gd name="T10" fmla="*/ 1250 w 390"/>
                    <a:gd name="T11" fmla="*/ 4334 h 230"/>
                    <a:gd name="T12" fmla="*/ 2658 w 390"/>
                    <a:gd name="T13" fmla="*/ 4184 h 230"/>
                    <a:gd name="T14" fmla="*/ 4113 w 390"/>
                    <a:gd name="T15" fmla="*/ 4104 h 230"/>
                    <a:gd name="T16" fmla="*/ 5113 w 390"/>
                    <a:gd name="T17" fmla="*/ 4014 h 230"/>
                    <a:gd name="T18" fmla="*/ 5958 w 390"/>
                    <a:gd name="T19" fmla="*/ 4147 h 230"/>
                    <a:gd name="T20" fmla="*/ 6083 w 390"/>
                    <a:gd name="T21" fmla="*/ 3502 h 230"/>
                    <a:gd name="T22" fmla="*/ 6033 w 390"/>
                    <a:gd name="T23" fmla="*/ 2457 h 230"/>
                    <a:gd name="T24" fmla="*/ 6020 w 390"/>
                    <a:gd name="T25" fmla="*/ 1285 h 230"/>
                    <a:gd name="T26" fmla="*/ 4425 w 390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90" h="230">
                      <a:moveTo>
                        <a:pt x="14" y="47"/>
                      </a:moveTo>
                      <a:cubicBezTo>
                        <a:pt x="0" y="59"/>
                        <a:pt x="12" y="81"/>
                        <a:pt x="13" y="97"/>
                      </a:cubicBezTo>
                      <a:cubicBezTo>
                        <a:pt x="13" y="113"/>
                        <a:pt x="11" y="130"/>
                        <a:pt x="13" y="146"/>
                      </a:cubicBezTo>
                      <a:cubicBezTo>
                        <a:pt x="14" y="154"/>
                        <a:pt x="17" y="161"/>
                        <a:pt x="19" y="169"/>
                      </a:cubicBezTo>
                      <a:cubicBezTo>
                        <a:pt x="21" y="181"/>
                        <a:pt x="20" y="195"/>
                        <a:pt x="24" y="206"/>
                      </a:cubicBezTo>
                      <a:cubicBezTo>
                        <a:pt x="34" y="229"/>
                        <a:pt x="58" y="228"/>
                        <a:pt x="80" y="229"/>
                      </a:cubicBezTo>
                      <a:cubicBezTo>
                        <a:pt x="110" y="230"/>
                        <a:pt x="140" y="223"/>
                        <a:pt x="170" y="221"/>
                      </a:cubicBezTo>
                      <a:cubicBezTo>
                        <a:pt x="201" y="218"/>
                        <a:pt x="232" y="219"/>
                        <a:pt x="263" y="217"/>
                      </a:cubicBezTo>
                      <a:cubicBezTo>
                        <a:pt x="285" y="217"/>
                        <a:pt x="306" y="212"/>
                        <a:pt x="327" y="212"/>
                      </a:cubicBezTo>
                      <a:cubicBezTo>
                        <a:pt x="342" y="212"/>
                        <a:pt x="369" y="230"/>
                        <a:pt x="381" y="219"/>
                      </a:cubicBezTo>
                      <a:cubicBezTo>
                        <a:pt x="390" y="211"/>
                        <a:pt x="388" y="196"/>
                        <a:pt x="389" y="185"/>
                      </a:cubicBezTo>
                      <a:cubicBezTo>
                        <a:pt x="390" y="166"/>
                        <a:pt x="387" y="148"/>
                        <a:pt x="386" y="130"/>
                      </a:cubicBezTo>
                      <a:cubicBezTo>
                        <a:pt x="384" y="109"/>
                        <a:pt x="384" y="89"/>
                        <a:pt x="385" y="68"/>
                      </a:cubicBezTo>
                      <a:cubicBezTo>
                        <a:pt x="385" y="20"/>
                        <a:pt x="323" y="0"/>
                        <a:pt x="283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09" name="Freeform 249"/>
                <p:cNvSpPr>
                  <a:spLocks/>
                </p:cNvSpPr>
                <p:nvPr/>
              </p:nvSpPr>
              <p:spPr bwMode="auto">
                <a:xfrm>
                  <a:off x="3488" y="2352"/>
                  <a:ext cx="145" cy="339"/>
                </a:xfrm>
                <a:custGeom>
                  <a:avLst/>
                  <a:gdLst>
                    <a:gd name="T0" fmla="*/ 813 w 58"/>
                    <a:gd name="T1" fmla="*/ 264 h 127"/>
                    <a:gd name="T2" fmla="*/ 0 w 58"/>
                    <a:gd name="T3" fmla="*/ 876 h 127"/>
                    <a:gd name="T4" fmla="*/ 0 w 58"/>
                    <a:gd name="T5" fmla="*/ 2015 h 127"/>
                    <a:gd name="T6" fmla="*/ 908 w 58"/>
                    <a:gd name="T7" fmla="*/ 2266 h 127"/>
                    <a:gd name="T8" fmla="*/ 908 w 58"/>
                    <a:gd name="T9" fmla="*/ 0 h 127"/>
                    <a:gd name="T10" fmla="*/ 813 w 58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8" h="127">
                      <a:moveTo>
                        <a:pt x="52" y="14"/>
                      </a:move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0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  <a:cubicBezTo>
                        <a:pt x="58" y="62"/>
                        <a:pt x="58" y="36"/>
                        <a:pt x="58" y="0"/>
                      </a:cubicBezTo>
                      <a:cubicBezTo>
                        <a:pt x="58" y="5"/>
                        <a:pt x="57" y="10"/>
                        <a:pt x="52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0" name="Freeform 250"/>
                <p:cNvSpPr>
                  <a:spLocks/>
                </p:cNvSpPr>
                <p:nvPr/>
              </p:nvSpPr>
              <p:spPr bwMode="auto">
                <a:xfrm>
                  <a:off x="3145" y="2355"/>
                  <a:ext cx="358" cy="362"/>
                </a:xfrm>
                <a:custGeom>
                  <a:avLst/>
                  <a:gdLst>
                    <a:gd name="T0" fmla="*/ 2151 w 143"/>
                    <a:gd name="T1" fmla="*/ 849 h 136"/>
                    <a:gd name="T2" fmla="*/ 2025 w 143"/>
                    <a:gd name="T3" fmla="*/ 865 h 136"/>
                    <a:gd name="T4" fmla="*/ 1066 w 143"/>
                    <a:gd name="T5" fmla="*/ 546 h 136"/>
                    <a:gd name="T6" fmla="*/ 991 w 143"/>
                    <a:gd name="T7" fmla="*/ 0 h 136"/>
                    <a:gd name="T8" fmla="*/ 991 w 143"/>
                    <a:gd name="T9" fmla="*/ 0 h 136"/>
                    <a:gd name="T10" fmla="*/ 991 w 143"/>
                    <a:gd name="T11" fmla="*/ 226 h 136"/>
                    <a:gd name="T12" fmla="*/ 89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209 w 143"/>
                    <a:gd name="T19" fmla="*/ 2451 h 136"/>
                    <a:gd name="T20" fmla="*/ 2151 w 143"/>
                    <a:gd name="T21" fmla="*/ 2020 h 136"/>
                    <a:gd name="T22" fmla="*/ 2151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7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4" y="46"/>
                        <a:pt x="75" y="35"/>
                        <a:pt x="68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7" y="107"/>
                      </a:cubicBezTo>
                      <a:cubicBezTo>
                        <a:pt x="143" y="94"/>
                        <a:pt x="137" y="49"/>
                        <a:pt x="137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1" name="Freeform 251"/>
                <p:cNvSpPr>
                  <a:spLocks/>
                </p:cNvSpPr>
                <p:nvPr/>
              </p:nvSpPr>
              <p:spPr bwMode="auto">
                <a:xfrm>
                  <a:off x="2675" y="2341"/>
                  <a:ext cx="418" cy="411"/>
                </a:xfrm>
                <a:custGeom>
                  <a:avLst/>
                  <a:gdLst>
                    <a:gd name="T0" fmla="*/ 1942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42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69" y="154"/>
                        <a:pt x="91" y="146"/>
                      </a:cubicBezTo>
                      <a:cubicBezTo>
                        <a:pt x="112" y="138"/>
                        <a:pt x="163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2" name="Freeform 252"/>
                <p:cNvSpPr>
                  <a:spLocks/>
                </p:cNvSpPr>
                <p:nvPr/>
              </p:nvSpPr>
              <p:spPr bwMode="auto">
                <a:xfrm>
                  <a:off x="2915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3" name="Freeform 253"/>
                <p:cNvSpPr>
                  <a:spLocks/>
                </p:cNvSpPr>
                <p:nvPr/>
              </p:nvSpPr>
              <p:spPr bwMode="auto">
                <a:xfrm>
                  <a:off x="2643" y="2317"/>
                  <a:ext cx="167" cy="347"/>
                </a:xfrm>
                <a:custGeom>
                  <a:avLst/>
                  <a:gdLst>
                    <a:gd name="T0" fmla="*/ 92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24 w 67"/>
                    <a:gd name="T7" fmla="*/ 892 h 130"/>
                    <a:gd name="T8" fmla="*/ 92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6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1" y="47"/>
                        <a:pt x="12" y="19"/>
                        <a:pt x="6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4" name="Freeform 254"/>
                <p:cNvSpPr>
                  <a:spLocks/>
                </p:cNvSpPr>
                <p:nvPr/>
              </p:nvSpPr>
              <p:spPr bwMode="auto">
                <a:xfrm>
                  <a:off x="2643" y="2992"/>
                  <a:ext cx="130" cy="227"/>
                </a:xfrm>
                <a:custGeom>
                  <a:avLst/>
                  <a:gdLst>
                    <a:gd name="T0" fmla="*/ 625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83 w 52"/>
                    <a:gd name="T7" fmla="*/ 1199 h 85"/>
                    <a:gd name="T8" fmla="*/ 625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2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5" name="Freeform 255"/>
                <p:cNvSpPr>
                  <a:spLocks/>
                </p:cNvSpPr>
                <p:nvPr/>
              </p:nvSpPr>
              <p:spPr bwMode="auto">
                <a:xfrm>
                  <a:off x="275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195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5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4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1" y="89"/>
                        <a:pt x="60" y="90"/>
                        <a:pt x="77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1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6" name="Freeform 256"/>
                <p:cNvSpPr>
                  <a:spLocks/>
                </p:cNvSpPr>
                <p:nvPr/>
              </p:nvSpPr>
              <p:spPr bwMode="auto">
                <a:xfrm>
                  <a:off x="298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63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0" y="2"/>
                        <a:pt x="66" y="7"/>
                        <a:pt x="36" y="3"/>
                      </a:cubicBezTo>
                      <a:cubicBezTo>
                        <a:pt x="13" y="0"/>
                        <a:pt x="6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2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7" name="Freeform 257"/>
                <p:cNvSpPr>
                  <a:spLocks/>
                </p:cNvSpPr>
                <p:nvPr/>
              </p:nvSpPr>
              <p:spPr bwMode="auto">
                <a:xfrm>
                  <a:off x="3205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25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79 h 109"/>
                    <a:gd name="T14" fmla="*/ 45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6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7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9"/>
                      </a:cubicBezTo>
                      <a:cubicBezTo>
                        <a:pt x="4" y="101"/>
                        <a:pt x="7" y="109"/>
                        <a:pt x="29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8" name="Freeform 258"/>
                <p:cNvSpPr>
                  <a:spLocks/>
                </p:cNvSpPr>
                <p:nvPr/>
              </p:nvSpPr>
              <p:spPr bwMode="auto">
                <a:xfrm>
                  <a:off x="357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368 w 23"/>
                    <a:gd name="T9" fmla="*/ 1078 h 80"/>
                    <a:gd name="T10" fmla="*/ 368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19" name="Freeform 259"/>
                <p:cNvSpPr>
                  <a:spLocks/>
                </p:cNvSpPr>
                <p:nvPr/>
              </p:nvSpPr>
              <p:spPr bwMode="auto">
                <a:xfrm>
                  <a:off x="341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2" y="64"/>
                        <a:pt x="6" y="77"/>
                        <a:pt x="2" y="86"/>
                      </a:cubicBezTo>
                      <a:cubicBezTo>
                        <a:pt x="3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0" name="Freeform 260"/>
                <p:cNvSpPr>
                  <a:spLocks/>
                </p:cNvSpPr>
                <p:nvPr/>
              </p:nvSpPr>
              <p:spPr bwMode="auto">
                <a:xfrm>
                  <a:off x="283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33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4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2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1" name="Freeform 261"/>
                <p:cNvSpPr>
                  <a:spLocks/>
                </p:cNvSpPr>
                <p:nvPr/>
              </p:nvSpPr>
              <p:spPr bwMode="auto">
                <a:xfrm>
                  <a:off x="2643" y="2659"/>
                  <a:ext cx="202" cy="344"/>
                </a:xfrm>
                <a:custGeom>
                  <a:avLst/>
                  <a:gdLst>
                    <a:gd name="T0" fmla="*/ 1257 w 81"/>
                    <a:gd name="T1" fmla="*/ 1971 h 129"/>
                    <a:gd name="T2" fmla="*/ 1257 w 81"/>
                    <a:gd name="T3" fmla="*/ 1955 h 129"/>
                    <a:gd name="T4" fmla="*/ 1244 w 81"/>
                    <a:gd name="T5" fmla="*/ 931 h 129"/>
                    <a:gd name="T6" fmla="*/ 1244 w 81"/>
                    <a:gd name="T7" fmla="*/ 875 h 129"/>
                    <a:gd name="T8" fmla="*/ 1132 w 81"/>
                    <a:gd name="T9" fmla="*/ 491 h 129"/>
                    <a:gd name="T10" fmla="*/ 279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29 w 81"/>
                    <a:gd name="T17" fmla="*/ 2445 h 129"/>
                    <a:gd name="T18" fmla="*/ 840 w 81"/>
                    <a:gd name="T19" fmla="*/ 2445 h 129"/>
                    <a:gd name="T20" fmla="*/ 1244 w 81"/>
                    <a:gd name="T21" fmla="*/ 2296 h 129"/>
                    <a:gd name="T22" fmla="*/ 1257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1" y="104"/>
                      </a:move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78" y="95"/>
                        <a:pt x="79" y="58"/>
                        <a:pt x="80" y="49"/>
                      </a:cubicBezTo>
                      <a:cubicBezTo>
                        <a:pt x="80" y="48"/>
                        <a:pt x="80" y="47"/>
                        <a:pt x="80" y="46"/>
                      </a:cubicBezTo>
                      <a:cubicBezTo>
                        <a:pt x="79" y="39"/>
                        <a:pt x="77" y="29"/>
                        <a:pt x="73" y="26"/>
                      </a:cubicBezTo>
                      <a:cubicBezTo>
                        <a:pt x="53" y="21"/>
                        <a:pt x="30" y="10"/>
                        <a:pt x="18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7"/>
                        <a:pt x="0" y="125"/>
                      </a:cubicBezTo>
                      <a:cubicBezTo>
                        <a:pt x="13" y="127"/>
                        <a:pt x="20" y="126"/>
                        <a:pt x="34" y="129"/>
                      </a:cubicBezTo>
                      <a:cubicBezTo>
                        <a:pt x="42" y="127"/>
                        <a:pt x="51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2" name="Freeform 262"/>
                <p:cNvSpPr>
                  <a:spLocks/>
                </p:cNvSpPr>
                <p:nvPr/>
              </p:nvSpPr>
              <p:spPr bwMode="auto">
                <a:xfrm>
                  <a:off x="353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83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651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5" y="111"/>
                      </a:cubicBezTo>
                      <a:cubicBezTo>
                        <a:pt x="9" y="112"/>
                        <a:pt x="12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8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3" name="Freeform 263"/>
                <p:cNvSpPr>
                  <a:spLocks/>
                </p:cNvSpPr>
                <p:nvPr/>
              </p:nvSpPr>
              <p:spPr bwMode="auto">
                <a:xfrm>
                  <a:off x="3320" y="2645"/>
                  <a:ext cx="233" cy="328"/>
                </a:xfrm>
                <a:custGeom>
                  <a:avLst/>
                  <a:gdLst>
                    <a:gd name="T0" fmla="*/ 438 w 93"/>
                    <a:gd name="T1" fmla="*/ 2197 h 123"/>
                    <a:gd name="T2" fmla="*/ 564 w 93"/>
                    <a:gd name="T3" fmla="*/ 2333 h 123"/>
                    <a:gd name="T4" fmla="*/ 629 w 93"/>
                    <a:gd name="T5" fmla="*/ 2312 h 123"/>
                    <a:gd name="T6" fmla="*/ 1193 w 93"/>
                    <a:gd name="T7" fmla="*/ 2240 h 123"/>
                    <a:gd name="T8" fmla="*/ 1318 w 93"/>
                    <a:gd name="T9" fmla="*/ 2253 h 123"/>
                    <a:gd name="T10" fmla="*/ 1368 w 93"/>
                    <a:gd name="T11" fmla="*/ 2141 h 123"/>
                    <a:gd name="T12" fmla="*/ 1350 w 93"/>
                    <a:gd name="T13" fmla="*/ 1117 h 123"/>
                    <a:gd name="T14" fmla="*/ 1463 w 93"/>
                    <a:gd name="T15" fmla="*/ 456 h 123"/>
                    <a:gd name="T16" fmla="*/ 1431 w 93"/>
                    <a:gd name="T17" fmla="*/ 227 h 123"/>
                    <a:gd name="T18" fmla="*/ 1097 w 93"/>
                    <a:gd name="T19" fmla="*/ 21 h 123"/>
                    <a:gd name="T20" fmla="*/ 1005 w 93"/>
                    <a:gd name="T21" fmla="*/ 0 h 123"/>
                    <a:gd name="T22" fmla="*/ 158 w 93"/>
                    <a:gd name="T23" fmla="*/ 419 h 123"/>
                    <a:gd name="T24" fmla="*/ 158 w 93"/>
                    <a:gd name="T25" fmla="*/ 419 h 123"/>
                    <a:gd name="T26" fmla="*/ 63 w 93"/>
                    <a:gd name="T27" fmla="*/ 533 h 123"/>
                    <a:gd name="T28" fmla="*/ 63 w 93"/>
                    <a:gd name="T29" fmla="*/ 547 h 123"/>
                    <a:gd name="T30" fmla="*/ 63 w 93"/>
                    <a:gd name="T31" fmla="*/ 1421 h 123"/>
                    <a:gd name="T32" fmla="*/ 63 w 93"/>
                    <a:gd name="T33" fmla="*/ 2141 h 123"/>
                    <a:gd name="T34" fmla="*/ 63 w 93"/>
                    <a:gd name="T35" fmla="*/ 2141 h 123"/>
                    <a:gd name="T36" fmla="*/ 438 w 93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3" h="123">
                      <a:moveTo>
                        <a:pt x="28" y="116"/>
                      </a:moveTo>
                      <a:cubicBezTo>
                        <a:pt x="32" y="117"/>
                        <a:pt x="34" y="120"/>
                        <a:pt x="36" y="123"/>
                      </a:cubicBezTo>
                      <a:cubicBezTo>
                        <a:pt x="37" y="122"/>
                        <a:pt x="38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5" y="117"/>
                        <a:pt x="86" y="115"/>
                        <a:pt x="87" y="113"/>
                      </a:cubicBezTo>
                      <a:cubicBezTo>
                        <a:pt x="84" y="101"/>
                        <a:pt x="85" y="77"/>
                        <a:pt x="86" y="59"/>
                      </a:cubicBezTo>
                      <a:cubicBezTo>
                        <a:pt x="87" y="45"/>
                        <a:pt x="90" y="32"/>
                        <a:pt x="93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2" y="11"/>
                        <a:pt x="74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2" y="113"/>
                        <a:pt x="21" y="113"/>
                        <a:pt x="28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4" name="Freeform 264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5" name="Freeform 265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6" name="Freeform 266"/>
                <p:cNvSpPr>
                  <a:spLocks noEditPoints="1"/>
                </p:cNvSpPr>
                <p:nvPr/>
              </p:nvSpPr>
              <p:spPr bwMode="auto">
                <a:xfrm>
                  <a:off x="2643" y="3152"/>
                  <a:ext cx="990" cy="128"/>
                </a:xfrm>
                <a:custGeom>
                  <a:avLst/>
                  <a:gdLst>
                    <a:gd name="T0" fmla="*/ 5875 w 396"/>
                    <a:gd name="T1" fmla="*/ 0 h 48"/>
                    <a:gd name="T2" fmla="*/ 5875 w 396"/>
                    <a:gd name="T3" fmla="*/ 0 h 48"/>
                    <a:gd name="T4" fmla="*/ 5875 w 396"/>
                    <a:gd name="T5" fmla="*/ 35 h 48"/>
                    <a:gd name="T6" fmla="*/ 5875 w 396"/>
                    <a:gd name="T7" fmla="*/ 0 h 48"/>
                    <a:gd name="T8" fmla="*/ 6188 w 396"/>
                    <a:gd name="T9" fmla="*/ 149 h 48"/>
                    <a:gd name="T10" fmla="*/ 6188 w 396"/>
                    <a:gd name="T11" fmla="*/ 341 h 48"/>
                    <a:gd name="T12" fmla="*/ 5875 w 396"/>
                    <a:gd name="T13" fmla="*/ 136 h 48"/>
                    <a:gd name="T14" fmla="*/ 5875 w 396"/>
                    <a:gd name="T15" fmla="*/ 149 h 48"/>
                    <a:gd name="T16" fmla="*/ 5500 w 396"/>
                    <a:gd name="T17" fmla="*/ 307 h 48"/>
                    <a:gd name="T18" fmla="*/ 4875 w 396"/>
                    <a:gd name="T19" fmla="*/ 363 h 48"/>
                    <a:gd name="T20" fmla="*/ 4833 w 396"/>
                    <a:gd name="T21" fmla="*/ 248 h 48"/>
                    <a:gd name="T22" fmla="*/ 4833 w 396"/>
                    <a:gd name="T23" fmla="*/ 248 h 48"/>
                    <a:gd name="T24" fmla="*/ 4750 w 396"/>
                    <a:gd name="T25" fmla="*/ 363 h 48"/>
                    <a:gd name="T26" fmla="*/ 3970 w 396"/>
                    <a:gd name="T27" fmla="*/ 533 h 48"/>
                    <a:gd name="T28" fmla="*/ 3563 w 396"/>
                    <a:gd name="T29" fmla="*/ 171 h 48"/>
                    <a:gd name="T30" fmla="*/ 3520 w 396"/>
                    <a:gd name="T31" fmla="*/ 307 h 48"/>
                    <a:gd name="T32" fmla="*/ 3175 w 396"/>
                    <a:gd name="T33" fmla="*/ 491 h 48"/>
                    <a:gd name="T34" fmla="*/ 2270 w 396"/>
                    <a:gd name="T35" fmla="*/ 435 h 48"/>
                    <a:gd name="T36" fmla="*/ 2113 w 396"/>
                    <a:gd name="T37" fmla="*/ 376 h 48"/>
                    <a:gd name="T38" fmla="*/ 2113 w 396"/>
                    <a:gd name="T39" fmla="*/ 376 h 48"/>
                    <a:gd name="T40" fmla="*/ 1925 w 396"/>
                    <a:gd name="T41" fmla="*/ 456 h 48"/>
                    <a:gd name="T42" fmla="*/ 1000 w 396"/>
                    <a:gd name="T43" fmla="*/ 363 h 48"/>
                    <a:gd name="T44" fmla="*/ 783 w 396"/>
                    <a:gd name="T45" fmla="*/ 56 h 48"/>
                    <a:gd name="T46" fmla="*/ 0 w 396"/>
                    <a:gd name="T47" fmla="*/ 341 h 48"/>
                    <a:gd name="T48" fmla="*/ 0 w 396"/>
                    <a:gd name="T49" fmla="*/ 739 h 48"/>
                    <a:gd name="T50" fmla="*/ 3238 w 396"/>
                    <a:gd name="T51" fmla="*/ 909 h 48"/>
                    <a:gd name="T52" fmla="*/ 6188 w 396"/>
                    <a:gd name="T53" fmla="*/ 739 h 48"/>
                    <a:gd name="T54" fmla="*/ 6188 w 396"/>
                    <a:gd name="T55" fmla="*/ 149 h 48"/>
                    <a:gd name="T56" fmla="*/ 6188 w 396"/>
                    <a:gd name="T57" fmla="*/ 149 h 4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96" h="48">
                      <a:moveTo>
                        <a:pt x="376" y="0"/>
                      </a:moveTo>
                      <a:cubicBezTo>
                        <a:pt x="376" y="0"/>
                        <a:pt x="376" y="0"/>
                        <a:pt x="376" y="0"/>
                      </a:cubicBezTo>
                      <a:cubicBezTo>
                        <a:pt x="376" y="1"/>
                        <a:pt x="376" y="2"/>
                        <a:pt x="376" y="2"/>
                      </a:cubicBezTo>
                      <a:cubicBezTo>
                        <a:pt x="376" y="2"/>
                        <a:pt x="376" y="1"/>
                        <a:pt x="376" y="0"/>
                      </a:cubicBezTo>
                      <a:close/>
                      <a:moveTo>
                        <a:pt x="396" y="8"/>
                      </a:moveTo>
                      <a:cubicBezTo>
                        <a:pt x="396" y="18"/>
                        <a:pt x="396" y="18"/>
                        <a:pt x="396" y="18"/>
                      </a:cubicBezTo>
                      <a:cubicBezTo>
                        <a:pt x="378" y="16"/>
                        <a:pt x="377" y="14"/>
                        <a:pt x="376" y="7"/>
                      </a:cubicBezTo>
                      <a:cubicBezTo>
                        <a:pt x="376" y="7"/>
                        <a:pt x="376" y="7"/>
                        <a:pt x="376" y="8"/>
                      </a:cubicBezTo>
                      <a:cubicBezTo>
                        <a:pt x="370" y="18"/>
                        <a:pt x="369" y="14"/>
                        <a:pt x="352" y="16"/>
                      </a:cubicBezTo>
                      <a:cubicBezTo>
                        <a:pt x="334" y="18"/>
                        <a:pt x="320" y="22"/>
                        <a:pt x="312" y="19"/>
                      </a:cubicBezTo>
                      <a:cubicBezTo>
                        <a:pt x="310" y="18"/>
                        <a:pt x="310" y="14"/>
                        <a:pt x="309" y="13"/>
                      </a:cubicBezTo>
                      <a:cubicBezTo>
                        <a:pt x="309" y="13"/>
                        <a:pt x="309" y="13"/>
                        <a:pt x="309" y="13"/>
                      </a:cubicBezTo>
                      <a:cubicBezTo>
                        <a:pt x="308" y="15"/>
                        <a:pt x="307" y="17"/>
                        <a:pt x="304" y="19"/>
                      </a:cubicBezTo>
                      <a:cubicBezTo>
                        <a:pt x="294" y="26"/>
                        <a:pt x="275" y="27"/>
                        <a:pt x="254" y="28"/>
                      </a:cubicBezTo>
                      <a:cubicBezTo>
                        <a:pt x="232" y="29"/>
                        <a:pt x="229" y="21"/>
                        <a:pt x="228" y="9"/>
                      </a:cubicBezTo>
                      <a:cubicBezTo>
                        <a:pt x="227" y="12"/>
                        <a:pt x="226" y="14"/>
                        <a:pt x="225" y="16"/>
                      </a:cubicBezTo>
                      <a:cubicBezTo>
                        <a:pt x="221" y="22"/>
                        <a:pt x="216" y="27"/>
                        <a:pt x="203" y="26"/>
                      </a:cubicBezTo>
                      <a:cubicBezTo>
                        <a:pt x="182" y="24"/>
                        <a:pt x="156" y="24"/>
                        <a:pt x="145" y="23"/>
                      </a:cubicBezTo>
                      <a:cubicBezTo>
                        <a:pt x="141" y="23"/>
                        <a:pt x="138" y="22"/>
                        <a:pt x="135" y="20"/>
                      </a:cubicBezTo>
                      <a:cubicBezTo>
                        <a:pt x="135" y="20"/>
                        <a:pt x="135" y="20"/>
                        <a:pt x="135" y="20"/>
                      </a:cubicBezTo>
                      <a:cubicBezTo>
                        <a:pt x="133" y="22"/>
                        <a:pt x="129" y="24"/>
                        <a:pt x="123" y="24"/>
                      </a:cubicBezTo>
                      <a:cubicBezTo>
                        <a:pt x="106" y="23"/>
                        <a:pt x="77" y="22"/>
                        <a:pt x="64" y="19"/>
                      </a:cubicBezTo>
                      <a:cubicBezTo>
                        <a:pt x="50" y="16"/>
                        <a:pt x="50" y="11"/>
                        <a:pt x="50" y="3"/>
                      </a:cubicBezTo>
                      <a:cubicBezTo>
                        <a:pt x="49" y="13"/>
                        <a:pt x="32" y="25"/>
                        <a:pt x="0" y="1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0" y="42"/>
                        <a:pt x="132" y="48"/>
                        <a:pt x="207" y="48"/>
                      </a:cubicBezTo>
                      <a:cubicBezTo>
                        <a:pt x="283" y="48"/>
                        <a:pt x="363" y="42"/>
                        <a:pt x="396" y="39"/>
                      </a:cubicBezTo>
                      <a:cubicBezTo>
                        <a:pt x="396" y="8"/>
                        <a:pt x="396" y="8"/>
                        <a:pt x="396" y="8"/>
                      </a:cubicBezTo>
                      <a:cubicBezTo>
                        <a:pt x="396" y="8"/>
                        <a:pt x="396" y="8"/>
                        <a:pt x="396" y="8"/>
                      </a:cubicBez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27" name="Oval 267"/>
                <p:cNvSpPr>
                  <a:spLocks noChangeArrowheads="1"/>
                </p:cNvSpPr>
                <p:nvPr/>
              </p:nvSpPr>
              <p:spPr bwMode="auto">
                <a:xfrm>
                  <a:off x="2840" y="2528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28" name="Oval 268"/>
                <p:cNvSpPr>
                  <a:spLocks noChangeArrowheads="1"/>
                </p:cNvSpPr>
                <p:nvPr/>
              </p:nvSpPr>
              <p:spPr bwMode="auto">
                <a:xfrm>
                  <a:off x="2833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29" name="Oval 269"/>
                <p:cNvSpPr>
                  <a:spLocks noChangeArrowheads="1"/>
                </p:cNvSpPr>
                <p:nvPr/>
              </p:nvSpPr>
              <p:spPr bwMode="auto">
                <a:xfrm>
                  <a:off x="2828" y="2520"/>
                  <a:ext cx="92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0" name="Freeform 270"/>
                <p:cNvSpPr>
                  <a:spLocks/>
                </p:cNvSpPr>
                <p:nvPr/>
              </p:nvSpPr>
              <p:spPr bwMode="auto">
                <a:xfrm>
                  <a:off x="2843" y="2531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4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80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7"/>
                        <a:pt x="0" y="25"/>
                      </a:cubicBezTo>
                      <a:cubicBezTo>
                        <a:pt x="3" y="29"/>
                        <a:pt x="7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31" name="Oval 271"/>
                <p:cNvSpPr>
                  <a:spLocks noChangeArrowheads="1"/>
                </p:cNvSpPr>
                <p:nvPr/>
              </p:nvSpPr>
              <p:spPr bwMode="auto">
                <a:xfrm>
                  <a:off x="2850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2" name="Oval 272"/>
                <p:cNvSpPr>
                  <a:spLocks noChangeArrowheads="1"/>
                </p:cNvSpPr>
                <p:nvPr/>
              </p:nvSpPr>
              <p:spPr bwMode="auto">
                <a:xfrm>
                  <a:off x="2858" y="2549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3" name="Oval 273"/>
                <p:cNvSpPr>
                  <a:spLocks noChangeArrowheads="1"/>
                </p:cNvSpPr>
                <p:nvPr/>
              </p:nvSpPr>
              <p:spPr bwMode="auto">
                <a:xfrm>
                  <a:off x="3065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4" name="Oval 274"/>
                <p:cNvSpPr>
                  <a:spLocks noChangeArrowheads="1"/>
                </p:cNvSpPr>
                <p:nvPr/>
              </p:nvSpPr>
              <p:spPr bwMode="auto">
                <a:xfrm>
                  <a:off x="3060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5" name="Oval 275"/>
                <p:cNvSpPr>
                  <a:spLocks noChangeArrowheads="1"/>
                </p:cNvSpPr>
                <p:nvPr/>
              </p:nvSpPr>
              <p:spPr bwMode="auto">
                <a:xfrm>
                  <a:off x="3053" y="2619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6" name="Freeform 276"/>
                <p:cNvSpPr>
                  <a:spLocks/>
                </p:cNvSpPr>
                <p:nvPr/>
              </p:nvSpPr>
              <p:spPr bwMode="auto">
                <a:xfrm>
                  <a:off x="3068" y="2629"/>
                  <a:ext cx="75" cy="86"/>
                </a:xfrm>
                <a:custGeom>
                  <a:avLst/>
                  <a:gdLst>
                    <a:gd name="T0" fmla="*/ 345 w 30"/>
                    <a:gd name="T1" fmla="*/ 0 h 32"/>
                    <a:gd name="T2" fmla="*/ 395 w 30"/>
                    <a:gd name="T3" fmla="*/ 218 h 32"/>
                    <a:gd name="T4" fmla="*/ 14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45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9" y="28"/>
                      </a:cubicBezTo>
                      <a:cubicBezTo>
                        <a:pt x="6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3" y="32"/>
                        <a:pt x="30" y="24"/>
                        <a:pt x="30" y="15"/>
                      </a:cubicBezTo>
                      <a:cubicBezTo>
                        <a:pt x="30" y="9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37" name="Oval 277"/>
                <p:cNvSpPr>
                  <a:spLocks noChangeArrowheads="1"/>
                </p:cNvSpPr>
                <p:nvPr/>
              </p:nvSpPr>
              <p:spPr bwMode="auto">
                <a:xfrm>
                  <a:off x="3078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8" name="Oval 278"/>
                <p:cNvSpPr>
                  <a:spLocks noChangeArrowheads="1"/>
                </p:cNvSpPr>
                <p:nvPr/>
              </p:nvSpPr>
              <p:spPr bwMode="auto">
                <a:xfrm>
                  <a:off x="3083" y="26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39" name="Oval 279"/>
                <p:cNvSpPr>
                  <a:spLocks noChangeArrowheads="1"/>
                </p:cNvSpPr>
                <p:nvPr/>
              </p:nvSpPr>
              <p:spPr bwMode="auto">
                <a:xfrm>
                  <a:off x="3313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0" name="Oval 280"/>
                <p:cNvSpPr>
                  <a:spLocks noChangeArrowheads="1"/>
                </p:cNvSpPr>
                <p:nvPr/>
              </p:nvSpPr>
              <p:spPr bwMode="auto">
                <a:xfrm>
                  <a:off x="330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1" name="Oval 281"/>
                <p:cNvSpPr>
                  <a:spLocks noChangeArrowheads="1"/>
                </p:cNvSpPr>
                <p:nvPr/>
              </p:nvSpPr>
              <p:spPr bwMode="auto">
                <a:xfrm>
                  <a:off x="3300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2" name="Freeform 282"/>
                <p:cNvSpPr>
                  <a:spLocks/>
                </p:cNvSpPr>
                <p:nvPr/>
              </p:nvSpPr>
              <p:spPr bwMode="auto">
                <a:xfrm>
                  <a:off x="3315" y="2520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43" name="Oval 283"/>
                <p:cNvSpPr>
                  <a:spLocks noChangeArrowheads="1"/>
                </p:cNvSpPr>
                <p:nvPr/>
              </p:nvSpPr>
              <p:spPr bwMode="auto">
                <a:xfrm>
                  <a:off x="3325" y="253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4" name="Oval 284"/>
                <p:cNvSpPr>
                  <a:spLocks noChangeArrowheads="1"/>
                </p:cNvSpPr>
                <p:nvPr/>
              </p:nvSpPr>
              <p:spPr bwMode="auto">
                <a:xfrm>
                  <a:off x="3330" y="2539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5" name="Oval 285"/>
                <p:cNvSpPr>
                  <a:spLocks noChangeArrowheads="1"/>
                </p:cNvSpPr>
                <p:nvPr/>
              </p:nvSpPr>
              <p:spPr bwMode="auto">
                <a:xfrm>
                  <a:off x="3395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6" name="Oval 286"/>
                <p:cNvSpPr>
                  <a:spLocks noChangeArrowheads="1"/>
                </p:cNvSpPr>
                <p:nvPr/>
              </p:nvSpPr>
              <p:spPr bwMode="auto">
                <a:xfrm>
                  <a:off x="3390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7" name="Oval 287"/>
                <p:cNvSpPr>
                  <a:spLocks noChangeArrowheads="1"/>
                </p:cNvSpPr>
                <p:nvPr/>
              </p:nvSpPr>
              <p:spPr bwMode="auto">
                <a:xfrm>
                  <a:off x="3383" y="2765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48" name="Freeform 288"/>
                <p:cNvSpPr>
                  <a:spLocks/>
                </p:cNvSpPr>
                <p:nvPr/>
              </p:nvSpPr>
              <p:spPr bwMode="auto">
                <a:xfrm>
                  <a:off x="3398" y="2776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9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49" name="Oval 289"/>
                <p:cNvSpPr>
                  <a:spLocks noChangeArrowheads="1"/>
                </p:cNvSpPr>
                <p:nvPr/>
              </p:nvSpPr>
              <p:spPr bwMode="auto">
                <a:xfrm>
                  <a:off x="3408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0" name="Oval 290"/>
                <p:cNvSpPr>
                  <a:spLocks noChangeArrowheads="1"/>
                </p:cNvSpPr>
                <p:nvPr/>
              </p:nvSpPr>
              <p:spPr bwMode="auto">
                <a:xfrm>
                  <a:off x="3413" y="2795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1" name="Oval 291"/>
                <p:cNvSpPr>
                  <a:spLocks noChangeArrowheads="1"/>
                </p:cNvSpPr>
                <p:nvPr/>
              </p:nvSpPr>
              <p:spPr bwMode="auto">
                <a:xfrm>
                  <a:off x="3178" y="284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2" name="Oval 292"/>
                <p:cNvSpPr>
                  <a:spLocks noChangeArrowheads="1"/>
                </p:cNvSpPr>
                <p:nvPr/>
              </p:nvSpPr>
              <p:spPr bwMode="auto">
                <a:xfrm>
                  <a:off x="3173" y="284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3" name="Oval 293"/>
                <p:cNvSpPr>
                  <a:spLocks noChangeArrowheads="1"/>
                </p:cNvSpPr>
                <p:nvPr/>
              </p:nvSpPr>
              <p:spPr bwMode="auto">
                <a:xfrm>
                  <a:off x="3165" y="2840"/>
                  <a:ext cx="78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4" name="Freeform 294"/>
                <p:cNvSpPr>
                  <a:spLocks/>
                </p:cNvSpPr>
                <p:nvPr/>
              </p:nvSpPr>
              <p:spPr bwMode="auto">
                <a:xfrm>
                  <a:off x="3178" y="284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55" name="Oval 295"/>
                <p:cNvSpPr>
                  <a:spLocks noChangeArrowheads="1"/>
                </p:cNvSpPr>
                <p:nvPr/>
              </p:nvSpPr>
              <p:spPr bwMode="auto">
                <a:xfrm>
                  <a:off x="3185" y="2859"/>
                  <a:ext cx="28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6" name="Oval 296"/>
                <p:cNvSpPr>
                  <a:spLocks noChangeArrowheads="1"/>
                </p:cNvSpPr>
                <p:nvPr/>
              </p:nvSpPr>
              <p:spPr bwMode="auto">
                <a:xfrm>
                  <a:off x="3190" y="2864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7" name="Oval 297"/>
                <p:cNvSpPr>
                  <a:spLocks noChangeArrowheads="1"/>
                </p:cNvSpPr>
                <p:nvPr/>
              </p:nvSpPr>
              <p:spPr bwMode="auto">
                <a:xfrm>
                  <a:off x="3048" y="3051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8" name="Oval 298"/>
                <p:cNvSpPr>
                  <a:spLocks noChangeArrowheads="1"/>
                </p:cNvSpPr>
                <p:nvPr/>
              </p:nvSpPr>
              <p:spPr bwMode="auto">
                <a:xfrm>
                  <a:off x="3040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59" name="Oval 299"/>
                <p:cNvSpPr>
                  <a:spLocks noChangeArrowheads="1"/>
                </p:cNvSpPr>
                <p:nvPr/>
              </p:nvSpPr>
              <p:spPr bwMode="auto">
                <a:xfrm>
                  <a:off x="3033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0" name="Freeform 300"/>
                <p:cNvSpPr>
                  <a:spLocks/>
                </p:cNvSpPr>
                <p:nvPr/>
              </p:nvSpPr>
              <p:spPr bwMode="auto">
                <a:xfrm>
                  <a:off x="3048" y="3056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61" name="Oval 301"/>
                <p:cNvSpPr>
                  <a:spLocks noChangeArrowheads="1"/>
                </p:cNvSpPr>
                <p:nvPr/>
              </p:nvSpPr>
              <p:spPr bwMode="auto">
                <a:xfrm>
                  <a:off x="3058" y="3067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2" name="Oval 302"/>
                <p:cNvSpPr>
                  <a:spLocks noChangeArrowheads="1"/>
                </p:cNvSpPr>
                <p:nvPr/>
              </p:nvSpPr>
              <p:spPr bwMode="auto">
                <a:xfrm>
                  <a:off x="3063" y="3072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3" name="Oval 303"/>
                <p:cNvSpPr>
                  <a:spLocks noChangeArrowheads="1"/>
                </p:cNvSpPr>
                <p:nvPr/>
              </p:nvSpPr>
              <p:spPr bwMode="auto">
                <a:xfrm>
                  <a:off x="2843" y="3061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4" name="Oval 304"/>
                <p:cNvSpPr>
                  <a:spLocks noChangeArrowheads="1"/>
                </p:cNvSpPr>
                <p:nvPr/>
              </p:nvSpPr>
              <p:spPr bwMode="auto">
                <a:xfrm>
                  <a:off x="2838" y="3056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5" name="Oval 305"/>
                <p:cNvSpPr>
                  <a:spLocks noChangeArrowheads="1"/>
                </p:cNvSpPr>
                <p:nvPr/>
              </p:nvSpPr>
              <p:spPr bwMode="auto">
                <a:xfrm>
                  <a:off x="2830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6" name="Freeform 306"/>
                <p:cNvSpPr>
                  <a:spLocks/>
                </p:cNvSpPr>
                <p:nvPr/>
              </p:nvSpPr>
              <p:spPr bwMode="auto">
                <a:xfrm>
                  <a:off x="2845" y="3067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67" name="Oval 307"/>
                <p:cNvSpPr>
                  <a:spLocks noChangeArrowheads="1"/>
                </p:cNvSpPr>
                <p:nvPr/>
              </p:nvSpPr>
              <p:spPr bwMode="auto">
                <a:xfrm>
                  <a:off x="2855" y="3077"/>
                  <a:ext cx="35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8" name="Oval 308"/>
                <p:cNvSpPr>
                  <a:spLocks noChangeArrowheads="1"/>
                </p:cNvSpPr>
                <p:nvPr/>
              </p:nvSpPr>
              <p:spPr bwMode="auto">
                <a:xfrm>
                  <a:off x="2860" y="3083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69" name="Oval 309"/>
                <p:cNvSpPr>
                  <a:spLocks noChangeArrowheads="1"/>
                </p:cNvSpPr>
                <p:nvPr/>
              </p:nvSpPr>
              <p:spPr bwMode="auto">
                <a:xfrm>
                  <a:off x="2673" y="2803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0" name="Oval 310"/>
                <p:cNvSpPr>
                  <a:spLocks noChangeArrowheads="1"/>
                </p:cNvSpPr>
                <p:nvPr/>
              </p:nvSpPr>
              <p:spPr bwMode="auto">
                <a:xfrm>
                  <a:off x="2668" y="2797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1" name="Oval 311"/>
                <p:cNvSpPr>
                  <a:spLocks noChangeArrowheads="1"/>
                </p:cNvSpPr>
                <p:nvPr/>
              </p:nvSpPr>
              <p:spPr bwMode="auto">
                <a:xfrm>
                  <a:off x="2660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2" name="Freeform 312"/>
                <p:cNvSpPr>
                  <a:spLocks/>
                </p:cNvSpPr>
                <p:nvPr/>
              </p:nvSpPr>
              <p:spPr bwMode="auto">
                <a:xfrm>
                  <a:off x="2675" y="2805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73" name="Oval 313"/>
                <p:cNvSpPr>
                  <a:spLocks noChangeArrowheads="1"/>
                </p:cNvSpPr>
                <p:nvPr/>
              </p:nvSpPr>
              <p:spPr bwMode="auto">
                <a:xfrm>
                  <a:off x="2685" y="2819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4" name="Oval 314"/>
                <p:cNvSpPr>
                  <a:spLocks noChangeArrowheads="1"/>
                </p:cNvSpPr>
                <p:nvPr/>
              </p:nvSpPr>
              <p:spPr bwMode="auto">
                <a:xfrm>
                  <a:off x="2690" y="2824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5" name="Oval 315"/>
                <p:cNvSpPr>
                  <a:spLocks noChangeArrowheads="1"/>
                </p:cNvSpPr>
                <p:nvPr/>
              </p:nvSpPr>
              <p:spPr bwMode="auto">
                <a:xfrm>
                  <a:off x="2923" y="2835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6" name="Oval 316"/>
                <p:cNvSpPr>
                  <a:spLocks noChangeArrowheads="1"/>
                </p:cNvSpPr>
                <p:nvPr/>
              </p:nvSpPr>
              <p:spPr bwMode="auto">
                <a:xfrm>
                  <a:off x="2918" y="28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7" name="Oval 317"/>
                <p:cNvSpPr>
                  <a:spLocks noChangeArrowheads="1"/>
                </p:cNvSpPr>
                <p:nvPr/>
              </p:nvSpPr>
              <p:spPr bwMode="auto">
                <a:xfrm>
                  <a:off x="2910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78" name="Freeform 318"/>
                <p:cNvSpPr>
                  <a:spLocks/>
                </p:cNvSpPr>
                <p:nvPr/>
              </p:nvSpPr>
              <p:spPr bwMode="auto">
                <a:xfrm>
                  <a:off x="2925" y="2837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79" name="Oval 319"/>
                <p:cNvSpPr>
                  <a:spLocks noChangeArrowheads="1"/>
                </p:cNvSpPr>
                <p:nvPr/>
              </p:nvSpPr>
              <p:spPr bwMode="auto">
                <a:xfrm>
                  <a:off x="2935" y="2851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0" name="Oval 320"/>
                <p:cNvSpPr>
                  <a:spLocks noChangeArrowheads="1"/>
                </p:cNvSpPr>
                <p:nvPr/>
              </p:nvSpPr>
              <p:spPr bwMode="auto">
                <a:xfrm>
                  <a:off x="2940" y="285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1" name="Oval 321"/>
                <p:cNvSpPr>
                  <a:spLocks noChangeArrowheads="1"/>
                </p:cNvSpPr>
                <p:nvPr/>
              </p:nvSpPr>
              <p:spPr bwMode="auto">
                <a:xfrm>
                  <a:off x="3538" y="252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2" name="Oval 322"/>
                <p:cNvSpPr>
                  <a:spLocks noChangeArrowheads="1"/>
                </p:cNvSpPr>
                <p:nvPr/>
              </p:nvSpPr>
              <p:spPr bwMode="auto">
                <a:xfrm>
                  <a:off x="3533" y="2520"/>
                  <a:ext cx="77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3" name="Oval 323"/>
                <p:cNvSpPr>
                  <a:spLocks noChangeArrowheads="1"/>
                </p:cNvSpPr>
                <p:nvPr/>
              </p:nvSpPr>
              <p:spPr bwMode="auto">
                <a:xfrm>
                  <a:off x="3528" y="2517"/>
                  <a:ext cx="75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4" name="Freeform 324"/>
                <p:cNvSpPr>
                  <a:spLocks/>
                </p:cNvSpPr>
                <p:nvPr/>
              </p:nvSpPr>
              <p:spPr bwMode="auto">
                <a:xfrm>
                  <a:off x="3540" y="252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50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85" name="Oval 325"/>
                <p:cNvSpPr>
                  <a:spLocks noChangeArrowheads="1"/>
                </p:cNvSpPr>
                <p:nvPr/>
              </p:nvSpPr>
              <p:spPr bwMode="auto">
                <a:xfrm>
                  <a:off x="3548" y="2536"/>
                  <a:ext cx="27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6" name="Oval 326"/>
                <p:cNvSpPr>
                  <a:spLocks noChangeArrowheads="1"/>
                </p:cNvSpPr>
                <p:nvPr/>
              </p:nvSpPr>
              <p:spPr bwMode="auto">
                <a:xfrm>
                  <a:off x="3553" y="2541"/>
                  <a:ext cx="10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7" name="Oval 327"/>
                <p:cNvSpPr>
                  <a:spLocks noChangeArrowheads="1"/>
                </p:cNvSpPr>
                <p:nvPr/>
              </p:nvSpPr>
              <p:spPr bwMode="auto">
                <a:xfrm>
                  <a:off x="3278" y="3032"/>
                  <a:ext cx="92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8" name="Oval 328"/>
                <p:cNvSpPr>
                  <a:spLocks noChangeArrowheads="1"/>
                </p:cNvSpPr>
                <p:nvPr/>
              </p:nvSpPr>
              <p:spPr bwMode="auto">
                <a:xfrm>
                  <a:off x="3270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89" name="Oval 329"/>
                <p:cNvSpPr>
                  <a:spLocks noChangeArrowheads="1"/>
                </p:cNvSpPr>
                <p:nvPr/>
              </p:nvSpPr>
              <p:spPr bwMode="auto">
                <a:xfrm>
                  <a:off x="3263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0" name="Freeform 330"/>
                <p:cNvSpPr>
                  <a:spLocks/>
                </p:cNvSpPr>
                <p:nvPr/>
              </p:nvSpPr>
              <p:spPr bwMode="auto">
                <a:xfrm>
                  <a:off x="3278" y="3037"/>
                  <a:ext cx="75" cy="83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193 h 31"/>
                    <a:gd name="T4" fmla="*/ 14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91" name="Oval 331"/>
                <p:cNvSpPr>
                  <a:spLocks noChangeArrowheads="1"/>
                </p:cNvSpPr>
                <p:nvPr/>
              </p:nvSpPr>
              <p:spPr bwMode="auto">
                <a:xfrm>
                  <a:off x="3288" y="3048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2" name="Oval 332"/>
                <p:cNvSpPr>
                  <a:spLocks noChangeArrowheads="1"/>
                </p:cNvSpPr>
                <p:nvPr/>
              </p:nvSpPr>
              <p:spPr bwMode="auto">
                <a:xfrm>
                  <a:off x="3293" y="3056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3" name="Oval 333"/>
                <p:cNvSpPr>
                  <a:spLocks noChangeArrowheads="1"/>
                </p:cNvSpPr>
                <p:nvPr/>
              </p:nvSpPr>
              <p:spPr bwMode="auto">
                <a:xfrm>
                  <a:off x="3465" y="3056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4" name="Oval 334"/>
                <p:cNvSpPr>
                  <a:spLocks noChangeArrowheads="1"/>
                </p:cNvSpPr>
                <p:nvPr/>
              </p:nvSpPr>
              <p:spPr bwMode="auto">
                <a:xfrm>
                  <a:off x="3460" y="3053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5" name="Oval 335"/>
                <p:cNvSpPr>
                  <a:spLocks noChangeArrowheads="1"/>
                </p:cNvSpPr>
                <p:nvPr/>
              </p:nvSpPr>
              <p:spPr bwMode="auto">
                <a:xfrm>
                  <a:off x="3453" y="3051"/>
                  <a:ext cx="77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6" name="Freeform 336"/>
                <p:cNvSpPr>
                  <a:spLocks/>
                </p:cNvSpPr>
                <p:nvPr/>
              </p:nvSpPr>
              <p:spPr bwMode="auto">
                <a:xfrm>
                  <a:off x="3465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113 w 24"/>
                    <a:gd name="T5" fmla="*/ 404 h 25"/>
                    <a:gd name="T6" fmla="*/ 0 w 24"/>
                    <a:gd name="T7" fmla="*/ 370 h 25"/>
                    <a:gd name="T8" fmla="*/ 175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7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497" name="Oval 337"/>
                <p:cNvSpPr>
                  <a:spLocks noChangeArrowheads="1"/>
                </p:cNvSpPr>
                <p:nvPr/>
              </p:nvSpPr>
              <p:spPr bwMode="auto">
                <a:xfrm>
                  <a:off x="3473" y="3069"/>
                  <a:ext cx="30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8" name="Oval 338"/>
                <p:cNvSpPr>
                  <a:spLocks noChangeArrowheads="1"/>
                </p:cNvSpPr>
                <p:nvPr/>
              </p:nvSpPr>
              <p:spPr bwMode="auto">
                <a:xfrm>
                  <a:off x="3478" y="3075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99" name="Oval 339"/>
                <p:cNvSpPr>
                  <a:spLocks noChangeArrowheads="1"/>
                </p:cNvSpPr>
                <p:nvPr/>
              </p:nvSpPr>
              <p:spPr bwMode="auto">
                <a:xfrm>
                  <a:off x="2663" y="3077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0" name="Oval 340"/>
                <p:cNvSpPr>
                  <a:spLocks noChangeArrowheads="1"/>
                </p:cNvSpPr>
                <p:nvPr/>
              </p:nvSpPr>
              <p:spPr bwMode="auto">
                <a:xfrm>
                  <a:off x="2660" y="3075"/>
                  <a:ext cx="75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1" name="Oval 341"/>
                <p:cNvSpPr>
                  <a:spLocks noChangeArrowheads="1"/>
                </p:cNvSpPr>
                <p:nvPr/>
              </p:nvSpPr>
              <p:spPr bwMode="auto">
                <a:xfrm>
                  <a:off x="2653" y="3072"/>
                  <a:ext cx="77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2" name="Freeform 342"/>
                <p:cNvSpPr>
                  <a:spLocks/>
                </p:cNvSpPr>
                <p:nvPr/>
              </p:nvSpPr>
              <p:spPr bwMode="auto">
                <a:xfrm>
                  <a:off x="2665" y="308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113 w 24"/>
                    <a:gd name="T5" fmla="*/ 423 h 25"/>
                    <a:gd name="T6" fmla="*/ 0 w 24"/>
                    <a:gd name="T7" fmla="*/ 389 h 25"/>
                    <a:gd name="T8" fmla="*/ 175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03" name="Oval 343"/>
                <p:cNvSpPr>
                  <a:spLocks noChangeArrowheads="1"/>
                </p:cNvSpPr>
                <p:nvPr/>
              </p:nvSpPr>
              <p:spPr bwMode="auto">
                <a:xfrm>
                  <a:off x="2673" y="3091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4" name="Oval 344"/>
                <p:cNvSpPr>
                  <a:spLocks noChangeArrowheads="1"/>
                </p:cNvSpPr>
                <p:nvPr/>
              </p:nvSpPr>
              <p:spPr bwMode="auto">
                <a:xfrm>
                  <a:off x="2678" y="3096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5" name="Freeform 345"/>
                <p:cNvSpPr>
                  <a:spLocks/>
                </p:cNvSpPr>
                <p:nvPr/>
              </p:nvSpPr>
              <p:spPr bwMode="auto">
                <a:xfrm>
                  <a:off x="2640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113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2000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2" y="384"/>
                        <a:pt x="13" y="356"/>
                        <a:pt x="7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8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06" name="Oval 346"/>
                <p:cNvSpPr>
                  <a:spLocks noChangeArrowheads="1"/>
                </p:cNvSpPr>
                <p:nvPr/>
              </p:nvSpPr>
              <p:spPr bwMode="auto">
                <a:xfrm>
                  <a:off x="274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7" name="Oval 347"/>
                <p:cNvSpPr>
                  <a:spLocks noChangeArrowheads="1"/>
                </p:cNvSpPr>
                <p:nvPr/>
              </p:nvSpPr>
              <p:spPr bwMode="auto">
                <a:xfrm>
                  <a:off x="272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8" name="Freeform 348"/>
                <p:cNvSpPr>
                  <a:spLocks/>
                </p:cNvSpPr>
                <p:nvPr/>
              </p:nvSpPr>
              <p:spPr bwMode="auto">
                <a:xfrm>
                  <a:off x="2655" y="1437"/>
                  <a:ext cx="308" cy="992"/>
                </a:xfrm>
                <a:custGeom>
                  <a:avLst/>
                  <a:gdLst>
                    <a:gd name="T0" fmla="*/ 0 w 123"/>
                    <a:gd name="T1" fmla="*/ 6392 h 372"/>
                    <a:gd name="T2" fmla="*/ 33 w 123"/>
                    <a:gd name="T3" fmla="*/ 6429 h 372"/>
                    <a:gd name="T4" fmla="*/ 942 w 123"/>
                    <a:gd name="T5" fmla="*/ 7053 h 372"/>
                    <a:gd name="T6" fmla="*/ 942 w 123"/>
                    <a:gd name="T7" fmla="*/ 7053 h 372"/>
                    <a:gd name="T8" fmla="*/ 1805 w 123"/>
                    <a:gd name="T9" fmla="*/ 6805 h 372"/>
                    <a:gd name="T10" fmla="*/ 1931 w 123"/>
                    <a:gd name="T11" fmla="*/ 6051 h 372"/>
                    <a:gd name="T12" fmla="*/ 1931 w 123"/>
                    <a:gd name="T13" fmla="*/ 341 h 372"/>
                    <a:gd name="T14" fmla="*/ 1788 w 123"/>
                    <a:gd name="T15" fmla="*/ 0 h 372"/>
                    <a:gd name="T16" fmla="*/ 1868 w 123"/>
                    <a:gd name="T17" fmla="*/ 285 h 372"/>
                    <a:gd name="T18" fmla="*/ 1725 w 123"/>
                    <a:gd name="T19" fmla="*/ 4915 h 372"/>
                    <a:gd name="T20" fmla="*/ 771 w 123"/>
                    <a:gd name="T21" fmla="*/ 6749 h 372"/>
                    <a:gd name="T22" fmla="*/ 0 w 123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72">
                      <a:moveTo>
                        <a:pt x="0" y="337"/>
                      </a:moveTo>
                      <a:cubicBezTo>
                        <a:pt x="1" y="338"/>
                        <a:pt x="1" y="339"/>
                        <a:pt x="2" y="339"/>
                      </a:cubicBezTo>
                      <a:cubicBezTo>
                        <a:pt x="8" y="345"/>
                        <a:pt x="36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9" y="365"/>
                        <a:pt x="115" y="359"/>
                      </a:cubicBezTo>
                      <a:cubicBezTo>
                        <a:pt x="121" y="354"/>
                        <a:pt x="123" y="328"/>
                        <a:pt x="123" y="319"/>
                      </a:cubicBezTo>
                      <a:cubicBezTo>
                        <a:pt x="123" y="310"/>
                        <a:pt x="123" y="28"/>
                        <a:pt x="123" y="18"/>
                      </a:cubicBezTo>
                      <a:cubicBezTo>
                        <a:pt x="123" y="11"/>
                        <a:pt x="120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8" y="299"/>
                        <a:pt x="108" y="354"/>
                        <a:pt x="49" y="356"/>
                      </a:cubicBezTo>
                      <a:cubicBezTo>
                        <a:pt x="30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09" name="Freeform 349"/>
                <p:cNvSpPr>
                  <a:spLocks/>
                </p:cNvSpPr>
                <p:nvPr/>
              </p:nvSpPr>
              <p:spPr bwMode="auto">
                <a:xfrm>
                  <a:off x="2805" y="1488"/>
                  <a:ext cx="158" cy="947"/>
                </a:xfrm>
                <a:custGeom>
                  <a:avLst/>
                  <a:gdLst>
                    <a:gd name="T0" fmla="*/ 0 w 63"/>
                    <a:gd name="T1" fmla="*/ 6704 h 355"/>
                    <a:gd name="T2" fmla="*/ 900 w 63"/>
                    <a:gd name="T3" fmla="*/ 6626 h 355"/>
                    <a:gd name="T4" fmla="*/ 993 w 63"/>
                    <a:gd name="T5" fmla="*/ 5693 h 355"/>
                    <a:gd name="T6" fmla="*/ 993 w 63"/>
                    <a:gd name="T7" fmla="*/ 0 h 355"/>
                    <a:gd name="T8" fmla="*/ 838 w 63"/>
                    <a:gd name="T9" fmla="*/ 6111 h 355"/>
                    <a:gd name="T10" fmla="*/ 0 w 63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55">
                      <a:moveTo>
                        <a:pt x="0" y="353"/>
                      </a:moveTo>
                      <a:cubicBezTo>
                        <a:pt x="24" y="353"/>
                        <a:pt x="51" y="355"/>
                        <a:pt x="57" y="349"/>
                      </a:cubicBezTo>
                      <a:cubicBezTo>
                        <a:pt x="63" y="343"/>
                        <a:pt x="63" y="309"/>
                        <a:pt x="63" y="300"/>
                      </a:cubicBezTo>
                      <a:cubicBezTo>
                        <a:pt x="63" y="291"/>
                        <a:pt x="63" y="11"/>
                        <a:pt x="63" y="0"/>
                      </a:cubicBezTo>
                      <a:cubicBezTo>
                        <a:pt x="63" y="13"/>
                        <a:pt x="57" y="310"/>
                        <a:pt x="53" y="322"/>
                      </a:cubicBezTo>
                      <a:cubicBezTo>
                        <a:pt x="48" y="335"/>
                        <a:pt x="51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0" name="Freeform 350"/>
                <p:cNvSpPr>
                  <a:spLocks/>
                </p:cNvSpPr>
                <p:nvPr/>
              </p:nvSpPr>
              <p:spPr bwMode="auto">
                <a:xfrm>
                  <a:off x="265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38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5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1" name="Freeform 351"/>
                <p:cNvSpPr>
                  <a:spLocks/>
                </p:cNvSpPr>
                <p:nvPr/>
              </p:nvSpPr>
              <p:spPr bwMode="auto">
                <a:xfrm>
                  <a:off x="2655" y="1432"/>
                  <a:ext cx="113" cy="179"/>
                </a:xfrm>
                <a:custGeom>
                  <a:avLst/>
                  <a:gdLst>
                    <a:gd name="T0" fmla="*/ 713 w 45"/>
                    <a:gd name="T1" fmla="*/ 21 h 67"/>
                    <a:gd name="T2" fmla="*/ 284 w 45"/>
                    <a:gd name="T3" fmla="*/ 21 h 67"/>
                    <a:gd name="T4" fmla="*/ 0 w 45"/>
                    <a:gd name="T5" fmla="*/ 401 h 67"/>
                    <a:gd name="T6" fmla="*/ 0 w 45"/>
                    <a:gd name="T7" fmla="*/ 1277 h 67"/>
                    <a:gd name="T8" fmla="*/ 83 w 45"/>
                    <a:gd name="T9" fmla="*/ 342 h 67"/>
                    <a:gd name="T10" fmla="*/ 713 w 45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5" h="67">
                      <a:moveTo>
                        <a:pt x="45" y="1"/>
                      </a:moveTo>
                      <a:cubicBezTo>
                        <a:pt x="35" y="0"/>
                        <a:pt x="24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3" y="29"/>
                        <a:pt x="5" y="18"/>
                      </a:cubicBezTo>
                      <a:cubicBezTo>
                        <a:pt x="7" y="8"/>
                        <a:pt x="14" y="0"/>
                        <a:pt x="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2" name="Oval 352"/>
                <p:cNvSpPr>
                  <a:spLocks noChangeArrowheads="1"/>
                </p:cNvSpPr>
                <p:nvPr/>
              </p:nvSpPr>
              <p:spPr bwMode="auto">
                <a:xfrm>
                  <a:off x="271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3" name="Freeform 353"/>
                <p:cNvSpPr>
                  <a:spLocks/>
                </p:cNvSpPr>
                <p:nvPr/>
              </p:nvSpPr>
              <p:spPr bwMode="auto">
                <a:xfrm>
                  <a:off x="274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75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6" y="8"/>
                        <a:pt x="49" y="19"/>
                        <a:pt x="49" y="31"/>
                      </a:cubicBezTo>
                      <a:cubicBezTo>
                        <a:pt x="49" y="58"/>
                        <a:pt x="34" y="81"/>
                        <a:pt x="16" y="81"/>
                      </a:cubicBezTo>
                      <a:cubicBezTo>
                        <a:pt x="10" y="81"/>
                        <a:pt x="4" y="78"/>
                        <a:pt x="0" y="74"/>
                      </a:cubicBezTo>
                      <a:cubicBezTo>
                        <a:pt x="6" y="86"/>
                        <a:pt x="15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4" name="Oval 354"/>
                <p:cNvSpPr>
                  <a:spLocks noChangeArrowheads="1"/>
                </p:cNvSpPr>
                <p:nvPr/>
              </p:nvSpPr>
              <p:spPr bwMode="auto">
                <a:xfrm>
                  <a:off x="274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5" name="Freeform 355"/>
                <p:cNvSpPr>
                  <a:spLocks/>
                </p:cNvSpPr>
                <p:nvPr/>
              </p:nvSpPr>
              <p:spPr bwMode="auto">
                <a:xfrm>
                  <a:off x="330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95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1988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6" name="Oval 356"/>
                <p:cNvSpPr>
                  <a:spLocks noChangeArrowheads="1"/>
                </p:cNvSpPr>
                <p:nvPr/>
              </p:nvSpPr>
              <p:spPr bwMode="auto">
                <a:xfrm>
                  <a:off x="340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7" name="Oval 357"/>
                <p:cNvSpPr>
                  <a:spLocks noChangeArrowheads="1"/>
                </p:cNvSpPr>
                <p:nvPr/>
              </p:nvSpPr>
              <p:spPr bwMode="auto">
                <a:xfrm>
                  <a:off x="338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8" name="Freeform 358"/>
                <p:cNvSpPr>
                  <a:spLocks/>
                </p:cNvSpPr>
                <p:nvPr/>
              </p:nvSpPr>
              <p:spPr bwMode="auto">
                <a:xfrm>
                  <a:off x="3315" y="1437"/>
                  <a:ext cx="308" cy="1027"/>
                </a:xfrm>
                <a:custGeom>
                  <a:avLst/>
                  <a:gdLst>
                    <a:gd name="T0" fmla="*/ 0 w 123"/>
                    <a:gd name="T1" fmla="*/ 6909 h 385"/>
                    <a:gd name="T2" fmla="*/ 33 w 123"/>
                    <a:gd name="T3" fmla="*/ 6968 h 385"/>
                    <a:gd name="T4" fmla="*/ 942 w 123"/>
                    <a:gd name="T5" fmla="*/ 7309 h 385"/>
                    <a:gd name="T6" fmla="*/ 942 w 123"/>
                    <a:gd name="T7" fmla="*/ 7309 h 385"/>
                    <a:gd name="T8" fmla="*/ 1838 w 123"/>
                    <a:gd name="T9" fmla="*/ 6704 h 385"/>
                    <a:gd name="T10" fmla="*/ 1913 w 123"/>
                    <a:gd name="T11" fmla="*/ 6303 h 385"/>
                    <a:gd name="T12" fmla="*/ 1913 w 123"/>
                    <a:gd name="T13" fmla="*/ 341 h 385"/>
                    <a:gd name="T14" fmla="*/ 1788 w 123"/>
                    <a:gd name="T15" fmla="*/ 0 h 385"/>
                    <a:gd name="T16" fmla="*/ 1868 w 123"/>
                    <a:gd name="T17" fmla="*/ 285 h 385"/>
                    <a:gd name="T18" fmla="*/ 1725 w 123"/>
                    <a:gd name="T19" fmla="*/ 4916 h 385"/>
                    <a:gd name="T20" fmla="*/ 771 w 123"/>
                    <a:gd name="T21" fmla="*/ 7002 h 385"/>
                    <a:gd name="T22" fmla="*/ 0 w 123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85">
                      <a:moveTo>
                        <a:pt x="0" y="364"/>
                      </a:moveTo>
                      <a:cubicBezTo>
                        <a:pt x="0" y="365"/>
                        <a:pt x="1" y="366"/>
                        <a:pt x="2" y="367"/>
                      </a:cubicBezTo>
                      <a:cubicBezTo>
                        <a:pt x="8" y="372"/>
                        <a:pt x="35" y="385"/>
                        <a:pt x="60" y="385"/>
                      </a:cubicBezTo>
                      <a:cubicBezTo>
                        <a:pt x="60" y="385"/>
                        <a:pt x="60" y="385"/>
                        <a:pt x="60" y="385"/>
                      </a:cubicBezTo>
                      <a:cubicBezTo>
                        <a:pt x="84" y="385"/>
                        <a:pt x="111" y="358"/>
                        <a:pt x="117" y="353"/>
                      </a:cubicBezTo>
                      <a:cubicBezTo>
                        <a:pt x="123" y="347"/>
                        <a:pt x="122" y="341"/>
                        <a:pt x="122" y="332"/>
                      </a:cubicBezTo>
                      <a:cubicBezTo>
                        <a:pt x="122" y="324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7" y="299"/>
                        <a:pt x="108" y="367"/>
                        <a:pt x="49" y="369"/>
                      </a:cubicBezTo>
                      <a:cubicBezTo>
                        <a:pt x="29" y="370"/>
                        <a:pt x="5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19" name="Freeform 359"/>
                <p:cNvSpPr>
                  <a:spLocks/>
                </p:cNvSpPr>
                <p:nvPr/>
              </p:nvSpPr>
              <p:spPr bwMode="auto">
                <a:xfrm>
                  <a:off x="3465" y="1488"/>
                  <a:ext cx="158" cy="976"/>
                </a:xfrm>
                <a:custGeom>
                  <a:avLst/>
                  <a:gdLst>
                    <a:gd name="T0" fmla="*/ 0 w 63"/>
                    <a:gd name="T1" fmla="*/ 6941 h 366"/>
                    <a:gd name="T2" fmla="*/ 900 w 63"/>
                    <a:gd name="T3" fmla="*/ 6336 h 366"/>
                    <a:gd name="T4" fmla="*/ 976 w 63"/>
                    <a:gd name="T5" fmla="*/ 5939 h 366"/>
                    <a:gd name="T6" fmla="*/ 976 w 63"/>
                    <a:gd name="T7" fmla="*/ 0 h 366"/>
                    <a:gd name="T8" fmla="*/ 868 w 63"/>
                    <a:gd name="T9" fmla="*/ 6008 h 366"/>
                    <a:gd name="T10" fmla="*/ 0 w 63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66">
                      <a:moveTo>
                        <a:pt x="0" y="366"/>
                      </a:moveTo>
                      <a:cubicBezTo>
                        <a:pt x="24" y="366"/>
                        <a:pt x="51" y="339"/>
                        <a:pt x="57" y="334"/>
                      </a:cubicBezTo>
                      <a:cubicBezTo>
                        <a:pt x="63" y="328"/>
                        <a:pt x="62" y="322"/>
                        <a:pt x="62" y="313"/>
                      </a:cubicBezTo>
                      <a:cubicBezTo>
                        <a:pt x="62" y="305"/>
                        <a:pt x="62" y="11"/>
                        <a:pt x="62" y="0"/>
                      </a:cubicBezTo>
                      <a:cubicBezTo>
                        <a:pt x="63" y="13"/>
                        <a:pt x="59" y="305"/>
                        <a:pt x="55" y="317"/>
                      </a:cubicBezTo>
                      <a:cubicBezTo>
                        <a:pt x="50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0" name="Freeform 360"/>
                <p:cNvSpPr>
                  <a:spLocks/>
                </p:cNvSpPr>
                <p:nvPr/>
              </p:nvSpPr>
              <p:spPr bwMode="auto">
                <a:xfrm>
                  <a:off x="331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1" name="Freeform 361"/>
                <p:cNvSpPr>
                  <a:spLocks/>
                </p:cNvSpPr>
                <p:nvPr/>
              </p:nvSpPr>
              <p:spPr bwMode="auto">
                <a:xfrm>
                  <a:off x="3315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7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2" name="Oval 362"/>
                <p:cNvSpPr>
                  <a:spLocks noChangeArrowheads="1"/>
                </p:cNvSpPr>
                <p:nvPr/>
              </p:nvSpPr>
              <p:spPr bwMode="auto">
                <a:xfrm>
                  <a:off x="3373" y="1773"/>
                  <a:ext cx="187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3" name="Freeform 363"/>
                <p:cNvSpPr>
                  <a:spLocks/>
                </p:cNvSpPr>
                <p:nvPr/>
              </p:nvSpPr>
              <p:spPr bwMode="auto">
                <a:xfrm>
                  <a:off x="3403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4" name="Oval 364"/>
                <p:cNvSpPr>
                  <a:spLocks noChangeArrowheads="1"/>
                </p:cNvSpPr>
                <p:nvPr/>
              </p:nvSpPr>
              <p:spPr bwMode="auto">
                <a:xfrm>
                  <a:off x="340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5" name="Freeform 365"/>
                <p:cNvSpPr>
                  <a:spLocks/>
                </p:cNvSpPr>
                <p:nvPr/>
              </p:nvSpPr>
              <p:spPr bwMode="auto">
                <a:xfrm>
                  <a:off x="297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95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1988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6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7" y="384"/>
                      </a:cubicBezTo>
                      <a:cubicBezTo>
                        <a:pt x="121" y="390"/>
                        <a:pt x="92" y="418"/>
                        <a:pt x="67" y="41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6" name="Oval 366"/>
                <p:cNvSpPr>
                  <a:spLocks noChangeArrowheads="1"/>
                </p:cNvSpPr>
                <p:nvPr/>
              </p:nvSpPr>
              <p:spPr bwMode="auto">
                <a:xfrm>
                  <a:off x="3070" y="1797"/>
                  <a:ext cx="188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7" name="Oval 367"/>
                <p:cNvSpPr>
                  <a:spLocks noChangeArrowheads="1"/>
                </p:cNvSpPr>
                <p:nvPr/>
              </p:nvSpPr>
              <p:spPr bwMode="auto">
                <a:xfrm>
                  <a:off x="3058" y="1784"/>
                  <a:ext cx="187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8" name="Freeform 368"/>
                <p:cNvSpPr>
                  <a:spLocks/>
                </p:cNvSpPr>
                <p:nvPr/>
              </p:nvSpPr>
              <p:spPr bwMode="auto">
                <a:xfrm>
                  <a:off x="2985" y="1437"/>
                  <a:ext cx="308" cy="1083"/>
                </a:xfrm>
                <a:custGeom>
                  <a:avLst/>
                  <a:gdLst>
                    <a:gd name="T0" fmla="*/ 0 w 123"/>
                    <a:gd name="T1" fmla="*/ 7045 h 406"/>
                    <a:gd name="T2" fmla="*/ 33 w 123"/>
                    <a:gd name="T3" fmla="*/ 7080 h 406"/>
                    <a:gd name="T4" fmla="*/ 942 w 123"/>
                    <a:gd name="T5" fmla="*/ 7706 h 406"/>
                    <a:gd name="T6" fmla="*/ 942 w 123"/>
                    <a:gd name="T7" fmla="*/ 7706 h 406"/>
                    <a:gd name="T8" fmla="*/ 1838 w 123"/>
                    <a:gd name="T9" fmla="*/ 7080 h 406"/>
                    <a:gd name="T10" fmla="*/ 1913 w 123"/>
                    <a:gd name="T11" fmla="*/ 6874 h 406"/>
                    <a:gd name="T12" fmla="*/ 1913 w 123"/>
                    <a:gd name="T13" fmla="*/ 341 h 406"/>
                    <a:gd name="T14" fmla="*/ 1788 w 123"/>
                    <a:gd name="T15" fmla="*/ 0 h 406"/>
                    <a:gd name="T16" fmla="*/ 1868 w 123"/>
                    <a:gd name="T17" fmla="*/ 285 h 406"/>
                    <a:gd name="T18" fmla="*/ 1725 w 123"/>
                    <a:gd name="T19" fmla="*/ 4916 h 406"/>
                    <a:gd name="T20" fmla="*/ 771 w 123"/>
                    <a:gd name="T21" fmla="*/ 7386 h 406"/>
                    <a:gd name="T22" fmla="*/ 0 w 123"/>
                    <a:gd name="T23" fmla="*/ 7045 h 40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406">
                      <a:moveTo>
                        <a:pt x="0" y="371"/>
                      </a:moveTo>
                      <a:cubicBezTo>
                        <a:pt x="0" y="372"/>
                        <a:pt x="1" y="372"/>
                        <a:pt x="2" y="373"/>
                      </a:cubicBezTo>
                      <a:cubicBezTo>
                        <a:pt x="8" y="379"/>
                        <a:pt x="35" y="406"/>
                        <a:pt x="60" y="406"/>
                      </a:cubicBezTo>
                      <a:cubicBezTo>
                        <a:pt x="60" y="406"/>
                        <a:pt x="60" y="406"/>
                        <a:pt x="60" y="406"/>
                      </a:cubicBezTo>
                      <a:cubicBezTo>
                        <a:pt x="84" y="406"/>
                        <a:pt x="111" y="379"/>
                        <a:pt x="117" y="373"/>
                      </a:cubicBezTo>
                      <a:cubicBezTo>
                        <a:pt x="123" y="368"/>
                        <a:pt x="122" y="370"/>
                        <a:pt x="122" y="362"/>
                      </a:cubicBezTo>
                      <a:cubicBezTo>
                        <a:pt x="122" y="353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5" y="1"/>
                        <a:pt x="118" y="6"/>
                        <a:pt x="119" y="15"/>
                      </a:cubicBezTo>
                      <a:cubicBezTo>
                        <a:pt x="122" y="76"/>
                        <a:pt x="111" y="238"/>
                        <a:pt x="110" y="259"/>
                      </a:cubicBezTo>
                      <a:cubicBezTo>
                        <a:pt x="107" y="299"/>
                        <a:pt x="108" y="388"/>
                        <a:pt x="49" y="389"/>
                      </a:cubicBezTo>
                      <a:cubicBezTo>
                        <a:pt x="29" y="391"/>
                        <a:pt x="5" y="373"/>
                        <a:pt x="0" y="371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29" name="Freeform 369"/>
                <p:cNvSpPr>
                  <a:spLocks/>
                </p:cNvSpPr>
                <p:nvPr/>
              </p:nvSpPr>
              <p:spPr bwMode="auto">
                <a:xfrm>
                  <a:off x="3135" y="1488"/>
                  <a:ext cx="158" cy="1032"/>
                </a:xfrm>
                <a:custGeom>
                  <a:avLst/>
                  <a:gdLst>
                    <a:gd name="T0" fmla="*/ 0 w 63"/>
                    <a:gd name="T1" fmla="*/ 7339 h 387"/>
                    <a:gd name="T2" fmla="*/ 900 w 63"/>
                    <a:gd name="T3" fmla="*/ 6712 h 387"/>
                    <a:gd name="T4" fmla="*/ 976 w 63"/>
                    <a:gd name="T5" fmla="*/ 6336 h 387"/>
                    <a:gd name="T6" fmla="*/ 976 w 63"/>
                    <a:gd name="T7" fmla="*/ 0 h 387"/>
                    <a:gd name="T8" fmla="*/ 838 w 63"/>
                    <a:gd name="T9" fmla="*/ 6485 h 387"/>
                    <a:gd name="T10" fmla="*/ 0 w 63"/>
                    <a:gd name="T11" fmla="*/ 7339 h 38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87">
                      <a:moveTo>
                        <a:pt x="0" y="387"/>
                      </a:moveTo>
                      <a:cubicBezTo>
                        <a:pt x="24" y="387"/>
                        <a:pt x="51" y="360"/>
                        <a:pt x="57" y="354"/>
                      </a:cubicBezTo>
                      <a:cubicBezTo>
                        <a:pt x="63" y="349"/>
                        <a:pt x="62" y="343"/>
                        <a:pt x="62" y="334"/>
                      </a:cubicBezTo>
                      <a:cubicBezTo>
                        <a:pt x="62" y="325"/>
                        <a:pt x="62" y="11"/>
                        <a:pt x="62" y="0"/>
                      </a:cubicBezTo>
                      <a:cubicBezTo>
                        <a:pt x="63" y="13"/>
                        <a:pt x="57" y="330"/>
                        <a:pt x="53" y="342"/>
                      </a:cubicBezTo>
                      <a:cubicBezTo>
                        <a:pt x="49" y="354"/>
                        <a:pt x="33" y="374"/>
                        <a:pt x="0" y="387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0" name="Freeform 370"/>
                <p:cNvSpPr>
                  <a:spLocks/>
                </p:cNvSpPr>
                <p:nvPr/>
              </p:nvSpPr>
              <p:spPr bwMode="auto">
                <a:xfrm>
                  <a:off x="2985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1" name="Freeform 371"/>
                <p:cNvSpPr>
                  <a:spLocks/>
                </p:cNvSpPr>
                <p:nvPr/>
              </p:nvSpPr>
              <p:spPr bwMode="auto">
                <a:xfrm>
                  <a:off x="2985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7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2" name="Oval 372"/>
                <p:cNvSpPr>
                  <a:spLocks noChangeArrowheads="1"/>
                </p:cNvSpPr>
                <p:nvPr/>
              </p:nvSpPr>
              <p:spPr bwMode="auto">
                <a:xfrm>
                  <a:off x="3043" y="1773"/>
                  <a:ext cx="187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3" name="Freeform 373"/>
                <p:cNvSpPr>
                  <a:spLocks/>
                </p:cNvSpPr>
                <p:nvPr/>
              </p:nvSpPr>
              <p:spPr bwMode="auto">
                <a:xfrm>
                  <a:off x="3073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4" name="Oval 374"/>
                <p:cNvSpPr>
                  <a:spLocks noChangeArrowheads="1"/>
                </p:cNvSpPr>
                <p:nvPr/>
              </p:nvSpPr>
              <p:spPr bwMode="auto">
                <a:xfrm>
                  <a:off x="3073" y="1816"/>
                  <a:ext cx="97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5" name="Freeform 375"/>
                <p:cNvSpPr>
                  <a:spLocks/>
                </p:cNvSpPr>
                <p:nvPr/>
              </p:nvSpPr>
              <p:spPr bwMode="auto">
                <a:xfrm>
                  <a:off x="2713" y="2453"/>
                  <a:ext cx="252" cy="187"/>
                </a:xfrm>
                <a:custGeom>
                  <a:avLst/>
                  <a:gdLst>
                    <a:gd name="T0" fmla="*/ 0 w 101"/>
                    <a:gd name="T1" fmla="*/ 1336 h 70"/>
                    <a:gd name="T2" fmla="*/ 387 w 101"/>
                    <a:gd name="T3" fmla="*/ 764 h 70"/>
                    <a:gd name="T4" fmla="*/ 634 w 101"/>
                    <a:gd name="T5" fmla="*/ 192 h 70"/>
                    <a:gd name="T6" fmla="*/ 1008 w 101"/>
                    <a:gd name="T7" fmla="*/ 56 h 70"/>
                    <a:gd name="T8" fmla="*/ 1275 w 101"/>
                    <a:gd name="T9" fmla="*/ 77 h 70"/>
                    <a:gd name="T10" fmla="*/ 1569 w 101"/>
                    <a:gd name="T11" fmla="*/ 0 h 70"/>
                    <a:gd name="T12" fmla="*/ 1432 w 101"/>
                    <a:gd name="T13" fmla="*/ 150 h 70"/>
                    <a:gd name="T14" fmla="*/ 1195 w 101"/>
                    <a:gd name="T15" fmla="*/ 192 h 70"/>
                    <a:gd name="T16" fmla="*/ 716 w 101"/>
                    <a:gd name="T17" fmla="*/ 342 h 70"/>
                    <a:gd name="T18" fmla="*/ 561 w 101"/>
                    <a:gd name="T19" fmla="*/ 593 h 70"/>
                    <a:gd name="T20" fmla="*/ 467 w 101"/>
                    <a:gd name="T21" fmla="*/ 900 h 70"/>
                    <a:gd name="T22" fmla="*/ 92 w 101"/>
                    <a:gd name="T23" fmla="*/ 1336 h 7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1" h="70">
                      <a:moveTo>
                        <a:pt x="0" y="70"/>
                      </a:moveTo>
                      <a:cubicBezTo>
                        <a:pt x="9" y="66"/>
                        <a:pt x="19" y="48"/>
                        <a:pt x="25" y="40"/>
                      </a:cubicBezTo>
                      <a:cubicBezTo>
                        <a:pt x="31" y="30"/>
                        <a:pt x="35" y="19"/>
                        <a:pt x="41" y="10"/>
                      </a:cubicBezTo>
                      <a:cubicBezTo>
                        <a:pt x="47" y="1"/>
                        <a:pt x="56" y="3"/>
                        <a:pt x="65" y="3"/>
                      </a:cubicBezTo>
                      <a:cubicBezTo>
                        <a:pt x="70" y="3"/>
                        <a:pt x="76" y="4"/>
                        <a:pt x="82" y="4"/>
                      </a:cubicBezTo>
                      <a:cubicBezTo>
                        <a:pt x="88" y="3"/>
                        <a:pt x="94" y="1"/>
                        <a:pt x="101" y="0"/>
                      </a:cubicBezTo>
                      <a:cubicBezTo>
                        <a:pt x="98" y="2"/>
                        <a:pt x="94" y="6"/>
                        <a:pt x="92" y="8"/>
                      </a:cubicBezTo>
                      <a:cubicBezTo>
                        <a:pt x="87" y="11"/>
                        <a:pt x="82" y="10"/>
                        <a:pt x="77" y="10"/>
                      </a:cubicBezTo>
                      <a:cubicBezTo>
                        <a:pt x="65" y="11"/>
                        <a:pt x="55" y="10"/>
                        <a:pt x="46" y="18"/>
                      </a:cubicBezTo>
                      <a:cubicBezTo>
                        <a:pt x="42" y="22"/>
                        <a:pt x="38" y="26"/>
                        <a:pt x="36" y="31"/>
                      </a:cubicBezTo>
                      <a:cubicBezTo>
                        <a:pt x="32" y="36"/>
                        <a:pt x="32" y="42"/>
                        <a:pt x="30" y="47"/>
                      </a:cubicBezTo>
                      <a:cubicBezTo>
                        <a:pt x="25" y="59"/>
                        <a:pt x="16" y="65"/>
                        <a:pt x="6" y="7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6" name="Freeform 376"/>
                <p:cNvSpPr>
                  <a:spLocks/>
                </p:cNvSpPr>
                <p:nvPr/>
              </p:nvSpPr>
              <p:spPr bwMode="auto">
                <a:xfrm>
                  <a:off x="2963" y="2563"/>
                  <a:ext cx="125" cy="192"/>
                </a:xfrm>
                <a:custGeom>
                  <a:avLst/>
                  <a:gdLst>
                    <a:gd name="T0" fmla="*/ 0 w 50"/>
                    <a:gd name="T1" fmla="*/ 1080 h 72"/>
                    <a:gd name="T2" fmla="*/ 783 w 50"/>
                    <a:gd name="T3" fmla="*/ 0 h 72"/>
                    <a:gd name="T4" fmla="*/ 375 w 50"/>
                    <a:gd name="T5" fmla="*/ 888 h 72"/>
                    <a:gd name="T6" fmla="*/ 375 w 50"/>
                    <a:gd name="T7" fmla="*/ 1117 h 72"/>
                    <a:gd name="T8" fmla="*/ 408 w 50"/>
                    <a:gd name="T9" fmla="*/ 1251 h 72"/>
                    <a:gd name="T10" fmla="*/ 0 w 50"/>
                    <a:gd name="T11" fmla="*/ 1139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0" h="72">
                      <a:moveTo>
                        <a:pt x="0" y="57"/>
                      </a:moveTo>
                      <a:cubicBezTo>
                        <a:pt x="24" y="44"/>
                        <a:pt x="32" y="18"/>
                        <a:pt x="50" y="0"/>
                      </a:cubicBezTo>
                      <a:cubicBezTo>
                        <a:pt x="43" y="16"/>
                        <a:pt x="29" y="30"/>
                        <a:pt x="24" y="47"/>
                      </a:cubicBezTo>
                      <a:cubicBezTo>
                        <a:pt x="24" y="51"/>
                        <a:pt x="23" y="55"/>
                        <a:pt x="24" y="59"/>
                      </a:cubicBezTo>
                      <a:cubicBezTo>
                        <a:pt x="24" y="61"/>
                        <a:pt x="27" y="64"/>
                        <a:pt x="26" y="66"/>
                      </a:cubicBezTo>
                      <a:cubicBezTo>
                        <a:pt x="21" y="72"/>
                        <a:pt x="2" y="65"/>
                        <a:pt x="0" y="6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7" name="Freeform 377"/>
                <p:cNvSpPr>
                  <a:spLocks/>
                </p:cNvSpPr>
                <p:nvPr/>
              </p:nvSpPr>
              <p:spPr bwMode="auto">
                <a:xfrm>
                  <a:off x="3178" y="2448"/>
                  <a:ext cx="130" cy="149"/>
                </a:xfrm>
                <a:custGeom>
                  <a:avLst/>
                  <a:gdLst>
                    <a:gd name="T0" fmla="*/ 813 w 52"/>
                    <a:gd name="T1" fmla="*/ 0 h 56"/>
                    <a:gd name="T2" fmla="*/ 125 w 52"/>
                    <a:gd name="T3" fmla="*/ 580 h 56"/>
                    <a:gd name="T4" fmla="*/ 125 w 52"/>
                    <a:gd name="T5" fmla="*/ 750 h 56"/>
                    <a:gd name="T6" fmla="*/ 470 w 52"/>
                    <a:gd name="T7" fmla="*/ 1054 h 56"/>
                    <a:gd name="T8" fmla="*/ 563 w 52"/>
                    <a:gd name="T9" fmla="*/ 490 h 56"/>
                    <a:gd name="T10" fmla="*/ 813 w 52"/>
                    <a:gd name="T11" fmla="*/ 0 h 5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2" h="56">
                      <a:moveTo>
                        <a:pt x="52" y="0"/>
                      </a:moveTo>
                      <a:cubicBezTo>
                        <a:pt x="40" y="14"/>
                        <a:pt x="25" y="24"/>
                        <a:pt x="8" y="31"/>
                      </a:cubicBezTo>
                      <a:cubicBezTo>
                        <a:pt x="0" y="34"/>
                        <a:pt x="1" y="34"/>
                        <a:pt x="8" y="40"/>
                      </a:cubicBezTo>
                      <a:cubicBezTo>
                        <a:pt x="15" y="46"/>
                        <a:pt x="21" y="51"/>
                        <a:pt x="30" y="56"/>
                      </a:cubicBezTo>
                      <a:cubicBezTo>
                        <a:pt x="16" y="43"/>
                        <a:pt x="24" y="35"/>
                        <a:pt x="36" y="26"/>
                      </a:cubicBezTo>
                      <a:cubicBezTo>
                        <a:pt x="45" y="19"/>
                        <a:pt x="45" y="9"/>
                        <a:pt x="5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8" name="Freeform 378"/>
                <p:cNvSpPr>
                  <a:spLocks/>
                </p:cNvSpPr>
                <p:nvPr/>
              </p:nvSpPr>
              <p:spPr bwMode="auto">
                <a:xfrm>
                  <a:off x="3503" y="2416"/>
                  <a:ext cx="105" cy="133"/>
                </a:xfrm>
                <a:custGeom>
                  <a:avLst/>
                  <a:gdLst>
                    <a:gd name="T0" fmla="*/ 658 w 42"/>
                    <a:gd name="T1" fmla="*/ 0 h 50"/>
                    <a:gd name="T2" fmla="*/ 208 w 42"/>
                    <a:gd name="T3" fmla="*/ 418 h 50"/>
                    <a:gd name="T4" fmla="*/ 50 w 42"/>
                    <a:gd name="T5" fmla="*/ 524 h 50"/>
                    <a:gd name="T6" fmla="*/ 50 w 42"/>
                    <a:gd name="T7" fmla="*/ 942 h 50"/>
                    <a:gd name="T8" fmla="*/ 125 w 42"/>
                    <a:gd name="T9" fmla="*/ 601 h 50"/>
                    <a:gd name="T10" fmla="*/ 313 w 42"/>
                    <a:gd name="T11" fmla="*/ 452 h 50"/>
                    <a:gd name="T12" fmla="*/ 613 w 42"/>
                    <a:gd name="T13" fmla="*/ 77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50">
                      <a:moveTo>
                        <a:pt x="42" y="0"/>
                      </a:moveTo>
                      <a:cubicBezTo>
                        <a:pt x="33" y="8"/>
                        <a:pt x="24" y="15"/>
                        <a:pt x="13" y="22"/>
                      </a:cubicBezTo>
                      <a:cubicBezTo>
                        <a:pt x="10" y="23"/>
                        <a:pt x="5" y="25"/>
                        <a:pt x="3" y="28"/>
                      </a:cubicBezTo>
                      <a:cubicBezTo>
                        <a:pt x="0" y="32"/>
                        <a:pt x="2" y="45"/>
                        <a:pt x="3" y="50"/>
                      </a:cubicBezTo>
                      <a:cubicBezTo>
                        <a:pt x="5" y="45"/>
                        <a:pt x="4" y="36"/>
                        <a:pt x="8" y="32"/>
                      </a:cubicBezTo>
                      <a:cubicBezTo>
                        <a:pt x="11" y="29"/>
                        <a:pt x="16" y="27"/>
                        <a:pt x="20" y="24"/>
                      </a:cubicBezTo>
                      <a:cubicBezTo>
                        <a:pt x="27" y="19"/>
                        <a:pt x="35" y="12"/>
                        <a:pt x="39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39" name="Freeform 379"/>
                <p:cNvSpPr>
                  <a:spLocks/>
                </p:cNvSpPr>
                <p:nvPr/>
              </p:nvSpPr>
              <p:spPr bwMode="auto">
                <a:xfrm>
                  <a:off x="3538" y="2691"/>
                  <a:ext cx="80" cy="194"/>
                </a:xfrm>
                <a:custGeom>
                  <a:avLst/>
                  <a:gdLst>
                    <a:gd name="T0" fmla="*/ 500 w 32"/>
                    <a:gd name="T1" fmla="*/ 21 h 73"/>
                    <a:gd name="T2" fmla="*/ 95 w 32"/>
                    <a:gd name="T3" fmla="*/ 1371 h 73"/>
                    <a:gd name="T4" fmla="*/ 500 w 32"/>
                    <a:gd name="T5" fmla="*/ 0 h 7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73">
                      <a:moveTo>
                        <a:pt x="32" y="1"/>
                      </a:moveTo>
                      <a:cubicBezTo>
                        <a:pt x="0" y="3"/>
                        <a:pt x="6" y="52"/>
                        <a:pt x="6" y="73"/>
                      </a:cubicBezTo>
                      <a:cubicBezTo>
                        <a:pt x="12" y="49"/>
                        <a:pt x="14" y="20"/>
                        <a:pt x="32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0" name="Freeform 380"/>
                <p:cNvSpPr>
                  <a:spLocks/>
                </p:cNvSpPr>
                <p:nvPr/>
              </p:nvSpPr>
              <p:spPr bwMode="auto">
                <a:xfrm>
                  <a:off x="3333" y="2664"/>
                  <a:ext cx="140" cy="213"/>
                </a:xfrm>
                <a:custGeom>
                  <a:avLst/>
                  <a:gdLst>
                    <a:gd name="T0" fmla="*/ 875 w 56"/>
                    <a:gd name="T1" fmla="*/ 0 h 80"/>
                    <a:gd name="T2" fmla="*/ 220 w 56"/>
                    <a:gd name="T3" fmla="*/ 375 h 80"/>
                    <a:gd name="T4" fmla="*/ 50 w 56"/>
                    <a:gd name="T5" fmla="*/ 623 h 80"/>
                    <a:gd name="T6" fmla="*/ 63 w 56"/>
                    <a:gd name="T7" fmla="*/ 1510 h 80"/>
                    <a:gd name="T8" fmla="*/ 113 w 56"/>
                    <a:gd name="T9" fmla="*/ 1078 h 80"/>
                    <a:gd name="T10" fmla="*/ 220 w 56"/>
                    <a:gd name="T11" fmla="*/ 588 h 80"/>
                    <a:gd name="T12" fmla="*/ 875 w 56"/>
                    <a:gd name="T13" fmla="*/ 0 h 8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6" h="80">
                      <a:moveTo>
                        <a:pt x="56" y="0"/>
                      </a:moveTo>
                      <a:cubicBezTo>
                        <a:pt x="46" y="11"/>
                        <a:pt x="26" y="15"/>
                        <a:pt x="14" y="20"/>
                      </a:cubicBezTo>
                      <a:cubicBezTo>
                        <a:pt x="7" y="22"/>
                        <a:pt x="5" y="26"/>
                        <a:pt x="3" y="33"/>
                      </a:cubicBezTo>
                      <a:cubicBezTo>
                        <a:pt x="0" y="47"/>
                        <a:pt x="5" y="64"/>
                        <a:pt x="4" y="80"/>
                      </a:cubicBezTo>
                      <a:cubicBezTo>
                        <a:pt x="8" y="78"/>
                        <a:pt x="6" y="61"/>
                        <a:pt x="7" y="57"/>
                      </a:cubicBezTo>
                      <a:cubicBezTo>
                        <a:pt x="8" y="49"/>
                        <a:pt x="9" y="37"/>
                        <a:pt x="14" y="31"/>
                      </a:cubicBezTo>
                      <a:cubicBezTo>
                        <a:pt x="22" y="20"/>
                        <a:pt x="51" y="16"/>
                        <a:pt x="56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1" name="Freeform 381"/>
                <p:cNvSpPr>
                  <a:spLocks/>
                </p:cNvSpPr>
                <p:nvPr/>
              </p:nvSpPr>
              <p:spPr bwMode="auto">
                <a:xfrm>
                  <a:off x="3100" y="2765"/>
                  <a:ext cx="168" cy="152"/>
                </a:xfrm>
                <a:custGeom>
                  <a:avLst/>
                  <a:gdLst>
                    <a:gd name="T0" fmla="*/ 1056 w 67"/>
                    <a:gd name="T1" fmla="*/ 0 h 57"/>
                    <a:gd name="T2" fmla="*/ 629 w 67"/>
                    <a:gd name="T3" fmla="*/ 171 h 57"/>
                    <a:gd name="T4" fmla="*/ 238 w 67"/>
                    <a:gd name="T5" fmla="*/ 264 h 57"/>
                    <a:gd name="T6" fmla="*/ 83 w 67"/>
                    <a:gd name="T7" fmla="*/ 477 h 57"/>
                    <a:gd name="T8" fmla="*/ 0 w 67"/>
                    <a:gd name="T9" fmla="*/ 1080 h 57"/>
                    <a:gd name="T10" fmla="*/ 221 w 67"/>
                    <a:gd name="T11" fmla="*/ 797 h 57"/>
                    <a:gd name="T12" fmla="*/ 313 w 67"/>
                    <a:gd name="T13" fmla="*/ 435 h 57"/>
                    <a:gd name="T14" fmla="*/ 584 w 67"/>
                    <a:gd name="T15" fmla="*/ 285 h 57"/>
                    <a:gd name="T16" fmla="*/ 1056 w 67"/>
                    <a:gd name="T17" fmla="*/ 0 h 5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7" h="57">
                      <a:moveTo>
                        <a:pt x="67" y="0"/>
                      </a:moveTo>
                      <a:cubicBezTo>
                        <a:pt x="61" y="6"/>
                        <a:pt x="47" y="8"/>
                        <a:pt x="40" y="9"/>
                      </a:cubicBezTo>
                      <a:cubicBezTo>
                        <a:pt x="31" y="11"/>
                        <a:pt x="23" y="13"/>
                        <a:pt x="15" y="14"/>
                      </a:cubicBezTo>
                      <a:cubicBezTo>
                        <a:pt x="7" y="15"/>
                        <a:pt x="5" y="18"/>
                        <a:pt x="5" y="25"/>
                      </a:cubicBezTo>
                      <a:cubicBezTo>
                        <a:pt x="5" y="37"/>
                        <a:pt x="3" y="46"/>
                        <a:pt x="0" y="57"/>
                      </a:cubicBezTo>
                      <a:cubicBezTo>
                        <a:pt x="5" y="55"/>
                        <a:pt x="10" y="47"/>
                        <a:pt x="14" y="42"/>
                      </a:cubicBezTo>
                      <a:cubicBezTo>
                        <a:pt x="17" y="36"/>
                        <a:pt x="16" y="28"/>
                        <a:pt x="20" y="23"/>
                      </a:cubicBezTo>
                      <a:cubicBezTo>
                        <a:pt x="24" y="18"/>
                        <a:pt x="31" y="17"/>
                        <a:pt x="37" y="15"/>
                      </a:cubicBezTo>
                      <a:cubicBezTo>
                        <a:pt x="43" y="12"/>
                        <a:pt x="61" y="4"/>
                        <a:pt x="6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2" name="Freeform 382"/>
                <p:cNvSpPr>
                  <a:spLocks/>
                </p:cNvSpPr>
                <p:nvPr/>
              </p:nvSpPr>
              <p:spPr bwMode="auto">
                <a:xfrm>
                  <a:off x="2855" y="2747"/>
                  <a:ext cx="185" cy="101"/>
                </a:xfrm>
                <a:custGeom>
                  <a:avLst/>
                  <a:gdLst>
                    <a:gd name="T0" fmla="*/ 345 w 74"/>
                    <a:gd name="T1" fmla="*/ 0 h 38"/>
                    <a:gd name="T2" fmla="*/ 83 w 74"/>
                    <a:gd name="T3" fmla="*/ 114 h 38"/>
                    <a:gd name="T4" fmla="*/ 83 w 74"/>
                    <a:gd name="T5" fmla="*/ 712 h 38"/>
                    <a:gd name="T6" fmla="*/ 425 w 74"/>
                    <a:gd name="T7" fmla="*/ 170 h 38"/>
                    <a:gd name="T8" fmla="*/ 708 w 74"/>
                    <a:gd name="T9" fmla="*/ 319 h 38"/>
                    <a:gd name="T10" fmla="*/ 1158 w 74"/>
                    <a:gd name="T11" fmla="*/ 375 h 38"/>
                    <a:gd name="T12" fmla="*/ 583 w 74"/>
                    <a:gd name="T13" fmla="*/ 114 h 38"/>
                    <a:gd name="T14" fmla="*/ 375 w 74"/>
                    <a:gd name="T15" fmla="*/ 21 h 3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4" h="38">
                      <a:moveTo>
                        <a:pt x="22" y="0"/>
                      </a:moveTo>
                      <a:cubicBezTo>
                        <a:pt x="16" y="2"/>
                        <a:pt x="9" y="0"/>
                        <a:pt x="5" y="6"/>
                      </a:cubicBezTo>
                      <a:cubicBezTo>
                        <a:pt x="0" y="14"/>
                        <a:pt x="2" y="29"/>
                        <a:pt x="5" y="38"/>
                      </a:cubicBezTo>
                      <a:cubicBezTo>
                        <a:pt x="1" y="23"/>
                        <a:pt x="11" y="7"/>
                        <a:pt x="27" y="9"/>
                      </a:cubicBezTo>
                      <a:cubicBezTo>
                        <a:pt x="34" y="10"/>
                        <a:pt x="39" y="15"/>
                        <a:pt x="45" y="17"/>
                      </a:cubicBezTo>
                      <a:cubicBezTo>
                        <a:pt x="54" y="20"/>
                        <a:pt x="64" y="20"/>
                        <a:pt x="74" y="20"/>
                      </a:cubicBezTo>
                      <a:cubicBezTo>
                        <a:pt x="59" y="19"/>
                        <a:pt x="49" y="13"/>
                        <a:pt x="37" y="6"/>
                      </a:cubicBezTo>
                      <a:cubicBezTo>
                        <a:pt x="32" y="4"/>
                        <a:pt x="28" y="1"/>
                        <a:pt x="24" y="1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3" name="Freeform 383"/>
                <p:cNvSpPr>
                  <a:spLocks/>
                </p:cNvSpPr>
                <p:nvPr/>
              </p:nvSpPr>
              <p:spPr bwMode="auto">
                <a:xfrm>
                  <a:off x="2658" y="2677"/>
                  <a:ext cx="90" cy="40"/>
                </a:xfrm>
                <a:custGeom>
                  <a:avLst/>
                  <a:gdLst>
                    <a:gd name="T0" fmla="*/ 0 w 36"/>
                    <a:gd name="T1" fmla="*/ 56 h 15"/>
                    <a:gd name="T2" fmla="*/ 270 w 36"/>
                    <a:gd name="T3" fmla="*/ 93 h 15"/>
                    <a:gd name="T4" fmla="*/ 563 w 36"/>
                    <a:gd name="T5" fmla="*/ 285 h 15"/>
                    <a:gd name="T6" fmla="*/ 238 w 36"/>
                    <a:gd name="T7" fmla="*/ 149 h 15"/>
                    <a:gd name="T8" fmla="*/ 20 w 36"/>
                    <a:gd name="T9" fmla="*/ 77 h 1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6" h="15">
                      <a:moveTo>
                        <a:pt x="0" y="3"/>
                      </a:moveTo>
                      <a:cubicBezTo>
                        <a:pt x="7" y="1"/>
                        <a:pt x="10" y="0"/>
                        <a:pt x="17" y="5"/>
                      </a:cubicBezTo>
                      <a:cubicBezTo>
                        <a:pt x="22" y="9"/>
                        <a:pt x="32" y="10"/>
                        <a:pt x="36" y="15"/>
                      </a:cubicBezTo>
                      <a:cubicBezTo>
                        <a:pt x="28" y="14"/>
                        <a:pt x="22" y="11"/>
                        <a:pt x="15" y="8"/>
                      </a:cubicBezTo>
                      <a:cubicBezTo>
                        <a:pt x="11" y="5"/>
                        <a:pt x="6" y="5"/>
                        <a:pt x="1" y="4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4" name="Freeform 384"/>
                <p:cNvSpPr>
                  <a:spLocks/>
                </p:cNvSpPr>
                <p:nvPr/>
              </p:nvSpPr>
              <p:spPr bwMode="auto">
                <a:xfrm>
                  <a:off x="2763" y="2987"/>
                  <a:ext cx="145" cy="128"/>
                </a:xfrm>
                <a:custGeom>
                  <a:avLst/>
                  <a:gdLst>
                    <a:gd name="T0" fmla="*/ 145 w 58"/>
                    <a:gd name="T1" fmla="*/ 909 h 48"/>
                    <a:gd name="T2" fmla="*/ 145 w 58"/>
                    <a:gd name="T3" fmla="*/ 248 h 48"/>
                    <a:gd name="T4" fmla="*/ 425 w 58"/>
                    <a:gd name="T5" fmla="*/ 115 h 48"/>
                    <a:gd name="T6" fmla="*/ 908 w 58"/>
                    <a:gd name="T7" fmla="*/ 21 h 48"/>
                    <a:gd name="T8" fmla="*/ 395 w 58"/>
                    <a:gd name="T9" fmla="*/ 227 h 48"/>
                    <a:gd name="T10" fmla="*/ 220 w 58"/>
                    <a:gd name="T11" fmla="*/ 376 h 48"/>
                    <a:gd name="T12" fmla="*/ 188 w 58"/>
                    <a:gd name="T13" fmla="*/ 661 h 48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8" h="48">
                      <a:moveTo>
                        <a:pt x="9" y="48"/>
                      </a:moveTo>
                      <a:cubicBezTo>
                        <a:pt x="14" y="37"/>
                        <a:pt x="0" y="24"/>
                        <a:pt x="9" y="13"/>
                      </a:cubicBezTo>
                      <a:cubicBezTo>
                        <a:pt x="12" y="8"/>
                        <a:pt x="21" y="7"/>
                        <a:pt x="27" y="6"/>
                      </a:cubicBezTo>
                      <a:cubicBezTo>
                        <a:pt x="36" y="4"/>
                        <a:pt x="48" y="0"/>
                        <a:pt x="58" y="1"/>
                      </a:cubicBezTo>
                      <a:cubicBezTo>
                        <a:pt x="48" y="4"/>
                        <a:pt x="35" y="7"/>
                        <a:pt x="25" y="12"/>
                      </a:cubicBezTo>
                      <a:cubicBezTo>
                        <a:pt x="21" y="13"/>
                        <a:pt x="15" y="16"/>
                        <a:pt x="14" y="20"/>
                      </a:cubicBezTo>
                      <a:cubicBezTo>
                        <a:pt x="11" y="24"/>
                        <a:pt x="14" y="30"/>
                        <a:pt x="12" y="3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5" name="Freeform 385"/>
                <p:cNvSpPr>
                  <a:spLocks/>
                </p:cNvSpPr>
                <p:nvPr/>
              </p:nvSpPr>
              <p:spPr bwMode="auto">
                <a:xfrm>
                  <a:off x="2985" y="2989"/>
                  <a:ext cx="140" cy="123"/>
                </a:xfrm>
                <a:custGeom>
                  <a:avLst/>
                  <a:gdLst>
                    <a:gd name="T0" fmla="*/ 875 w 56"/>
                    <a:gd name="T1" fmla="*/ 78 h 46"/>
                    <a:gd name="T2" fmla="*/ 300 w 56"/>
                    <a:gd name="T3" fmla="*/ 56 h 46"/>
                    <a:gd name="T4" fmla="*/ 158 w 56"/>
                    <a:gd name="T5" fmla="*/ 880 h 46"/>
                    <a:gd name="T6" fmla="*/ 208 w 56"/>
                    <a:gd name="T7" fmla="*/ 422 h 46"/>
                    <a:gd name="T8" fmla="*/ 363 w 56"/>
                    <a:gd name="T9" fmla="*/ 171 h 46"/>
                    <a:gd name="T10" fmla="*/ 833 w 56"/>
                    <a:gd name="T11" fmla="*/ 94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6" h="46">
                      <a:moveTo>
                        <a:pt x="56" y="4"/>
                      </a:moveTo>
                      <a:cubicBezTo>
                        <a:pt x="43" y="4"/>
                        <a:pt x="31" y="0"/>
                        <a:pt x="19" y="3"/>
                      </a:cubicBezTo>
                      <a:cubicBezTo>
                        <a:pt x="0" y="6"/>
                        <a:pt x="12" y="34"/>
                        <a:pt x="10" y="46"/>
                      </a:cubicBezTo>
                      <a:cubicBezTo>
                        <a:pt x="12" y="38"/>
                        <a:pt x="10" y="29"/>
                        <a:pt x="13" y="22"/>
                      </a:cubicBezTo>
                      <a:cubicBezTo>
                        <a:pt x="15" y="14"/>
                        <a:pt x="14" y="11"/>
                        <a:pt x="23" y="9"/>
                      </a:cubicBezTo>
                      <a:cubicBezTo>
                        <a:pt x="33" y="7"/>
                        <a:pt x="43" y="6"/>
                        <a:pt x="53" y="5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6" name="Freeform 386"/>
                <p:cNvSpPr>
                  <a:spLocks/>
                </p:cNvSpPr>
                <p:nvPr/>
              </p:nvSpPr>
              <p:spPr bwMode="auto">
                <a:xfrm>
                  <a:off x="3228" y="2963"/>
                  <a:ext cx="105" cy="136"/>
                </a:xfrm>
                <a:custGeom>
                  <a:avLst/>
                  <a:gdLst>
                    <a:gd name="T0" fmla="*/ 658 w 42"/>
                    <a:gd name="T1" fmla="*/ 0 h 51"/>
                    <a:gd name="T2" fmla="*/ 333 w 42"/>
                    <a:gd name="T3" fmla="*/ 35 h 51"/>
                    <a:gd name="T4" fmla="*/ 113 w 42"/>
                    <a:gd name="T5" fmla="*/ 149 h 51"/>
                    <a:gd name="T6" fmla="*/ 0 w 42"/>
                    <a:gd name="T7" fmla="*/ 435 h 51"/>
                    <a:gd name="T8" fmla="*/ 50 w 42"/>
                    <a:gd name="T9" fmla="*/ 968 h 51"/>
                    <a:gd name="T10" fmla="*/ 113 w 42"/>
                    <a:gd name="T11" fmla="*/ 435 h 51"/>
                    <a:gd name="T12" fmla="*/ 250 w 42"/>
                    <a:gd name="T13" fmla="*/ 205 h 51"/>
                    <a:gd name="T14" fmla="*/ 563 w 42"/>
                    <a:gd name="T15" fmla="*/ 35 h 5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2" h="51">
                      <a:moveTo>
                        <a:pt x="42" y="0"/>
                      </a:moveTo>
                      <a:cubicBezTo>
                        <a:pt x="35" y="2"/>
                        <a:pt x="28" y="1"/>
                        <a:pt x="21" y="2"/>
                      </a:cubicBezTo>
                      <a:cubicBezTo>
                        <a:pt x="16" y="4"/>
                        <a:pt x="11" y="5"/>
                        <a:pt x="7" y="8"/>
                      </a:cubicBezTo>
                      <a:cubicBezTo>
                        <a:pt x="1" y="12"/>
                        <a:pt x="0" y="16"/>
                        <a:pt x="0" y="23"/>
                      </a:cubicBezTo>
                      <a:cubicBezTo>
                        <a:pt x="0" y="32"/>
                        <a:pt x="0" y="42"/>
                        <a:pt x="3" y="51"/>
                      </a:cubicBezTo>
                      <a:cubicBezTo>
                        <a:pt x="1" y="43"/>
                        <a:pt x="4" y="30"/>
                        <a:pt x="7" y="23"/>
                      </a:cubicBezTo>
                      <a:cubicBezTo>
                        <a:pt x="8" y="17"/>
                        <a:pt x="12" y="15"/>
                        <a:pt x="16" y="11"/>
                      </a:cubicBezTo>
                      <a:cubicBezTo>
                        <a:pt x="22" y="6"/>
                        <a:pt x="28" y="4"/>
                        <a:pt x="36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7" name="Freeform 387"/>
                <p:cNvSpPr>
                  <a:spLocks/>
                </p:cNvSpPr>
                <p:nvPr/>
              </p:nvSpPr>
              <p:spPr bwMode="auto">
                <a:xfrm>
                  <a:off x="3423" y="2971"/>
                  <a:ext cx="85" cy="93"/>
                </a:xfrm>
                <a:custGeom>
                  <a:avLst/>
                  <a:gdLst>
                    <a:gd name="T0" fmla="*/ 533 w 34"/>
                    <a:gd name="T1" fmla="*/ 0 h 35"/>
                    <a:gd name="T2" fmla="*/ 188 w 34"/>
                    <a:gd name="T3" fmla="*/ 77 h 35"/>
                    <a:gd name="T4" fmla="*/ 125 w 34"/>
                    <a:gd name="T5" fmla="*/ 656 h 35"/>
                    <a:gd name="T6" fmla="*/ 488 w 34"/>
                    <a:gd name="T7" fmla="*/ 35 h 3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" h="35">
                      <a:moveTo>
                        <a:pt x="34" y="0"/>
                      </a:moveTo>
                      <a:cubicBezTo>
                        <a:pt x="27" y="2"/>
                        <a:pt x="19" y="0"/>
                        <a:pt x="12" y="4"/>
                      </a:cubicBezTo>
                      <a:cubicBezTo>
                        <a:pt x="0" y="9"/>
                        <a:pt x="8" y="25"/>
                        <a:pt x="8" y="35"/>
                      </a:cubicBezTo>
                      <a:cubicBezTo>
                        <a:pt x="5" y="21"/>
                        <a:pt x="15" y="2"/>
                        <a:pt x="31" y="2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8" name="Freeform 388"/>
                <p:cNvSpPr>
                  <a:spLocks/>
                </p:cNvSpPr>
                <p:nvPr/>
              </p:nvSpPr>
              <p:spPr bwMode="auto">
                <a:xfrm>
                  <a:off x="3583" y="3005"/>
                  <a:ext cx="42" cy="75"/>
                </a:xfrm>
                <a:custGeom>
                  <a:avLst/>
                  <a:gdLst>
                    <a:gd name="T0" fmla="*/ 212 w 17"/>
                    <a:gd name="T1" fmla="*/ 21 h 28"/>
                    <a:gd name="T2" fmla="*/ 104 w 17"/>
                    <a:gd name="T3" fmla="*/ 538 h 28"/>
                    <a:gd name="T4" fmla="*/ 257 w 17"/>
                    <a:gd name="T5" fmla="*/ 0 h 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" h="28">
                      <a:moveTo>
                        <a:pt x="14" y="1"/>
                      </a:moveTo>
                      <a:cubicBezTo>
                        <a:pt x="0" y="1"/>
                        <a:pt x="4" y="20"/>
                        <a:pt x="7" y="28"/>
                      </a:cubicBezTo>
                      <a:cubicBezTo>
                        <a:pt x="7" y="18"/>
                        <a:pt x="6" y="5"/>
                        <a:pt x="17" y="0"/>
                      </a:cubicBezTo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49" name="Freeform 389"/>
                <p:cNvSpPr>
                  <a:spLocks/>
                </p:cNvSpPr>
                <p:nvPr/>
              </p:nvSpPr>
              <p:spPr bwMode="auto">
                <a:xfrm>
                  <a:off x="2783" y="2485"/>
                  <a:ext cx="280" cy="232"/>
                </a:xfrm>
                <a:custGeom>
                  <a:avLst/>
                  <a:gdLst>
                    <a:gd name="T0" fmla="*/ 0 w 112"/>
                    <a:gd name="T1" fmla="*/ 1480 h 87"/>
                    <a:gd name="T2" fmla="*/ 563 w 112"/>
                    <a:gd name="T3" fmla="*/ 1629 h 87"/>
                    <a:gd name="T4" fmla="*/ 1175 w 112"/>
                    <a:gd name="T5" fmla="*/ 1117 h 87"/>
                    <a:gd name="T6" fmla="*/ 1395 w 112"/>
                    <a:gd name="T7" fmla="*/ 819 h 87"/>
                    <a:gd name="T8" fmla="*/ 1625 w 112"/>
                    <a:gd name="T9" fmla="*/ 477 h 87"/>
                    <a:gd name="T10" fmla="*/ 1645 w 112"/>
                    <a:gd name="T11" fmla="*/ 192 h 87"/>
                    <a:gd name="T12" fmla="*/ 1375 w 112"/>
                    <a:gd name="T13" fmla="*/ 0 h 87"/>
                    <a:gd name="T14" fmla="*/ 1458 w 112"/>
                    <a:gd name="T15" fmla="*/ 205 h 87"/>
                    <a:gd name="T16" fmla="*/ 1345 w 112"/>
                    <a:gd name="T17" fmla="*/ 547 h 87"/>
                    <a:gd name="T18" fmla="*/ 988 w 112"/>
                    <a:gd name="T19" fmla="*/ 1101 h 87"/>
                    <a:gd name="T20" fmla="*/ 800 w 112"/>
                    <a:gd name="T21" fmla="*/ 1365 h 87"/>
                    <a:gd name="T22" fmla="*/ 500 w 112"/>
                    <a:gd name="T23" fmla="*/ 1515 h 87"/>
                    <a:gd name="T24" fmla="*/ 125 w 112"/>
                    <a:gd name="T25" fmla="*/ 1501 h 8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2" h="87">
                      <a:moveTo>
                        <a:pt x="0" y="78"/>
                      </a:moveTo>
                      <a:cubicBezTo>
                        <a:pt x="8" y="85"/>
                        <a:pt x="26" y="87"/>
                        <a:pt x="36" y="86"/>
                      </a:cubicBezTo>
                      <a:cubicBezTo>
                        <a:pt x="53" y="85"/>
                        <a:pt x="64" y="70"/>
                        <a:pt x="75" y="59"/>
                      </a:cubicBezTo>
                      <a:cubicBezTo>
                        <a:pt x="80" y="54"/>
                        <a:pt x="84" y="48"/>
                        <a:pt x="89" y="43"/>
                      </a:cubicBezTo>
                      <a:cubicBezTo>
                        <a:pt x="94" y="37"/>
                        <a:pt x="100" y="31"/>
                        <a:pt x="104" y="25"/>
                      </a:cubicBezTo>
                      <a:cubicBezTo>
                        <a:pt x="108" y="19"/>
                        <a:pt x="112" y="15"/>
                        <a:pt x="105" y="10"/>
                      </a:cubicBezTo>
                      <a:cubicBezTo>
                        <a:pt x="100" y="7"/>
                        <a:pt x="93" y="2"/>
                        <a:pt x="88" y="0"/>
                      </a:cubicBezTo>
                      <a:cubicBezTo>
                        <a:pt x="88" y="4"/>
                        <a:pt x="92" y="7"/>
                        <a:pt x="93" y="11"/>
                      </a:cubicBezTo>
                      <a:cubicBezTo>
                        <a:pt x="93" y="17"/>
                        <a:pt x="89" y="24"/>
                        <a:pt x="86" y="29"/>
                      </a:cubicBezTo>
                      <a:cubicBezTo>
                        <a:pt x="79" y="39"/>
                        <a:pt x="69" y="47"/>
                        <a:pt x="63" y="58"/>
                      </a:cubicBezTo>
                      <a:cubicBezTo>
                        <a:pt x="59" y="64"/>
                        <a:pt x="57" y="68"/>
                        <a:pt x="51" y="72"/>
                      </a:cubicBezTo>
                      <a:cubicBezTo>
                        <a:pt x="45" y="75"/>
                        <a:pt x="39" y="78"/>
                        <a:pt x="32" y="80"/>
                      </a:cubicBezTo>
                      <a:cubicBezTo>
                        <a:pt x="24" y="82"/>
                        <a:pt x="15" y="82"/>
                        <a:pt x="8" y="79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0" name="Freeform 390"/>
                <p:cNvSpPr>
                  <a:spLocks/>
                </p:cNvSpPr>
                <p:nvPr/>
              </p:nvSpPr>
              <p:spPr bwMode="auto">
                <a:xfrm>
                  <a:off x="3110" y="2635"/>
                  <a:ext cx="198" cy="144"/>
                </a:xfrm>
                <a:custGeom>
                  <a:avLst/>
                  <a:gdLst>
                    <a:gd name="T0" fmla="*/ 0 w 79"/>
                    <a:gd name="T1" fmla="*/ 989 h 54"/>
                    <a:gd name="T2" fmla="*/ 960 w 79"/>
                    <a:gd name="T3" fmla="*/ 717 h 54"/>
                    <a:gd name="T4" fmla="*/ 1163 w 79"/>
                    <a:gd name="T5" fmla="*/ 477 h 54"/>
                    <a:gd name="T6" fmla="*/ 930 w 79"/>
                    <a:gd name="T7" fmla="*/ 227 h 54"/>
                    <a:gd name="T8" fmla="*/ 617 w 79"/>
                    <a:gd name="T9" fmla="*/ 0 h 54"/>
                    <a:gd name="T10" fmla="*/ 817 w 79"/>
                    <a:gd name="T11" fmla="*/ 435 h 54"/>
                    <a:gd name="T12" fmla="*/ 597 w 79"/>
                    <a:gd name="T13" fmla="*/ 704 h 54"/>
                    <a:gd name="T14" fmla="*/ 50 w 79"/>
                    <a:gd name="T15" fmla="*/ 968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79" h="54">
                      <a:moveTo>
                        <a:pt x="0" y="52"/>
                      </a:moveTo>
                      <a:cubicBezTo>
                        <a:pt x="20" y="54"/>
                        <a:pt x="42" y="46"/>
                        <a:pt x="61" y="38"/>
                      </a:cubicBezTo>
                      <a:cubicBezTo>
                        <a:pt x="67" y="35"/>
                        <a:pt x="79" y="33"/>
                        <a:pt x="74" y="25"/>
                      </a:cubicBezTo>
                      <a:cubicBezTo>
                        <a:pt x="71" y="19"/>
                        <a:pt x="63" y="16"/>
                        <a:pt x="59" y="12"/>
                      </a:cubicBezTo>
                      <a:cubicBezTo>
                        <a:pt x="53" y="8"/>
                        <a:pt x="46" y="1"/>
                        <a:pt x="39" y="0"/>
                      </a:cubicBezTo>
                      <a:cubicBezTo>
                        <a:pt x="43" y="7"/>
                        <a:pt x="53" y="13"/>
                        <a:pt x="52" y="23"/>
                      </a:cubicBezTo>
                      <a:cubicBezTo>
                        <a:pt x="51" y="30"/>
                        <a:pt x="44" y="34"/>
                        <a:pt x="38" y="37"/>
                      </a:cubicBezTo>
                      <a:cubicBezTo>
                        <a:pt x="27" y="42"/>
                        <a:pt x="14" y="47"/>
                        <a:pt x="3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1" name="Freeform 391"/>
                <p:cNvSpPr>
                  <a:spLocks/>
                </p:cNvSpPr>
                <p:nvPr/>
              </p:nvSpPr>
              <p:spPr bwMode="auto">
                <a:xfrm>
                  <a:off x="3343" y="2504"/>
                  <a:ext cx="142" cy="176"/>
                </a:xfrm>
                <a:custGeom>
                  <a:avLst/>
                  <a:gdLst>
                    <a:gd name="T0" fmla="*/ 229 w 57"/>
                    <a:gd name="T1" fmla="*/ 1251 h 66"/>
                    <a:gd name="T2" fmla="*/ 807 w 57"/>
                    <a:gd name="T3" fmla="*/ 832 h 66"/>
                    <a:gd name="T4" fmla="*/ 745 w 57"/>
                    <a:gd name="T5" fmla="*/ 0 h 66"/>
                    <a:gd name="T6" fmla="*/ 570 w 57"/>
                    <a:gd name="T7" fmla="*/ 819 h 66"/>
                    <a:gd name="T8" fmla="*/ 416 w 57"/>
                    <a:gd name="T9" fmla="*/ 968 h 66"/>
                    <a:gd name="T10" fmla="*/ 262 w 57"/>
                    <a:gd name="T11" fmla="*/ 1139 h 66"/>
                    <a:gd name="T12" fmla="*/ 0 w 57"/>
                    <a:gd name="T13" fmla="*/ 1251 h 6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7" h="66">
                      <a:moveTo>
                        <a:pt x="15" y="66"/>
                      </a:moveTo>
                      <a:cubicBezTo>
                        <a:pt x="26" y="62"/>
                        <a:pt x="48" y="56"/>
                        <a:pt x="52" y="44"/>
                      </a:cubicBezTo>
                      <a:cubicBezTo>
                        <a:pt x="57" y="32"/>
                        <a:pt x="53" y="11"/>
                        <a:pt x="48" y="0"/>
                      </a:cubicBezTo>
                      <a:cubicBezTo>
                        <a:pt x="47" y="17"/>
                        <a:pt x="50" y="30"/>
                        <a:pt x="37" y="43"/>
                      </a:cubicBezTo>
                      <a:cubicBezTo>
                        <a:pt x="33" y="46"/>
                        <a:pt x="30" y="48"/>
                        <a:pt x="27" y="51"/>
                      </a:cubicBezTo>
                      <a:cubicBezTo>
                        <a:pt x="22" y="53"/>
                        <a:pt x="20" y="57"/>
                        <a:pt x="17" y="60"/>
                      </a:cubicBezTo>
                      <a:cubicBezTo>
                        <a:pt x="12" y="64"/>
                        <a:pt x="5" y="66"/>
                        <a:pt x="0" y="66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2" name="Freeform 392"/>
                <p:cNvSpPr>
                  <a:spLocks/>
                </p:cNvSpPr>
                <p:nvPr/>
              </p:nvSpPr>
              <p:spPr bwMode="auto">
                <a:xfrm>
                  <a:off x="3370" y="2851"/>
                  <a:ext cx="153" cy="109"/>
                </a:xfrm>
                <a:custGeom>
                  <a:avLst/>
                  <a:gdLst>
                    <a:gd name="T0" fmla="*/ 33 w 61"/>
                    <a:gd name="T1" fmla="*/ 580 h 41"/>
                    <a:gd name="T2" fmla="*/ 314 w 61"/>
                    <a:gd name="T3" fmla="*/ 694 h 41"/>
                    <a:gd name="T4" fmla="*/ 710 w 61"/>
                    <a:gd name="T5" fmla="*/ 678 h 41"/>
                    <a:gd name="T6" fmla="*/ 931 w 61"/>
                    <a:gd name="T7" fmla="*/ 601 h 41"/>
                    <a:gd name="T8" fmla="*/ 931 w 61"/>
                    <a:gd name="T9" fmla="*/ 319 h 41"/>
                    <a:gd name="T10" fmla="*/ 943 w 61"/>
                    <a:gd name="T11" fmla="*/ 0 h 41"/>
                    <a:gd name="T12" fmla="*/ 850 w 61"/>
                    <a:gd name="T13" fmla="*/ 340 h 41"/>
                    <a:gd name="T14" fmla="*/ 584 w 61"/>
                    <a:gd name="T15" fmla="*/ 524 h 41"/>
                    <a:gd name="T16" fmla="*/ 271 w 61"/>
                    <a:gd name="T17" fmla="*/ 487 h 41"/>
                    <a:gd name="T18" fmla="*/ 0 w 61"/>
                    <a:gd name="T19" fmla="*/ 58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1" h="41">
                      <a:moveTo>
                        <a:pt x="2" y="31"/>
                      </a:moveTo>
                      <a:cubicBezTo>
                        <a:pt x="9" y="29"/>
                        <a:pt x="14" y="34"/>
                        <a:pt x="20" y="37"/>
                      </a:cubicBezTo>
                      <a:cubicBezTo>
                        <a:pt x="27" y="41"/>
                        <a:pt x="37" y="37"/>
                        <a:pt x="45" y="36"/>
                      </a:cubicBezTo>
                      <a:cubicBezTo>
                        <a:pt x="48" y="35"/>
                        <a:pt x="57" y="36"/>
                        <a:pt x="59" y="32"/>
                      </a:cubicBezTo>
                      <a:cubicBezTo>
                        <a:pt x="61" y="29"/>
                        <a:pt x="59" y="20"/>
                        <a:pt x="59" y="17"/>
                      </a:cubicBezTo>
                      <a:cubicBezTo>
                        <a:pt x="59" y="11"/>
                        <a:pt x="60" y="5"/>
                        <a:pt x="60" y="0"/>
                      </a:cubicBezTo>
                      <a:cubicBezTo>
                        <a:pt x="56" y="4"/>
                        <a:pt x="58" y="13"/>
                        <a:pt x="54" y="18"/>
                      </a:cubicBezTo>
                      <a:cubicBezTo>
                        <a:pt x="50" y="24"/>
                        <a:pt x="44" y="27"/>
                        <a:pt x="37" y="28"/>
                      </a:cubicBezTo>
                      <a:cubicBezTo>
                        <a:pt x="30" y="29"/>
                        <a:pt x="24" y="26"/>
                        <a:pt x="17" y="26"/>
                      </a:cubicBezTo>
                      <a:cubicBezTo>
                        <a:pt x="11" y="27"/>
                        <a:pt x="5" y="32"/>
                        <a:pt x="0" y="3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3" name="Freeform 393"/>
                <p:cNvSpPr>
                  <a:spLocks/>
                </p:cNvSpPr>
                <p:nvPr/>
              </p:nvSpPr>
              <p:spPr bwMode="auto">
                <a:xfrm>
                  <a:off x="3180" y="2821"/>
                  <a:ext cx="135" cy="152"/>
                </a:xfrm>
                <a:custGeom>
                  <a:avLst/>
                  <a:gdLst>
                    <a:gd name="T0" fmla="*/ 0 w 54"/>
                    <a:gd name="T1" fmla="*/ 1059 h 57"/>
                    <a:gd name="T2" fmla="*/ 113 w 54"/>
                    <a:gd name="T3" fmla="*/ 1003 h 57"/>
                    <a:gd name="T4" fmla="*/ 333 w 54"/>
                    <a:gd name="T5" fmla="*/ 888 h 57"/>
                    <a:gd name="T6" fmla="*/ 708 w 54"/>
                    <a:gd name="T7" fmla="*/ 776 h 57"/>
                    <a:gd name="T8" fmla="*/ 833 w 54"/>
                    <a:gd name="T9" fmla="*/ 533 h 57"/>
                    <a:gd name="T10" fmla="*/ 813 w 54"/>
                    <a:gd name="T11" fmla="*/ 0 h 57"/>
                    <a:gd name="T12" fmla="*/ 613 w 54"/>
                    <a:gd name="T13" fmla="*/ 648 h 57"/>
                    <a:gd name="T14" fmla="*/ 83 w 54"/>
                    <a:gd name="T15" fmla="*/ 1024 h 5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54" h="57">
                      <a:moveTo>
                        <a:pt x="0" y="56"/>
                      </a:moveTo>
                      <a:cubicBezTo>
                        <a:pt x="3" y="57"/>
                        <a:pt x="5" y="55"/>
                        <a:pt x="7" y="53"/>
                      </a:cubicBezTo>
                      <a:cubicBezTo>
                        <a:pt x="12" y="51"/>
                        <a:pt x="17" y="49"/>
                        <a:pt x="21" y="47"/>
                      </a:cubicBezTo>
                      <a:cubicBezTo>
                        <a:pt x="29" y="44"/>
                        <a:pt x="37" y="43"/>
                        <a:pt x="45" y="41"/>
                      </a:cubicBezTo>
                      <a:cubicBezTo>
                        <a:pt x="53" y="39"/>
                        <a:pt x="53" y="35"/>
                        <a:pt x="53" y="28"/>
                      </a:cubicBezTo>
                      <a:cubicBezTo>
                        <a:pt x="53" y="19"/>
                        <a:pt x="54" y="8"/>
                        <a:pt x="52" y="0"/>
                      </a:cubicBezTo>
                      <a:cubicBezTo>
                        <a:pt x="50" y="12"/>
                        <a:pt x="50" y="26"/>
                        <a:pt x="39" y="34"/>
                      </a:cubicBezTo>
                      <a:cubicBezTo>
                        <a:pt x="27" y="42"/>
                        <a:pt x="13" y="42"/>
                        <a:pt x="5" y="5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4" name="Freeform 394"/>
                <p:cNvSpPr>
                  <a:spLocks/>
                </p:cNvSpPr>
                <p:nvPr/>
              </p:nvSpPr>
              <p:spPr bwMode="auto">
                <a:xfrm>
                  <a:off x="2938" y="2840"/>
                  <a:ext cx="142" cy="128"/>
                </a:xfrm>
                <a:custGeom>
                  <a:avLst/>
                  <a:gdLst>
                    <a:gd name="T0" fmla="*/ 0 w 57"/>
                    <a:gd name="T1" fmla="*/ 875 h 48"/>
                    <a:gd name="T2" fmla="*/ 620 w 57"/>
                    <a:gd name="T3" fmla="*/ 819 h 48"/>
                    <a:gd name="T4" fmla="*/ 850 w 57"/>
                    <a:gd name="T5" fmla="*/ 0 h 48"/>
                    <a:gd name="T6" fmla="*/ 570 w 57"/>
                    <a:gd name="T7" fmla="*/ 661 h 48"/>
                    <a:gd name="T8" fmla="*/ 75 w 57"/>
                    <a:gd name="T9" fmla="*/ 853 h 4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7" h="48">
                      <a:moveTo>
                        <a:pt x="0" y="46"/>
                      </a:moveTo>
                      <a:cubicBezTo>
                        <a:pt x="13" y="48"/>
                        <a:pt x="27" y="48"/>
                        <a:pt x="40" y="43"/>
                      </a:cubicBezTo>
                      <a:cubicBezTo>
                        <a:pt x="55" y="37"/>
                        <a:pt x="57" y="15"/>
                        <a:pt x="55" y="0"/>
                      </a:cubicBezTo>
                      <a:cubicBezTo>
                        <a:pt x="51" y="14"/>
                        <a:pt x="50" y="27"/>
                        <a:pt x="37" y="35"/>
                      </a:cubicBezTo>
                      <a:cubicBezTo>
                        <a:pt x="29" y="41"/>
                        <a:pt x="16" y="45"/>
                        <a:pt x="5" y="4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5" name="Freeform 395"/>
                <p:cNvSpPr>
                  <a:spLocks/>
                </p:cNvSpPr>
                <p:nvPr/>
              </p:nvSpPr>
              <p:spPr bwMode="auto">
                <a:xfrm>
                  <a:off x="2665" y="2800"/>
                  <a:ext cx="165" cy="181"/>
                </a:xfrm>
                <a:custGeom>
                  <a:avLst/>
                  <a:gdLst>
                    <a:gd name="T0" fmla="*/ 0 w 66"/>
                    <a:gd name="T1" fmla="*/ 1262 h 68"/>
                    <a:gd name="T2" fmla="*/ 438 w 66"/>
                    <a:gd name="T3" fmla="*/ 1262 h 68"/>
                    <a:gd name="T4" fmla="*/ 658 w 66"/>
                    <a:gd name="T5" fmla="*/ 1246 h 68"/>
                    <a:gd name="T6" fmla="*/ 833 w 66"/>
                    <a:gd name="T7" fmla="*/ 1224 h 68"/>
                    <a:gd name="T8" fmla="*/ 1000 w 66"/>
                    <a:gd name="T9" fmla="*/ 793 h 68"/>
                    <a:gd name="T10" fmla="*/ 1020 w 66"/>
                    <a:gd name="T11" fmla="*/ 319 h 68"/>
                    <a:gd name="T12" fmla="*/ 1020 w 66"/>
                    <a:gd name="T13" fmla="*/ 0 h 68"/>
                    <a:gd name="T14" fmla="*/ 938 w 66"/>
                    <a:gd name="T15" fmla="*/ 319 h 68"/>
                    <a:gd name="T16" fmla="*/ 875 w 66"/>
                    <a:gd name="T17" fmla="*/ 807 h 68"/>
                    <a:gd name="T18" fmla="*/ 583 w 66"/>
                    <a:gd name="T19" fmla="*/ 1091 h 68"/>
                    <a:gd name="T20" fmla="*/ 408 w 66"/>
                    <a:gd name="T21" fmla="*/ 1134 h 68"/>
                    <a:gd name="T22" fmla="*/ 158 w 66"/>
                    <a:gd name="T23" fmla="*/ 1190 h 6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66" h="68">
                      <a:moveTo>
                        <a:pt x="0" y="67"/>
                      </a:moveTo>
                      <a:cubicBezTo>
                        <a:pt x="9" y="67"/>
                        <a:pt x="19" y="68"/>
                        <a:pt x="28" y="67"/>
                      </a:cubicBezTo>
                      <a:cubicBezTo>
                        <a:pt x="33" y="67"/>
                        <a:pt x="37" y="66"/>
                        <a:pt x="42" y="66"/>
                      </a:cubicBezTo>
                      <a:cubicBezTo>
                        <a:pt x="45" y="66"/>
                        <a:pt x="50" y="66"/>
                        <a:pt x="53" y="65"/>
                      </a:cubicBezTo>
                      <a:cubicBezTo>
                        <a:pt x="62" y="61"/>
                        <a:pt x="64" y="50"/>
                        <a:pt x="64" y="42"/>
                      </a:cubicBezTo>
                      <a:cubicBezTo>
                        <a:pt x="65" y="33"/>
                        <a:pt x="64" y="25"/>
                        <a:pt x="65" y="17"/>
                      </a:cubicBezTo>
                      <a:cubicBezTo>
                        <a:pt x="65" y="13"/>
                        <a:pt x="66" y="4"/>
                        <a:pt x="65" y="0"/>
                      </a:cubicBezTo>
                      <a:cubicBezTo>
                        <a:pt x="66" y="4"/>
                        <a:pt x="61" y="12"/>
                        <a:pt x="60" y="17"/>
                      </a:cubicBezTo>
                      <a:cubicBezTo>
                        <a:pt x="59" y="25"/>
                        <a:pt x="59" y="35"/>
                        <a:pt x="56" y="43"/>
                      </a:cubicBezTo>
                      <a:cubicBezTo>
                        <a:pt x="53" y="51"/>
                        <a:pt x="46" y="56"/>
                        <a:pt x="37" y="58"/>
                      </a:cubicBezTo>
                      <a:cubicBezTo>
                        <a:pt x="33" y="60"/>
                        <a:pt x="30" y="59"/>
                        <a:pt x="26" y="60"/>
                      </a:cubicBezTo>
                      <a:cubicBezTo>
                        <a:pt x="20" y="61"/>
                        <a:pt x="16" y="64"/>
                        <a:pt x="10" y="6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6" name="Freeform 396"/>
                <p:cNvSpPr>
                  <a:spLocks/>
                </p:cNvSpPr>
                <p:nvPr/>
              </p:nvSpPr>
              <p:spPr bwMode="auto">
                <a:xfrm>
                  <a:off x="2878" y="3085"/>
                  <a:ext cx="102" cy="118"/>
                </a:xfrm>
                <a:custGeom>
                  <a:avLst/>
                  <a:gdLst>
                    <a:gd name="T0" fmla="*/ 0 w 41"/>
                    <a:gd name="T1" fmla="*/ 826 h 44"/>
                    <a:gd name="T2" fmla="*/ 259 w 41"/>
                    <a:gd name="T3" fmla="*/ 826 h 44"/>
                    <a:gd name="T4" fmla="*/ 495 w 41"/>
                    <a:gd name="T5" fmla="*/ 813 h 44"/>
                    <a:gd name="T6" fmla="*/ 587 w 41"/>
                    <a:gd name="T7" fmla="*/ 483 h 44"/>
                    <a:gd name="T8" fmla="*/ 587 w 41"/>
                    <a:gd name="T9" fmla="*/ 0 h 44"/>
                    <a:gd name="T10" fmla="*/ 415 w 41"/>
                    <a:gd name="T11" fmla="*/ 641 h 44"/>
                    <a:gd name="T12" fmla="*/ 42 w 41"/>
                    <a:gd name="T13" fmla="*/ 791 h 4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44">
                      <a:moveTo>
                        <a:pt x="0" y="43"/>
                      </a:moveTo>
                      <a:cubicBezTo>
                        <a:pt x="6" y="43"/>
                        <a:pt x="11" y="42"/>
                        <a:pt x="17" y="43"/>
                      </a:cubicBezTo>
                      <a:cubicBezTo>
                        <a:pt x="21" y="43"/>
                        <a:pt x="28" y="44"/>
                        <a:pt x="32" y="42"/>
                      </a:cubicBezTo>
                      <a:cubicBezTo>
                        <a:pt x="38" y="39"/>
                        <a:pt x="38" y="31"/>
                        <a:pt x="38" y="25"/>
                      </a:cubicBezTo>
                      <a:cubicBezTo>
                        <a:pt x="38" y="17"/>
                        <a:pt x="41" y="8"/>
                        <a:pt x="38" y="0"/>
                      </a:cubicBezTo>
                      <a:cubicBezTo>
                        <a:pt x="38" y="11"/>
                        <a:pt x="36" y="26"/>
                        <a:pt x="27" y="33"/>
                      </a:cubicBezTo>
                      <a:cubicBezTo>
                        <a:pt x="22" y="37"/>
                        <a:pt x="10" y="40"/>
                        <a:pt x="3" y="4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7" name="Freeform 397"/>
                <p:cNvSpPr>
                  <a:spLocks/>
                </p:cNvSpPr>
                <p:nvPr/>
              </p:nvSpPr>
              <p:spPr bwMode="auto">
                <a:xfrm>
                  <a:off x="3075" y="3059"/>
                  <a:ext cx="133" cy="154"/>
                </a:xfrm>
                <a:custGeom>
                  <a:avLst/>
                  <a:gdLst>
                    <a:gd name="T0" fmla="*/ 251 w 53"/>
                    <a:gd name="T1" fmla="*/ 1009 h 58"/>
                    <a:gd name="T2" fmla="*/ 713 w 53"/>
                    <a:gd name="T3" fmla="*/ 895 h 58"/>
                    <a:gd name="T4" fmla="*/ 775 w 53"/>
                    <a:gd name="T5" fmla="*/ 0 h 58"/>
                    <a:gd name="T6" fmla="*/ 504 w 53"/>
                    <a:gd name="T7" fmla="*/ 826 h 58"/>
                    <a:gd name="T8" fmla="*/ 0 w 53"/>
                    <a:gd name="T9" fmla="*/ 951 h 5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3" h="58">
                      <a:moveTo>
                        <a:pt x="16" y="54"/>
                      </a:moveTo>
                      <a:cubicBezTo>
                        <a:pt x="25" y="52"/>
                        <a:pt x="39" y="58"/>
                        <a:pt x="45" y="48"/>
                      </a:cubicBezTo>
                      <a:cubicBezTo>
                        <a:pt x="51" y="37"/>
                        <a:pt x="53" y="10"/>
                        <a:pt x="49" y="0"/>
                      </a:cubicBezTo>
                      <a:cubicBezTo>
                        <a:pt x="50" y="15"/>
                        <a:pt x="45" y="35"/>
                        <a:pt x="32" y="44"/>
                      </a:cubicBezTo>
                      <a:cubicBezTo>
                        <a:pt x="26" y="49"/>
                        <a:pt x="7" y="54"/>
                        <a:pt x="0" y="51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8" name="Freeform 398"/>
                <p:cNvSpPr>
                  <a:spLocks/>
                </p:cNvSpPr>
                <p:nvPr/>
              </p:nvSpPr>
              <p:spPr bwMode="auto">
                <a:xfrm>
                  <a:off x="2690" y="3128"/>
                  <a:ext cx="78" cy="67"/>
                </a:xfrm>
                <a:custGeom>
                  <a:avLst/>
                  <a:gdLst>
                    <a:gd name="T0" fmla="*/ 0 w 31"/>
                    <a:gd name="T1" fmla="*/ 461 h 25"/>
                    <a:gd name="T2" fmla="*/ 413 w 31"/>
                    <a:gd name="T3" fmla="*/ 0 h 25"/>
                    <a:gd name="T4" fmla="*/ 0 w 31"/>
                    <a:gd name="T5" fmla="*/ 445 h 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" h="25">
                      <a:moveTo>
                        <a:pt x="0" y="24"/>
                      </a:moveTo>
                      <a:cubicBezTo>
                        <a:pt x="12" y="25"/>
                        <a:pt x="31" y="15"/>
                        <a:pt x="26" y="0"/>
                      </a:cubicBezTo>
                      <a:cubicBezTo>
                        <a:pt x="27" y="14"/>
                        <a:pt x="10" y="19"/>
                        <a:pt x="0" y="23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59" name="Freeform 399"/>
                <p:cNvSpPr>
                  <a:spLocks/>
                </p:cNvSpPr>
                <p:nvPr/>
              </p:nvSpPr>
              <p:spPr bwMode="auto">
                <a:xfrm>
                  <a:off x="3253" y="3056"/>
                  <a:ext cx="155" cy="163"/>
                </a:xfrm>
                <a:custGeom>
                  <a:avLst/>
                  <a:gdLst>
                    <a:gd name="T0" fmla="*/ 0 w 62"/>
                    <a:gd name="T1" fmla="*/ 1085 h 61"/>
                    <a:gd name="T2" fmla="*/ 408 w 62"/>
                    <a:gd name="T3" fmla="*/ 1085 h 61"/>
                    <a:gd name="T4" fmla="*/ 783 w 62"/>
                    <a:gd name="T5" fmla="*/ 970 h 61"/>
                    <a:gd name="T6" fmla="*/ 925 w 62"/>
                    <a:gd name="T7" fmla="*/ 687 h 61"/>
                    <a:gd name="T8" fmla="*/ 925 w 62"/>
                    <a:gd name="T9" fmla="*/ 363 h 61"/>
                    <a:gd name="T10" fmla="*/ 970 w 62"/>
                    <a:gd name="T11" fmla="*/ 0 h 61"/>
                    <a:gd name="T12" fmla="*/ 688 w 62"/>
                    <a:gd name="T13" fmla="*/ 842 h 61"/>
                    <a:gd name="T14" fmla="*/ 375 w 62"/>
                    <a:gd name="T15" fmla="*/ 1013 h 61"/>
                    <a:gd name="T16" fmla="*/ 95 w 62"/>
                    <a:gd name="T17" fmla="*/ 1085 h 6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2" h="61">
                      <a:moveTo>
                        <a:pt x="0" y="57"/>
                      </a:moveTo>
                      <a:cubicBezTo>
                        <a:pt x="9" y="60"/>
                        <a:pt x="17" y="58"/>
                        <a:pt x="26" y="57"/>
                      </a:cubicBezTo>
                      <a:cubicBezTo>
                        <a:pt x="34" y="55"/>
                        <a:pt x="42" y="54"/>
                        <a:pt x="50" y="51"/>
                      </a:cubicBezTo>
                      <a:cubicBezTo>
                        <a:pt x="58" y="48"/>
                        <a:pt x="59" y="44"/>
                        <a:pt x="59" y="36"/>
                      </a:cubicBezTo>
                      <a:cubicBezTo>
                        <a:pt x="60" y="31"/>
                        <a:pt x="59" y="25"/>
                        <a:pt x="59" y="19"/>
                      </a:cubicBezTo>
                      <a:cubicBezTo>
                        <a:pt x="59" y="13"/>
                        <a:pt x="61" y="7"/>
                        <a:pt x="62" y="0"/>
                      </a:cubicBezTo>
                      <a:cubicBezTo>
                        <a:pt x="54" y="14"/>
                        <a:pt x="56" y="33"/>
                        <a:pt x="44" y="44"/>
                      </a:cubicBezTo>
                      <a:cubicBezTo>
                        <a:pt x="38" y="49"/>
                        <a:pt x="31" y="50"/>
                        <a:pt x="24" y="53"/>
                      </a:cubicBezTo>
                      <a:cubicBezTo>
                        <a:pt x="19" y="54"/>
                        <a:pt x="11" y="61"/>
                        <a:pt x="6" y="57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0" name="Freeform 400"/>
                <p:cNvSpPr>
                  <a:spLocks/>
                </p:cNvSpPr>
                <p:nvPr/>
              </p:nvSpPr>
              <p:spPr bwMode="auto">
                <a:xfrm>
                  <a:off x="3493" y="3088"/>
                  <a:ext cx="90" cy="99"/>
                </a:xfrm>
                <a:custGeom>
                  <a:avLst/>
                  <a:gdLst>
                    <a:gd name="T0" fmla="*/ 0 w 36"/>
                    <a:gd name="T1" fmla="*/ 688 h 37"/>
                    <a:gd name="T2" fmla="*/ 438 w 36"/>
                    <a:gd name="T3" fmla="*/ 594 h 37"/>
                    <a:gd name="T4" fmla="*/ 458 w 36"/>
                    <a:gd name="T5" fmla="*/ 0 h 37"/>
                    <a:gd name="T6" fmla="*/ 345 w 36"/>
                    <a:gd name="T7" fmla="*/ 458 h 37"/>
                    <a:gd name="T8" fmla="*/ 238 w 36"/>
                    <a:gd name="T9" fmla="*/ 594 h 37"/>
                    <a:gd name="T10" fmla="*/ 33 w 36"/>
                    <a:gd name="T11" fmla="*/ 650 h 3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6" h="37">
                      <a:moveTo>
                        <a:pt x="0" y="36"/>
                      </a:moveTo>
                      <a:cubicBezTo>
                        <a:pt x="8" y="33"/>
                        <a:pt x="21" y="37"/>
                        <a:pt x="28" y="31"/>
                      </a:cubicBezTo>
                      <a:cubicBezTo>
                        <a:pt x="36" y="25"/>
                        <a:pt x="29" y="8"/>
                        <a:pt x="29" y="0"/>
                      </a:cubicBezTo>
                      <a:cubicBezTo>
                        <a:pt x="29" y="10"/>
                        <a:pt x="28" y="17"/>
                        <a:pt x="22" y="24"/>
                      </a:cubicBezTo>
                      <a:cubicBezTo>
                        <a:pt x="20" y="27"/>
                        <a:pt x="18" y="30"/>
                        <a:pt x="15" y="31"/>
                      </a:cubicBezTo>
                      <a:cubicBezTo>
                        <a:pt x="11" y="33"/>
                        <a:pt x="6" y="32"/>
                        <a:pt x="2" y="34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1" name="Freeform 401"/>
                <p:cNvSpPr>
                  <a:spLocks/>
                </p:cNvSpPr>
                <p:nvPr/>
              </p:nvSpPr>
              <p:spPr bwMode="auto">
                <a:xfrm>
                  <a:off x="2653" y="2445"/>
                  <a:ext cx="120" cy="192"/>
                </a:xfrm>
                <a:custGeom>
                  <a:avLst/>
                  <a:gdLst>
                    <a:gd name="T0" fmla="*/ 0 w 48"/>
                    <a:gd name="T1" fmla="*/ 1365 h 72"/>
                    <a:gd name="T2" fmla="*/ 283 w 48"/>
                    <a:gd name="T3" fmla="*/ 1003 h 72"/>
                    <a:gd name="T4" fmla="*/ 563 w 48"/>
                    <a:gd name="T5" fmla="*/ 589 h 72"/>
                    <a:gd name="T6" fmla="*/ 738 w 48"/>
                    <a:gd name="T7" fmla="*/ 192 h 72"/>
                    <a:gd name="T8" fmla="*/ 520 w 48"/>
                    <a:gd name="T9" fmla="*/ 0 h 72"/>
                    <a:gd name="T10" fmla="*/ 563 w 48"/>
                    <a:gd name="T11" fmla="*/ 285 h 72"/>
                    <a:gd name="T12" fmla="*/ 408 w 48"/>
                    <a:gd name="T13" fmla="*/ 605 h 72"/>
                    <a:gd name="T14" fmla="*/ 63 w 48"/>
                    <a:gd name="T15" fmla="*/ 1229 h 7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8" h="72">
                      <a:moveTo>
                        <a:pt x="0" y="72"/>
                      </a:moveTo>
                      <a:cubicBezTo>
                        <a:pt x="7" y="67"/>
                        <a:pt x="13" y="59"/>
                        <a:pt x="18" y="53"/>
                      </a:cubicBezTo>
                      <a:cubicBezTo>
                        <a:pt x="23" y="46"/>
                        <a:pt x="30" y="39"/>
                        <a:pt x="36" y="31"/>
                      </a:cubicBezTo>
                      <a:cubicBezTo>
                        <a:pt x="39" y="26"/>
                        <a:pt x="48" y="16"/>
                        <a:pt x="47" y="10"/>
                      </a:cubicBezTo>
                      <a:cubicBezTo>
                        <a:pt x="46" y="5"/>
                        <a:pt x="36" y="2"/>
                        <a:pt x="33" y="0"/>
                      </a:cubicBezTo>
                      <a:cubicBezTo>
                        <a:pt x="35" y="5"/>
                        <a:pt x="39" y="8"/>
                        <a:pt x="36" y="15"/>
                      </a:cubicBezTo>
                      <a:cubicBezTo>
                        <a:pt x="34" y="21"/>
                        <a:pt x="29" y="27"/>
                        <a:pt x="26" y="32"/>
                      </a:cubicBezTo>
                      <a:cubicBezTo>
                        <a:pt x="19" y="43"/>
                        <a:pt x="11" y="54"/>
                        <a:pt x="4" y="65"/>
                      </a:cubicBezTo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2" name="Freeform 402"/>
                <p:cNvSpPr>
                  <a:spLocks/>
                </p:cNvSpPr>
                <p:nvPr/>
              </p:nvSpPr>
              <p:spPr bwMode="auto">
                <a:xfrm>
                  <a:off x="2795" y="3216"/>
                  <a:ext cx="603" cy="40"/>
                </a:xfrm>
                <a:custGeom>
                  <a:avLst/>
                  <a:gdLst>
                    <a:gd name="T0" fmla="*/ 0 w 241"/>
                    <a:gd name="T1" fmla="*/ 0 h 15"/>
                    <a:gd name="T2" fmla="*/ 1126 w 241"/>
                    <a:gd name="T3" fmla="*/ 93 h 15"/>
                    <a:gd name="T4" fmla="*/ 1239 w 241"/>
                    <a:gd name="T5" fmla="*/ 56 h 15"/>
                    <a:gd name="T6" fmla="*/ 1909 w 241"/>
                    <a:gd name="T7" fmla="*/ 115 h 15"/>
                    <a:gd name="T8" fmla="*/ 2535 w 241"/>
                    <a:gd name="T9" fmla="*/ 77 h 15"/>
                    <a:gd name="T10" fmla="*/ 3118 w 241"/>
                    <a:gd name="T11" fmla="*/ 171 h 15"/>
                    <a:gd name="T12" fmla="*/ 3776 w 241"/>
                    <a:gd name="T13" fmla="*/ 56 h 15"/>
                    <a:gd name="T14" fmla="*/ 2710 w 241"/>
                    <a:gd name="T15" fmla="*/ 248 h 15"/>
                    <a:gd name="T16" fmla="*/ 2084 w 241"/>
                    <a:gd name="T17" fmla="*/ 248 h 15"/>
                    <a:gd name="T18" fmla="*/ 1051 w 241"/>
                    <a:gd name="T19" fmla="*/ 227 h 15"/>
                    <a:gd name="T20" fmla="*/ 0 w 241"/>
                    <a:gd name="T21" fmla="*/ 0 h 1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241" h="15">
                      <a:moveTo>
                        <a:pt x="0" y="0"/>
                      </a:moveTo>
                      <a:cubicBezTo>
                        <a:pt x="18" y="6"/>
                        <a:pt x="63" y="7"/>
                        <a:pt x="72" y="5"/>
                      </a:cubicBezTo>
                      <a:cubicBezTo>
                        <a:pt x="76" y="2"/>
                        <a:pt x="79" y="3"/>
                        <a:pt x="79" y="3"/>
                      </a:cubicBezTo>
                      <a:cubicBezTo>
                        <a:pt x="79" y="3"/>
                        <a:pt x="103" y="7"/>
                        <a:pt x="122" y="6"/>
                      </a:cubicBezTo>
                      <a:cubicBezTo>
                        <a:pt x="141" y="5"/>
                        <a:pt x="157" y="8"/>
                        <a:pt x="162" y="4"/>
                      </a:cubicBezTo>
                      <a:cubicBezTo>
                        <a:pt x="169" y="8"/>
                        <a:pt x="179" y="10"/>
                        <a:pt x="199" y="9"/>
                      </a:cubicBezTo>
                      <a:cubicBezTo>
                        <a:pt x="219" y="7"/>
                        <a:pt x="241" y="3"/>
                        <a:pt x="241" y="3"/>
                      </a:cubicBezTo>
                      <a:cubicBezTo>
                        <a:pt x="227" y="13"/>
                        <a:pt x="192" y="15"/>
                        <a:pt x="173" y="13"/>
                      </a:cubicBezTo>
                      <a:cubicBezTo>
                        <a:pt x="155" y="11"/>
                        <a:pt x="158" y="12"/>
                        <a:pt x="133" y="13"/>
                      </a:cubicBezTo>
                      <a:cubicBezTo>
                        <a:pt x="109" y="14"/>
                        <a:pt x="85" y="12"/>
                        <a:pt x="67" y="12"/>
                      </a:cubicBezTo>
                      <a:cubicBezTo>
                        <a:pt x="49" y="12"/>
                        <a:pt x="9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563" name="Oval 403"/>
                <p:cNvSpPr>
                  <a:spLocks noChangeArrowheads="1"/>
                </p:cNvSpPr>
                <p:nvPr/>
              </p:nvSpPr>
              <p:spPr bwMode="auto">
                <a:xfrm>
                  <a:off x="2828" y="2520"/>
                  <a:ext cx="92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64" name="Oval 404"/>
                <p:cNvSpPr>
                  <a:spLocks noChangeArrowheads="1"/>
                </p:cNvSpPr>
                <p:nvPr/>
              </p:nvSpPr>
              <p:spPr bwMode="auto">
                <a:xfrm>
                  <a:off x="2835" y="2520"/>
                  <a:ext cx="20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65" name="Oval 405"/>
                <p:cNvSpPr>
                  <a:spLocks noChangeArrowheads="1"/>
                </p:cNvSpPr>
                <p:nvPr/>
              </p:nvSpPr>
              <p:spPr bwMode="auto">
                <a:xfrm>
                  <a:off x="2860" y="2512"/>
                  <a:ext cx="13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039" name="Group 406"/>
              <p:cNvGrpSpPr>
                <a:grpSpLocks/>
              </p:cNvGrpSpPr>
              <p:nvPr/>
            </p:nvGrpSpPr>
            <p:grpSpPr bwMode="auto">
              <a:xfrm>
                <a:off x="660" y="1419"/>
                <a:ext cx="2975" cy="1861"/>
                <a:chOff x="660" y="1419"/>
                <a:chExt cx="2975" cy="1861"/>
              </a:xfrm>
            </p:grpSpPr>
            <p:sp>
              <p:nvSpPr>
                <p:cNvPr id="3166" name="Oval 407"/>
                <p:cNvSpPr>
                  <a:spLocks noChangeArrowheads="1"/>
                </p:cNvSpPr>
                <p:nvPr/>
              </p:nvSpPr>
              <p:spPr bwMode="auto">
                <a:xfrm>
                  <a:off x="2823" y="2544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67" name="Oval 408"/>
                <p:cNvSpPr>
                  <a:spLocks noChangeArrowheads="1"/>
                </p:cNvSpPr>
                <p:nvPr/>
              </p:nvSpPr>
              <p:spPr bwMode="auto">
                <a:xfrm>
                  <a:off x="3053" y="2619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68" name="Oval 409"/>
                <p:cNvSpPr>
                  <a:spLocks noChangeArrowheads="1"/>
                </p:cNvSpPr>
                <p:nvPr/>
              </p:nvSpPr>
              <p:spPr bwMode="auto">
                <a:xfrm>
                  <a:off x="3060" y="2619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69" name="Oval 410"/>
                <p:cNvSpPr>
                  <a:spLocks noChangeArrowheads="1"/>
                </p:cNvSpPr>
                <p:nvPr/>
              </p:nvSpPr>
              <p:spPr bwMode="auto">
                <a:xfrm>
                  <a:off x="3085" y="2611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0" name="Oval 411"/>
                <p:cNvSpPr>
                  <a:spLocks noChangeArrowheads="1"/>
                </p:cNvSpPr>
                <p:nvPr/>
              </p:nvSpPr>
              <p:spPr bwMode="auto">
                <a:xfrm>
                  <a:off x="3050" y="2643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1" name="Oval 412"/>
                <p:cNvSpPr>
                  <a:spLocks noChangeArrowheads="1"/>
                </p:cNvSpPr>
                <p:nvPr/>
              </p:nvSpPr>
              <p:spPr bwMode="auto">
                <a:xfrm>
                  <a:off x="3300" y="2509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2" name="Oval 413"/>
                <p:cNvSpPr>
                  <a:spLocks noChangeArrowheads="1"/>
                </p:cNvSpPr>
                <p:nvPr/>
              </p:nvSpPr>
              <p:spPr bwMode="auto">
                <a:xfrm>
                  <a:off x="3308" y="2509"/>
                  <a:ext cx="22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3" name="Oval 414"/>
                <p:cNvSpPr>
                  <a:spLocks noChangeArrowheads="1"/>
                </p:cNvSpPr>
                <p:nvPr/>
              </p:nvSpPr>
              <p:spPr bwMode="auto">
                <a:xfrm>
                  <a:off x="3333" y="2501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4" name="Oval 415"/>
                <p:cNvSpPr>
                  <a:spLocks noChangeArrowheads="1"/>
                </p:cNvSpPr>
                <p:nvPr/>
              </p:nvSpPr>
              <p:spPr bwMode="auto">
                <a:xfrm>
                  <a:off x="3295" y="2533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5" name="Oval 416"/>
                <p:cNvSpPr>
                  <a:spLocks noChangeArrowheads="1"/>
                </p:cNvSpPr>
                <p:nvPr/>
              </p:nvSpPr>
              <p:spPr bwMode="auto">
                <a:xfrm>
                  <a:off x="3383" y="2765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6" name="Oval 417"/>
                <p:cNvSpPr>
                  <a:spLocks noChangeArrowheads="1"/>
                </p:cNvSpPr>
                <p:nvPr/>
              </p:nvSpPr>
              <p:spPr bwMode="auto">
                <a:xfrm>
                  <a:off x="3390" y="2765"/>
                  <a:ext cx="23" cy="22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7" name="Oval 418"/>
                <p:cNvSpPr>
                  <a:spLocks noChangeArrowheads="1"/>
                </p:cNvSpPr>
                <p:nvPr/>
              </p:nvSpPr>
              <p:spPr bwMode="auto">
                <a:xfrm>
                  <a:off x="3415" y="2757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8" name="Oval 419"/>
                <p:cNvSpPr>
                  <a:spLocks noChangeArrowheads="1"/>
                </p:cNvSpPr>
                <p:nvPr/>
              </p:nvSpPr>
              <p:spPr bwMode="auto">
                <a:xfrm>
                  <a:off x="3380" y="2789"/>
                  <a:ext cx="13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79" name="Oval 420"/>
                <p:cNvSpPr>
                  <a:spLocks noChangeArrowheads="1"/>
                </p:cNvSpPr>
                <p:nvPr/>
              </p:nvSpPr>
              <p:spPr bwMode="auto">
                <a:xfrm>
                  <a:off x="3165" y="2840"/>
                  <a:ext cx="78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0" name="Oval 421"/>
                <p:cNvSpPr>
                  <a:spLocks noChangeArrowheads="1"/>
                </p:cNvSpPr>
                <p:nvPr/>
              </p:nvSpPr>
              <p:spPr bwMode="auto">
                <a:xfrm>
                  <a:off x="3173" y="2840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1" name="Oval 422"/>
                <p:cNvSpPr>
                  <a:spLocks noChangeArrowheads="1"/>
                </p:cNvSpPr>
                <p:nvPr/>
              </p:nvSpPr>
              <p:spPr bwMode="auto">
                <a:xfrm>
                  <a:off x="3193" y="2832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2" name="Oval 423"/>
                <p:cNvSpPr>
                  <a:spLocks noChangeArrowheads="1"/>
                </p:cNvSpPr>
                <p:nvPr/>
              </p:nvSpPr>
              <p:spPr bwMode="auto">
                <a:xfrm>
                  <a:off x="3163" y="2859"/>
                  <a:ext cx="12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3" name="Oval 424"/>
                <p:cNvSpPr>
                  <a:spLocks noChangeArrowheads="1"/>
                </p:cNvSpPr>
                <p:nvPr/>
              </p:nvSpPr>
              <p:spPr bwMode="auto">
                <a:xfrm>
                  <a:off x="3033" y="3043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4" name="Oval 425"/>
                <p:cNvSpPr>
                  <a:spLocks noChangeArrowheads="1"/>
                </p:cNvSpPr>
                <p:nvPr/>
              </p:nvSpPr>
              <p:spPr bwMode="auto">
                <a:xfrm>
                  <a:off x="3040" y="3043"/>
                  <a:ext cx="23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5" name="Oval 426"/>
                <p:cNvSpPr>
                  <a:spLocks noChangeArrowheads="1"/>
                </p:cNvSpPr>
                <p:nvPr/>
              </p:nvSpPr>
              <p:spPr bwMode="auto">
                <a:xfrm>
                  <a:off x="3065" y="303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6" name="Oval 427"/>
                <p:cNvSpPr>
                  <a:spLocks noChangeArrowheads="1"/>
                </p:cNvSpPr>
                <p:nvPr/>
              </p:nvSpPr>
              <p:spPr bwMode="auto">
                <a:xfrm>
                  <a:off x="3030" y="3067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7" name="Oval 428"/>
                <p:cNvSpPr>
                  <a:spLocks noChangeArrowheads="1"/>
                </p:cNvSpPr>
                <p:nvPr/>
              </p:nvSpPr>
              <p:spPr bwMode="auto">
                <a:xfrm>
                  <a:off x="2830" y="3053"/>
                  <a:ext cx="95" cy="1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8" name="Oval 429"/>
                <p:cNvSpPr>
                  <a:spLocks noChangeArrowheads="1"/>
                </p:cNvSpPr>
                <p:nvPr/>
              </p:nvSpPr>
              <p:spPr bwMode="auto">
                <a:xfrm>
                  <a:off x="2838" y="3053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89" name="Oval 430"/>
                <p:cNvSpPr>
                  <a:spLocks noChangeArrowheads="1"/>
                </p:cNvSpPr>
                <p:nvPr/>
              </p:nvSpPr>
              <p:spPr bwMode="auto">
                <a:xfrm>
                  <a:off x="2863" y="3045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0" name="Oval 431"/>
                <p:cNvSpPr>
                  <a:spLocks noChangeArrowheads="1"/>
                </p:cNvSpPr>
                <p:nvPr/>
              </p:nvSpPr>
              <p:spPr bwMode="auto">
                <a:xfrm>
                  <a:off x="2825" y="307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1" name="Oval 432"/>
                <p:cNvSpPr>
                  <a:spLocks noChangeArrowheads="1"/>
                </p:cNvSpPr>
                <p:nvPr/>
              </p:nvSpPr>
              <p:spPr bwMode="auto">
                <a:xfrm>
                  <a:off x="2660" y="2795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2" name="Oval 433"/>
                <p:cNvSpPr>
                  <a:spLocks noChangeArrowheads="1"/>
                </p:cNvSpPr>
                <p:nvPr/>
              </p:nvSpPr>
              <p:spPr bwMode="auto">
                <a:xfrm>
                  <a:off x="2668" y="2795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3" name="Oval 434"/>
                <p:cNvSpPr>
                  <a:spLocks noChangeArrowheads="1"/>
                </p:cNvSpPr>
                <p:nvPr/>
              </p:nvSpPr>
              <p:spPr bwMode="auto">
                <a:xfrm>
                  <a:off x="2693" y="2787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4" name="Oval 435"/>
                <p:cNvSpPr>
                  <a:spLocks noChangeArrowheads="1"/>
                </p:cNvSpPr>
                <p:nvPr/>
              </p:nvSpPr>
              <p:spPr bwMode="auto">
                <a:xfrm>
                  <a:off x="2655" y="2819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5" name="Oval 436"/>
                <p:cNvSpPr>
                  <a:spLocks noChangeArrowheads="1"/>
                </p:cNvSpPr>
                <p:nvPr/>
              </p:nvSpPr>
              <p:spPr bwMode="auto">
                <a:xfrm>
                  <a:off x="2910" y="2827"/>
                  <a:ext cx="95" cy="101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6" name="Oval 437"/>
                <p:cNvSpPr>
                  <a:spLocks noChangeArrowheads="1"/>
                </p:cNvSpPr>
                <p:nvPr/>
              </p:nvSpPr>
              <p:spPr bwMode="auto">
                <a:xfrm>
                  <a:off x="2918" y="2827"/>
                  <a:ext cx="22" cy="2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7" name="Oval 438"/>
                <p:cNvSpPr>
                  <a:spLocks noChangeArrowheads="1"/>
                </p:cNvSpPr>
                <p:nvPr/>
              </p:nvSpPr>
              <p:spPr bwMode="auto">
                <a:xfrm>
                  <a:off x="2943" y="2819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8" name="Oval 439"/>
                <p:cNvSpPr>
                  <a:spLocks noChangeArrowheads="1"/>
                </p:cNvSpPr>
                <p:nvPr/>
              </p:nvSpPr>
              <p:spPr bwMode="auto">
                <a:xfrm>
                  <a:off x="2905" y="2851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99" name="Oval 440"/>
                <p:cNvSpPr>
                  <a:spLocks noChangeArrowheads="1"/>
                </p:cNvSpPr>
                <p:nvPr/>
              </p:nvSpPr>
              <p:spPr bwMode="auto">
                <a:xfrm>
                  <a:off x="3528" y="2517"/>
                  <a:ext cx="75" cy="83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0" name="Oval 441"/>
                <p:cNvSpPr>
                  <a:spLocks noChangeArrowheads="1"/>
                </p:cNvSpPr>
                <p:nvPr/>
              </p:nvSpPr>
              <p:spPr bwMode="auto">
                <a:xfrm>
                  <a:off x="3533" y="2517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1" name="Oval 442"/>
                <p:cNvSpPr>
                  <a:spLocks noChangeArrowheads="1"/>
                </p:cNvSpPr>
                <p:nvPr/>
              </p:nvSpPr>
              <p:spPr bwMode="auto">
                <a:xfrm>
                  <a:off x="3553" y="2512"/>
                  <a:ext cx="12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2" name="Oval 443"/>
                <p:cNvSpPr>
                  <a:spLocks noChangeArrowheads="1"/>
                </p:cNvSpPr>
                <p:nvPr/>
              </p:nvSpPr>
              <p:spPr bwMode="auto">
                <a:xfrm>
                  <a:off x="3525" y="2536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3" name="Oval 444"/>
                <p:cNvSpPr>
                  <a:spLocks noChangeArrowheads="1"/>
                </p:cNvSpPr>
                <p:nvPr/>
              </p:nvSpPr>
              <p:spPr bwMode="auto">
                <a:xfrm>
                  <a:off x="3263" y="3027"/>
                  <a:ext cx="95" cy="98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4" name="Oval 445"/>
                <p:cNvSpPr>
                  <a:spLocks noChangeArrowheads="1"/>
                </p:cNvSpPr>
                <p:nvPr/>
              </p:nvSpPr>
              <p:spPr bwMode="auto">
                <a:xfrm>
                  <a:off x="3270" y="3027"/>
                  <a:ext cx="23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5" name="Oval 446"/>
                <p:cNvSpPr>
                  <a:spLocks noChangeArrowheads="1"/>
                </p:cNvSpPr>
                <p:nvPr/>
              </p:nvSpPr>
              <p:spPr bwMode="auto">
                <a:xfrm>
                  <a:off x="3295" y="3016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6" name="Oval 447"/>
                <p:cNvSpPr>
                  <a:spLocks noChangeArrowheads="1"/>
                </p:cNvSpPr>
                <p:nvPr/>
              </p:nvSpPr>
              <p:spPr bwMode="auto">
                <a:xfrm>
                  <a:off x="3260" y="3048"/>
                  <a:ext cx="13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7" name="Oval 448"/>
                <p:cNvSpPr>
                  <a:spLocks noChangeArrowheads="1"/>
                </p:cNvSpPr>
                <p:nvPr/>
              </p:nvSpPr>
              <p:spPr bwMode="auto">
                <a:xfrm>
                  <a:off x="3453" y="3051"/>
                  <a:ext cx="77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8" name="Oval 449"/>
                <p:cNvSpPr>
                  <a:spLocks noChangeArrowheads="1"/>
                </p:cNvSpPr>
                <p:nvPr/>
              </p:nvSpPr>
              <p:spPr bwMode="auto">
                <a:xfrm>
                  <a:off x="3460" y="3051"/>
                  <a:ext cx="18" cy="18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09" name="Oval 450"/>
                <p:cNvSpPr>
                  <a:spLocks noChangeArrowheads="1"/>
                </p:cNvSpPr>
                <p:nvPr/>
              </p:nvSpPr>
              <p:spPr bwMode="auto">
                <a:xfrm>
                  <a:off x="3480" y="3043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0" name="Oval 451"/>
                <p:cNvSpPr>
                  <a:spLocks noChangeArrowheads="1"/>
                </p:cNvSpPr>
                <p:nvPr/>
              </p:nvSpPr>
              <p:spPr bwMode="auto">
                <a:xfrm>
                  <a:off x="3450" y="3069"/>
                  <a:ext cx="13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1" name="Oval 452"/>
                <p:cNvSpPr>
                  <a:spLocks noChangeArrowheads="1"/>
                </p:cNvSpPr>
                <p:nvPr/>
              </p:nvSpPr>
              <p:spPr bwMode="auto">
                <a:xfrm>
                  <a:off x="2653" y="3072"/>
                  <a:ext cx="77" cy="80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2" name="Oval 453"/>
                <p:cNvSpPr>
                  <a:spLocks noChangeArrowheads="1"/>
                </p:cNvSpPr>
                <p:nvPr/>
              </p:nvSpPr>
              <p:spPr bwMode="auto">
                <a:xfrm>
                  <a:off x="2660" y="3072"/>
                  <a:ext cx="18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3" name="Oval 454"/>
                <p:cNvSpPr>
                  <a:spLocks noChangeArrowheads="1"/>
                </p:cNvSpPr>
                <p:nvPr/>
              </p:nvSpPr>
              <p:spPr bwMode="auto">
                <a:xfrm>
                  <a:off x="2680" y="3064"/>
                  <a:ext cx="10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4" name="Oval 455"/>
                <p:cNvSpPr>
                  <a:spLocks noChangeArrowheads="1"/>
                </p:cNvSpPr>
                <p:nvPr/>
              </p:nvSpPr>
              <p:spPr bwMode="auto">
                <a:xfrm>
                  <a:off x="2650" y="3091"/>
                  <a:ext cx="13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5" name="Oval 456"/>
                <p:cNvSpPr>
                  <a:spLocks noChangeArrowheads="1"/>
                </p:cNvSpPr>
                <p:nvPr/>
              </p:nvSpPr>
              <p:spPr bwMode="auto">
                <a:xfrm>
                  <a:off x="2715" y="1773"/>
                  <a:ext cx="188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6" name="Freeform 457"/>
                <p:cNvSpPr>
                  <a:spLocks/>
                </p:cNvSpPr>
                <p:nvPr/>
              </p:nvSpPr>
              <p:spPr bwMode="auto">
                <a:xfrm>
                  <a:off x="2640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113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2000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2" y="384"/>
                        <a:pt x="13" y="356"/>
                        <a:pt x="7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8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17" name="Oval 458"/>
                <p:cNvSpPr>
                  <a:spLocks noChangeArrowheads="1"/>
                </p:cNvSpPr>
                <p:nvPr/>
              </p:nvSpPr>
              <p:spPr bwMode="auto">
                <a:xfrm>
                  <a:off x="273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8" name="Oval 459"/>
                <p:cNvSpPr>
                  <a:spLocks noChangeArrowheads="1"/>
                </p:cNvSpPr>
                <p:nvPr/>
              </p:nvSpPr>
              <p:spPr bwMode="auto">
                <a:xfrm>
                  <a:off x="2760" y="1835"/>
                  <a:ext cx="43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19" name="Oval 460"/>
                <p:cNvSpPr>
                  <a:spLocks noChangeArrowheads="1"/>
                </p:cNvSpPr>
                <p:nvPr/>
              </p:nvSpPr>
              <p:spPr bwMode="auto">
                <a:xfrm>
                  <a:off x="277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0" name="Oval 461"/>
                <p:cNvSpPr>
                  <a:spLocks noChangeArrowheads="1"/>
                </p:cNvSpPr>
                <p:nvPr/>
              </p:nvSpPr>
              <p:spPr bwMode="auto">
                <a:xfrm>
                  <a:off x="272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1" name="Oval 462"/>
                <p:cNvSpPr>
                  <a:spLocks noChangeArrowheads="1"/>
                </p:cNvSpPr>
                <p:nvPr/>
              </p:nvSpPr>
              <p:spPr bwMode="auto">
                <a:xfrm>
                  <a:off x="3373" y="1773"/>
                  <a:ext cx="187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2" name="Freeform 463"/>
                <p:cNvSpPr>
                  <a:spLocks/>
                </p:cNvSpPr>
                <p:nvPr/>
              </p:nvSpPr>
              <p:spPr bwMode="auto">
                <a:xfrm>
                  <a:off x="3300" y="1419"/>
                  <a:ext cx="335" cy="1058"/>
                </a:xfrm>
                <a:custGeom>
                  <a:avLst/>
                  <a:gdLst>
                    <a:gd name="T0" fmla="*/ 1050 w 134"/>
                    <a:gd name="T1" fmla="*/ 7515 h 397"/>
                    <a:gd name="T2" fmla="*/ 95 w 134"/>
                    <a:gd name="T3" fmla="*/ 7195 h 397"/>
                    <a:gd name="T4" fmla="*/ 20 w 134"/>
                    <a:gd name="T5" fmla="*/ 6471 h 397"/>
                    <a:gd name="T6" fmla="*/ 20 w 134"/>
                    <a:gd name="T7" fmla="*/ 434 h 397"/>
                    <a:gd name="T8" fmla="*/ 313 w 134"/>
                    <a:gd name="T9" fmla="*/ 21 h 397"/>
                    <a:gd name="T10" fmla="*/ 1050 w 134"/>
                    <a:gd name="T11" fmla="*/ 21 h 397"/>
                    <a:gd name="T12" fmla="*/ 1050 w 134"/>
                    <a:gd name="T13" fmla="*/ 21 h 397"/>
                    <a:gd name="T14" fmla="*/ 1783 w 134"/>
                    <a:gd name="T15" fmla="*/ 21 h 397"/>
                    <a:gd name="T16" fmla="*/ 2083 w 134"/>
                    <a:gd name="T17" fmla="*/ 434 h 397"/>
                    <a:gd name="T18" fmla="*/ 2083 w 134"/>
                    <a:gd name="T19" fmla="*/ 6471 h 397"/>
                    <a:gd name="T20" fmla="*/ 1988 w 134"/>
                    <a:gd name="T21" fmla="*/ 6889 h 397"/>
                    <a:gd name="T22" fmla="*/ 1050 w 134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97">
                      <a:moveTo>
                        <a:pt x="67" y="397"/>
                      </a:moveTo>
                      <a:cubicBezTo>
                        <a:pt x="42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4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23" name="Oval 464"/>
                <p:cNvSpPr>
                  <a:spLocks noChangeArrowheads="1"/>
                </p:cNvSpPr>
                <p:nvPr/>
              </p:nvSpPr>
              <p:spPr bwMode="auto">
                <a:xfrm>
                  <a:off x="339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4" name="Oval 465"/>
                <p:cNvSpPr>
                  <a:spLocks noChangeArrowheads="1"/>
                </p:cNvSpPr>
                <p:nvPr/>
              </p:nvSpPr>
              <p:spPr bwMode="auto">
                <a:xfrm>
                  <a:off x="3420" y="1835"/>
                  <a:ext cx="40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5" name="Oval 466"/>
                <p:cNvSpPr>
                  <a:spLocks noChangeArrowheads="1"/>
                </p:cNvSpPr>
                <p:nvPr/>
              </p:nvSpPr>
              <p:spPr bwMode="auto">
                <a:xfrm>
                  <a:off x="343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6" name="Oval 467"/>
                <p:cNvSpPr>
                  <a:spLocks noChangeArrowheads="1"/>
                </p:cNvSpPr>
                <p:nvPr/>
              </p:nvSpPr>
              <p:spPr bwMode="auto">
                <a:xfrm>
                  <a:off x="338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7" name="Oval 468"/>
                <p:cNvSpPr>
                  <a:spLocks noChangeArrowheads="1"/>
                </p:cNvSpPr>
                <p:nvPr/>
              </p:nvSpPr>
              <p:spPr bwMode="auto">
                <a:xfrm>
                  <a:off x="3043" y="1773"/>
                  <a:ext cx="187" cy="302"/>
                </a:xfrm>
                <a:prstGeom prst="ellipse">
                  <a:avLst/>
                </a:prstGeom>
                <a:noFill/>
                <a:ln w="7938" cap="rnd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28" name="Freeform 469"/>
                <p:cNvSpPr>
                  <a:spLocks/>
                </p:cNvSpPr>
                <p:nvPr/>
              </p:nvSpPr>
              <p:spPr bwMode="auto">
                <a:xfrm>
                  <a:off x="2970" y="1419"/>
                  <a:ext cx="335" cy="1114"/>
                </a:xfrm>
                <a:custGeom>
                  <a:avLst/>
                  <a:gdLst>
                    <a:gd name="T0" fmla="*/ 1050 w 134"/>
                    <a:gd name="T1" fmla="*/ 7913 h 418"/>
                    <a:gd name="T2" fmla="*/ 95 w 134"/>
                    <a:gd name="T3" fmla="*/ 7265 h 418"/>
                    <a:gd name="T4" fmla="*/ 20 w 134"/>
                    <a:gd name="T5" fmla="*/ 6911 h 418"/>
                    <a:gd name="T6" fmla="*/ 20 w 134"/>
                    <a:gd name="T7" fmla="*/ 434 h 418"/>
                    <a:gd name="T8" fmla="*/ 313 w 134"/>
                    <a:gd name="T9" fmla="*/ 21 h 418"/>
                    <a:gd name="T10" fmla="*/ 1050 w 134"/>
                    <a:gd name="T11" fmla="*/ 21 h 418"/>
                    <a:gd name="T12" fmla="*/ 1050 w 134"/>
                    <a:gd name="T13" fmla="*/ 21 h 418"/>
                    <a:gd name="T14" fmla="*/ 1783 w 134"/>
                    <a:gd name="T15" fmla="*/ 21 h 418"/>
                    <a:gd name="T16" fmla="*/ 2083 w 134"/>
                    <a:gd name="T17" fmla="*/ 434 h 418"/>
                    <a:gd name="T18" fmla="*/ 2083 w 134"/>
                    <a:gd name="T19" fmla="*/ 6868 h 418"/>
                    <a:gd name="T20" fmla="*/ 1988 w 134"/>
                    <a:gd name="T21" fmla="*/ 7265 h 418"/>
                    <a:gd name="T22" fmla="*/ 1050 w 134"/>
                    <a:gd name="T23" fmla="*/ 7913 h 418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418">
                      <a:moveTo>
                        <a:pt x="67" y="418"/>
                      </a:moveTo>
                      <a:cubicBezTo>
                        <a:pt x="42" y="418"/>
                        <a:pt x="13" y="390"/>
                        <a:pt x="6" y="384"/>
                      </a:cubicBezTo>
                      <a:cubicBezTo>
                        <a:pt x="0" y="378"/>
                        <a:pt x="1" y="375"/>
                        <a:pt x="1" y="365"/>
                      </a:cubicBezTo>
                      <a:cubicBezTo>
                        <a:pt x="1" y="356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54"/>
                        <a:pt x="133" y="363"/>
                      </a:cubicBezTo>
                      <a:cubicBezTo>
                        <a:pt x="133" y="372"/>
                        <a:pt x="134" y="378"/>
                        <a:pt x="127" y="384"/>
                      </a:cubicBezTo>
                      <a:cubicBezTo>
                        <a:pt x="121" y="390"/>
                        <a:pt x="92" y="418"/>
                        <a:pt x="67" y="41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29" name="Oval 470"/>
                <p:cNvSpPr>
                  <a:spLocks noChangeArrowheads="1"/>
                </p:cNvSpPr>
                <p:nvPr/>
              </p:nvSpPr>
              <p:spPr bwMode="auto">
                <a:xfrm>
                  <a:off x="3068" y="1781"/>
                  <a:ext cx="32" cy="35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0" name="Oval 471"/>
                <p:cNvSpPr>
                  <a:spLocks noChangeArrowheads="1"/>
                </p:cNvSpPr>
                <p:nvPr/>
              </p:nvSpPr>
              <p:spPr bwMode="auto">
                <a:xfrm>
                  <a:off x="3090" y="1835"/>
                  <a:ext cx="40" cy="42"/>
                </a:xfrm>
                <a:prstGeom prst="ellipse">
                  <a:avLst/>
                </a:prstGeom>
                <a:solidFill>
                  <a:srgbClr val="E5E1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1" name="Oval 472"/>
                <p:cNvSpPr>
                  <a:spLocks noChangeArrowheads="1"/>
                </p:cNvSpPr>
                <p:nvPr/>
              </p:nvSpPr>
              <p:spPr bwMode="auto">
                <a:xfrm>
                  <a:off x="3103" y="1768"/>
                  <a:ext cx="17" cy="2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2" name="Oval 473"/>
                <p:cNvSpPr>
                  <a:spLocks noChangeArrowheads="1"/>
                </p:cNvSpPr>
                <p:nvPr/>
              </p:nvSpPr>
              <p:spPr bwMode="auto">
                <a:xfrm>
                  <a:off x="3053" y="1824"/>
                  <a:ext cx="17" cy="1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33" name="Freeform 474"/>
                <p:cNvSpPr>
                  <a:spLocks/>
                </p:cNvSpPr>
                <p:nvPr/>
              </p:nvSpPr>
              <p:spPr bwMode="auto">
                <a:xfrm>
                  <a:off x="3488" y="2352"/>
                  <a:ext cx="145" cy="339"/>
                </a:xfrm>
                <a:custGeom>
                  <a:avLst/>
                  <a:gdLst>
                    <a:gd name="T0" fmla="*/ 908 w 58"/>
                    <a:gd name="T1" fmla="*/ 0 h 127"/>
                    <a:gd name="T2" fmla="*/ 813 w 58"/>
                    <a:gd name="T3" fmla="*/ 264 h 127"/>
                    <a:gd name="T4" fmla="*/ 0 w 58"/>
                    <a:gd name="T5" fmla="*/ 876 h 127"/>
                    <a:gd name="T6" fmla="*/ 0 w 58"/>
                    <a:gd name="T7" fmla="*/ 2015 h 127"/>
                    <a:gd name="T8" fmla="*/ 908 w 58"/>
                    <a:gd name="T9" fmla="*/ 2266 h 1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8" h="127">
                      <a:moveTo>
                        <a:pt x="58" y="0"/>
                      </a:moveTo>
                      <a:cubicBezTo>
                        <a:pt x="58" y="5"/>
                        <a:pt x="57" y="10"/>
                        <a:pt x="52" y="14"/>
                      </a:cubicBezTo>
                      <a:cubicBezTo>
                        <a:pt x="47" y="19"/>
                        <a:pt x="23" y="42"/>
                        <a:pt x="0" y="46"/>
                      </a:cubicBezTo>
                      <a:cubicBezTo>
                        <a:pt x="0" y="50"/>
                        <a:pt x="6" y="91"/>
                        <a:pt x="0" y="106"/>
                      </a:cubicBezTo>
                      <a:cubicBezTo>
                        <a:pt x="7" y="127"/>
                        <a:pt x="41" y="122"/>
                        <a:pt x="58" y="119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4" name="Freeform 475"/>
                <p:cNvSpPr>
                  <a:spLocks/>
                </p:cNvSpPr>
                <p:nvPr/>
              </p:nvSpPr>
              <p:spPr bwMode="auto">
                <a:xfrm>
                  <a:off x="3145" y="2355"/>
                  <a:ext cx="358" cy="362"/>
                </a:xfrm>
                <a:custGeom>
                  <a:avLst/>
                  <a:gdLst>
                    <a:gd name="T0" fmla="*/ 2151 w 143"/>
                    <a:gd name="T1" fmla="*/ 849 h 136"/>
                    <a:gd name="T2" fmla="*/ 2025 w 143"/>
                    <a:gd name="T3" fmla="*/ 865 h 136"/>
                    <a:gd name="T4" fmla="*/ 1066 w 143"/>
                    <a:gd name="T5" fmla="*/ 546 h 136"/>
                    <a:gd name="T6" fmla="*/ 991 w 143"/>
                    <a:gd name="T7" fmla="*/ 0 h 136"/>
                    <a:gd name="T8" fmla="*/ 991 w 143"/>
                    <a:gd name="T9" fmla="*/ 0 h 136"/>
                    <a:gd name="T10" fmla="*/ 991 w 143"/>
                    <a:gd name="T11" fmla="*/ 226 h 136"/>
                    <a:gd name="T12" fmla="*/ 89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209 w 143"/>
                    <a:gd name="T19" fmla="*/ 2451 h 136"/>
                    <a:gd name="T20" fmla="*/ 2151 w 143"/>
                    <a:gd name="T21" fmla="*/ 2020 h 136"/>
                    <a:gd name="T22" fmla="*/ 2151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7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4" y="46"/>
                        <a:pt x="75" y="35"/>
                        <a:pt x="68" y="29"/>
                      </a:cubicBezTo>
                      <a:cubicBezTo>
                        <a:pt x="64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4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7" y="107"/>
                      </a:cubicBezTo>
                      <a:cubicBezTo>
                        <a:pt x="143" y="94"/>
                        <a:pt x="137" y="49"/>
                        <a:pt x="137" y="4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5" name="Freeform 476"/>
                <p:cNvSpPr>
                  <a:spLocks/>
                </p:cNvSpPr>
                <p:nvPr/>
              </p:nvSpPr>
              <p:spPr bwMode="auto">
                <a:xfrm>
                  <a:off x="2675" y="2341"/>
                  <a:ext cx="418" cy="411"/>
                </a:xfrm>
                <a:custGeom>
                  <a:avLst/>
                  <a:gdLst>
                    <a:gd name="T0" fmla="*/ 1942 w 167"/>
                    <a:gd name="T1" fmla="*/ 721 h 154"/>
                    <a:gd name="T2" fmla="*/ 1867 w 167"/>
                    <a:gd name="T3" fmla="*/ 363 h 154"/>
                    <a:gd name="T4" fmla="*/ 1867 w 167"/>
                    <a:gd name="T5" fmla="*/ 0 h 154"/>
                    <a:gd name="T6" fmla="*/ 1785 w 167"/>
                    <a:gd name="T7" fmla="*/ 649 h 154"/>
                    <a:gd name="T8" fmla="*/ 833 w 167"/>
                    <a:gd name="T9" fmla="*/ 721 h 154"/>
                    <a:gd name="T10" fmla="*/ 0 w 167"/>
                    <a:gd name="T11" fmla="*/ 2186 h 154"/>
                    <a:gd name="T12" fmla="*/ 0 w 167"/>
                    <a:gd name="T13" fmla="*/ 2186 h 154"/>
                    <a:gd name="T14" fmla="*/ 1429 w 167"/>
                    <a:gd name="T15" fmla="*/ 2778 h 154"/>
                    <a:gd name="T16" fmla="*/ 2618 w 167"/>
                    <a:gd name="T17" fmla="*/ 1332 h 154"/>
                    <a:gd name="T18" fmla="*/ 2618 w 167"/>
                    <a:gd name="T19" fmla="*/ 1289 h 154"/>
                    <a:gd name="T20" fmla="*/ 1942 w 167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7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14"/>
                        <a:pt x="118" y="31"/>
                        <a:pt x="114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7" y="132"/>
                        <a:pt x="69" y="154"/>
                        <a:pt x="91" y="146"/>
                      </a:cubicBezTo>
                      <a:cubicBezTo>
                        <a:pt x="112" y="138"/>
                        <a:pt x="163" y="81"/>
                        <a:pt x="167" y="70"/>
                      </a:cubicBezTo>
                      <a:cubicBezTo>
                        <a:pt x="167" y="69"/>
                        <a:pt x="167" y="68"/>
                        <a:pt x="167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6" name="Freeform 477"/>
                <p:cNvSpPr>
                  <a:spLocks/>
                </p:cNvSpPr>
                <p:nvPr/>
              </p:nvSpPr>
              <p:spPr bwMode="auto">
                <a:xfrm>
                  <a:off x="2915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113 w 172"/>
                    <a:gd name="T15" fmla="*/ 0 h 101"/>
                    <a:gd name="T16" fmla="*/ 1113 w 172"/>
                    <a:gd name="T17" fmla="*/ 35 h 101"/>
                    <a:gd name="T18" fmla="*/ 0 w 172"/>
                    <a:gd name="T19" fmla="*/ 1420 h 101"/>
                    <a:gd name="T20" fmla="*/ 1313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7" y="2"/>
                        <a:pt x="71" y="0"/>
                      </a:cubicBezTo>
                      <a:cubicBezTo>
                        <a:pt x="71" y="0"/>
                        <a:pt x="71" y="1"/>
                        <a:pt x="71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7" y="89"/>
                        <a:pt x="62" y="101"/>
                        <a:pt x="84" y="101"/>
                      </a:cubicBezTo>
                      <a:cubicBezTo>
                        <a:pt x="106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7" name="Freeform 478"/>
                <p:cNvSpPr>
                  <a:spLocks/>
                </p:cNvSpPr>
                <p:nvPr/>
              </p:nvSpPr>
              <p:spPr bwMode="auto">
                <a:xfrm>
                  <a:off x="2643" y="2317"/>
                  <a:ext cx="167" cy="347"/>
                </a:xfrm>
                <a:custGeom>
                  <a:avLst/>
                  <a:gdLst>
                    <a:gd name="T0" fmla="*/ 0 w 67"/>
                    <a:gd name="T1" fmla="*/ 2472 h 130"/>
                    <a:gd name="T2" fmla="*/ 1024 w 67"/>
                    <a:gd name="T3" fmla="*/ 892 h 130"/>
                    <a:gd name="T4" fmla="*/ 92 w 67"/>
                    <a:gd name="T5" fmla="*/ 248 h 130"/>
                    <a:gd name="T6" fmla="*/ 0 w 67"/>
                    <a:gd name="T7" fmla="*/ 0 h 13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7" h="130">
                      <a:moveTo>
                        <a:pt x="0" y="130"/>
                      </a:move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1" y="47"/>
                        <a:pt x="12" y="19"/>
                        <a:pt x="6" y="13"/>
                      </a:cubicBezTo>
                      <a:cubicBezTo>
                        <a:pt x="1" y="9"/>
                        <a:pt x="0" y="5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8" name="Freeform 479"/>
                <p:cNvSpPr>
                  <a:spLocks/>
                </p:cNvSpPr>
                <p:nvPr/>
              </p:nvSpPr>
              <p:spPr bwMode="auto">
                <a:xfrm>
                  <a:off x="2643" y="3256"/>
                  <a:ext cx="990" cy="24"/>
                </a:xfrm>
                <a:custGeom>
                  <a:avLst/>
                  <a:gdLst>
                    <a:gd name="T0" fmla="*/ 0 w 396"/>
                    <a:gd name="T1" fmla="*/ 0 h 9"/>
                    <a:gd name="T2" fmla="*/ 3238 w 396"/>
                    <a:gd name="T3" fmla="*/ 171 h 9"/>
                    <a:gd name="T4" fmla="*/ 6188 w 396"/>
                    <a:gd name="T5" fmla="*/ 0 h 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6" h="9">
                      <a:moveTo>
                        <a:pt x="0" y="0"/>
                      </a:moveTo>
                      <a:cubicBezTo>
                        <a:pt x="40" y="3"/>
                        <a:pt x="132" y="9"/>
                        <a:pt x="207" y="9"/>
                      </a:cubicBezTo>
                      <a:cubicBezTo>
                        <a:pt x="283" y="9"/>
                        <a:pt x="363" y="3"/>
                        <a:pt x="396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39" name="Freeform 480"/>
                <p:cNvSpPr>
                  <a:spLocks/>
                </p:cNvSpPr>
                <p:nvPr/>
              </p:nvSpPr>
              <p:spPr bwMode="auto">
                <a:xfrm>
                  <a:off x="2643" y="2992"/>
                  <a:ext cx="130" cy="227"/>
                </a:xfrm>
                <a:custGeom>
                  <a:avLst/>
                  <a:gdLst>
                    <a:gd name="T0" fmla="*/ 0 w 52"/>
                    <a:gd name="T1" fmla="*/ 1482 h 85"/>
                    <a:gd name="T2" fmla="*/ 783 w 52"/>
                    <a:gd name="T3" fmla="*/ 1199 h 85"/>
                    <a:gd name="T4" fmla="*/ 625 w 52"/>
                    <a:gd name="T5" fmla="*/ 115 h 85"/>
                    <a:gd name="T6" fmla="*/ 0 w 52"/>
                    <a:gd name="T7" fmla="*/ 0 h 85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52" h="85">
                      <a:moveTo>
                        <a:pt x="0" y="78"/>
                      </a:moveTo>
                      <a:cubicBezTo>
                        <a:pt x="32" y="85"/>
                        <a:pt x="49" y="73"/>
                        <a:pt x="50" y="63"/>
                      </a:cubicBezTo>
                      <a:cubicBezTo>
                        <a:pt x="51" y="52"/>
                        <a:pt x="52" y="8"/>
                        <a:pt x="40" y="6"/>
                      </a:cubicBezTo>
                      <a:cubicBezTo>
                        <a:pt x="22" y="0"/>
                        <a:pt x="14" y="2"/>
                        <a:pt x="0" y="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0" name="Freeform 481"/>
                <p:cNvSpPr>
                  <a:spLocks/>
                </p:cNvSpPr>
                <p:nvPr/>
              </p:nvSpPr>
              <p:spPr bwMode="auto">
                <a:xfrm>
                  <a:off x="2758" y="2973"/>
                  <a:ext cx="242" cy="243"/>
                </a:xfrm>
                <a:custGeom>
                  <a:avLst/>
                  <a:gdLst>
                    <a:gd name="T0" fmla="*/ 1412 w 97"/>
                    <a:gd name="T1" fmla="*/ 286 h 91"/>
                    <a:gd name="T2" fmla="*/ 716 w 97"/>
                    <a:gd name="T3" fmla="*/ 35 h 91"/>
                    <a:gd name="T4" fmla="*/ 0 w 97"/>
                    <a:gd name="T5" fmla="*/ 363 h 91"/>
                    <a:gd name="T6" fmla="*/ 62 w 97"/>
                    <a:gd name="T7" fmla="*/ 1332 h 91"/>
                    <a:gd name="T8" fmla="*/ 279 w 97"/>
                    <a:gd name="T9" fmla="*/ 1640 h 91"/>
                    <a:gd name="T10" fmla="*/ 1195 w 97"/>
                    <a:gd name="T11" fmla="*/ 1733 h 91"/>
                    <a:gd name="T12" fmla="*/ 1432 w 97"/>
                    <a:gd name="T13" fmla="*/ 1183 h 91"/>
                    <a:gd name="T14" fmla="*/ 1412 w 97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7" h="91">
                      <a:moveTo>
                        <a:pt x="91" y="15"/>
                      </a:moveTo>
                      <a:cubicBezTo>
                        <a:pt x="85" y="7"/>
                        <a:pt x="70" y="0"/>
                        <a:pt x="46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6" y="32"/>
                        <a:pt x="4" y="61"/>
                        <a:pt x="4" y="70"/>
                      </a:cubicBezTo>
                      <a:cubicBezTo>
                        <a:pt x="4" y="78"/>
                        <a:pt x="4" y="83"/>
                        <a:pt x="18" y="86"/>
                      </a:cubicBezTo>
                      <a:cubicBezTo>
                        <a:pt x="31" y="89"/>
                        <a:pt x="60" y="90"/>
                        <a:pt x="77" y="91"/>
                      </a:cubicBezTo>
                      <a:cubicBezTo>
                        <a:pt x="95" y="91"/>
                        <a:pt x="93" y="79"/>
                        <a:pt x="92" y="62"/>
                      </a:cubicBezTo>
                      <a:cubicBezTo>
                        <a:pt x="91" y="46"/>
                        <a:pt x="97" y="23"/>
                        <a:pt x="91" y="15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1" name="Freeform 482"/>
                <p:cNvSpPr>
                  <a:spLocks/>
                </p:cNvSpPr>
                <p:nvPr/>
              </p:nvSpPr>
              <p:spPr bwMode="auto">
                <a:xfrm>
                  <a:off x="2980" y="2973"/>
                  <a:ext cx="243" cy="251"/>
                </a:xfrm>
                <a:custGeom>
                  <a:avLst/>
                  <a:gdLst>
                    <a:gd name="T0" fmla="*/ 1400 w 97"/>
                    <a:gd name="T1" fmla="*/ 192 h 94"/>
                    <a:gd name="T2" fmla="*/ 564 w 97"/>
                    <a:gd name="T3" fmla="*/ 56 h 94"/>
                    <a:gd name="T4" fmla="*/ 20 w 97"/>
                    <a:gd name="T5" fmla="*/ 248 h 94"/>
                    <a:gd name="T6" fmla="*/ 33 w 97"/>
                    <a:gd name="T7" fmla="*/ 286 h 94"/>
                    <a:gd name="T8" fmla="*/ 50 w 97"/>
                    <a:gd name="T9" fmla="*/ 1183 h 94"/>
                    <a:gd name="T10" fmla="*/ 0 w 97"/>
                    <a:gd name="T11" fmla="*/ 1653 h 94"/>
                    <a:gd name="T12" fmla="*/ 158 w 97"/>
                    <a:gd name="T13" fmla="*/ 1712 h 94"/>
                    <a:gd name="T14" fmla="*/ 1067 w 97"/>
                    <a:gd name="T15" fmla="*/ 1768 h 94"/>
                    <a:gd name="T16" fmla="*/ 1413 w 97"/>
                    <a:gd name="T17" fmla="*/ 1583 h 94"/>
                    <a:gd name="T18" fmla="*/ 1463 w 97"/>
                    <a:gd name="T19" fmla="*/ 1255 h 94"/>
                    <a:gd name="T20" fmla="*/ 140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9" y="10"/>
                      </a:moveTo>
                      <a:cubicBezTo>
                        <a:pt x="80" y="2"/>
                        <a:pt x="66" y="7"/>
                        <a:pt x="36" y="3"/>
                      </a:cubicBezTo>
                      <a:cubicBezTo>
                        <a:pt x="13" y="0"/>
                        <a:pt x="6" y="5"/>
                        <a:pt x="1" y="13"/>
                      </a:cubicBezTo>
                      <a:cubicBezTo>
                        <a:pt x="1" y="14"/>
                        <a:pt x="2" y="14"/>
                        <a:pt x="2" y="15"/>
                      </a:cubicBezTo>
                      <a:cubicBezTo>
                        <a:pt x="8" y="23"/>
                        <a:pt x="2" y="46"/>
                        <a:pt x="3" y="62"/>
                      </a:cubicBezTo>
                      <a:cubicBezTo>
                        <a:pt x="4" y="73"/>
                        <a:pt x="5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7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9" y="10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2" name="Freeform 483"/>
                <p:cNvSpPr>
                  <a:spLocks/>
                </p:cNvSpPr>
                <p:nvPr/>
              </p:nvSpPr>
              <p:spPr bwMode="auto">
                <a:xfrm>
                  <a:off x="3205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25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79 h 109"/>
                    <a:gd name="T14" fmla="*/ 45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6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7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7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9"/>
                      </a:cubicBezTo>
                      <a:cubicBezTo>
                        <a:pt x="4" y="101"/>
                        <a:pt x="7" y="109"/>
                        <a:pt x="29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3" name="Freeform 484"/>
                <p:cNvSpPr>
                  <a:spLocks/>
                </p:cNvSpPr>
                <p:nvPr/>
              </p:nvSpPr>
              <p:spPr bwMode="auto">
                <a:xfrm>
                  <a:off x="3575" y="2987"/>
                  <a:ext cx="58" cy="213"/>
                </a:xfrm>
                <a:custGeom>
                  <a:avLst/>
                  <a:gdLst>
                    <a:gd name="T0" fmla="*/ 368 w 23"/>
                    <a:gd name="T1" fmla="*/ 35 h 80"/>
                    <a:gd name="T2" fmla="*/ 33 w 23"/>
                    <a:gd name="T3" fmla="*/ 205 h 80"/>
                    <a:gd name="T4" fmla="*/ 50 w 23"/>
                    <a:gd name="T5" fmla="*/ 1134 h 80"/>
                    <a:gd name="T6" fmla="*/ 368 w 23"/>
                    <a:gd name="T7" fmla="*/ 1510 h 8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1"/>
                        <a:pt x="2" y="11"/>
                      </a:cubicBezTo>
                      <a:cubicBezTo>
                        <a:pt x="1" y="22"/>
                        <a:pt x="1" y="46"/>
                        <a:pt x="3" y="60"/>
                      </a:cubicBezTo>
                      <a:cubicBezTo>
                        <a:pt x="4" y="74"/>
                        <a:pt x="0" y="78"/>
                        <a:pt x="23" y="80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4" name="Freeform 485"/>
                <p:cNvSpPr>
                  <a:spLocks/>
                </p:cNvSpPr>
                <p:nvPr/>
              </p:nvSpPr>
              <p:spPr bwMode="auto">
                <a:xfrm>
                  <a:off x="3410" y="2957"/>
                  <a:ext cx="173" cy="254"/>
                </a:xfrm>
                <a:custGeom>
                  <a:avLst/>
                  <a:gdLst>
                    <a:gd name="T0" fmla="*/ 1088 w 69"/>
                    <a:gd name="T1" fmla="*/ 1358 h 95"/>
                    <a:gd name="T2" fmla="*/ 1068 w 69"/>
                    <a:gd name="T3" fmla="*/ 422 h 95"/>
                    <a:gd name="T4" fmla="*/ 1088 w 69"/>
                    <a:gd name="T5" fmla="*/ 342 h 95"/>
                    <a:gd name="T6" fmla="*/ 1068 w 69"/>
                    <a:gd name="T7" fmla="*/ 321 h 95"/>
                    <a:gd name="T8" fmla="*/ 629 w 69"/>
                    <a:gd name="T9" fmla="*/ 21 h 95"/>
                    <a:gd name="T10" fmla="*/ 63 w 69"/>
                    <a:gd name="T11" fmla="*/ 94 h 95"/>
                    <a:gd name="T12" fmla="*/ 0 w 69"/>
                    <a:gd name="T13" fmla="*/ 115 h 95"/>
                    <a:gd name="T14" fmla="*/ 50 w 69"/>
                    <a:gd name="T15" fmla="*/ 973 h 95"/>
                    <a:gd name="T16" fmla="*/ 33 w 69"/>
                    <a:gd name="T17" fmla="*/ 1644 h 95"/>
                    <a:gd name="T18" fmla="*/ 83 w 69"/>
                    <a:gd name="T19" fmla="*/ 1759 h 95"/>
                    <a:gd name="T20" fmla="*/ 710 w 69"/>
                    <a:gd name="T21" fmla="*/ 1700 h 95"/>
                    <a:gd name="T22" fmla="*/ 1088 w 69"/>
                    <a:gd name="T23" fmla="*/ 1551 h 95"/>
                    <a:gd name="T24" fmla="*/ 1088 w 69"/>
                    <a:gd name="T25" fmla="*/ 1529 h 95"/>
                    <a:gd name="T26" fmla="*/ 1088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9" y="71"/>
                      </a:moveTo>
                      <a:cubicBezTo>
                        <a:pt x="67" y="57"/>
                        <a:pt x="67" y="33"/>
                        <a:pt x="68" y="22"/>
                      </a:cubicBezTo>
                      <a:cubicBezTo>
                        <a:pt x="68" y="21"/>
                        <a:pt x="68" y="19"/>
                        <a:pt x="69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5" y="9"/>
                        <a:pt x="59" y="1"/>
                        <a:pt x="40" y="1"/>
                      </a:cubicBezTo>
                      <a:cubicBezTo>
                        <a:pt x="21" y="0"/>
                        <a:pt x="15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4" y="39"/>
                        <a:pt x="3" y="51"/>
                      </a:cubicBezTo>
                      <a:cubicBezTo>
                        <a:pt x="2" y="64"/>
                        <a:pt x="6" y="77"/>
                        <a:pt x="2" y="86"/>
                      </a:cubicBezTo>
                      <a:cubicBezTo>
                        <a:pt x="3" y="87"/>
                        <a:pt x="3" y="91"/>
                        <a:pt x="5" y="92"/>
                      </a:cubicBezTo>
                      <a:cubicBezTo>
                        <a:pt x="13" y="95"/>
                        <a:pt x="27" y="91"/>
                        <a:pt x="45" y="89"/>
                      </a:cubicBezTo>
                      <a:cubicBezTo>
                        <a:pt x="62" y="87"/>
                        <a:pt x="63" y="91"/>
                        <a:pt x="69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9" y="71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5" name="Freeform 486"/>
                <p:cNvSpPr>
                  <a:spLocks/>
                </p:cNvSpPr>
                <p:nvPr/>
              </p:nvSpPr>
              <p:spPr bwMode="auto">
                <a:xfrm>
                  <a:off x="2838" y="2728"/>
                  <a:ext cx="265" cy="267"/>
                </a:xfrm>
                <a:custGeom>
                  <a:avLst/>
                  <a:gdLst>
                    <a:gd name="T0" fmla="*/ 1595 w 106"/>
                    <a:gd name="T1" fmla="*/ 435 h 100"/>
                    <a:gd name="T2" fmla="*/ 533 w 106"/>
                    <a:gd name="T3" fmla="*/ 35 h 100"/>
                    <a:gd name="T4" fmla="*/ 408 w 106"/>
                    <a:gd name="T5" fmla="*/ 0 h 100"/>
                    <a:gd name="T6" fmla="*/ 408 w 106"/>
                    <a:gd name="T7" fmla="*/ 21 h 100"/>
                    <a:gd name="T8" fmla="*/ 95 w 106"/>
                    <a:gd name="T9" fmla="*/ 35 h 100"/>
                    <a:gd name="T10" fmla="*/ 33 w 106"/>
                    <a:gd name="T11" fmla="*/ 435 h 100"/>
                    <a:gd name="T12" fmla="*/ 50 w 106"/>
                    <a:gd name="T13" fmla="*/ 1469 h 100"/>
                    <a:gd name="T14" fmla="*/ 345 w 106"/>
                    <a:gd name="T15" fmla="*/ 1768 h 100"/>
                    <a:gd name="T16" fmla="*/ 1270 w 106"/>
                    <a:gd name="T17" fmla="*/ 1754 h 100"/>
                    <a:gd name="T18" fmla="*/ 1613 w 106"/>
                    <a:gd name="T19" fmla="*/ 457 h 100"/>
                    <a:gd name="T20" fmla="*/ 1595 w 106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6" h="100">
                      <a:moveTo>
                        <a:pt x="102" y="23"/>
                      </a:moveTo>
                      <a:cubicBezTo>
                        <a:pt x="80" y="20"/>
                        <a:pt x="46" y="12"/>
                        <a:pt x="34" y="2"/>
                      </a:cubicBezTo>
                      <a:cubicBezTo>
                        <a:pt x="32" y="2"/>
                        <a:pt x="29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1" y="3"/>
                        <a:pt x="14" y="3"/>
                        <a:pt x="6" y="2"/>
                      </a:cubicBezTo>
                      <a:cubicBezTo>
                        <a:pt x="1" y="7"/>
                        <a:pt x="2" y="15"/>
                        <a:pt x="2" y="23"/>
                      </a:cubicBezTo>
                      <a:cubicBezTo>
                        <a:pt x="1" y="32"/>
                        <a:pt x="0" y="69"/>
                        <a:pt x="3" y="77"/>
                      </a:cubicBezTo>
                      <a:cubicBezTo>
                        <a:pt x="7" y="89"/>
                        <a:pt x="6" y="94"/>
                        <a:pt x="22" y="93"/>
                      </a:cubicBezTo>
                      <a:cubicBezTo>
                        <a:pt x="38" y="92"/>
                        <a:pt x="53" y="100"/>
                        <a:pt x="81" y="92"/>
                      </a:cubicBezTo>
                      <a:cubicBezTo>
                        <a:pt x="97" y="87"/>
                        <a:pt x="106" y="66"/>
                        <a:pt x="103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6" name="Freeform 487"/>
                <p:cNvSpPr>
                  <a:spLocks/>
                </p:cNvSpPr>
                <p:nvPr/>
              </p:nvSpPr>
              <p:spPr bwMode="auto">
                <a:xfrm>
                  <a:off x="2643" y="2659"/>
                  <a:ext cx="202" cy="344"/>
                </a:xfrm>
                <a:custGeom>
                  <a:avLst/>
                  <a:gdLst>
                    <a:gd name="T0" fmla="*/ 0 w 81"/>
                    <a:gd name="T1" fmla="*/ 2368 h 129"/>
                    <a:gd name="T2" fmla="*/ 529 w 81"/>
                    <a:gd name="T3" fmla="*/ 2445 h 129"/>
                    <a:gd name="T4" fmla="*/ 840 w 81"/>
                    <a:gd name="T5" fmla="*/ 2445 h 129"/>
                    <a:gd name="T6" fmla="*/ 1244 w 81"/>
                    <a:gd name="T7" fmla="*/ 2296 h 129"/>
                    <a:gd name="T8" fmla="*/ 1257 w 81"/>
                    <a:gd name="T9" fmla="*/ 1971 h 129"/>
                    <a:gd name="T10" fmla="*/ 1257 w 81"/>
                    <a:gd name="T11" fmla="*/ 1955 h 129"/>
                    <a:gd name="T12" fmla="*/ 1244 w 81"/>
                    <a:gd name="T13" fmla="*/ 931 h 129"/>
                    <a:gd name="T14" fmla="*/ 1244 w 81"/>
                    <a:gd name="T15" fmla="*/ 875 h 129"/>
                    <a:gd name="T16" fmla="*/ 1132 w 81"/>
                    <a:gd name="T17" fmla="*/ 491 h 129"/>
                    <a:gd name="T18" fmla="*/ 279 w 81"/>
                    <a:gd name="T19" fmla="*/ 0 h 129"/>
                    <a:gd name="T20" fmla="*/ 0 w 81"/>
                    <a:gd name="T21" fmla="*/ 93 h 12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81" h="129">
                      <a:moveTo>
                        <a:pt x="0" y="125"/>
                      </a:moveTo>
                      <a:cubicBezTo>
                        <a:pt x="13" y="127"/>
                        <a:pt x="20" y="126"/>
                        <a:pt x="34" y="129"/>
                      </a:cubicBezTo>
                      <a:cubicBezTo>
                        <a:pt x="42" y="127"/>
                        <a:pt x="51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78" y="95"/>
                        <a:pt x="79" y="58"/>
                        <a:pt x="80" y="49"/>
                      </a:cubicBezTo>
                      <a:cubicBezTo>
                        <a:pt x="80" y="48"/>
                        <a:pt x="80" y="47"/>
                        <a:pt x="80" y="46"/>
                      </a:cubicBezTo>
                      <a:cubicBezTo>
                        <a:pt x="79" y="39"/>
                        <a:pt x="77" y="29"/>
                        <a:pt x="73" y="26"/>
                      </a:cubicBezTo>
                      <a:cubicBezTo>
                        <a:pt x="53" y="21"/>
                        <a:pt x="30" y="10"/>
                        <a:pt x="18" y="0"/>
                      </a:cubicBezTo>
                      <a:cubicBezTo>
                        <a:pt x="11" y="1"/>
                        <a:pt x="5" y="3"/>
                        <a:pt x="0" y="5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7" name="Freeform 488"/>
                <p:cNvSpPr>
                  <a:spLocks/>
                </p:cNvSpPr>
                <p:nvPr/>
              </p:nvSpPr>
              <p:spPr bwMode="auto">
                <a:xfrm>
                  <a:off x="3530" y="2669"/>
                  <a:ext cx="103" cy="323"/>
                </a:xfrm>
                <a:custGeom>
                  <a:avLst/>
                  <a:gdLst>
                    <a:gd name="T0" fmla="*/ 651 w 41"/>
                    <a:gd name="T1" fmla="*/ 21 h 121"/>
                    <a:gd name="T2" fmla="*/ 239 w 41"/>
                    <a:gd name="T3" fmla="*/ 93 h 121"/>
                    <a:gd name="T4" fmla="*/ 33 w 41"/>
                    <a:gd name="T5" fmla="*/ 948 h 121"/>
                    <a:gd name="T6" fmla="*/ 83 w 41"/>
                    <a:gd name="T7" fmla="*/ 2109 h 121"/>
                    <a:gd name="T8" fmla="*/ 239 w 41"/>
                    <a:gd name="T9" fmla="*/ 2210 h 121"/>
                    <a:gd name="T10" fmla="*/ 442 w 41"/>
                    <a:gd name="T11" fmla="*/ 2301 h 121"/>
                    <a:gd name="T12" fmla="*/ 651 w 41"/>
                    <a:gd name="T13" fmla="*/ 2301 h 12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1" y="106"/>
                        <a:pt x="5" y="111"/>
                      </a:cubicBezTo>
                      <a:cubicBezTo>
                        <a:pt x="9" y="112"/>
                        <a:pt x="12" y="114"/>
                        <a:pt x="15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8" y="120"/>
                        <a:pt x="41" y="121"/>
                      </a:cubicBezTo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8" name="Freeform 489"/>
                <p:cNvSpPr>
                  <a:spLocks/>
                </p:cNvSpPr>
                <p:nvPr/>
              </p:nvSpPr>
              <p:spPr bwMode="auto">
                <a:xfrm>
                  <a:off x="3320" y="2645"/>
                  <a:ext cx="233" cy="328"/>
                </a:xfrm>
                <a:custGeom>
                  <a:avLst/>
                  <a:gdLst>
                    <a:gd name="T0" fmla="*/ 438 w 93"/>
                    <a:gd name="T1" fmla="*/ 2197 h 123"/>
                    <a:gd name="T2" fmla="*/ 564 w 93"/>
                    <a:gd name="T3" fmla="*/ 2333 h 123"/>
                    <a:gd name="T4" fmla="*/ 629 w 93"/>
                    <a:gd name="T5" fmla="*/ 2312 h 123"/>
                    <a:gd name="T6" fmla="*/ 1193 w 93"/>
                    <a:gd name="T7" fmla="*/ 2240 h 123"/>
                    <a:gd name="T8" fmla="*/ 1318 w 93"/>
                    <a:gd name="T9" fmla="*/ 2253 h 123"/>
                    <a:gd name="T10" fmla="*/ 1368 w 93"/>
                    <a:gd name="T11" fmla="*/ 2141 h 123"/>
                    <a:gd name="T12" fmla="*/ 1350 w 93"/>
                    <a:gd name="T13" fmla="*/ 1117 h 123"/>
                    <a:gd name="T14" fmla="*/ 1463 w 93"/>
                    <a:gd name="T15" fmla="*/ 456 h 123"/>
                    <a:gd name="T16" fmla="*/ 1431 w 93"/>
                    <a:gd name="T17" fmla="*/ 227 h 123"/>
                    <a:gd name="T18" fmla="*/ 1097 w 93"/>
                    <a:gd name="T19" fmla="*/ 21 h 123"/>
                    <a:gd name="T20" fmla="*/ 1005 w 93"/>
                    <a:gd name="T21" fmla="*/ 0 h 123"/>
                    <a:gd name="T22" fmla="*/ 158 w 93"/>
                    <a:gd name="T23" fmla="*/ 419 h 123"/>
                    <a:gd name="T24" fmla="*/ 158 w 93"/>
                    <a:gd name="T25" fmla="*/ 419 h 123"/>
                    <a:gd name="T26" fmla="*/ 63 w 93"/>
                    <a:gd name="T27" fmla="*/ 533 h 123"/>
                    <a:gd name="T28" fmla="*/ 63 w 93"/>
                    <a:gd name="T29" fmla="*/ 547 h 123"/>
                    <a:gd name="T30" fmla="*/ 63 w 93"/>
                    <a:gd name="T31" fmla="*/ 1421 h 123"/>
                    <a:gd name="T32" fmla="*/ 63 w 93"/>
                    <a:gd name="T33" fmla="*/ 2141 h 123"/>
                    <a:gd name="T34" fmla="*/ 63 w 93"/>
                    <a:gd name="T35" fmla="*/ 2141 h 123"/>
                    <a:gd name="T36" fmla="*/ 438 w 93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3" h="123">
                      <a:moveTo>
                        <a:pt x="28" y="116"/>
                      </a:moveTo>
                      <a:cubicBezTo>
                        <a:pt x="32" y="117"/>
                        <a:pt x="34" y="120"/>
                        <a:pt x="36" y="123"/>
                      </a:cubicBezTo>
                      <a:cubicBezTo>
                        <a:pt x="37" y="122"/>
                        <a:pt x="38" y="122"/>
                        <a:pt x="40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79" y="118"/>
                        <a:pt x="82" y="118"/>
                        <a:pt x="84" y="119"/>
                      </a:cubicBezTo>
                      <a:cubicBezTo>
                        <a:pt x="85" y="117"/>
                        <a:pt x="86" y="115"/>
                        <a:pt x="87" y="113"/>
                      </a:cubicBezTo>
                      <a:cubicBezTo>
                        <a:pt x="84" y="101"/>
                        <a:pt x="85" y="77"/>
                        <a:pt x="86" y="59"/>
                      </a:cubicBezTo>
                      <a:cubicBezTo>
                        <a:pt x="87" y="45"/>
                        <a:pt x="90" y="32"/>
                        <a:pt x="93" y="24"/>
                      </a:cubicBezTo>
                      <a:cubicBezTo>
                        <a:pt x="91" y="19"/>
                        <a:pt x="91" y="15"/>
                        <a:pt x="91" y="12"/>
                      </a:cubicBezTo>
                      <a:cubicBezTo>
                        <a:pt x="82" y="11"/>
                        <a:pt x="74" y="8"/>
                        <a:pt x="70" y="1"/>
                      </a:cubicBezTo>
                      <a:cubicBezTo>
                        <a:pt x="69" y="1"/>
                        <a:pt x="67" y="1"/>
                        <a:pt x="64" y="0"/>
                      </a:cubicBezTo>
                      <a:cubicBezTo>
                        <a:pt x="56" y="8"/>
                        <a:pt x="29" y="25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4"/>
                        <a:pt x="7" y="26"/>
                        <a:pt x="4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4" y="59"/>
                        <a:pt x="4" y="75"/>
                      </a:cubicBezTo>
                      <a:cubicBezTo>
                        <a:pt x="3" y="91"/>
                        <a:pt x="3" y="111"/>
                        <a:pt x="4" y="113"/>
                      </a:cubicBezTo>
                      <a:cubicBezTo>
                        <a:pt x="4" y="113"/>
                        <a:pt x="4" y="113"/>
                        <a:pt x="4" y="113"/>
                      </a:cubicBezTo>
                      <a:cubicBezTo>
                        <a:pt x="12" y="113"/>
                        <a:pt x="21" y="113"/>
                        <a:pt x="28" y="116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49" name="Freeform 490"/>
                <p:cNvSpPr>
                  <a:spLocks/>
                </p:cNvSpPr>
                <p:nvPr/>
              </p:nvSpPr>
              <p:spPr bwMode="auto">
                <a:xfrm>
                  <a:off x="3075" y="2731"/>
                  <a:ext cx="255" cy="261"/>
                </a:xfrm>
                <a:custGeom>
                  <a:avLst/>
                  <a:gdLst>
                    <a:gd name="T0" fmla="*/ 1533 w 102"/>
                    <a:gd name="T1" fmla="*/ 1547 h 98"/>
                    <a:gd name="T2" fmla="*/ 1583 w 102"/>
                    <a:gd name="T3" fmla="*/ 1420 h 98"/>
                    <a:gd name="T4" fmla="*/ 1595 w 102"/>
                    <a:gd name="T5" fmla="*/ 815 h 98"/>
                    <a:gd name="T6" fmla="*/ 1563 w 102"/>
                    <a:gd name="T7" fmla="*/ 77 h 98"/>
                    <a:gd name="T8" fmla="*/ 1488 w 102"/>
                    <a:gd name="T9" fmla="*/ 0 h 98"/>
                    <a:gd name="T10" fmla="*/ 313 w 102"/>
                    <a:gd name="T11" fmla="*/ 431 h 98"/>
                    <a:gd name="T12" fmla="*/ 113 w 102"/>
                    <a:gd name="T13" fmla="*/ 418 h 98"/>
                    <a:gd name="T14" fmla="*/ 125 w 102"/>
                    <a:gd name="T15" fmla="*/ 431 h 98"/>
                    <a:gd name="T16" fmla="*/ 0 w 102"/>
                    <a:gd name="T17" fmla="*/ 1475 h 98"/>
                    <a:gd name="T18" fmla="*/ 50 w 102"/>
                    <a:gd name="T19" fmla="*/ 1795 h 98"/>
                    <a:gd name="T20" fmla="*/ 720 w 102"/>
                    <a:gd name="T21" fmla="*/ 1851 h 98"/>
                    <a:gd name="T22" fmla="*/ 925 w 102"/>
                    <a:gd name="T23" fmla="*/ 1758 h 98"/>
                    <a:gd name="T24" fmla="*/ 925 w 102"/>
                    <a:gd name="T25" fmla="*/ 1758 h 98"/>
                    <a:gd name="T26" fmla="*/ 1238 w 102"/>
                    <a:gd name="T27" fmla="*/ 1603 h 98"/>
                    <a:gd name="T28" fmla="*/ 1533 w 102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2" h="98">
                      <a:moveTo>
                        <a:pt x="98" y="82"/>
                      </a:moveTo>
                      <a:cubicBezTo>
                        <a:pt x="99" y="80"/>
                        <a:pt x="100" y="78"/>
                        <a:pt x="101" y="75"/>
                      </a:cubicBezTo>
                      <a:cubicBezTo>
                        <a:pt x="101" y="67"/>
                        <a:pt x="101" y="54"/>
                        <a:pt x="102" y="43"/>
                      </a:cubicBezTo>
                      <a:cubicBezTo>
                        <a:pt x="102" y="31"/>
                        <a:pt x="99" y="15"/>
                        <a:pt x="100" y="4"/>
                      </a:cubicBezTo>
                      <a:cubicBezTo>
                        <a:pt x="99" y="3"/>
                        <a:pt x="97" y="2"/>
                        <a:pt x="95" y="0"/>
                      </a:cubicBezTo>
                      <a:cubicBezTo>
                        <a:pt x="74" y="12"/>
                        <a:pt x="36" y="23"/>
                        <a:pt x="20" y="23"/>
                      </a:cubicBezTo>
                      <a:cubicBezTo>
                        <a:pt x="16" y="23"/>
                        <a:pt x="12" y="22"/>
                        <a:pt x="7" y="22"/>
                      </a:cubicBezTo>
                      <a:cubicBezTo>
                        <a:pt x="7" y="22"/>
                        <a:pt x="7" y="22"/>
                        <a:pt x="8" y="23"/>
                      </a:cubicBezTo>
                      <a:cubicBezTo>
                        <a:pt x="9" y="49"/>
                        <a:pt x="7" y="67"/>
                        <a:pt x="0" y="78"/>
                      </a:cubicBezTo>
                      <a:cubicBezTo>
                        <a:pt x="0" y="84"/>
                        <a:pt x="0" y="90"/>
                        <a:pt x="3" y="95"/>
                      </a:cubicBezTo>
                      <a:cubicBezTo>
                        <a:pt x="25" y="97"/>
                        <a:pt x="38" y="94"/>
                        <a:pt x="46" y="98"/>
                      </a:cubicBezTo>
                      <a:cubicBezTo>
                        <a:pt x="50" y="96"/>
                        <a:pt x="55" y="94"/>
                        <a:pt x="59" y="93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4" y="89"/>
                        <a:pt x="70" y="86"/>
                        <a:pt x="79" y="85"/>
                      </a:cubicBezTo>
                      <a:cubicBezTo>
                        <a:pt x="85" y="84"/>
                        <a:pt x="92" y="83"/>
                        <a:pt x="98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0" name="Freeform 491"/>
                <p:cNvSpPr>
                  <a:spLocks/>
                </p:cNvSpPr>
                <p:nvPr/>
              </p:nvSpPr>
              <p:spPr bwMode="auto">
                <a:xfrm>
                  <a:off x="660" y="2475"/>
                  <a:ext cx="973" cy="613"/>
                </a:xfrm>
                <a:custGeom>
                  <a:avLst/>
                  <a:gdLst>
                    <a:gd name="T0" fmla="*/ 208 w 389"/>
                    <a:gd name="T1" fmla="*/ 888 h 230"/>
                    <a:gd name="T2" fmla="*/ 188 w 389"/>
                    <a:gd name="T3" fmla="*/ 1839 h 230"/>
                    <a:gd name="T4" fmla="*/ 208 w 389"/>
                    <a:gd name="T5" fmla="*/ 2764 h 230"/>
                    <a:gd name="T6" fmla="*/ 283 w 389"/>
                    <a:gd name="T7" fmla="*/ 3196 h 230"/>
                    <a:gd name="T8" fmla="*/ 375 w 389"/>
                    <a:gd name="T9" fmla="*/ 3899 h 230"/>
                    <a:gd name="T10" fmla="*/ 1238 w 389"/>
                    <a:gd name="T11" fmla="*/ 4334 h 230"/>
                    <a:gd name="T12" fmla="*/ 2659 w 389"/>
                    <a:gd name="T13" fmla="*/ 4184 h 230"/>
                    <a:gd name="T14" fmla="*/ 4117 w 389"/>
                    <a:gd name="T15" fmla="*/ 4104 h 230"/>
                    <a:gd name="T16" fmla="*/ 5118 w 389"/>
                    <a:gd name="T17" fmla="*/ 4014 h 230"/>
                    <a:gd name="T18" fmla="*/ 5943 w 389"/>
                    <a:gd name="T19" fmla="*/ 4147 h 230"/>
                    <a:gd name="T20" fmla="*/ 6088 w 389"/>
                    <a:gd name="T21" fmla="*/ 3502 h 230"/>
                    <a:gd name="T22" fmla="*/ 6026 w 389"/>
                    <a:gd name="T23" fmla="*/ 2457 h 230"/>
                    <a:gd name="T24" fmla="*/ 6006 w 389"/>
                    <a:gd name="T25" fmla="*/ 1285 h 230"/>
                    <a:gd name="T26" fmla="*/ 4410 w 389"/>
                    <a:gd name="T27" fmla="*/ 21 h 230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89" h="230">
                      <a:moveTo>
                        <a:pt x="13" y="47"/>
                      </a:moveTo>
                      <a:cubicBezTo>
                        <a:pt x="0" y="59"/>
                        <a:pt x="12" y="81"/>
                        <a:pt x="12" y="97"/>
                      </a:cubicBezTo>
                      <a:cubicBezTo>
                        <a:pt x="13" y="113"/>
                        <a:pt x="11" y="130"/>
                        <a:pt x="13" y="146"/>
                      </a:cubicBezTo>
                      <a:cubicBezTo>
                        <a:pt x="14" y="154"/>
                        <a:pt x="17" y="161"/>
                        <a:pt x="18" y="169"/>
                      </a:cubicBezTo>
                      <a:cubicBezTo>
                        <a:pt x="21" y="181"/>
                        <a:pt x="20" y="195"/>
                        <a:pt x="24" y="206"/>
                      </a:cubicBezTo>
                      <a:cubicBezTo>
                        <a:pt x="33" y="229"/>
                        <a:pt x="58" y="228"/>
                        <a:pt x="79" y="229"/>
                      </a:cubicBezTo>
                      <a:cubicBezTo>
                        <a:pt x="110" y="230"/>
                        <a:pt x="139" y="223"/>
                        <a:pt x="170" y="221"/>
                      </a:cubicBezTo>
                      <a:cubicBezTo>
                        <a:pt x="201" y="218"/>
                        <a:pt x="232" y="219"/>
                        <a:pt x="263" y="217"/>
                      </a:cubicBezTo>
                      <a:cubicBezTo>
                        <a:pt x="284" y="217"/>
                        <a:pt x="306" y="212"/>
                        <a:pt x="327" y="212"/>
                      </a:cubicBezTo>
                      <a:cubicBezTo>
                        <a:pt x="342" y="212"/>
                        <a:pt x="369" y="230"/>
                        <a:pt x="380" y="219"/>
                      </a:cubicBezTo>
                      <a:cubicBezTo>
                        <a:pt x="389" y="211"/>
                        <a:pt x="388" y="196"/>
                        <a:pt x="389" y="185"/>
                      </a:cubicBezTo>
                      <a:cubicBezTo>
                        <a:pt x="389" y="166"/>
                        <a:pt x="387" y="148"/>
                        <a:pt x="385" y="130"/>
                      </a:cubicBezTo>
                      <a:cubicBezTo>
                        <a:pt x="383" y="109"/>
                        <a:pt x="384" y="89"/>
                        <a:pt x="384" y="68"/>
                      </a:cubicBezTo>
                      <a:cubicBezTo>
                        <a:pt x="385" y="20"/>
                        <a:pt x="323" y="0"/>
                        <a:pt x="282" y="1"/>
                      </a:cubicBezTo>
                    </a:path>
                  </a:pathLst>
                </a:custGeom>
                <a:solidFill>
                  <a:srgbClr val="AE50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1" name="Freeform 492"/>
                <p:cNvSpPr>
                  <a:spLocks/>
                </p:cNvSpPr>
                <p:nvPr/>
              </p:nvSpPr>
              <p:spPr bwMode="auto">
                <a:xfrm>
                  <a:off x="1508" y="2352"/>
                  <a:ext cx="147" cy="339"/>
                </a:xfrm>
                <a:custGeom>
                  <a:avLst/>
                  <a:gdLst>
                    <a:gd name="T0" fmla="*/ 820 w 59"/>
                    <a:gd name="T1" fmla="*/ 264 h 127"/>
                    <a:gd name="T2" fmla="*/ 0 w 59"/>
                    <a:gd name="T3" fmla="*/ 876 h 127"/>
                    <a:gd name="T4" fmla="*/ 12 w 59"/>
                    <a:gd name="T5" fmla="*/ 2015 h 127"/>
                    <a:gd name="T6" fmla="*/ 912 w 59"/>
                    <a:gd name="T7" fmla="*/ 2266 h 127"/>
                    <a:gd name="T8" fmla="*/ 912 w 59"/>
                    <a:gd name="T9" fmla="*/ 0 h 127"/>
                    <a:gd name="T10" fmla="*/ 820 w 59"/>
                    <a:gd name="T11" fmla="*/ 264 h 12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59" h="127">
                      <a:moveTo>
                        <a:pt x="53" y="14"/>
                      </a:moveTo>
                      <a:cubicBezTo>
                        <a:pt x="47" y="19"/>
                        <a:pt x="24" y="42"/>
                        <a:pt x="0" y="46"/>
                      </a:cubicBezTo>
                      <a:cubicBezTo>
                        <a:pt x="1" y="50"/>
                        <a:pt x="6" y="91"/>
                        <a:pt x="1" y="106"/>
                      </a:cubicBezTo>
                      <a:cubicBezTo>
                        <a:pt x="8" y="127"/>
                        <a:pt x="41" y="122"/>
                        <a:pt x="59" y="119"/>
                      </a:cubicBezTo>
                      <a:cubicBezTo>
                        <a:pt x="59" y="62"/>
                        <a:pt x="59" y="36"/>
                        <a:pt x="59" y="0"/>
                      </a:cubicBezTo>
                      <a:cubicBezTo>
                        <a:pt x="58" y="5"/>
                        <a:pt x="58" y="10"/>
                        <a:pt x="53" y="1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2" name="Freeform 493"/>
                <p:cNvSpPr>
                  <a:spLocks/>
                </p:cNvSpPr>
                <p:nvPr/>
              </p:nvSpPr>
              <p:spPr bwMode="auto">
                <a:xfrm>
                  <a:off x="1168" y="2355"/>
                  <a:ext cx="357" cy="362"/>
                </a:xfrm>
                <a:custGeom>
                  <a:avLst/>
                  <a:gdLst>
                    <a:gd name="T0" fmla="*/ 2120 w 143"/>
                    <a:gd name="T1" fmla="*/ 849 h 136"/>
                    <a:gd name="T2" fmla="*/ 2007 w 143"/>
                    <a:gd name="T3" fmla="*/ 865 h 136"/>
                    <a:gd name="T4" fmla="*/ 1059 w 143"/>
                    <a:gd name="T5" fmla="*/ 546 h 136"/>
                    <a:gd name="T6" fmla="*/ 979 w 143"/>
                    <a:gd name="T7" fmla="*/ 0 h 136"/>
                    <a:gd name="T8" fmla="*/ 979 w 143"/>
                    <a:gd name="T9" fmla="*/ 0 h 136"/>
                    <a:gd name="T10" fmla="*/ 979 w 143"/>
                    <a:gd name="T11" fmla="*/ 226 h 136"/>
                    <a:gd name="T12" fmla="*/ 886 w 143"/>
                    <a:gd name="T13" fmla="*/ 623 h 136"/>
                    <a:gd name="T14" fmla="*/ 0 w 143"/>
                    <a:gd name="T15" fmla="*/ 1246 h 136"/>
                    <a:gd name="T16" fmla="*/ 0 w 143"/>
                    <a:gd name="T17" fmla="*/ 1262 h 136"/>
                    <a:gd name="T18" fmla="*/ 1196 w 143"/>
                    <a:gd name="T19" fmla="*/ 2451 h 136"/>
                    <a:gd name="T20" fmla="*/ 2120 w 143"/>
                    <a:gd name="T21" fmla="*/ 2020 h 136"/>
                    <a:gd name="T22" fmla="*/ 2120 w 143"/>
                    <a:gd name="T23" fmla="*/ 849 h 1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43" h="136">
                      <a:moveTo>
                        <a:pt x="136" y="45"/>
                      </a:moveTo>
                      <a:cubicBezTo>
                        <a:pt x="134" y="46"/>
                        <a:pt x="131" y="46"/>
                        <a:pt x="129" y="46"/>
                      </a:cubicBezTo>
                      <a:cubicBezTo>
                        <a:pt x="103" y="46"/>
                        <a:pt x="75" y="35"/>
                        <a:pt x="68" y="29"/>
                      </a:cubicBezTo>
                      <a:cubicBezTo>
                        <a:pt x="63" y="24"/>
                        <a:pt x="63" y="11"/>
                        <a:pt x="63" y="0"/>
                      </a:cubicBezTo>
                      <a:cubicBezTo>
                        <a:pt x="63" y="0"/>
                        <a:pt x="63" y="0"/>
                        <a:pt x="63" y="0"/>
                      </a:cubicBezTo>
                      <a:cubicBezTo>
                        <a:pt x="63" y="12"/>
                        <a:pt x="63" y="12"/>
                        <a:pt x="63" y="12"/>
                      </a:cubicBezTo>
                      <a:cubicBezTo>
                        <a:pt x="63" y="21"/>
                        <a:pt x="63" y="27"/>
                        <a:pt x="57" y="33"/>
                      </a:cubicBezTo>
                      <a:cubicBezTo>
                        <a:pt x="51" y="39"/>
                        <a:pt x="24" y="64"/>
                        <a:pt x="0" y="66"/>
                      </a:cubicBezTo>
                      <a:cubicBezTo>
                        <a:pt x="0" y="67"/>
                        <a:pt x="0" y="67"/>
                        <a:pt x="0" y="67"/>
                      </a:cubicBezTo>
                      <a:cubicBezTo>
                        <a:pt x="3" y="75"/>
                        <a:pt x="55" y="124"/>
                        <a:pt x="77" y="130"/>
                      </a:cubicBezTo>
                      <a:cubicBezTo>
                        <a:pt x="99" y="136"/>
                        <a:pt x="134" y="111"/>
                        <a:pt x="136" y="107"/>
                      </a:cubicBezTo>
                      <a:cubicBezTo>
                        <a:pt x="143" y="94"/>
                        <a:pt x="137" y="49"/>
                        <a:pt x="136" y="4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3" name="Freeform 494"/>
                <p:cNvSpPr>
                  <a:spLocks/>
                </p:cNvSpPr>
                <p:nvPr/>
              </p:nvSpPr>
              <p:spPr bwMode="auto">
                <a:xfrm>
                  <a:off x="698" y="2341"/>
                  <a:ext cx="415" cy="411"/>
                </a:xfrm>
                <a:custGeom>
                  <a:avLst/>
                  <a:gdLst>
                    <a:gd name="T0" fmla="*/ 1938 w 166"/>
                    <a:gd name="T1" fmla="*/ 721 h 154"/>
                    <a:gd name="T2" fmla="*/ 1863 w 166"/>
                    <a:gd name="T3" fmla="*/ 363 h 154"/>
                    <a:gd name="T4" fmla="*/ 1863 w 166"/>
                    <a:gd name="T5" fmla="*/ 0 h 154"/>
                    <a:gd name="T6" fmla="*/ 1770 w 166"/>
                    <a:gd name="T7" fmla="*/ 649 h 154"/>
                    <a:gd name="T8" fmla="*/ 833 w 166"/>
                    <a:gd name="T9" fmla="*/ 721 h 154"/>
                    <a:gd name="T10" fmla="*/ 0 w 166"/>
                    <a:gd name="T11" fmla="*/ 2186 h 154"/>
                    <a:gd name="T12" fmla="*/ 0 w 166"/>
                    <a:gd name="T13" fmla="*/ 2186 h 154"/>
                    <a:gd name="T14" fmla="*/ 1408 w 166"/>
                    <a:gd name="T15" fmla="*/ 2778 h 154"/>
                    <a:gd name="T16" fmla="*/ 2595 w 166"/>
                    <a:gd name="T17" fmla="*/ 1332 h 154"/>
                    <a:gd name="T18" fmla="*/ 2595 w 166"/>
                    <a:gd name="T19" fmla="*/ 1289 h 154"/>
                    <a:gd name="T20" fmla="*/ 1938 w 166"/>
                    <a:gd name="T21" fmla="*/ 721 h 1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66" h="154">
                      <a:moveTo>
                        <a:pt x="124" y="38"/>
                      </a:moveTo>
                      <a:cubicBezTo>
                        <a:pt x="118" y="32"/>
                        <a:pt x="119" y="29"/>
                        <a:pt x="119" y="19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8" y="14"/>
                        <a:pt x="117" y="31"/>
                        <a:pt x="113" y="34"/>
                      </a:cubicBezTo>
                      <a:cubicBezTo>
                        <a:pt x="107" y="40"/>
                        <a:pt x="78" y="38"/>
                        <a:pt x="53" y="38"/>
                      </a:cubicBezTo>
                      <a:cubicBezTo>
                        <a:pt x="54" y="40"/>
                        <a:pt x="26" y="95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16" y="132"/>
                        <a:pt x="69" y="154"/>
                        <a:pt x="90" y="146"/>
                      </a:cubicBezTo>
                      <a:cubicBezTo>
                        <a:pt x="112" y="138"/>
                        <a:pt x="163" y="81"/>
                        <a:pt x="166" y="70"/>
                      </a:cubicBezTo>
                      <a:cubicBezTo>
                        <a:pt x="166" y="69"/>
                        <a:pt x="166" y="68"/>
                        <a:pt x="166" y="68"/>
                      </a:cubicBezTo>
                      <a:cubicBezTo>
                        <a:pt x="147" y="60"/>
                        <a:pt x="129" y="43"/>
                        <a:pt x="124" y="3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4" name="Freeform 495"/>
                <p:cNvSpPr>
                  <a:spLocks/>
                </p:cNvSpPr>
                <p:nvPr/>
              </p:nvSpPr>
              <p:spPr bwMode="auto">
                <a:xfrm>
                  <a:off x="938" y="2523"/>
                  <a:ext cx="430" cy="269"/>
                </a:xfrm>
                <a:custGeom>
                  <a:avLst/>
                  <a:gdLst>
                    <a:gd name="T0" fmla="*/ 2645 w 172"/>
                    <a:gd name="T1" fmla="*/ 1262 h 101"/>
                    <a:gd name="T2" fmla="*/ 1438 w 172"/>
                    <a:gd name="T3" fmla="*/ 77 h 101"/>
                    <a:gd name="T4" fmla="*/ 1438 w 172"/>
                    <a:gd name="T5" fmla="*/ 56 h 101"/>
                    <a:gd name="T6" fmla="*/ 1395 w 172"/>
                    <a:gd name="T7" fmla="*/ 77 h 101"/>
                    <a:gd name="T8" fmla="*/ 1395 w 172"/>
                    <a:gd name="T9" fmla="*/ 77 h 101"/>
                    <a:gd name="T10" fmla="*/ 1395 w 172"/>
                    <a:gd name="T11" fmla="*/ 77 h 101"/>
                    <a:gd name="T12" fmla="*/ 1395 w 172"/>
                    <a:gd name="T13" fmla="*/ 77 h 101"/>
                    <a:gd name="T14" fmla="*/ 1095 w 172"/>
                    <a:gd name="T15" fmla="*/ 0 h 101"/>
                    <a:gd name="T16" fmla="*/ 1095 w 172"/>
                    <a:gd name="T17" fmla="*/ 35 h 101"/>
                    <a:gd name="T18" fmla="*/ 0 w 172"/>
                    <a:gd name="T19" fmla="*/ 1420 h 101"/>
                    <a:gd name="T20" fmla="*/ 1300 w 172"/>
                    <a:gd name="T21" fmla="*/ 1907 h 101"/>
                    <a:gd name="T22" fmla="*/ 2688 w 172"/>
                    <a:gd name="T23" fmla="*/ 1284 h 101"/>
                    <a:gd name="T24" fmla="*/ 2688 w 172"/>
                    <a:gd name="T25" fmla="*/ 1284 h 101"/>
                    <a:gd name="T26" fmla="*/ 2645 w 172"/>
                    <a:gd name="T27" fmla="*/ 1262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72" h="101">
                      <a:moveTo>
                        <a:pt x="169" y="67"/>
                      </a:moveTo>
                      <a:cubicBezTo>
                        <a:pt x="147" y="61"/>
                        <a:pt x="95" y="12"/>
                        <a:pt x="92" y="4"/>
                      </a:cubicBezTo>
                      <a:cubicBezTo>
                        <a:pt x="92" y="3"/>
                        <a:pt x="92" y="3"/>
                        <a:pt x="92" y="3"/>
                      </a:cubicBezTo>
                      <a:cubicBezTo>
                        <a:pt x="91" y="3"/>
                        <a:pt x="90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9" y="4"/>
                        <a:pt x="89" y="4"/>
                        <a:pt x="89" y="4"/>
                      </a:cubicBezTo>
                      <a:cubicBezTo>
                        <a:pt x="83" y="4"/>
                        <a:pt x="76" y="2"/>
                        <a:pt x="70" y="0"/>
                      </a:cubicBezTo>
                      <a:cubicBezTo>
                        <a:pt x="70" y="0"/>
                        <a:pt x="70" y="1"/>
                        <a:pt x="70" y="2"/>
                      </a:cubicBezTo>
                      <a:cubicBezTo>
                        <a:pt x="67" y="12"/>
                        <a:pt x="23" y="61"/>
                        <a:pt x="0" y="75"/>
                      </a:cubicBezTo>
                      <a:cubicBezTo>
                        <a:pt x="6" y="89"/>
                        <a:pt x="61" y="101"/>
                        <a:pt x="83" y="101"/>
                      </a:cubicBezTo>
                      <a:cubicBezTo>
                        <a:pt x="105" y="101"/>
                        <a:pt x="163" y="82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7"/>
                        <a:pt x="169" y="6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5" name="Freeform 496"/>
                <p:cNvSpPr>
                  <a:spLocks/>
                </p:cNvSpPr>
                <p:nvPr/>
              </p:nvSpPr>
              <p:spPr bwMode="auto">
                <a:xfrm>
                  <a:off x="665" y="2317"/>
                  <a:ext cx="168" cy="347"/>
                </a:xfrm>
                <a:custGeom>
                  <a:avLst/>
                  <a:gdLst>
                    <a:gd name="T0" fmla="*/ 83 w 67"/>
                    <a:gd name="T1" fmla="*/ 248 h 130"/>
                    <a:gd name="T2" fmla="*/ 0 w 67"/>
                    <a:gd name="T3" fmla="*/ 0 h 130"/>
                    <a:gd name="T4" fmla="*/ 0 w 67"/>
                    <a:gd name="T5" fmla="*/ 2472 h 130"/>
                    <a:gd name="T6" fmla="*/ 1038 w 67"/>
                    <a:gd name="T7" fmla="*/ 892 h 130"/>
                    <a:gd name="T8" fmla="*/ 83 w 67"/>
                    <a:gd name="T9" fmla="*/ 248 h 13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7" h="130">
                      <a:moveTo>
                        <a:pt x="5" y="13"/>
                      </a:move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130"/>
                        <a:pt x="0" y="130"/>
                        <a:pt x="0" y="130"/>
                      </a:cubicBezTo>
                      <a:cubicBezTo>
                        <a:pt x="29" y="124"/>
                        <a:pt x="67" y="50"/>
                        <a:pt x="66" y="47"/>
                      </a:cubicBezTo>
                      <a:cubicBezTo>
                        <a:pt x="40" y="47"/>
                        <a:pt x="12" y="19"/>
                        <a:pt x="5" y="1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6" name="Freeform 497"/>
                <p:cNvSpPr>
                  <a:spLocks/>
                </p:cNvSpPr>
                <p:nvPr/>
              </p:nvSpPr>
              <p:spPr bwMode="auto">
                <a:xfrm>
                  <a:off x="665" y="2992"/>
                  <a:ext cx="130" cy="227"/>
                </a:xfrm>
                <a:custGeom>
                  <a:avLst/>
                  <a:gdLst>
                    <a:gd name="T0" fmla="*/ 625 w 52"/>
                    <a:gd name="T1" fmla="*/ 115 h 85"/>
                    <a:gd name="T2" fmla="*/ 0 w 52"/>
                    <a:gd name="T3" fmla="*/ 0 h 85"/>
                    <a:gd name="T4" fmla="*/ 0 w 52"/>
                    <a:gd name="T5" fmla="*/ 1482 h 85"/>
                    <a:gd name="T6" fmla="*/ 770 w 52"/>
                    <a:gd name="T7" fmla="*/ 1199 h 85"/>
                    <a:gd name="T8" fmla="*/ 625 w 52"/>
                    <a:gd name="T9" fmla="*/ 115 h 8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2" h="85">
                      <a:moveTo>
                        <a:pt x="40" y="6"/>
                      </a:moveTo>
                      <a:cubicBezTo>
                        <a:pt x="21" y="0"/>
                        <a:pt x="14" y="2"/>
                        <a:pt x="0" y="0"/>
                      </a:cubicBezTo>
                      <a:cubicBezTo>
                        <a:pt x="0" y="29"/>
                        <a:pt x="0" y="56"/>
                        <a:pt x="0" y="78"/>
                      </a:cubicBezTo>
                      <a:cubicBezTo>
                        <a:pt x="32" y="85"/>
                        <a:pt x="48" y="73"/>
                        <a:pt x="49" y="63"/>
                      </a:cubicBezTo>
                      <a:cubicBezTo>
                        <a:pt x="50" y="52"/>
                        <a:pt x="52" y="8"/>
                        <a:pt x="40" y="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7" name="Freeform 498"/>
                <p:cNvSpPr>
                  <a:spLocks/>
                </p:cNvSpPr>
                <p:nvPr/>
              </p:nvSpPr>
              <p:spPr bwMode="auto">
                <a:xfrm>
                  <a:off x="780" y="2973"/>
                  <a:ext cx="240" cy="243"/>
                </a:xfrm>
                <a:custGeom>
                  <a:avLst/>
                  <a:gdLst>
                    <a:gd name="T0" fmla="*/ 1425 w 96"/>
                    <a:gd name="T1" fmla="*/ 286 h 91"/>
                    <a:gd name="T2" fmla="*/ 708 w 96"/>
                    <a:gd name="T3" fmla="*/ 35 h 91"/>
                    <a:gd name="T4" fmla="*/ 0 w 96"/>
                    <a:gd name="T5" fmla="*/ 363 h 91"/>
                    <a:gd name="T6" fmla="*/ 50 w 96"/>
                    <a:gd name="T7" fmla="*/ 1332 h 91"/>
                    <a:gd name="T8" fmla="*/ 270 w 96"/>
                    <a:gd name="T9" fmla="*/ 1640 h 91"/>
                    <a:gd name="T10" fmla="*/ 1208 w 96"/>
                    <a:gd name="T11" fmla="*/ 1733 h 91"/>
                    <a:gd name="T12" fmla="*/ 1438 w 96"/>
                    <a:gd name="T13" fmla="*/ 1183 h 91"/>
                    <a:gd name="T14" fmla="*/ 1425 w 96"/>
                    <a:gd name="T15" fmla="*/ 286 h 9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6" h="91">
                      <a:moveTo>
                        <a:pt x="91" y="15"/>
                      </a:moveTo>
                      <a:cubicBezTo>
                        <a:pt x="85" y="7"/>
                        <a:pt x="69" y="0"/>
                        <a:pt x="45" y="2"/>
                      </a:cubicBezTo>
                      <a:cubicBezTo>
                        <a:pt x="22" y="3"/>
                        <a:pt x="2" y="10"/>
                        <a:pt x="0" y="19"/>
                      </a:cubicBezTo>
                      <a:cubicBezTo>
                        <a:pt x="5" y="32"/>
                        <a:pt x="4" y="61"/>
                        <a:pt x="3" y="70"/>
                      </a:cubicBezTo>
                      <a:cubicBezTo>
                        <a:pt x="4" y="78"/>
                        <a:pt x="3" y="83"/>
                        <a:pt x="17" y="86"/>
                      </a:cubicBezTo>
                      <a:cubicBezTo>
                        <a:pt x="31" y="89"/>
                        <a:pt x="59" y="90"/>
                        <a:pt x="77" y="91"/>
                      </a:cubicBezTo>
                      <a:cubicBezTo>
                        <a:pt x="95" y="91"/>
                        <a:pt x="92" y="79"/>
                        <a:pt x="92" y="62"/>
                      </a:cubicBezTo>
                      <a:cubicBezTo>
                        <a:pt x="91" y="46"/>
                        <a:pt x="96" y="23"/>
                        <a:pt x="91" y="15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8" name="Freeform 499"/>
                <p:cNvSpPr>
                  <a:spLocks/>
                </p:cNvSpPr>
                <p:nvPr/>
              </p:nvSpPr>
              <p:spPr bwMode="auto">
                <a:xfrm>
                  <a:off x="1003" y="2973"/>
                  <a:ext cx="242" cy="251"/>
                </a:xfrm>
                <a:custGeom>
                  <a:avLst/>
                  <a:gdLst>
                    <a:gd name="T0" fmla="*/ 1370 w 97"/>
                    <a:gd name="T1" fmla="*/ 192 h 94"/>
                    <a:gd name="T2" fmla="*/ 541 w 97"/>
                    <a:gd name="T3" fmla="*/ 56 h 94"/>
                    <a:gd name="T4" fmla="*/ 0 w 97"/>
                    <a:gd name="T5" fmla="*/ 248 h 94"/>
                    <a:gd name="T6" fmla="*/ 30 w 97"/>
                    <a:gd name="T7" fmla="*/ 286 h 94"/>
                    <a:gd name="T8" fmla="*/ 42 w 97"/>
                    <a:gd name="T9" fmla="*/ 1183 h 94"/>
                    <a:gd name="T10" fmla="*/ 0 w 97"/>
                    <a:gd name="T11" fmla="*/ 1653 h 94"/>
                    <a:gd name="T12" fmla="*/ 155 w 97"/>
                    <a:gd name="T13" fmla="*/ 1712 h 94"/>
                    <a:gd name="T14" fmla="*/ 1058 w 97"/>
                    <a:gd name="T15" fmla="*/ 1768 h 94"/>
                    <a:gd name="T16" fmla="*/ 1400 w 97"/>
                    <a:gd name="T17" fmla="*/ 1583 h 94"/>
                    <a:gd name="T18" fmla="*/ 1445 w 97"/>
                    <a:gd name="T19" fmla="*/ 1255 h 94"/>
                    <a:gd name="T20" fmla="*/ 1370 w 97"/>
                    <a:gd name="T21" fmla="*/ 192 h 9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97" h="94">
                      <a:moveTo>
                        <a:pt x="88" y="10"/>
                      </a:moveTo>
                      <a:cubicBezTo>
                        <a:pt x="80" y="2"/>
                        <a:pt x="66" y="7"/>
                        <a:pt x="35" y="3"/>
                      </a:cubicBezTo>
                      <a:cubicBezTo>
                        <a:pt x="13" y="0"/>
                        <a:pt x="6" y="5"/>
                        <a:pt x="0" y="13"/>
                      </a:cubicBezTo>
                      <a:cubicBezTo>
                        <a:pt x="1" y="14"/>
                        <a:pt x="1" y="14"/>
                        <a:pt x="2" y="15"/>
                      </a:cubicBezTo>
                      <a:cubicBezTo>
                        <a:pt x="7" y="23"/>
                        <a:pt x="2" y="46"/>
                        <a:pt x="3" y="62"/>
                      </a:cubicBezTo>
                      <a:cubicBezTo>
                        <a:pt x="3" y="73"/>
                        <a:pt x="4" y="82"/>
                        <a:pt x="0" y="87"/>
                      </a:cubicBezTo>
                      <a:cubicBezTo>
                        <a:pt x="3" y="89"/>
                        <a:pt x="6" y="90"/>
                        <a:pt x="10" y="90"/>
                      </a:cubicBezTo>
                      <a:cubicBezTo>
                        <a:pt x="21" y="91"/>
                        <a:pt x="46" y="91"/>
                        <a:pt x="68" y="93"/>
                      </a:cubicBezTo>
                      <a:cubicBezTo>
                        <a:pt x="81" y="94"/>
                        <a:pt x="86" y="89"/>
                        <a:pt x="90" y="83"/>
                      </a:cubicBezTo>
                      <a:cubicBezTo>
                        <a:pt x="92" y="80"/>
                        <a:pt x="93" y="74"/>
                        <a:pt x="93" y="66"/>
                      </a:cubicBezTo>
                      <a:cubicBezTo>
                        <a:pt x="93" y="49"/>
                        <a:pt x="97" y="19"/>
                        <a:pt x="88" y="10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59" name="Freeform 500"/>
                <p:cNvSpPr>
                  <a:spLocks/>
                </p:cNvSpPr>
                <p:nvPr/>
              </p:nvSpPr>
              <p:spPr bwMode="auto">
                <a:xfrm>
                  <a:off x="1228" y="2939"/>
                  <a:ext cx="225" cy="290"/>
                </a:xfrm>
                <a:custGeom>
                  <a:avLst/>
                  <a:gdLst>
                    <a:gd name="T0" fmla="*/ 1333 w 90"/>
                    <a:gd name="T1" fmla="*/ 1091 h 109"/>
                    <a:gd name="T2" fmla="*/ 1158 w 90"/>
                    <a:gd name="T3" fmla="*/ 114 h 109"/>
                    <a:gd name="T4" fmla="*/ 408 w 90"/>
                    <a:gd name="T5" fmla="*/ 136 h 109"/>
                    <a:gd name="T6" fmla="*/ 0 w 90"/>
                    <a:gd name="T7" fmla="*/ 490 h 109"/>
                    <a:gd name="T8" fmla="*/ 0 w 90"/>
                    <a:gd name="T9" fmla="*/ 490 h 109"/>
                    <a:gd name="T10" fmla="*/ 50 w 90"/>
                    <a:gd name="T11" fmla="*/ 1487 h 109"/>
                    <a:gd name="T12" fmla="*/ 50 w 90"/>
                    <a:gd name="T13" fmla="*/ 1658 h 109"/>
                    <a:gd name="T14" fmla="*/ 438 w 90"/>
                    <a:gd name="T15" fmla="*/ 2033 h 109"/>
                    <a:gd name="T16" fmla="*/ 1238 w 90"/>
                    <a:gd name="T17" fmla="*/ 1862 h 109"/>
                    <a:gd name="T18" fmla="*/ 1333 w 90"/>
                    <a:gd name="T19" fmla="*/ 1091 h 10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109">
                      <a:moveTo>
                        <a:pt x="85" y="58"/>
                      </a:moveTo>
                      <a:cubicBezTo>
                        <a:pt x="85" y="43"/>
                        <a:pt x="90" y="12"/>
                        <a:pt x="74" y="6"/>
                      </a:cubicBezTo>
                      <a:cubicBezTo>
                        <a:pt x="60" y="0"/>
                        <a:pt x="42" y="5"/>
                        <a:pt x="26" y="7"/>
                      </a:cubicBezTo>
                      <a:cubicBezTo>
                        <a:pt x="11" y="9"/>
                        <a:pt x="4" y="1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36"/>
                        <a:pt x="3" y="63"/>
                        <a:pt x="3" y="79"/>
                      </a:cubicBezTo>
                      <a:cubicBezTo>
                        <a:pt x="3" y="83"/>
                        <a:pt x="3" y="86"/>
                        <a:pt x="3" y="88"/>
                      </a:cubicBezTo>
                      <a:cubicBezTo>
                        <a:pt x="3" y="101"/>
                        <a:pt x="7" y="109"/>
                        <a:pt x="28" y="108"/>
                      </a:cubicBezTo>
                      <a:cubicBezTo>
                        <a:pt x="50" y="107"/>
                        <a:pt x="69" y="106"/>
                        <a:pt x="79" y="99"/>
                      </a:cubicBezTo>
                      <a:cubicBezTo>
                        <a:pt x="89" y="91"/>
                        <a:pt x="84" y="74"/>
                        <a:pt x="85" y="58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0" name="Freeform 501"/>
                <p:cNvSpPr>
                  <a:spLocks/>
                </p:cNvSpPr>
                <p:nvPr/>
              </p:nvSpPr>
              <p:spPr bwMode="auto">
                <a:xfrm>
                  <a:off x="1598" y="2987"/>
                  <a:ext cx="57" cy="213"/>
                </a:xfrm>
                <a:custGeom>
                  <a:avLst/>
                  <a:gdLst>
                    <a:gd name="T0" fmla="*/ 349 w 23"/>
                    <a:gd name="T1" fmla="*/ 35 h 80"/>
                    <a:gd name="T2" fmla="*/ 12 w 23"/>
                    <a:gd name="T3" fmla="*/ 205 h 80"/>
                    <a:gd name="T4" fmla="*/ 30 w 23"/>
                    <a:gd name="T5" fmla="*/ 1134 h 80"/>
                    <a:gd name="T6" fmla="*/ 337 w 23"/>
                    <a:gd name="T7" fmla="*/ 1510 h 80"/>
                    <a:gd name="T8" fmla="*/ 349 w 23"/>
                    <a:gd name="T9" fmla="*/ 1078 h 80"/>
                    <a:gd name="T10" fmla="*/ 349 w 23"/>
                    <a:gd name="T11" fmla="*/ 35 h 8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3" h="80">
                      <a:moveTo>
                        <a:pt x="23" y="2"/>
                      </a:moveTo>
                      <a:cubicBezTo>
                        <a:pt x="16" y="0"/>
                        <a:pt x="2" y="0"/>
                        <a:pt x="1" y="11"/>
                      </a:cubicBezTo>
                      <a:cubicBezTo>
                        <a:pt x="1" y="22"/>
                        <a:pt x="1" y="46"/>
                        <a:pt x="2" y="60"/>
                      </a:cubicBezTo>
                      <a:cubicBezTo>
                        <a:pt x="4" y="74"/>
                        <a:pt x="0" y="78"/>
                        <a:pt x="22" y="80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40"/>
                        <a:pt x="23" y="21"/>
                        <a:pt x="23" y="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1" name="Freeform 502"/>
                <p:cNvSpPr>
                  <a:spLocks/>
                </p:cNvSpPr>
                <p:nvPr/>
              </p:nvSpPr>
              <p:spPr bwMode="auto">
                <a:xfrm>
                  <a:off x="1433" y="2957"/>
                  <a:ext cx="172" cy="254"/>
                </a:xfrm>
                <a:custGeom>
                  <a:avLst/>
                  <a:gdLst>
                    <a:gd name="T0" fmla="*/ 1057 w 69"/>
                    <a:gd name="T1" fmla="*/ 1358 h 95"/>
                    <a:gd name="T2" fmla="*/ 1037 w 69"/>
                    <a:gd name="T3" fmla="*/ 422 h 95"/>
                    <a:gd name="T4" fmla="*/ 1057 w 69"/>
                    <a:gd name="T5" fmla="*/ 342 h 95"/>
                    <a:gd name="T6" fmla="*/ 1057 w 69"/>
                    <a:gd name="T7" fmla="*/ 321 h 95"/>
                    <a:gd name="T8" fmla="*/ 603 w 69"/>
                    <a:gd name="T9" fmla="*/ 21 h 95"/>
                    <a:gd name="T10" fmla="*/ 62 w 69"/>
                    <a:gd name="T11" fmla="*/ 94 h 95"/>
                    <a:gd name="T12" fmla="*/ 0 w 69"/>
                    <a:gd name="T13" fmla="*/ 115 h 95"/>
                    <a:gd name="T14" fmla="*/ 42 w 69"/>
                    <a:gd name="T15" fmla="*/ 973 h 95"/>
                    <a:gd name="T16" fmla="*/ 12 w 69"/>
                    <a:gd name="T17" fmla="*/ 1644 h 95"/>
                    <a:gd name="T18" fmla="*/ 75 w 69"/>
                    <a:gd name="T19" fmla="*/ 1759 h 95"/>
                    <a:gd name="T20" fmla="*/ 683 w 69"/>
                    <a:gd name="T21" fmla="*/ 1700 h 95"/>
                    <a:gd name="T22" fmla="*/ 1057 w 69"/>
                    <a:gd name="T23" fmla="*/ 1551 h 95"/>
                    <a:gd name="T24" fmla="*/ 1069 w 69"/>
                    <a:gd name="T25" fmla="*/ 1529 h 95"/>
                    <a:gd name="T26" fmla="*/ 1057 w 69"/>
                    <a:gd name="T27" fmla="*/ 1358 h 95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69" h="95">
                      <a:moveTo>
                        <a:pt x="68" y="71"/>
                      </a:moveTo>
                      <a:cubicBezTo>
                        <a:pt x="67" y="57"/>
                        <a:pt x="67" y="33"/>
                        <a:pt x="67" y="22"/>
                      </a:cubicBezTo>
                      <a:cubicBezTo>
                        <a:pt x="67" y="21"/>
                        <a:pt x="68" y="19"/>
                        <a:pt x="68" y="18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64" y="9"/>
                        <a:pt x="58" y="1"/>
                        <a:pt x="39" y="1"/>
                      </a:cubicBezTo>
                      <a:cubicBezTo>
                        <a:pt x="20" y="0"/>
                        <a:pt x="14" y="3"/>
                        <a:pt x="4" y="5"/>
                      </a:cubicBezTo>
                      <a:cubicBezTo>
                        <a:pt x="2" y="5"/>
                        <a:pt x="1" y="5"/>
                        <a:pt x="0" y="6"/>
                      </a:cubicBezTo>
                      <a:cubicBezTo>
                        <a:pt x="6" y="18"/>
                        <a:pt x="3" y="39"/>
                        <a:pt x="3" y="51"/>
                      </a:cubicBezTo>
                      <a:cubicBezTo>
                        <a:pt x="2" y="64"/>
                        <a:pt x="5" y="77"/>
                        <a:pt x="1" y="86"/>
                      </a:cubicBezTo>
                      <a:cubicBezTo>
                        <a:pt x="3" y="87"/>
                        <a:pt x="2" y="91"/>
                        <a:pt x="5" y="92"/>
                      </a:cubicBezTo>
                      <a:cubicBezTo>
                        <a:pt x="12" y="95"/>
                        <a:pt x="27" y="91"/>
                        <a:pt x="44" y="89"/>
                      </a:cubicBezTo>
                      <a:cubicBezTo>
                        <a:pt x="62" y="87"/>
                        <a:pt x="62" y="91"/>
                        <a:pt x="68" y="81"/>
                      </a:cubicBezTo>
                      <a:cubicBezTo>
                        <a:pt x="69" y="80"/>
                        <a:pt x="69" y="80"/>
                        <a:pt x="69" y="80"/>
                      </a:cubicBezTo>
                      <a:cubicBezTo>
                        <a:pt x="69" y="77"/>
                        <a:pt x="69" y="75"/>
                        <a:pt x="68" y="7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2" name="Freeform 503"/>
                <p:cNvSpPr>
                  <a:spLocks/>
                </p:cNvSpPr>
                <p:nvPr/>
              </p:nvSpPr>
              <p:spPr bwMode="auto">
                <a:xfrm>
                  <a:off x="860" y="2728"/>
                  <a:ext cx="263" cy="267"/>
                </a:xfrm>
                <a:custGeom>
                  <a:avLst/>
                  <a:gdLst>
                    <a:gd name="T0" fmla="*/ 1601 w 105"/>
                    <a:gd name="T1" fmla="*/ 435 h 100"/>
                    <a:gd name="T2" fmla="*/ 534 w 105"/>
                    <a:gd name="T3" fmla="*/ 35 h 100"/>
                    <a:gd name="T4" fmla="*/ 408 w 105"/>
                    <a:gd name="T5" fmla="*/ 0 h 100"/>
                    <a:gd name="T6" fmla="*/ 396 w 105"/>
                    <a:gd name="T7" fmla="*/ 21 h 100"/>
                    <a:gd name="T8" fmla="*/ 95 w 105"/>
                    <a:gd name="T9" fmla="*/ 35 h 100"/>
                    <a:gd name="T10" fmla="*/ 20 w 105"/>
                    <a:gd name="T11" fmla="*/ 435 h 100"/>
                    <a:gd name="T12" fmla="*/ 33 w 105"/>
                    <a:gd name="T13" fmla="*/ 1469 h 100"/>
                    <a:gd name="T14" fmla="*/ 333 w 105"/>
                    <a:gd name="T15" fmla="*/ 1768 h 100"/>
                    <a:gd name="T16" fmla="*/ 1255 w 105"/>
                    <a:gd name="T17" fmla="*/ 1754 h 100"/>
                    <a:gd name="T18" fmla="*/ 1601 w 105"/>
                    <a:gd name="T19" fmla="*/ 457 h 100"/>
                    <a:gd name="T20" fmla="*/ 1601 w 105"/>
                    <a:gd name="T21" fmla="*/ 435 h 10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05" h="100">
                      <a:moveTo>
                        <a:pt x="102" y="23"/>
                      </a:moveTo>
                      <a:cubicBezTo>
                        <a:pt x="79" y="20"/>
                        <a:pt x="46" y="12"/>
                        <a:pt x="34" y="2"/>
                      </a:cubicBezTo>
                      <a:cubicBezTo>
                        <a:pt x="31" y="2"/>
                        <a:pt x="29" y="1"/>
                        <a:pt x="26" y="0"/>
                      </a:cubicBezTo>
                      <a:cubicBezTo>
                        <a:pt x="26" y="1"/>
                        <a:pt x="25" y="1"/>
                        <a:pt x="25" y="1"/>
                      </a:cubicBezTo>
                      <a:cubicBezTo>
                        <a:pt x="20" y="3"/>
                        <a:pt x="13" y="3"/>
                        <a:pt x="6" y="2"/>
                      </a:cubicBezTo>
                      <a:cubicBezTo>
                        <a:pt x="1" y="7"/>
                        <a:pt x="2" y="15"/>
                        <a:pt x="1" y="23"/>
                      </a:cubicBezTo>
                      <a:cubicBezTo>
                        <a:pt x="0" y="32"/>
                        <a:pt x="0" y="69"/>
                        <a:pt x="2" y="77"/>
                      </a:cubicBezTo>
                      <a:cubicBezTo>
                        <a:pt x="6" y="89"/>
                        <a:pt x="5" y="94"/>
                        <a:pt x="21" y="93"/>
                      </a:cubicBezTo>
                      <a:cubicBezTo>
                        <a:pt x="37" y="92"/>
                        <a:pt x="53" y="100"/>
                        <a:pt x="80" y="92"/>
                      </a:cubicBezTo>
                      <a:cubicBezTo>
                        <a:pt x="97" y="87"/>
                        <a:pt x="105" y="66"/>
                        <a:pt x="102" y="24"/>
                      </a:cubicBezTo>
                      <a:cubicBezTo>
                        <a:pt x="102" y="23"/>
                        <a:pt x="102" y="23"/>
                        <a:pt x="102" y="23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3" name="Freeform 504"/>
                <p:cNvSpPr>
                  <a:spLocks/>
                </p:cNvSpPr>
                <p:nvPr/>
              </p:nvSpPr>
              <p:spPr bwMode="auto">
                <a:xfrm>
                  <a:off x="665" y="2659"/>
                  <a:ext cx="203" cy="344"/>
                </a:xfrm>
                <a:custGeom>
                  <a:avLst/>
                  <a:gdLst>
                    <a:gd name="T0" fmla="*/ 1276 w 81"/>
                    <a:gd name="T1" fmla="*/ 1971 h 129"/>
                    <a:gd name="T2" fmla="*/ 1256 w 81"/>
                    <a:gd name="T3" fmla="*/ 1955 h 129"/>
                    <a:gd name="T4" fmla="*/ 1243 w 81"/>
                    <a:gd name="T5" fmla="*/ 931 h 129"/>
                    <a:gd name="T6" fmla="*/ 1256 w 81"/>
                    <a:gd name="T7" fmla="*/ 875 h 129"/>
                    <a:gd name="T8" fmla="*/ 1150 w 81"/>
                    <a:gd name="T9" fmla="*/ 491 h 129"/>
                    <a:gd name="T10" fmla="*/ 271 w 81"/>
                    <a:gd name="T11" fmla="*/ 0 h 129"/>
                    <a:gd name="T12" fmla="*/ 0 w 81"/>
                    <a:gd name="T13" fmla="*/ 93 h 129"/>
                    <a:gd name="T14" fmla="*/ 0 w 81"/>
                    <a:gd name="T15" fmla="*/ 2368 h 129"/>
                    <a:gd name="T16" fmla="*/ 534 w 81"/>
                    <a:gd name="T17" fmla="*/ 2445 h 129"/>
                    <a:gd name="T18" fmla="*/ 847 w 81"/>
                    <a:gd name="T19" fmla="*/ 2445 h 129"/>
                    <a:gd name="T20" fmla="*/ 1256 w 81"/>
                    <a:gd name="T21" fmla="*/ 2296 h 129"/>
                    <a:gd name="T22" fmla="*/ 1276 w 81"/>
                    <a:gd name="T23" fmla="*/ 1971 h 12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81" h="129">
                      <a:moveTo>
                        <a:pt x="81" y="104"/>
                      </a:moveTo>
                      <a:cubicBezTo>
                        <a:pt x="80" y="103"/>
                        <a:pt x="80" y="103"/>
                        <a:pt x="80" y="103"/>
                      </a:cubicBezTo>
                      <a:cubicBezTo>
                        <a:pt x="78" y="95"/>
                        <a:pt x="78" y="58"/>
                        <a:pt x="79" y="49"/>
                      </a:cubicBezTo>
                      <a:cubicBezTo>
                        <a:pt x="79" y="48"/>
                        <a:pt x="80" y="47"/>
                        <a:pt x="80" y="46"/>
                      </a:cubicBezTo>
                      <a:cubicBezTo>
                        <a:pt x="79" y="39"/>
                        <a:pt x="76" y="29"/>
                        <a:pt x="73" y="26"/>
                      </a:cubicBezTo>
                      <a:cubicBezTo>
                        <a:pt x="53" y="21"/>
                        <a:pt x="30" y="10"/>
                        <a:pt x="17" y="0"/>
                      </a:cubicBezTo>
                      <a:cubicBezTo>
                        <a:pt x="11" y="1"/>
                        <a:pt x="5" y="3"/>
                        <a:pt x="0" y="5"/>
                      </a:cubicBezTo>
                      <a:cubicBezTo>
                        <a:pt x="0" y="44"/>
                        <a:pt x="0" y="86"/>
                        <a:pt x="0" y="125"/>
                      </a:cubicBezTo>
                      <a:cubicBezTo>
                        <a:pt x="13" y="127"/>
                        <a:pt x="20" y="125"/>
                        <a:pt x="34" y="129"/>
                      </a:cubicBezTo>
                      <a:cubicBezTo>
                        <a:pt x="41" y="127"/>
                        <a:pt x="50" y="128"/>
                        <a:pt x="54" y="129"/>
                      </a:cubicBezTo>
                      <a:cubicBezTo>
                        <a:pt x="60" y="125"/>
                        <a:pt x="69" y="123"/>
                        <a:pt x="80" y="121"/>
                      </a:cubicBezTo>
                      <a:cubicBezTo>
                        <a:pt x="81" y="116"/>
                        <a:pt x="81" y="109"/>
                        <a:pt x="81" y="10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4" name="Freeform 505"/>
                <p:cNvSpPr>
                  <a:spLocks/>
                </p:cNvSpPr>
                <p:nvPr/>
              </p:nvSpPr>
              <p:spPr bwMode="auto">
                <a:xfrm>
                  <a:off x="1553" y="2669"/>
                  <a:ext cx="102" cy="323"/>
                </a:xfrm>
                <a:custGeom>
                  <a:avLst/>
                  <a:gdLst>
                    <a:gd name="T0" fmla="*/ 632 w 41"/>
                    <a:gd name="T1" fmla="*/ 21 h 121"/>
                    <a:gd name="T2" fmla="*/ 229 w 41"/>
                    <a:gd name="T3" fmla="*/ 93 h 121"/>
                    <a:gd name="T4" fmla="*/ 30 w 41"/>
                    <a:gd name="T5" fmla="*/ 948 h 121"/>
                    <a:gd name="T6" fmla="*/ 75 w 41"/>
                    <a:gd name="T7" fmla="*/ 2109 h 121"/>
                    <a:gd name="T8" fmla="*/ 216 w 41"/>
                    <a:gd name="T9" fmla="*/ 2210 h 121"/>
                    <a:gd name="T10" fmla="*/ 433 w 41"/>
                    <a:gd name="T11" fmla="*/ 2301 h 121"/>
                    <a:gd name="T12" fmla="*/ 632 w 41"/>
                    <a:gd name="T13" fmla="*/ 2301 h 121"/>
                    <a:gd name="T14" fmla="*/ 632 w 41"/>
                    <a:gd name="T15" fmla="*/ 21 h 121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41" h="121">
                      <a:moveTo>
                        <a:pt x="41" y="1"/>
                      </a:moveTo>
                      <a:cubicBezTo>
                        <a:pt x="34" y="0"/>
                        <a:pt x="20" y="3"/>
                        <a:pt x="15" y="5"/>
                      </a:cubicBezTo>
                      <a:cubicBezTo>
                        <a:pt x="10" y="8"/>
                        <a:pt x="4" y="28"/>
                        <a:pt x="2" y="50"/>
                      </a:cubicBezTo>
                      <a:cubicBezTo>
                        <a:pt x="0" y="72"/>
                        <a:pt x="0" y="106"/>
                        <a:pt x="5" y="111"/>
                      </a:cubicBezTo>
                      <a:cubicBezTo>
                        <a:pt x="9" y="112"/>
                        <a:pt x="12" y="114"/>
                        <a:pt x="14" y="116"/>
                      </a:cubicBezTo>
                      <a:cubicBezTo>
                        <a:pt x="19" y="118"/>
                        <a:pt x="24" y="120"/>
                        <a:pt x="28" y="121"/>
                      </a:cubicBezTo>
                      <a:cubicBezTo>
                        <a:pt x="32" y="120"/>
                        <a:pt x="37" y="120"/>
                        <a:pt x="41" y="121"/>
                      </a:cubicBezTo>
                      <a:cubicBezTo>
                        <a:pt x="41" y="82"/>
                        <a:pt x="41" y="40"/>
                        <a:pt x="41" y="1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5" name="Freeform 506"/>
                <p:cNvSpPr>
                  <a:spLocks/>
                </p:cNvSpPr>
                <p:nvPr/>
              </p:nvSpPr>
              <p:spPr bwMode="auto">
                <a:xfrm>
                  <a:off x="1340" y="2645"/>
                  <a:ext cx="235" cy="328"/>
                </a:xfrm>
                <a:custGeom>
                  <a:avLst/>
                  <a:gdLst>
                    <a:gd name="T0" fmla="*/ 458 w 94"/>
                    <a:gd name="T1" fmla="*/ 2197 h 123"/>
                    <a:gd name="T2" fmla="*/ 583 w 94"/>
                    <a:gd name="T3" fmla="*/ 2333 h 123"/>
                    <a:gd name="T4" fmla="*/ 645 w 94"/>
                    <a:gd name="T5" fmla="*/ 2312 h 123"/>
                    <a:gd name="T6" fmla="*/ 1188 w 94"/>
                    <a:gd name="T7" fmla="*/ 2240 h 123"/>
                    <a:gd name="T8" fmla="*/ 1333 w 94"/>
                    <a:gd name="T9" fmla="*/ 2253 h 123"/>
                    <a:gd name="T10" fmla="*/ 1375 w 94"/>
                    <a:gd name="T11" fmla="*/ 2141 h 123"/>
                    <a:gd name="T12" fmla="*/ 1363 w 94"/>
                    <a:gd name="T13" fmla="*/ 1117 h 123"/>
                    <a:gd name="T14" fmla="*/ 1470 w 94"/>
                    <a:gd name="T15" fmla="*/ 456 h 123"/>
                    <a:gd name="T16" fmla="*/ 1438 w 94"/>
                    <a:gd name="T17" fmla="*/ 227 h 123"/>
                    <a:gd name="T18" fmla="*/ 1113 w 94"/>
                    <a:gd name="T19" fmla="*/ 21 h 123"/>
                    <a:gd name="T20" fmla="*/ 1020 w 94"/>
                    <a:gd name="T21" fmla="*/ 0 h 123"/>
                    <a:gd name="T22" fmla="*/ 175 w 94"/>
                    <a:gd name="T23" fmla="*/ 419 h 123"/>
                    <a:gd name="T24" fmla="*/ 175 w 94"/>
                    <a:gd name="T25" fmla="*/ 419 h 123"/>
                    <a:gd name="T26" fmla="*/ 83 w 94"/>
                    <a:gd name="T27" fmla="*/ 533 h 123"/>
                    <a:gd name="T28" fmla="*/ 63 w 94"/>
                    <a:gd name="T29" fmla="*/ 547 h 123"/>
                    <a:gd name="T30" fmla="*/ 63 w 94"/>
                    <a:gd name="T31" fmla="*/ 1421 h 123"/>
                    <a:gd name="T32" fmla="*/ 83 w 94"/>
                    <a:gd name="T33" fmla="*/ 2141 h 123"/>
                    <a:gd name="T34" fmla="*/ 83 w 94"/>
                    <a:gd name="T35" fmla="*/ 2141 h 123"/>
                    <a:gd name="T36" fmla="*/ 458 w 94"/>
                    <a:gd name="T37" fmla="*/ 2197 h 1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94" h="123">
                      <a:moveTo>
                        <a:pt x="29" y="116"/>
                      </a:moveTo>
                      <a:cubicBezTo>
                        <a:pt x="32" y="117"/>
                        <a:pt x="35" y="120"/>
                        <a:pt x="37" y="123"/>
                      </a:cubicBezTo>
                      <a:cubicBezTo>
                        <a:pt x="38" y="122"/>
                        <a:pt x="39" y="122"/>
                        <a:pt x="41" y="122"/>
                      </a:cubicBezTo>
                      <a:cubicBezTo>
                        <a:pt x="51" y="120"/>
                        <a:pt x="57" y="117"/>
                        <a:pt x="76" y="118"/>
                      </a:cubicBezTo>
                      <a:cubicBezTo>
                        <a:pt x="80" y="118"/>
                        <a:pt x="82" y="118"/>
                        <a:pt x="85" y="119"/>
                      </a:cubicBezTo>
                      <a:cubicBezTo>
                        <a:pt x="86" y="117"/>
                        <a:pt x="87" y="115"/>
                        <a:pt x="88" y="113"/>
                      </a:cubicBezTo>
                      <a:cubicBezTo>
                        <a:pt x="85" y="101"/>
                        <a:pt x="85" y="77"/>
                        <a:pt x="87" y="59"/>
                      </a:cubicBezTo>
                      <a:cubicBezTo>
                        <a:pt x="88" y="45"/>
                        <a:pt x="91" y="32"/>
                        <a:pt x="94" y="24"/>
                      </a:cubicBezTo>
                      <a:cubicBezTo>
                        <a:pt x="92" y="19"/>
                        <a:pt x="92" y="15"/>
                        <a:pt x="92" y="12"/>
                      </a:cubicBezTo>
                      <a:cubicBezTo>
                        <a:pt x="83" y="11"/>
                        <a:pt x="75" y="8"/>
                        <a:pt x="71" y="1"/>
                      </a:cubicBezTo>
                      <a:cubicBezTo>
                        <a:pt x="69" y="1"/>
                        <a:pt x="68" y="1"/>
                        <a:pt x="65" y="0"/>
                      </a:cubicBezTo>
                      <a:cubicBezTo>
                        <a:pt x="57" y="8"/>
                        <a:pt x="30" y="25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4"/>
                        <a:pt x="8" y="26"/>
                        <a:pt x="5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0" y="37"/>
                        <a:pt x="5" y="59"/>
                        <a:pt x="4" y="75"/>
                      </a:cubicBezTo>
                      <a:cubicBezTo>
                        <a:pt x="4" y="91"/>
                        <a:pt x="3" y="111"/>
                        <a:pt x="5" y="113"/>
                      </a:cubicBezTo>
                      <a:cubicBezTo>
                        <a:pt x="5" y="113"/>
                        <a:pt x="5" y="113"/>
                        <a:pt x="5" y="113"/>
                      </a:cubicBezTo>
                      <a:cubicBezTo>
                        <a:pt x="13" y="113"/>
                        <a:pt x="22" y="113"/>
                        <a:pt x="29" y="116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6" name="Freeform 507"/>
                <p:cNvSpPr>
                  <a:spLocks/>
                </p:cNvSpPr>
                <p:nvPr/>
              </p:nvSpPr>
              <p:spPr bwMode="auto">
                <a:xfrm>
                  <a:off x="1095" y="2731"/>
                  <a:ext cx="258" cy="261"/>
                </a:xfrm>
                <a:custGeom>
                  <a:avLst/>
                  <a:gdLst>
                    <a:gd name="T0" fmla="*/ 1556 w 103"/>
                    <a:gd name="T1" fmla="*/ 1547 h 98"/>
                    <a:gd name="T2" fmla="*/ 1601 w 103"/>
                    <a:gd name="T3" fmla="*/ 1420 h 98"/>
                    <a:gd name="T4" fmla="*/ 1601 w 103"/>
                    <a:gd name="T5" fmla="*/ 815 h 98"/>
                    <a:gd name="T6" fmla="*/ 1588 w 103"/>
                    <a:gd name="T7" fmla="*/ 77 h 98"/>
                    <a:gd name="T8" fmla="*/ 1505 w 103"/>
                    <a:gd name="T9" fmla="*/ 0 h 98"/>
                    <a:gd name="T10" fmla="*/ 313 w 103"/>
                    <a:gd name="T11" fmla="*/ 431 h 98"/>
                    <a:gd name="T12" fmla="*/ 125 w 103"/>
                    <a:gd name="T13" fmla="*/ 418 h 98"/>
                    <a:gd name="T14" fmla="*/ 125 w 103"/>
                    <a:gd name="T15" fmla="*/ 431 h 98"/>
                    <a:gd name="T16" fmla="*/ 20 w 103"/>
                    <a:gd name="T17" fmla="*/ 1475 h 98"/>
                    <a:gd name="T18" fmla="*/ 50 w 103"/>
                    <a:gd name="T19" fmla="*/ 1795 h 98"/>
                    <a:gd name="T20" fmla="*/ 741 w 103"/>
                    <a:gd name="T21" fmla="*/ 1851 h 98"/>
                    <a:gd name="T22" fmla="*/ 929 w 103"/>
                    <a:gd name="T23" fmla="*/ 1758 h 98"/>
                    <a:gd name="T24" fmla="*/ 942 w 103"/>
                    <a:gd name="T25" fmla="*/ 1758 h 98"/>
                    <a:gd name="T26" fmla="*/ 1242 w 103"/>
                    <a:gd name="T27" fmla="*/ 1603 h 98"/>
                    <a:gd name="T28" fmla="*/ 1556 w 103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3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2" y="67"/>
                        <a:pt x="102" y="54"/>
                        <a:pt x="102" y="43"/>
                      </a:cubicBezTo>
                      <a:cubicBezTo>
                        <a:pt x="103" y="31"/>
                        <a:pt x="100" y="15"/>
                        <a:pt x="101" y="4"/>
                      </a:cubicBezTo>
                      <a:cubicBezTo>
                        <a:pt x="99" y="3"/>
                        <a:pt x="98" y="2"/>
                        <a:pt x="96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7" y="23"/>
                        <a:pt x="13" y="22"/>
                        <a:pt x="8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1" y="90"/>
                        <a:pt x="3" y="95"/>
                      </a:cubicBezTo>
                      <a:cubicBezTo>
                        <a:pt x="25" y="97"/>
                        <a:pt x="38" y="94"/>
                        <a:pt x="47" y="98"/>
                      </a:cubicBezTo>
                      <a:cubicBezTo>
                        <a:pt x="51" y="96"/>
                        <a:pt x="56" y="94"/>
                        <a:pt x="59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5" y="89"/>
                        <a:pt x="71" y="86"/>
                        <a:pt x="79" y="85"/>
                      </a:cubicBezTo>
                      <a:cubicBezTo>
                        <a:pt x="86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7" name="Freeform 508"/>
                <p:cNvSpPr>
                  <a:spLocks/>
                </p:cNvSpPr>
                <p:nvPr/>
              </p:nvSpPr>
              <p:spPr bwMode="auto">
                <a:xfrm>
                  <a:off x="1095" y="2731"/>
                  <a:ext cx="258" cy="261"/>
                </a:xfrm>
                <a:custGeom>
                  <a:avLst/>
                  <a:gdLst>
                    <a:gd name="T0" fmla="*/ 1556 w 103"/>
                    <a:gd name="T1" fmla="*/ 1547 h 98"/>
                    <a:gd name="T2" fmla="*/ 1601 w 103"/>
                    <a:gd name="T3" fmla="*/ 1420 h 98"/>
                    <a:gd name="T4" fmla="*/ 1601 w 103"/>
                    <a:gd name="T5" fmla="*/ 815 h 98"/>
                    <a:gd name="T6" fmla="*/ 1588 w 103"/>
                    <a:gd name="T7" fmla="*/ 77 h 98"/>
                    <a:gd name="T8" fmla="*/ 1505 w 103"/>
                    <a:gd name="T9" fmla="*/ 0 h 98"/>
                    <a:gd name="T10" fmla="*/ 313 w 103"/>
                    <a:gd name="T11" fmla="*/ 431 h 98"/>
                    <a:gd name="T12" fmla="*/ 125 w 103"/>
                    <a:gd name="T13" fmla="*/ 418 h 98"/>
                    <a:gd name="T14" fmla="*/ 125 w 103"/>
                    <a:gd name="T15" fmla="*/ 431 h 98"/>
                    <a:gd name="T16" fmla="*/ 20 w 103"/>
                    <a:gd name="T17" fmla="*/ 1475 h 98"/>
                    <a:gd name="T18" fmla="*/ 50 w 103"/>
                    <a:gd name="T19" fmla="*/ 1795 h 98"/>
                    <a:gd name="T20" fmla="*/ 741 w 103"/>
                    <a:gd name="T21" fmla="*/ 1851 h 98"/>
                    <a:gd name="T22" fmla="*/ 929 w 103"/>
                    <a:gd name="T23" fmla="*/ 1758 h 98"/>
                    <a:gd name="T24" fmla="*/ 942 w 103"/>
                    <a:gd name="T25" fmla="*/ 1758 h 98"/>
                    <a:gd name="T26" fmla="*/ 1242 w 103"/>
                    <a:gd name="T27" fmla="*/ 1603 h 98"/>
                    <a:gd name="T28" fmla="*/ 1556 w 103"/>
                    <a:gd name="T29" fmla="*/ 1547 h 9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3" h="98">
                      <a:moveTo>
                        <a:pt x="99" y="82"/>
                      </a:moveTo>
                      <a:cubicBezTo>
                        <a:pt x="100" y="80"/>
                        <a:pt x="101" y="78"/>
                        <a:pt x="102" y="75"/>
                      </a:cubicBezTo>
                      <a:cubicBezTo>
                        <a:pt x="102" y="67"/>
                        <a:pt x="102" y="54"/>
                        <a:pt x="102" y="43"/>
                      </a:cubicBezTo>
                      <a:cubicBezTo>
                        <a:pt x="103" y="31"/>
                        <a:pt x="100" y="15"/>
                        <a:pt x="101" y="4"/>
                      </a:cubicBezTo>
                      <a:cubicBezTo>
                        <a:pt x="99" y="3"/>
                        <a:pt x="98" y="2"/>
                        <a:pt x="96" y="0"/>
                      </a:cubicBezTo>
                      <a:cubicBezTo>
                        <a:pt x="75" y="12"/>
                        <a:pt x="37" y="23"/>
                        <a:pt x="20" y="23"/>
                      </a:cubicBezTo>
                      <a:cubicBezTo>
                        <a:pt x="17" y="23"/>
                        <a:pt x="13" y="22"/>
                        <a:pt x="8" y="22"/>
                      </a:cubicBezTo>
                      <a:cubicBezTo>
                        <a:pt x="8" y="22"/>
                        <a:pt x="8" y="22"/>
                        <a:pt x="8" y="23"/>
                      </a:cubicBezTo>
                      <a:cubicBezTo>
                        <a:pt x="10" y="49"/>
                        <a:pt x="7" y="67"/>
                        <a:pt x="1" y="78"/>
                      </a:cubicBezTo>
                      <a:cubicBezTo>
                        <a:pt x="0" y="84"/>
                        <a:pt x="1" y="90"/>
                        <a:pt x="3" y="95"/>
                      </a:cubicBezTo>
                      <a:cubicBezTo>
                        <a:pt x="25" y="97"/>
                        <a:pt x="38" y="94"/>
                        <a:pt x="47" y="98"/>
                      </a:cubicBezTo>
                      <a:cubicBezTo>
                        <a:pt x="51" y="96"/>
                        <a:pt x="56" y="94"/>
                        <a:pt x="59" y="93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5" y="89"/>
                        <a:pt x="71" y="86"/>
                        <a:pt x="79" y="85"/>
                      </a:cubicBezTo>
                      <a:cubicBezTo>
                        <a:pt x="86" y="84"/>
                        <a:pt x="92" y="83"/>
                        <a:pt x="99" y="82"/>
                      </a:cubicBezTo>
                      <a:close/>
                    </a:path>
                  </a:pathLst>
                </a:custGeom>
                <a:noFill/>
                <a:ln w="11113" cap="rnd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8" name="Freeform 509"/>
                <p:cNvSpPr>
                  <a:spLocks/>
                </p:cNvSpPr>
                <p:nvPr/>
              </p:nvSpPr>
              <p:spPr bwMode="auto">
                <a:xfrm>
                  <a:off x="665" y="3160"/>
                  <a:ext cx="990" cy="120"/>
                </a:xfrm>
                <a:custGeom>
                  <a:avLst/>
                  <a:gdLst>
                    <a:gd name="T0" fmla="*/ 6175 w 396"/>
                    <a:gd name="T1" fmla="*/ 285 h 45"/>
                    <a:gd name="T2" fmla="*/ 5875 w 396"/>
                    <a:gd name="T3" fmla="*/ 77 h 45"/>
                    <a:gd name="T4" fmla="*/ 5863 w 396"/>
                    <a:gd name="T5" fmla="*/ 93 h 45"/>
                    <a:gd name="T6" fmla="*/ 5488 w 396"/>
                    <a:gd name="T7" fmla="*/ 248 h 45"/>
                    <a:gd name="T8" fmla="*/ 4875 w 396"/>
                    <a:gd name="T9" fmla="*/ 307 h 45"/>
                    <a:gd name="T10" fmla="*/ 4813 w 396"/>
                    <a:gd name="T11" fmla="*/ 192 h 45"/>
                    <a:gd name="T12" fmla="*/ 4833 w 396"/>
                    <a:gd name="T13" fmla="*/ 192 h 45"/>
                    <a:gd name="T14" fmla="*/ 4750 w 396"/>
                    <a:gd name="T15" fmla="*/ 307 h 45"/>
                    <a:gd name="T16" fmla="*/ 3958 w 396"/>
                    <a:gd name="T17" fmla="*/ 477 h 45"/>
                    <a:gd name="T18" fmla="*/ 3563 w 396"/>
                    <a:gd name="T19" fmla="*/ 115 h 45"/>
                    <a:gd name="T20" fmla="*/ 3520 w 396"/>
                    <a:gd name="T21" fmla="*/ 248 h 45"/>
                    <a:gd name="T22" fmla="*/ 3175 w 396"/>
                    <a:gd name="T23" fmla="*/ 435 h 45"/>
                    <a:gd name="T24" fmla="*/ 2270 w 396"/>
                    <a:gd name="T25" fmla="*/ 376 h 45"/>
                    <a:gd name="T26" fmla="*/ 2113 w 396"/>
                    <a:gd name="T27" fmla="*/ 320 h 45"/>
                    <a:gd name="T28" fmla="*/ 2113 w 396"/>
                    <a:gd name="T29" fmla="*/ 320 h 45"/>
                    <a:gd name="T30" fmla="*/ 1925 w 396"/>
                    <a:gd name="T31" fmla="*/ 397 h 45"/>
                    <a:gd name="T32" fmla="*/ 988 w 396"/>
                    <a:gd name="T33" fmla="*/ 307 h 45"/>
                    <a:gd name="T34" fmla="*/ 770 w 396"/>
                    <a:gd name="T35" fmla="*/ 0 h 45"/>
                    <a:gd name="T36" fmla="*/ 0 w 396"/>
                    <a:gd name="T37" fmla="*/ 285 h 45"/>
                    <a:gd name="T38" fmla="*/ 0 w 396"/>
                    <a:gd name="T39" fmla="*/ 683 h 45"/>
                    <a:gd name="T40" fmla="*/ 3238 w 396"/>
                    <a:gd name="T41" fmla="*/ 853 h 45"/>
                    <a:gd name="T42" fmla="*/ 6188 w 396"/>
                    <a:gd name="T43" fmla="*/ 683 h 45"/>
                    <a:gd name="T44" fmla="*/ 6175 w 396"/>
                    <a:gd name="T45" fmla="*/ 285 h 45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396" h="45">
                      <a:moveTo>
                        <a:pt x="395" y="15"/>
                      </a:moveTo>
                      <a:cubicBezTo>
                        <a:pt x="378" y="13"/>
                        <a:pt x="376" y="11"/>
                        <a:pt x="376" y="4"/>
                      </a:cubicBezTo>
                      <a:cubicBezTo>
                        <a:pt x="376" y="4"/>
                        <a:pt x="376" y="4"/>
                        <a:pt x="375" y="5"/>
                      </a:cubicBezTo>
                      <a:cubicBezTo>
                        <a:pt x="369" y="15"/>
                        <a:pt x="369" y="11"/>
                        <a:pt x="351" y="13"/>
                      </a:cubicBezTo>
                      <a:cubicBezTo>
                        <a:pt x="334" y="15"/>
                        <a:pt x="319" y="19"/>
                        <a:pt x="312" y="16"/>
                      </a:cubicBezTo>
                      <a:cubicBezTo>
                        <a:pt x="309" y="15"/>
                        <a:pt x="310" y="11"/>
                        <a:pt x="308" y="10"/>
                      </a:cubicBezTo>
                      <a:cubicBezTo>
                        <a:pt x="309" y="10"/>
                        <a:pt x="309" y="10"/>
                        <a:pt x="309" y="10"/>
                      </a:cubicBezTo>
                      <a:cubicBezTo>
                        <a:pt x="308" y="12"/>
                        <a:pt x="306" y="14"/>
                        <a:pt x="304" y="16"/>
                      </a:cubicBezTo>
                      <a:cubicBezTo>
                        <a:pt x="294" y="23"/>
                        <a:pt x="275" y="24"/>
                        <a:pt x="253" y="25"/>
                      </a:cubicBezTo>
                      <a:cubicBezTo>
                        <a:pt x="232" y="26"/>
                        <a:pt x="228" y="18"/>
                        <a:pt x="228" y="6"/>
                      </a:cubicBezTo>
                      <a:cubicBezTo>
                        <a:pt x="227" y="9"/>
                        <a:pt x="226" y="11"/>
                        <a:pt x="225" y="13"/>
                      </a:cubicBezTo>
                      <a:cubicBezTo>
                        <a:pt x="221" y="19"/>
                        <a:pt x="216" y="24"/>
                        <a:pt x="203" y="23"/>
                      </a:cubicBezTo>
                      <a:cubicBezTo>
                        <a:pt x="181" y="21"/>
                        <a:pt x="156" y="21"/>
                        <a:pt x="145" y="20"/>
                      </a:cubicBezTo>
                      <a:cubicBezTo>
                        <a:pt x="141" y="20"/>
                        <a:pt x="138" y="19"/>
                        <a:pt x="135" y="17"/>
                      </a:cubicBezTo>
                      <a:cubicBezTo>
                        <a:pt x="135" y="17"/>
                        <a:pt x="135" y="17"/>
                        <a:pt x="135" y="17"/>
                      </a:cubicBezTo>
                      <a:cubicBezTo>
                        <a:pt x="133" y="19"/>
                        <a:pt x="129" y="21"/>
                        <a:pt x="123" y="21"/>
                      </a:cubicBezTo>
                      <a:cubicBezTo>
                        <a:pt x="105" y="20"/>
                        <a:pt x="77" y="19"/>
                        <a:pt x="63" y="16"/>
                      </a:cubicBezTo>
                      <a:cubicBezTo>
                        <a:pt x="49" y="13"/>
                        <a:pt x="50" y="8"/>
                        <a:pt x="49" y="0"/>
                      </a:cubicBezTo>
                      <a:cubicBezTo>
                        <a:pt x="48" y="10"/>
                        <a:pt x="32" y="22"/>
                        <a:pt x="0" y="15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0" y="39"/>
                        <a:pt x="132" y="45"/>
                        <a:pt x="207" y="45"/>
                      </a:cubicBezTo>
                      <a:cubicBezTo>
                        <a:pt x="283" y="45"/>
                        <a:pt x="363" y="39"/>
                        <a:pt x="396" y="36"/>
                      </a:cubicBezTo>
                      <a:lnTo>
                        <a:pt x="395" y="15"/>
                      </a:lnTo>
                      <a:close/>
                    </a:path>
                  </a:pathLst>
                </a:custGeom>
                <a:solidFill>
                  <a:srgbClr val="BDE4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69" name="Oval 510"/>
                <p:cNvSpPr>
                  <a:spLocks noChangeArrowheads="1"/>
                </p:cNvSpPr>
                <p:nvPr/>
              </p:nvSpPr>
              <p:spPr bwMode="auto">
                <a:xfrm>
                  <a:off x="863" y="2528"/>
                  <a:ext cx="92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0" name="Oval 511"/>
                <p:cNvSpPr>
                  <a:spLocks noChangeArrowheads="1"/>
                </p:cNvSpPr>
                <p:nvPr/>
              </p:nvSpPr>
              <p:spPr bwMode="auto">
                <a:xfrm>
                  <a:off x="855" y="2523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1" name="Oval 512"/>
                <p:cNvSpPr>
                  <a:spLocks noChangeArrowheads="1"/>
                </p:cNvSpPr>
                <p:nvPr/>
              </p:nvSpPr>
              <p:spPr bwMode="auto">
                <a:xfrm>
                  <a:off x="848" y="2520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2" name="Freeform 513"/>
                <p:cNvSpPr>
                  <a:spLocks/>
                </p:cNvSpPr>
                <p:nvPr/>
              </p:nvSpPr>
              <p:spPr bwMode="auto">
                <a:xfrm>
                  <a:off x="863" y="2531"/>
                  <a:ext cx="75" cy="82"/>
                </a:xfrm>
                <a:custGeom>
                  <a:avLst/>
                  <a:gdLst>
                    <a:gd name="T0" fmla="*/ 345 w 30"/>
                    <a:gd name="T1" fmla="*/ 0 h 31"/>
                    <a:gd name="T2" fmla="*/ 395 w 30"/>
                    <a:gd name="T3" fmla="*/ 204 h 31"/>
                    <a:gd name="T4" fmla="*/ 145 w 30"/>
                    <a:gd name="T5" fmla="*/ 497 h 31"/>
                    <a:gd name="T6" fmla="*/ 0 w 30"/>
                    <a:gd name="T7" fmla="*/ 463 h 31"/>
                    <a:gd name="T8" fmla="*/ 220 w 30"/>
                    <a:gd name="T9" fmla="*/ 574 h 31"/>
                    <a:gd name="T10" fmla="*/ 470 w 30"/>
                    <a:gd name="T11" fmla="*/ 280 h 31"/>
                    <a:gd name="T12" fmla="*/ 345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2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9" y="27"/>
                      </a:cubicBezTo>
                      <a:cubicBezTo>
                        <a:pt x="6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4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73" name="Oval 514"/>
                <p:cNvSpPr>
                  <a:spLocks noChangeArrowheads="1"/>
                </p:cNvSpPr>
                <p:nvPr/>
              </p:nvSpPr>
              <p:spPr bwMode="auto">
                <a:xfrm>
                  <a:off x="873" y="2541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4" name="Oval 515"/>
                <p:cNvSpPr>
                  <a:spLocks noChangeArrowheads="1"/>
                </p:cNvSpPr>
                <p:nvPr/>
              </p:nvSpPr>
              <p:spPr bwMode="auto">
                <a:xfrm>
                  <a:off x="878" y="2549"/>
                  <a:ext cx="15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5" name="Oval 516"/>
                <p:cNvSpPr>
                  <a:spLocks noChangeArrowheads="1"/>
                </p:cNvSpPr>
                <p:nvPr/>
              </p:nvSpPr>
              <p:spPr bwMode="auto">
                <a:xfrm>
                  <a:off x="1088" y="2627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6" name="Oval 517"/>
                <p:cNvSpPr>
                  <a:spLocks noChangeArrowheads="1"/>
                </p:cNvSpPr>
                <p:nvPr/>
              </p:nvSpPr>
              <p:spPr bwMode="auto">
                <a:xfrm>
                  <a:off x="1083" y="2621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7" name="Oval 518"/>
                <p:cNvSpPr>
                  <a:spLocks noChangeArrowheads="1"/>
                </p:cNvSpPr>
                <p:nvPr/>
              </p:nvSpPr>
              <p:spPr bwMode="auto">
                <a:xfrm>
                  <a:off x="1075" y="2619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78" name="Freeform 519"/>
                <p:cNvSpPr>
                  <a:spLocks/>
                </p:cNvSpPr>
                <p:nvPr/>
              </p:nvSpPr>
              <p:spPr bwMode="auto">
                <a:xfrm>
                  <a:off x="1090" y="2629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8"/>
                        <a:pt x="8" y="28"/>
                      </a:cubicBezTo>
                      <a:cubicBezTo>
                        <a:pt x="5" y="28"/>
                        <a:pt x="3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79" name="Oval 520"/>
                <p:cNvSpPr>
                  <a:spLocks noChangeArrowheads="1"/>
                </p:cNvSpPr>
                <p:nvPr/>
              </p:nvSpPr>
              <p:spPr bwMode="auto">
                <a:xfrm>
                  <a:off x="1100" y="2643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0" name="Oval 521"/>
                <p:cNvSpPr>
                  <a:spLocks noChangeArrowheads="1"/>
                </p:cNvSpPr>
                <p:nvPr/>
              </p:nvSpPr>
              <p:spPr bwMode="auto">
                <a:xfrm>
                  <a:off x="1105" y="2648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1" name="Oval 522"/>
                <p:cNvSpPr>
                  <a:spLocks noChangeArrowheads="1"/>
                </p:cNvSpPr>
                <p:nvPr/>
              </p:nvSpPr>
              <p:spPr bwMode="auto">
                <a:xfrm>
                  <a:off x="1335" y="2517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2" name="Oval 523"/>
                <p:cNvSpPr>
                  <a:spLocks noChangeArrowheads="1"/>
                </p:cNvSpPr>
                <p:nvPr/>
              </p:nvSpPr>
              <p:spPr bwMode="auto">
                <a:xfrm>
                  <a:off x="1328" y="2512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3" name="Oval 524"/>
                <p:cNvSpPr>
                  <a:spLocks noChangeArrowheads="1"/>
                </p:cNvSpPr>
                <p:nvPr/>
              </p:nvSpPr>
              <p:spPr bwMode="auto">
                <a:xfrm>
                  <a:off x="1323" y="2509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4" name="Freeform 525"/>
                <p:cNvSpPr>
                  <a:spLocks/>
                </p:cNvSpPr>
                <p:nvPr/>
              </p:nvSpPr>
              <p:spPr bwMode="auto">
                <a:xfrm>
                  <a:off x="1338" y="2520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85" name="Oval 526"/>
                <p:cNvSpPr>
                  <a:spLocks noChangeArrowheads="1"/>
                </p:cNvSpPr>
                <p:nvPr/>
              </p:nvSpPr>
              <p:spPr bwMode="auto">
                <a:xfrm>
                  <a:off x="1345" y="2531"/>
                  <a:ext cx="38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6" name="Oval 527"/>
                <p:cNvSpPr>
                  <a:spLocks noChangeArrowheads="1"/>
                </p:cNvSpPr>
                <p:nvPr/>
              </p:nvSpPr>
              <p:spPr bwMode="auto">
                <a:xfrm>
                  <a:off x="1353" y="2539"/>
                  <a:ext cx="12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7" name="Oval 528"/>
                <p:cNvSpPr>
                  <a:spLocks noChangeArrowheads="1"/>
                </p:cNvSpPr>
                <p:nvPr/>
              </p:nvSpPr>
              <p:spPr bwMode="auto">
                <a:xfrm>
                  <a:off x="1418" y="2773"/>
                  <a:ext cx="95" cy="99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8" name="Oval 529"/>
                <p:cNvSpPr>
                  <a:spLocks noChangeArrowheads="1"/>
                </p:cNvSpPr>
                <p:nvPr/>
              </p:nvSpPr>
              <p:spPr bwMode="auto">
                <a:xfrm>
                  <a:off x="1413" y="2768"/>
                  <a:ext cx="95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9" name="Oval 530"/>
                <p:cNvSpPr>
                  <a:spLocks noChangeArrowheads="1"/>
                </p:cNvSpPr>
                <p:nvPr/>
              </p:nvSpPr>
              <p:spPr bwMode="auto">
                <a:xfrm>
                  <a:off x="1405" y="2765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0" name="Freeform 531"/>
                <p:cNvSpPr>
                  <a:spLocks/>
                </p:cNvSpPr>
                <p:nvPr/>
              </p:nvSpPr>
              <p:spPr bwMode="auto">
                <a:xfrm>
                  <a:off x="1420" y="277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209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7"/>
                        <a:pt x="25" y="11"/>
                      </a:cubicBezTo>
                      <a:cubicBezTo>
                        <a:pt x="25" y="20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5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91" name="Oval 532"/>
                <p:cNvSpPr>
                  <a:spLocks noChangeArrowheads="1"/>
                </p:cNvSpPr>
                <p:nvPr/>
              </p:nvSpPr>
              <p:spPr bwMode="auto">
                <a:xfrm>
                  <a:off x="1430" y="2787"/>
                  <a:ext cx="35" cy="4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2" name="Oval 533"/>
                <p:cNvSpPr>
                  <a:spLocks noChangeArrowheads="1"/>
                </p:cNvSpPr>
                <p:nvPr/>
              </p:nvSpPr>
              <p:spPr bwMode="auto">
                <a:xfrm>
                  <a:off x="1435" y="2795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3" name="Oval 534"/>
                <p:cNvSpPr>
                  <a:spLocks noChangeArrowheads="1"/>
                </p:cNvSpPr>
                <p:nvPr/>
              </p:nvSpPr>
              <p:spPr bwMode="auto">
                <a:xfrm>
                  <a:off x="1198" y="2845"/>
                  <a:ext cx="77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4" name="Oval 535"/>
                <p:cNvSpPr>
                  <a:spLocks noChangeArrowheads="1"/>
                </p:cNvSpPr>
                <p:nvPr/>
              </p:nvSpPr>
              <p:spPr bwMode="auto">
                <a:xfrm>
                  <a:off x="1193" y="2843"/>
                  <a:ext cx="77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5" name="Oval 536"/>
                <p:cNvSpPr>
                  <a:spLocks noChangeArrowheads="1"/>
                </p:cNvSpPr>
                <p:nvPr/>
              </p:nvSpPr>
              <p:spPr bwMode="auto">
                <a:xfrm>
                  <a:off x="1188" y="2840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6" name="Freeform 537"/>
                <p:cNvSpPr>
                  <a:spLocks/>
                </p:cNvSpPr>
                <p:nvPr/>
              </p:nvSpPr>
              <p:spPr bwMode="auto">
                <a:xfrm>
                  <a:off x="1200" y="2848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297" name="Oval 538"/>
                <p:cNvSpPr>
                  <a:spLocks noChangeArrowheads="1"/>
                </p:cNvSpPr>
                <p:nvPr/>
              </p:nvSpPr>
              <p:spPr bwMode="auto">
                <a:xfrm>
                  <a:off x="1208" y="2859"/>
                  <a:ext cx="27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8" name="Oval 539"/>
                <p:cNvSpPr>
                  <a:spLocks noChangeArrowheads="1"/>
                </p:cNvSpPr>
                <p:nvPr/>
              </p:nvSpPr>
              <p:spPr bwMode="auto">
                <a:xfrm>
                  <a:off x="1213" y="2864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9" name="Oval 540"/>
                <p:cNvSpPr>
                  <a:spLocks noChangeArrowheads="1"/>
                </p:cNvSpPr>
                <p:nvPr/>
              </p:nvSpPr>
              <p:spPr bwMode="auto">
                <a:xfrm>
                  <a:off x="1068" y="3051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0" name="Oval 541"/>
                <p:cNvSpPr>
                  <a:spLocks noChangeArrowheads="1"/>
                </p:cNvSpPr>
                <p:nvPr/>
              </p:nvSpPr>
              <p:spPr bwMode="auto">
                <a:xfrm>
                  <a:off x="1063" y="3045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1" name="Oval 542"/>
                <p:cNvSpPr>
                  <a:spLocks noChangeArrowheads="1"/>
                </p:cNvSpPr>
                <p:nvPr/>
              </p:nvSpPr>
              <p:spPr bwMode="auto">
                <a:xfrm>
                  <a:off x="1055" y="3043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2" name="Freeform 543"/>
                <p:cNvSpPr>
                  <a:spLocks/>
                </p:cNvSpPr>
                <p:nvPr/>
              </p:nvSpPr>
              <p:spPr bwMode="auto">
                <a:xfrm>
                  <a:off x="1070" y="3056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65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19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4"/>
                      </a:cubicBezTo>
                      <a:cubicBezTo>
                        <a:pt x="30" y="8"/>
                        <a:pt x="27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03" name="Oval 544"/>
                <p:cNvSpPr>
                  <a:spLocks noChangeArrowheads="1"/>
                </p:cNvSpPr>
                <p:nvPr/>
              </p:nvSpPr>
              <p:spPr bwMode="auto">
                <a:xfrm>
                  <a:off x="1080" y="3067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4" name="Oval 545"/>
                <p:cNvSpPr>
                  <a:spLocks noChangeArrowheads="1"/>
                </p:cNvSpPr>
                <p:nvPr/>
              </p:nvSpPr>
              <p:spPr bwMode="auto">
                <a:xfrm>
                  <a:off x="1085" y="3072"/>
                  <a:ext cx="15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5" name="Oval 546"/>
                <p:cNvSpPr>
                  <a:spLocks noChangeArrowheads="1"/>
                </p:cNvSpPr>
                <p:nvPr/>
              </p:nvSpPr>
              <p:spPr bwMode="auto">
                <a:xfrm>
                  <a:off x="865" y="3061"/>
                  <a:ext cx="95" cy="1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6" name="Oval 547"/>
                <p:cNvSpPr>
                  <a:spLocks noChangeArrowheads="1"/>
                </p:cNvSpPr>
                <p:nvPr/>
              </p:nvSpPr>
              <p:spPr bwMode="auto">
                <a:xfrm>
                  <a:off x="860" y="3056"/>
                  <a:ext cx="93" cy="1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7" name="Oval 548"/>
                <p:cNvSpPr>
                  <a:spLocks noChangeArrowheads="1"/>
                </p:cNvSpPr>
                <p:nvPr/>
              </p:nvSpPr>
              <p:spPr bwMode="auto">
                <a:xfrm>
                  <a:off x="853" y="3053"/>
                  <a:ext cx="95" cy="1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8" name="Freeform 549"/>
                <p:cNvSpPr>
                  <a:spLocks/>
                </p:cNvSpPr>
                <p:nvPr/>
              </p:nvSpPr>
              <p:spPr bwMode="auto">
                <a:xfrm>
                  <a:off x="868" y="3067"/>
                  <a:ext cx="75" cy="82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83 h 31"/>
                    <a:gd name="T4" fmla="*/ 125 w 30"/>
                    <a:gd name="T5" fmla="*/ 497 h 31"/>
                    <a:gd name="T6" fmla="*/ 0 w 30"/>
                    <a:gd name="T7" fmla="*/ 463 h 31"/>
                    <a:gd name="T8" fmla="*/ 208 w 30"/>
                    <a:gd name="T9" fmla="*/ 574 h 31"/>
                    <a:gd name="T10" fmla="*/ 470 w 30"/>
                    <a:gd name="T11" fmla="*/ 259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3" y="3"/>
                        <a:pt x="25" y="6"/>
                        <a:pt x="25" y="10"/>
                      </a:cubicBezTo>
                      <a:cubicBezTo>
                        <a:pt x="25" y="19"/>
                        <a:pt x="17" y="27"/>
                        <a:pt x="8" y="27"/>
                      </a:cubicBezTo>
                      <a:cubicBezTo>
                        <a:pt x="5" y="27"/>
                        <a:pt x="2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2" y="31"/>
                        <a:pt x="30" y="24"/>
                        <a:pt x="30" y="14"/>
                      </a:cubicBezTo>
                      <a:cubicBezTo>
                        <a:pt x="30" y="8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09" name="Oval 550"/>
                <p:cNvSpPr>
                  <a:spLocks noChangeArrowheads="1"/>
                </p:cNvSpPr>
                <p:nvPr/>
              </p:nvSpPr>
              <p:spPr bwMode="auto">
                <a:xfrm>
                  <a:off x="875" y="3077"/>
                  <a:ext cx="38" cy="38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0" name="Oval 551"/>
                <p:cNvSpPr>
                  <a:spLocks noChangeArrowheads="1"/>
                </p:cNvSpPr>
                <p:nvPr/>
              </p:nvSpPr>
              <p:spPr bwMode="auto">
                <a:xfrm>
                  <a:off x="883" y="3083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1" name="Oval 552"/>
                <p:cNvSpPr>
                  <a:spLocks noChangeArrowheads="1"/>
                </p:cNvSpPr>
                <p:nvPr/>
              </p:nvSpPr>
              <p:spPr bwMode="auto">
                <a:xfrm>
                  <a:off x="695" y="2803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2" name="Oval 553"/>
                <p:cNvSpPr>
                  <a:spLocks noChangeArrowheads="1"/>
                </p:cNvSpPr>
                <p:nvPr/>
              </p:nvSpPr>
              <p:spPr bwMode="auto">
                <a:xfrm>
                  <a:off x="690" y="2797"/>
                  <a:ext cx="93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3" name="Oval 554"/>
                <p:cNvSpPr>
                  <a:spLocks noChangeArrowheads="1"/>
                </p:cNvSpPr>
                <p:nvPr/>
              </p:nvSpPr>
              <p:spPr bwMode="auto">
                <a:xfrm>
                  <a:off x="683" y="2795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4" name="Freeform 555"/>
                <p:cNvSpPr>
                  <a:spLocks/>
                </p:cNvSpPr>
                <p:nvPr/>
              </p:nvSpPr>
              <p:spPr bwMode="auto">
                <a:xfrm>
                  <a:off x="698" y="2805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15" name="Oval 556"/>
                <p:cNvSpPr>
                  <a:spLocks noChangeArrowheads="1"/>
                </p:cNvSpPr>
                <p:nvPr/>
              </p:nvSpPr>
              <p:spPr bwMode="auto">
                <a:xfrm>
                  <a:off x="705" y="2819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6" name="Oval 557"/>
                <p:cNvSpPr>
                  <a:spLocks noChangeArrowheads="1"/>
                </p:cNvSpPr>
                <p:nvPr/>
              </p:nvSpPr>
              <p:spPr bwMode="auto">
                <a:xfrm>
                  <a:off x="713" y="2824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7" name="Oval 558"/>
                <p:cNvSpPr>
                  <a:spLocks noChangeArrowheads="1"/>
                </p:cNvSpPr>
                <p:nvPr/>
              </p:nvSpPr>
              <p:spPr bwMode="auto">
                <a:xfrm>
                  <a:off x="945" y="2835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8" name="Oval 559"/>
                <p:cNvSpPr>
                  <a:spLocks noChangeArrowheads="1"/>
                </p:cNvSpPr>
                <p:nvPr/>
              </p:nvSpPr>
              <p:spPr bwMode="auto">
                <a:xfrm>
                  <a:off x="940" y="2829"/>
                  <a:ext cx="93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9" name="Oval 560"/>
                <p:cNvSpPr>
                  <a:spLocks noChangeArrowheads="1"/>
                </p:cNvSpPr>
                <p:nvPr/>
              </p:nvSpPr>
              <p:spPr bwMode="auto">
                <a:xfrm>
                  <a:off x="933" y="2827"/>
                  <a:ext cx="95" cy="101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0" name="Freeform 561"/>
                <p:cNvSpPr>
                  <a:spLocks/>
                </p:cNvSpPr>
                <p:nvPr/>
              </p:nvSpPr>
              <p:spPr bwMode="auto">
                <a:xfrm>
                  <a:off x="948" y="2837"/>
                  <a:ext cx="75" cy="86"/>
                </a:xfrm>
                <a:custGeom>
                  <a:avLst/>
                  <a:gdLst>
                    <a:gd name="T0" fmla="*/ 333 w 30"/>
                    <a:gd name="T1" fmla="*/ 0 h 32"/>
                    <a:gd name="T2" fmla="*/ 395 w 30"/>
                    <a:gd name="T3" fmla="*/ 218 h 32"/>
                    <a:gd name="T4" fmla="*/ 125 w 30"/>
                    <a:gd name="T5" fmla="*/ 543 h 32"/>
                    <a:gd name="T6" fmla="*/ 0 w 30"/>
                    <a:gd name="T7" fmla="*/ 484 h 32"/>
                    <a:gd name="T8" fmla="*/ 208 w 30"/>
                    <a:gd name="T9" fmla="*/ 621 h 32"/>
                    <a:gd name="T10" fmla="*/ 470 w 30"/>
                    <a:gd name="T11" fmla="*/ 290 h 32"/>
                    <a:gd name="T12" fmla="*/ 333 w 30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2">
                      <a:moveTo>
                        <a:pt x="21" y="0"/>
                      </a:moveTo>
                      <a:cubicBezTo>
                        <a:pt x="23" y="3"/>
                        <a:pt x="25" y="7"/>
                        <a:pt x="25" y="11"/>
                      </a:cubicBezTo>
                      <a:cubicBezTo>
                        <a:pt x="25" y="20"/>
                        <a:pt x="17" y="28"/>
                        <a:pt x="8" y="28"/>
                      </a:cubicBezTo>
                      <a:cubicBezTo>
                        <a:pt x="5" y="28"/>
                        <a:pt x="2" y="27"/>
                        <a:pt x="0" y="25"/>
                      </a:cubicBezTo>
                      <a:cubicBezTo>
                        <a:pt x="3" y="29"/>
                        <a:pt x="8" y="32"/>
                        <a:pt x="13" y="32"/>
                      </a:cubicBezTo>
                      <a:cubicBezTo>
                        <a:pt x="22" y="32"/>
                        <a:pt x="30" y="24"/>
                        <a:pt x="30" y="15"/>
                      </a:cubicBezTo>
                      <a:cubicBezTo>
                        <a:pt x="30" y="9"/>
                        <a:pt x="26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21" name="Oval 562"/>
                <p:cNvSpPr>
                  <a:spLocks noChangeArrowheads="1"/>
                </p:cNvSpPr>
                <p:nvPr/>
              </p:nvSpPr>
              <p:spPr bwMode="auto">
                <a:xfrm>
                  <a:off x="955" y="2851"/>
                  <a:ext cx="38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2" name="Oval 563"/>
                <p:cNvSpPr>
                  <a:spLocks noChangeArrowheads="1"/>
                </p:cNvSpPr>
                <p:nvPr/>
              </p:nvSpPr>
              <p:spPr bwMode="auto">
                <a:xfrm>
                  <a:off x="963" y="2856"/>
                  <a:ext cx="12" cy="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3" name="Oval 564"/>
                <p:cNvSpPr>
                  <a:spLocks noChangeArrowheads="1"/>
                </p:cNvSpPr>
                <p:nvPr/>
              </p:nvSpPr>
              <p:spPr bwMode="auto">
                <a:xfrm>
                  <a:off x="1560" y="2525"/>
                  <a:ext cx="75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4" name="Oval 565"/>
                <p:cNvSpPr>
                  <a:spLocks noChangeArrowheads="1"/>
                </p:cNvSpPr>
                <p:nvPr/>
              </p:nvSpPr>
              <p:spPr bwMode="auto">
                <a:xfrm>
                  <a:off x="1555" y="2520"/>
                  <a:ext cx="75" cy="83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5" name="Oval 566"/>
                <p:cNvSpPr>
                  <a:spLocks noChangeArrowheads="1"/>
                </p:cNvSpPr>
                <p:nvPr/>
              </p:nvSpPr>
              <p:spPr bwMode="auto">
                <a:xfrm>
                  <a:off x="1550" y="2517"/>
                  <a:ext cx="75" cy="83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6" name="Freeform 567"/>
                <p:cNvSpPr>
                  <a:spLocks/>
                </p:cNvSpPr>
                <p:nvPr/>
              </p:nvSpPr>
              <p:spPr bwMode="auto">
                <a:xfrm>
                  <a:off x="1563" y="2528"/>
                  <a:ext cx="57" cy="67"/>
                </a:xfrm>
                <a:custGeom>
                  <a:avLst/>
                  <a:gdLst>
                    <a:gd name="T0" fmla="*/ 258 w 23"/>
                    <a:gd name="T1" fmla="*/ 0 h 25"/>
                    <a:gd name="T2" fmla="*/ 307 w 23"/>
                    <a:gd name="T3" fmla="*/ 150 h 25"/>
                    <a:gd name="T4" fmla="*/ 92 w 23"/>
                    <a:gd name="T5" fmla="*/ 423 h 25"/>
                    <a:gd name="T6" fmla="*/ 0 w 23"/>
                    <a:gd name="T7" fmla="*/ 389 h 25"/>
                    <a:gd name="T8" fmla="*/ 154 w 23"/>
                    <a:gd name="T9" fmla="*/ 482 h 25"/>
                    <a:gd name="T10" fmla="*/ 349 w 23"/>
                    <a:gd name="T11" fmla="*/ 230 h 25"/>
                    <a:gd name="T12" fmla="*/ 258 w 23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" h="25">
                      <a:moveTo>
                        <a:pt x="17" y="0"/>
                      </a:moveTo>
                      <a:cubicBezTo>
                        <a:pt x="18" y="2"/>
                        <a:pt x="20" y="5"/>
                        <a:pt x="20" y="8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7" y="25"/>
                        <a:pt x="23" y="19"/>
                        <a:pt x="23" y="12"/>
                      </a:cubicBezTo>
                      <a:cubicBezTo>
                        <a:pt x="23" y="7"/>
                        <a:pt x="21" y="2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27" name="Oval 568"/>
                <p:cNvSpPr>
                  <a:spLocks noChangeArrowheads="1"/>
                </p:cNvSpPr>
                <p:nvPr/>
              </p:nvSpPr>
              <p:spPr bwMode="auto">
                <a:xfrm>
                  <a:off x="1568" y="2536"/>
                  <a:ext cx="30" cy="32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8" name="Oval 569"/>
                <p:cNvSpPr>
                  <a:spLocks noChangeArrowheads="1"/>
                </p:cNvSpPr>
                <p:nvPr/>
              </p:nvSpPr>
              <p:spPr bwMode="auto">
                <a:xfrm>
                  <a:off x="1573" y="2541"/>
                  <a:ext cx="12" cy="14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9" name="Oval 570"/>
                <p:cNvSpPr>
                  <a:spLocks noChangeArrowheads="1"/>
                </p:cNvSpPr>
                <p:nvPr/>
              </p:nvSpPr>
              <p:spPr bwMode="auto">
                <a:xfrm>
                  <a:off x="1298" y="3032"/>
                  <a:ext cx="95" cy="101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0" name="Oval 571"/>
                <p:cNvSpPr>
                  <a:spLocks noChangeArrowheads="1"/>
                </p:cNvSpPr>
                <p:nvPr/>
              </p:nvSpPr>
              <p:spPr bwMode="auto">
                <a:xfrm>
                  <a:off x="1293" y="3029"/>
                  <a:ext cx="95" cy="102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1" name="Oval 572"/>
                <p:cNvSpPr>
                  <a:spLocks noChangeArrowheads="1"/>
                </p:cNvSpPr>
                <p:nvPr/>
              </p:nvSpPr>
              <p:spPr bwMode="auto">
                <a:xfrm>
                  <a:off x="1285" y="3027"/>
                  <a:ext cx="95" cy="98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2" name="Freeform 573"/>
                <p:cNvSpPr>
                  <a:spLocks/>
                </p:cNvSpPr>
                <p:nvPr/>
              </p:nvSpPr>
              <p:spPr bwMode="auto">
                <a:xfrm>
                  <a:off x="1300" y="3037"/>
                  <a:ext cx="75" cy="83"/>
                </a:xfrm>
                <a:custGeom>
                  <a:avLst/>
                  <a:gdLst>
                    <a:gd name="T0" fmla="*/ 333 w 30"/>
                    <a:gd name="T1" fmla="*/ 0 h 31"/>
                    <a:gd name="T2" fmla="*/ 395 w 30"/>
                    <a:gd name="T3" fmla="*/ 193 h 31"/>
                    <a:gd name="T4" fmla="*/ 125 w 30"/>
                    <a:gd name="T5" fmla="*/ 517 h 31"/>
                    <a:gd name="T6" fmla="*/ 0 w 30"/>
                    <a:gd name="T7" fmla="*/ 479 h 31"/>
                    <a:gd name="T8" fmla="*/ 208 w 30"/>
                    <a:gd name="T9" fmla="*/ 594 h 31"/>
                    <a:gd name="T10" fmla="*/ 470 w 30"/>
                    <a:gd name="T11" fmla="*/ 286 h 31"/>
                    <a:gd name="T12" fmla="*/ 333 w 30"/>
                    <a:gd name="T13" fmla="*/ 0 h 3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" h="31">
                      <a:moveTo>
                        <a:pt x="21" y="0"/>
                      </a:moveTo>
                      <a:cubicBezTo>
                        <a:pt x="24" y="3"/>
                        <a:pt x="25" y="6"/>
                        <a:pt x="25" y="10"/>
                      </a:cubicBezTo>
                      <a:cubicBezTo>
                        <a:pt x="25" y="20"/>
                        <a:pt x="18" y="27"/>
                        <a:pt x="8" y="27"/>
                      </a:cubicBezTo>
                      <a:cubicBezTo>
                        <a:pt x="5" y="27"/>
                        <a:pt x="3" y="26"/>
                        <a:pt x="0" y="25"/>
                      </a:cubicBezTo>
                      <a:cubicBezTo>
                        <a:pt x="3" y="29"/>
                        <a:pt x="8" y="31"/>
                        <a:pt x="13" y="31"/>
                      </a:cubicBezTo>
                      <a:cubicBezTo>
                        <a:pt x="23" y="31"/>
                        <a:pt x="30" y="24"/>
                        <a:pt x="30" y="15"/>
                      </a:cubicBezTo>
                      <a:cubicBezTo>
                        <a:pt x="30" y="8"/>
                        <a:pt x="27" y="3"/>
                        <a:pt x="21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33" name="Oval 574"/>
                <p:cNvSpPr>
                  <a:spLocks noChangeArrowheads="1"/>
                </p:cNvSpPr>
                <p:nvPr/>
              </p:nvSpPr>
              <p:spPr bwMode="auto">
                <a:xfrm>
                  <a:off x="1310" y="3048"/>
                  <a:ext cx="35" cy="37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4" name="Oval 575"/>
                <p:cNvSpPr>
                  <a:spLocks noChangeArrowheads="1"/>
                </p:cNvSpPr>
                <p:nvPr/>
              </p:nvSpPr>
              <p:spPr bwMode="auto">
                <a:xfrm>
                  <a:off x="1315" y="3056"/>
                  <a:ext cx="15" cy="1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5" name="Oval 576"/>
                <p:cNvSpPr>
                  <a:spLocks noChangeArrowheads="1"/>
                </p:cNvSpPr>
                <p:nvPr/>
              </p:nvSpPr>
              <p:spPr bwMode="auto">
                <a:xfrm>
                  <a:off x="1485" y="3056"/>
                  <a:ext cx="78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6" name="Oval 577"/>
                <p:cNvSpPr>
                  <a:spLocks noChangeArrowheads="1"/>
                </p:cNvSpPr>
                <p:nvPr/>
              </p:nvSpPr>
              <p:spPr bwMode="auto">
                <a:xfrm>
                  <a:off x="1480" y="3053"/>
                  <a:ext cx="78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7" name="Oval 578"/>
                <p:cNvSpPr>
                  <a:spLocks noChangeArrowheads="1"/>
                </p:cNvSpPr>
                <p:nvPr/>
              </p:nvSpPr>
              <p:spPr bwMode="auto">
                <a:xfrm>
                  <a:off x="1475" y="3051"/>
                  <a:ext cx="78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38" name="Freeform 579"/>
                <p:cNvSpPr>
                  <a:spLocks/>
                </p:cNvSpPr>
                <p:nvPr/>
              </p:nvSpPr>
              <p:spPr bwMode="auto">
                <a:xfrm>
                  <a:off x="1488" y="3059"/>
                  <a:ext cx="60" cy="66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66 h 25"/>
                    <a:gd name="T4" fmla="*/ 113 w 24"/>
                    <a:gd name="T5" fmla="*/ 404 h 25"/>
                    <a:gd name="T6" fmla="*/ 0 w 24"/>
                    <a:gd name="T7" fmla="*/ 370 h 25"/>
                    <a:gd name="T8" fmla="*/ 175 w 24"/>
                    <a:gd name="T9" fmla="*/ 459 h 25"/>
                    <a:gd name="T10" fmla="*/ 375 w 24"/>
                    <a:gd name="T11" fmla="*/ 222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5"/>
                        <a:pt x="20" y="9"/>
                      </a:cubicBezTo>
                      <a:cubicBezTo>
                        <a:pt x="20" y="16"/>
                        <a:pt x="14" y="22"/>
                        <a:pt x="7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3" y="23"/>
                        <a:pt x="6" y="25"/>
                        <a:pt x="11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39" name="Oval 580"/>
                <p:cNvSpPr>
                  <a:spLocks noChangeArrowheads="1"/>
                </p:cNvSpPr>
                <p:nvPr/>
              </p:nvSpPr>
              <p:spPr bwMode="auto">
                <a:xfrm>
                  <a:off x="1495" y="3069"/>
                  <a:ext cx="28" cy="30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0" name="Oval 581"/>
                <p:cNvSpPr>
                  <a:spLocks noChangeArrowheads="1"/>
                </p:cNvSpPr>
                <p:nvPr/>
              </p:nvSpPr>
              <p:spPr bwMode="auto">
                <a:xfrm>
                  <a:off x="1500" y="3075"/>
                  <a:ext cx="10" cy="1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1" name="Oval 582"/>
                <p:cNvSpPr>
                  <a:spLocks noChangeArrowheads="1"/>
                </p:cNvSpPr>
                <p:nvPr/>
              </p:nvSpPr>
              <p:spPr bwMode="auto">
                <a:xfrm>
                  <a:off x="685" y="3077"/>
                  <a:ext cx="78" cy="80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2" name="Oval 583"/>
                <p:cNvSpPr>
                  <a:spLocks noChangeArrowheads="1"/>
                </p:cNvSpPr>
                <p:nvPr/>
              </p:nvSpPr>
              <p:spPr bwMode="auto">
                <a:xfrm>
                  <a:off x="680" y="3075"/>
                  <a:ext cx="78" cy="80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3" name="Oval 584"/>
                <p:cNvSpPr>
                  <a:spLocks noChangeArrowheads="1"/>
                </p:cNvSpPr>
                <p:nvPr/>
              </p:nvSpPr>
              <p:spPr bwMode="auto">
                <a:xfrm>
                  <a:off x="675" y="3072"/>
                  <a:ext cx="75" cy="80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4" name="Freeform 585"/>
                <p:cNvSpPr>
                  <a:spLocks/>
                </p:cNvSpPr>
                <p:nvPr/>
              </p:nvSpPr>
              <p:spPr bwMode="auto">
                <a:xfrm>
                  <a:off x="688" y="3080"/>
                  <a:ext cx="60" cy="67"/>
                </a:xfrm>
                <a:custGeom>
                  <a:avLst/>
                  <a:gdLst>
                    <a:gd name="T0" fmla="*/ 270 w 24"/>
                    <a:gd name="T1" fmla="*/ 0 h 25"/>
                    <a:gd name="T2" fmla="*/ 313 w 24"/>
                    <a:gd name="T3" fmla="*/ 172 h 25"/>
                    <a:gd name="T4" fmla="*/ 95 w 24"/>
                    <a:gd name="T5" fmla="*/ 423 h 25"/>
                    <a:gd name="T6" fmla="*/ 0 w 24"/>
                    <a:gd name="T7" fmla="*/ 389 h 25"/>
                    <a:gd name="T8" fmla="*/ 158 w 24"/>
                    <a:gd name="T9" fmla="*/ 482 h 25"/>
                    <a:gd name="T10" fmla="*/ 375 w 24"/>
                    <a:gd name="T11" fmla="*/ 230 h 25"/>
                    <a:gd name="T12" fmla="*/ 270 w 24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25">
                      <a:moveTo>
                        <a:pt x="17" y="0"/>
                      </a:moveTo>
                      <a:cubicBezTo>
                        <a:pt x="19" y="3"/>
                        <a:pt x="20" y="6"/>
                        <a:pt x="20" y="9"/>
                      </a:cubicBezTo>
                      <a:cubicBezTo>
                        <a:pt x="20" y="16"/>
                        <a:pt x="14" y="22"/>
                        <a:pt x="6" y="22"/>
                      </a:cubicBezTo>
                      <a:cubicBezTo>
                        <a:pt x="4" y="22"/>
                        <a:pt x="2" y="21"/>
                        <a:pt x="0" y="20"/>
                      </a:cubicBezTo>
                      <a:cubicBezTo>
                        <a:pt x="2" y="23"/>
                        <a:pt x="6" y="25"/>
                        <a:pt x="10" y="25"/>
                      </a:cubicBezTo>
                      <a:cubicBezTo>
                        <a:pt x="18" y="25"/>
                        <a:pt x="24" y="19"/>
                        <a:pt x="24" y="12"/>
                      </a:cubicBezTo>
                      <a:cubicBezTo>
                        <a:pt x="24" y="7"/>
                        <a:pt x="21" y="3"/>
                        <a:pt x="17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45" name="Oval 586"/>
                <p:cNvSpPr>
                  <a:spLocks noChangeArrowheads="1"/>
                </p:cNvSpPr>
                <p:nvPr/>
              </p:nvSpPr>
              <p:spPr bwMode="auto">
                <a:xfrm>
                  <a:off x="695" y="3091"/>
                  <a:ext cx="28" cy="29"/>
                </a:xfrm>
                <a:prstGeom prst="ellipse">
                  <a:avLst/>
                </a:prstGeom>
                <a:solidFill>
                  <a:srgbClr val="D5CFE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6" name="Oval 587"/>
                <p:cNvSpPr>
                  <a:spLocks noChangeArrowheads="1"/>
                </p:cNvSpPr>
                <p:nvPr/>
              </p:nvSpPr>
              <p:spPr bwMode="auto">
                <a:xfrm>
                  <a:off x="700" y="3096"/>
                  <a:ext cx="10" cy="1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7" name="Freeform 588"/>
                <p:cNvSpPr>
                  <a:spLocks/>
                </p:cNvSpPr>
                <p:nvPr/>
              </p:nvSpPr>
              <p:spPr bwMode="auto">
                <a:xfrm>
                  <a:off x="663" y="1419"/>
                  <a:ext cx="335" cy="1029"/>
                </a:xfrm>
                <a:custGeom>
                  <a:avLst/>
                  <a:gdLst>
                    <a:gd name="T0" fmla="*/ 1050 w 134"/>
                    <a:gd name="T1" fmla="*/ 7278 h 386"/>
                    <a:gd name="T2" fmla="*/ 95 w 134"/>
                    <a:gd name="T3" fmla="*/ 6630 h 386"/>
                    <a:gd name="T4" fmla="*/ 20 w 134"/>
                    <a:gd name="T5" fmla="*/ 6233 h 386"/>
                    <a:gd name="T6" fmla="*/ 20 w 134"/>
                    <a:gd name="T7" fmla="*/ 435 h 386"/>
                    <a:gd name="T8" fmla="*/ 313 w 134"/>
                    <a:gd name="T9" fmla="*/ 21 h 386"/>
                    <a:gd name="T10" fmla="*/ 1050 w 134"/>
                    <a:gd name="T11" fmla="*/ 21 h 386"/>
                    <a:gd name="T12" fmla="*/ 1050 w 134"/>
                    <a:gd name="T13" fmla="*/ 21 h 386"/>
                    <a:gd name="T14" fmla="*/ 1783 w 134"/>
                    <a:gd name="T15" fmla="*/ 21 h 386"/>
                    <a:gd name="T16" fmla="*/ 2083 w 134"/>
                    <a:gd name="T17" fmla="*/ 435 h 386"/>
                    <a:gd name="T18" fmla="*/ 2083 w 134"/>
                    <a:gd name="T19" fmla="*/ 6233 h 386"/>
                    <a:gd name="T20" fmla="*/ 1988 w 134"/>
                    <a:gd name="T21" fmla="*/ 7198 h 386"/>
                    <a:gd name="T22" fmla="*/ 1050 w 134"/>
                    <a:gd name="T23" fmla="*/ 7278 h 38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4" h="386">
                      <a:moveTo>
                        <a:pt x="67" y="384"/>
                      </a:moveTo>
                      <a:cubicBezTo>
                        <a:pt x="41" y="384"/>
                        <a:pt x="13" y="356"/>
                        <a:pt x="6" y="350"/>
                      </a:cubicBezTo>
                      <a:cubicBezTo>
                        <a:pt x="0" y="345"/>
                        <a:pt x="1" y="338"/>
                        <a:pt x="1" y="329"/>
                      </a:cubicBezTo>
                      <a:cubicBezTo>
                        <a:pt x="1" y="320"/>
                        <a:pt x="1" y="34"/>
                        <a:pt x="1" y="23"/>
                      </a:cubicBezTo>
                      <a:cubicBezTo>
                        <a:pt x="1" y="12"/>
                        <a:pt x="8" y="2"/>
                        <a:pt x="20" y="1"/>
                      </a:cubicBezTo>
                      <a:cubicBezTo>
                        <a:pt x="32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20"/>
                        <a:pt x="133" y="329"/>
                      </a:cubicBezTo>
                      <a:cubicBezTo>
                        <a:pt x="133" y="338"/>
                        <a:pt x="134" y="375"/>
                        <a:pt x="127" y="380"/>
                      </a:cubicBezTo>
                      <a:cubicBezTo>
                        <a:pt x="121" y="386"/>
                        <a:pt x="92" y="384"/>
                        <a:pt x="67" y="384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48" name="Oval 589"/>
                <p:cNvSpPr>
                  <a:spLocks noChangeArrowheads="1"/>
                </p:cNvSpPr>
                <p:nvPr/>
              </p:nvSpPr>
              <p:spPr bwMode="auto">
                <a:xfrm>
                  <a:off x="763" y="1797"/>
                  <a:ext cx="187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49" name="Oval 590"/>
                <p:cNvSpPr>
                  <a:spLocks noChangeArrowheads="1"/>
                </p:cNvSpPr>
                <p:nvPr/>
              </p:nvSpPr>
              <p:spPr bwMode="auto">
                <a:xfrm>
                  <a:off x="750" y="1784"/>
                  <a:ext cx="188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50" name="Freeform 591"/>
                <p:cNvSpPr>
                  <a:spLocks/>
                </p:cNvSpPr>
                <p:nvPr/>
              </p:nvSpPr>
              <p:spPr bwMode="auto">
                <a:xfrm>
                  <a:off x="678" y="1437"/>
                  <a:ext cx="305" cy="992"/>
                </a:xfrm>
                <a:custGeom>
                  <a:avLst/>
                  <a:gdLst>
                    <a:gd name="T0" fmla="*/ 0 w 122"/>
                    <a:gd name="T1" fmla="*/ 6392 h 372"/>
                    <a:gd name="T2" fmla="*/ 33 w 122"/>
                    <a:gd name="T3" fmla="*/ 6429 h 372"/>
                    <a:gd name="T4" fmla="*/ 938 w 122"/>
                    <a:gd name="T5" fmla="*/ 7053 h 372"/>
                    <a:gd name="T6" fmla="*/ 938 w 122"/>
                    <a:gd name="T7" fmla="*/ 7053 h 372"/>
                    <a:gd name="T8" fmla="*/ 1783 w 122"/>
                    <a:gd name="T9" fmla="*/ 6805 h 372"/>
                    <a:gd name="T10" fmla="*/ 1908 w 122"/>
                    <a:gd name="T11" fmla="*/ 6051 h 372"/>
                    <a:gd name="T12" fmla="*/ 1908 w 122"/>
                    <a:gd name="T13" fmla="*/ 341 h 372"/>
                    <a:gd name="T14" fmla="*/ 1783 w 122"/>
                    <a:gd name="T15" fmla="*/ 0 h 372"/>
                    <a:gd name="T16" fmla="*/ 1845 w 122"/>
                    <a:gd name="T17" fmla="*/ 285 h 372"/>
                    <a:gd name="T18" fmla="*/ 1708 w 122"/>
                    <a:gd name="T19" fmla="*/ 4915 h 372"/>
                    <a:gd name="T20" fmla="*/ 770 w 122"/>
                    <a:gd name="T21" fmla="*/ 6733 h 372"/>
                    <a:gd name="T22" fmla="*/ 0 w 122"/>
                    <a:gd name="T23" fmla="*/ 6392 h 372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2" h="372">
                      <a:moveTo>
                        <a:pt x="0" y="337"/>
                      </a:moveTo>
                      <a:cubicBezTo>
                        <a:pt x="0" y="338"/>
                        <a:pt x="1" y="339"/>
                        <a:pt x="2" y="339"/>
                      </a:cubicBezTo>
                      <a:cubicBezTo>
                        <a:pt x="8" y="345"/>
                        <a:pt x="35" y="372"/>
                        <a:pt x="60" y="372"/>
                      </a:cubicBezTo>
                      <a:cubicBezTo>
                        <a:pt x="60" y="372"/>
                        <a:pt x="60" y="372"/>
                        <a:pt x="60" y="372"/>
                      </a:cubicBezTo>
                      <a:cubicBezTo>
                        <a:pt x="84" y="372"/>
                        <a:pt x="108" y="365"/>
                        <a:pt x="114" y="359"/>
                      </a:cubicBezTo>
                      <a:cubicBezTo>
                        <a:pt x="120" y="354"/>
                        <a:pt x="122" y="328"/>
                        <a:pt x="122" y="319"/>
                      </a:cubicBezTo>
                      <a:cubicBezTo>
                        <a:pt x="122" y="310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4" y="0"/>
                      </a:cubicBezTo>
                      <a:cubicBezTo>
                        <a:pt x="114" y="1"/>
                        <a:pt x="118" y="6"/>
                        <a:pt x="118" y="15"/>
                      </a:cubicBezTo>
                      <a:cubicBezTo>
                        <a:pt x="122" y="76"/>
                        <a:pt x="111" y="238"/>
                        <a:pt x="109" y="259"/>
                      </a:cubicBezTo>
                      <a:cubicBezTo>
                        <a:pt x="107" y="299"/>
                        <a:pt x="107" y="354"/>
                        <a:pt x="49" y="355"/>
                      </a:cubicBezTo>
                      <a:cubicBezTo>
                        <a:pt x="29" y="357"/>
                        <a:pt x="5" y="339"/>
                        <a:pt x="0" y="337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1" name="Freeform 592"/>
                <p:cNvSpPr>
                  <a:spLocks/>
                </p:cNvSpPr>
                <p:nvPr/>
              </p:nvSpPr>
              <p:spPr bwMode="auto">
                <a:xfrm>
                  <a:off x="828" y="1488"/>
                  <a:ext cx="157" cy="947"/>
                </a:xfrm>
                <a:custGeom>
                  <a:avLst/>
                  <a:gdLst>
                    <a:gd name="T0" fmla="*/ 0 w 63"/>
                    <a:gd name="T1" fmla="*/ 6704 h 355"/>
                    <a:gd name="T2" fmla="*/ 882 w 63"/>
                    <a:gd name="T3" fmla="*/ 6626 h 355"/>
                    <a:gd name="T4" fmla="*/ 962 w 63"/>
                    <a:gd name="T5" fmla="*/ 5693 h 355"/>
                    <a:gd name="T6" fmla="*/ 962 w 63"/>
                    <a:gd name="T7" fmla="*/ 0 h 355"/>
                    <a:gd name="T8" fmla="*/ 807 w 63"/>
                    <a:gd name="T9" fmla="*/ 6111 h 355"/>
                    <a:gd name="T10" fmla="*/ 0 w 63"/>
                    <a:gd name="T11" fmla="*/ 6704 h 35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3" h="355">
                      <a:moveTo>
                        <a:pt x="0" y="353"/>
                      </a:moveTo>
                      <a:cubicBezTo>
                        <a:pt x="24" y="353"/>
                        <a:pt x="51" y="355"/>
                        <a:pt x="57" y="349"/>
                      </a:cubicBezTo>
                      <a:cubicBezTo>
                        <a:pt x="63" y="343"/>
                        <a:pt x="62" y="309"/>
                        <a:pt x="62" y="300"/>
                      </a:cubicBezTo>
                      <a:cubicBezTo>
                        <a:pt x="62" y="291"/>
                        <a:pt x="62" y="11"/>
                        <a:pt x="62" y="0"/>
                      </a:cubicBezTo>
                      <a:cubicBezTo>
                        <a:pt x="63" y="13"/>
                        <a:pt x="56" y="310"/>
                        <a:pt x="52" y="322"/>
                      </a:cubicBezTo>
                      <a:cubicBezTo>
                        <a:pt x="48" y="335"/>
                        <a:pt x="51" y="344"/>
                        <a:pt x="0" y="353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2" name="Freeform 593"/>
                <p:cNvSpPr>
                  <a:spLocks/>
                </p:cNvSpPr>
                <p:nvPr/>
              </p:nvSpPr>
              <p:spPr bwMode="auto">
                <a:xfrm>
                  <a:off x="678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83 w 98"/>
                    <a:gd name="T5" fmla="*/ 21 h 106"/>
                    <a:gd name="T6" fmla="*/ 988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8" y="1"/>
                      </a:cubicBezTo>
                      <a:cubicBezTo>
                        <a:pt x="29" y="0"/>
                        <a:pt x="63" y="1"/>
                        <a:pt x="63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70" y="3"/>
                        <a:pt x="51" y="6"/>
                      </a:cubicBezTo>
                      <a:cubicBezTo>
                        <a:pt x="33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3" name="Freeform 594"/>
                <p:cNvSpPr>
                  <a:spLocks/>
                </p:cNvSpPr>
                <p:nvPr/>
              </p:nvSpPr>
              <p:spPr bwMode="auto">
                <a:xfrm>
                  <a:off x="678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83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5" y="0"/>
                        <a:pt x="23" y="0"/>
                        <a:pt x="18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1" y="57"/>
                        <a:pt x="2" y="29"/>
                        <a:pt x="4" y="18"/>
                      </a:cubicBezTo>
                      <a:cubicBezTo>
                        <a:pt x="6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4" name="Oval 595"/>
                <p:cNvSpPr>
                  <a:spLocks noChangeArrowheads="1"/>
                </p:cNvSpPr>
                <p:nvPr/>
              </p:nvSpPr>
              <p:spPr bwMode="auto">
                <a:xfrm>
                  <a:off x="73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55" name="Freeform 596"/>
                <p:cNvSpPr>
                  <a:spLocks/>
                </p:cNvSpPr>
                <p:nvPr/>
              </p:nvSpPr>
              <p:spPr bwMode="auto">
                <a:xfrm>
                  <a:off x="765" y="1811"/>
                  <a:ext cx="150" cy="248"/>
                </a:xfrm>
                <a:custGeom>
                  <a:avLst/>
                  <a:gdLst>
                    <a:gd name="T0" fmla="*/ 675 w 60"/>
                    <a:gd name="T1" fmla="*/ 0 h 93"/>
                    <a:gd name="T2" fmla="*/ 783 w 60"/>
                    <a:gd name="T3" fmla="*/ 589 h 93"/>
                    <a:gd name="T4" fmla="*/ 270 w 60"/>
                    <a:gd name="T5" fmla="*/ 1536 h 93"/>
                    <a:gd name="T6" fmla="*/ 0 w 60"/>
                    <a:gd name="T7" fmla="*/ 1400 h 93"/>
                    <a:gd name="T8" fmla="*/ 408 w 60"/>
                    <a:gd name="T9" fmla="*/ 1763 h 93"/>
                    <a:gd name="T10" fmla="*/ 938 w 60"/>
                    <a:gd name="T11" fmla="*/ 819 h 93"/>
                    <a:gd name="T12" fmla="*/ 675 w 60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93">
                      <a:moveTo>
                        <a:pt x="43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7" y="81"/>
                      </a:cubicBezTo>
                      <a:cubicBezTo>
                        <a:pt x="11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5" y="93"/>
                        <a:pt x="60" y="71"/>
                        <a:pt x="60" y="43"/>
                      </a:cubicBezTo>
                      <a:cubicBezTo>
                        <a:pt x="60" y="25"/>
                        <a:pt x="53" y="8"/>
                        <a:pt x="43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6" name="Oval 597"/>
                <p:cNvSpPr>
                  <a:spLocks noChangeArrowheads="1"/>
                </p:cNvSpPr>
                <p:nvPr/>
              </p:nvSpPr>
              <p:spPr bwMode="auto">
                <a:xfrm>
                  <a:off x="765" y="1816"/>
                  <a:ext cx="98" cy="104"/>
                </a:xfrm>
                <a:prstGeom prst="ellipse">
                  <a:avLst/>
                </a:prstGeom>
                <a:solidFill>
                  <a:srgbClr val="BAB1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57" name="Freeform 598"/>
                <p:cNvSpPr>
                  <a:spLocks/>
                </p:cNvSpPr>
                <p:nvPr/>
              </p:nvSpPr>
              <p:spPr bwMode="auto">
                <a:xfrm>
                  <a:off x="1323" y="1419"/>
                  <a:ext cx="332" cy="1058"/>
                </a:xfrm>
                <a:custGeom>
                  <a:avLst/>
                  <a:gdLst>
                    <a:gd name="T0" fmla="*/ 1041 w 133"/>
                    <a:gd name="T1" fmla="*/ 7515 h 397"/>
                    <a:gd name="T2" fmla="*/ 92 w 133"/>
                    <a:gd name="T3" fmla="*/ 7195 h 397"/>
                    <a:gd name="T4" fmla="*/ 12 w 133"/>
                    <a:gd name="T5" fmla="*/ 6471 h 397"/>
                    <a:gd name="T6" fmla="*/ 12 w 133"/>
                    <a:gd name="T7" fmla="*/ 434 h 397"/>
                    <a:gd name="T8" fmla="*/ 292 w 133"/>
                    <a:gd name="T9" fmla="*/ 21 h 397"/>
                    <a:gd name="T10" fmla="*/ 1041 w 133"/>
                    <a:gd name="T11" fmla="*/ 21 h 397"/>
                    <a:gd name="T12" fmla="*/ 1041 w 133"/>
                    <a:gd name="T13" fmla="*/ 21 h 397"/>
                    <a:gd name="T14" fmla="*/ 1775 w 133"/>
                    <a:gd name="T15" fmla="*/ 21 h 397"/>
                    <a:gd name="T16" fmla="*/ 2069 w 133"/>
                    <a:gd name="T17" fmla="*/ 434 h 397"/>
                    <a:gd name="T18" fmla="*/ 2069 w 133"/>
                    <a:gd name="T19" fmla="*/ 6471 h 397"/>
                    <a:gd name="T20" fmla="*/ 1975 w 133"/>
                    <a:gd name="T21" fmla="*/ 6889 h 397"/>
                    <a:gd name="T22" fmla="*/ 1041 w 133"/>
                    <a:gd name="T23" fmla="*/ 7515 h 3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33" h="397">
                      <a:moveTo>
                        <a:pt x="67" y="397"/>
                      </a:moveTo>
                      <a:cubicBezTo>
                        <a:pt x="41" y="397"/>
                        <a:pt x="13" y="386"/>
                        <a:pt x="6" y="380"/>
                      </a:cubicBezTo>
                      <a:cubicBezTo>
                        <a:pt x="0" y="374"/>
                        <a:pt x="1" y="352"/>
                        <a:pt x="1" y="342"/>
                      </a:cubicBezTo>
                      <a:cubicBezTo>
                        <a:pt x="1" y="333"/>
                        <a:pt x="1" y="34"/>
                        <a:pt x="1" y="23"/>
                      </a:cubicBezTo>
                      <a:cubicBezTo>
                        <a:pt x="1" y="12"/>
                        <a:pt x="7" y="2"/>
                        <a:pt x="19" y="1"/>
                      </a:cubicBezTo>
                      <a:cubicBezTo>
                        <a:pt x="31" y="0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1"/>
                        <a:pt x="102" y="0"/>
                        <a:pt x="114" y="1"/>
                      </a:cubicBezTo>
                      <a:cubicBezTo>
                        <a:pt x="126" y="2"/>
                        <a:pt x="133" y="12"/>
                        <a:pt x="133" y="23"/>
                      </a:cubicBezTo>
                      <a:cubicBezTo>
                        <a:pt x="133" y="34"/>
                        <a:pt x="133" y="333"/>
                        <a:pt x="133" y="342"/>
                      </a:cubicBezTo>
                      <a:cubicBezTo>
                        <a:pt x="133" y="352"/>
                        <a:pt x="133" y="358"/>
                        <a:pt x="127" y="364"/>
                      </a:cubicBezTo>
                      <a:cubicBezTo>
                        <a:pt x="121" y="369"/>
                        <a:pt x="92" y="397"/>
                        <a:pt x="67" y="397"/>
                      </a:cubicBezTo>
                      <a:close/>
                    </a:path>
                  </a:pathLst>
                </a:custGeom>
                <a:solidFill>
                  <a:srgbClr val="F3C9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58" name="Oval 599"/>
                <p:cNvSpPr>
                  <a:spLocks noChangeArrowheads="1"/>
                </p:cNvSpPr>
                <p:nvPr/>
              </p:nvSpPr>
              <p:spPr bwMode="auto">
                <a:xfrm>
                  <a:off x="1420" y="1797"/>
                  <a:ext cx="190" cy="302"/>
                </a:xfrm>
                <a:prstGeom prst="ellipse">
                  <a:avLst/>
                </a:pr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59" name="Oval 600"/>
                <p:cNvSpPr>
                  <a:spLocks noChangeArrowheads="1"/>
                </p:cNvSpPr>
                <p:nvPr/>
              </p:nvSpPr>
              <p:spPr bwMode="auto">
                <a:xfrm>
                  <a:off x="1410" y="1784"/>
                  <a:ext cx="188" cy="301"/>
                </a:xfrm>
                <a:prstGeom prst="ellipse">
                  <a:avLst/>
                </a:pr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0" name="Freeform 601"/>
                <p:cNvSpPr>
                  <a:spLocks/>
                </p:cNvSpPr>
                <p:nvPr/>
              </p:nvSpPr>
              <p:spPr bwMode="auto">
                <a:xfrm>
                  <a:off x="1338" y="1437"/>
                  <a:ext cx="307" cy="1027"/>
                </a:xfrm>
                <a:custGeom>
                  <a:avLst/>
                  <a:gdLst>
                    <a:gd name="T0" fmla="*/ 0 w 123"/>
                    <a:gd name="T1" fmla="*/ 6909 h 385"/>
                    <a:gd name="T2" fmla="*/ 30 w 123"/>
                    <a:gd name="T3" fmla="*/ 6968 h 385"/>
                    <a:gd name="T4" fmla="*/ 916 w 123"/>
                    <a:gd name="T5" fmla="*/ 7309 h 385"/>
                    <a:gd name="T6" fmla="*/ 916 w 123"/>
                    <a:gd name="T7" fmla="*/ 7309 h 385"/>
                    <a:gd name="T8" fmla="*/ 1820 w 123"/>
                    <a:gd name="T9" fmla="*/ 6704 h 385"/>
                    <a:gd name="T10" fmla="*/ 1899 w 123"/>
                    <a:gd name="T11" fmla="*/ 6303 h 385"/>
                    <a:gd name="T12" fmla="*/ 1899 w 123"/>
                    <a:gd name="T13" fmla="*/ 341 h 385"/>
                    <a:gd name="T14" fmla="*/ 1757 w 123"/>
                    <a:gd name="T15" fmla="*/ 0 h 385"/>
                    <a:gd name="T16" fmla="*/ 1837 w 123"/>
                    <a:gd name="T17" fmla="*/ 285 h 385"/>
                    <a:gd name="T18" fmla="*/ 1695 w 123"/>
                    <a:gd name="T19" fmla="*/ 4916 h 385"/>
                    <a:gd name="T20" fmla="*/ 761 w 123"/>
                    <a:gd name="T21" fmla="*/ 7002 h 385"/>
                    <a:gd name="T22" fmla="*/ 0 w 123"/>
                    <a:gd name="T23" fmla="*/ 6909 h 3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23" h="385">
                      <a:moveTo>
                        <a:pt x="0" y="364"/>
                      </a:moveTo>
                      <a:cubicBezTo>
                        <a:pt x="0" y="365"/>
                        <a:pt x="1" y="366"/>
                        <a:pt x="2" y="367"/>
                      </a:cubicBezTo>
                      <a:cubicBezTo>
                        <a:pt x="8" y="372"/>
                        <a:pt x="35" y="385"/>
                        <a:pt x="59" y="385"/>
                      </a:cubicBezTo>
                      <a:cubicBezTo>
                        <a:pt x="59" y="385"/>
                        <a:pt x="59" y="385"/>
                        <a:pt x="59" y="385"/>
                      </a:cubicBezTo>
                      <a:cubicBezTo>
                        <a:pt x="84" y="385"/>
                        <a:pt x="111" y="358"/>
                        <a:pt x="117" y="353"/>
                      </a:cubicBezTo>
                      <a:cubicBezTo>
                        <a:pt x="123" y="347"/>
                        <a:pt x="122" y="341"/>
                        <a:pt x="122" y="332"/>
                      </a:cubicBezTo>
                      <a:cubicBezTo>
                        <a:pt x="122" y="324"/>
                        <a:pt x="122" y="28"/>
                        <a:pt x="122" y="18"/>
                      </a:cubicBezTo>
                      <a:cubicBezTo>
                        <a:pt x="122" y="11"/>
                        <a:pt x="119" y="4"/>
                        <a:pt x="113" y="0"/>
                      </a:cubicBezTo>
                      <a:cubicBezTo>
                        <a:pt x="114" y="1"/>
                        <a:pt x="118" y="6"/>
                        <a:pt x="118" y="15"/>
                      </a:cubicBezTo>
                      <a:cubicBezTo>
                        <a:pt x="122" y="76"/>
                        <a:pt x="110" y="238"/>
                        <a:pt x="109" y="259"/>
                      </a:cubicBezTo>
                      <a:cubicBezTo>
                        <a:pt x="107" y="299"/>
                        <a:pt x="107" y="367"/>
                        <a:pt x="49" y="369"/>
                      </a:cubicBezTo>
                      <a:cubicBezTo>
                        <a:pt x="29" y="370"/>
                        <a:pt x="4" y="366"/>
                        <a:pt x="0" y="364"/>
                      </a:cubicBezTo>
                      <a:close/>
                    </a:path>
                  </a:pathLst>
                </a:custGeom>
                <a:solidFill>
                  <a:srgbClr val="E89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61" name="Freeform 602"/>
                <p:cNvSpPr>
                  <a:spLocks/>
                </p:cNvSpPr>
                <p:nvPr/>
              </p:nvSpPr>
              <p:spPr bwMode="auto">
                <a:xfrm>
                  <a:off x="1485" y="1488"/>
                  <a:ext cx="160" cy="976"/>
                </a:xfrm>
                <a:custGeom>
                  <a:avLst/>
                  <a:gdLst>
                    <a:gd name="T0" fmla="*/ 0 w 64"/>
                    <a:gd name="T1" fmla="*/ 6941 h 366"/>
                    <a:gd name="T2" fmla="*/ 908 w 64"/>
                    <a:gd name="T3" fmla="*/ 6336 h 366"/>
                    <a:gd name="T4" fmla="*/ 988 w 64"/>
                    <a:gd name="T5" fmla="*/ 5939 h 366"/>
                    <a:gd name="T6" fmla="*/ 988 w 64"/>
                    <a:gd name="T7" fmla="*/ 0 h 366"/>
                    <a:gd name="T8" fmla="*/ 863 w 64"/>
                    <a:gd name="T9" fmla="*/ 6008 h 366"/>
                    <a:gd name="T10" fmla="*/ 0 w 64"/>
                    <a:gd name="T11" fmla="*/ 6941 h 36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64" h="366">
                      <a:moveTo>
                        <a:pt x="0" y="366"/>
                      </a:moveTo>
                      <a:cubicBezTo>
                        <a:pt x="25" y="366"/>
                        <a:pt x="52" y="339"/>
                        <a:pt x="58" y="334"/>
                      </a:cubicBezTo>
                      <a:cubicBezTo>
                        <a:pt x="64" y="328"/>
                        <a:pt x="63" y="322"/>
                        <a:pt x="63" y="313"/>
                      </a:cubicBezTo>
                      <a:cubicBezTo>
                        <a:pt x="63" y="305"/>
                        <a:pt x="63" y="11"/>
                        <a:pt x="63" y="0"/>
                      </a:cubicBezTo>
                      <a:cubicBezTo>
                        <a:pt x="64" y="13"/>
                        <a:pt x="59" y="305"/>
                        <a:pt x="55" y="317"/>
                      </a:cubicBezTo>
                      <a:cubicBezTo>
                        <a:pt x="51" y="329"/>
                        <a:pt x="37" y="356"/>
                        <a:pt x="0" y="366"/>
                      </a:cubicBezTo>
                      <a:close/>
                    </a:path>
                  </a:pathLst>
                </a:custGeom>
                <a:solidFill>
                  <a:srgbClr val="D4628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62" name="Freeform 603"/>
                <p:cNvSpPr>
                  <a:spLocks/>
                </p:cNvSpPr>
                <p:nvPr/>
              </p:nvSpPr>
              <p:spPr bwMode="auto">
                <a:xfrm>
                  <a:off x="1338" y="1432"/>
                  <a:ext cx="245" cy="283"/>
                </a:xfrm>
                <a:custGeom>
                  <a:avLst/>
                  <a:gdLst>
                    <a:gd name="T0" fmla="*/ 0 w 98"/>
                    <a:gd name="T1" fmla="*/ 2018 h 106"/>
                    <a:gd name="T2" fmla="*/ 0 w 98"/>
                    <a:gd name="T3" fmla="*/ 400 h 106"/>
                    <a:gd name="T4" fmla="*/ 270 w 98"/>
                    <a:gd name="T5" fmla="*/ 21 h 106"/>
                    <a:gd name="T6" fmla="*/ 970 w 98"/>
                    <a:gd name="T7" fmla="*/ 21 h 106"/>
                    <a:gd name="T8" fmla="*/ 1533 w 98"/>
                    <a:gd name="T9" fmla="*/ 21 h 106"/>
                    <a:gd name="T10" fmla="*/ 800 w 98"/>
                    <a:gd name="T11" fmla="*/ 115 h 106"/>
                    <a:gd name="T12" fmla="*/ 220 w 98"/>
                    <a:gd name="T13" fmla="*/ 363 h 106"/>
                    <a:gd name="T14" fmla="*/ 0 w 98"/>
                    <a:gd name="T15" fmla="*/ 2018 h 10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98" h="106">
                      <a:moveTo>
                        <a:pt x="0" y="106"/>
                      </a:moveTo>
                      <a:cubicBezTo>
                        <a:pt x="0" y="97"/>
                        <a:pt x="0" y="32"/>
                        <a:pt x="0" y="21"/>
                      </a:cubicBezTo>
                      <a:cubicBezTo>
                        <a:pt x="0" y="9"/>
                        <a:pt x="6" y="2"/>
                        <a:pt x="17" y="1"/>
                      </a:cubicBezTo>
                      <a:cubicBezTo>
                        <a:pt x="29" y="0"/>
                        <a:pt x="62" y="1"/>
                        <a:pt x="62" y="1"/>
                      </a:cubicBezTo>
                      <a:cubicBezTo>
                        <a:pt x="68" y="1"/>
                        <a:pt x="94" y="1"/>
                        <a:pt x="98" y="1"/>
                      </a:cubicBezTo>
                      <a:cubicBezTo>
                        <a:pt x="89" y="3"/>
                        <a:pt x="69" y="3"/>
                        <a:pt x="51" y="6"/>
                      </a:cubicBezTo>
                      <a:cubicBezTo>
                        <a:pt x="32" y="8"/>
                        <a:pt x="22" y="6"/>
                        <a:pt x="14" y="19"/>
                      </a:cubicBezTo>
                      <a:cubicBezTo>
                        <a:pt x="8" y="29"/>
                        <a:pt x="3" y="68"/>
                        <a:pt x="0" y="106"/>
                      </a:cubicBezTo>
                      <a:close/>
                    </a:path>
                  </a:pathLst>
                </a:custGeom>
                <a:solidFill>
                  <a:srgbClr val="FCF1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63" name="Freeform 604"/>
                <p:cNvSpPr>
                  <a:spLocks/>
                </p:cNvSpPr>
                <p:nvPr/>
              </p:nvSpPr>
              <p:spPr bwMode="auto">
                <a:xfrm>
                  <a:off x="1338" y="1432"/>
                  <a:ext cx="110" cy="179"/>
                </a:xfrm>
                <a:custGeom>
                  <a:avLst/>
                  <a:gdLst>
                    <a:gd name="T0" fmla="*/ 688 w 44"/>
                    <a:gd name="T1" fmla="*/ 21 h 67"/>
                    <a:gd name="T2" fmla="*/ 270 w 44"/>
                    <a:gd name="T3" fmla="*/ 21 h 67"/>
                    <a:gd name="T4" fmla="*/ 0 w 44"/>
                    <a:gd name="T5" fmla="*/ 401 h 67"/>
                    <a:gd name="T6" fmla="*/ 0 w 44"/>
                    <a:gd name="T7" fmla="*/ 1277 h 67"/>
                    <a:gd name="T8" fmla="*/ 63 w 44"/>
                    <a:gd name="T9" fmla="*/ 342 h 67"/>
                    <a:gd name="T10" fmla="*/ 688 w 44"/>
                    <a:gd name="T11" fmla="*/ 21 h 67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4" h="67">
                      <a:moveTo>
                        <a:pt x="44" y="1"/>
                      </a:moveTo>
                      <a:cubicBezTo>
                        <a:pt x="34" y="0"/>
                        <a:pt x="23" y="0"/>
                        <a:pt x="17" y="1"/>
                      </a:cubicBezTo>
                      <a:cubicBezTo>
                        <a:pt x="6" y="2"/>
                        <a:pt x="0" y="9"/>
                        <a:pt x="0" y="21"/>
                      </a:cubicBezTo>
                      <a:cubicBezTo>
                        <a:pt x="0" y="27"/>
                        <a:pt x="0" y="48"/>
                        <a:pt x="0" y="67"/>
                      </a:cubicBezTo>
                      <a:cubicBezTo>
                        <a:pt x="0" y="57"/>
                        <a:pt x="2" y="29"/>
                        <a:pt x="4" y="18"/>
                      </a:cubicBezTo>
                      <a:cubicBezTo>
                        <a:pt x="6" y="8"/>
                        <a:pt x="14" y="0"/>
                        <a:pt x="4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3364" name="Oval 605"/>
                <p:cNvSpPr>
                  <a:spLocks noChangeArrowheads="1"/>
                </p:cNvSpPr>
                <p:nvPr/>
              </p:nvSpPr>
              <p:spPr bwMode="auto">
                <a:xfrm>
                  <a:off x="1395" y="1773"/>
                  <a:ext cx="188" cy="302"/>
                </a:xfrm>
                <a:prstGeom prst="ellipse">
                  <a:avLst/>
                </a:prstGeom>
                <a:solidFill>
                  <a:srgbClr val="8D81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defRPr sz="32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rgbClr val="0070C0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</a:pPr>
                  <a:endParaRPr lang="el-GR" altLang="el-GR" sz="1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65" name="Freeform 606"/>
                <p:cNvSpPr>
                  <a:spLocks/>
                </p:cNvSpPr>
                <p:nvPr/>
              </p:nvSpPr>
              <p:spPr bwMode="auto">
                <a:xfrm>
                  <a:off x="1425" y="1811"/>
                  <a:ext cx="148" cy="248"/>
                </a:xfrm>
                <a:custGeom>
                  <a:avLst/>
                  <a:gdLst>
                    <a:gd name="T0" fmla="*/ 660 w 59"/>
                    <a:gd name="T1" fmla="*/ 0 h 93"/>
                    <a:gd name="T2" fmla="*/ 788 w 59"/>
                    <a:gd name="T3" fmla="*/ 589 h 93"/>
                    <a:gd name="T4" fmla="*/ 251 w 59"/>
                    <a:gd name="T5" fmla="*/ 1536 h 93"/>
                    <a:gd name="T6" fmla="*/ 0 w 59"/>
                    <a:gd name="T7" fmla="*/ 1400 h 93"/>
                    <a:gd name="T8" fmla="*/ 409 w 59"/>
                    <a:gd name="T9" fmla="*/ 1763 h 93"/>
                    <a:gd name="T10" fmla="*/ 931 w 59"/>
                    <a:gd name="T11" fmla="*/ 819 h 93"/>
                    <a:gd name="T12" fmla="*/ 660 w 59"/>
                    <a:gd name="T13" fmla="*/ 0 h 9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59" h="93">
                      <a:moveTo>
                        <a:pt x="42" y="0"/>
                      </a:moveTo>
                      <a:cubicBezTo>
                        <a:pt x="47" y="8"/>
                        <a:pt x="50" y="19"/>
                        <a:pt x="50" y="31"/>
                      </a:cubicBezTo>
                      <a:cubicBezTo>
                        <a:pt x="50" y="58"/>
                        <a:pt x="35" y="81"/>
                        <a:pt x="16" y="81"/>
                      </a:cubicBezTo>
                      <a:cubicBezTo>
                        <a:pt x="10" y="81"/>
                        <a:pt x="5" y="78"/>
                        <a:pt x="0" y="74"/>
                      </a:cubicBezTo>
                      <a:cubicBezTo>
                        <a:pt x="6" y="86"/>
                        <a:pt x="16" y="93"/>
                        <a:pt x="26" y="93"/>
                      </a:cubicBezTo>
                      <a:cubicBezTo>
                        <a:pt x="44" y="93"/>
                        <a:pt x="59" y="71"/>
                        <a:pt x="59" y="43"/>
                      </a:cubicBezTo>
                      <a:cubicBezTo>
                        <a:pt x="59" y="25"/>
                        <a:pt x="52" y="8"/>
                        <a:pt x="42" y="0"/>
                      </a:cubicBezTo>
                      <a:close/>
                    </a:path>
                  </a:pathLst>
                </a:custGeom>
                <a:solidFill>
                  <a:srgbClr val="6659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3040" name="Oval 607"/>
              <p:cNvSpPr>
                <a:spLocks noChangeArrowheads="1"/>
              </p:cNvSpPr>
              <p:nvPr/>
            </p:nvSpPr>
            <p:spPr bwMode="auto">
              <a:xfrm>
                <a:off x="142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41" name="Freeform 608"/>
              <p:cNvSpPr>
                <a:spLocks/>
              </p:cNvSpPr>
              <p:nvPr/>
            </p:nvSpPr>
            <p:spPr bwMode="auto">
              <a:xfrm>
                <a:off x="993" y="1419"/>
                <a:ext cx="332" cy="1114"/>
              </a:xfrm>
              <a:custGeom>
                <a:avLst/>
                <a:gdLst>
                  <a:gd name="T0" fmla="*/ 1041 w 133"/>
                  <a:gd name="T1" fmla="*/ 7913 h 418"/>
                  <a:gd name="T2" fmla="*/ 92 w 133"/>
                  <a:gd name="T3" fmla="*/ 7265 h 418"/>
                  <a:gd name="T4" fmla="*/ 12 w 133"/>
                  <a:gd name="T5" fmla="*/ 6911 h 418"/>
                  <a:gd name="T6" fmla="*/ 12 w 133"/>
                  <a:gd name="T7" fmla="*/ 434 h 418"/>
                  <a:gd name="T8" fmla="*/ 292 w 133"/>
                  <a:gd name="T9" fmla="*/ 21 h 418"/>
                  <a:gd name="T10" fmla="*/ 1041 w 133"/>
                  <a:gd name="T11" fmla="*/ 21 h 418"/>
                  <a:gd name="T12" fmla="*/ 1041 w 133"/>
                  <a:gd name="T13" fmla="*/ 21 h 418"/>
                  <a:gd name="T14" fmla="*/ 1775 w 133"/>
                  <a:gd name="T15" fmla="*/ 21 h 418"/>
                  <a:gd name="T16" fmla="*/ 2069 w 133"/>
                  <a:gd name="T17" fmla="*/ 434 h 418"/>
                  <a:gd name="T18" fmla="*/ 2069 w 133"/>
                  <a:gd name="T19" fmla="*/ 6868 h 418"/>
                  <a:gd name="T20" fmla="*/ 1975 w 133"/>
                  <a:gd name="T21" fmla="*/ 7265 h 418"/>
                  <a:gd name="T22" fmla="*/ 1041 w 133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18">
                    <a:moveTo>
                      <a:pt x="67" y="418"/>
                    </a:moveTo>
                    <a:cubicBezTo>
                      <a:pt x="41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3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42" name="Oval 609"/>
              <p:cNvSpPr>
                <a:spLocks noChangeArrowheads="1"/>
              </p:cNvSpPr>
              <p:nvPr/>
            </p:nvSpPr>
            <p:spPr bwMode="auto">
              <a:xfrm>
                <a:off x="109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43" name="Oval 610"/>
              <p:cNvSpPr>
                <a:spLocks noChangeArrowheads="1"/>
              </p:cNvSpPr>
              <p:nvPr/>
            </p:nvSpPr>
            <p:spPr bwMode="auto">
              <a:xfrm>
                <a:off x="108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44" name="Freeform 611"/>
              <p:cNvSpPr>
                <a:spLocks/>
              </p:cNvSpPr>
              <p:nvPr/>
            </p:nvSpPr>
            <p:spPr bwMode="auto">
              <a:xfrm>
                <a:off x="1008" y="1437"/>
                <a:ext cx="307" cy="1083"/>
              </a:xfrm>
              <a:custGeom>
                <a:avLst/>
                <a:gdLst>
                  <a:gd name="T0" fmla="*/ 0 w 123"/>
                  <a:gd name="T1" fmla="*/ 7045 h 406"/>
                  <a:gd name="T2" fmla="*/ 30 w 123"/>
                  <a:gd name="T3" fmla="*/ 7080 h 406"/>
                  <a:gd name="T4" fmla="*/ 916 w 123"/>
                  <a:gd name="T5" fmla="*/ 7706 h 406"/>
                  <a:gd name="T6" fmla="*/ 916 w 123"/>
                  <a:gd name="T7" fmla="*/ 7706 h 406"/>
                  <a:gd name="T8" fmla="*/ 1820 w 123"/>
                  <a:gd name="T9" fmla="*/ 7080 h 406"/>
                  <a:gd name="T10" fmla="*/ 1899 w 123"/>
                  <a:gd name="T11" fmla="*/ 6874 h 406"/>
                  <a:gd name="T12" fmla="*/ 1899 w 123"/>
                  <a:gd name="T13" fmla="*/ 341 h 406"/>
                  <a:gd name="T14" fmla="*/ 1757 w 123"/>
                  <a:gd name="T15" fmla="*/ 0 h 406"/>
                  <a:gd name="T16" fmla="*/ 1837 w 123"/>
                  <a:gd name="T17" fmla="*/ 285 h 406"/>
                  <a:gd name="T18" fmla="*/ 1695 w 123"/>
                  <a:gd name="T19" fmla="*/ 4916 h 406"/>
                  <a:gd name="T20" fmla="*/ 76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59" y="406"/>
                    </a:cubicBezTo>
                    <a:cubicBezTo>
                      <a:pt x="59" y="406"/>
                      <a:pt x="59" y="406"/>
                      <a:pt x="59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88"/>
                      <a:pt x="49" y="389"/>
                    </a:cubicBezTo>
                    <a:cubicBezTo>
                      <a:pt x="29" y="391"/>
                      <a:pt x="4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45" name="Freeform 612"/>
              <p:cNvSpPr>
                <a:spLocks/>
              </p:cNvSpPr>
              <p:nvPr/>
            </p:nvSpPr>
            <p:spPr bwMode="auto">
              <a:xfrm>
                <a:off x="115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5" y="387"/>
                      <a:pt x="52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4" y="13"/>
                      <a:pt x="58" y="330"/>
                      <a:pt x="54" y="342"/>
                    </a:cubicBezTo>
                    <a:cubicBezTo>
                      <a:pt x="50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46" name="Freeform 613"/>
              <p:cNvSpPr>
                <a:spLocks/>
              </p:cNvSpPr>
              <p:nvPr/>
            </p:nvSpPr>
            <p:spPr bwMode="auto">
              <a:xfrm>
                <a:off x="100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47" name="Freeform 614"/>
              <p:cNvSpPr>
                <a:spLocks/>
              </p:cNvSpPr>
              <p:nvPr/>
            </p:nvSpPr>
            <p:spPr bwMode="auto">
              <a:xfrm>
                <a:off x="100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48" name="Oval 615"/>
              <p:cNvSpPr>
                <a:spLocks noChangeArrowheads="1"/>
              </p:cNvSpPr>
              <p:nvPr/>
            </p:nvSpPr>
            <p:spPr bwMode="auto">
              <a:xfrm>
                <a:off x="106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49" name="Freeform 616"/>
              <p:cNvSpPr>
                <a:spLocks/>
              </p:cNvSpPr>
              <p:nvPr/>
            </p:nvSpPr>
            <p:spPr bwMode="auto">
              <a:xfrm>
                <a:off x="109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0" name="Oval 617"/>
              <p:cNvSpPr>
                <a:spLocks noChangeArrowheads="1"/>
              </p:cNvSpPr>
              <p:nvPr/>
            </p:nvSpPr>
            <p:spPr bwMode="auto">
              <a:xfrm>
                <a:off x="109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51" name="Freeform 618"/>
              <p:cNvSpPr>
                <a:spLocks/>
              </p:cNvSpPr>
              <p:nvPr/>
            </p:nvSpPr>
            <p:spPr bwMode="auto">
              <a:xfrm>
                <a:off x="73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404 w 101"/>
                  <a:gd name="T3" fmla="*/ 764 h 70"/>
                  <a:gd name="T4" fmla="*/ 654 w 101"/>
                  <a:gd name="T5" fmla="*/ 192 h 70"/>
                  <a:gd name="T6" fmla="*/ 102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21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79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6" y="40"/>
                    </a:cubicBezTo>
                    <a:cubicBezTo>
                      <a:pt x="32" y="30"/>
                      <a:pt x="35" y="19"/>
                      <a:pt x="42" y="10"/>
                    </a:cubicBezTo>
                    <a:cubicBezTo>
                      <a:pt x="48" y="1"/>
                      <a:pt x="56" y="3"/>
                      <a:pt x="66" y="3"/>
                    </a:cubicBezTo>
                    <a:cubicBezTo>
                      <a:pt x="71" y="3"/>
                      <a:pt x="77" y="4"/>
                      <a:pt x="82" y="4"/>
                    </a:cubicBezTo>
                    <a:cubicBezTo>
                      <a:pt x="89" y="3"/>
                      <a:pt x="95" y="1"/>
                      <a:pt x="101" y="0"/>
                    </a:cubicBezTo>
                    <a:cubicBezTo>
                      <a:pt x="99" y="2"/>
                      <a:pt x="95" y="6"/>
                      <a:pt x="92" y="8"/>
                    </a:cubicBezTo>
                    <a:cubicBezTo>
                      <a:pt x="88" y="11"/>
                      <a:pt x="83" y="10"/>
                      <a:pt x="78" y="10"/>
                    </a:cubicBezTo>
                    <a:cubicBezTo>
                      <a:pt x="66" y="11"/>
                      <a:pt x="56" y="10"/>
                      <a:pt x="47" y="18"/>
                    </a:cubicBezTo>
                    <a:cubicBezTo>
                      <a:pt x="43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1" y="47"/>
                    </a:cubicBezTo>
                    <a:cubicBezTo>
                      <a:pt x="26" y="59"/>
                      <a:pt x="17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2" name="Freeform 619"/>
              <p:cNvSpPr>
                <a:spLocks/>
              </p:cNvSpPr>
              <p:nvPr/>
            </p:nvSpPr>
            <p:spPr bwMode="auto">
              <a:xfrm>
                <a:off x="983" y="2563"/>
                <a:ext cx="127" cy="192"/>
              </a:xfrm>
              <a:custGeom>
                <a:avLst/>
                <a:gdLst>
                  <a:gd name="T0" fmla="*/ 12 w 51"/>
                  <a:gd name="T1" fmla="*/ 1080 h 72"/>
                  <a:gd name="T2" fmla="*/ 787 w 51"/>
                  <a:gd name="T3" fmla="*/ 0 h 72"/>
                  <a:gd name="T4" fmla="*/ 383 w 51"/>
                  <a:gd name="T5" fmla="*/ 888 h 72"/>
                  <a:gd name="T6" fmla="*/ 371 w 51"/>
                  <a:gd name="T7" fmla="*/ 1117 h 72"/>
                  <a:gd name="T8" fmla="*/ 403 w 51"/>
                  <a:gd name="T9" fmla="*/ 1251 h 72"/>
                  <a:gd name="T10" fmla="*/ 0 w 51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72">
                    <a:moveTo>
                      <a:pt x="1" y="57"/>
                    </a:moveTo>
                    <a:cubicBezTo>
                      <a:pt x="24" y="44"/>
                      <a:pt x="33" y="18"/>
                      <a:pt x="51" y="0"/>
                    </a:cubicBezTo>
                    <a:cubicBezTo>
                      <a:pt x="44" y="16"/>
                      <a:pt x="30" y="30"/>
                      <a:pt x="25" y="47"/>
                    </a:cubicBezTo>
                    <a:cubicBezTo>
                      <a:pt x="24" y="51"/>
                      <a:pt x="24" y="55"/>
                      <a:pt x="24" y="59"/>
                    </a:cubicBezTo>
                    <a:cubicBezTo>
                      <a:pt x="25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3" name="Freeform 620"/>
              <p:cNvSpPr>
                <a:spLocks/>
              </p:cNvSpPr>
              <p:nvPr/>
            </p:nvSpPr>
            <p:spPr bwMode="auto">
              <a:xfrm>
                <a:off x="120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5" y="46"/>
                      <a:pt x="21" y="51"/>
                      <a:pt x="29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4" name="Freeform 621"/>
              <p:cNvSpPr>
                <a:spLocks/>
              </p:cNvSpPr>
              <p:nvPr/>
            </p:nvSpPr>
            <p:spPr bwMode="auto">
              <a:xfrm>
                <a:off x="152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5" name="Freeform 622"/>
              <p:cNvSpPr>
                <a:spLocks/>
              </p:cNvSpPr>
              <p:nvPr/>
            </p:nvSpPr>
            <p:spPr bwMode="auto">
              <a:xfrm>
                <a:off x="156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6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6" name="Freeform 623"/>
              <p:cNvSpPr>
                <a:spLocks/>
              </p:cNvSpPr>
              <p:nvPr/>
            </p:nvSpPr>
            <p:spPr bwMode="auto">
              <a:xfrm>
                <a:off x="1355" y="2664"/>
                <a:ext cx="138" cy="213"/>
              </a:xfrm>
              <a:custGeom>
                <a:avLst/>
                <a:gdLst>
                  <a:gd name="T0" fmla="*/ 868 w 55"/>
                  <a:gd name="T1" fmla="*/ 0 h 80"/>
                  <a:gd name="T2" fmla="*/ 208 w 55"/>
                  <a:gd name="T3" fmla="*/ 375 h 80"/>
                  <a:gd name="T4" fmla="*/ 50 w 55"/>
                  <a:gd name="T5" fmla="*/ 623 h 80"/>
                  <a:gd name="T6" fmla="*/ 50 w 55"/>
                  <a:gd name="T7" fmla="*/ 1510 h 80"/>
                  <a:gd name="T8" fmla="*/ 113 w 55"/>
                  <a:gd name="T9" fmla="*/ 1078 h 80"/>
                  <a:gd name="T10" fmla="*/ 221 w 55"/>
                  <a:gd name="T11" fmla="*/ 588 h 80"/>
                  <a:gd name="T12" fmla="*/ 868 w 55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80">
                    <a:moveTo>
                      <a:pt x="55" y="0"/>
                    </a:moveTo>
                    <a:cubicBezTo>
                      <a:pt x="46" y="11"/>
                      <a:pt x="26" y="15"/>
                      <a:pt x="13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3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5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7" name="Freeform 624"/>
              <p:cNvSpPr>
                <a:spLocks/>
              </p:cNvSpPr>
              <p:nvPr/>
            </p:nvSpPr>
            <p:spPr bwMode="auto">
              <a:xfrm>
                <a:off x="1120" y="2765"/>
                <a:ext cx="170" cy="152"/>
              </a:xfrm>
              <a:custGeom>
                <a:avLst/>
                <a:gdLst>
                  <a:gd name="T0" fmla="*/ 1063 w 68"/>
                  <a:gd name="T1" fmla="*/ 0 h 57"/>
                  <a:gd name="T2" fmla="*/ 625 w 68"/>
                  <a:gd name="T3" fmla="*/ 171 h 57"/>
                  <a:gd name="T4" fmla="*/ 238 w 68"/>
                  <a:gd name="T5" fmla="*/ 264 h 57"/>
                  <a:gd name="T6" fmla="*/ 95 w 68"/>
                  <a:gd name="T7" fmla="*/ 477 h 57"/>
                  <a:gd name="T8" fmla="*/ 0 w 68"/>
                  <a:gd name="T9" fmla="*/ 1080 h 57"/>
                  <a:gd name="T10" fmla="*/ 220 w 68"/>
                  <a:gd name="T11" fmla="*/ 797 h 57"/>
                  <a:gd name="T12" fmla="*/ 333 w 68"/>
                  <a:gd name="T13" fmla="*/ 435 h 57"/>
                  <a:gd name="T14" fmla="*/ 595 w 68"/>
                  <a:gd name="T15" fmla="*/ 285 h 57"/>
                  <a:gd name="T16" fmla="*/ 1063 w 68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57">
                    <a:moveTo>
                      <a:pt x="68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4" y="13"/>
                      <a:pt x="15" y="14"/>
                    </a:cubicBezTo>
                    <a:cubicBezTo>
                      <a:pt x="8" y="15"/>
                      <a:pt x="6" y="18"/>
                      <a:pt x="6" y="25"/>
                    </a:cubicBezTo>
                    <a:cubicBezTo>
                      <a:pt x="6" y="37"/>
                      <a:pt x="4" y="46"/>
                      <a:pt x="0" y="57"/>
                    </a:cubicBezTo>
                    <a:cubicBezTo>
                      <a:pt x="6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8" y="15"/>
                    </a:cubicBezTo>
                    <a:cubicBezTo>
                      <a:pt x="44" y="12"/>
                      <a:pt x="62" y="4"/>
                      <a:pt x="68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8" name="Freeform 625"/>
              <p:cNvSpPr>
                <a:spLocks/>
              </p:cNvSpPr>
              <p:nvPr/>
            </p:nvSpPr>
            <p:spPr bwMode="auto">
              <a:xfrm>
                <a:off x="878" y="2747"/>
                <a:ext cx="182" cy="101"/>
              </a:xfrm>
              <a:custGeom>
                <a:avLst/>
                <a:gdLst>
                  <a:gd name="T0" fmla="*/ 342 w 73"/>
                  <a:gd name="T1" fmla="*/ 0 h 38"/>
                  <a:gd name="T2" fmla="*/ 75 w 73"/>
                  <a:gd name="T3" fmla="*/ 114 h 38"/>
                  <a:gd name="T4" fmla="*/ 75 w 73"/>
                  <a:gd name="T5" fmla="*/ 712 h 38"/>
                  <a:gd name="T6" fmla="*/ 416 w 73"/>
                  <a:gd name="T7" fmla="*/ 170 h 38"/>
                  <a:gd name="T8" fmla="*/ 696 w 73"/>
                  <a:gd name="T9" fmla="*/ 319 h 38"/>
                  <a:gd name="T10" fmla="*/ 1132 w 73"/>
                  <a:gd name="T11" fmla="*/ 375 h 38"/>
                  <a:gd name="T12" fmla="*/ 558 w 73"/>
                  <a:gd name="T13" fmla="*/ 114 h 38"/>
                  <a:gd name="T14" fmla="*/ 354 w 73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3" y="20"/>
                    </a:cubicBezTo>
                    <a:cubicBezTo>
                      <a:pt x="59" y="19"/>
                      <a:pt x="48" y="13"/>
                      <a:pt x="36" y="6"/>
                    </a:cubicBezTo>
                    <a:cubicBezTo>
                      <a:pt x="32" y="4"/>
                      <a:pt x="28" y="1"/>
                      <a:pt x="23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9" name="Freeform 626"/>
              <p:cNvSpPr>
                <a:spLocks/>
              </p:cNvSpPr>
              <p:nvPr/>
            </p:nvSpPr>
            <p:spPr bwMode="auto">
              <a:xfrm>
                <a:off x="678" y="2677"/>
                <a:ext cx="92" cy="40"/>
              </a:xfrm>
              <a:custGeom>
                <a:avLst/>
                <a:gdLst>
                  <a:gd name="T0" fmla="*/ 0 w 37"/>
                  <a:gd name="T1" fmla="*/ 56 h 15"/>
                  <a:gd name="T2" fmla="*/ 278 w 37"/>
                  <a:gd name="T3" fmla="*/ 93 h 15"/>
                  <a:gd name="T4" fmla="*/ 569 w 37"/>
                  <a:gd name="T5" fmla="*/ 285 h 15"/>
                  <a:gd name="T6" fmla="*/ 246 w 37"/>
                  <a:gd name="T7" fmla="*/ 149 h 15"/>
                  <a:gd name="T8" fmla="*/ 12 w 37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5">
                    <a:moveTo>
                      <a:pt x="0" y="3"/>
                    </a:moveTo>
                    <a:cubicBezTo>
                      <a:pt x="8" y="1"/>
                      <a:pt x="11" y="0"/>
                      <a:pt x="18" y="5"/>
                    </a:cubicBezTo>
                    <a:cubicBezTo>
                      <a:pt x="23" y="9"/>
                      <a:pt x="33" y="10"/>
                      <a:pt x="37" y="15"/>
                    </a:cubicBezTo>
                    <a:cubicBezTo>
                      <a:pt x="29" y="14"/>
                      <a:pt x="23" y="11"/>
                      <a:pt x="16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0" name="Freeform 627"/>
              <p:cNvSpPr>
                <a:spLocks/>
              </p:cNvSpPr>
              <p:nvPr/>
            </p:nvSpPr>
            <p:spPr bwMode="auto">
              <a:xfrm>
                <a:off x="785" y="2987"/>
                <a:ext cx="143" cy="128"/>
              </a:xfrm>
              <a:custGeom>
                <a:avLst/>
                <a:gdLst>
                  <a:gd name="T0" fmla="*/ 146 w 57"/>
                  <a:gd name="T1" fmla="*/ 909 h 48"/>
                  <a:gd name="T2" fmla="*/ 125 w 57"/>
                  <a:gd name="T3" fmla="*/ 248 h 48"/>
                  <a:gd name="T4" fmla="*/ 429 w 57"/>
                  <a:gd name="T5" fmla="*/ 115 h 48"/>
                  <a:gd name="T6" fmla="*/ 901 w 57"/>
                  <a:gd name="T7" fmla="*/ 21 h 48"/>
                  <a:gd name="T8" fmla="*/ 396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9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6"/>
                      <a:pt x="27" y="6"/>
                    </a:cubicBezTo>
                    <a:cubicBezTo>
                      <a:pt x="36" y="4"/>
                      <a:pt x="48" y="0"/>
                      <a:pt x="57" y="1"/>
                    </a:cubicBezTo>
                    <a:cubicBezTo>
                      <a:pt x="47" y="4"/>
                      <a:pt x="34" y="7"/>
                      <a:pt x="25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1" name="Freeform 628"/>
              <p:cNvSpPr>
                <a:spLocks/>
              </p:cNvSpPr>
              <p:nvPr/>
            </p:nvSpPr>
            <p:spPr bwMode="auto">
              <a:xfrm>
                <a:off x="1008" y="2989"/>
                <a:ext cx="137" cy="123"/>
              </a:xfrm>
              <a:custGeom>
                <a:avLst/>
                <a:gdLst>
                  <a:gd name="T0" fmla="*/ 849 w 55"/>
                  <a:gd name="T1" fmla="*/ 78 h 46"/>
                  <a:gd name="T2" fmla="*/ 279 w 55"/>
                  <a:gd name="T3" fmla="*/ 56 h 46"/>
                  <a:gd name="T4" fmla="*/ 137 w 55"/>
                  <a:gd name="T5" fmla="*/ 880 h 46"/>
                  <a:gd name="T6" fmla="*/ 187 w 55"/>
                  <a:gd name="T7" fmla="*/ 422 h 46"/>
                  <a:gd name="T8" fmla="*/ 341 w 55"/>
                  <a:gd name="T9" fmla="*/ 171 h 46"/>
                  <a:gd name="T10" fmla="*/ 820 w 55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46">
                    <a:moveTo>
                      <a:pt x="55" y="4"/>
                    </a:moveTo>
                    <a:cubicBezTo>
                      <a:pt x="43" y="4"/>
                      <a:pt x="31" y="0"/>
                      <a:pt x="18" y="3"/>
                    </a:cubicBezTo>
                    <a:cubicBezTo>
                      <a:pt x="0" y="6"/>
                      <a:pt x="12" y="34"/>
                      <a:pt x="9" y="46"/>
                    </a:cubicBezTo>
                    <a:cubicBezTo>
                      <a:pt x="11" y="38"/>
                      <a:pt x="10" y="29"/>
                      <a:pt x="12" y="22"/>
                    </a:cubicBezTo>
                    <a:cubicBezTo>
                      <a:pt x="15" y="14"/>
                      <a:pt x="14" y="11"/>
                      <a:pt x="22" y="9"/>
                    </a:cubicBezTo>
                    <a:cubicBezTo>
                      <a:pt x="32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2" name="Freeform 629"/>
              <p:cNvSpPr>
                <a:spLocks/>
              </p:cNvSpPr>
              <p:nvPr/>
            </p:nvSpPr>
            <p:spPr bwMode="auto">
              <a:xfrm>
                <a:off x="124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45 w 42"/>
                  <a:gd name="T3" fmla="*/ 35 h 51"/>
                  <a:gd name="T4" fmla="*/ 113 w 42"/>
                  <a:gd name="T5" fmla="*/ 149 h 51"/>
                  <a:gd name="T6" fmla="*/ 20 w 42"/>
                  <a:gd name="T7" fmla="*/ 435 h 51"/>
                  <a:gd name="T8" fmla="*/ 63 w 42"/>
                  <a:gd name="T9" fmla="*/ 968 h 51"/>
                  <a:gd name="T10" fmla="*/ 113 w 42"/>
                  <a:gd name="T11" fmla="*/ 435 h 51"/>
                  <a:gd name="T12" fmla="*/ 27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2" y="2"/>
                    </a:cubicBezTo>
                    <a:cubicBezTo>
                      <a:pt x="17" y="4"/>
                      <a:pt x="12" y="5"/>
                      <a:pt x="7" y="8"/>
                    </a:cubicBezTo>
                    <a:cubicBezTo>
                      <a:pt x="2" y="12"/>
                      <a:pt x="0" y="16"/>
                      <a:pt x="1" y="23"/>
                    </a:cubicBezTo>
                    <a:cubicBezTo>
                      <a:pt x="1" y="32"/>
                      <a:pt x="0" y="42"/>
                      <a:pt x="4" y="51"/>
                    </a:cubicBezTo>
                    <a:cubicBezTo>
                      <a:pt x="2" y="43"/>
                      <a:pt x="5" y="30"/>
                      <a:pt x="7" y="23"/>
                    </a:cubicBezTo>
                    <a:cubicBezTo>
                      <a:pt x="9" y="17"/>
                      <a:pt x="13" y="15"/>
                      <a:pt x="17" y="11"/>
                    </a:cubicBezTo>
                    <a:cubicBezTo>
                      <a:pt x="23" y="6"/>
                      <a:pt x="29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3" name="Freeform 630"/>
              <p:cNvSpPr>
                <a:spLocks/>
              </p:cNvSpPr>
              <p:nvPr/>
            </p:nvSpPr>
            <p:spPr bwMode="auto">
              <a:xfrm>
                <a:off x="1445" y="2971"/>
                <a:ext cx="83" cy="93"/>
              </a:xfrm>
              <a:custGeom>
                <a:avLst/>
                <a:gdLst>
                  <a:gd name="T0" fmla="*/ 526 w 33"/>
                  <a:gd name="T1" fmla="*/ 0 h 35"/>
                  <a:gd name="T2" fmla="*/ 176 w 33"/>
                  <a:gd name="T3" fmla="*/ 77 h 35"/>
                  <a:gd name="T4" fmla="*/ 126 w 33"/>
                  <a:gd name="T5" fmla="*/ 656 h 35"/>
                  <a:gd name="T6" fmla="*/ 475 w 33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33" y="0"/>
                    </a:moveTo>
                    <a:cubicBezTo>
                      <a:pt x="26" y="2"/>
                      <a:pt x="18" y="0"/>
                      <a:pt x="11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4" y="2"/>
                      <a:pt x="3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4" name="Freeform 631"/>
              <p:cNvSpPr>
                <a:spLocks/>
              </p:cNvSpPr>
              <p:nvPr/>
            </p:nvSpPr>
            <p:spPr bwMode="auto">
              <a:xfrm>
                <a:off x="1605" y="3005"/>
                <a:ext cx="40" cy="75"/>
              </a:xfrm>
              <a:custGeom>
                <a:avLst/>
                <a:gdLst>
                  <a:gd name="T0" fmla="*/ 220 w 16"/>
                  <a:gd name="T1" fmla="*/ 21 h 28"/>
                  <a:gd name="T2" fmla="*/ 113 w 16"/>
                  <a:gd name="T3" fmla="*/ 538 h 28"/>
                  <a:gd name="T4" fmla="*/ 25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5" name="Freeform 632"/>
              <p:cNvSpPr>
                <a:spLocks/>
              </p:cNvSpPr>
              <p:nvPr/>
            </p:nvSpPr>
            <p:spPr bwMode="auto">
              <a:xfrm>
                <a:off x="805" y="2485"/>
                <a:ext cx="278" cy="232"/>
              </a:xfrm>
              <a:custGeom>
                <a:avLst/>
                <a:gdLst>
                  <a:gd name="T0" fmla="*/ 0 w 111"/>
                  <a:gd name="T1" fmla="*/ 1480 h 87"/>
                  <a:gd name="T2" fmla="*/ 564 w 111"/>
                  <a:gd name="T3" fmla="*/ 1629 h 87"/>
                  <a:gd name="T4" fmla="*/ 1180 w 111"/>
                  <a:gd name="T5" fmla="*/ 1117 h 87"/>
                  <a:gd name="T6" fmla="*/ 1380 w 111"/>
                  <a:gd name="T7" fmla="*/ 819 h 87"/>
                  <a:gd name="T8" fmla="*/ 1630 w 111"/>
                  <a:gd name="T9" fmla="*/ 477 h 87"/>
                  <a:gd name="T10" fmla="*/ 1630 w 111"/>
                  <a:gd name="T11" fmla="*/ 192 h 87"/>
                  <a:gd name="T12" fmla="*/ 1367 w 111"/>
                  <a:gd name="T13" fmla="*/ 0 h 87"/>
                  <a:gd name="T14" fmla="*/ 1443 w 111"/>
                  <a:gd name="T15" fmla="*/ 205 h 87"/>
                  <a:gd name="T16" fmla="*/ 1347 w 111"/>
                  <a:gd name="T17" fmla="*/ 547 h 87"/>
                  <a:gd name="T18" fmla="*/ 972 w 111"/>
                  <a:gd name="T19" fmla="*/ 1101 h 87"/>
                  <a:gd name="T20" fmla="*/ 804 w 111"/>
                  <a:gd name="T21" fmla="*/ 1365 h 87"/>
                  <a:gd name="T22" fmla="*/ 501 w 111"/>
                  <a:gd name="T23" fmla="*/ 1515 h 87"/>
                  <a:gd name="T24" fmla="*/ 113 w 111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1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2" y="84"/>
                      <a:pt x="64" y="70"/>
                      <a:pt x="75" y="59"/>
                    </a:cubicBezTo>
                    <a:cubicBezTo>
                      <a:pt x="80" y="54"/>
                      <a:pt x="83" y="48"/>
                      <a:pt x="88" y="43"/>
                    </a:cubicBezTo>
                    <a:cubicBezTo>
                      <a:pt x="94" y="37"/>
                      <a:pt x="99" y="31"/>
                      <a:pt x="104" y="25"/>
                    </a:cubicBezTo>
                    <a:cubicBezTo>
                      <a:pt x="108" y="19"/>
                      <a:pt x="111" y="15"/>
                      <a:pt x="104" y="10"/>
                    </a:cubicBezTo>
                    <a:cubicBezTo>
                      <a:pt x="100" y="7"/>
                      <a:pt x="93" y="2"/>
                      <a:pt x="87" y="0"/>
                    </a:cubicBezTo>
                    <a:cubicBezTo>
                      <a:pt x="88" y="4"/>
                      <a:pt x="92" y="7"/>
                      <a:pt x="92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2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7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6" name="Freeform 633"/>
              <p:cNvSpPr>
                <a:spLocks/>
              </p:cNvSpPr>
              <p:nvPr/>
            </p:nvSpPr>
            <p:spPr bwMode="auto">
              <a:xfrm>
                <a:off x="113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72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2" y="38"/>
                    </a:cubicBezTo>
                    <a:cubicBezTo>
                      <a:pt x="68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4" y="8"/>
                      <a:pt x="46" y="1"/>
                      <a:pt x="39" y="0"/>
                    </a:cubicBezTo>
                    <a:cubicBezTo>
                      <a:pt x="44" y="7"/>
                      <a:pt x="54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7" name="Freeform 634"/>
              <p:cNvSpPr>
                <a:spLocks/>
              </p:cNvSpPr>
              <p:nvPr/>
            </p:nvSpPr>
            <p:spPr bwMode="auto">
              <a:xfrm>
                <a:off x="1363" y="2504"/>
                <a:ext cx="142" cy="176"/>
              </a:xfrm>
              <a:custGeom>
                <a:avLst/>
                <a:gdLst>
                  <a:gd name="T0" fmla="*/ 249 w 57"/>
                  <a:gd name="T1" fmla="*/ 1251 h 66"/>
                  <a:gd name="T2" fmla="*/ 820 w 57"/>
                  <a:gd name="T3" fmla="*/ 832 h 66"/>
                  <a:gd name="T4" fmla="*/ 757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6" y="66"/>
                    </a:moveTo>
                    <a:cubicBezTo>
                      <a:pt x="27" y="62"/>
                      <a:pt x="49" y="56"/>
                      <a:pt x="53" y="44"/>
                    </a:cubicBezTo>
                    <a:cubicBezTo>
                      <a:pt x="57" y="32"/>
                      <a:pt x="54" y="11"/>
                      <a:pt x="49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3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8" name="Freeform 635"/>
              <p:cNvSpPr>
                <a:spLocks/>
              </p:cNvSpPr>
              <p:nvPr/>
            </p:nvSpPr>
            <p:spPr bwMode="auto">
              <a:xfrm>
                <a:off x="1390" y="2851"/>
                <a:ext cx="155" cy="109"/>
              </a:xfrm>
              <a:custGeom>
                <a:avLst/>
                <a:gdLst>
                  <a:gd name="T0" fmla="*/ 50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38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95 w 62"/>
                  <a:gd name="T15" fmla="*/ 524 h 41"/>
                  <a:gd name="T16" fmla="*/ 283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3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8" y="41"/>
                      <a:pt x="38" y="37"/>
                      <a:pt x="45" y="36"/>
                    </a:cubicBezTo>
                    <a:cubicBezTo>
                      <a:pt x="49" y="35"/>
                      <a:pt x="58" y="36"/>
                      <a:pt x="60" y="32"/>
                    </a:cubicBezTo>
                    <a:cubicBezTo>
                      <a:pt x="62" y="29"/>
                      <a:pt x="60" y="20"/>
                      <a:pt x="60" y="17"/>
                    </a:cubicBezTo>
                    <a:cubicBezTo>
                      <a:pt x="60" y="11"/>
                      <a:pt x="61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8" y="28"/>
                    </a:cubicBezTo>
                    <a:cubicBezTo>
                      <a:pt x="31" y="29"/>
                      <a:pt x="25" y="26"/>
                      <a:pt x="18" y="26"/>
                    </a:cubicBezTo>
                    <a:cubicBezTo>
                      <a:pt x="12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69" name="Freeform 636"/>
              <p:cNvSpPr>
                <a:spLocks/>
              </p:cNvSpPr>
              <p:nvPr/>
            </p:nvSpPr>
            <p:spPr bwMode="auto">
              <a:xfrm>
                <a:off x="120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25 w 55"/>
                  <a:gd name="T7" fmla="*/ 776 h 57"/>
                  <a:gd name="T8" fmla="*/ 851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4" y="57"/>
                      <a:pt x="6" y="55"/>
                      <a:pt x="8" y="53"/>
                    </a:cubicBezTo>
                    <a:cubicBezTo>
                      <a:pt x="13" y="51"/>
                      <a:pt x="18" y="49"/>
                      <a:pt x="22" y="47"/>
                    </a:cubicBezTo>
                    <a:cubicBezTo>
                      <a:pt x="30" y="44"/>
                      <a:pt x="38" y="43"/>
                      <a:pt x="46" y="41"/>
                    </a:cubicBezTo>
                    <a:cubicBezTo>
                      <a:pt x="53" y="39"/>
                      <a:pt x="54" y="35"/>
                      <a:pt x="54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1" y="12"/>
                      <a:pt x="51" y="26"/>
                      <a:pt x="39" y="34"/>
                    </a:cubicBezTo>
                    <a:cubicBezTo>
                      <a:pt x="28" y="42"/>
                      <a:pt x="14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0" name="Freeform 637"/>
              <p:cNvSpPr>
                <a:spLocks/>
              </p:cNvSpPr>
              <p:nvPr/>
            </p:nvSpPr>
            <p:spPr bwMode="auto">
              <a:xfrm>
                <a:off x="960" y="2840"/>
                <a:ext cx="140" cy="128"/>
              </a:xfrm>
              <a:custGeom>
                <a:avLst/>
                <a:gdLst>
                  <a:gd name="T0" fmla="*/ 0 w 56"/>
                  <a:gd name="T1" fmla="*/ 875 h 48"/>
                  <a:gd name="T2" fmla="*/ 625 w 56"/>
                  <a:gd name="T3" fmla="*/ 819 h 48"/>
                  <a:gd name="T4" fmla="*/ 863 w 56"/>
                  <a:gd name="T5" fmla="*/ 0 h 48"/>
                  <a:gd name="T6" fmla="*/ 583 w 56"/>
                  <a:gd name="T7" fmla="*/ 661 h 48"/>
                  <a:gd name="T8" fmla="*/ 83 w 56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6" y="15"/>
                      <a:pt x="55" y="0"/>
                    </a:cubicBezTo>
                    <a:cubicBezTo>
                      <a:pt x="51" y="14"/>
                      <a:pt x="49" y="27"/>
                      <a:pt x="37" y="35"/>
                    </a:cubicBezTo>
                    <a:cubicBezTo>
                      <a:pt x="29" y="41"/>
                      <a:pt x="15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1" name="Freeform 638"/>
              <p:cNvSpPr>
                <a:spLocks/>
              </p:cNvSpPr>
              <p:nvPr/>
            </p:nvSpPr>
            <p:spPr bwMode="auto">
              <a:xfrm>
                <a:off x="688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25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00 w 66"/>
                  <a:gd name="T11" fmla="*/ 319 h 68"/>
                  <a:gd name="T12" fmla="*/ 100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395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8" y="68"/>
                      <a:pt x="27" y="67"/>
                    </a:cubicBezTo>
                    <a:cubicBezTo>
                      <a:pt x="32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3" y="50"/>
                      <a:pt x="64" y="42"/>
                    </a:cubicBezTo>
                    <a:cubicBezTo>
                      <a:pt x="64" y="33"/>
                      <a:pt x="63" y="25"/>
                      <a:pt x="64" y="17"/>
                    </a:cubicBezTo>
                    <a:cubicBezTo>
                      <a:pt x="65" y="13"/>
                      <a:pt x="66" y="4"/>
                      <a:pt x="64" y="0"/>
                    </a:cubicBezTo>
                    <a:cubicBezTo>
                      <a:pt x="65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5" y="56"/>
                      <a:pt x="37" y="58"/>
                    </a:cubicBezTo>
                    <a:cubicBezTo>
                      <a:pt x="33" y="60"/>
                      <a:pt x="30" y="59"/>
                      <a:pt x="25" y="60"/>
                    </a:cubicBezTo>
                    <a:cubicBezTo>
                      <a:pt x="20" y="61"/>
                      <a:pt x="15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2" name="Freeform 639"/>
              <p:cNvSpPr>
                <a:spLocks/>
              </p:cNvSpPr>
              <p:nvPr/>
            </p:nvSpPr>
            <p:spPr bwMode="auto">
              <a:xfrm>
                <a:off x="900" y="3085"/>
                <a:ext cx="100" cy="118"/>
              </a:xfrm>
              <a:custGeom>
                <a:avLst/>
                <a:gdLst>
                  <a:gd name="T0" fmla="*/ 0 w 40"/>
                  <a:gd name="T1" fmla="*/ 826 h 44"/>
                  <a:gd name="T2" fmla="*/ 250 w 40"/>
                  <a:gd name="T3" fmla="*/ 826 h 44"/>
                  <a:gd name="T4" fmla="*/ 500 w 40"/>
                  <a:gd name="T5" fmla="*/ 813 h 44"/>
                  <a:gd name="T6" fmla="*/ 595 w 40"/>
                  <a:gd name="T7" fmla="*/ 483 h 44"/>
                  <a:gd name="T8" fmla="*/ 583 w 40"/>
                  <a:gd name="T9" fmla="*/ 0 h 44"/>
                  <a:gd name="T10" fmla="*/ 425 w 40"/>
                  <a:gd name="T11" fmla="*/ 641 h 44"/>
                  <a:gd name="T12" fmla="*/ 50 w 40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44">
                    <a:moveTo>
                      <a:pt x="0" y="43"/>
                    </a:moveTo>
                    <a:cubicBezTo>
                      <a:pt x="5" y="43"/>
                      <a:pt x="11" y="42"/>
                      <a:pt x="16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0" y="8"/>
                      <a:pt x="37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3" name="Freeform 640"/>
              <p:cNvSpPr>
                <a:spLocks/>
              </p:cNvSpPr>
              <p:nvPr/>
            </p:nvSpPr>
            <p:spPr bwMode="auto">
              <a:xfrm>
                <a:off x="1098" y="3059"/>
                <a:ext cx="132" cy="154"/>
              </a:xfrm>
              <a:custGeom>
                <a:avLst/>
                <a:gdLst>
                  <a:gd name="T0" fmla="*/ 229 w 53"/>
                  <a:gd name="T1" fmla="*/ 1009 h 58"/>
                  <a:gd name="T2" fmla="*/ 695 w 53"/>
                  <a:gd name="T3" fmla="*/ 895 h 58"/>
                  <a:gd name="T4" fmla="*/ 745 w 53"/>
                  <a:gd name="T5" fmla="*/ 0 h 58"/>
                  <a:gd name="T6" fmla="*/ 496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5" y="54"/>
                    </a:moveTo>
                    <a:cubicBezTo>
                      <a:pt x="24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8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4" name="Freeform 641"/>
              <p:cNvSpPr>
                <a:spLocks/>
              </p:cNvSpPr>
              <p:nvPr/>
            </p:nvSpPr>
            <p:spPr bwMode="auto">
              <a:xfrm>
                <a:off x="71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5" name="Freeform 642"/>
              <p:cNvSpPr>
                <a:spLocks/>
              </p:cNvSpPr>
              <p:nvPr/>
            </p:nvSpPr>
            <p:spPr bwMode="auto">
              <a:xfrm>
                <a:off x="1275" y="3056"/>
                <a:ext cx="153" cy="163"/>
              </a:xfrm>
              <a:custGeom>
                <a:avLst/>
                <a:gdLst>
                  <a:gd name="T0" fmla="*/ 0 w 61"/>
                  <a:gd name="T1" fmla="*/ 1085 h 61"/>
                  <a:gd name="T2" fmla="*/ 409 w 61"/>
                  <a:gd name="T3" fmla="*/ 1085 h 61"/>
                  <a:gd name="T4" fmla="*/ 775 w 61"/>
                  <a:gd name="T5" fmla="*/ 970 h 61"/>
                  <a:gd name="T6" fmla="*/ 931 w 61"/>
                  <a:gd name="T7" fmla="*/ 687 h 61"/>
                  <a:gd name="T8" fmla="*/ 931 w 61"/>
                  <a:gd name="T9" fmla="*/ 363 h 61"/>
                  <a:gd name="T10" fmla="*/ 963 w 61"/>
                  <a:gd name="T11" fmla="*/ 0 h 61"/>
                  <a:gd name="T12" fmla="*/ 680 w 61"/>
                  <a:gd name="T13" fmla="*/ 842 h 61"/>
                  <a:gd name="T14" fmla="*/ 364 w 61"/>
                  <a:gd name="T15" fmla="*/ 1013 h 61"/>
                  <a:gd name="T16" fmla="*/ 95 w 61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0" y="57"/>
                    </a:moveTo>
                    <a:cubicBezTo>
                      <a:pt x="8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49" y="51"/>
                    </a:cubicBezTo>
                    <a:cubicBezTo>
                      <a:pt x="57" y="48"/>
                      <a:pt x="59" y="44"/>
                      <a:pt x="59" y="36"/>
                    </a:cubicBezTo>
                    <a:cubicBezTo>
                      <a:pt x="59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1" y="0"/>
                    </a:cubicBezTo>
                    <a:cubicBezTo>
                      <a:pt x="53" y="14"/>
                      <a:pt x="56" y="33"/>
                      <a:pt x="43" y="44"/>
                    </a:cubicBezTo>
                    <a:cubicBezTo>
                      <a:pt x="37" y="49"/>
                      <a:pt x="31" y="50"/>
                      <a:pt x="23" y="53"/>
                    </a:cubicBezTo>
                    <a:cubicBezTo>
                      <a:pt x="19" y="54"/>
                      <a:pt x="10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6" name="Freeform 643"/>
              <p:cNvSpPr>
                <a:spLocks/>
              </p:cNvSpPr>
              <p:nvPr/>
            </p:nvSpPr>
            <p:spPr bwMode="auto">
              <a:xfrm>
                <a:off x="151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58 w 36"/>
                  <a:gd name="T3" fmla="*/ 594 h 37"/>
                  <a:gd name="T4" fmla="*/ 458 w 36"/>
                  <a:gd name="T5" fmla="*/ 0 h 37"/>
                  <a:gd name="T6" fmla="*/ 363 w 36"/>
                  <a:gd name="T7" fmla="*/ 458 h 37"/>
                  <a:gd name="T8" fmla="*/ 250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9" y="33"/>
                      <a:pt x="22" y="37"/>
                      <a:pt x="29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30" y="10"/>
                      <a:pt x="29" y="17"/>
                      <a:pt x="23" y="24"/>
                    </a:cubicBezTo>
                    <a:cubicBezTo>
                      <a:pt x="21" y="27"/>
                      <a:pt x="19" y="30"/>
                      <a:pt x="16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7" name="Freeform 644"/>
              <p:cNvSpPr>
                <a:spLocks/>
              </p:cNvSpPr>
              <p:nvPr/>
            </p:nvSpPr>
            <p:spPr bwMode="auto">
              <a:xfrm>
                <a:off x="675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70 w 48"/>
                  <a:gd name="T3" fmla="*/ 1003 h 72"/>
                  <a:gd name="T4" fmla="*/ 550 w 48"/>
                  <a:gd name="T5" fmla="*/ 589 h 72"/>
                  <a:gd name="T6" fmla="*/ 720 w 48"/>
                  <a:gd name="T7" fmla="*/ 192 h 72"/>
                  <a:gd name="T8" fmla="*/ 500 w 48"/>
                  <a:gd name="T9" fmla="*/ 0 h 72"/>
                  <a:gd name="T10" fmla="*/ 563 w 48"/>
                  <a:gd name="T11" fmla="*/ 285 h 72"/>
                  <a:gd name="T12" fmla="*/ 395 w 48"/>
                  <a:gd name="T13" fmla="*/ 605 h 72"/>
                  <a:gd name="T14" fmla="*/ 50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2" y="59"/>
                      <a:pt x="17" y="53"/>
                    </a:cubicBezTo>
                    <a:cubicBezTo>
                      <a:pt x="23" y="46"/>
                      <a:pt x="30" y="39"/>
                      <a:pt x="35" y="31"/>
                    </a:cubicBezTo>
                    <a:cubicBezTo>
                      <a:pt x="38" y="26"/>
                      <a:pt x="48" y="16"/>
                      <a:pt x="46" y="10"/>
                    </a:cubicBezTo>
                    <a:cubicBezTo>
                      <a:pt x="45" y="5"/>
                      <a:pt x="36" y="2"/>
                      <a:pt x="32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3" y="21"/>
                      <a:pt x="29" y="27"/>
                      <a:pt x="25" y="32"/>
                    </a:cubicBezTo>
                    <a:cubicBezTo>
                      <a:pt x="18" y="43"/>
                      <a:pt x="11" y="54"/>
                      <a:pt x="3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8" name="Freeform 645"/>
              <p:cNvSpPr>
                <a:spLocks/>
              </p:cNvSpPr>
              <p:nvPr/>
            </p:nvSpPr>
            <p:spPr bwMode="auto">
              <a:xfrm>
                <a:off x="815" y="3216"/>
                <a:ext cx="605" cy="40"/>
              </a:xfrm>
              <a:custGeom>
                <a:avLst/>
                <a:gdLst>
                  <a:gd name="T0" fmla="*/ 0 w 242"/>
                  <a:gd name="T1" fmla="*/ 0 h 15"/>
                  <a:gd name="T2" fmla="*/ 1145 w 242"/>
                  <a:gd name="T3" fmla="*/ 93 h 15"/>
                  <a:gd name="T4" fmla="*/ 1238 w 242"/>
                  <a:gd name="T5" fmla="*/ 56 h 15"/>
                  <a:gd name="T6" fmla="*/ 1908 w 242"/>
                  <a:gd name="T7" fmla="*/ 115 h 15"/>
                  <a:gd name="T8" fmla="*/ 2550 w 242"/>
                  <a:gd name="T9" fmla="*/ 77 h 15"/>
                  <a:gd name="T10" fmla="*/ 3113 w 242"/>
                  <a:gd name="T11" fmla="*/ 171 h 15"/>
                  <a:gd name="T12" fmla="*/ 3783 w 242"/>
                  <a:gd name="T13" fmla="*/ 56 h 15"/>
                  <a:gd name="T14" fmla="*/ 2720 w 242"/>
                  <a:gd name="T15" fmla="*/ 248 h 15"/>
                  <a:gd name="T16" fmla="*/ 2095 w 242"/>
                  <a:gd name="T17" fmla="*/ 248 h 15"/>
                  <a:gd name="T18" fmla="*/ 1050 w 242"/>
                  <a:gd name="T19" fmla="*/ 227 h 15"/>
                  <a:gd name="T20" fmla="*/ 0 w 242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2" h="15">
                    <a:moveTo>
                      <a:pt x="0" y="0"/>
                    </a:moveTo>
                    <a:cubicBezTo>
                      <a:pt x="18" y="6"/>
                      <a:pt x="63" y="7"/>
                      <a:pt x="73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3" y="4"/>
                    </a:cubicBezTo>
                    <a:cubicBezTo>
                      <a:pt x="170" y="8"/>
                      <a:pt x="179" y="10"/>
                      <a:pt x="199" y="9"/>
                    </a:cubicBezTo>
                    <a:cubicBezTo>
                      <a:pt x="219" y="7"/>
                      <a:pt x="242" y="3"/>
                      <a:pt x="242" y="3"/>
                    </a:cubicBezTo>
                    <a:cubicBezTo>
                      <a:pt x="227" y="13"/>
                      <a:pt x="192" y="15"/>
                      <a:pt x="174" y="13"/>
                    </a:cubicBezTo>
                    <a:cubicBezTo>
                      <a:pt x="155" y="11"/>
                      <a:pt x="158" y="12"/>
                      <a:pt x="134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10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79" name="Oval 646"/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0" name="Oval 647"/>
              <p:cNvSpPr>
                <a:spLocks noChangeArrowheads="1"/>
              </p:cNvSpPr>
              <p:nvPr/>
            </p:nvSpPr>
            <p:spPr bwMode="auto">
              <a:xfrm>
                <a:off x="85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1" name="Oval 648"/>
              <p:cNvSpPr>
                <a:spLocks noChangeArrowheads="1"/>
              </p:cNvSpPr>
              <p:nvPr/>
            </p:nvSpPr>
            <p:spPr bwMode="auto">
              <a:xfrm>
                <a:off x="88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2" name="Oval 649"/>
              <p:cNvSpPr>
                <a:spLocks noChangeArrowheads="1"/>
              </p:cNvSpPr>
              <p:nvPr/>
            </p:nvSpPr>
            <p:spPr bwMode="auto">
              <a:xfrm>
                <a:off x="845" y="254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3" name="Oval 650"/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4" name="Oval 651"/>
              <p:cNvSpPr>
                <a:spLocks noChangeArrowheads="1"/>
              </p:cNvSpPr>
              <p:nvPr/>
            </p:nvSpPr>
            <p:spPr bwMode="auto">
              <a:xfrm>
                <a:off x="1083" y="261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5" name="Oval 652"/>
              <p:cNvSpPr>
                <a:spLocks noChangeArrowheads="1"/>
              </p:cNvSpPr>
              <p:nvPr/>
            </p:nvSpPr>
            <p:spPr bwMode="auto">
              <a:xfrm>
                <a:off x="1108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6" name="Oval 653"/>
              <p:cNvSpPr>
                <a:spLocks noChangeArrowheads="1"/>
              </p:cNvSpPr>
              <p:nvPr/>
            </p:nvSpPr>
            <p:spPr bwMode="auto">
              <a:xfrm>
                <a:off x="107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7" name="Oval 654"/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8" name="Oval 655"/>
              <p:cNvSpPr>
                <a:spLocks noChangeArrowheads="1"/>
              </p:cNvSpPr>
              <p:nvPr/>
            </p:nvSpPr>
            <p:spPr bwMode="auto">
              <a:xfrm>
                <a:off x="1330" y="2509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9" name="Oval 656"/>
              <p:cNvSpPr>
                <a:spLocks noChangeArrowheads="1"/>
              </p:cNvSpPr>
              <p:nvPr/>
            </p:nvSpPr>
            <p:spPr bwMode="auto">
              <a:xfrm>
                <a:off x="1355" y="25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0" name="Oval 657"/>
              <p:cNvSpPr>
                <a:spLocks noChangeArrowheads="1"/>
              </p:cNvSpPr>
              <p:nvPr/>
            </p:nvSpPr>
            <p:spPr bwMode="auto">
              <a:xfrm>
                <a:off x="1318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1" name="Oval 658"/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2" name="Oval 659"/>
              <p:cNvSpPr>
                <a:spLocks noChangeArrowheads="1"/>
              </p:cNvSpPr>
              <p:nvPr/>
            </p:nvSpPr>
            <p:spPr bwMode="auto">
              <a:xfrm>
                <a:off x="1413" y="2765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3" name="Oval 660"/>
              <p:cNvSpPr>
                <a:spLocks noChangeArrowheads="1"/>
              </p:cNvSpPr>
              <p:nvPr/>
            </p:nvSpPr>
            <p:spPr bwMode="auto">
              <a:xfrm>
                <a:off x="1438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4" name="Oval 661"/>
              <p:cNvSpPr>
                <a:spLocks noChangeArrowheads="1"/>
              </p:cNvSpPr>
              <p:nvPr/>
            </p:nvSpPr>
            <p:spPr bwMode="auto">
              <a:xfrm>
                <a:off x="140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5" name="Oval 662"/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6" name="Oval 663"/>
              <p:cNvSpPr>
                <a:spLocks noChangeArrowheads="1"/>
              </p:cNvSpPr>
              <p:nvPr/>
            </p:nvSpPr>
            <p:spPr bwMode="auto">
              <a:xfrm>
                <a:off x="1195" y="2840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7" name="Oval 664"/>
              <p:cNvSpPr>
                <a:spLocks noChangeArrowheads="1"/>
              </p:cNvSpPr>
              <p:nvPr/>
            </p:nvSpPr>
            <p:spPr bwMode="auto">
              <a:xfrm>
                <a:off x="1215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8" name="Oval 665"/>
              <p:cNvSpPr>
                <a:spLocks noChangeArrowheads="1"/>
              </p:cNvSpPr>
              <p:nvPr/>
            </p:nvSpPr>
            <p:spPr bwMode="auto">
              <a:xfrm>
                <a:off x="1185" y="285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9" name="Oval 666"/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0" name="Oval 667"/>
              <p:cNvSpPr>
                <a:spLocks noChangeArrowheads="1"/>
              </p:cNvSpPr>
              <p:nvPr/>
            </p:nvSpPr>
            <p:spPr bwMode="auto">
              <a:xfrm>
                <a:off x="1063" y="304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1" name="Oval 668"/>
              <p:cNvSpPr>
                <a:spLocks noChangeArrowheads="1"/>
              </p:cNvSpPr>
              <p:nvPr/>
            </p:nvSpPr>
            <p:spPr bwMode="auto">
              <a:xfrm>
                <a:off x="1088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2" name="Oval 669"/>
              <p:cNvSpPr>
                <a:spLocks noChangeArrowheads="1"/>
              </p:cNvSpPr>
              <p:nvPr/>
            </p:nvSpPr>
            <p:spPr bwMode="auto">
              <a:xfrm>
                <a:off x="105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3" name="Oval 670"/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4" name="Oval 671"/>
              <p:cNvSpPr>
                <a:spLocks noChangeArrowheads="1"/>
              </p:cNvSpPr>
              <p:nvPr/>
            </p:nvSpPr>
            <p:spPr bwMode="auto">
              <a:xfrm>
                <a:off x="860" y="305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5" name="Oval 672"/>
              <p:cNvSpPr>
                <a:spLocks noChangeArrowheads="1"/>
              </p:cNvSpPr>
              <p:nvPr/>
            </p:nvSpPr>
            <p:spPr bwMode="auto">
              <a:xfrm>
                <a:off x="885" y="3045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6" name="Oval 673"/>
              <p:cNvSpPr>
                <a:spLocks noChangeArrowheads="1"/>
              </p:cNvSpPr>
              <p:nvPr/>
            </p:nvSpPr>
            <p:spPr bwMode="auto">
              <a:xfrm>
                <a:off x="848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7" name="Oval 674"/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8" name="Oval 675"/>
              <p:cNvSpPr>
                <a:spLocks noChangeArrowheads="1"/>
              </p:cNvSpPr>
              <p:nvPr/>
            </p:nvSpPr>
            <p:spPr bwMode="auto">
              <a:xfrm>
                <a:off x="690" y="2795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9" name="Oval 676"/>
              <p:cNvSpPr>
                <a:spLocks noChangeArrowheads="1"/>
              </p:cNvSpPr>
              <p:nvPr/>
            </p:nvSpPr>
            <p:spPr bwMode="auto">
              <a:xfrm>
                <a:off x="715" y="278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0" name="Oval 677"/>
              <p:cNvSpPr>
                <a:spLocks noChangeArrowheads="1"/>
              </p:cNvSpPr>
              <p:nvPr/>
            </p:nvSpPr>
            <p:spPr bwMode="auto">
              <a:xfrm>
                <a:off x="678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1" name="Oval 678"/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2" name="Oval 679"/>
              <p:cNvSpPr>
                <a:spLocks noChangeArrowheads="1"/>
              </p:cNvSpPr>
              <p:nvPr/>
            </p:nvSpPr>
            <p:spPr bwMode="auto">
              <a:xfrm>
                <a:off x="940" y="282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3" name="Oval 680"/>
              <p:cNvSpPr>
                <a:spLocks noChangeArrowheads="1"/>
              </p:cNvSpPr>
              <p:nvPr/>
            </p:nvSpPr>
            <p:spPr bwMode="auto">
              <a:xfrm>
                <a:off x="965" y="281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4" name="Oval 681"/>
              <p:cNvSpPr>
                <a:spLocks noChangeArrowheads="1"/>
              </p:cNvSpPr>
              <p:nvPr/>
            </p:nvSpPr>
            <p:spPr bwMode="auto">
              <a:xfrm>
                <a:off x="928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5" name="Oval 682"/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6" name="Oval 683"/>
              <p:cNvSpPr>
                <a:spLocks noChangeArrowheads="1"/>
              </p:cNvSpPr>
              <p:nvPr/>
            </p:nvSpPr>
            <p:spPr bwMode="auto">
              <a:xfrm>
                <a:off x="155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7" name="Oval 684"/>
              <p:cNvSpPr>
                <a:spLocks noChangeArrowheads="1"/>
              </p:cNvSpPr>
              <p:nvPr/>
            </p:nvSpPr>
            <p:spPr bwMode="auto">
              <a:xfrm>
                <a:off x="1575" y="2512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8" name="Oval 685"/>
              <p:cNvSpPr>
                <a:spLocks noChangeArrowheads="1"/>
              </p:cNvSpPr>
              <p:nvPr/>
            </p:nvSpPr>
            <p:spPr bwMode="auto">
              <a:xfrm>
                <a:off x="154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19" name="Oval 686"/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0" name="Oval 687"/>
              <p:cNvSpPr>
                <a:spLocks noChangeArrowheads="1"/>
              </p:cNvSpPr>
              <p:nvPr/>
            </p:nvSpPr>
            <p:spPr bwMode="auto">
              <a:xfrm>
                <a:off x="1293" y="3027"/>
                <a:ext cx="22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1" name="Oval 688"/>
              <p:cNvSpPr>
                <a:spLocks noChangeArrowheads="1"/>
              </p:cNvSpPr>
              <p:nvPr/>
            </p:nvSpPr>
            <p:spPr bwMode="auto">
              <a:xfrm>
                <a:off x="1318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2" name="Oval 689"/>
              <p:cNvSpPr>
                <a:spLocks noChangeArrowheads="1"/>
              </p:cNvSpPr>
              <p:nvPr/>
            </p:nvSpPr>
            <p:spPr bwMode="auto">
              <a:xfrm>
                <a:off x="128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3" name="Oval 690"/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4" name="Oval 691"/>
              <p:cNvSpPr>
                <a:spLocks noChangeArrowheads="1"/>
              </p:cNvSpPr>
              <p:nvPr/>
            </p:nvSpPr>
            <p:spPr bwMode="auto">
              <a:xfrm>
                <a:off x="1483" y="305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5" name="Oval 692"/>
              <p:cNvSpPr>
                <a:spLocks noChangeArrowheads="1"/>
              </p:cNvSpPr>
              <p:nvPr/>
            </p:nvSpPr>
            <p:spPr bwMode="auto">
              <a:xfrm>
                <a:off x="1503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6" name="Oval 693"/>
              <p:cNvSpPr>
                <a:spLocks noChangeArrowheads="1"/>
              </p:cNvSpPr>
              <p:nvPr/>
            </p:nvSpPr>
            <p:spPr bwMode="auto">
              <a:xfrm>
                <a:off x="1473" y="30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7" name="Oval 694"/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8" name="Oval 695"/>
              <p:cNvSpPr>
                <a:spLocks noChangeArrowheads="1"/>
              </p:cNvSpPr>
              <p:nvPr/>
            </p:nvSpPr>
            <p:spPr bwMode="auto">
              <a:xfrm>
                <a:off x="68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9" name="Oval 696"/>
              <p:cNvSpPr>
                <a:spLocks noChangeArrowheads="1"/>
              </p:cNvSpPr>
              <p:nvPr/>
            </p:nvSpPr>
            <p:spPr bwMode="auto">
              <a:xfrm>
                <a:off x="70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0" name="Oval 697"/>
              <p:cNvSpPr>
                <a:spLocks noChangeArrowheads="1"/>
              </p:cNvSpPr>
              <p:nvPr/>
            </p:nvSpPr>
            <p:spPr bwMode="auto">
              <a:xfrm>
                <a:off x="673" y="309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1" name="Oval 698"/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2" name="Freeform 699"/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33" name="Oval 700"/>
              <p:cNvSpPr>
                <a:spLocks noChangeArrowheads="1"/>
              </p:cNvSpPr>
              <p:nvPr/>
            </p:nvSpPr>
            <p:spPr bwMode="auto">
              <a:xfrm>
                <a:off x="760" y="1781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4" name="Oval 701"/>
              <p:cNvSpPr>
                <a:spLocks noChangeArrowheads="1"/>
              </p:cNvSpPr>
              <p:nvPr/>
            </p:nvSpPr>
            <p:spPr bwMode="auto">
              <a:xfrm>
                <a:off x="78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5" name="Oval 702"/>
              <p:cNvSpPr>
                <a:spLocks noChangeArrowheads="1"/>
              </p:cNvSpPr>
              <p:nvPr/>
            </p:nvSpPr>
            <p:spPr bwMode="auto">
              <a:xfrm>
                <a:off x="795" y="1768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6" name="Oval 703"/>
              <p:cNvSpPr>
                <a:spLocks noChangeArrowheads="1"/>
              </p:cNvSpPr>
              <p:nvPr/>
            </p:nvSpPr>
            <p:spPr bwMode="auto">
              <a:xfrm>
                <a:off x="745" y="1824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7" name="Oval 704"/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8" name="Freeform 705"/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39" name="Oval 706"/>
              <p:cNvSpPr>
                <a:spLocks noChangeArrowheads="1"/>
              </p:cNvSpPr>
              <p:nvPr/>
            </p:nvSpPr>
            <p:spPr bwMode="auto">
              <a:xfrm>
                <a:off x="141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0" name="Oval 707"/>
              <p:cNvSpPr>
                <a:spLocks noChangeArrowheads="1"/>
              </p:cNvSpPr>
              <p:nvPr/>
            </p:nvSpPr>
            <p:spPr bwMode="auto">
              <a:xfrm>
                <a:off x="144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1" name="Oval 708"/>
              <p:cNvSpPr>
                <a:spLocks noChangeArrowheads="1"/>
              </p:cNvSpPr>
              <p:nvPr/>
            </p:nvSpPr>
            <p:spPr bwMode="auto">
              <a:xfrm>
                <a:off x="145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2" name="Oval 709"/>
              <p:cNvSpPr>
                <a:spLocks noChangeArrowheads="1"/>
              </p:cNvSpPr>
              <p:nvPr/>
            </p:nvSpPr>
            <p:spPr bwMode="auto">
              <a:xfrm>
                <a:off x="140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3" name="Oval 710"/>
              <p:cNvSpPr>
                <a:spLocks noChangeArrowheads="1"/>
              </p:cNvSpPr>
              <p:nvPr/>
            </p:nvSpPr>
            <p:spPr bwMode="auto">
              <a:xfrm>
                <a:off x="106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4" name="Freeform 711"/>
              <p:cNvSpPr>
                <a:spLocks/>
              </p:cNvSpPr>
              <p:nvPr/>
            </p:nvSpPr>
            <p:spPr bwMode="auto">
              <a:xfrm>
                <a:off x="993" y="1419"/>
                <a:ext cx="332" cy="1114"/>
              </a:xfrm>
              <a:custGeom>
                <a:avLst/>
                <a:gdLst>
                  <a:gd name="T0" fmla="*/ 1041 w 133"/>
                  <a:gd name="T1" fmla="*/ 7913 h 418"/>
                  <a:gd name="T2" fmla="*/ 92 w 133"/>
                  <a:gd name="T3" fmla="*/ 7265 h 418"/>
                  <a:gd name="T4" fmla="*/ 12 w 133"/>
                  <a:gd name="T5" fmla="*/ 6911 h 418"/>
                  <a:gd name="T6" fmla="*/ 12 w 133"/>
                  <a:gd name="T7" fmla="*/ 434 h 418"/>
                  <a:gd name="T8" fmla="*/ 292 w 133"/>
                  <a:gd name="T9" fmla="*/ 21 h 418"/>
                  <a:gd name="T10" fmla="*/ 1041 w 133"/>
                  <a:gd name="T11" fmla="*/ 21 h 418"/>
                  <a:gd name="T12" fmla="*/ 1041 w 133"/>
                  <a:gd name="T13" fmla="*/ 21 h 418"/>
                  <a:gd name="T14" fmla="*/ 1775 w 133"/>
                  <a:gd name="T15" fmla="*/ 21 h 418"/>
                  <a:gd name="T16" fmla="*/ 2069 w 133"/>
                  <a:gd name="T17" fmla="*/ 434 h 418"/>
                  <a:gd name="T18" fmla="*/ 2069 w 133"/>
                  <a:gd name="T19" fmla="*/ 6868 h 418"/>
                  <a:gd name="T20" fmla="*/ 1975 w 133"/>
                  <a:gd name="T21" fmla="*/ 7265 h 418"/>
                  <a:gd name="T22" fmla="*/ 1041 w 133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18">
                    <a:moveTo>
                      <a:pt x="67" y="418"/>
                    </a:moveTo>
                    <a:cubicBezTo>
                      <a:pt x="41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3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45" name="Oval 712"/>
              <p:cNvSpPr>
                <a:spLocks noChangeArrowheads="1"/>
              </p:cNvSpPr>
              <p:nvPr/>
            </p:nvSpPr>
            <p:spPr bwMode="auto">
              <a:xfrm>
                <a:off x="108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6" name="Oval 713"/>
              <p:cNvSpPr>
                <a:spLocks noChangeArrowheads="1"/>
              </p:cNvSpPr>
              <p:nvPr/>
            </p:nvSpPr>
            <p:spPr bwMode="auto">
              <a:xfrm>
                <a:off x="1113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7" name="Oval 714"/>
              <p:cNvSpPr>
                <a:spLocks noChangeArrowheads="1"/>
              </p:cNvSpPr>
              <p:nvPr/>
            </p:nvSpPr>
            <p:spPr bwMode="auto">
              <a:xfrm>
                <a:off x="112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8" name="Oval 715"/>
              <p:cNvSpPr>
                <a:spLocks noChangeArrowheads="1"/>
              </p:cNvSpPr>
              <p:nvPr/>
            </p:nvSpPr>
            <p:spPr bwMode="auto">
              <a:xfrm>
                <a:off x="107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49" name="Freeform 716"/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912 w 59"/>
                  <a:gd name="T1" fmla="*/ 0 h 127"/>
                  <a:gd name="T2" fmla="*/ 820 w 59"/>
                  <a:gd name="T3" fmla="*/ 264 h 127"/>
                  <a:gd name="T4" fmla="*/ 0 w 59"/>
                  <a:gd name="T5" fmla="*/ 876 h 127"/>
                  <a:gd name="T6" fmla="*/ 12 w 59"/>
                  <a:gd name="T7" fmla="*/ 2015 h 127"/>
                  <a:gd name="T8" fmla="*/ 912 w 59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27">
                    <a:moveTo>
                      <a:pt x="59" y="0"/>
                    </a:moveTo>
                    <a:cubicBezTo>
                      <a:pt x="58" y="5"/>
                      <a:pt x="58" y="10"/>
                      <a:pt x="53" y="14"/>
                    </a:cubicBez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0" name="Freeform 717"/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1" name="Freeform 718"/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2" name="Freeform 719"/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3" name="Freeform 720"/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38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4" name="Freeform 721"/>
              <p:cNvSpPr>
                <a:spLocks/>
              </p:cNvSpPr>
              <p:nvPr/>
            </p:nvSpPr>
            <p:spPr bwMode="auto">
              <a:xfrm>
                <a:off x="665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5" name="Freeform 722"/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70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ubicBezTo>
                      <a:pt x="21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6" name="Freeform 723"/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7" name="Freeform 724"/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8" name="Freeform 725"/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59" name="Freeform 726"/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0" name="Freeform 727"/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1" name="Freeform 728"/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2" name="Freeform 729"/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47 w 81"/>
                  <a:gd name="T5" fmla="*/ 2445 h 129"/>
                  <a:gd name="T6" fmla="*/ 1256 w 81"/>
                  <a:gd name="T7" fmla="*/ 2296 h 129"/>
                  <a:gd name="T8" fmla="*/ 127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56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3" name="Freeform 730"/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4" name="Freeform 731"/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65" name="Freeform 732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3770" name="TextBox 3769"/>
            <p:cNvSpPr txBox="1"/>
            <p:nvPr/>
          </p:nvSpPr>
          <p:spPr>
            <a:xfrm>
              <a:off x="661593" y="6027185"/>
              <a:ext cx="2136036" cy="707886"/>
            </a:xfrm>
            <a:prstGeom prst="rect">
              <a:avLst/>
            </a:pr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APC, hMSH2, hMLH1 </a:t>
              </a:r>
              <a:endParaRPr lang="el-GR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771" name="TextBox 3770"/>
          <p:cNvSpPr txBox="1"/>
          <p:nvPr/>
        </p:nvSpPr>
        <p:spPr>
          <a:xfrm>
            <a:off x="3176791" y="6027185"/>
            <a:ext cx="2636161" cy="707886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APC, hMSH2, hMLH1, </a:t>
            </a:r>
            <a:r>
              <a:rPr lang="el-G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διαταραχές </a:t>
            </a:r>
            <a:r>
              <a:rPr lang="el-GR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μεθυλίωσης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l-GR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72" name="TextBox 3771"/>
          <p:cNvSpPr txBox="1"/>
          <p:nvPr/>
        </p:nvSpPr>
        <p:spPr>
          <a:xfrm>
            <a:off x="6319235" y="6182203"/>
            <a:ext cx="2273552" cy="40011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K-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ras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18q, TP53</a:t>
            </a:r>
            <a:endParaRPr lang="el-GR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73" name="TextBox 3772"/>
          <p:cNvSpPr txBox="1"/>
          <p:nvPr/>
        </p:nvSpPr>
        <p:spPr>
          <a:xfrm>
            <a:off x="9015210" y="5836067"/>
            <a:ext cx="2682668" cy="1015663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GB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DCC, </a:t>
            </a:r>
            <a:r>
              <a:rPr lang="el-G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Άθροιση επιπλέον γενετικών ανωμαλιών</a:t>
            </a:r>
          </a:p>
        </p:txBody>
      </p:sp>
    </p:spTree>
    <p:extLst>
      <p:ext uri="{BB962C8B-B14F-4D97-AF65-F5344CB8AC3E}">
        <p14:creationId xmlns:p14="http://schemas.microsoft.com/office/powerpoint/2010/main" xmlns="" val="31971830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">
            <a:extLst>
              <a:ext uri="{FF2B5EF4-FFF2-40B4-BE49-F238E27FC236}">
                <a16:creationId xmlns:a16="http://schemas.microsoft.com/office/drawing/2014/main" xmlns="" id="{59B64BA3-648B-43A4-A812-713C74B5E68E}"/>
              </a:ext>
            </a:extLst>
          </p:cNvPr>
          <p:cNvGrpSpPr>
            <a:grpSpLocks/>
          </p:cNvGrpSpPr>
          <p:nvPr/>
        </p:nvGrpSpPr>
        <p:grpSpPr bwMode="auto">
          <a:xfrm>
            <a:off x="595916" y="924911"/>
            <a:ext cx="9921876" cy="3983038"/>
            <a:chOff x="190" y="0"/>
            <a:chExt cx="6250" cy="2509"/>
          </a:xfrm>
        </p:grpSpPr>
        <p:grpSp>
          <p:nvGrpSpPr>
            <p:cNvPr id="6" name="Group 11">
              <a:extLst>
                <a:ext uri="{FF2B5EF4-FFF2-40B4-BE49-F238E27FC236}">
                  <a16:creationId xmlns:a16="http://schemas.microsoft.com/office/drawing/2014/main" xmlns="" id="{D7BE5133-45FD-473D-B791-4B455EFA23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" y="0"/>
              <a:ext cx="6250" cy="2509"/>
              <a:chOff x="187" y="0"/>
              <a:chExt cx="6250" cy="2509"/>
            </a:xfrm>
          </p:grpSpPr>
          <p:pic>
            <p:nvPicPr>
              <p:cNvPr id="7" name="Picture 9" descr="Ca σιγμοειδούς">
                <a:extLst>
                  <a:ext uri="{FF2B5EF4-FFF2-40B4-BE49-F238E27FC236}">
                    <a16:creationId xmlns:a16="http://schemas.microsoft.com/office/drawing/2014/main" xmlns="" id="{BB4C4F54-9C41-4B6A-BDB6-16A94E9917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92" y="0"/>
                <a:ext cx="2945" cy="24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" name="Picture 10" descr="πολύποδας σιγμοειδούς ">
                <a:extLst>
                  <a:ext uri="{FF2B5EF4-FFF2-40B4-BE49-F238E27FC236}">
                    <a16:creationId xmlns:a16="http://schemas.microsoft.com/office/drawing/2014/main" xmlns="" id="{A27F7AF4-E3BA-4EDE-ADA4-1EDE65DA3A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7" y="0"/>
                <a:ext cx="2952" cy="25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" name="AutoShape 8">
              <a:extLst>
                <a:ext uri="{FF2B5EF4-FFF2-40B4-BE49-F238E27FC236}">
                  <a16:creationId xmlns:a16="http://schemas.microsoft.com/office/drawing/2014/main" xmlns="" id="{7F6C5FEC-EC0F-4AD6-B925-E5B193AEE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2" y="1242"/>
              <a:ext cx="1632" cy="528"/>
            </a:xfrm>
            <a:prstGeom prst="rightArrow">
              <a:avLst>
                <a:gd name="adj1" fmla="val 50000"/>
                <a:gd name="adj2" fmla="val 77273"/>
              </a:avLst>
            </a:prstGeom>
            <a:gradFill rotWithShape="0">
              <a:gsLst>
                <a:gs pos="0">
                  <a:srgbClr val="FF3300"/>
                </a:gs>
                <a:gs pos="50000">
                  <a:srgbClr val="1C0700"/>
                </a:gs>
                <a:gs pos="100000">
                  <a:srgbClr val="FF3300"/>
                </a:gs>
              </a:gsLst>
              <a:lin ang="5400000" scaled="1"/>
            </a:gra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FF3300"/>
              </a:extrusionClr>
              <a:contourClr>
                <a:srgbClr val="FF3300"/>
              </a:contourClr>
            </a:sp3d>
          </p:spPr>
          <p:txBody>
            <a:bodyPr wrap="none" anchor="ctr">
              <a:flatTx/>
            </a:bodyPr>
            <a:lstStyle>
              <a:lvl1pPr eaLnBrk="0" hangingPunct="0"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FF0066"/>
                </a:buClr>
                <a:buSzPct val="150000"/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FF0066"/>
                </a:buClr>
                <a:buSzPct val="150000"/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FF0066"/>
                </a:buClr>
                <a:buSzPct val="150000"/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FF0066"/>
                </a:buClr>
                <a:buSzPct val="150000"/>
                <a:defRPr sz="3200">
                  <a:solidFill>
                    <a:srgbClr val="FFFFCC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678754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499E6D6-8D3E-4EC2-B3F1-F02A00B76D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Διάγνωση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871B3F8-EC4E-4515-AD9A-5D5B9EC210A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l-GR" dirty="0"/>
              <a:t>Δεν προκαλούν συμπτώματα και συνήθως ανιχνεύονται στα πλαίσια </a:t>
            </a:r>
            <a:r>
              <a:rPr lang="el-GR" dirty="0" err="1"/>
              <a:t>προσυμπτωματικού</a:t>
            </a:r>
            <a:r>
              <a:rPr lang="el-GR" dirty="0"/>
              <a:t> ελέγχου</a:t>
            </a:r>
          </a:p>
          <a:p>
            <a:pPr lvl="1"/>
            <a:r>
              <a:rPr lang="el-GR" dirty="0"/>
              <a:t>Σπάνια</a:t>
            </a:r>
          </a:p>
          <a:p>
            <a:pPr lvl="2"/>
            <a:r>
              <a:rPr lang="el-GR" dirty="0"/>
              <a:t>Αιμορραγία/αναιμία</a:t>
            </a:r>
          </a:p>
          <a:p>
            <a:pPr lvl="2"/>
            <a:r>
              <a:rPr lang="el-GR" dirty="0"/>
              <a:t>Διάρροια</a:t>
            </a:r>
          </a:p>
          <a:p>
            <a:r>
              <a:rPr lang="el-GR" dirty="0"/>
              <a:t>Διάγνωση</a:t>
            </a:r>
          </a:p>
          <a:p>
            <a:pPr lvl="1"/>
            <a:r>
              <a:rPr lang="el-GR" b="1" dirty="0"/>
              <a:t>Κολονοσκόπηση</a:t>
            </a:r>
          </a:p>
          <a:p>
            <a:pPr lvl="1"/>
            <a:r>
              <a:rPr lang="el-GR" dirty="0"/>
              <a:t>Αξονική </a:t>
            </a:r>
            <a:r>
              <a:rPr lang="el-GR" dirty="0" err="1"/>
              <a:t>κολονογραφία</a:t>
            </a:r>
            <a:endParaRPr lang="el-GR" dirty="0"/>
          </a:p>
          <a:p>
            <a:pPr lvl="1"/>
            <a:r>
              <a:rPr lang="en-GB" dirty="0"/>
              <a:t>FIT/</a:t>
            </a:r>
            <a:r>
              <a:rPr lang="en-GB" dirty="0" err="1"/>
              <a:t>gFOBT</a:t>
            </a:r>
            <a:endParaRPr lang="en-GB" dirty="0"/>
          </a:p>
          <a:p>
            <a:pPr lvl="1"/>
            <a:r>
              <a:rPr lang="el-GR" dirty="0"/>
              <a:t>Βαριούχος υποκλυσμός</a:t>
            </a:r>
          </a:p>
          <a:p>
            <a:pPr lvl="1"/>
            <a:r>
              <a:rPr lang="el-GR" dirty="0"/>
              <a:t>Ασύρματη βιντεοκάψουλα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324473823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2D84DB4B-FF57-452B-A3D9-EF97BE70BF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Θεραπεία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D0A343A5-5628-4D7D-B14C-598FC2C871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l-GR" dirty="0"/>
              <a:t>Η ενδοσκοπική αφαίρεση των αδενωμάτων ΠΕ μειώνει την επίπτωση και τη θνητότητα από το ΚΠΕ </a:t>
            </a:r>
            <a:endParaRPr lang="en-GB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01324EF-8975-45B7-8DD1-DC4E23EE0F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44658"/>
            <a:ext cx="12192000" cy="3261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9190133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303157-00CD-4588-AC0F-823D60FE1A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Προγνωστικοί παράγοντες κακοήθων </a:t>
            </a:r>
            <a:r>
              <a:rPr lang="el-GR" sz="4000" dirty="0" err="1"/>
              <a:t>αδενωματωδών</a:t>
            </a:r>
            <a:r>
              <a:rPr lang="el-GR" sz="4000" dirty="0"/>
              <a:t> πολύποδων</a:t>
            </a:r>
            <a:endParaRPr lang="en-GB" sz="4000" dirty="0"/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xmlns="" id="{C59F213B-B5A2-4F49-995E-B9ED830EF0E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2917197945"/>
              </p:ext>
            </p:extLst>
          </p:nvPr>
        </p:nvGraphicFramePr>
        <p:xfrm>
          <a:off x="1033867" y="2123440"/>
          <a:ext cx="10124265" cy="4198867"/>
        </p:xfrm>
        <a:graphic>
          <a:graphicData uri="http://schemas.openxmlformats.org/drawingml/2006/table">
            <a:tbl>
              <a:tblPr firstRow="1" firstCol="1" bandRow="1"/>
              <a:tblGrid>
                <a:gridCol w="4043773">
                  <a:extLst>
                    <a:ext uri="{9D8B030D-6E8A-4147-A177-3AD203B41FA5}">
                      <a16:colId xmlns:a16="http://schemas.microsoft.com/office/drawing/2014/main" xmlns="" val="2498668631"/>
                    </a:ext>
                  </a:extLst>
                </a:gridCol>
                <a:gridCol w="3206925">
                  <a:extLst>
                    <a:ext uri="{9D8B030D-6E8A-4147-A177-3AD203B41FA5}">
                      <a16:colId xmlns:a16="http://schemas.microsoft.com/office/drawing/2014/main" xmlns="" val="3780877954"/>
                    </a:ext>
                  </a:extLst>
                </a:gridCol>
                <a:gridCol w="2873567">
                  <a:extLst>
                    <a:ext uri="{9D8B030D-6E8A-4147-A177-3AD203B41FA5}">
                      <a16:colId xmlns:a16="http://schemas.microsoft.com/office/drawing/2014/main" xmlns="" val="678187827"/>
                    </a:ext>
                  </a:extLst>
                </a:gridCol>
              </a:tblGrid>
              <a:tr h="33201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Χαρακτηριστικό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Ευνοϊκό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Δυσμενές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E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99499672"/>
                  </a:ext>
                </a:extLst>
              </a:tr>
              <a:tr h="62737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Βαθμός διαφοροποίησης</a:t>
                      </a:r>
                      <a:endParaRPr lang="en-GB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Υψηλός ή μέτριος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Χαμηλός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E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581830"/>
                  </a:ext>
                </a:extLst>
              </a:tr>
              <a:tr h="87959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Διήθηση φλεβών ή λεμφαγγείων</a:t>
                      </a:r>
                      <a:endParaRPr lang="en-GB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Απούσα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Παρούσα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E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94443372"/>
                  </a:ext>
                </a:extLst>
              </a:tr>
              <a:tr h="6815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Όρια </a:t>
                      </a:r>
                      <a:r>
                        <a:rPr lang="el-GR" sz="2800" dirty="0" err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πολυπεκτομής</a:t>
                      </a:r>
                      <a:endParaRPr lang="en-GB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Καθαρά ή &gt;2 </a:t>
                      </a:r>
                      <a:r>
                        <a:rPr lang="en-US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mm </a:t>
                      </a: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όριο εκτομής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Διηθημένα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E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97244583"/>
                  </a:ext>
                </a:extLst>
              </a:tr>
              <a:tr h="68159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Διήθηση υποβλεννογόνιου χιτώνα του εντέρου</a:t>
                      </a:r>
                      <a:endParaRPr lang="en-GB" sz="2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Απούσα</a:t>
                      </a:r>
                      <a:endParaRPr lang="en-GB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Παρούσα</a:t>
                      </a:r>
                      <a:endParaRPr lang="en-GB" sz="2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BED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9430197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34956678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75"/>
          <p:cNvGrpSpPr>
            <a:grpSpLocks/>
          </p:cNvGrpSpPr>
          <p:nvPr/>
        </p:nvGrpSpPr>
        <p:grpSpPr bwMode="auto">
          <a:xfrm rot="9284642">
            <a:off x="1696371" y="1564231"/>
            <a:ext cx="1901731" cy="2386956"/>
            <a:chOff x="748" y="3530"/>
            <a:chExt cx="271" cy="386"/>
          </a:xfrm>
        </p:grpSpPr>
        <p:sp>
          <p:nvSpPr>
            <p:cNvPr id="7" name="Freeform 376"/>
            <p:cNvSpPr>
              <a:spLocks/>
            </p:cNvSpPr>
            <p:nvPr/>
          </p:nvSpPr>
          <p:spPr bwMode="auto">
            <a:xfrm>
              <a:off x="793" y="3858"/>
              <a:ext cx="114" cy="33"/>
            </a:xfrm>
            <a:custGeom>
              <a:avLst/>
              <a:gdLst>
                <a:gd name="T0" fmla="*/ 0 w 50"/>
                <a:gd name="T1" fmla="*/ 144 h 14"/>
                <a:gd name="T2" fmla="*/ 308 w 50"/>
                <a:gd name="T3" fmla="*/ 134 h 14"/>
                <a:gd name="T4" fmla="*/ 593 w 50"/>
                <a:gd name="T5" fmla="*/ 50 h 14"/>
                <a:gd name="T6" fmla="*/ 308 w 50"/>
                <a:gd name="T7" fmla="*/ 94 h 14"/>
                <a:gd name="T8" fmla="*/ 178 w 50"/>
                <a:gd name="T9" fmla="*/ 78 h 14"/>
                <a:gd name="T10" fmla="*/ 25 w 50"/>
                <a:gd name="T11" fmla="*/ 13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4">
                  <a:moveTo>
                    <a:pt x="0" y="11"/>
                  </a:moveTo>
                  <a:cubicBezTo>
                    <a:pt x="7" y="14"/>
                    <a:pt x="18" y="9"/>
                    <a:pt x="26" y="10"/>
                  </a:cubicBezTo>
                  <a:cubicBezTo>
                    <a:pt x="36" y="11"/>
                    <a:pt x="40" y="5"/>
                    <a:pt x="50" y="4"/>
                  </a:cubicBezTo>
                  <a:cubicBezTo>
                    <a:pt x="43" y="0"/>
                    <a:pt x="34" y="6"/>
                    <a:pt x="26" y="7"/>
                  </a:cubicBezTo>
                  <a:cubicBezTo>
                    <a:pt x="23" y="7"/>
                    <a:pt x="19" y="5"/>
                    <a:pt x="15" y="6"/>
                  </a:cubicBezTo>
                  <a:cubicBezTo>
                    <a:pt x="10" y="7"/>
                    <a:pt x="7" y="10"/>
                    <a:pt x="2" y="1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" name="Freeform 377"/>
            <p:cNvSpPr>
              <a:spLocks/>
            </p:cNvSpPr>
            <p:nvPr/>
          </p:nvSpPr>
          <p:spPr bwMode="auto">
            <a:xfrm>
              <a:off x="748" y="3530"/>
              <a:ext cx="271" cy="386"/>
            </a:xfrm>
            <a:custGeom>
              <a:avLst/>
              <a:gdLst>
                <a:gd name="T0" fmla="*/ 1405 w 119"/>
                <a:gd name="T1" fmla="*/ 430 h 159"/>
                <a:gd name="T2" fmla="*/ 1145 w 119"/>
                <a:gd name="T3" fmla="*/ 1313 h 159"/>
                <a:gd name="T4" fmla="*/ 1064 w 119"/>
                <a:gd name="T5" fmla="*/ 1714 h 159"/>
                <a:gd name="T6" fmla="*/ 922 w 119"/>
                <a:gd name="T7" fmla="*/ 2034 h 159"/>
                <a:gd name="T8" fmla="*/ 711 w 119"/>
                <a:gd name="T9" fmla="*/ 2105 h 159"/>
                <a:gd name="T10" fmla="*/ 483 w 119"/>
                <a:gd name="T11" fmla="*/ 2275 h 159"/>
                <a:gd name="T12" fmla="*/ 296 w 119"/>
                <a:gd name="T13" fmla="*/ 2064 h 159"/>
                <a:gd name="T14" fmla="*/ 82 w 119"/>
                <a:gd name="T15" fmla="*/ 1874 h 159"/>
                <a:gd name="T16" fmla="*/ 105 w 119"/>
                <a:gd name="T17" fmla="*/ 1561 h 159"/>
                <a:gd name="T18" fmla="*/ 130 w 119"/>
                <a:gd name="T19" fmla="*/ 1185 h 159"/>
                <a:gd name="T20" fmla="*/ 239 w 119"/>
                <a:gd name="T21" fmla="*/ 932 h 159"/>
                <a:gd name="T22" fmla="*/ 435 w 119"/>
                <a:gd name="T23" fmla="*/ 842 h 159"/>
                <a:gd name="T24" fmla="*/ 565 w 119"/>
                <a:gd name="T25" fmla="*/ 672 h 159"/>
                <a:gd name="T26" fmla="*/ 779 w 119"/>
                <a:gd name="T27" fmla="*/ 289 h 159"/>
                <a:gd name="T28" fmla="*/ 629 w 119"/>
                <a:gd name="T29" fmla="*/ 211 h 159"/>
                <a:gd name="T30" fmla="*/ 1109 w 119"/>
                <a:gd name="T31" fmla="*/ 100 h 159"/>
                <a:gd name="T32" fmla="*/ 1405 w 119"/>
                <a:gd name="T33" fmla="*/ 43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159">
                  <a:moveTo>
                    <a:pt x="119" y="30"/>
                  </a:moveTo>
                  <a:cubicBezTo>
                    <a:pt x="90" y="12"/>
                    <a:pt x="90" y="72"/>
                    <a:pt x="97" y="92"/>
                  </a:cubicBezTo>
                  <a:cubicBezTo>
                    <a:pt x="105" y="111"/>
                    <a:pt x="93" y="118"/>
                    <a:pt x="90" y="120"/>
                  </a:cubicBezTo>
                  <a:cubicBezTo>
                    <a:pt x="86" y="121"/>
                    <a:pt x="84" y="136"/>
                    <a:pt x="78" y="142"/>
                  </a:cubicBezTo>
                  <a:cubicBezTo>
                    <a:pt x="71" y="148"/>
                    <a:pt x="60" y="147"/>
                    <a:pt x="60" y="147"/>
                  </a:cubicBezTo>
                  <a:cubicBezTo>
                    <a:pt x="57" y="153"/>
                    <a:pt x="50" y="159"/>
                    <a:pt x="41" y="159"/>
                  </a:cubicBezTo>
                  <a:cubicBezTo>
                    <a:pt x="33" y="159"/>
                    <a:pt x="25" y="144"/>
                    <a:pt x="25" y="144"/>
                  </a:cubicBezTo>
                  <a:cubicBezTo>
                    <a:pt x="25" y="144"/>
                    <a:pt x="15" y="144"/>
                    <a:pt x="7" y="131"/>
                  </a:cubicBezTo>
                  <a:cubicBezTo>
                    <a:pt x="0" y="118"/>
                    <a:pt x="9" y="109"/>
                    <a:pt x="9" y="109"/>
                  </a:cubicBezTo>
                  <a:cubicBezTo>
                    <a:pt x="2" y="102"/>
                    <a:pt x="5" y="86"/>
                    <a:pt x="11" y="83"/>
                  </a:cubicBezTo>
                  <a:cubicBezTo>
                    <a:pt x="18" y="80"/>
                    <a:pt x="15" y="71"/>
                    <a:pt x="20" y="65"/>
                  </a:cubicBezTo>
                  <a:cubicBezTo>
                    <a:pt x="25" y="59"/>
                    <a:pt x="37" y="59"/>
                    <a:pt x="37" y="59"/>
                  </a:cubicBezTo>
                  <a:cubicBezTo>
                    <a:pt x="37" y="59"/>
                    <a:pt x="39" y="49"/>
                    <a:pt x="48" y="47"/>
                  </a:cubicBezTo>
                  <a:cubicBezTo>
                    <a:pt x="58" y="45"/>
                    <a:pt x="69" y="29"/>
                    <a:pt x="66" y="20"/>
                  </a:cubicBezTo>
                  <a:cubicBezTo>
                    <a:pt x="64" y="11"/>
                    <a:pt x="53" y="15"/>
                    <a:pt x="53" y="15"/>
                  </a:cubicBezTo>
                  <a:cubicBezTo>
                    <a:pt x="53" y="15"/>
                    <a:pt x="70" y="0"/>
                    <a:pt x="94" y="7"/>
                  </a:cubicBezTo>
                  <a:cubicBezTo>
                    <a:pt x="117" y="14"/>
                    <a:pt x="119" y="30"/>
                    <a:pt x="119" y="30"/>
                  </a:cubicBezTo>
                  <a:close/>
                </a:path>
              </a:pathLst>
            </a:custGeom>
            <a:solidFill>
              <a:srgbClr val="E6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" name="Freeform 378"/>
            <p:cNvSpPr>
              <a:spLocks/>
            </p:cNvSpPr>
            <p:nvPr/>
          </p:nvSpPr>
          <p:spPr bwMode="auto">
            <a:xfrm>
              <a:off x="748" y="3556"/>
              <a:ext cx="271" cy="360"/>
            </a:xfrm>
            <a:custGeom>
              <a:avLst/>
              <a:gdLst>
                <a:gd name="T0" fmla="*/ 629 w 119"/>
                <a:gd name="T1" fmla="*/ 58 h 148"/>
                <a:gd name="T2" fmla="*/ 779 w 119"/>
                <a:gd name="T3" fmla="*/ 131 h 148"/>
                <a:gd name="T4" fmla="*/ 565 w 119"/>
                <a:gd name="T5" fmla="*/ 521 h 148"/>
                <a:gd name="T6" fmla="*/ 435 w 119"/>
                <a:gd name="T7" fmla="*/ 693 h 148"/>
                <a:gd name="T8" fmla="*/ 239 w 119"/>
                <a:gd name="T9" fmla="*/ 776 h 148"/>
                <a:gd name="T10" fmla="*/ 130 w 119"/>
                <a:gd name="T11" fmla="*/ 1036 h 148"/>
                <a:gd name="T12" fmla="*/ 105 w 119"/>
                <a:gd name="T13" fmla="*/ 1408 h 148"/>
                <a:gd name="T14" fmla="*/ 82 w 119"/>
                <a:gd name="T15" fmla="*/ 1727 h 148"/>
                <a:gd name="T16" fmla="*/ 296 w 119"/>
                <a:gd name="T17" fmla="*/ 1917 h 148"/>
                <a:gd name="T18" fmla="*/ 483 w 119"/>
                <a:gd name="T19" fmla="*/ 2131 h 148"/>
                <a:gd name="T20" fmla="*/ 711 w 119"/>
                <a:gd name="T21" fmla="*/ 1958 h 148"/>
                <a:gd name="T22" fmla="*/ 922 w 119"/>
                <a:gd name="T23" fmla="*/ 1888 h 148"/>
                <a:gd name="T24" fmla="*/ 1064 w 119"/>
                <a:gd name="T25" fmla="*/ 1569 h 148"/>
                <a:gd name="T26" fmla="*/ 1145 w 119"/>
                <a:gd name="T27" fmla="*/ 1165 h 148"/>
                <a:gd name="T28" fmla="*/ 1405 w 119"/>
                <a:gd name="T29" fmla="*/ 272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48">
                  <a:moveTo>
                    <a:pt x="53" y="4"/>
                  </a:moveTo>
                  <a:cubicBezTo>
                    <a:pt x="53" y="4"/>
                    <a:pt x="64" y="0"/>
                    <a:pt x="66" y="9"/>
                  </a:cubicBezTo>
                  <a:cubicBezTo>
                    <a:pt x="69" y="18"/>
                    <a:pt x="58" y="34"/>
                    <a:pt x="48" y="36"/>
                  </a:cubicBezTo>
                  <a:cubicBezTo>
                    <a:pt x="39" y="38"/>
                    <a:pt x="37" y="48"/>
                    <a:pt x="37" y="48"/>
                  </a:cubicBezTo>
                  <a:cubicBezTo>
                    <a:pt x="37" y="48"/>
                    <a:pt x="25" y="48"/>
                    <a:pt x="20" y="54"/>
                  </a:cubicBezTo>
                  <a:cubicBezTo>
                    <a:pt x="15" y="60"/>
                    <a:pt x="18" y="69"/>
                    <a:pt x="11" y="72"/>
                  </a:cubicBezTo>
                  <a:cubicBezTo>
                    <a:pt x="5" y="75"/>
                    <a:pt x="2" y="91"/>
                    <a:pt x="9" y="98"/>
                  </a:cubicBezTo>
                  <a:cubicBezTo>
                    <a:pt x="9" y="98"/>
                    <a:pt x="0" y="107"/>
                    <a:pt x="7" y="120"/>
                  </a:cubicBezTo>
                  <a:cubicBezTo>
                    <a:pt x="15" y="133"/>
                    <a:pt x="25" y="133"/>
                    <a:pt x="25" y="133"/>
                  </a:cubicBezTo>
                  <a:cubicBezTo>
                    <a:pt x="25" y="133"/>
                    <a:pt x="33" y="148"/>
                    <a:pt x="41" y="148"/>
                  </a:cubicBezTo>
                  <a:cubicBezTo>
                    <a:pt x="50" y="148"/>
                    <a:pt x="57" y="142"/>
                    <a:pt x="60" y="136"/>
                  </a:cubicBezTo>
                  <a:cubicBezTo>
                    <a:pt x="60" y="136"/>
                    <a:pt x="71" y="137"/>
                    <a:pt x="78" y="131"/>
                  </a:cubicBezTo>
                  <a:cubicBezTo>
                    <a:pt x="84" y="125"/>
                    <a:pt x="86" y="110"/>
                    <a:pt x="90" y="109"/>
                  </a:cubicBezTo>
                  <a:cubicBezTo>
                    <a:pt x="93" y="107"/>
                    <a:pt x="105" y="100"/>
                    <a:pt x="97" y="81"/>
                  </a:cubicBezTo>
                  <a:cubicBezTo>
                    <a:pt x="90" y="61"/>
                    <a:pt x="90" y="1"/>
                    <a:pt x="119" y="1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" name="Freeform 379"/>
            <p:cNvSpPr>
              <a:spLocks/>
            </p:cNvSpPr>
            <p:nvPr/>
          </p:nvSpPr>
          <p:spPr bwMode="auto">
            <a:xfrm>
              <a:off x="821" y="3664"/>
              <a:ext cx="30" cy="38"/>
            </a:xfrm>
            <a:custGeom>
              <a:avLst/>
              <a:gdLst>
                <a:gd name="T0" fmla="*/ 0 w 13"/>
                <a:gd name="T1" fmla="*/ 78 h 16"/>
                <a:gd name="T2" fmla="*/ 159 w 13"/>
                <a:gd name="T3" fmla="*/ 214 h 16"/>
                <a:gd name="T4" fmla="*/ 74 w 13"/>
                <a:gd name="T5" fmla="*/ 0 h 16"/>
                <a:gd name="T6" fmla="*/ 48 w 13"/>
                <a:gd name="T7" fmla="*/ 40 h 16"/>
                <a:gd name="T8" fmla="*/ 12 w 13"/>
                <a:gd name="T9" fmla="*/ 5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cubicBezTo>
                    <a:pt x="6" y="4"/>
                    <a:pt x="10" y="11"/>
                    <a:pt x="13" y="16"/>
                  </a:cubicBezTo>
                  <a:cubicBezTo>
                    <a:pt x="9" y="12"/>
                    <a:pt x="7" y="5"/>
                    <a:pt x="6" y="0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" name="Freeform 380"/>
            <p:cNvSpPr>
              <a:spLocks/>
            </p:cNvSpPr>
            <p:nvPr/>
          </p:nvSpPr>
          <p:spPr bwMode="auto">
            <a:xfrm>
              <a:off x="846" y="3846"/>
              <a:ext cx="48" cy="45"/>
            </a:xfrm>
            <a:custGeom>
              <a:avLst/>
              <a:gdLst>
                <a:gd name="T0" fmla="*/ 167 w 21"/>
                <a:gd name="T1" fmla="*/ 253 h 19"/>
                <a:gd name="T2" fmla="*/ 142 w 21"/>
                <a:gd name="T3" fmla="*/ 95 h 19"/>
                <a:gd name="T4" fmla="*/ 0 w 21"/>
                <a:gd name="T5" fmla="*/ 28 h 19"/>
                <a:gd name="T6" fmla="*/ 158 w 21"/>
                <a:gd name="T7" fmla="*/ 78 h 19"/>
                <a:gd name="T8" fmla="*/ 194 w 21"/>
                <a:gd name="T9" fmla="*/ 156 h 19"/>
                <a:gd name="T10" fmla="*/ 251 w 21"/>
                <a:gd name="T11" fmla="*/ 213 h 19"/>
                <a:gd name="T12" fmla="*/ 178 w 21"/>
                <a:gd name="T13" fmla="*/ 25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14" y="19"/>
                  </a:moveTo>
                  <a:cubicBezTo>
                    <a:pt x="15" y="14"/>
                    <a:pt x="15" y="11"/>
                    <a:pt x="12" y="7"/>
                  </a:cubicBezTo>
                  <a:cubicBezTo>
                    <a:pt x="10" y="4"/>
                    <a:pt x="5" y="1"/>
                    <a:pt x="0" y="2"/>
                  </a:cubicBezTo>
                  <a:cubicBezTo>
                    <a:pt x="5" y="0"/>
                    <a:pt x="10" y="2"/>
                    <a:pt x="13" y="6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9" y="15"/>
                    <a:pt x="21" y="16"/>
                  </a:cubicBezTo>
                  <a:cubicBezTo>
                    <a:pt x="19" y="16"/>
                    <a:pt x="16" y="19"/>
                    <a:pt x="15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" name="Freeform 381"/>
            <p:cNvSpPr>
              <a:spLocks/>
            </p:cNvSpPr>
            <p:nvPr/>
          </p:nvSpPr>
          <p:spPr bwMode="auto">
            <a:xfrm>
              <a:off x="766" y="3788"/>
              <a:ext cx="50" cy="26"/>
            </a:xfrm>
            <a:custGeom>
              <a:avLst/>
              <a:gdLst>
                <a:gd name="T0" fmla="*/ 0 w 22"/>
                <a:gd name="T1" fmla="*/ 66 h 11"/>
                <a:gd name="T2" fmla="*/ 45 w 22"/>
                <a:gd name="T3" fmla="*/ 28 h 11"/>
                <a:gd name="T4" fmla="*/ 130 w 22"/>
                <a:gd name="T5" fmla="*/ 40 h 11"/>
                <a:gd name="T6" fmla="*/ 259 w 22"/>
                <a:gd name="T7" fmla="*/ 144 h 11"/>
                <a:gd name="T8" fmla="*/ 202 w 22"/>
                <a:gd name="T9" fmla="*/ 40 h 11"/>
                <a:gd name="T10" fmla="*/ 118 w 22"/>
                <a:gd name="T11" fmla="*/ 12 h 11"/>
                <a:gd name="T12" fmla="*/ 45 w 22"/>
                <a:gd name="T13" fmla="*/ 28 h 11"/>
                <a:gd name="T14" fmla="*/ 0 w 2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1">
                  <a:moveTo>
                    <a:pt x="0" y="5"/>
                  </a:moveTo>
                  <a:cubicBezTo>
                    <a:pt x="1" y="5"/>
                    <a:pt x="3" y="3"/>
                    <a:pt x="4" y="2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6" y="3"/>
                    <a:pt x="20" y="6"/>
                    <a:pt x="22" y="11"/>
                  </a:cubicBezTo>
                  <a:cubicBezTo>
                    <a:pt x="21" y="8"/>
                    <a:pt x="20" y="5"/>
                    <a:pt x="17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" name="Freeform 382"/>
            <p:cNvSpPr>
              <a:spLocks/>
            </p:cNvSpPr>
            <p:nvPr/>
          </p:nvSpPr>
          <p:spPr bwMode="auto">
            <a:xfrm>
              <a:off x="789" y="3768"/>
              <a:ext cx="27" cy="27"/>
            </a:xfrm>
            <a:custGeom>
              <a:avLst/>
              <a:gdLst>
                <a:gd name="T0" fmla="*/ 0 w 12"/>
                <a:gd name="T1" fmla="*/ 133 h 11"/>
                <a:gd name="T2" fmla="*/ 126 w 12"/>
                <a:gd name="T3" fmla="*/ 0 h 11"/>
                <a:gd name="T4" fmla="*/ 117 w 12"/>
                <a:gd name="T5" fmla="*/ 91 h 11"/>
                <a:gd name="T6" fmla="*/ 72 w 12"/>
                <a:gd name="T7" fmla="*/ 162 h 11"/>
                <a:gd name="T8" fmla="*/ 36 w 12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5" y="11"/>
                    <a:pt x="12" y="5"/>
                    <a:pt x="11" y="0"/>
                  </a:cubicBezTo>
                  <a:cubicBezTo>
                    <a:pt x="11" y="2"/>
                    <a:pt x="11" y="4"/>
                    <a:pt x="10" y="6"/>
                  </a:cubicBezTo>
                  <a:cubicBezTo>
                    <a:pt x="8" y="8"/>
                    <a:pt x="6" y="8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" name="Freeform 383"/>
            <p:cNvSpPr>
              <a:spLocks/>
            </p:cNvSpPr>
            <p:nvPr/>
          </p:nvSpPr>
          <p:spPr bwMode="auto">
            <a:xfrm>
              <a:off x="846" y="3744"/>
              <a:ext cx="55" cy="44"/>
            </a:xfrm>
            <a:custGeom>
              <a:avLst/>
              <a:gdLst>
                <a:gd name="T0" fmla="*/ 0 w 24"/>
                <a:gd name="T1" fmla="*/ 103 h 18"/>
                <a:gd name="T2" fmla="*/ 179 w 24"/>
                <a:gd name="T3" fmla="*/ 59 h 18"/>
                <a:gd name="T4" fmla="*/ 277 w 24"/>
                <a:gd name="T5" fmla="*/ 264 h 18"/>
                <a:gd name="T6" fmla="*/ 264 w 24"/>
                <a:gd name="T7" fmla="*/ 120 h 18"/>
                <a:gd name="T8" fmla="*/ 158 w 24"/>
                <a:gd name="T9" fmla="*/ 29 h 18"/>
                <a:gd name="T10" fmla="*/ 11 w 24"/>
                <a:gd name="T11" fmla="*/ 10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4" y="4"/>
                    <a:pt x="8" y="1"/>
                    <a:pt x="15" y="4"/>
                  </a:cubicBezTo>
                  <a:cubicBezTo>
                    <a:pt x="19" y="7"/>
                    <a:pt x="23" y="12"/>
                    <a:pt x="23" y="18"/>
                  </a:cubicBezTo>
                  <a:cubicBezTo>
                    <a:pt x="23" y="14"/>
                    <a:pt x="24" y="11"/>
                    <a:pt x="22" y="8"/>
                  </a:cubicBezTo>
                  <a:cubicBezTo>
                    <a:pt x="20" y="5"/>
                    <a:pt x="16" y="3"/>
                    <a:pt x="13" y="2"/>
                  </a:cubicBezTo>
                  <a:cubicBezTo>
                    <a:pt x="7" y="0"/>
                    <a:pt x="4" y="2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" name="Freeform 384"/>
            <p:cNvSpPr>
              <a:spLocks/>
            </p:cNvSpPr>
            <p:nvPr/>
          </p:nvSpPr>
          <p:spPr bwMode="auto">
            <a:xfrm>
              <a:off x="864" y="3809"/>
              <a:ext cx="14" cy="59"/>
            </a:xfrm>
            <a:custGeom>
              <a:avLst/>
              <a:gdLst>
                <a:gd name="T0" fmla="*/ 37 w 6"/>
                <a:gd name="T1" fmla="*/ 285 h 24"/>
                <a:gd name="T2" fmla="*/ 77 w 6"/>
                <a:gd name="T3" fmla="*/ 0 h 24"/>
                <a:gd name="T4" fmla="*/ 37 w 6"/>
                <a:gd name="T5" fmla="*/ 182 h 24"/>
                <a:gd name="T6" fmla="*/ 77 w 6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3" y="19"/>
                  </a:moveTo>
                  <a:cubicBezTo>
                    <a:pt x="0" y="11"/>
                    <a:pt x="1" y="4"/>
                    <a:pt x="6" y="0"/>
                  </a:cubicBezTo>
                  <a:cubicBezTo>
                    <a:pt x="3" y="3"/>
                    <a:pt x="2" y="8"/>
                    <a:pt x="3" y="12"/>
                  </a:cubicBezTo>
                  <a:cubicBezTo>
                    <a:pt x="4" y="16"/>
                    <a:pt x="6" y="20"/>
                    <a:pt x="6" y="2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" name="Freeform 385"/>
            <p:cNvSpPr>
              <a:spLocks/>
            </p:cNvSpPr>
            <p:nvPr/>
          </p:nvSpPr>
          <p:spPr bwMode="auto">
            <a:xfrm>
              <a:off x="880" y="3724"/>
              <a:ext cx="62" cy="42"/>
            </a:xfrm>
            <a:custGeom>
              <a:avLst/>
              <a:gdLst>
                <a:gd name="T0" fmla="*/ 0 w 27"/>
                <a:gd name="T1" fmla="*/ 166 h 17"/>
                <a:gd name="T2" fmla="*/ 216 w 27"/>
                <a:gd name="T3" fmla="*/ 166 h 17"/>
                <a:gd name="T4" fmla="*/ 317 w 27"/>
                <a:gd name="T5" fmla="*/ 0 h 17"/>
                <a:gd name="T6" fmla="*/ 207 w 27"/>
                <a:gd name="T7" fmla="*/ 166 h 17"/>
                <a:gd name="T8" fmla="*/ 147 w 27"/>
                <a:gd name="T9" fmla="*/ 212 h 17"/>
                <a:gd name="T10" fmla="*/ 73 w 27"/>
                <a:gd name="T11" fmla="*/ 225 h 17"/>
                <a:gd name="T12" fmla="*/ 73 w 27"/>
                <a:gd name="T13" fmla="*/ 257 h 17"/>
                <a:gd name="T14" fmla="*/ 48 w 27"/>
                <a:gd name="T15" fmla="*/ 2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7">
                  <a:moveTo>
                    <a:pt x="0" y="11"/>
                  </a:moveTo>
                  <a:cubicBezTo>
                    <a:pt x="4" y="15"/>
                    <a:pt x="14" y="13"/>
                    <a:pt x="18" y="11"/>
                  </a:cubicBezTo>
                  <a:cubicBezTo>
                    <a:pt x="21" y="9"/>
                    <a:pt x="27" y="4"/>
                    <a:pt x="26" y="0"/>
                  </a:cubicBezTo>
                  <a:cubicBezTo>
                    <a:pt x="26" y="6"/>
                    <a:pt x="22" y="9"/>
                    <a:pt x="17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" name="Freeform 386"/>
            <p:cNvSpPr>
              <a:spLocks/>
            </p:cNvSpPr>
            <p:nvPr/>
          </p:nvSpPr>
          <p:spPr bwMode="auto">
            <a:xfrm>
              <a:off x="916" y="3811"/>
              <a:ext cx="39" cy="18"/>
            </a:xfrm>
            <a:custGeom>
              <a:avLst/>
              <a:gdLst>
                <a:gd name="T0" fmla="*/ 204 w 17"/>
                <a:gd name="T1" fmla="*/ 33 h 7"/>
                <a:gd name="T2" fmla="*/ 110 w 17"/>
                <a:gd name="T3" fmla="*/ 54 h 7"/>
                <a:gd name="T4" fmla="*/ 0 w 17"/>
                <a:gd name="T5" fmla="*/ 0 h 7"/>
                <a:gd name="T6" fmla="*/ 94 w 17"/>
                <a:gd name="T7" fmla="*/ 100 h 7"/>
                <a:gd name="T8" fmla="*/ 204 w 1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5" y="2"/>
                    <a:pt x="12" y="3"/>
                    <a:pt x="9" y="3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12" y="7"/>
                    <a:pt x="14" y="5"/>
                    <a:pt x="17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" name="Freeform 387"/>
            <p:cNvSpPr>
              <a:spLocks/>
            </p:cNvSpPr>
            <p:nvPr/>
          </p:nvSpPr>
          <p:spPr bwMode="auto">
            <a:xfrm>
              <a:off x="786" y="3722"/>
              <a:ext cx="24" cy="22"/>
            </a:xfrm>
            <a:custGeom>
              <a:avLst/>
              <a:gdLst>
                <a:gd name="T0" fmla="*/ 0 w 10"/>
                <a:gd name="T1" fmla="*/ 42 h 9"/>
                <a:gd name="T2" fmla="*/ 12 w 10"/>
                <a:gd name="T3" fmla="*/ 0 h 9"/>
                <a:gd name="T4" fmla="*/ 70 w 10"/>
                <a:gd name="T5" fmla="*/ 59 h 9"/>
                <a:gd name="T6" fmla="*/ 139 w 10"/>
                <a:gd name="T7" fmla="*/ 132 h 9"/>
                <a:gd name="T8" fmla="*/ 0 w 10"/>
                <a:gd name="T9" fmla="*/ 4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3" y="3"/>
                    <a:pt x="5" y="4"/>
                  </a:cubicBezTo>
                  <a:cubicBezTo>
                    <a:pt x="7" y="5"/>
                    <a:pt x="8" y="7"/>
                    <a:pt x="10" y="9"/>
                  </a:cubicBezTo>
                  <a:cubicBezTo>
                    <a:pt x="6" y="7"/>
                    <a:pt x="4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" name="Freeform 388"/>
            <p:cNvSpPr>
              <a:spLocks/>
            </p:cNvSpPr>
            <p:nvPr/>
          </p:nvSpPr>
          <p:spPr bwMode="auto">
            <a:xfrm>
              <a:off x="793" y="3843"/>
              <a:ext cx="32" cy="48"/>
            </a:xfrm>
            <a:custGeom>
              <a:avLst/>
              <a:gdLst>
                <a:gd name="T0" fmla="*/ 0 w 14"/>
                <a:gd name="T1" fmla="*/ 168 h 20"/>
                <a:gd name="T2" fmla="*/ 167 w 14"/>
                <a:gd name="T3" fmla="*/ 0 h 20"/>
                <a:gd name="T4" fmla="*/ 121 w 14"/>
                <a:gd name="T5" fmla="*/ 139 h 20"/>
                <a:gd name="T6" fmla="*/ 110 w 14"/>
                <a:gd name="T7" fmla="*/ 276 h 20"/>
                <a:gd name="T8" fmla="*/ 57 w 14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9" y="15"/>
                    <a:pt x="10" y="5"/>
                    <a:pt x="14" y="0"/>
                  </a:cubicBezTo>
                  <a:cubicBezTo>
                    <a:pt x="13" y="4"/>
                    <a:pt x="12" y="7"/>
                    <a:pt x="10" y="10"/>
                  </a:cubicBezTo>
                  <a:cubicBezTo>
                    <a:pt x="7" y="13"/>
                    <a:pt x="7" y="16"/>
                    <a:pt x="9" y="20"/>
                  </a:cubicBezTo>
                  <a:cubicBezTo>
                    <a:pt x="7" y="18"/>
                    <a:pt x="6" y="17"/>
                    <a:pt x="5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Freeform 389"/>
            <p:cNvSpPr>
              <a:spLocks/>
            </p:cNvSpPr>
            <p:nvPr/>
          </p:nvSpPr>
          <p:spPr bwMode="auto">
            <a:xfrm>
              <a:off x="789" y="3678"/>
              <a:ext cx="54" cy="70"/>
            </a:xfrm>
            <a:custGeom>
              <a:avLst/>
              <a:gdLst>
                <a:gd name="T0" fmla="*/ 207 w 24"/>
                <a:gd name="T1" fmla="*/ 41 h 29"/>
                <a:gd name="T2" fmla="*/ 45 w 24"/>
                <a:gd name="T3" fmla="*/ 111 h 29"/>
                <a:gd name="T4" fmla="*/ 126 w 24"/>
                <a:gd name="T5" fmla="*/ 326 h 29"/>
                <a:gd name="T6" fmla="*/ 207 w 24"/>
                <a:gd name="T7" fmla="*/ 338 h 29"/>
                <a:gd name="T8" fmla="*/ 227 w 24"/>
                <a:gd name="T9" fmla="*/ 268 h 29"/>
                <a:gd name="T10" fmla="*/ 254 w 24"/>
                <a:gd name="T11" fmla="*/ 210 h 29"/>
                <a:gd name="T12" fmla="*/ 207 w 24"/>
                <a:gd name="T13" fmla="*/ 5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18" y="3"/>
                  </a:moveTo>
                  <a:cubicBezTo>
                    <a:pt x="14" y="0"/>
                    <a:pt x="7" y="4"/>
                    <a:pt x="4" y="8"/>
                  </a:cubicBezTo>
                  <a:cubicBezTo>
                    <a:pt x="0" y="15"/>
                    <a:pt x="7" y="18"/>
                    <a:pt x="11" y="23"/>
                  </a:cubicBezTo>
                  <a:cubicBezTo>
                    <a:pt x="13" y="26"/>
                    <a:pt x="16" y="29"/>
                    <a:pt x="18" y="24"/>
                  </a:cubicBezTo>
                  <a:cubicBezTo>
                    <a:pt x="20" y="22"/>
                    <a:pt x="19" y="21"/>
                    <a:pt x="20" y="19"/>
                  </a:cubicBezTo>
                  <a:cubicBezTo>
                    <a:pt x="20" y="17"/>
                    <a:pt x="21" y="17"/>
                    <a:pt x="22" y="15"/>
                  </a:cubicBezTo>
                  <a:cubicBezTo>
                    <a:pt x="24" y="11"/>
                    <a:pt x="21" y="7"/>
                    <a:pt x="18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" name="Freeform 390"/>
            <p:cNvSpPr>
              <a:spLocks/>
            </p:cNvSpPr>
            <p:nvPr/>
          </p:nvSpPr>
          <p:spPr bwMode="auto">
            <a:xfrm>
              <a:off x="823" y="3748"/>
              <a:ext cx="66" cy="91"/>
            </a:xfrm>
            <a:custGeom>
              <a:avLst/>
              <a:gdLst>
                <a:gd name="T0" fmla="*/ 284 w 29"/>
                <a:gd name="T1" fmla="*/ 91 h 37"/>
                <a:gd name="T2" fmla="*/ 73 w 29"/>
                <a:gd name="T3" fmla="*/ 182 h 37"/>
                <a:gd name="T4" fmla="*/ 11 w 29"/>
                <a:gd name="T5" fmla="*/ 315 h 37"/>
                <a:gd name="T6" fmla="*/ 57 w 29"/>
                <a:gd name="T7" fmla="*/ 477 h 37"/>
                <a:gd name="T8" fmla="*/ 187 w 29"/>
                <a:gd name="T9" fmla="*/ 477 h 37"/>
                <a:gd name="T10" fmla="*/ 269 w 29"/>
                <a:gd name="T11" fmla="*/ 298 h 37"/>
                <a:gd name="T12" fmla="*/ 269 w 29"/>
                <a:gd name="T13" fmla="*/ 1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7">
                  <a:moveTo>
                    <a:pt x="24" y="6"/>
                  </a:moveTo>
                  <a:cubicBezTo>
                    <a:pt x="16" y="0"/>
                    <a:pt x="12" y="9"/>
                    <a:pt x="6" y="12"/>
                  </a:cubicBezTo>
                  <a:cubicBezTo>
                    <a:pt x="2" y="14"/>
                    <a:pt x="0" y="16"/>
                    <a:pt x="1" y="21"/>
                  </a:cubicBezTo>
                  <a:cubicBezTo>
                    <a:pt x="1" y="24"/>
                    <a:pt x="3" y="29"/>
                    <a:pt x="5" y="32"/>
                  </a:cubicBezTo>
                  <a:cubicBezTo>
                    <a:pt x="8" y="36"/>
                    <a:pt x="13" y="37"/>
                    <a:pt x="16" y="32"/>
                  </a:cubicBezTo>
                  <a:cubicBezTo>
                    <a:pt x="18" y="27"/>
                    <a:pt x="19" y="24"/>
                    <a:pt x="23" y="20"/>
                  </a:cubicBezTo>
                  <a:cubicBezTo>
                    <a:pt x="27" y="18"/>
                    <a:pt x="29" y="8"/>
                    <a:pt x="23" y="7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" name="Freeform 391"/>
            <p:cNvSpPr>
              <a:spLocks/>
            </p:cNvSpPr>
            <p:nvPr/>
          </p:nvSpPr>
          <p:spPr bwMode="auto">
            <a:xfrm>
              <a:off x="763" y="3802"/>
              <a:ext cx="47" cy="53"/>
            </a:xfrm>
            <a:custGeom>
              <a:avLst/>
              <a:gdLst>
                <a:gd name="T0" fmla="*/ 233 w 20"/>
                <a:gd name="T1" fmla="*/ 29 h 22"/>
                <a:gd name="T2" fmla="*/ 49 w 20"/>
                <a:gd name="T3" fmla="*/ 41 h 22"/>
                <a:gd name="T4" fmla="*/ 89 w 20"/>
                <a:gd name="T5" fmla="*/ 267 h 22"/>
                <a:gd name="T6" fmla="*/ 183 w 20"/>
                <a:gd name="T7" fmla="*/ 251 h 22"/>
                <a:gd name="T8" fmla="*/ 233 w 20"/>
                <a:gd name="T9" fmla="*/ 169 h 22"/>
                <a:gd name="T10" fmla="*/ 233 w 20"/>
                <a:gd name="T11" fmla="*/ 4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8" y="2"/>
                  </a:moveTo>
                  <a:cubicBezTo>
                    <a:pt x="14" y="0"/>
                    <a:pt x="8" y="0"/>
                    <a:pt x="4" y="3"/>
                  </a:cubicBezTo>
                  <a:cubicBezTo>
                    <a:pt x="0" y="7"/>
                    <a:pt x="3" y="16"/>
                    <a:pt x="7" y="19"/>
                  </a:cubicBezTo>
                  <a:cubicBezTo>
                    <a:pt x="10" y="22"/>
                    <a:pt x="13" y="22"/>
                    <a:pt x="14" y="18"/>
                  </a:cubicBezTo>
                  <a:cubicBezTo>
                    <a:pt x="15" y="14"/>
                    <a:pt x="16" y="14"/>
                    <a:pt x="18" y="12"/>
                  </a:cubicBezTo>
                  <a:cubicBezTo>
                    <a:pt x="20" y="9"/>
                    <a:pt x="20" y="6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" name="Freeform 392"/>
            <p:cNvSpPr>
              <a:spLocks/>
            </p:cNvSpPr>
            <p:nvPr/>
          </p:nvSpPr>
          <p:spPr bwMode="auto">
            <a:xfrm>
              <a:off x="757" y="3724"/>
              <a:ext cx="44" cy="58"/>
            </a:xfrm>
            <a:custGeom>
              <a:avLst/>
              <a:gdLst>
                <a:gd name="T0" fmla="*/ 225 w 19"/>
                <a:gd name="T1" fmla="*/ 111 h 24"/>
                <a:gd name="T2" fmla="*/ 49 w 19"/>
                <a:gd name="T3" fmla="*/ 280 h 24"/>
                <a:gd name="T4" fmla="*/ 123 w 19"/>
                <a:gd name="T5" fmla="*/ 326 h 24"/>
                <a:gd name="T6" fmla="*/ 171 w 19"/>
                <a:gd name="T7" fmla="*/ 256 h 24"/>
                <a:gd name="T8" fmla="*/ 236 w 19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8" y="8"/>
                  </a:moveTo>
                  <a:cubicBezTo>
                    <a:pt x="10" y="0"/>
                    <a:pt x="0" y="12"/>
                    <a:pt x="4" y="20"/>
                  </a:cubicBezTo>
                  <a:cubicBezTo>
                    <a:pt x="5" y="23"/>
                    <a:pt x="7" y="24"/>
                    <a:pt x="10" y="23"/>
                  </a:cubicBezTo>
                  <a:cubicBezTo>
                    <a:pt x="14" y="23"/>
                    <a:pt x="13" y="21"/>
                    <a:pt x="14" y="18"/>
                  </a:cubicBezTo>
                  <a:cubicBezTo>
                    <a:pt x="15" y="14"/>
                    <a:pt x="19" y="13"/>
                    <a:pt x="19" y="9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" name="Freeform 393"/>
            <p:cNvSpPr>
              <a:spLocks/>
            </p:cNvSpPr>
            <p:nvPr/>
          </p:nvSpPr>
          <p:spPr bwMode="auto">
            <a:xfrm>
              <a:off x="846" y="3644"/>
              <a:ext cx="41" cy="68"/>
            </a:xfrm>
            <a:custGeom>
              <a:avLst/>
              <a:gdLst>
                <a:gd name="T0" fmla="*/ 212 w 18"/>
                <a:gd name="T1" fmla="*/ 12 h 28"/>
                <a:gd name="T2" fmla="*/ 82 w 18"/>
                <a:gd name="T3" fmla="*/ 58 h 28"/>
                <a:gd name="T4" fmla="*/ 11 w 18"/>
                <a:gd name="T5" fmla="*/ 189 h 28"/>
                <a:gd name="T6" fmla="*/ 166 w 18"/>
                <a:gd name="T7" fmla="*/ 313 h 28"/>
                <a:gd name="T8" fmla="*/ 212 w 18"/>
                <a:gd name="T9" fmla="*/ 4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15" y="0"/>
                    <a:pt x="10" y="3"/>
                    <a:pt x="7" y="4"/>
                  </a:cubicBezTo>
                  <a:cubicBezTo>
                    <a:pt x="3" y="5"/>
                    <a:pt x="0" y="7"/>
                    <a:pt x="1" y="13"/>
                  </a:cubicBezTo>
                  <a:cubicBezTo>
                    <a:pt x="3" y="17"/>
                    <a:pt x="8" y="28"/>
                    <a:pt x="14" y="22"/>
                  </a:cubicBezTo>
                  <a:cubicBezTo>
                    <a:pt x="18" y="17"/>
                    <a:pt x="17" y="9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" name="Freeform 394"/>
            <p:cNvSpPr>
              <a:spLocks/>
            </p:cNvSpPr>
            <p:nvPr/>
          </p:nvSpPr>
          <p:spPr bwMode="auto">
            <a:xfrm>
              <a:off x="878" y="3811"/>
              <a:ext cx="43" cy="64"/>
            </a:xfrm>
            <a:custGeom>
              <a:avLst/>
              <a:gdLst>
                <a:gd name="T0" fmla="*/ 220 w 19"/>
                <a:gd name="T1" fmla="*/ 74 h 26"/>
                <a:gd name="T2" fmla="*/ 57 w 19"/>
                <a:gd name="T3" fmla="*/ 30 h 26"/>
                <a:gd name="T4" fmla="*/ 11 w 19"/>
                <a:gd name="T5" fmla="*/ 224 h 26"/>
                <a:gd name="T6" fmla="*/ 45 w 19"/>
                <a:gd name="T7" fmla="*/ 345 h 26"/>
                <a:gd name="T8" fmla="*/ 102 w 19"/>
                <a:gd name="T9" fmla="*/ 298 h 26"/>
                <a:gd name="T10" fmla="*/ 163 w 19"/>
                <a:gd name="T11" fmla="*/ 153 h 26"/>
                <a:gd name="T12" fmla="*/ 210 w 19"/>
                <a:gd name="T13" fmla="*/ 9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9" y="5"/>
                  </a:moveTo>
                  <a:cubicBezTo>
                    <a:pt x="15" y="2"/>
                    <a:pt x="10" y="0"/>
                    <a:pt x="5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7"/>
                    <a:pt x="3" y="21"/>
                    <a:pt x="4" y="23"/>
                  </a:cubicBezTo>
                  <a:cubicBezTo>
                    <a:pt x="8" y="26"/>
                    <a:pt x="9" y="23"/>
                    <a:pt x="9" y="20"/>
                  </a:cubicBezTo>
                  <a:cubicBezTo>
                    <a:pt x="9" y="15"/>
                    <a:pt x="10" y="13"/>
                    <a:pt x="14" y="10"/>
                  </a:cubicBezTo>
                  <a:cubicBezTo>
                    <a:pt x="15" y="9"/>
                    <a:pt x="18" y="8"/>
                    <a:pt x="18" y="6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" name="Freeform 395"/>
            <p:cNvSpPr>
              <a:spLocks/>
            </p:cNvSpPr>
            <p:nvPr/>
          </p:nvSpPr>
          <p:spPr bwMode="auto">
            <a:xfrm>
              <a:off x="819" y="3848"/>
              <a:ext cx="52" cy="53"/>
            </a:xfrm>
            <a:custGeom>
              <a:avLst/>
              <a:gdLst>
                <a:gd name="T0" fmla="*/ 255 w 23"/>
                <a:gd name="T1" fmla="*/ 169 h 22"/>
                <a:gd name="T2" fmla="*/ 11 w 23"/>
                <a:gd name="T3" fmla="*/ 157 h 22"/>
                <a:gd name="T4" fmla="*/ 36 w 23"/>
                <a:gd name="T5" fmla="*/ 251 h 22"/>
                <a:gd name="T6" fmla="*/ 118 w 23"/>
                <a:gd name="T7" fmla="*/ 226 h 22"/>
                <a:gd name="T8" fmla="*/ 267 w 23"/>
                <a:gd name="T9" fmla="*/ 16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2"/>
                  </a:moveTo>
                  <a:cubicBezTo>
                    <a:pt x="20" y="2"/>
                    <a:pt x="3" y="0"/>
                    <a:pt x="1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7" y="22"/>
                    <a:pt x="8" y="19"/>
                    <a:pt x="10" y="16"/>
                  </a:cubicBezTo>
                  <a:cubicBezTo>
                    <a:pt x="14" y="13"/>
                    <a:pt x="22" y="19"/>
                    <a:pt x="23" y="1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" name="Freeform 396"/>
            <p:cNvSpPr>
              <a:spLocks/>
            </p:cNvSpPr>
            <p:nvPr/>
          </p:nvSpPr>
          <p:spPr bwMode="auto">
            <a:xfrm>
              <a:off x="907" y="3744"/>
              <a:ext cx="41" cy="67"/>
            </a:xfrm>
            <a:custGeom>
              <a:avLst/>
              <a:gdLst>
                <a:gd name="T0" fmla="*/ 175 w 18"/>
                <a:gd name="T1" fmla="*/ 12 h 28"/>
                <a:gd name="T2" fmla="*/ 118 w 18"/>
                <a:gd name="T3" fmla="*/ 69 h 28"/>
                <a:gd name="T4" fmla="*/ 48 w 18"/>
                <a:gd name="T5" fmla="*/ 127 h 28"/>
                <a:gd name="T6" fmla="*/ 57 w 18"/>
                <a:gd name="T7" fmla="*/ 304 h 28"/>
                <a:gd name="T8" fmla="*/ 187 w 18"/>
                <a:gd name="T9" fmla="*/ 275 h 28"/>
                <a:gd name="T10" fmla="*/ 166 w 18"/>
                <a:gd name="T11" fmla="*/ 136 h 28"/>
                <a:gd name="T12" fmla="*/ 203 w 1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15" y="1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7"/>
                    <a:pt x="4" y="9"/>
                  </a:cubicBezTo>
                  <a:cubicBezTo>
                    <a:pt x="0" y="13"/>
                    <a:pt x="3" y="19"/>
                    <a:pt x="5" y="22"/>
                  </a:cubicBezTo>
                  <a:cubicBezTo>
                    <a:pt x="9" y="26"/>
                    <a:pt x="17" y="28"/>
                    <a:pt x="16" y="20"/>
                  </a:cubicBezTo>
                  <a:cubicBezTo>
                    <a:pt x="15" y="16"/>
                    <a:pt x="12" y="14"/>
                    <a:pt x="14" y="10"/>
                  </a:cubicBezTo>
                  <a:cubicBezTo>
                    <a:pt x="16" y="6"/>
                    <a:pt x="18" y="4"/>
                    <a:pt x="17" y="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" name="Freeform 397"/>
            <p:cNvSpPr>
              <a:spLocks/>
            </p:cNvSpPr>
            <p:nvPr/>
          </p:nvSpPr>
          <p:spPr bwMode="auto">
            <a:xfrm>
              <a:off x="873" y="3683"/>
              <a:ext cx="57" cy="65"/>
            </a:xfrm>
            <a:custGeom>
              <a:avLst/>
              <a:gdLst>
                <a:gd name="T0" fmla="*/ 119 w 25"/>
                <a:gd name="T1" fmla="*/ 29 h 27"/>
                <a:gd name="T2" fmla="*/ 0 w 25"/>
                <a:gd name="T3" fmla="*/ 197 h 27"/>
                <a:gd name="T4" fmla="*/ 178 w 25"/>
                <a:gd name="T5" fmla="*/ 337 h 27"/>
                <a:gd name="T6" fmla="*/ 271 w 25"/>
                <a:gd name="T7" fmla="*/ 197 h 27"/>
                <a:gd name="T8" fmla="*/ 178 w 25"/>
                <a:gd name="T9" fmla="*/ 152 h 27"/>
                <a:gd name="T10" fmla="*/ 155 w 25"/>
                <a:gd name="T11" fmla="*/ 29 h 27"/>
                <a:gd name="T12" fmla="*/ 130 w 25"/>
                <a:gd name="T13" fmla="*/ 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0" y="2"/>
                  </a:moveTo>
                  <a:cubicBezTo>
                    <a:pt x="7" y="7"/>
                    <a:pt x="0" y="8"/>
                    <a:pt x="0" y="14"/>
                  </a:cubicBezTo>
                  <a:cubicBezTo>
                    <a:pt x="0" y="22"/>
                    <a:pt x="8" y="27"/>
                    <a:pt x="15" y="24"/>
                  </a:cubicBezTo>
                  <a:cubicBezTo>
                    <a:pt x="18" y="23"/>
                    <a:pt x="25" y="19"/>
                    <a:pt x="23" y="14"/>
                  </a:cubicBezTo>
                  <a:cubicBezTo>
                    <a:pt x="21" y="12"/>
                    <a:pt x="17" y="13"/>
                    <a:pt x="15" y="11"/>
                  </a:cubicBezTo>
                  <a:cubicBezTo>
                    <a:pt x="12" y="8"/>
                    <a:pt x="14" y="5"/>
                    <a:pt x="13" y="2"/>
                  </a:cubicBezTo>
                  <a:cubicBezTo>
                    <a:pt x="13" y="1"/>
                    <a:pt x="11" y="0"/>
                    <a:pt x="11" y="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" name="Freeform 398"/>
            <p:cNvSpPr>
              <a:spLocks/>
            </p:cNvSpPr>
            <p:nvPr/>
          </p:nvSpPr>
          <p:spPr bwMode="auto">
            <a:xfrm>
              <a:off x="862" y="3555"/>
              <a:ext cx="59" cy="113"/>
            </a:xfrm>
            <a:custGeom>
              <a:avLst/>
              <a:gdLst>
                <a:gd name="T0" fmla="*/ 129 w 26"/>
                <a:gd name="T1" fmla="*/ 0 h 47"/>
                <a:gd name="T2" fmla="*/ 247 w 26"/>
                <a:gd name="T3" fmla="*/ 197 h 47"/>
                <a:gd name="T4" fmla="*/ 186 w 26"/>
                <a:gd name="T5" fmla="*/ 404 h 47"/>
                <a:gd name="T6" fmla="*/ 93 w 26"/>
                <a:gd name="T7" fmla="*/ 515 h 47"/>
                <a:gd name="T8" fmla="*/ 0 w 26"/>
                <a:gd name="T9" fmla="*/ 584 h 47"/>
                <a:gd name="T10" fmla="*/ 45 w 26"/>
                <a:gd name="T11" fmla="*/ 654 h 47"/>
                <a:gd name="T12" fmla="*/ 102 w 26"/>
                <a:gd name="T13" fmla="*/ 572 h 47"/>
                <a:gd name="T14" fmla="*/ 247 w 26"/>
                <a:gd name="T15" fmla="*/ 363 h 47"/>
                <a:gd name="T16" fmla="*/ 175 w 26"/>
                <a:gd name="T17" fmla="*/ 29 h 47"/>
                <a:gd name="T18" fmla="*/ 138 w 26"/>
                <a:gd name="T19" fmla="*/ 1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7">
                  <a:moveTo>
                    <a:pt x="11" y="0"/>
                  </a:moveTo>
                  <a:cubicBezTo>
                    <a:pt x="17" y="1"/>
                    <a:pt x="21" y="9"/>
                    <a:pt x="21" y="14"/>
                  </a:cubicBezTo>
                  <a:cubicBezTo>
                    <a:pt x="22" y="19"/>
                    <a:pt x="20" y="25"/>
                    <a:pt x="16" y="29"/>
                  </a:cubicBezTo>
                  <a:cubicBezTo>
                    <a:pt x="14" y="32"/>
                    <a:pt x="11" y="35"/>
                    <a:pt x="8" y="37"/>
                  </a:cubicBezTo>
                  <a:cubicBezTo>
                    <a:pt x="6" y="39"/>
                    <a:pt x="3" y="40"/>
                    <a:pt x="0" y="42"/>
                  </a:cubicBezTo>
                  <a:cubicBezTo>
                    <a:pt x="2" y="43"/>
                    <a:pt x="2" y="47"/>
                    <a:pt x="4" y="47"/>
                  </a:cubicBezTo>
                  <a:cubicBezTo>
                    <a:pt x="5" y="46"/>
                    <a:pt x="8" y="41"/>
                    <a:pt x="9" y="41"/>
                  </a:cubicBezTo>
                  <a:cubicBezTo>
                    <a:pt x="14" y="36"/>
                    <a:pt x="18" y="32"/>
                    <a:pt x="21" y="26"/>
                  </a:cubicBezTo>
                  <a:cubicBezTo>
                    <a:pt x="25" y="17"/>
                    <a:pt x="26" y="6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" name="Freeform 399"/>
            <p:cNvSpPr>
              <a:spLocks/>
            </p:cNvSpPr>
            <p:nvPr/>
          </p:nvSpPr>
          <p:spPr bwMode="auto">
            <a:xfrm>
              <a:off x="805" y="3775"/>
              <a:ext cx="25" cy="51"/>
            </a:xfrm>
            <a:custGeom>
              <a:avLst/>
              <a:gdLst>
                <a:gd name="T0" fmla="*/ 57 w 11"/>
                <a:gd name="T1" fmla="*/ 0 h 21"/>
                <a:gd name="T2" fmla="*/ 25 w 11"/>
                <a:gd name="T3" fmla="*/ 70 h 21"/>
                <a:gd name="T4" fmla="*/ 36 w 11"/>
                <a:gd name="T5" fmla="*/ 141 h 21"/>
                <a:gd name="T6" fmla="*/ 130 w 11"/>
                <a:gd name="T7" fmla="*/ 301 h 21"/>
                <a:gd name="T8" fmla="*/ 57 w 11"/>
                <a:gd name="T9" fmla="*/ 141 h 21"/>
                <a:gd name="T10" fmla="*/ 57 w 11"/>
                <a:gd name="T11" fmla="*/ 2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5" y="2"/>
                    <a:pt x="3" y="4"/>
                    <a:pt x="2" y="5"/>
                  </a:cubicBezTo>
                  <a:cubicBezTo>
                    <a:pt x="0" y="8"/>
                    <a:pt x="2" y="7"/>
                    <a:pt x="3" y="10"/>
                  </a:cubicBezTo>
                  <a:cubicBezTo>
                    <a:pt x="6" y="15"/>
                    <a:pt x="6" y="18"/>
                    <a:pt x="11" y="21"/>
                  </a:cubicBezTo>
                  <a:cubicBezTo>
                    <a:pt x="9" y="18"/>
                    <a:pt x="6" y="15"/>
                    <a:pt x="5" y="10"/>
                  </a:cubicBezTo>
                  <a:cubicBezTo>
                    <a:pt x="5" y="8"/>
                    <a:pt x="4" y="4"/>
                    <a:pt x="5" y="2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" name="Freeform 400"/>
            <p:cNvSpPr>
              <a:spLocks/>
            </p:cNvSpPr>
            <p:nvPr/>
          </p:nvSpPr>
          <p:spPr bwMode="auto">
            <a:xfrm>
              <a:off x="812" y="3738"/>
              <a:ext cx="21" cy="22"/>
            </a:xfrm>
            <a:custGeom>
              <a:avLst/>
              <a:gdLst>
                <a:gd name="T0" fmla="*/ 12 w 9"/>
                <a:gd name="T1" fmla="*/ 120 h 9"/>
                <a:gd name="T2" fmla="*/ 0 w 9"/>
                <a:gd name="T3" fmla="*/ 29 h 9"/>
                <a:gd name="T4" fmla="*/ 114 w 9"/>
                <a:gd name="T5" fmla="*/ 0 h 9"/>
                <a:gd name="T6" fmla="*/ 49 w 9"/>
                <a:gd name="T7" fmla="*/ 59 h 9"/>
                <a:gd name="T8" fmla="*/ 12 w 9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cubicBezTo>
                    <a:pt x="0" y="6"/>
                    <a:pt x="1" y="4"/>
                    <a:pt x="0" y="2"/>
                  </a:cubicBezTo>
                  <a:cubicBezTo>
                    <a:pt x="2" y="4"/>
                    <a:pt x="7" y="3"/>
                    <a:pt x="9" y="0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1" y="5"/>
                    <a:pt x="2" y="7"/>
                    <a:pt x="1" y="9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" name="Freeform 401"/>
            <p:cNvSpPr>
              <a:spLocks/>
            </p:cNvSpPr>
            <p:nvPr/>
          </p:nvSpPr>
          <p:spPr bwMode="auto">
            <a:xfrm>
              <a:off x="823" y="3819"/>
              <a:ext cx="23" cy="41"/>
            </a:xfrm>
            <a:custGeom>
              <a:avLst/>
              <a:gdLst>
                <a:gd name="T0" fmla="*/ 0 w 10"/>
                <a:gd name="T1" fmla="*/ 12 h 17"/>
                <a:gd name="T2" fmla="*/ 28 w 10"/>
                <a:gd name="T3" fmla="*/ 140 h 17"/>
                <a:gd name="T4" fmla="*/ 0 w 10"/>
                <a:gd name="T5" fmla="*/ 239 h 17"/>
                <a:gd name="T6" fmla="*/ 122 w 10"/>
                <a:gd name="T7" fmla="*/ 181 h 17"/>
                <a:gd name="T8" fmla="*/ 48 w 10"/>
                <a:gd name="T9" fmla="*/ 99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2" y="1"/>
                    <a:pt x="2" y="8"/>
                    <a:pt x="2" y="10"/>
                  </a:cubicBezTo>
                  <a:cubicBezTo>
                    <a:pt x="2" y="12"/>
                    <a:pt x="2" y="15"/>
                    <a:pt x="0" y="17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8" y="11"/>
                    <a:pt x="6" y="11"/>
                    <a:pt x="4" y="7"/>
                  </a:cubicBezTo>
                  <a:cubicBezTo>
                    <a:pt x="3" y="4"/>
                    <a:pt x="3" y="2"/>
                    <a:pt x="0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" name="Freeform 402"/>
            <p:cNvSpPr>
              <a:spLocks/>
            </p:cNvSpPr>
            <p:nvPr/>
          </p:nvSpPr>
          <p:spPr bwMode="auto">
            <a:xfrm>
              <a:off x="848" y="3705"/>
              <a:ext cx="21" cy="51"/>
            </a:xfrm>
            <a:custGeom>
              <a:avLst/>
              <a:gdLst>
                <a:gd name="T0" fmla="*/ 114 w 9"/>
                <a:gd name="T1" fmla="*/ 12 h 21"/>
                <a:gd name="T2" fmla="*/ 103 w 9"/>
                <a:gd name="T3" fmla="*/ 243 h 21"/>
                <a:gd name="T4" fmla="*/ 49 w 9"/>
                <a:gd name="T5" fmla="*/ 243 h 21"/>
                <a:gd name="T6" fmla="*/ 0 w 9"/>
                <a:gd name="T7" fmla="*/ 301 h 21"/>
                <a:gd name="T8" fmla="*/ 37 w 9"/>
                <a:gd name="T9" fmla="*/ 211 h 21"/>
                <a:gd name="T10" fmla="*/ 49 w 9"/>
                <a:gd name="T11" fmla="*/ 129 h 21"/>
                <a:gd name="T12" fmla="*/ 103 w 9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1">
                  <a:moveTo>
                    <a:pt x="9" y="1"/>
                  </a:moveTo>
                  <a:cubicBezTo>
                    <a:pt x="3" y="3"/>
                    <a:pt x="5" y="14"/>
                    <a:pt x="8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19"/>
                    <a:pt x="2" y="16"/>
                    <a:pt x="3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4" y="6"/>
                    <a:pt x="5" y="2"/>
                    <a:pt x="8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" name="Freeform 403"/>
            <p:cNvSpPr>
              <a:spLocks/>
            </p:cNvSpPr>
            <p:nvPr/>
          </p:nvSpPr>
          <p:spPr bwMode="auto">
            <a:xfrm>
              <a:off x="921" y="3686"/>
              <a:ext cx="34" cy="38"/>
            </a:xfrm>
            <a:custGeom>
              <a:avLst/>
              <a:gdLst>
                <a:gd name="T0" fmla="*/ 0 w 15"/>
                <a:gd name="T1" fmla="*/ 0 h 16"/>
                <a:gd name="T2" fmla="*/ 93 w 15"/>
                <a:gd name="T3" fmla="*/ 214 h 16"/>
                <a:gd name="T4" fmla="*/ 175 w 15"/>
                <a:gd name="T5" fmla="*/ 147 h 16"/>
                <a:gd name="T6" fmla="*/ 118 w 15"/>
                <a:gd name="T7" fmla="*/ 135 h 16"/>
                <a:gd name="T8" fmla="*/ 82 w 15"/>
                <a:gd name="T9" fmla="*/ 78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5" y="2"/>
                    <a:pt x="8" y="11"/>
                    <a:pt x="8" y="16"/>
                  </a:cubicBezTo>
                  <a:cubicBezTo>
                    <a:pt x="8" y="13"/>
                    <a:pt x="12" y="10"/>
                    <a:pt x="15" y="11"/>
                  </a:cubicBezTo>
                  <a:cubicBezTo>
                    <a:pt x="14" y="10"/>
                    <a:pt x="12" y="11"/>
                    <a:pt x="10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" name="Freeform 404"/>
            <p:cNvSpPr>
              <a:spLocks/>
            </p:cNvSpPr>
            <p:nvPr/>
          </p:nvSpPr>
          <p:spPr bwMode="auto">
            <a:xfrm>
              <a:off x="884" y="3782"/>
              <a:ext cx="32" cy="29"/>
            </a:xfrm>
            <a:custGeom>
              <a:avLst/>
              <a:gdLst>
                <a:gd name="T0" fmla="*/ 85 w 14"/>
                <a:gd name="T1" fmla="*/ 0 h 12"/>
                <a:gd name="T2" fmla="*/ 167 w 14"/>
                <a:gd name="T3" fmla="*/ 169 h 12"/>
                <a:gd name="T4" fmla="*/ 85 w 14"/>
                <a:gd name="T5" fmla="*/ 128 h 12"/>
                <a:gd name="T6" fmla="*/ 0 w 14"/>
                <a:gd name="T7" fmla="*/ 140 h 12"/>
                <a:gd name="T8" fmla="*/ 73 w 14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5"/>
                    <a:pt x="11" y="9"/>
                    <a:pt x="14" y="12"/>
                  </a:cubicBezTo>
                  <a:cubicBezTo>
                    <a:pt x="12" y="11"/>
                    <a:pt x="9" y="9"/>
                    <a:pt x="7" y="9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3" y="9"/>
                    <a:pt x="7" y="5"/>
                    <a:pt x="6" y="1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" name="Freeform 405"/>
            <p:cNvSpPr>
              <a:spLocks/>
            </p:cNvSpPr>
            <p:nvPr/>
          </p:nvSpPr>
          <p:spPr bwMode="auto">
            <a:xfrm>
              <a:off x="789" y="3693"/>
              <a:ext cx="14" cy="29"/>
            </a:xfrm>
            <a:custGeom>
              <a:avLst/>
              <a:gdLst>
                <a:gd name="T0" fmla="*/ 77 w 6"/>
                <a:gd name="T1" fmla="*/ 0 h 12"/>
                <a:gd name="T2" fmla="*/ 77 w 6"/>
                <a:gd name="T3" fmla="*/ 169 h 12"/>
                <a:gd name="T4" fmla="*/ 77 w 6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6" y="2"/>
                    <a:pt x="0" y="12"/>
                    <a:pt x="6" y="12"/>
                  </a:cubicBezTo>
                  <a:cubicBezTo>
                    <a:pt x="6" y="8"/>
                    <a:pt x="3" y="4"/>
                    <a:pt x="6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7" name="Freeform 406"/>
            <p:cNvSpPr>
              <a:spLocks/>
            </p:cNvSpPr>
            <p:nvPr/>
          </p:nvSpPr>
          <p:spPr bwMode="auto">
            <a:xfrm>
              <a:off x="848" y="3658"/>
              <a:ext cx="12" cy="20"/>
            </a:xfrm>
            <a:custGeom>
              <a:avLst/>
              <a:gdLst>
                <a:gd name="T0" fmla="*/ 70 w 5"/>
                <a:gd name="T1" fmla="*/ 0 h 8"/>
                <a:gd name="T2" fmla="*/ 12 w 5"/>
                <a:gd name="T3" fmla="*/ 125 h 8"/>
                <a:gd name="T4" fmla="*/ 29 w 5"/>
                <a:gd name="T5" fmla="*/ 12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0" y="5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1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8" name="Freeform 407"/>
            <p:cNvSpPr>
              <a:spLocks/>
            </p:cNvSpPr>
            <p:nvPr/>
          </p:nvSpPr>
          <p:spPr bwMode="auto">
            <a:xfrm>
              <a:off x="763" y="3748"/>
              <a:ext cx="10" cy="18"/>
            </a:xfrm>
            <a:custGeom>
              <a:avLst/>
              <a:gdLst>
                <a:gd name="T0" fmla="*/ 63 w 4"/>
                <a:gd name="T1" fmla="*/ 0 h 7"/>
                <a:gd name="T2" fmla="*/ 33 w 4"/>
                <a:gd name="T3" fmla="*/ 118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5"/>
                    <a:pt x="2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9" name="Freeform 408"/>
            <p:cNvSpPr>
              <a:spLocks/>
            </p:cNvSpPr>
            <p:nvPr/>
          </p:nvSpPr>
          <p:spPr bwMode="auto">
            <a:xfrm>
              <a:off x="768" y="3811"/>
              <a:ext cx="7" cy="18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18 h 7"/>
                <a:gd name="T4" fmla="*/ 28 w 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5"/>
                    <a:pt x="2" y="7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0" name="Freeform 409"/>
            <p:cNvSpPr>
              <a:spLocks/>
            </p:cNvSpPr>
            <p:nvPr/>
          </p:nvSpPr>
          <p:spPr bwMode="auto">
            <a:xfrm>
              <a:off x="828" y="3785"/>
              <a:ext cx="6" cy="19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107 h 8"/>
                <a:gd name="T4" fmla="*/ 24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0"/>
                    <a:pt x="0" y="7"/>
                    <a:pt x="2" y="8"/>
                  </a:cubicBezTo>
                  <a:cubicBezTo>
                    <a:pt x="1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1" name="Freeform 410"/>
            <p:cNvSpPr>
              <a:spLocks/>
            </p:cNvSpPr>
            <p:nvPr/>
          </p:nvSpPr>
          <p:spPr bwMode="auto">
            <a:xfrm>
              <a:off x="875" y="3705"/>
              <a:ext cx="9" cy="22"/>
            </a:xfrm>
            <a:custGeom>
              <a:avLst/>
              <a:gdLst>
                <a:gd name="T0" fmla="*/ 45 w 4"/>
                <a:gd name="T1" fmla="*/ 0 h 9"/>
                <a:gd name="T2" fmla="*/ 36 w 4"/>
                <a:gd name="T3" fmla="*/ 132 h 9"/>
                <a:gd name="T4" fmla="*/ 45 w 4"/>
                <a:gd name="T5" fmla="*/ 2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3" y="6"/>
                    <a:pt x="3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2" name="Freeform 411"/>
            <p:cNvSpPr>
              <a:spLocks/>
            </p:cNvSpPr>
            <p:nvPr/>
          </p:nvSpPr>
          <p:spPr bwMode="auto">
            <a:xfrm>
              <a:off x="907" y="3766"/>
              <a:ext cx="14" cy="22"/>
            </a:xfrm>
            <a:custGeom>
              <a:avLst/>
              <a:gdLst>
                <a:gd name="T0" fmla="*/ 77 w 6"/>
                <a:gd name="T1" fmla="*/ 0 h 9"/>
                <a:gd name="T2" fmla="*/ 49 w 6"/>
                <a:gd name="T3" fmla="*/ 132 h 9"/>
                <a:gd name="T4" fmla="*/ 65 w 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2"/>
                    <a:pt x="0" y="8"/>
                    <a:pt x="4" y="9"/>
                  </a:cubicBezTo>
                  <a:cubicBezTo>
                    <a:pt x="4" y="7"/>
                    <a:pt x="3" y="3"/>
                    <a:pt x="5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3" name="Freeform 412"/>
            <p:cNvSpPr>
              <a:spLocks/>
            </p:cNvSpPr>
            <p:nvPr/>
          </p:nvSpPr>
          <p:spPr bwMode="auto">
            <a:xfrm>
              <a:off x="878" y="3819"/>
              <a:ext cx="14" cy="24"/>
            </a:xfrm>
            <a:custGeom>
              <a:avLst/>
              <a:gdLst>
                <a:gd name="T0" fmla="*/ 77 w 6"/>
                <a:gd name="T1" fmla="*/ 12 h 10"/>
                <a:gd name="T2" fmla="*/ 28 w 6"/>
                <a:gd name="T3" fmla="*/ 139 h 10"/>
                <a:gd name="T4" fmla="*/ 49 w 6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3" y="7"/>
                    <a:pt x="2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4" name="Freeform 413"/>
            <p:cNvSpPr>
              <a:spLocks/>
            </p:cNvSpPr>
            <p:nvPr/>
          </p:nvSpPr>
          <p:spPr bwMode="auto">
            <a:xfrm>
              <a:off x="823" y="3865"/>
              <a:ext cx="10" cy="19"/>
            </a:xfrm>
            <a:custGeom>
              <a:avLst/>
              <a:gdLst>
                <a:gd name="T0" fmla="*/ 63 w 4"/>
                <a:gd name="T1" fmla="*/ 0 h 8"/>
                <a:gd name="T2" fmla="*/ 50 w 4"/>
                <a:gd name="T3" fmla="*/ 107 h 8"/>
                <a:gd name="T4" fmla="*/ 5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0"/>
                    <a:pt x="0" y="8"/>
                    <a:pt x="3" y="8"/>
                  </a:cubicBezTo>
                  <a:cubicBezTo>
                    <a:pt x="3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5" name="Freeform 414"/>
            <p:cNvSpPr>
              <a:spLocks/>
            </p:cNvSpPr>
            <p:nvPr/>
          </p:nvSpPr>
          <p:spPr bwMode="auto">
            <a:xfrm>
              <a:off x="771" y="3731"/>
              <a:ext cx="20" cy="10"/>
            </a:xfrm>
            <a:custGeom>
              <a:avLst/>
              <a:gdLst>
                <a:gd name="T0" fmla="*/ 98 w 9"/>
                <a:gd name="T1" fmla="*/ 33 h 4"/>
                <a:gd name="T2" fmla="*/ 0 w 9"/>
                <a:gd name="T3" fmla="*/ 63 h 4"/>
                <a:gd name="T4" fmla="*/ 98 w 9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2" y="0"/>
                    <a:pt x="6" y="1"/>
                    <a:pt x="9" y="2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6" name="Freeform 415"/>
            <p:cNvSpPr>
              <a:spLocks/>
            </p:cNvSpPr>
            <p:nvPr/>
          </p:nvSpPr>
          <p:spPr bwMode="auto">
            <a:xfrm>
              <a:off x="791" y="3680"/>
              <a:ext cx="25" cy="29"/>
            </a:xfrm>
            <a:custGeom>
              <a:avLst/>
              <a:gdLst>
                <a:gd name="T0" fmla="*/ 130 w 11"/>
                <a:gd name="T1" fmla="*/ 12 h 12"/>
                <a:gd name="T2" fmla="*/ 0 w 11"/>
                <a:gd name="T3" fmla="*/ 169 h 12"/>
                <a:gd name="T4" fmla="*/ 13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6" y="1"/>
                    <a:pt x="1" y="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7" name="Freeform 416"/>
            <p:cNvSpPr>
              <a:spLocks/>
            </p:cNvSpPr>
            <p:nvPr/>
          </p:nvSpPr>
          <p:spPr bwMode="auto">
            <a:xfrm>
              <a:off x="842" y="3651"/>
              <a:ext cx="18" cy="27"/>
            </a:xfrm>
            <a:custGeom>
              <a:avLst/>
              <a:gdLst>
                <a:gd name="T0" fmla="*/ 92 w 8"/>
                <a:gd name="T1" fmla="*/ 0 h 11"/>
                <a:gd name="T2" fmla="*/ 25 w 8"/>
                <a:gd name="T3" fmla="*/ 162 h 11"/>
                <a:gd name="T4" fmla="*/ 11 w 8"/>
                <a:gd name="T5" fmla="*/ 71 h 11"/>
                <a:gd name="T6" fmla="*/ 81 w 8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1" y="7"/>
                    <a:pt x="2" y="11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2" y="3"/>
                    <a:pt x="6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8" name="Freeform 417"/>
            <p:cNvSpPr>
              <a:spLocks/>
            </p:cNvSpPr>
            <p:nvPr/>
          </p:nvSpPr>
          <p:spPr bwMode="auto">
            <a:xfrm>
              <a:off x="857" y="3705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48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3"/>
                    <a:pt x="0" y="9"/>
                    <a:pt x="4" y="13"/>
                  </a:cubicBezTo>
                  <a:cubicBezTo>
                    <a:pt x="4" y="10"/>
                    <a:pt x="3" y="3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9" name="Freeform 418"/>
            <p:cNvSpPr>
              <a:spLocks/>
            </p:cNvSpPr>
            <p:nvPr/>
          </p:nvSpPr>
          <p:spPr bwMode="auto">
            <a:xfrm>
              <a:off x="819" y="3775"/>
              <a:ext cx="18" cy="29"/>
            </a:xfrm>
            <a:custGeom>
              <a:avLst/>
              <a:gdLst>
                <a:gd name="T0" fmla="*/ 92 w 8"/>
                <a:gd name="T1" fmla="*/ 0 h 12"/>
                <a:gd name="T2" fmla="*/ 25 w 8"/>
                <a:gd name="T3" fmla="*/ 169 h 12"/>
                <a:gd name="T4" fmla="*/ 11 w 8"/>
                <a:gd name="T5" fmla="*/ 58 h 12"/>
                <a:gd name="T6" fmla="*/ 81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2" y="0"/>
                    <a:pt x="1" y="7"/>
                    <a:pt x="2" y="12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3" y="1"/>
                    <a:pt x="4" y="1"/>
                    <a:pt x="7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0" name="Freeform 419"/>
            <p:cNvSpPr>
              <a:spLocks/>
            </p:cNvSpPr>
            <p:nvPr/>
          </p:nvSpPr>
          <p:spPr bwMode="auto">
            <a:xfrm>
              <a:off x="762" y="3799"/>
              <a:ext cx="15" cy="30"/>
            </a:xfrm>
            <a:custGeom>
              <a:avLst/>
              <a:gdLst>
                <a:gd name="T0" fmla="*/ 69 w 7"/>
                <a:gd name="T1" fmla="*/ 20 h 12"/>
                <a:gd name="T2" fmla="*/ 19 w 7"/>
                <a:gd name="T3" fmla="*/ 188 h 12"/>
                <a:gd name="T4" fmla="*/ 69 w 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3" y="0"/>
                    <a:pt x="3" y="9"/>
                    <a:pt x="2" y="12"/>
                  </a:cubicBezTo>
                  <a:cubicBezTo>
                    <a:pt x="0" y="8"/>
                    <a:pt x="3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1" name="Freeform 420"/>
            <p:cNvSpPr>
              <a:spLocks/>
            </p:cNvSpPr>
            <p:nvPr/>
          </p:nvSpPr>
          <p:spPr bwMode="auto">
            <a:xfrm>
              <a:off x="807" y="3858"/>
              <a:ext cx="21" cy="29"/>
            </a:xfrm>
            <a:custGeom>
              <a:avLst/>
              <a:gdLst>
                <a:gd name="T0" fmla="*/ 114 w 9"/>
                <a:gd name="T1" fmla="*/ 0 h 12"/>
                <a:gd name="T2" fmla="*/ 65 w 9"/>
                <a:gd name="T3" fmla="*/ 169 h 12"/>
                <a:gd name="T4" fmla="*/ 114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6" y="2"/>
                    <a:pt x="4" y="8"/>
                    <a:pt x="5" y="12"/>
                  </a:cubicBezTo>
                  <a:cubicBezTo>
                    <a:pt x="0" y="8"/>
                    <a:pt x="6" y="2"/>
                    <a:pt x="9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2" name="Freeform 421"/>
            <p:cNvSpPr>
              <a:spLocks/>
            </p:cNvSpPr>
            <p:nvPr/>
          </p:nvSpPr>
          <p:spPr bwMode="auto">
            <a:xfrm>
              <a:off x="871" y="3807"/>
              <a:ext cx="18" cy="29"/>
            </a:xfrm>
            <a:custGeom>
              <a:avLst/>
              <a:gdLst>
                <a:gd name="T0" fmla="*/ 81 w 8"/>
                <a:gd name="T1" fmla="*/ 29 h 12"/>
                <a:gd name="T2" fmla="*/ 25 w 8"/>
                <a:gd name="T3" fmla="*/ 169 h 12"/>
                <a:gd name="T4" fmla="*/ 92 w 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7" y="2"/>
                  </a:moveTo>
                  <a:cubicBezTo>
                    <a:pt x="4" y="0"/>
                    <a:pt x="2" y="10"/>
                    <a:pt x="2" y="12"/>
                  </a:cubicBezTo>
                  <a:cubicBezTo>
                    <a:pt x="0" y="7"/>
                    <a:pt x="3" y="1"/>
                    <a:pt x="8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3" name="Freeform 422"/>
            <p:cNvSpPr>
              <a:spLocks/>
            </p:cNvSpPr>
            <p:nvPr/>
          </p:nvSpPr>
          <p:spPr bwMode="auto">
            <a:xfrm>
              <a:off x="898" y="3760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37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1"/>
                    <a:pt x="1" y="9"/>
                    <a:pt x="3" y="13"/>
                  </a:cubicBezTo>
                  <a:cubicBezTo>
                    <a:pt x="1" y="10"/>
                    <a:pt x="0" y="1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4" name="Freeform 423"/>
            <p:cNvSpPr>
              <a:spLocks/>
            </p:cNvSpPr>
            <p:nvPr/>
          </p:nvSpPr>
          <p:spPr bwMode="auto">
            <a:xfrm>
              <a:off x="896" y="3569"/>
              <a:ext cx="84" cy="117"/>
            </a:xfrm>
            <a:custGeom>
              <a:avLst/>
              <a:gdLst>
                <a:gd name="T0" fmla="*/ 166 w 37"/>
                <a:gd name="T1" fmla="*/ 41 h 48"/>
                <a:gd name="T2" fmla="*/ 0 w 37"/>
                <a:gd name="T3" fmla="*/ 595 h 48"/>
                <a:gd name="T4" fmla="*/ 57 w 37"/>
                <a:gd name="T5" fmla="*/ 534 h 48"/>
                <a:gd name="T6" fmla="*/ 129 w 37"/>
                <a:gd name="T7" fmla="*/ 583 h 48"/>
                <a:gd name="T8" fmla="*/ 202 w 37"/>
                <a:gd name="T9" fmla="*/ 624 h 48"/>
                <a:gd name="T10" fmla="*/ 259 w 37"/>
                <a:gd name="T11" fmla="*/ 695 h 48"/>
                <a:gd name="T12" fmla="*/ 232 w 37"/>
                <a:gd name="T13" fmla="*/ 334 h 48"/>
                <a:gd name="T14" fmla="*/ 434 w 37"/>
                <a:gd name="T15" fmla="*/ 59 h 48"/>
                <a:gd name="T16" fmla="*/ 247 w 37"/>
                <a:gd name="T17" fmla="*/ 219 h 48"/>
                <a:gd name="T18" fmla="*/ 268 w 37"/>
                <a:gd name="T19" fmla="*/ 71 h 48"/>
                <a:gd name="T20" fmla="*/ 232 w 37"/>
                <a:gd name="T21" fmla="*/ 119 h 48"/>
                <a:gd name="T22" fmla="*/ 154 w 37"/>
                <a:gd name="T23" fmla="*/ 0 h 48"/>
                <a:gd name="T24" fmla="*/ 166 w 37"/>
                <a:gd name="T25" fmla="*/ 59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48">
                  <a:moveTo>
                    <a:pt x="14" y="3"/>
                  </a:moveTo>
                  <a:cubicBezTo>
                    <a:pt x="18" y="18"/>
                    <a:pt x="6" y="28"/>
                    <a:pt x="0" y="41"/>
                  </a:cubicBezTo>
                  <a:cubicBezTo>
                    <a:pt x="1" y="39"/>
                    <a:pt x="3" y="37"/>
                    <a:pt x="5" y="37"/>
                  </a:cubicBezTo>
                  <a:cubicBezTo>
                    <a:pt x="10" y="36"/>
                    <a:pt x="8" y="38"/>
                    <a:pt x="11" y="40"/>
                  </a:cubicBezTo>
                  <a:cubicBezTo>
                    <a:pt x="13" y="41"/>
                    <a:pt x="15" y="41"/>
                    <a:pt x="17" y="43"/>
                  </a:cubicBezTo>
                  <a:cubicBezTo>
                    <a:pt x="19" y="44"/>
                    <a:pt x="20" y="46"/>
                    <a:pt x="22" y="48"/>
                  </a:cubicBezTo>
                  <a:cubicBezTo>
                    <a:pt x="20" y="40"/>
                    <a:pt x="18" y="31"/>
                    <a:pt x="20" y="23"/>
                  </a:cubicBezTo>
                  <a:cubicBezTo>
                    <a:pt x="22" y="15"/>
                    <a:pt x="31" y="9"/>
                    <a:pt x="37" y="4"/>
                  </a:cubicBezTo>
                  <a:cubicBezTo>
                    <a:pt x="30" y="6"/>
                    <a:pt x="25" y="11"/>
                    <a:pt x="21" y="15"/>
                  </a:cubicBezTo>
                  <a:cubicBezTo>
                    <a:pt x="22" y="12"/>
                    <a:pt x="23" y="8"/>
                    <a:pt x="23" y="5"/>
                  </a:cubicBezTo>
                  <a:cubicBezTo>
                    <a:pt x="22" y="5"/>
                    <a:pt x="21" y="6"/>
                    <a:pt x="20" y="8"/>
                  </a:cubicBezTo>
                  <a:cubicBezTo>
                    <a:pt x="19" y="5"/>
                    <a:pt x="16" y="1"/>
                    <a:pt x="13" y="0"/>
                  </a:cubicBezTo>
                  <a:cubicBezTo>
                    <a:pt x="13" y="1"/>
                    <a:pt x="13" y="3"/>
                    <a:pt x="14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5" name="Freeform 424"/>
            <p:cNvSpPr>
              <a:spLocks/>
            </p:cNvSpPr>
            <p:nvPr/>
          </p:nvSpPr>
          <p:spPr bwMode="auto">
            <a:xfrm>
              <a:off x="919" y="3584"/>
              <a:ext cx="59" cy="102"/>
            </a:xfrm>
            <a:custGeom>
              <a:avLst/>
              <a:gdLst>
                <a:gd name="T0" fmla="*/ 82 w 26"/>
                <a:gd name="T1" fmla="*/ 0 h 42"/>
                <a:gd name="T2" fmla="*/ 57 w 26"/>
                <a:gd name="T3" fmla="*/ 202 h 42"/>
                <a:gd name="T4" fmla="*/ 0 w 26"/>
                <a:gd name="T5" fmla="*/ 389 h 42"/>
                <a:gd name="T6" fmla="*/ 82 w 26"/>
                <a:gd name="T7" fmla="*/ 231 h 42"/>
                <a:gd name="T8" fmla="*/ 73 w 26"/>
                <a:gd name="T9" fmla="*/ 430 h 42"/>
                <a:gd name="T10" fmla="*/ 154 w 26"/>
                <a:gd name="T11" fmla="*/ 602 h 42"/>
                <a:gd name="T12" fmla="*/ 138 w 26"/>
                <a:gd name="T13" fmla="*/ 442 h 42"/>
                <a:gd name="T14" fmla="*/ 175 w 26"/>
                <a:gd name="T15" fmla="*/ 561 h 42"/>
                <a:gd name="T16" fmla="*/ 175 w 26"/>
                <a:gd name="T17" fmla="*/ 260 h 42"/>
                <a:gd name="T18" fmla="*/ 304 w 26"/>
                <a:gd name="T19" fmla="*/ 0 h 42"/>
                <a:gd name="T20" fmla="*/ 129 w 26"/>
                <a:gd name="T21" fmla="*/ 170 h 42"/>
                <a:gd name="T22" fmla="*/ 154 w 26"/>
                <a:gd name="T23" fmla="*/ 100 h 42"/>
                <a:gd name="T24" fmla="*/ 118 w 26"/>
                <a:gd name="T25" fmla="*/ 129 h 42"/>
                <a:gd name="T26" fmla="*/ 93 w 26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42">
                  <a:moveTo>
                    <a:pt x="7" y="0"/>
                  </a:moveTo>
                  <a:cubicBezTo>
                    <a:pt x="6" y="5"/>
                    <a:pt x="8" y="9"/>
                    <a:pt x="5" y="14"/>
                  </a:cubicBezTo>
                  <a:cubicBezTo>
                    <a:pt x="3" y="19"/>
                    <a:pt x="2" y="23"/>
                    <a:pt x="0" y="27"/>
                  </a:cubicBezTo>
                  <a:cubicBezTo>
                    <a:pt x="1" y="23"/>
                    <a:pt x="5" y="19"/>
                    <a:pt x="7" y="16"/>
                  </a:cubicBezTo>
                  <a:cubicBezTo>
                    <a:pt x="6" y="20"/>
                    <a:pt x="4" y="26"/>
                    <a:pt x="6" y="30"/>
                  </a:cubicBezTo>
                  <a:cubicBezTo>
                    <a:pt x="8" y="35"/>
                    <a:pt x="11" y="38"/>
                    <a:pt x="13" y="42"/>
                  </a:cubicBezTo>
                  <a:cubicBezTo>
                    <a:pt x="12" y="39"/>
                    <a:pt x="13" y="35"/>
                    <a:pt x="12" y="31"/>
                  </a:cubicBezTo>
                  <a:cubicBezTo>
                    <a:pt x="13" y="34"/>
                    <a:pt x="13" y="37"/>
                    <a:pt x="15" y="39"/>
                  </a:cubicBezTo>
                  <a:cubicBezTo>
                    <a:pt x="15" y="32"/>
                    <a:pt x="13" y="25"/>
                    <a:pt x="15" y="18"/>
                  </a:cubicBezTo>
                  <a:cubicBezTo>
                    <a:pt x="17" y="11"/>
                    <a:pt x="20" y="4"/>
                    <a:pt x="26" y="0"/>
                  </a:cubicBezTo>
                  <a:cubicBezTo>
                    <a:pt x="21" y="4"/>
                    <a:pt x="15" y="7"/>
                    <a:pt x="11" y="12"/>
                  </a:cubicBezTo>
                  <a:cubicBezTo>
                    <a:pt x="12" y="10"/>
                    <a:pt x="13" y="9"/>
                    <a:pt x="13" y="7"/>
                  </a:cubicBezTo>
                  <a:cubicBezTo>
                    <a:pt x="13" y="8"/>
                    <a:pt x="11" y="9"/>
                    <a:pt x="10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EF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56" name="Group 375"/>
          <p:cNvGrpSpPr>
            <a:grpSpLocks/>
          </p:cNvGrpSpPr>
          <p:nvPr/>
        </p:nvGrpSpPr>
        <p:grpSpPr bwMode="auto">
          <a:xfrm rot="9284642">
            <a:off x="4114420" y="1548575"/>
            <a:ext cx="1835353" cy="2418268"/>
            <a:chOff x="748" y="3530"/>
            <a:chExt cx="271" cy="386"/>
          </a:xfrm>
        </p:grpSpPr>
        <p:sp>
          <p:nvSpPr>
            <p:cNvPr id="57" name="Freeform 376"/>
            <p:cNvSpPr>
              <a:spLocks/>
            </p:cNvSpPr>
            <p:nvPr/>
          </p:nvSpPr>
          <p:spPr bwMode="auto">
            <a:xfrm>
              <a:off x="793" y="3858"/>
              <a:ext cx="114" cy="33"/>
            </a:xfrm>
            <a:custGeom>
              <a:avLst/>
              <a:gdLst>
                <a:gd name="T0" fmla="*/ 0 w 50"/>
                <a:gd name="T1" fmla="*/ 144 h 14"/>
                <a:gd name="T2" fmla="*/ 308 w 50"/>
                <a:gd name="T3" fmla="*/ 134 h 14"/>
                <a:gd name="T4" fmla="*/ 593 w 50"/>
                <a:gd name="T5" fmla="*/ 50 h 14"/>
                <a:gd name="T6" fmla="*/ 308 w 50"/>
                <a:gd name="T7" fmla="*/ 94 h 14"/>
                <a:gd name="T8" fmla="*/ 178 w 50"/>
                <a:gd name="T9" fmla="*/ 78 h 14"/>
                <a:gd name="T10" fmla="*/ 25 w 50"/>
                <a:gd name="T11" fmla="*/ 13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4">
                  <a:moveTo>
                    <a:pt x="0" y="11"/>
                  </a:moveTo>
                  <a:cubicBezTo>
                    <a:pt x="7" y="14"/>
                    <a:pt x="18" y="9"/>
                    <a:pt x="26" y="10"/>
                  </a:cubicBezTo>
                  <a:cubicBezTo>
                    <a:pt x="36" y="11"/>
                    <a:pt x="40" y="5"/>
                    <a:pt x="50" y="4"/>
                  </a:cubicBezTo>
                  <a:cubicBezTo>
                    <a:pt x="43" y="0"/>
                    <a:pt x="34" y="6"/>
                    <a:pt x="26" y="7"/>
                  </a:cubicBezTo>
                  <a:cubicBezTo>
                    <a:pt x="23" y="7"/>
                    <a:pt x="19" y="5"/>
                    <a:pt x="15" y="6"/>
                  </a:cubicBezTo>
                  <a:cubicBezTo>
                    <a:pt x="10" y="7"/>
                    <a:pt x="7" y="10"/>
                    <a:pt x="2" y="1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8" name="Freeform 377"/>
            <p:cNvSpPr>
              <a:spLocks/>
            </p:cNvSpPr>
            <p:nvPr/>
          </p:nvSpPr>
          <p:spPr bwMode="auto">
            <a:xfrm>
              <a:off x="748" y="3530"/>
              <a:ext cx="271" cy="386"/>
            </a:xfrm>
            <a:custGeom>
              <a:avLst/>
              <a:gdLst>
                <a:gd name="T0" fmla="*/ 1405 w 119"/>
                <a:gd name="T1" fmla="*/ 430 h 159"/>
                <a:gd name="T2" fmla="*/ 1145 w 119"/>
                <a:gd name="T3" fmla="*/ 1313 h 159"/>
                <a:gd name="T4" fmla="*/ 1064 w 119"/>
                <a:gd name="T5" fmla="*/ 1714 h 159"/>
                <a:gd name="T6" fmla="*/ 922 w 119"/>
                <a:gd name="T7" fmla="*/ 2034 h 159"/>
                <a:gd name="T8" fmla="*/ 711 w 119"/>
                <a:gd name="T9" fmla="*/ 2105 h 159"/>
                <a:gd name="T10" fmla="*/ 483 w 119"/>
                <a:gd name="T11" fmla="*/ 2275 h 159"/>
                <a:gd name="T12" fmla="*/ 296 w 119"/>
                <a:gd name="T13" fmla="*/ 2064 h 159"/>
                <a:gd name="T14" fmla="*/ 82 w 119"/>
                <a:gd name="T15" fmla="*/ 1874 h 159"/>
                <a:gd name="T16" fmla="*/ 105 w 119"/>
                <a:gd name="T17" fmla="*/ 1561 h 159"/>
                <a:gd name="T18" fmla="*/ 130 w 119"/>
                <a:gd name="T19" fmla="*/ 1185 h 159"/>
                <a:gd name="T20" fmla="*/ 239 w 119"/>
                <a:gd name="T21" fmla="*/ 932 h 159"/>
                <a:gd name="T22" fmla="*/ 435 w 119"/>
                <a:gd name="T23" fmla="*/ 842 h 159"/>
                <a:gd name="T24" fmla="*/ 565 w 119"/>
                <a:gd name="T25" fmla="*/ 672 h 159"/>
                <a:gd name="T26" fmla="*/ 779 w 119"/>
                <a:gd name="T27" fmla="*/ 289 h 159"/>
                <a:gd name="T28" fmla="*/ 629 w 119"/>
                <a:gd name="T29" fmla="*/ 211 h 159"/>
                <a:gd name="T30" fmla="*/ 1109 w 119"/>
                <a:gd name="T31" fmla="*/ 100 h 159"/>
                <a:gd name="T32" fmla="*/ 1405 w 119"/>
                <a:gd name="T33" fmla="*/ 43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159">
                  <a:moveTo>
                    <a:pt x="119" y="30"/>
                  </a:moveTo>
                  <a:cubicBezTo>
                    <a:pt x="90" y="12"/>
                    <a:pt x="90" y="72"/>
                    <a:pt x="97" y="92"/>
                  </a:cubicBezTo>
                  <a:cubicBezTo>
                    <a:pt x="105" y="111"/>
                    <a:pt x="93" y="118"/>
                    <a:pt x="90" y="120"/>
                  </a:cubicBezTo>
                  <a:cubicBezTo>
                    <a:pt x="86" y="121"/>
                    <a:pt x="84" y="136"/>
                    <a:pt x="78" y="142"/>
                  </a:cubicBezTo>
                  <a:cubicBezTo>
                    <a:pt x="71" y="148"/>
                    <a:pt x="60" y="147"/>
                    <a:pt x="60" y="147"/>
                  </a:cubicBezTo>
                  <a:cubicBezTo>
                    <a:pt x="57" y="153"/>
                    <a:pt x="50" y="159"/>
                    <a:pt x="41" y="159"/>
                  </a:cubicBezTo>
                  <a:cubicBezTo>
                    <a:pt x="33" y="159"/>
                    <a:pt x="25" y="144"/>
                    <a:pt x="25" y="144"/>
                  </a:cubicBezTo>
                  <a:cubicBezTo>
                    <a:pt x="25" y="144"/>
                    <a:pt x="15" y="144"/>
                    <a:pt x="7" y="131"/>
                  </a:cubicBezTo>
                  <a:cubicBezTo>
                    <a:pt x="0" y="118"/>
                    <a:pt x="9" y="109"/>
                    <a:pt x="9" y="109"/>
                  </a:cubicBezTo>
                  <a:cubicBezTo>
                    <a:pt x="2" y="102"/>
                    <a:pt x="5" y="86"/>
                    <a:pt x="11" y="83"/>
                  </a:cubicBezTo>
                  <a:cubicBezTo>
                    <a:pt x="18" y="80"/>
                    <a:pt x="15" y="71"/>
                    <a:pt x="20" y="65"/>
                  </a:cubicBezTo>
                  <a:cubicBezTo>
                    <a:pt x="25" y="59"/>
                    <a:pt x="37" y="59"/>
                    <a:pt x="37" y="59"/>
                  </a:cubicBezTo>
                  <a:cubicBezTo>
                    <a:pt x="37" y="59"/>
                    <a:pt x="39" y="49"/>
                    <a:pt x="48" y="47"/>
                  </a:cubicBezTo>
                  <a:cubicBezTo>
                    <a:pt x="58" y="45"/>
                    <a:pt x="69" y="29"/>
                    <a:pt x="66" y="20"/>
                  </a:cubicBezTo>
                  <a:cubicBezTo>
                    <a:pt x="64" y="11"/>
                    <a:pt x="53" y="15"/>
                    <a:pt x="53" y="15"/>
                  </a:cubicBezTo>
                  <a:cubicBezTo>
                    <a:pt x="53" y="15"/>
                    <a:pt x="70" y="0"/>
                    <a:pt x="94" y="7"/>
                  </a:cubicBezTo>
                  <a:cubicBezTo>
                    <a:pt x="117" y="14"/>
                    <a:pt x="119" y="30"/>
                    <a:pt x="119" y="30"/>
                  </a:cubicBezTo>
                  <a:close/>
                </a:path>
              </a:pathLst>
            </a:custGeom>
            <a:solidFill>
              <a:srgbClr val="E6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9" name="Freeform 378"/>
            <p:cNvSpPr>
              <a:spLocks/>
            </p:cNvSpPr>
            <p:nvPr/>
          </p:nvSpPr>
          <p:spPr bwMode="auto">
            <a:xfrm>
              <a:off x="748" y="3556"/>
              <a:ext cx="271" cy="360"/>
            </a:xfrm>
            <a:custGeom>
              <a:avLst/>
              <a:gdLst>
                <a:gd name="T0" fmla="*/ 629 w 119"/>
                <a:gd name="T1" fmla="*/ 58 h 148"/>
                <a:gd name="T2" fmla="*/ 779 w 119"/>
                <a:gd name="T3" fmla="*/ 131 h 148"/>
                <a:gd name="T4" fmla="*/ 565 w 119"/>
                <a:gd name="T5" fmla="*/ 521 h 148"/>
                <a:gd name="T6" fmla="*/ 435 w 119"/>
                <a:gd name="T7" fmla="*/ 693 h 148"/>
                <a:gd name="T8" fmla="*/ 239 w 119"/>
                <a:gd name="T9" fmla="*/ 776 h 148"/>
                <a:gd name="T10" fmla="*/ 130 w 119"/>
                <a:gd name="T11" fmla="*/ 1036 h 148"/>
                <a:gd name="T12" fmla="*/ 105 w 119"/>
                <a:gd name="T13" fmla="*/ 1408 h 148"/>
                <a:gd name="T14" fmla="*/ 82 w 119"/>
                <a:gd name="T15" fmla="*/ 1727 h 148"/>
                <a:gd name="T16" fmla="*/ 296 w 119"/>
                <a:gd name="T17" fmla="*/ 1917 h 148"/>
                <a:gd name="T18" fmla="*/ 483 w 119"/>
                <a:gd name="T19" fmla="*/ 2131 h 148"/>
                <a:gd name="T20" fmla="*/ 711 w 119"/>
                <a:gd name="T21" fmla="*/ 1958 h 148"/>
                <a:gd name="T22" fmla="*/ 922 w 119"/>
                <a:gd name="T23" fmla="*/ 1888 h 148"/>
                <a:gd name="T24" fmla="*/ 1064 w 119"/>
                <a:gd name="T25" fmla="*/ 1569 h 148"/>
                <a:gd name="T26" fmla="*/ 1145 w 119"/>
                <a:gd name="T27" fmla="*/ 1165 h 148"/>
                <a:gd name="T28" fmla="*/ 1405 w 119"/>
                <a:gd name="T29" fmla="*/ 272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48">
                  <a:moveTo>
                    <a:pt x="53" y="4"/>
                  </a:moveTo>
                  <a:cubicBezTo>
                    <a:pt x="53" y="4"/>
                    <a:pt x="64" y="0"/>
                    <a:pt x="66" y="9"/>
                  </a:cubicBezTo>
                  <a:cubicBezTo>
                    <a:pt x="69" y="18"/>
                    <a:pt x="58" y="34"/>
                    <a:pt x="48" y="36"/>
                  </a:cubicBezTo>
                  <a:cubicBezTo>
                    <a:pt x="39" y="38"/>
                    <a:pt x="37" y="48"/>
                    <a:pt x="37" y="48"/>
                  </a:cubicBezTo>
                  <a:cubicBezTo>
                    <a:pt x="37" y="48"/>
                    <a:pt x="25" y="48"/>
                    <a:pt x="20" y="54"/>
                  </a:cubicBezTo>
                  <a:cubicBezTo>
                    <a:pt x="15" y="60"/>
                    <a:pt x="18" y="69"/>
                    <a:pt x="11" y="72"/>
                  </a:cubicBezTo>
                  <a:cubicBezTo>
                    <a:pt x="5" y="75"/>
                    <a:pt x="2" y="91"/>
                    <a:pt x="9" y="98"/>
                  </a:cubicBezTo>
                  <a:cubicBezTo>
                    <a:pt x="9" y="98"/>
                    <a:pt x="0" y="107"/>
                    <a:pt x="7" y="120"/>
                  </a:cubicBezTo>
                  <a:cubicBezTo>
                    <a:pt x="15" y="133"/>
                    <a:pt x="25" y="133"/>
                    <a:pt x="25" y="133"/>
                  </a:cubicBezTo>
                  <a:cubicBezTo>
                    <a:pt x="25" y="133"/>
                    <a:pt x="33" y="148"/>
                    <a:pt x="41" y="148"/>
                  </a:cubicBezTo>
                  <a:cubicBezTo>
                    <a:pt x="50" y="148"/>
                    <a:pt x="57" y="142"/>
                    <a:pt x="60" y="136"/>
                  </a:cubicBezTo>
                  <a:cubicBezTo>
                    <a:pt x="60" y="136"/>
                    <a:pt x="71" y="137"/>
                    <a:pt x="78" y="131"/>
                  </a:cubicBezTo>
                  <a:cubicBezTo>
                    <a:pt x="84" y="125"/>
                    <a:pt x="86" y="110"/>
                    <a:pt x="90" y="109"/>
                  </a:cubicBezTo>
                  <a:cubicBezTo>
                    <a:pt x="93" y="107"/>
                    <a:pt x="105" y="100"/>
                    <a:pt x="97" y="81"/>
                  </a:cubicBezTo>
                  <a:cubicBezTo>
                    <a:pt x="90" y="61"/>
                    <a:pt x="90" y="1"/>
                    <a:pt x="119" y="1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0" name="Freeform 379"/>
            <p:cNvSpPr>
              <a:spLocks/>
            </p:cNvSpPr>
            <p:nvPr/>
          </p:nvSpPr>
          <p:spPr bwMode="auto">
            <a:xfrm>
              <a:off x="821" y="3664"/>
              <a:ext cx="30" cy="38"/>
            </a:xfrm>
            <a:custGeom>
              <a:avLst/>
              <a:gdLst>
                <a:gd name="T0" fmla="*/ 0 w 13"/>
                <a:gd name="T1" fmla="*/ 78 h 16"/>
                <a:gd name="T2" fmla="*/ 159 w 13"/>
                <a:gd name="T3" fmla="*/ 214 h 16"/>
                <a:gd name="T4" fmla="*/ 74 w 13"/>
                <a:gd name="T5" fmla="*/ 0 h 16"/>
                <a:gd name="T6" fmla="*/ 48 w 13"/>
                <a:gd name="T7" fmla="*/ 40 h 16"/>
                <a:gd name="T8" fmla="*/ 12 w 13"/>
                <a:gd name="T9" fmla="*/ 5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cubicBezTo>
                    <a:pt x="6" y="4"/>
                    <a:pt x="10" y="11"/>
                    <a:pt x="13" y="16"/>
                  </a:cubicBezTo>
                  <a:cubicBezTo>
                    <a:pt x="9" y="12"/>
                    <a:pt x="7" y="5"/>
                    <a:pt x="6" y="0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1" name="Freeform 380"/>
            <p:cNvSpPr>
              <a:spLocks/>
            </p:cNvSpPr>
            <p:nvPr/>
          </p:nvSpPr>
          <p:spPr bwMode="auto">
            <a:xfrm>
              <a:off x="846" y="3846"/>
              <a:ext cx="48" cy="45"/>
            </a:xfrm>
            <a:custGeom>
              <a:avLst/>
              <a:gdLst>
                <a:gd name="T0" fmla="*/ 167 w 21"/>
                <a:gd name="T1" fmla="*/ 253 h 19"/>
                <a:gd name="T2" fmla="*/ 142 w 21"/>
                <a:gd name="T3" fmla="*/ 95 h 19"/>
                <a:gd name="T4" fmla="*/ 0 w 21"/>
                <a:gd name="T5" fmla="*/ 28 h 19"/>
                <a:gd name="T6" fmla="*/ 158 w 21"/>
                <a:gd name="T7" fmla="*/ 78 h 19"/>
                <a:gd name="T8" fmla="*/ 194 w 21"/>
                <a:gd name="T9" fmla="*/ 156 h 19"/>
                <a:gd name="T10" fmla="*/ 251 w 21"/>
                <a:gd name="T11" fmla="*/ 213 h 19"/>
                <a:gd name="T12" fmla="*/ 178 w 21"/>
                <a:gd name="T13" fmla="*/ 25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14" y="19"/>
                  </a:moveTo>
                  <a:cubicBezTo>
                    <a:pt x="15" y="14"/>
                    <a:pt x="15" y="11"/>
                    <a:pt x="12" y="7"/>
                  </a:cubicBezTo>
                  <a:cubicBezTo>
                    <a:pt x="10" y="4"/>
                    <a:pt x="5" y="1"/>
                    <a:pt x="0" y="2"/>
                  </a:cubicBezTo>
                  <a:cubicBezTo>
                    <a:pt x="5" y="0"/>
                    <a:pt x="10" y="2"/>
                    <a:pt x="13" y="6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9" y="15"/>
                    <a:pt x="21" y="16"/>
                  </a:cubicBezTo>
                  <a:cubicBezTo>
                    <a:pt x="19" y="16"/>
                    <a:pt x="16" y="19"/>
                    <a:pt x="15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2" name="Freeform 381"/>
            <p:cNvSpPr>
              <a:spLocks/>
            </p:cNvSpPr>
            <p:nvPr/>
          </p:nvSpPr>
          <p:spPr bwMode="auto">
            <a:xfrm>
              <a:off x="766" y="3788"/>
              <a:ext cx="50" cy="26"/>
            </a:xfrm>
            <a:custGeom>
              <a:avLst/>
              <a:gdLst>
                <a:gd name="T0" fmla="*/ 0 w 22"/>
                <a:gd name="T1" fmla="*/ 66 h 11"/>
                <a:gd name="T2" fmla="*/ 45 w 22"/>
                <a:gd name="T3" fmla="*/ 28 h 11"/>
                <a:gd name="T4" fmla="*/ 130 w 22"/>
                <a:gd name="T5" fmla="*/ 40 h 11"/>
                <a:gd name="T6" fmla="*/ 259 w 22"/>
                <a:gd name="T7" fmla="*/ 144 h 11"/>
                <a:gd name="T8" fmla="*/ 202 w 22"/>
                <a:gd name="T9" fmla="*/ 40 h 11"/>
                <a:gd name="T10" fmla="*/ 118 w 22"/>
                <a:gd name="T11" fmla="*/ 12 h 11"/>
                <a:gd name="T12" fmla="*/ 45 w 22"/>
                <a:gd name="T13" fmla="*/ 28 h 11"/>
                <a:gd name="T14" fmla="*/ 0 w 2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1">
                  <a:moveTo>
                    <a:pt x="0" y="5"/>
                  </a:moveTo>
                  <a:cubicBezTo>
                    <a:pt x="1" y="5"/>
                    <a:pt x="3" y="3"/>
                    <a:pt x="4" y="2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6" y="3"/>
                    <a:pt x="20" y="6"/>
                    <a:pt x="22" y="11"/>
                  </a:cubicBezTo>
                  <a:cubicBezTo>
                    <a:pt x="21" y="8"/>
                    <a:pt x="20" y="5"/>
                    <a:pt x="17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3" name="Freeform 382"/>
            <p:cNvSpPr>
              <a:spLocks/>
            </p:cNvSpPr>
            <p:nvPr/>
          </p:nvSpPr>
          <p:spPr bwMode="auto">
            <a:xfrm>
              <a:off x="789" y="3768"/>
              <a:ext cx="27" cy="27"/>
            </a:xfrm>
            <a:custGeom>
              <a:avLst/>
              <a:gdLst>
                <a:gd name="T0" fmla="*/ 0 w 12"/>
                <a:gd name="T1" fmla="*/ 133 h 11"/>
                <a:gd name="T2" fmla="*/ 126 w 12"/>
                <a:gd name="T3" fmla="*/ 0 h 11"/>
                <a:gd name="T4" fmla="*/ 117 w 12"/>
                <a:gd name="T5" fmla="*/ 91 h 11"/>
                <a:gd name="T6" fmla="*/ 72 w 12"/>
                <a:gd name="T7" fmla="*/ 162 h 11"/>
                <a:gd name="T8" fmla="*/ 36 w 12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5" y="11"/>
                    <a:pt x="12" y="5"/>
                    <a:pt x="11" y="0"/>
                  </a:cubicBezTo>
                  <a:cubicBezTo>
                    <a:pt x="11" y="2"/>
                    <a:pt x="11" y="4"/>
                    <a:pt x="10" y="6"/>
                  </a:cubicBezTo>
                  <a:cubicBezTo>
                    <a:pt x="8" y="8"/>
                    <a:pt x="6" y="8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4" name="Freeform 383"/>
            <p:cNvSpPr>
              <a:spLocks/>
            </p:cNvSpPr>
            <p:nvPr/>
          </p:nvSpPr>
          <p:spPr bwMode="auto">
            <a:xfrm>
              <a:off x="846" y="3744"/>
              <a:ext cx="55" cy="44"/>
            </a:xfrm>
            <a:custGeom>
              <a:avLst/>
              <a:gdLst>
                <a:gd name="T0" fmla="*/ 0 w 24"/>
                <a:gd name="T1" fmla="*/ 103 h 18"/>
                <a:gd name="T2" fmla="*/ 179 w 24"/>
                <a:gd name="T3" fmla="*/ 59 h 18"/>
                <a:gd name="T4" fmla="*/ 277 w 24"/>
                <a:gd name="T5" fmla="*/ 264 h 18"/>
                <a:gd name="T6" fmla="*/ 264 w 24"/>
                <a:gd name="T7" fmla="*/ 120 h 18"/>
                <a:gd name="T8" fmla="*/ 158 w 24"/>
                <a:gd name="T9" fmla="*/ 29 h 18"/>
                <a:gd name="T10" fmla="*/ 11 w 24"/>
                <a:gd name="T11" fmla="*/ 10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4" y="4"/>
                    <a:pt x="8" y="1"/>
                    <a:pt x="15" y="4"/>
                  </a:cubicBezTo>
                  <a:cubicBezTo>
                    <a:pt x="19" y="7"/>
                    <a:pt x="23" y="12"/>
                    <a:pt x="23" y="18"/>
                  </a:cubicBezTo>
                  <a:cubicBezTo>
                    <a:pt x="23" y="14"/>
                    <a:pt x="24" y="11"/>
                    <a:pt x="22" y="8"/>
                  </a:cubicBezTo>
                  <a:cubicBezTo>
                    <a:pt x="20" y="5"/>
                    <a:pt x="16" y="3"/>
                    <a:pt x="13" y="2"/>
                  </a:cubicBezTo>
                  <a:cubicBezTo>
                    <a:pt x="7" y="0"/>
                    <a:pt x="4" y="2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5" name="Freeform 384"/>
            <p:cNvSpPr>
              <a:spLocks/>
            </p:cNvSpPr>
            <p:nvPr/>
          </p:nvSpPr>
          <p:spPr bwMode="auto">
            <a:xfrm>
              <a:off x="864" y="3809"/>
              <a:ext cx="14" cy="59"/>
            </a:xfrm>
            <a:custGeom>
              <a:avLst/>
              <a:gdLst>
                <a:gd name="T0" fmla="*/ 37 w 6"/>
                <a:gd name="T1" fmla="*/ 285 h 24"/>
                <a:gd name="T2" fmla="*/ 77 w 6"/>
                <a:gd name="T3" fmla="*/ 0 h 24"/>
                <a:gd name="T4" fmla="*/ 37 w 6"/>
                <a:gd name="T5" fmla="*/ 182 h 24"/>
                <a:gd name="T6" fmla="*/ 77 w 6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3" y="19"/>
                  </a:moveTo>
                  <a:cubicBezTo>
                    <a:pt x="0" y="11"/>
                    <a:pt x="1" y="4"/>
                    <a:pt x="6" y="0"/>
                  </a:cubicBezTo>
                  <a:cubicBezTo>
                    <a:pt x="3" y="3"/>
                    <a:pt x="2" y="8"/>
                    <a:pt x="3" y="12"/>
                  </a:cubicBezTo>
                  <a:cubicBezTo>
                    <a:pt x="4" y="16"/>
                    <a:pt x="6" y="20"/>
                    <a:pt x="6" y="2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6" name="Freeform 385"/>
            <p:cNvSpPr>
              <a:spLocks/>
            </p:cNvSpPr>
            <p:nvPr/>
          </p:nvSpPr>
          <p:spPr bwMode="auto">
            <a:xfrm>
              <a:off x="880" y="3724"/>
              <a:ext cx="62" cy="42"/>
            </a:xfrm>
            <a:custGeom>
              <a:avLst/>
              <a:gdLst>
                <a:gd name="T0" fmla="*/ 0 w 27"/>
                <a:gd name="T1" fmla="*/ 166 h 17"/>
                <a:gd name="T2" fmla="*/ 216 w 27"/>
                <a:gd name="T3" fmla="*/ 166 h 17"/>
                <a:gd name="T4" fmla="*/ 317 w 27"/>
                <a:gd name="T5" fmla="*/ 0 h 17"/>
                <a:gd name="T6" fmla="*/ 207 w 27"/>
                <a:gd name="T7" fmla="*/ 166 h 17"/>
                <a:gd name="T8" fmla="*/ 147 w 27"/>
                <a:gd name="T9" fmla="*/ 212 h 17"/>
                <a:gd name="T10" fmla="*/ 73 w 27"/>
                <a:gd name="T11" fmla="*/ 225 h 17"/>
                <a:gd name="T12" fmla="*/ 73 w 27"/>
                <a:gd name="T13" fmla="*/ 257 h 17"/>
                <a:gd name="T14" fmla="*/ 48 w 27"/>
                <a:gd name="T15" fmla="*/ 2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7">
                  <a:moveTo>
                    <a:pt x="0" y="11"/>
                  </a:moveTo>
                  <a:cubicBezTo>
                    <a:pt x="4" y="15"/>
                    <a:pt x="14" y="13"/>
                    <a:pt x="18" y="11"/>
                  </a:cubicBezTo>
                  <a:cubicBezTo>
                    <a:pt x="21" y="9"/>
                    <a:pt x="27" y="4"/>
                    <a:pt x="26" y="0"/>
                  </a:cubicBezTo>
                  <a:cubicBezTo>
                    <a:pt x="26" y="6"/>
                    <a:pt x="22" y="9"/>
                    <a:pt x="17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7" name="Freeform 386"/>
            <p:cNvSpPr>
              <a:spLocks/>
            </p:cNvSpPr>
            <p:nvPr/>
          </p:nvSpPr>
          <p:spPr bwMode="auto">
            <a:xfrm>
              <a:off x="916" y="3811"/>
              <a:ext cx="39" cy="18"/>
            </a:xfrm>
            <a:custGeom>
              <a:avLst/>
              <a:gdLst>
                <a:gd name="T0" fmla="*/ 204 w 17"/>
                <a:gd name="T1" fmla="*/ 33 h 7"/>
                <a:gd name="T2" fmla="*/ 110 w 17"/>
                <a:gd name="T3" fmla="*/ 54 h 7"/>
                <a:gd name="T4" fmla="*/ 0 w 17"/>
                <a:gd name="T5" fmla="*/ 0 h 7"/>
                <a:gd name="T6" fmla="*/ 94 w 17"/>
                <a:gd name="T7" fmla="*/ 100 h 7"/>
                <a:gd name="T8" fmla="*/ 204 w 1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5" y="2"/>
                    <a:pt x="12" y="3"/>
                    <a:pt x="9" y="3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12" y="7"/>
                    <a:pt x="14" y="5"/>
                    <a:pt x="17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8" name="Freeform 387"/>
            <p:cNvSpPr>
              <a:spLocks/>
            </p:cNvSpPr>
            <p:nvPr/>
          </p:nvSpPr>
          <p:spPr bwMode="auto">
            <a:xfrm>
              <a:off x="786" y="3722"/>
              <a:ext cx="24" cy="22"/>
            </a:xfrm>
            <a:custGeom>
              <a:avLst/>
              <a:gdLst>
                <a:gd name="T0" fmla="*/ 0 w 10"/>
                <a:gd name="T1" fmla="*/ 42 h 9"/>
                <a:gd name="T2" fmla="*/ 12 w 10"/>
                <a:gd name="T3" fmla="*/ 0 h 9"/>
                <a:gd name="T4" fmla="*/ 70 w 10"/>
                <a:gd name="T5" fmla="*/ 59 h 9"/>
                <a:gd name="T6" fmla="*/ 139 w 10"/>
                <a:gd name="T7" fmla="*/ 132 h 9"/>
                <a:gd name="T8" fmla="*/ 0 w 10"/>
                <a:gd name="T9" fmla="*/ 4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3" y="3"/>
                    <a:pt x="5" y="4"/>
                  </a:cubicBezTo>
                  <a:cubicBezTo>
                    <a:pt x="7" y="5"/>
                    <a:pt x="8" y="7"/>
                    <a:pt x="10" y="9"/>
                  </a:cubicBezTo>
                  <a:cubicBezTo>
                    <a:pt x="6" y="7"/>
                    <a:pt x="4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9" name="Freeform 388"/>
            <p:cNvSpPr>
              <a:spLocks/>
            </p:cNvSpPr>
            <p:nvPr/>
          </p:nvSpPr>
          <p:spPr bwMode="auto">
            <a:xfrm>
              <a:off x="793" y="3843"/>
              <a:ext cx="32" cy="48"/>
            </a:xfrm>
            <a:custGeom>
              <a:avLst/>
              <a:gdLst>
                <a:gd name="T0" fmla="*/ 0 w 14"/>
                <a:gd name="T1" fmla="*/ 168 h 20"/>
                <a:gd name="T2" fmla="*/ 167 w 14"/>
                <a:gd name="T3" fmla="*/ 0 h 20"/>
                <a:gd name="T4" fmla="*/ 121 w 14"/>
                <a:gd name="T5" fmla="*/ 139 h 20"/>
                <a:gd name="T6" fmla="*/ 110 w 14"/>
                <a:gd name="T7" fmla="*/ 276 h 20"/>
                <a:gd name="T8" fmla="*/ 57 w 14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9" y="15"/>
                    <a:pt x="10" y="5"/>
                    <a:pt x="14" y="0"/>
                  </a:cubicBezTo>
                  <a:cubicBezTo>
                    <a:pt x="13" y="4"/>
                    <a:pt x="12" y="7"/>
                    <a:pt x="10" y="10"/>
                  </a:cubicBezTo>
                  <a:cubicBezTo>
                    <a:pt x="7" y="13"/>
                    <a:pt x="7" y="16"/>
                    <a:pt x="9" y="20"/>
                  </a:cubicBezTo>
                  <a:cubicBezTo>
                    <a:pt x="7" y="18"/>
                    <a:pt x="6" y="17"/>
                    <a:pt x="5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0" name="Freeform 389"/>
            <p:cNvSpPr>
              <a:spLocks/>
            </p:cNvSpPr>
            <p:nvPr/>
          </p:nvSpPr>
          <p:spPr bwMode="auto">
            <a:xfrm>
              <a:off x="789" y="3678"/>
              <a:ext cx="54" cy="70"/>
            </a:xfrm>
            <a:custGeom>
              <a:avLst/>
              <a:gdLst>
                <a:gd name="T0" fmla="*/ 207 w 24"/>
                <a:gd name="T1" fmla="*/ 41 h 29"/>
                <a:gd name="T2" fmla="*/ 45 w 24"/>
                <a:gd name="T3" fmla="*/ 111 h 29"/>
                <a:gd name="T4" fmla="*/ 126 w 24"/>
                <a:gd name="T5" fmla="*/ 326 h 29"/>
                <a:gd name="T6" fmla="*/ 207 w 24"/>
                <a:gd name="T7" fmla="*/ 338 h 29"/>
                <a:gd name="T8" fmla="*/ 227 w 24"/>
                <a:gd name="T9" fmla="*/ 268 h 29"/>
                <a:gd name="T10" fmla="*/ 254 w 24"/>
                <a:gd name="T11" fmla="*/ 210 h 29"/>
                <a:gd name="T12" fmla="*/ 207 w 24"/>
                <a:gd name="T13" fmla="*/ 5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18" y="3"/>
                  </a:moveTo>
                  <a:cubicBezTo>
                    <a:pt x="14" y="0"/>
                    <a:pt x="7" y="4"/>
                    <a:pt x="4" y="8"/>
                  </a:cubicBezTo>
                  <a:cubicBezTo>
                    <a:pt x="0" y="15"/>
                    <a:pt x="7" y="18"/>
                    <a:pt x="11" y="23"/>
                  </a:cubicBezTo>
                  <a:cubicBezTo>
                    <a:pt x="13" y="26"/>
                    <a:pt x="16" y="29"/>
                    <a:pt x="18" y="24"/>
                  </a:cubicBezTo>
                  <a:cubicBezTo>
                    <a:pt x="20" y="22"/>
                    <a:pt x="19" y="21"/>
                    <a:pt x="20" y="19"/>
                  </a:cubicBezTo>
                  <a:cubicBezTo>
                    <a:pt x="20" y="17"/>
                    <a:pt x="21" y="17"/>
                    <a:pt x="22" y="15"/>
                  </a:cubicBezTo>
                  <a:cubicBezTo>
                    <a:pt x="24" y="11"/>
                    <a:pt x="21" y="7"/>
                    <a:pt x="18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1" name="Freeform 390"/>
            <p:cNvSpPr>
              <a:spLocks/>
            </p:cNvSpPr>
            <p:nvPr/>
          </p:nvSpPr>
          <p:spPr bwMode="auto">
            <a:xfrm>
              <a:off x="823" y="3748"/>
              <a:ext cx="66" cy="91"/>
            </a:xfrm>
            <a:custGeom>
              <a:avLst/>
              <a:gdLst>
                <a:gd name="T0" fmla="*/ 284 w 29"/>
                <a:gd name="T1" fmla="*/ 91 h 37"/>
                <a:gd name="T2" fmla="*/ 73 w 29"/>
                <a:gd name="T3" fmla="*/ 182 h 37"/>
                <a:gd name="T4" fmla="*/ 11 w 29"/>
                <a:gd name="T5" fmla="*/ 315 h 37"/>
                <a:gd name="T6" fmla="*/ 57 w 29"/>
                <a:gd name="T7" fmla="*/ 477 h 37"/>
                <a:gd name="T8" fmla="*/ 187 w 29"/>
                <a:gd name="T9" fmla="*/ 477 h 37"/>
                <a:gd name="T10" fmla="*/ 269 w 29"/>
                <a:gd name="T11" fmla="*/ 298 h 37"/>
                <a:gd name="T12" fmla="*/ 269 w 29"/>
                <a:gd name="T13" fmla="*/ 1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7">
                  <a:moveTo>
                    <a:pt x="24" y="6"/>
                  </a:moveTo>
                  <a:cubicBezTo>
                    <a:pt x="16" y="0"/>
                    <a:pt x="12" y="9"/>
                    <a:pt x="6" y="12"/>
                  </a:cubicBezTo>
                  <a:cubicBezTo>
                    <a:pt x="2" y="14"/>
                    <a:pt x="0" y="16"/>
                    <a:pt x="1" y="21"/>
                  </a:cubicBezTo>
                  <a:cubicBezTo>
                    <a:pt x="1" y="24"/>
                    <a:pt x="3" y="29"/>
                    <a:pt x="5" y="32"/>
                  </a:cubicBezTo>
                  <a:cubicBezTo>
                    <a:pt x="8" y="36"/>
                    <a:pt x="13" y="37"/>
                    <a:pt x="16" y="32"/>
                  </a:cubicBezTo>
                  <a:cubicBezTo>
                    <a:pt x="18" y="27"/>
                    <a:pt x="19" y="24"/>
                    <a:pt x="23" y="20"/>
                  </a:cubicBezTo>
                  <a:cubicBezTo>
                    <a:pt x="27" y="18"/>
                    <a:pt x="29" y="8"/>
                    <a:pt x="23" y="7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2" name="Freeform 391"/>
            <p:cNvSpPr>
              <a:spLocks/>
            </p:cNvSpPr>
            <p:nvPr/>
          </p:nvSpPr>
          <p:spPr bwMode="auto">
            <a:xfrm>
              <a:off x="763" y="3802"/>
              <a:ext cx="47" cy="53"/>
            </a:xfrm>
            <a:custGeom>
              <a:avLst/>
              <a:gdLst>
                <a:gd name="T0" fmla="*/ 233 w 20"/>
                <a:gd name="T1" fmla="*/ 29 h 22"/>
                <a:gd name="T2" fmla="*/ 49 w 20"/>
                <a:gd name="T3" fmla="*/ 41 h 22"/>
                <a:gd name="T4" fmla="*/ 89 w 20"/>
                <a:gd name="T5" fmla="*/ 267 h 22"/>
                <a:gd name="T6" fmla="*/ 183 w 20"/>
                <a:gd name="T7" fmla="*/ 251 h 22"/>
                <a:gd name="T8" fmla="*/ 233 w 20"/>
                <a:gd name="T9" fmla="*/ 169 h 22"/>
                <a:gd name="T10" fmla="*/ 233 w 20"/>
                <a:gd name="T11" fmla="*/ 4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8" y="2"/>
                  </a:moveTo>
                  <a:cubicBezTo>
                    <a:pt x="14" y="0"/>
                    <a:pt x="8" y="0"/>
                    <a:pt x="4" y="3"/>
                  </a:cubicBezTo>
                  <a:cubicBezTo>
                    <a:pt x="0" y="7"/>
                    <a:pt x="3" y="16"/>
                    <a:pt x="7" y="19"/>
                  </a:cubicBezTo>
                  <a:cubicBezTo>
                    <a:pt x="10" y="22"/>
                    <a:pt x="13" y="22"/>
                    <a:pt x="14" y="18"/>
                  </a:cubicBezTo>
                  <a:cubicBezTo>
                    <a:pt x="15" y="14"/>
                    <a:pt x="16" y="14"/>
                    <a:pt x="18" y="12"/>
                  </a:cubicBezTo>
                  <a:cubicBezTo>
                    <a:pt x="20" y="9"/>
                    <a:pt x="20" y="6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3" name="Freeform 392"/>
            <p:cNvSpPr>
              <a:spLocks/>
            </p:cNvSpPr>
            <p:nvPr/>
          </p:nvSpPr>
          <p:spPr bwMode="auto">
            <a:xfrm>
              <a:off x="757" y="3724"/>
              <a:ext cx="44" cy="58"/>
            </a:xfrm>
            <a:custGeom>
              <a:avLst/>
              <a:gdLst>
                <a:gd name="T0" fmla="*/ 225 w 19"/>
                <a:gd name="T1" fmla="*/ 111 h 24"/>
                <a:gd name="T2" fmla="*/ 49 w 19"/>
                <a:gd name="T3" fmla="*/ 280 h 24"/>
                <a:gd name="T4" fmla="*/ 123 w 19"/>
                <a:gd name="T5" fmla="*/ 326 h 24"/>
                <a:gd name="T6" fmla="*/ 171 w 19"/>
                <a:gd name="T7" fmla="*/ 256 h 24"/>
                <a:gd name="T8" fmla="*/ 236 w 19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8" y="8"/>
                  </a:moveTo>
                  <a:cubicBezTo>
                    <a:pt x="10" y="0"/>
                    <a:pt x="0" y="12"/>
                    <a:pt x="4" y="20"/>
                  </a:cubicBezTo>
                  <a:cubicBezTo>
                    <a:pt x="5" y="23"/>
                    <a:pt x="7" y="24"/>
                    <a:pt x="10" y="23"/>
                  </a:cubicBezTo>
                  <a:cubicBezTo>
                    <a:pt x="14" y="23"/>
                    <a:pt x="13" y="21"/>
                    <a:pt x="14" y="18"/>
                  </a:cubicBezTo>
                  <a:cubicBezTo>
                    <a:pt x="15" y="14"/>
                    <a:pt x="19" y="13"/>
                    <a:pt x="19" y="9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" name="Freeform 393"/>
            <p:cNvSpPr>
              <a:spLocks/>
            </p:cNvSpPr>
            <p:nvPr/>
          </p:nvSpPr>
          <p:spPr bwMode="auto">
            <a:xfrm>
              <a:off x="846" y="3644"/>
              <a:ext cx="41" cy="68"/>
            </a:xfrm>
            <a:custGeom>
              <a:avLst/>
              <a:gdLst>
                <a:gd name="T0" fmla="*/ 212 w 18"/>
                <a:gd name="T1" fmla="*/ 12 h 28"/>
                <a:gd name="T2" fmla="*/ 82 w 18"/>
                <a:gd name="T3" fmla="*/ 58 h 28"/>
                <a:gd name="T4" fmla="*/ 11 w 18"/>
                <a:gd name="T5" fmla="*/ 189 h 28"/>
                <a:gd name="T6" fmla="*/ 166 w 18"/>
                <a:gd name="T7" fmla="*/ 313 h 28"/>
                <a:gd name="T8" fmla="*/ 212 w 18"/>
                <a:gd name="T9" fmla="*/ 4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15" y="0"/>
                    <a:pt x="10" y="3"/>
                    <a:pt x="7" y="4"/>
                  </a:cubicBezTo>
                  <a:cubicBezTo>
                    <a:pt x="3" y="5"/>
                    <a:pt x="0" y="7"/>
                    <a:pt x="1" y="13"/>
                  </a:cubicBezTo>
                  <a:cubicBezTo>
                    <a:pt x="3" y="17"/>
                    <a:pt x="8" y="28"/>
                    <a:pt x="14" y="22"/>
                  </a:cubicBezTo>
                  <a:cubicBezTo>
                    <a:pt x="18" y="17"/>
                    <a:pt x="17" y="9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" name="Freeform 394"/>
            <p:cNvSpPr>
              <a:spLocks/>
            </p:cNvSpPr>
            <p:nvPr/>
          </p:nvSpPr>
          <p:spPr bwMode="auto">
            <a:xfrm>
              <a:off x="878" y="3811"/>
              <a:ext cx="43" cy="64"/>
            </a:xfrm>
            <a:custGeom>
              <a:avLst/>
              <a:gdLst>
                <a:gd name="T0" fmla="*/ 220 w 19"/>
                <a:gd name="T1" fmla="*/ 74 h 26"/>
                <a:gd name="T2" fmla="*/ 57 w 19"/>
                <a:gd name="T3" fmla="*/ 30 h 26"/>
                <a:gd name="T4" fmla="*/ 11 w 19"/>
                <a:gd name="T5" fmla="*/ 224 h 26"/>
                <a:gd name="T6" fmla="*/ 45 w 19"/>
                <a:gd name="T7" fmla="*/ 345 h 26"/>
                <a:gd name="T8" fmla="*/ 102 w 19"/>
                <a:gd name="T9" fmla="*/ 298 h 26"/>
                <a:gd name="T10" fmla="*/ 163 w 19"/>
                <a:gd name="T11" fmla="*/ 153 h 26"/>
                <a:gd name="T12" fmla="*/ 210 w 19"/>
                <a:gd name="T13" fmla="*/ 9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9" y="5"/>
                  </a:moveTo>
                  <a:cubicBezTo>
                    <a:pt x="15" y="2"/>
                    <a:pt x="10" y="0"/>
                    <a:pt x="5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7"/>
                    <a:pt x="3" y="21"/>
                    <a:pt x="4" y="23"/>
                  </a:cubicBezTo>
                  <a:cubicBezTo>
                    <a:pt x="8" y="26"/>
                    <a:pt x="9" y="23"/>
                    <a:pt x="9" y="20"/>
                  </a:cubicBezTo>
                  <a:cubicBezTo>
                    <a:pt x="9" y="15"/>
                    <a:pt x="10" y="13"/>
                    <a:pt x="14" y="10"/>
                  </a:cubicBezTo>
                  <a:cubicBezTo>
                    <a:pt x="15" y="9"/>
                    <a:pt x="18" y="8"/>
                    <a:pt x="18" y="6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" name="Freeform 395"/>
            <p:cNvSpPr>
              <a:spLocks/>
            </p:cNvSpPr>
            <p:nvPr/>
          </p:nvSpPr>
          <p:spPr bwMode="auto">
            <a:xfrm>
              <a:off x="819" y="3848"/>
              <a:ext cx="52" cy="53"/>
            </a:xfrm>
            <a:custGeom>
              <a:avLst/>
              <a:gdLst>
                <a:gd name="T0" fmla="*/ 255 w 23"/>
                <a:gd name="T1" fmla="*/ 169 h 22"/>
                <a:gd name="T2" fmla="*/ 11 w 23"/>
                <a:gd name="T3" fmla="*/ 157 h 22"/>
                <a:gd name="T4" fmla="*/ 36 w 23"/>
                <a:gd name="T5" fmla="*/ 251 h 22"/>
                <a:gd name="T6" fmla="*/ 118 w 23"/>
                <a:gd name="T7" fmla="*/ 226 h 22"/>
                <a:gd name="T8" fmla="*/ 267 w 23"/>
                <a:gd name="T9" fmla="*/ 16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2"/>
                  </a:moveTo>
                  <a:cubicBezTo>
                    <a:pt x="20" y="2"/>
                    <a:pt x="3" y="0"/>
                    <a:pt x="1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7" y="22"/>
                    <a:pt x="8" y="19"/>
                    <a:pt x="10" y="16"/>
                  </a:cubicBezTo>
                  <a:cubicBezTo>
                    <a:pt x="14" y="13"/>
                    <a:pt x="22" y="19"/>
                    <a:pt x="23" y="1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" name="Freeform 396"/>
            <p:cNvSpPr>
              <a:spLocks/>
            </p:cNvSpPr>
            <p:nvPr/>
          </p:nvSpPr>
          <p:spPr bwMode="auto">
            <a:xfrm>
              <a:off x="907" y="3744"/>
              <a:ext cx="41" cy="67"/>
            </a:xfrm>
            <a:custGeom>
              <a:avLst/>
              <a:gdLst>
                <a:gd name="T0" fmla="*/ 175 w 18"/>
                <a:gd name="T1" fmla="*/ 12 h 28"/>
                <a:gd name="T2" fmla="*/ 118 w 18"/>
                <a:gd name="T3" fmla="*/ 69 h 28"/>
                <a:gd name="T4" fmla="*/ 48 w 18"/>
                <a:gd name="T5" fmla="*/ 127 h 28"/>
                <a:gd name="T6" fmla="*/ 57 w 18"/>
                <a:gd name="T7" fmla="*/ 304 h 28"/>
                <a:gd name="T8" fmla="*/ 187 w 18"/>
                <a:gd name="T9" fmla="*/ 275 h 28"/>
                <a:gd name="T10" fmla="*/ 166 w 18"/>
                <a:gd name="T11" fmla="*/ 136 h 28"/>
                <a:gd name="T12" fmla="*/ 203 w 1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15" y="1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7"/>
                    <a:pt x="4" y="9"/>
                  </a:cubicBezTo>
                  <a:cubicBezTo>
                    <a:pt x="0" y="13"/>
                    <a:pt x="3" y="19"/>
                    <a:pt x="5" y="22"/>
                  </a:cubicBezTo>
                  <a:cubicBezTo>
                    <a:pt x="9" y="26"/>
                    <a:pt x="17" y="28"/>
                    <a:pt x="16" y="20"/>
                  </a:cubicBezTo>
                  <a:cubicBezTo>
                    <a:pt x="15" y="16"/>
                    <a:pt x="12" y="14"/>
                    <a:pt x="14" y="10"/>
                  </a:cubicBezTo>
                  <a:cubicBezTo>
                    <a:pt x="16" y="6"/>
                    <a:pt x="18" y="4"/>
                    <a:pt x="17" y="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8" name="Freeform 397"/>
            <p:cNvSpPr>
              <a:spLocks/>
            </p:cNvSpPr>
            <p:nvPr/>
          </p:nvSpPr>
          <p:spPr bwMode="auto">
            <a:xfrm>
              <a:off x="873" y="3683"/>
              <a:ext cx="57" cy="65"/>
            </a:xfrm>
            <a:custGeom>
              <a:avLst/>
              <a:gdLst>
                <a:gd name="T0" fmla="*/ 119 w 25"/>
                <a:gd name="T1" fmla="*/ 29 h 27"/>
                <a:gd name="T2" fmla="*/ 0 w 25"/>
                <a:gd name="T3" fmla="*/ 197 h 27"/>
                <a:gd name="T4" fmla="*/ 178 w 25"/>
                <a:gd name="T5" fmla="*/ 337 h 27"/>
                <a:gd name="T6" fmla="*/ 271 w 25"/>
                <a:gd name="T7" fmla="*/ 197 h 27"/>
                <a:gd name="T8" fmla="*/ 178 w 25"/>
                <a:gd name="T9" fmla="*/ 152 h 27"/>
                <a:gd name="T10" fmla="*/ 155 w 25"/>
                <a:gd name="T11" fmla="*/ 29 h 27"/>
                <a:gd name="T12" fmla="*/ 130 w 25"/>
                <a:gd name="T13" fmla="*/ 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0" y="2"/>
                  </a:moveTo>
                  <a:cubicBezTo>
                    <a:pt x="7" y="7"/>
                    <a:pt x="0" y="8"/>
                    <a:pt x="0" y="14"/>
                  </a:cubicBezTo>
                  <a:cubicBezTo>
                    <a:pt x="0" y="22"/>
                    <a:pt x="8" y="27"/>
                    <a:pt x="15" y="24"/>
                  </a:cubicBezTo>
                  <a:cubicBezTo>
                    <a:pt x="18" y="23"/>
                    <a:pt x="25" y="19"/>
                    <a:pt x="23" y="14"/>
                  </a:cubicBezTo>
                  <a:cubicBezTo>
                    <a:pt x="21" y="12"/>
                    <a:pt x="17" y="13"/>
                    <a:pt x="15" y="11"/>
                  </a:cubicBezTo>
                  <a:cubicBezTo>
                    <a:pt x="12" y="8"/>
                    <a:pt x="14" y="5"/>
                    <a:pt x="13" y="2"/>
                  </a:cubicBezTo>
                  <a:cubicBezTo>
                    <a:pt x="13" y="1"/>
                    <a:pt x="11" y="0"/>
                    <a:pt x="11" y="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9" name="Freeform 398"/>
            <p:cNvSpPr>
              <a:spLocks/>
            </p:cNvSpPr>
            <p:nvPr/>
          </p:nvSpPr>
          <p:spPr bwMode="auto">
            <a:xfrm>
              <a:off x="862" y="3555"/>
              <a:ext cx="59" cy="113"/>
            </a:xfrm>
            <a:custGeom>
              <a:avLst/>
              <a:gdLst>
                <a:gd name="T0" fmla="*/ 129 w 26"/>
                <a:gd name="T1" fmla="*/ 0 h 47"/>
                <a:gd name="T2" fmla="*/ 247 w 26"/>
                <a:gd name="T3" fmla="*/ 197 h 47"/>
                <a:gd name="T4" fmla="*/ 186 w 26"/>
                <a:gd name="T5" fmla="*/ 404 h 47"/>
                <a:gd name="T6" fmla="*/ 93 w 26"/>
                <a:gd name="T7" fmla="*/ 515 h 47"/>
                <a:gd name="T8" fmla="*/ 0 w 26"/>
                <a:gd name="T9" fmla="*/ 584 h 47"/>
                <a:gd name="T10" fmla="*/ 45 w 26"/>
                <a:gd name="T11" fmla="*/ 654 h 47"/>
                <a:gd name="T12" fmla="*/ 102 w 26"/>
                <a:gd name="T13" fmla="*/ 572 h 47"/>
                <a:gd name="T14" fmla="*/ 247 w 26"/>
                <a:gd name="T15" fmla="*/ 363 h 47"/>
                <a:gd name="T16" fmla="*/ 175 w 26"/>
                <a:gd name="T17" fmla="*/ 29 h 47"/>
                <a:gd name="T18" fmla="*/ 138 w 26"/>
                <a:gd name="T19" fmla="*/ 1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7">
                  <a:moveTo>
                    <a:pt x="11" y="0"/>
                  </a:moveTo>
                  <a:cubicBezTo>
                    <a:pt x="17" y="1"/>
                    <a:pt x="21" y="9"/>
                    <a:pt x="21" y="14"/>
                  </a:cubicBezTo>
                  <a:cubicBezTo>
                    <a:pt x="22" y="19"/>
                    <a:pt x="20" y="25"/>
                    <a:pt x="16" y="29"/>
                  </a:cubicBezTo>
                  <a:cubicBezTo>
                    <a:pt x="14" y="32"/>
                    <a:pt x="11" y="35"/>
                    <a:pt x="8" y="37"/>
                  </a:cubicBezTo>
                  <a:cubicBezTo>
                    <a:pt x="6" y="39"/>
                    <a:pt x="3" y="40"/>
                    <a:pt x="0" y="42"/>
                  </a:cubicBezTo>
                  <a:cubicBezTo>
                    <a:pt x="2" y="43"/>
                    <a:pt x="2" y="47"/>
                    <a:pt x="4" y="47"/>
                  </a:cubicBezTo>
                  <a:cubicBezTo>
                    <a:pt x="5" y="46"/>
                    <a:pt x="8" y="41"/>
                    <a:pt x="9" y="41"/>
                  </a:cubicBezTo>
                  <a:cubicBezTo>
                    <a:pt x="14" y="36"/>
                    <a:pt x="18" y="32"/>
                    <a:pt x="21" y="26"/>
                  </a:cubicBezTo>
                  <a:cubicBezTo>
                    <a:pt x="25" y="17"/>
                    <a:pt x="26" y="6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0" name="Freeform 399"/>
            <p:cNvSpPr>
              <a:spLocks/>
            </p:cNvSpPr>
            <p:nvPr/>
          </p:nvSpPr>
          <p:spPr bwMode="auto">
            <a:xfrm>
              <a:off x="805" y="3775"/>
              <a:ext cx="25" cy="51"/>
            </a:xfrm>
            <a:custGeom>
              <a:avLst/>
              <a:gdLst>
                <a:gd name="T0" fmla="*/ 57 w 11"/>
                <a:gd name="T1" fmla="*/ 0 h 21"/>
                <a:gd name="T2" fmla="*/ 25 w 11"/>
                <a:gd name="T3" fmla="*/ 70 h 21"/>
                <a:gd name="T4" fmla="*/ 36 w 11"/>
                <a:gd name="T5" fmla="*/ 141 h 21"/>
                <a:gd name="T6" fmla="*/ 130 w 11"/>
                <a:gd name="T7" fmla="*/ 301 h 21"/>
                <a:gd name="T8" fmla="*/ 57 w 11"/>
                <a:gd name="T9" fmla="*/ 141 h 21"/>
                <a:gd name="T10" fmla="*/ 57 w 11"/>
                <a:gd name="T11" fmla="*/ 2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5" y="2"/>
                    <a:pt x="3" y="4"/>
                    <a:pt x="2" y="5"/>
                  </a:cubicBezTo>
                  <a:cubicBezTo>
                    <a:pt x="0" y="8"/>
                    <a:pt x="2" y="7"/>
                    <a:pt x="3" y="10"/>
                  </a:cubicBezTo>
                  <a:cubicBezTo>
                    <a:pt x="6" y="15"/>
                    <a:pt x="6" y="18"/>
                    <a:pt x="11" y="21"/>
                  </a:cubicBezTo>
                  <a:cubicBezTo>
                    <a:pt x="9" y="18"/>
                    <a:pt x="6" y="15"/>
                    <a:pt x="5" y="10"/>
                  </a:cubicBezTo>
                  <a:cubicBezTo>
                    <a:pt x="5" y="8"/>
                    <a:pt x="4" y="4"/>
                    <a:pt x="5" y="2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1" name="Freeform 400"/>
            <p:cNvSpPr>
              <a:spLocks/>
            </p:cNvSpPr>
            <p:nvPr/>
          </p:nvSpPr>
          <p:spPr bwMode="auto">
            <a:xfrm>
              <a:off x="812" y="3738"/>
              <a:ext cx="21" cy="22"/>
            </a:xfrm>
            <a:custGeom>
              <a:avLst/>
              <a:gdLst>
                <a:gd name="T0" fmla="*/ 12 w 9"/>
                <a:gd name="T1" fmla="*/ 120 h 9"/>
                <a:gd name="T2" fmla="*/ 0 w 9"/>
                <a:gd name="T3" fmla="*/ 29 h 9"/>
                <a:gd name="T4" fmla="*/ 114 w 9"/>
                <a:gd name="T5" fmla="*/ 0 h 9"/>
                <a:gd name="T6" fmla="*/ 49 w 9"/>
                <a:gd name="T7" fmla="*/ 59 h 9"/>
                <a:gd name="T8" fmla="*/ 12 w 9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cubicBezTo>
                    <a:pt x="0" y="6"/>
                    <a:pt x="1" y="4"/>
                    <a:pt x="0" y="2"/>
                  </a:cubicBezTo>
                  <a:cubicBezTo>
                    <a:pt x="2" y="4"/>
                    <a:pt x="7" y="3"/>
                    <a:pt x="9" y="0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1" y="5"/>
                    <a:pt x="2" y="7"/>
                    <a:pt x="1" y="9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2" name="Freeform 401"/>
            <p:cNvSpPr>
              <a:spLocks/>
            </p:cNvSpPr>
            <p:nvPr/>
          </p:nvSpPr>
          <p:spPr bwMode="auto">
            <a:xfrm>
              <a:off x="823" y="3819"/>
              <a:ext cx="23" cy="41"/>
            </a:xfrm>
            <a:custGeom>
              <a:avLst/>
              <a:gdLst>
                <a:gd name="T0" fmla="*/ 0 w 10"/>
                <a:gd name="T1" fmla="*/ 12 h 17"/>
                <a:gd name="T2" fmla="*/ 28 w 10"/>
                <a:gd name="T3" fmla="*/ 140 h 17"/>
                <a:gd name="T4" fmla="*/ 0 w 10"/>
                <a:gd name="T5" fmla="*/ 239 h 17"/>
                <a:gd name="T6" fmla="*/ 122 w 10"/>
                <a:gd name="T7" fmla="*/ 181 h 17"/>
                <a:gd name="T8" fmla="*/ 48 w 10"/>
                <a:gd name="T9" fmla="*/ 99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2" y="1"/>
                    <a:pt x="2" y="8"/>
                    <a:pt x="2" y="10"/>
                  </a:cubicBezTo>
                  <a:cubicBezTo>
                    <a:pt x="2" y="12"/>
                    <a:pt x="2" y="15"/>
                    <a:pt x="0" y="17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8" y="11"/>
                    <a:pt x="6" y="11"/>
                    <a:pt x="4" y="7"/>
                  </a:cubicBezTo>
                  <a:cubicBezTo>
                    <a:pt x="3" y="4"/>
                    <a:pt x="3" y="2"/>
                    <a:pt x="0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3" name="Freeform 402"/>
            <p:cNvSpPr>
              <a:spLocks/>
            </p:cNvSpPr>
            <p:nvPr/>
          </p:nvSpPr>
          <p:spPr bwMode="auto">
            <a:xfrm>
              <a:off x="848" y="3705"/>
              <a:ext cx="21" cy="51"/>
            </a:xfrm>
            <a:custGeom>
              <a:avLst/>
              <a:gdLst>
                <a:gd name="T0" fmla="*/ 114 w 9"/>
                <a:gd name="T1" fmla="*/ 12 h 21"/>
                <a:gd name="T2" fmla="*/ 103 w 9"/>
                <a:gd name="T3" fmla="*/ 243 h 21"/>
                <a:gd name="T4" fmla="*/ 49 w 9"/>
                <a:gd name="T5" fmla="*/ 243 h 21"/>
                <a:gd name="T6" fmla="*/ 0 w 9"/>
                <a:gd name="T7" fmla="*/ 301 h 21"/>
                <a:gd name="T8" fmla="*/ 37 w 9"/>
                <a:gd name="T9" fmla="*/ 211 h 21"/>
                <a:gd name="T10" fmla="*/ 49 w 9"/>
                <a:gd name="T11" fmla="*/ 129 h 21"/>
                <a:gd name="T12" fmla="*/ 103 w 9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1">
                  <a:moveTo>
                    <a:pt x="9" y="1"/>
                  </a:moveTo>
                  <a:cubicBezTo>
                    <a:pt x="3" y="3"/>
                    <a:pt x="5" y="14"/>
                    <a:pt x="8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19"/>
                    <a:pt x="2" y="16"/>
                    <a:pt x="3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4" y="6"/>
                    <a:pt x="5" y="2"/>
                    <a:pt x="8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" name="Freeform 403"/>
            <p:cNvSpPr>
              <a:spLocks/>
            </p:cNvSpPr>
            <p:nvPr/>
          </p:nvSpPr>
          <p:spPr bwMode="auto">
            <a:xfrm>
              <a:off x="921" y="3686"/>
              <a:ext cx="34" cy="38"/>
            </a:xfrm>
            <a:custGeom>
              <a:avLst/>
              <a:gdLst>
                <a:gd name="T0" fmla="*/ 0 w 15"/>
                <a:gd name="T1" fmla="*/ 0 h 16"/>
                <a:gd name="T2" fmla="*/ 93 w 15"/>
                <a:gd name="T3" fmla="*/ 214 h 16"/>
                <a:gd name="T4" fmla="*/ 175 w 15"/>
                <a:gd name="T5" fmla="*/ 147 h 16"/>
                <a:gd name="T6" fmla="*/ 118 w 15"/>
                <a:gd name="T7" fmla="*/ 135 h 16"/>
                <a:gd name="T8" fmla="*/ 82 w 15"/>
                <a:gd name="T9" fmla="*/ 78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5" y="2"/>
                    <a:pt x="8" y="11"/>
                    <a:pt x="8" y="16"/>
                  </a:cubicBezTo>
                  <a:cubicBezTo>
                    <a:pt x="8" y="13"/>
                    <a:pt x="12" y="10"/>
                    <a:pt x="15" y="11"/>
                  </a:cubicBezTo>
                  <a:cubicBezTo>
                    <a:pt x="14" y="10"/>
                    <a:pt x="12" y="11"/>
                    <a:pt x="10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" name="Freeform 404"/>
            <p:cNvSpPr>
              <a:spLocks/>
            </p:cNvSpPr>
            <p:nvPr/>
          </p:nvSpPr>
          <p:spPr bwMode="auto">
            <a:xfrm>
              <a:off x="884" y="3782"/>
              <a:ext cx="32" cy="29"/>
            </a:xfrm>
            <a:custGeom>
              <a:avLst/>
              <a:gdLst>
                <a:gd name="T0" fmla="*/ 85 w 14"/>
                <a:gd name="T1" fmla="*/ 0 h 12"/>
                <a:gd name="T2" fmla="*/ 167 w 14"/>
                <a:gd name="T3" fmla="*/ 169 h 12"/>
                <a:gd name="T4" fmla="*/ 85 w 14"/>
                <a:gd name="T5" fmla="*/ 128 h 12"/>
                <a:gd name="T6" fmla="*/ 0 w 14"/>
                <a:gd name="T7" fmla="*/ 140 h 12"/>
                <a:gd name="T8" fmla="*/ 73 w 14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5"/>
                    <a:pt x="11" y="9"/>
                    <a:pt x="14" y="12"/>
                  </a:cubicBezTo>
                  <a:cubicBezTo>
                    <a:pt x="12" y="11"/>
                    <a:pt x="9" y="9"/>
                    <a:pt x="7" y="9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3" y="9"/>
                    <a:pt x="7" y="5"/>
                    <a:pt x="6" y="1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6" name="Freeform 405"/>
            <p:cNvSpPr>
              <a:spLocks/>
            </p:cNvSpPr>
            <p:nvPr/>
          </p:nvSpPr>
          <p:spPr bwMode="auto">
            <a:xfrm>
              <a:off x="789" y="3693"/>
              <a:ext cx="14" cy="29"/>
            </a:xfrm>
            <a:custGeom>
              <a:avLst/>
              <a:gdLst>
                <a:gd name="T0" fmla="*/ 77 w 6"/>
                <a:gd name="T1" fmla="*/ 0 h 12"/>
                <a:gd name="T2" fmla="*/ 77 w 6"/>
                <a:gd name="T3" fmla="*/ 169 h 12"/>
                <a:gd name="T4" fmla="*/ 77 w 6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6" y="2"/>
                    <a:pt x="0" y="12"/>
                    <a:pt x="6" y="12"/>
                  </a:cubicBezTo>
                  <a:cubicBezTo>
                    <a:pt x="6" y="8"/>
                    <a:pt x="3" y="4"/>
                    <a:pt x="6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7" name="Freeform 406"/>
            <p:cNvSpPr>
              <a:spLocks/>
            </p:cNvSpPr>
            <p:nvPr/>
          </p:nvSpPr>
          <p:spPr bwMode="auto">
            <a:xfrm>
              <a:off x="848" y="3658"/>
              <a:ext cx="12" cy="20"/>
            </a:xfrm>
            <a:custGeom>
              <a:avLst/>
              <a:gdLst>
                <a:gd name="T0" fmla="*/ 70 w 5"/>
                <a:gd name="T1" fmla="*/ 0 h 8"/>
                <a:gd name="T2" fmla="*/ 12 w 5"/>
                <a:gd name="T3" fmla="*/ 125 h 8"/>
                <a:gd name="T4" fmla="*/ 29 w 5"/>
                <a:gd name="T5" fmla="*/ 12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0" y="5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1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8" name="Freeform 407"/>
            <p:cNvSpPr>
              <a:spLocks/>
            </p:cNvSpPr>
            <p:nvPr/>
          </p:nvSpPr>
          <p:spPr bwMode="auto">
            <a:xfrm>
              <a:off x="763" y="3748"/>
              <a:ext cx="10" cy="18"/>
            </a:xfrm>
            <a:custGeom>
              <a:avLst/>
              <a:gdLst>
                <a:gd name="T0" fmla="*/ 63 w 4"/>
                <a:gd name="T1" fmla="*/ 0 h 7"/>
                <a:gd name="T2" fmla="*/ 33 w 4"/>
                <a:gd name="T3" fmla="*/ 118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5"/>
                    <a:pt x="2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9" name="Freeform 408"/>
            <p:cNvSpPr>
              <a:spLocks/>
            </p:cNvSpPr>
            <p:nvPr/>
          </p:nvSpPr>
          <p:spPr bwMode="auto">
            <a:xfrm>
              <a:off x="768" y="3811"/>
              <a:ext cx="7" cy="18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18 h 7"/>
                <a:gd name="T4" fmla="*/ 28 w 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5"/>
                    <a:pt x="2" y="7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0" name="Freeform 409"/>
            <p:cNvSpPr>
              <a:spLocks/>
            </p:cNvSpPr>
            <p:nvPr/>
          </p:nvSpPr>
          <p:spPr bwMode="auto">
            <a:xfrm>
              <a:off x="828" y="3785"/>
              <a:ext cx="6" cy="19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107 h 8"/>
                <a:gd name="T4" fmla="*/ 24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0"/>
                    <a:pt x="0" y="7"/>
                    <a:pt x="2" y="8"/>
                  </a:cubicBezTo>
                  <a:cubicBezTo>
                    <a:pt x="1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1" name="Freeform 410"/>
            <p:cNvSpPr>
              <a:spLocks/>
            </p:cNvSpPr>
            <p:nvPr/>
          </p:nvSpPr>
          <p:spPr bwMode="auto">
            <a:xfrm>
              <a:off x="875" y="3705"/>
              <a:ext cx="9" cy="22"/>
            </a:xfrm>
            <a:custGeom>
              <a:avLst/>
              <a:gdLst>
                <a:gd name="T0" fmla="*/ 45 w 4"/>
                <a:gd name="T1" fmla="*/ 0 h 9"/>
                <a:gd name="T2" fmla="*/ 36 w 4"/>
                <a:gd name="T3" fmla="*/ 132 h 9"/>
                <a:gd name="T4" fmla="*/ 45 w 4"/>
                <a:gd name="T5" fmla="*/ 2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3" y="6"/>
                    <a:pt x="3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2" name="Freeform 411"/>
            <p:cNvSpPr>
              <a:spLocks/>
            </p:cNvSpPr>
            <p:nvPr/>
          </p:nvSpPr>
          <p:spPr bwMode="auto">
            <a:xfrm>
              <a:off x="907" y="3766"/>
              <a:ext cx="14" cy="22"/>
            </a:xfrm>
            <a:custGeom>
              <a:avLst/>
              <a:gdLst>
                <a:gd name="T0" fmla="*/ 77 w 6"/>
                <a:gd name="T1" fmla="*/ 0 h 9"/>
                <a:gd name="T2" fmla="*/ 49 w 6"/>
                <a:gd name="T3" fmla="*/ 132 h 9"/>
                <a:gd name="T4" fmla="*/ 65 w 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2"/>
                    <a:pt x="0" y="8"/>
                    <a:pt x="4" y="9"/>
                  </a:cubicBezTo>
                  <a:cubicBezTo>
                    <a:pt x="4" y="7"/>
                    <a:pt x="3" y="3"/>
                    <a:pt x="5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3" name="Freeform 412"/>
            <p:cNvSpPr>
              <a:spLocks/>
            </p:cNvSpPr>
            <p:nvPr/>
          </p:nvSpPr>
          <p:spPr bwMode="auto">
            <a:xfrm>
              <a:off x="878" y="3819"/>
              <a:ext cx="14" cy="24"/>
            </a:xfrm>
            <a:custGeom>
              <a:avLst/>
              <a:gdLst>
                <a:gd name="T0" fmla="*/ 77 w 6"/>
                <a:gd name="T1" fmla="*/ 12 h 10"/>
                <a:gd name="T2" fmla="*/ 28 w 6"/>
                <a:gd name="T3" fmla="*/ 139 h 10"/>
                <a:gd name="T4" fmla="*/ 49 w 6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3" y="7"/>
                    <a:pt x="2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4" name="Freeform 413"/>
            <p:cNvSpPr>
              <a:spLocks/>
            </p:cNvSpPr>
            <p:nvPr/>
          </p:nvSpPr>
          <p:spPr bwMode="auto">
            <a:xfrm>
              <a:off x="823" y="3865"/>
              <a:ext cx="10" cy="19"/>
            </a:xfrm>
            <a:custGeom>
              <a:avLst/>
              <a:gdLst>
                <a:gd name="T0" fmla="*/ 63 w 4"/>
                <a:gd name="T1" fmla="*/ 0 h 8"/>
                <a:gd name="T2" fmla="*/ 50 w 4"/>
                <a:gd name="T3" fmla="*/ 107 h 8"/>
                <a:gd name="T4" fmla="*/ 5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0"/>
                    <a:pt x="0" y="8"/>
                    <a:pt x="3" y="8"/>
                  </a:cubicBezTo>
                  <a:cubicBezTo>
                    <a:pt x="3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5" name="Freeform 414"/>
            <p:cNvSpPr>
              <a:spLocks/>
            </p:cNvSpPr>
            <p:nvPr/>
          </p:nvSpPr>
          <p:spPr bwMode="auto">
            <a:xfrm>
              <a:off x="771" y="3731"/>
              <a:ext cx="20" cy="10"/>
            </a:xfrm>
            <a:custGeom>
              <a:avLst/>
              <a:gdLst>
                <a:gd name="T0" fmla="*/ 98 w 9"/>
                <a:gd name="T1" fmla="*/ 33 h 4"/>
                <a:gd name="T2" fmla="*/ 0 w 9"/>
                <a:gd name="T3" fmla="*/ 63 h 4"/>
                <a:gd name="T4" fmla="*/ 98 w 9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2" y="0"/>
                    <a:pt x="6" y="1"/>
                    <a:pt x="9" y="2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6" name="Freeform 415"/>
            <p:cNvSpPr>
              <a:spLocks/>
            </p:cNvSpPr>
            <p:nvPr/>
          </p:nvSpPr>
          <p:spPr bwMode="auto">
            <a:xfrm>
              <a:off x="791" y="3680"/>
              <a:ext cx="25" cy="29"/>
            </a:xfrm>
            <a:custGeom>
              <a:avLst/>
              <a:gdLst>
                <a:gd name="T0" fmla="*/ 130 w 11"/>
                <a:gd name="T1" fmla="*/ 12 h 12"/>
                <a:gd name="T2" fmla="*/ 0 w 11"/>
                <a:gd name="T3" fmla="*/ 169 h 12"/>
                <a:gd name="T4" fmla="*/ 13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6" y="1"/>
                    <a:pt x="1" y="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7" name="Freeform 416"/>
            <p:cNvSpPr>
              <a:spLocks/>
            </p:cNvSpPr>
            <p:nvPr/>
          </p:nvSpPr>
          <p:spPr bwMode="auto">
            <a:xfrm>
              <a:off x="842" y="3651"/>
              <a:ext cx="18" cy="27"/>
            </a:xfrm>
            <a:custGeom>
              <a:avLst/>
              <a:gdLst>
                <a:gd name="T0" fmla="*/ 92 w 8"/>
                <a:gd name="T1" fmla="*/ 0 h 11"/>
                <a:gd name="T2" fmla="*/ 25 w 8"/>
                <a:gd name="T3" fmla="*/ 162 h 11"/>
                <a:gd name="T4" fmla="*/ 11 w 8"/>
                <a:gd name="T5" fmla="*/ 71 h 11"/>
                <a:gd name="T6" fmla="*/ 81 w 8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1" y="7"/>
                    <a:pt x="2" y="11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2" y="3"/>
                    <a:pt x="6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8" name="Freeform 417"/>
            <p:cNvSpPr>
              <a:spLocks/>
            </p:cNvSpPr>
            <p:nvPr/>
          </p:nvSpPr>
          <p:spPr bwMode="auto">
            <a:xfrm>
              <a:off x="857" y="3705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48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3"/>
                    <a:pt x="0" y="9"/>
                    <a:pt x="4" y="13"/>
                  </a:cubicBezTo>
                  <a:cubicBezTo>
                    <a:pt x="4" y="10"/>
                    <a:pt x="3" y="3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9" name="Freeform 418"/>
            <p:cNvSpPr>
              <a:spLocks/>
            </p:cNvSpPr>
            <p:nvPr/>
          </p:nvSpPr>
          <p:spPr bwMode="auto">
            <a:xfrm>
              <a:off x="819" y="3775"/>
              <a:ext cx="18" cy="29"/>
            </a:xfrm>
            <a:custGeom>
              <a:avLst/>
              <a:gdLst>
                <a:gd name="T0" fmla="*/ 92 w 8"/>
                <a:gd name="T1" fmla="*/ 0 h 12"/>
                <a:gd name="T2" fmla="*/ 25 w 8"/>
                <a:gd name="T3" fmla="*/ 169 h 12"/>
                <a:gd name="T4" fmla="*/ 11 w 8"/>
                <a:gd name="T5" fmla="*/ 58 h 12"/>
                <a:gd name="T6" fmla="*/ 81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2" y="0"/>
                    <a:pt x="1" y="7"/>
                    <a:pt x="2" y="12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3" y="1"/>
                    <a:pt x="4" y="1"/>
                    <a:pt x="7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0" name="Freeform 419"/>
            <p:cNvSpPr>
              <a:spLocks/>
            </p:cNvSpPr>
            <p:nvPr/>
          </p:nvSpPr>
          <p:spPr bwMode="auto">
            <a:xfrm>
              <a:off x="762" y="3799"/>
              <a:ext cx="15" cy="30"/>
            </a:xfrm>
            <a:custGeom>
              <a:avLst/>
              <a:gdLst>
                <a:gd name="T0" fmla="*/ 69 w 7"/>
                <a:gd name="T1" fmla="*/ 20 h 12"/>
                <a:gd name="T2" fmla="*/ 19 w 7"/>
                <a:gd name="T3" fmla="*/ 188 h 12"/>
                <a:gd name="T4" fmla="*/ 69 w 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3" y="0"/>
                    <a:pt x="3" y="9"/>
                    <a:pt x="2" y="12"/>
                  </a:cubicBezTo>
                  <a:cubicBezTo>
                    <a:pt x="0" y="8"/>
                    <a:pt x="3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1" name="Freeform 420"/>
            <p:cNvSpPr>
              <a:spLocks/>
            </p:cNvSpPr>
            <p:nvPr/>
          </p:nvSpPr>
          <p:spPr bwMode="auto">
            <a:xfrm>
              <a:off x="807" y="3858"/>
              <a:ext cx="21" cy="29"/>
            </a:xfrm>
            <a:custGeom>
              <a:avLst/>
              <a:gdLst>
                <a:gd name="T0" fmla="*/ 114 w 9"/>
                <a:gd name="T1" fmla="*/ 0 h 12"/>
                <a:gd name="T2" fmla="*/ 65 w 9"/>
                <a:gd name="T3" fmla="*/ 169 h 12"/>
                <a:gd name="T4" fmla="*/ 114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6" y="2"/>
                    <a:pt x="4" y="8"/>
                    <a:pt x="5" y="12"/>
                  </a:cubicBezTo>
                  <a:cubicBezTo>
                    <a:pt x="0" y="8"/>
                    <a:pt x="6" y="2"/>
                    <a:pt x="9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2" name="Freeform 421"/>
            <p:cNvSpPr>
              <a:spLocks/>
            </p:cNvSpPr>
            <p:nvPr/>
          </p:nvSpPr>
          <p:spPr bwMode="auto">
            <a:xfrm>
              <a:off x="871" y="3807"/>
              <a:ext cx="18" cy="29"/>
            </a:xfrm>
            <a:custGeom>
              <a:avLst/>
              <a:gdLst>
                <a:gd name="T0" fmla="*/ 81 w 8"/>
                <a:gd name="T1" fmla="*/ 29 h 12"/>
                <a:gd name="T2" fmla="*/ 25 w 8"/>
                <a:gd name="T3" fmla="*/ 169 h 12"/>
                <a:gd name="T4" fmla="*/ 92 w 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7" y="2"/>
                  </a:moveTo>
                  <a:cubicBezTo>
                    <a:pt x="4" y="0"/>
                    <a:pt x="2" y="10"/>
                    <a:pt x="2" y="12"/>
                  </a:cubicBezTo>
                  <a:cubicBezTo>
                    <a:pt x="0" y="7"/>
                    <a:pt x="3" y="1"/>
                    <a:pt x="8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3" name="Freeform 422"/>
            <p:cNvSpPr>
              <a:spLocks/>
            </p:cNvSpPr>
            <p:nvPr/>
          </p:nvSpPr>
          <p:spPr bwMode="auto">
            <a:xfrm>
              <a:off x="898" y="3760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37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1"/>
                    <a:pt x="1" y="9"/>
                    <a:pt x="3" y="13"/>
                  </a:cubicBezTo>
                  <a:cubicBezTo>
                    <a:pt x="1" y="10"/>
                    <a:pt x="0" y="1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4" name="Freeform 423"/>
            <p:cNvSpPr>
              <a:spLocks/>
            </p:cNvSpPr>
            <p:nvPr/>
          </p:nvSpPr>
          <p:spPr bwMode="auto">
            <a:xfrm>
              <a:off x="896" y="3569"/>
              <a:ext cx="84" cy="117"/>
            </a:xfrm>
            <a:custGeom>
              <a:avLst/>
              <a:gdLst>
                <a:gd name="T0" fmla="*/ 166 w 37"/>
                <a:gd name="T1" fmla="*/ 41 h 48"/>
                <a:gd name="T2" fmla="*/ 0 w 37"/>
                <a:gd name="T3" fmla="*/ 595 h 48"/>
                <a:gd name="T4" fmla="*/ 57 w 37"/>
                <a:gd name="T5" fmla="*/ 534 h 48"/>
                <a:gd name="T6" fmla="*/ 129 w 37"/>
                <a:gd name="T7" fmla="*/ 583 h 48"/>
                <a:gd name="T8" fmla="*/ 202 w 37"/>
                <a:gd name="T9" fmla="*/ 624 h 48"/>
                <a:gd name="T10" fmla="*/ 259 w 37"/>
                <a:gd name="T11" fmla="*/ 695 h 48"/>
                <a:gd name="T12" fmla="*/ 232 w 37"/>
                <a:gd name="T13" fmla="*/ 334 h 48"/>
                <a:gd name="T14" fmla="*/ 434 w 37"/>
                <a:gd name="T15" fmla="*/ 59 h 48"/>
                <a:gd name="T16" fmla="*/ 247 w 37"/>
                <a:gd name="T17" fmla="*/ 219 h 48"/>
                <a:gd name="T18" fmla="*/ 268 w 37"/>
                <a:gd name="T19" fmla="*/ 71 h 48"/>
                <a:gd name="T20" fmla="*/ 232 w 37"/>
                <a:gd name="T21" fmla="*/ 119 h 48"/>
                <a:gd name="T22" fmla="*/ 154 w 37"/>
                <a:gd name="T23" fmla="*/ 0 h 48"/>
                <a:gd name="T24" fmla="*/ 166 w 37"/>
                <a:gd name="T25" fmla="*/ 59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48">
                  <a:moveTo>
                    <a:pt x="14" y="3"/>
                  </a:moveTo>
                  <a:cubicBezTo>
                    <a:pt x="18" y="18"/>
                    <a:pt x="6" y="28"/>
                    <a:pt x="0" y="41"/>
                  </a:cubicBezTo>
                  <a:cubicBezTo>
                    <a:pt x="1" y="39"/>
                    <a:pt x="3" y="37"/>
                    <a:pt x="5" y="37"/>
                  </a:cubicBezTo>
                  <a:cubicBezTo>
                    <a:pt x="10" y="36"/>
                    <a:pt x="8" y="38"/>
                    <a:pt x="11" y="40"/>
                  </a:cubicBezTo>
                  <a:cubicBezTo>
                    <a:pt x="13" y="41"/>
                    <a:pt x="15" y="41"/>
                    <a:pt x="17" y="43"/>
                  </a:cubicBezTo>
                  <a:cubicBezTo>
                    <a:pt x="19" y="44"/>
                    <a:pt x="20" y="46"/>
                    <a:pt x="22" y="48"/>
                  </a:cubicBezTo>
                  <a:cubicBezTo>
                    <a:pt x="20" y="40"/>
                    <a:pt x="18" y="31"/>
                    <a:pt x="20" y="23"/>
                  </a:cubicBezTo>
                  <a:cubicBezTo>
                    <a:pt x="22" y="15"/>
                    <a:pt x="31" y="9"/>
                    <a:pt x="37" y="4"/>
                  </a:cubicBezTo>
                  <a:cubicBezTo>
                    <a:pt x="30" y="6"/>
                    <a:pt x="25" y="11"/>
                    <a:pt x="21" y="15"/>
                  </a:cubicBezTo>
                  <a:cubicBezTo>
                    <a:pt x="22" y="12"/>
                    <a:pt x="23" y="8"/>
                    <a:pt x="23" y="5"/>
                  </a:cubicBezTo>
                  <a:cubicBezTo>
                    <a:pt x="22" y="5"/>
                    <a:pt x="21" y="6"/>
                    <a:pt x="20" y="8"/>
                  </a:cubicBezTo>
                  <a:cubicBezTo>
                    <a:pt x="19" y="5"/>
                    <a:pt x="16" y="1"/>
                    <a:pt x="13" y="0"/>
                  </a:cubicBezTo>
                  <a:cubicBezTo>
                    <a:pt x="13" y="1"/>
                    <a:pt x="13" y="3"/>
                    <a:pt x="14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5" name="Freeform 424"/>
            <p:cNvSpPr>
              <a:spLocks/>
            </p:cNvSpPr>
            <p:nvPr/>
          </p:nvSpPr>
          <p:spPr bwMode="auto">
            <a:xfrm>
              <a:off x="919" y="3584"/>
              <a:ext cx="59" cy="102"/>
            </a:xfrm>
            <a:custGeom>
              <a:avLst/>
              <a:gdLst>
                <a:gd name="T0" fmla="*/ 82 w 26"/>
                <a:gd name="T1" fmla="*/ 0 h 42"/>
                <a:gd name="T2" fmla="*/ 57 w 26"/>
                <a:gd name="T3" fmla="*/ 202 h 42"/>
                <a:gd name="T4" fmla="*/ 0 w 26"/>
                <a:gd name="T5" fmla="*/ 389 h 42"/>
                <a:gd name="T6" fmla="*/ 82 w 26"/>
                <a:gd name="T7" fmla="*/ 231 h 42"/>
                <a:gd name="T8" fmla="*/ 73 w 26"/>
                <a:gd name="T9" fmla="*/ 430 h 42"/>
                <a:gd name="T10" fmla="*/ 154 w 26"/>
                <a:gd name="T11" fmla="*/ 602 h 42"/>
                <a:gd name="T12" fmla="*/ 138 w 26"/>
                <a:gd name="T13" fmla="*/ 442 h 42"/>
                <a:gd name="T14" fmla="*/ 175 w 26"/>
                <a:gd name="T15" fmla="*/ 561 h 42"/>
                <a:gd name="T16" fmla="*/ 175 w 26"/>
                <a:gd name="T17" fmla="*/ 260 h 42"/>
                <a:gd name="T18" fmla="*/ 304 w 26"/>
                <a:gd name="T19" fmla="*/ 0 h 42"/>
                <a:gd name="T20" fmla="*/ 129 w 26"/>
                <a:gd name="T21" fmla="*/ 170 h 42"/>
                <a:gd name="T22" fmla="*/ 154 w 26"/>
                <a:gd name="T23" fmla="*/ 100 h 42"/>
                <a:gd name="T24" fmla="*/ 118 w 26"/>
                <a:gd name="T25" fmla="*/ 129 h 42"/>
                <a:gd name="T26" fmla="*/ 93 w 26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42">
                  <a:moveTo>
                    <a:pt x="7" y="0"/>
                  </a:moveTo>
                  <a:cubicBezTo>
                    <a:pt x="6" y="5"/>
                    <a:pt x="8" y="9"/>
                    <a:pt x="5" y="14"/>
                  </a:cubicBezTo>
                  <a:cubicBezTo>
                    <a:pt x="3" y="19"/>
                    <a:pt x="2" y="23"/>
                    <a:pt x="0" y="27"/>
                  </a:cubicBezTo>
                  <a:cubicBezTo>
                    <a:pt x="1" y="23"/>
                    <a:pt x="5" y="19"/>
                    <a:pt x="7" y="16"/>
                  </a:cubicBezTo>
                  <a:cubicBezTo>
                    <a:pt x="6" y="20"/>
                    <a:pt x="4" y="26"/>
                    <a:pt x="6" y="30"/>
                  </a:cubicBezTo>
                  <a:cubicBezTo>
                    <a:pt x="8" y="35"/>
                    <a:pt x="11" y="38"/>
                    <a:pt x="13" y="42"/>
                  </a:cubicBezTo>
                  <a:cubicBezTo>
                    <a:pt x="12" y="39"/>
                    <a:pt x="13" y="35"/>
                    <a:pt x="12" y="31"/>
                  </a:cubicBezTo>
                  <a:cubicBezTo>
                    <a:pt x="13" y="34"/>
                    <a:pt x="13" y="37"/>
                    <a:pt x="15" y="39"/>
                  </a:cubicBezTo>
                  <a:cubicBezTo>
                    <a:pt x="15" y="32"/>
                    <a:pt x="13" y="25"/>
                    <a:pt x="15" y="18"/>
                  </a:cubicBezTo>
                  <a:cubicBezTo>
                    <a:pt x="17" y="11"/>
                    <a:pt x="20" y="4"/>
                    <a:pt x="26" y="0"/>
                  </a:cubicBezTo>
                  <a:cubicBezTo>
                    <a:pt x="21" y="4"/>
                    <a:pt x="15" y="7"/>
                    <a:pt x="11" y="12"/>
                  </a:cubicBezTo>
                  <a:cubicBezTo>
                    <a:pt x="12" y="10"/>
                    <a:pt x="13" y="9"/>
                    <a:pt x="13" y="7"/>
                  </a:cubicBezTo>
                  <a:cubicBezTo>
                    <a:pt x="13" y="8"/>
                    <a:pt x="11" y="9"/>
                    <a:pt x="10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EF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106" name="Group 375"/>
          <p:cNvGrpSpPr>
            <a:grpSpLocks/>
          </p:cNvGrpSpPr>
          <p:nvPr/>
        </p:nvGrpSpPr>
        <p:grpSpPr bwMode="auto">
          <a:xfrm rot="9284642">
            <a:off x="6635955" y="1559403"/>
            <a:ext cx="1874193" cy="2365121"/>
            <a:chOff x="748" y="3530"/>
            <a:chExt cx="271" cy="386"/>
          </a:xfrm>
        </p:grpSpPr>
        <p:sp>
          <p:nvSpPr>
            <p:cNvPr id="107" name="Freeform 376"/>
            <p:cNvSpPr>
              <a:spLocks/>
            </p:cNvSpPr>
            <p:nvPr/>
          </p:nvSpPr>
          <p:spPr bwMode="auto">
            <a:xfrm>
              <a:off x="793" y="3858"/>
              <a:ext cx="114" cy="33"/>
            </a:xfrm>
            <a:custGeom>
              <a:avLst/>
              <a:gdLst>
                <a:gd name="T0" fmla="*/ 0 w 50"/>
                <a:gd name="T1" fmla="*/ 144 h 14"/>
                <a:gd name="T2" fmla="*/ 308 w 50"/>
                <a:gd name="T3" fmla="*/ 134 h 14"/>
                <a:gd name="T4" fmla="*/ 593 w 50"/>
                <a:gd name="T5" fmla="*/ 50 h 14"/>
                <a:gd name="T6" fmla="*/ 308 w 50"/>
                <a:gd name="T7" fmla="*/ 94 h 14"/>
                <a:gd name="T8" fmla="*/ 178 w 50"/>
                <a:gd name="T9" fmla="*/ 78 h 14"/>
                <a:gd name="T10" fmla="*/ 25 w 50"/>
                <a:gd name="T11" fmla="*/ 13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4">
                  <a:moveTo>
                    <a:pt x="0" y="11"/>
                  </a:moveTo>
                  <a:cubicBezTo>
                    <a:pt x="7" y="14"/>
                    <a:pt x="18" y="9"/>
                    <a:pt x="26" y="10"/>
                  </a:cubicBezTo>
                  <a:cubicBezTo>
                    <a:pt x="36" y="11"/>
                    <a:pt x="40" y="5"/>
                    <a:pt x="50" y="4"/>
                  </a:cubicBezTo>
                  <a:cubicBezTo>
                    <a:pt x="43" y="0"/>
                    <a:pt x="34" y="6"/>
                    <a:pt x="26" y="7"/>
                  </a:cubicBezTo>
                  <a:cubicBezTo>
                    <a:pt x="23" y="7"/>
                    <a:pt x="19" y="5"/>
                    <a:pt x="15" y="6"/>
                  </a:cubicBezTo>
                  <a:cubicBezTo>
                    <a:pt x="10" y="7"/>
                    <a:pt x="7" y="10"/>
                    <a:pt x="2" y="1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8" name="Freeform 377"/>
            <p:cNvSpPr>
              <a:spLocks/>
            </p:cNvSpPr>
            <p:nvPr/>
          </p:nvSpPr>
          <p:spPr bwMode="auto">
            <a:xfrm>
              <a:off x="748" y="3530"/>
              <a:ext cx="271" cy="386"/>
            </a:xfrm>
            <a:custGeom>
              <a:avLst/>
              <a:gdLst>
                <a:gd name="T0" fmla="*/ 1405 w 119"/>
                <a:gd name="T1" fmla="*/ 430 h 159"/>
                <a:gd name="T2" fmla="*/ 1145 w 119"/>
                <a:gd name="T3" fmla="*/ 1313 h 159"/>
                <a:gd name="T4" fmla="*/ 1064 w 119"/>
                <a:gd name="T5" fmla="*/ 1714 h 159"/>
                <a:gd name="T6" fmla="*/ 922 w 119"/>
                <a:gd name="T7" fmla="*/ 2034 h 159"/>
                <a:gd name="T8" fmla="*/ 711 w 119"/>
                <a:gd name="T9" fmla="*/ 2105 h 159"/>
                <a:gd name="T10" fmla="*/ 483 w 119"/>
                <a:gd name="T11" fmla="*/ 2275 h 159"/>
                <a:gd name="T12" fmla="*/ 296 w 119"/>
                <a:gd name="T13" fmla="*/ 2064 h 159"/>
                <a:gd name="T14" fmla="*/ 82 w 119"/>
                <a:gd name="T15" fmla="*/ 1874 h 159"/>
                <a:gd name="T16" fmla="*/ 105 w 119"/>
                <a:gd name="T17" fmla="*/ 1561 h 159"/>
                <a:gd name="T18" fmla="*/ 130 w 119"/>
                <a:gd name="T19" fmla="*/ 1185 h 159"/>
                <a:gd name="T20" fmla="*/ 239 w 119"/>
                <a:gd name="T21" fmla="*/ 932 h 159"/>
                <a:gd name="T22" fmla="*/ 435 w 119"/>
                <a:gd name="T23" fmla="*/ 842 h 159"/>
                <a:gd name="T24" fmla="*/ 565 w 119"/>
                <a:gd name="T25" fmla="*/ 672 h 159"/>
                <a:gd name="T26" fmla="*/ 779 w 119"/>
                <a:gd name="T27" fmla="*/ 289 h 159"/>
                <a:gd name="T28" fmla="*/ 629 w 119"/>
                <a:gd name="T29" fmla="*/ 211 h 159"/>
                <a:gd name="T30" fmla="*/ 1109 w 119"/>
                <a:gd name="T31" fmla="*/ 100 h 159"/>
                <a:gd name="T32" fmla="*/ 1405 w 119"/>
                <a:gd name="T33" fmla="*/ 43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159">
                  <a:moveTo>
                    <a:pt x="119" y="30"/>
                  </a:moveTo>
                  <a:cubicBezTo>
                    <a:pt x="90" y="12"/>
                    <a:pt x="90" y="72"/>
                    <a:pt x="97" y="92"/>
                  </a:cubicBezTo>
                  <a:cubicBezTo>
                    <a:pt x="105" y="111"/>
                    <a:pt x="93" y="118"/>
                    <a:pt x="90" y="120"/>
                  </a:cubicBezTo>
                  <a:cubicBezTo>
                    <a:pt x="86" y="121"/>
                    <a:pt x="84" y="136"/>
                    <a:pt x="78" y="142"/>
                  </a:cubicBezTo>
                  <a:cubicBezTo>
                    <a:pt x="71" y="148"/>
                    <a:pt x="60" y="147"/>
                    <a:pt x="60" y="147"/>
                  </a:cubicBezTo>
                  <a:cubicBezTo>
                    <a:pt x="57" y="153"/>
                    <a:pt x="50" y="159"/>
                    <a:pt x="41" y="159"/>
                  </a:cubicBezTo>
                  <a:cubicBezTo>
                    <a:pt x="33" y="159"/>
                    <a:pt x="25" y="144"/>
                    <a:pt x="25" y="144"/>
                  </a:cubicBezTo>
                  <a:cubicBezTo>
                    <a:pt x="25" y="144"/>
                    <a:pt x="15" y="144"/>
                    <a:pt x="7" y="131"/>
                  </a:cubicBezTo>
                  <a:cubicBezTo>
                    <a:pt x="0" y="118"/>
                    <a:pt x="9" y="109"/>
                    <a:pt x="9" y="109"/>
                  </a:cubicBezTo>
                  <a:cubicBezTo>
                    <a:pt x="2" y="102"/>
                    <a:pt x="5" y="86"/>
                    <a:pt x="11" y="83"/>
                  </a:cubicBezTo>
                  <a:cubicBezTo>
                    <a:pt x="18" y="80"/>
                    <a:pt x="15" y="71"/>
                    <a:pt x="20" y="65"/>
                  </a:cubicBezTo>
                  <a:cubicBezTo>
                    <a:pt x="25" y="59"/>
                    <a:pt x="37" y="59"/>
                    <a:pt x="37" y="59"/>
                  </a:cubicBezTo>
                  <a:cubicBezTo>
                    <a:pt x="37" y="59"/>
                    <a:pt x="39" y="49"/>
                    <a:pt x="48" y="47"/>
                  </a:cubicBezTo>
                  <a:cubicBezTo>
                    <a:pt x="58" y="45"/>
                    <a:pt x="69" y="29"/>
                    <a:pt x="66" y="20"/>
                  </a:cubicBezTo>
                  <a:cubicBezTo>
                    <a:pt x="64" y="11"/>
                    <a:pt x="53" y="15"/>
                    <a:pt x="53" y="15"/>
                  </a:cubicBezTo>
                  <a:cubicBezTo>
                    <a:pt x="53" y="15"/>
                    <a:pt x="70" y="0"/>
                    <a:pt x="94" y="7"/>
                  </a:cubicBezTo>
                  <a:cubicBezTo>
                    <a:pt x="117" y="14"/>
                    <a:pt x="119" y="30"/>
                    <a:pt x="119" y="30"/>
                  </a:cubicBezTo>
                  <a:close/>
                </a:path>
              </a:pathLst>
            </a:custGeom>
            <a:solidFill>
              <a:srgbClr val="E6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9" name="Freeform 378"/>
            <p:cNvSpPr>
              <a:spLocks/>
            </p:cNvSpPr>
            <p:nvPr/>
          </p:nvSpPr>
          <p:spPr bwMode="auto">
            <a:xfrm>
              <a:off x="748" y="3556"/>
              <a:ext cx="271" cy="360"/>
            </a:xfrm>
            <a:custGeom>
              <a:avLst/>
              <a:gdLst>
                <a:gd name="T0" fmla="*/ 629 w 119"/>
                <a:gd name="T1" fmla="*/ 58 h 148"/>
                <a:gd name="T2" fmla="*/ 779 w 119"/>
                <a:gd name="T3" fmla="*/ 131 h 148"/>
                <a:gd name="T4" fmla="*/ 565 w 119"/>
                <a:gd name="T5" fmla="*/ 521 h 148"/>
                <a:gd name="T6" fmla="*/ 435 w 119"/>
                <a:gd name="T7" fmla="*/ 693 h 148"/>
                <a:gd name="T8" fmla="*/ 239 w 119"/>
                <a:gd name="T9" fmla="*/ 776 h 148"/>
                <a:gd name="T10" fmla="*/ 130 w 119"/>
                <a:gd name="T11" fmla="*/ 1036 h 148"/>
                <a:gd name="T12" fmla="*/ 105 w 119"/>
                <a:gd name="T13" fmla="*/ 1408 h 148"/>
                <a:gd name="T14" fmla="*/ 82 w 119"/>
                <a:gd name="T15" fmla="*/ 1727 h 148"/>
                <a:gd name="T16" fmla="*/ 296 w 119"/>
                <a:gd name="T17" fmla="*/ 1917 h 148"/>
                <a:gd name="T18" fmla="*/ 483 w 119"/>
                <a:gd name="T19" fmla="*/ 2131 h 148"/>
                <a:gd name="T20" fmla="*/ 711 w 119"/>
                <a:gd name="T21" fmla="*/ 1958 h 148"/>
                <a:gd name="T22" fmla="*/ 922 w 119"/>
                <a:gd name="T23" fmla="*/ 1888 h 148"/>
                <a:gd name="T24" fmla="*/ 1064 w 119"/>
                <a:gd name="T25" fmla="*/ 1569 h 148"/>
                <a:gd name="T26" fmla="*/ 1145 w 119"/>
                <a:gd name="T27" fmla="*/ 1165 h 148"/>
                <a:gd name="T28" fmla="*/ 1405 w 119"/>
                <a:gd name="T29" fmla="*/ 272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48">
                  <a:moveTo>
                    <a:pt x="53" y="4"/>
                  </a:moveTo>
                  <a:cubicBezTo>
                    <a:pt x="53" y="4"/>
                    <a:pt x="64" y="0"/>
                    <a:pt x="66" y="9"/>
                  </a:cubicBezTo>
                  <a:cubicBezTo>
                    <a:pt x="69" y="18"/>
                    <a:pt x="58" y="34"/>
                    <a:pt x="48" y="36"/>
                  </a:cubicBezTo>
                  <a:cubicBezTo>
                    <a:pt x="39" y="38"/>
                    <a:pt x="37" y="48"/>
                    <a:pt x="37" y="48"/>
                  </a:cubicBezTo>
                  <a:cubicBezTo>
                    <a:pt x="37" y="48"/>
                    <a:pt x="25" y="48"/>
                    <a:pt x="20" y="54"/>
                  </a:cubicBezTo>
                  <a:cubicBezTo>
                    <a:pt x="15" y="60"/>
                    <a:pt x="18" y="69"/>
                    <a:pt x="11" y="72"/>
                  </a:cubicBezTo>
                  <a:cubicBezTo>
                    <a:pt x="5" y="75"/>
                    <a:pt x="2" y="91"/>
                    <a:pt x="9" y="98"/>
                  </a:cubicBezTo>
                  <a:cubicBezTo>
                    <a:pt x="9" y="98"/>
                    <a:pt x="0" y="107"/>
                    <a:pt x="7" y="120"/>
                  </a:cubicBezTo>
                  <a:cubicBezTo>
                    <a:pt x="15" y="133"/>
                    <a:pt x="25" y="133"/>
                    <a:pt x="25" y="133"/>
                  </a:cubicBezTo>
                  <a:cubicBezTo>
                    <a:pt x="25" y="133"/>
                    <a:pt x="33" y="148"/>
                    <a:pt x="41" y="148"/>
                  </a:cubicBezTo>
                  <a:cubicBezTo>
                    <a:pt x="50" y="148"/>
                    <a:pt x="57" y="142"/>
                    <a:pt x="60" y="136"/>
                  </a:cubicBezTo>
                  <a:cubicBezTo>
                    <a:pt x="60" y="136"/>
                    <a:pt x="71" y="137"/>
                    <a:pt x="78" y="131"/>
                  </a:cubicBezTo>
                  <a:cubicBezTo>
                    <a:pt x="84" y="125"/>
                    <a:pt x="86" y="110"/>
                    <a:pt x="90" y="109"/>
                  </a:cubicBezTo>
                  <a:cubicBezTo>
                    <a:pt x="93" y="107"/>
                    <a:pt x="105" y="100"/>
                    <a:pt x="97" y="81"/>
                  </a:cubicBezTo>
                  <a:cubicBezTo>
                    <a:pt x="90" y="61"/>
                    <a:pt x="90" y="1"/>
                    <a:pt x="119" y="1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0" name="Freeform 379"/>
            <p:cNvSpPr>
              <a:spLocks/>
            </p:cNvSpPr>
            <p:nvPr/>
          </p:nvSpPr>
          <p:spPr bwMode="auto">
            <a:xfrm>
              <a:off x="821" y="3664"/>
              <a:ext cx="30" cy="38"/>
            </a:xfrm>
            <a:custGeom>
              <a:avLst/>
              <a:gdLst>
                <a:gd name="T0" fmla="*/ 0 w 13"/>
                <a:gd name="T1" fmla="*/ 78 h 16"/>
                <a:gd name="T2" fmla="*/ 159 w 13"/>
                <a:gd name="T3" fmla="*/ 214 h 16"/>
                <a:gd name="T4" fmla="*/ 74 w 13"/>
                <a:gd name="T5" fmla="*/ 0 h 16"/>
                <a:gd name="T6" fmla="*/ 48 w 13"/>
                <a:gd name="T7" fmla="*/ 40 h 16"/>
                <a:gd name="T8" fmla="*/ 12 w 13"/>
                <a:gd name="T9" fmla="*/ 5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cubicBezTo>
                    <a:pt x="6" y="4"/>
                    <a:pt x="10" y="11"/>
                    <a:pt x="13" y="16"/>
                  </a:cubicBezTo>
                  <a:cubicBezTo>
                    <a:pt x="9" y="12"/>
                    <a:pt x="7" y="5"/>
                    <a:pt x="6" y="0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1" name="Freeform 380"/>
            <p:cNvSpPr>
              <a:spLocks/>
            </p:cNvSpPr>
            <p:nvPr/>
          </p:nvSpPr>
          <p:spPr bwMode="auto">
            <a:xfrm>
              <a:off x="846" y="3846"/>
              <a:ext cx="48" cy="45"/>
            </a:xfrm>
            <a:custGeom>
              <a:avLst/>
              <a:gdLst>
                <a:gd name="T0" fmla="*/ 167 w 21"/>
                <a:gd name="T1" fmla="*/ 253 h 19"/>
                <a:gd name="T2" fmla="*/ 142 w 21"/>
                <a:gd name="T3" fmla="*/ 95 h 19"/>
                <a:gd name="T4" fmla="*/ 0 w 21"/>
                <a:gd name="T5" fmla="*/ 28 h 19"/>
                <a:gd name="T6" fmla="*/ 158 w 21"/>
                <a:gd name="T7" fmla="*/ 78 h 19"/>
                <a:gd name="T8" fmla="*/ 194 w 21"/>
                <a:gd name="T9" fmla="*/ 156 h 19"/>
                <a:gd name="T10" fmla="*/ 251 w 21"/>
                <a:gd name="T11" fmla="*/ 213 h 19"/>
                <a:gd name="T12" fmla="*/ 178 w 21"/>
                <a:gd name="T13" fmla="*/ 25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14" y="19"/>
                  </a:moveTo>
                  <a:cubicBezTo>
                    <a:pt x="15" y="14"/>
                    <a:pt x="15" y="11"/>
                    <a:pt x="12" y="7"/>
                  </a:cubicBezTo>
                  <a:cubicBezTo>
                    <a:pt x="10" y="4"/>
                    <a:pt x="5" y="1"/>
                    <a:pt x="0" y="2"/>
                  </a:cubicBezTo>
                  <a:cubicBezTo>
                    <a:pt x="5" y="0"/>
                    <a:pt x="10" y="2"/>
                    <a:pt x="13" y="6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9" y="15"/>
                    <a:pt x="21" y="16"/>
                  </a:cubicBezTo>
                  <a:cubicBezTo>
                    <a:pt x="19" y="16"/>
                    <a:pt x="16" y="19"/>
                    <a:pt x="15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2" name="Freeform 381"/>
            <p:cNvSpPr>
              <a:spLocks/>
            </p:cNvSpPr>
            <p:nvPr/>
          </p:nvSpPr>
          <p:spPr bwMode="auto">
            <a:xfrm>
              <a:off x="766" y="3788"/>
              <a:ext cx="50" cy="26"/>
            </a:xfrm>
            <a:custGeom>
              <a:avLst/>
              <a:gdLst>
                <a:gd name="T0" fmla="*/ 0 w 22"/>
                <a:gd name="T1" fmla="*/ 66 h 11"/>
                <a:gd name="T2" fmla="*/ 45 w 22"/>
                <a:gd name="T3" fmla="*/ 28 h 11"/>
                <a:gd name="T4" fmla="*/ 130 w 22"/>
                <a:gd name="T5" fmla="*/ 40 h 11"/>
                <a:gd name="T6" fmla="*/ 259 w 22"/>
                <a:gd name="T7" fmla="*/ 144 h 11"/>
                <a:gd name="T8" fmla="*/ 202 w 22"/>
                <a:gd name="T9" fmla="*/ 40 h 11"/>
                <a:gd name="T10" fmla="*/ 118 w 22"/>
                <a:gd name="T11" fmla="*/ 12 h 11"/>
                <a:gd name="T12" fmla="*/ 45 w 22"/>
                <a:gd name="T13" fmla="*/ 28 h 11"/>
                <a:gd name="T14" fmla="*/ 0 w 2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1">
                  <a:moveTo>
                    <a:pt x="0" y="5"/>
                  </a:moveTo>
                  <a:cubicBezTo>
                    <a:pt x="1" y="5"/>
                    <a:pt x="3" y="3"/>
                    <a:pt x="4" y="2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6" y="3"/>
                    <a:pt x="20" y="6"/>
                    <a:pt x="22" y="11"/>
                  </a:cubicBezTo>
                  <a:cubicBezTo>
                    <a:pt x="21" y="8"/>
                    <a:pt x="20" y="5"/>
                    <a:pt x="17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3" name="Freeform 382"/>
            <p:cNvSpPr>
              <a:spLocks/>
            </p:cNvSpPr>
            <p:nvPr/>
          </p:nvSpPr>
          <p:spPr bwMode="auto">
            <a:xfrm>
              <a:off x="789" y="3768"/>
              <a:ext cx="27" cy="27"/>
            </a:xfrm>
            <a:custGeom>
              <a:avLst/>
              <a:gdLst>
                <a:gd name="T0" fmla="*/ 0 w 12"/>
                <a:gd name="T1" fmla="*/ 133 h 11"/>
                <a:gd name="T2" fmla="*/ 126 w 12"/>
                <a:gd name="T3" fmla="*/ 0 h 11"/>
                <a:gd name="T4" fmla="*/ 117 w 12"/>
                <a:gd name="T5" fmla="*/ 91 h 11"/>
                <a:gd name="T6" fmla="*/ 72 w 12"/>
                <a:gd name="T7" fmla="*/ 162 h 11"/>
                <a:gd name="T8" fmla="*/ 36 w 12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5" y="11"/>
                    <a:pt x="12" y="5"/>
                    <a:pt x="11" y="0"/>
                  </a:cubicBezTo>
                  <a:cubicBezTo>
                    <a:pt x="11" y="2"/>
                    <a:pt x="11" y="4"/>
                    <a:pt x="10" y="6"/>
                  </a:cubicBezTo>
                  <a:cubicBezTo>
                    <a:pt x="8" y="8"/>
                    <a:pt x="6" y="8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4" name="Freeform 383"/>
            <p:cNvSpPr>
              <a:spLocks/>
            </p:cNvSpPr>
            <p:nvPr/>
          </p:nvSpPr>
          <p:spPr bwMode="auto">
            <a:xfrm>
              <a:off x="846" y="3744"/>
              <a:ext cx="55" cy="44"/>
            </a:xfrm>
            <a:custGeom>
              <a:avLst/>
              <a:gdLst>
                <a:gd name="T0" fmla="*/ 0 w 24"/>
                <a:gd name="T1" fmla="*/ 103 h 18"/>
                <a:gd name="T2" fmla="*/ 179 w 24"/>
                <a:gd name="T3" fmla="*/ 59 h 18"/>
                <a:gd name="T4" fmla="*/ 277 w 24"/>
                <a:gd name="T5" fmla="*/ 264 h 18"/>
                <a:gd name="T6" fmla="*/ 264 w 24"/>
                <a:gd name="T7" fmla="*/ 120 h 18"/>
                <a:gd name="T8" fmla="*/ 158 w 24"/>
                <a:gd name="T9" fmla="*/ 29 h 18"/>
                <a:gd name="T10" fmla="*/ 11 w 24"/>
                <a:gd name="T11" fmla="*/ 10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4" y="4"/>
                    <a:pt x="8" y="1"/>
                    <a:pt x="15" y="4"/>
                  </a:cubicBezTo>
                  <a:cubicBezTo>
                    <a:pt x="19" y="7"/>
                    <a:pt x="23" y="12"/>
                    <a:pt x="23" y="18"/>
                  </a:cubicBezTo>
                  <a:cubicBezTo>
                    <a:pt x="23" y="14"/>
                    <a:pt x="24" y="11"/>
                    <a:pt x="22" y="8"/>
                  </a:cubicBezTo>
                  <a:cubicBezTo>
                    <a:pt x="20" y="5"/>
                    <a:pt x="16" y="3"/>
                    <a:pt x="13" y="2"/>
                  </a:cubicBezTo>
                  <a:cubicBezTo>
                    <a:pt x="7" y="0"/>
                    <a:pt x="4" y="2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5" name="Freeform 384"/>
            <p:cNvSpPr>
              <a:spLocks/>
            </p:cNvSpPr>
            <p:nvPr/>
          </p:nvSpPr>
          <p:spPr bwMode="auto">
            <a:xfrm>
              <a:off x="864" y="3809"/>
              <a:ext cx="14" cy="59"/>
            </a:xfrm>
            <a:custGeom>
              <a:avLst/>
              <a:gdLst>
                <a:gd name="T0" fmla="*/ 37 w 6"/>
                <a:gd name="T1" fmla="*/ 285 h 24"/>
                <a:gd name="T2" fmla="*/ 77 w 6"/>
                <a:gd name="T3" fmla="*/ 0 h 24"/>
                <a:gd name="T4" fmla="*/ 37 w 6"/>
                <a:gd name="T5" fmla="*/ 182 h 24"/>
                <a:gd name="T6" fmla="*/ 77 w 6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3" y="19"/>
                  </a:moveTo>
                  <a:cubicBezTo>
                    <a:pt x="0" y="11"/>
                    <a:pt x="1" y="4"/>
                    <a:pt x="6" y="0"/>
                  </a:cubicBezTo>
                  <a:cubicBezTo>
                    <a:pt x="3" y="3"/>
                    <a:pt x="2" y="8"/>
                    <a:pt x="3" y="12"/>
                  </a:cubicBezTo>
                  <a:cubicBezTo>
                    <a:pt x="4" y="16"/>
                    <a:pt x="6" y="20"/>
                    <a:pt x="6" y="2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6" name="Freeform 385"/>
            <p:cNvSpPr>
              <a:spLocks/>
            </p:cNvSpPr>
            <p:nvPr/>
          </p:nvSpPr>
          <p:spPr bwMode="auto">
            <a:xfrm>
              <a:off x="880" y="3724"/>
              <a:ext cx="62" cy="42"/>
            </a:xfrm>
            <a:custGeom>
              <a:avLst/>
              <a:gdLst>
                <a:gd name="T0" fmla="*/ 0 w 27"/>
                <a:gd name="T1" fmla="*/ 166 h 17"/>
                <a:gd name="T2" fmla="*/ 216 w 27"/>
                <a:gd name="T3" fmla="*/ 166 h 17"/>
                <a:gd name="T4" fmla="*/ 317 w 27"/>
                <a:gd name="T5" fmla="*/ 0 h 17"/>
                <a:gd name="T6" fmla="*/ 207 w 27"/>
                <a:gd name="T7" fmla="*/ 166 h 17"/>
                <a:gd name="T8" fmla="*/ 147 w 27"/>
                <a:gd name="T9" fmla="*/ 212 h 17"/>
                <a:gd name="T10" fmla="*/ 73 w 27"/>
                <a:gd name="T11" fmla="*/ 225 h 17"/>
                <a:gd name="T12" fmla="*/ 73 w 27"/>
                <a:gd name="T13" fmla="*/ 257 h 17"/>
                <a:gd name="T14" fmla="*/ 48 w 27"/>
                <a:gd name="T15" fmla="*/ 2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7">
                  <a:moveTo>
                    <a:pt x="0" y="11"/>
                  </a:moveTo>
                  <a:cubicBezTo>
                    <a:pt x="4" y="15"/>
                    <a:pt x="14" y="13"/>
                    <a:pt x="18" y="11"/>
                  </a:cubicBezTo>
                  <a:cubicBezTo>
                    <a:pt x="21" y="9"/>
                    <a:pt x="27" y="4"/>
                    <a:pt x="26" y="0"/>
                  </a:cubicBezTo>
                  <a:cubicBezTo>
                    <a:pt x="26" y="6"/>
                    <a:pt x="22" y="9"/>
                    <a:pt x="17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7" name="Freeform 386"/>
            <p:cNvSpPr>
              <a:spLocks/>
            </p:cNvSpPr>
            <p:nvPr/>
          </p:nvSpPr>
          <p:spPr bwMode="auto">
            <a:xfrm>
              <a:off x="916" y="3811"/>
              <a:ext cx="39" cy="18"/>
            </a:xfrm>
            <a:custGeom>
              <a:avLst/>
              <a:gdLst>
                <a:gd name="T0" fmla="*/ 204 w 17"/>
                <a:gd name="T1" fmla="*/ 33 h 7"/>
                <a:gd name="T2" fmla="*/ 110 w 17"/>
                <a:gd name="T3" fmla="*/ 54 h 7"/>
                <a:gd name="T4" fmla="*/ 0 w 17"/>
                <a:gd name="T5" fmla="*/ 0 h 7"/>
                <a:gd name="T6" fmla="*/ 94 w 17"/>
                <a:gd name="T7" fmla="*/ 100 h 7"/>
                <a:gd name="T8" fmla="*/ 204 w 1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5" y="2"/>
                    <a:pt x="12" y="3"/>
                    <a:pt x="9" y="3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12" y="7"/>
                    <a:pt x="14" y="5"/>
                    <a:pt x="17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8" name="Freeform 387"/>
            <p:cNvSpPr>
              <a:spLocks/>
            </p:cNvSpPr>
            <p:nvPr/>
          </p:nvSpPr>
          <p:spPr bwMode="auto">
            <a:xfrm>
              <a:off x="786" y="3722"/>
              <a:ext cx="24" cy="22"/>
            </a:xfrm>
            <a:custGeom>
              <a:avLst/>
              <a:gdLst>
                <a:gd name="T0" fmla="*/ 0 w 10"/>
                <a:gd name="T1" fmla="*/ 42 h 9"/>
                <a:gd name="T2" fmla="*/ 12 w 10"/>
                <a:gd name="T3" fmla="*/ 0 h 9"/>
                <a:gd name="T4" fmla="*/ 70 w 10"/>
                <a:gd name="T5" fmla="*/ 59 h 9"/>
                <a:gd name="T6" fmla="*/ 139 w 10"/>
                <a:gd name="T7" fmla="*/ 132 h 9"/>
                <a:gd name="T8" fmla="*/ 0 w 10"/>
                <a:gd name="T9" fmla="*/ 4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3" y="3"/>
                    <a:pt x="5" y="4"/>
                  </a:cubicBezTo>
                  <a:cubicBezTo>
                    <a:pt x="7" y="5"/>
                    <a:pt x="8" y="7"/>
                    <a:pt x="10" y="9"/>
                  </a:cubicBezTo>
                  <a:cubicBezTo>
                    <a:pt x="6" y="7"/>
                    <a:pt x="4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9" name="Freeform 388"/>
            <p:cNvSpPr>
              <a:spLocks/>
            </p:cNvSpPr>
            <p:nvPr/>
          </p:nvSpPr>
          <p:spPr bwMode="auto">
            <a:xfrm>
              <a:off x="793" y="3843"/>
              <a:ext cx="32" cy="48"/>
            </a:xfrm>
            <a:custGeom>
              <a:avLst/>
              <a:gdLst>
                <a:gd name="T0" fmla="*/ 0 w 14"/>
                <a:gd name="T1" fmla="*/ 168 h 20"/>
                <a:gd name="T2" fmla="*/ 167 w 14"/>
                <a:gd name="T3" fmla="*/ 0 h 20"/>
                <a:gd name="T4" fmla="*/ 121 w 14"/>
                <a:gd name="T5" fmla="*/ 139 h 20"/>
                <a:gd name="T6" fmla="*/ 110 w 14"/>
                <a:gd name="T7" fmla="*/ 276 h 20"/>
                <a:gd name="T8" fmla="*/ 57 w 14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9" y="15"/>
                    <a:pt x="10" y="5"/>
                    <a:pt x="14" y="0"/>
                  </a:cubicBezTo>
                  <a:cubicBezTo>
                    <a:pt x="13" y="4"/>
                    <a:pt x="12" y="7"/>
                    <a:pt x="10" y="10"/>
                  </a:cubicBezTo>
                  <a:cubicBezTo>
                    <a:pt x="7" y="13"/>
                    <a:pt x="7" y="16"/>
                    <a:pt x="9" y="20"/>
                  </a:cubicBezTo>
                  <a:cubicBezTo>
                    <a:pt x="7" y="18"/>
                    <a:pt x="6" y="17"/>
                    <a:pt x="5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0" name="Freeform 389"/>
            <p:cNvSpPr>
              <a:spLocks/>
            </p:cNvSpPr>
            <p:nvPr/>
          </p:nvSpPr>
          <p:spPr bwMode="auto">
            <a:xfrm>
              <a:off x="789" y="3678"/>
              <a:ext cx="54" cy="70"/>
            </a:xfrm>
            <a:custGeom>
              <a:avLst/>
              <a:gdLst>
                <a:gd name="T0" fmla="*/ 207 w 24"/>
                <a:gd name="T1" fmla="*/ 41 h 29"/>
                <a:gd name="T2" fmla="*/ 45 w 24"/>
                <a:gd name="T3" fmla="*/ 111 h 29"/>
                <a:gd name="T4" fmla="*/ 126 w 24"/>
                <a:gd name="T5" fmla="*/ 326 h 29"/>
                <a:gd name="T6" fmla="*/ 207 w 24"/>
                <a:gd name="T7" fmla="*/ 338 h 29"/>
                <a:gd name="T8" fmla="*/ 227 w 24"/>
                <a:gd name="T9" fmla="*/ 268 h 29"/>
                <a:gd name="T10" fmla="*/ 254 w 24"/>
                <a:gd name="T11" fmla="*/ 210 h 29"/>
                <a:gd name="T12" fmla="*/ 207 w 24"/>
                <a:gd name="T13" fmla="*/ 5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18" y="3"/>
                  </a:moveTo>
                  <a:cubicBezTo>
                    <a:pt x="14" y="0"/>
                    <a:pt x="7" y="4"/>
                    <a:pt x="4" y="8"/>
                  </a:cubicBezTo>
                  <a:cubicBezTo>
                    <a:pt x="0" y="15"/>
                    <a:pt x="7" y="18"/>
                    <a:pt x="11" y="23"/>
                  </a:cubicBezTo>
                  <a:cubicBezTo>
                    <a:pt x="13" y="26"/>
                    <a:pt x="16" y="29"/>
                    <a:pt x="18" y="24"/>
                  </a:cubicBezTo>
                  <a:cubicBezTo>
                    <a:pt x="20" y="22"/>
                    <a:pt x="19" y="21"/>
                    <a:pt x="20" y="19"/>
                  </a:cubicBezTo>
                  <a:cubicBezTo>
                    <a:pt x="20" y="17"/>
                    <a:pt x="21" y="17"/>
                    <a:pt x="22" y="15"/>
                  </a:cubicBezTo>
                  <a:cubicBezTo>
                    <a:pt x="24" y="11"/>
                    <a:pt x="21" y="7"/>
                    <a:pt x="18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1" name="Freeform 390"/>
            <p:cNvSpPr>
              <a:spLocks/>
            </p:cNvSpPr>
            <p:nvPr/>
          </p:nvSpPr>
          <p:spPr bwMode="auto">
            <a:xfrm>
              <a:off x="823" y="3748"/>
              <a:ext cx="66" cy="91"/>
            </a:xfrm>
            <a:custGeom>
              <a:avLst/>
              <a:gdLst>
                <a:gd name="T0" fmla="*/ 284 w 29"/>
                <a:gd name="T1" fmla="*/ 91 h 37"/>
                <a:gd name="T2" fmla="*/ 73 w 29"/>
                <a:gd name="T3" fmla="*/ 182 h 37"/>
                <a:gd name="T4" fmla="*/ 11 w 29"/>
                <a:gd name="T5" fmla="*/ 315 h 37"/>
                <a:gd name="T6" fmla="*/ 57 w 29"/>
                <a:gd name="T7" fmla="*/ 477 h 37"/>
                <a:gd name="T8" fmla="*/ 187 w 29"/>
                <a:gd name="T9" fmla="*/ 477 h 37"/>
                <a:gd name="T10" fmla="*/ 269 w 29"/>
                <a:gd name="T11" fmla="*/ 298 h 37"/>
                <a:gd name="T12" fmla="*/ 269 w 29"/>
                <a:gd name="T13" fmla="*/ 1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7">
                  <a:moveTo>
                    <a:pt x="24" y="6"/>
                  </a:moveTo>
                  <a:cubicBezTo>
                    <a:pt x="16" y="0"/>
                    <a:pt x="12" y="9"/>
                    <a:pt x="6" y="12"/>
                  </a:cubicBezTo>
                  <a:cubicBezTo>
                    <a:pt x="2" y="14"/>
                    <a:pt x="0" y="16"/>
                    <a:pt x="1" y="21"/>
                  </a:cubicBezTo>
                  <a:cubicBezTo>
                    <a:pt x="1" y="24"/>
                    <a:pt x="3" y="29"/>
                    <a:pt x="5" y="32"/>
                  </a:cubicBezTo>
                  <a:cubicBezTo>
                    <a:pt x="8" y="36"/>
                    <a:pt x="13" y="37"/>
                    <a:pt x="16" y="32"/>
                  </a:cubicBezTo>
                  <a:cubicBezTo>
                    <a:pt x="18" y="27"/>
                    <a:pt x="19" y="24"/>
                    <a:pt x="23" y="20"/>
                  </a:cubicBezTo>
                  <a:cubicBezTo>
                    <a:pt x="27" y="18"/>
                    <a:pt x="29" y="8"/>
                    <a:pt x="23" y="7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2" name="Freeform 391"/>
            <p:cNvSpPr>
              <a:spLocks/>
            </p:cNvSpPr>
            <p:nvPr/>
          </p:nvSpPr>
          <p:spPr bwMode="auto">
            <a:xfrm>
              <a:off x="763" y="3802"/>
              <a:ext cx="47" cy="53"/>
            </a:xfrm>
            <a:custGeom>
              <a:avLst/>
              <a:gdLst>
                <a:gd name="T0" fmla="*/ 233 w 20"/>
                <a:gd name="T1" fmla="*/ 29 h 22"/>
                <a:gd name="T2" fmla="*/ 49 w 20"/>
                <a:gd name="T3" fmla="*/ 41 h 22"/>
                <a:gd name="T4" fmla="*/ 89 w 20"/>
                <a:gd name="T5" fmla="*/ 267 h 22"/>
                <a:gd name="T6" fmla="*/ 183 w 20"/>
                <a:gd name="T7" fmla="*/ 251 h 22"/>
                <a:gd name="T8" fmla="*/ 233 w 20"/>
                <a:gd name="T9" fmla="*/ 169 h 22"/>
                <a:gd name="T10" fmla="*/ 233 w 20"/>
                <a:gd name="T11" fmla="*/ 4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8" y="2"/>
                  </a:moveTo>
                  <a:cubicBezTo>
                    <a:pt x="14" y="0"/>
                    <a:pt x="8" y="0"/>
                    <a:pt x="4" y="3"/>
                  </a:cubicBezTo>
                  <a:cubicBezTo>
                    <a:pt x="0" y="7"/>
                    <a:pt x="3" y="16"/>
                    <a:pt x="7" y="19"/>
                  </a:cubicBezTo>
                  <a:cubicBezTo>
                    <a:pt x="10" y="22"/>
                    <a:pt x="13" y="22"/>
                    <a:pt x="14" y="18"/>
                  </a:cubicBezTo>
                  <a:cubicBezTo>
                    <a:pt x="15" y="14"/>
                    <a:pt x="16" y="14"/>
                    <a:pt x="18" y="12"/>
                  </a:cubicBezTo>
                  <a:cubicBezTo>
                    <a:pt x="20" y="9"/>
                    <a:pt x="20" y="6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3" name="Freeform 392"/>
            <p:cNvSpPr>
              <a:spLocks/>
            </p:cNvSpPr>
            <p:nvPr/>
          </p:nvSpPr>
          <p:spPr bwMode="auto">
            <a:xfrm>
              <a:off x="757" y="3724"/>
              <a:ext cx="44" cy="58"/>
            </a:xfrm>
            <a:custGeom>
              <a:avLst/>
              <a:gdLst>
                <a:gd name="T0" fmla="*/ 225 w 19"/>
                <a:gd name="T1" fmla="*/ 111 h 24"/>
                <a:gd name="T2" fmla="*/ 49 w 19"/>
                <a:gd name="T3" fmla="*/ 280 h 24"/>
                <a:gd name="T4" fmla="*/ 123 w 19"/>
                <a:gd name="T5" fmla="*/ 326 h 24"/>
                <a:gd name="T6" fmla="*/ 171 w 19"/>
                <a:gd name="T7" fmla="*/ 256 h 24"/>
                <a:gd name="T8" fmla="*/ 236 w 19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8" y="8"/>
                  </a:moveTo>
                  <a:cubicBezTo>
                    <a:pt x="10" y="0"/>
                    <a:pt x="0" y="12"/>
                    <a:pt x="4" y="20"/>
                  </a:cubicBezTo>
                  <a:cubicBezTo>
                    <a:pt x="5" y="23"/>
                    <a:pt x="7" y="24"/>
                    <a:pt x="10" y="23"/>
                  </a:cubicBezTo>
                  <a:cubicBezTo>
                    <a:pt x="14" y="23"/>
                    <a:pt x="13" y="21"/>
                    <a:pt x="14" y="18"/>
                  </a:cubicBezTo>
                  <a:cubicBezTo>
                    <a:pt x="15" y="14"/>
                    <a:pt x="19" y="13"/>
                    <a:pt x="19" y="9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4" name="Freeform 393"/>
            <p:cNvSpPr>
              <a:spLocks/>
            </p:cNvSpPr>
            <p:nvPr/>
          </p:nvSpPr>
          <p:spPr bwMode="auto">
            <a:xfrm>
              <a:off x="846" y="3644"/>
              <a:ext cx="41" cy="68"/>
            </a:xfrm>
            <a:custGeom>
              <a:avLst/>
              <a:gdLst>
                <a:gd name="T0" fmla="*/ 212 w 18"/>
                <a:gd name="T1" fmla="*/ 12 h 28"/>
                <a:gd name="T2" fmla="*/ 82 w 18"/>
                <a:gd name="T3" fmla="*/ 58 h 28"/>
                <a:gd name="T4" fmla="*/ 11 w 18"/>
                <a:gd name="T5" fmla="*/ 189 h 28"/>
                <a:gd name="T6" fmla="*/ 166 w 18"/>
                <a:gd name="T7" fmla="*/ 313 h 28"/>
                <a:gd name="T8" fmla="*/ 212 w 18"/>
                <a:gd name="T9" fmla="*/ 4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15" y="0"/>
                    <a:pt x="10" y="3"/>
                    <a:pt x="7" y="4"/>
                  </a:cubicBezTo>
                  <a:cubicBezTo>
                    <a:pt x="3" y="5"/>
                    <a:pt x="0" y="7"/>
                    <a:pt x="1" y="13"/>
                  </a:cubicBezTo>
                  <a:cubicBezTo>
                    <a:pt x="3" y="17"/>
                    <a:pt x="8" y="28"/>
                    <a:pt x="14" y="22"/>
                  </a:cubicBezTo>
                  <a:cubicBezTo>
                    <a:pt x="18" y="17"/>
                    <a:pt x="17" y="9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5" name="Freeform 394"/>
            <p:cNvSpPr>
              <a:spLocks/>
            </p:cNvSpPr>
            <p:nvPr/>
          </p:nvSpPr>
          <p:spPr bwMode="auto">
            <a:xfrm>
              <a:off x="878" y="3811"/>
              <a:ext cx="43" cy="64"/>
            </a:xfrm>
            <a:custGeom>
              <a:avLst/>
              <a:gdLst>
                <a:gd name="T0" fmla="*/ 220 w 19"/>
                <a:gd name="T1" fmla="*/ 74 h 26"/>
                <a:gd name="T2" fmla="*/ 57 w 19"/>
                <a:gd name="T3" fmla="*/ 30 h 26"/>
                <a:gd name="T4" fmla="*/ 11 w 19"/>
                <a:gd name="T5" fmla="*/ 224 h 26"/>
                <a:gd name="T6" fmla="*/ 45 w 19"/>
                <a:gd name="T7" fmla="*/ 345 h 26"/>
                <a:gd name="T8" fmla="*/ 102 w 19"/>
                <a:gd name="T9" fmla="*/ 298 h 26"/>
                <a:gd name="T10" fmla="*/ 163 w 19"/>
                <a:gd name="T11" fmla="*/ 153 h 26"/>
                <a:gd name="T12" fmla="*/ 210 w 19"/>
                <a:gd name="T13" fmla="*/ 9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9" y="5"/>
                  </a:moveTo>
                  <a:cubicBezTo>
                    <a:pt x="15" y="2"/>
                    <a:pt x="10" y="0"/>
                    <a:pt x="5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7"/>
                    <a:pt x="3" y="21"/>
                    <a:pt x="4" y="23"/>
                  </a:cubicBezTo>
                  <a:cubicBezTo>
                    <a:pt x="8" y="26"/>
                    <a:pt x="9" y="23"/>
                    <a:pt x="9" y="20"/>
                  </a:cubicBezTo>
                  <a:cubicBezTo>
                    <a:pt x="9" y="15"/>
                    <a:pt x="10" y="13"/>
                    <a:pt x="14" y="10"/>
                  </a:cubicBezTo>
                  <a:cubicBezTo>
                    <a:pt x="15" y="9"/>
                    <a:pt x="18" y="8"/>
                    <a:pt x="18" y="6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6" name="Freeform 395"/>
            <p:cNvSpPr>
              <a:spLocks/>
            </p:cNvSpPr>
            <p:nvPr/>
          </p:nvSpPr>
          <p:spPr bwMode="auto">
            <a:xfrm>
              <a:off x="819" y="3848"/>
              <a:ext cx="52" cy="53"/>
            </a:xfrm>
            <a:custGeom>
              <a:avLst/>
              <a:gdLst>
                <a:gd name="T0" fmla="*/ 255 w 23"/>
                <a:gd name="T1" fmla="*/ 169 h 22"/>
                <a:gd name="T2" fmla="*/ 11 w 23"/>
                <a:gd name="T3" fmla="*/ 157 h 22"/>
                <a:gd name="T4" fmla="*/ 36 w 23"/>
                <a:gd name="T5" fmla="*/ 251 h 22"/>
                <a:gd name="T6" fmla="*/ 118 w 23"/>
                <a:gd name="T7" fmla="*/ 226 h 22"/>
                <a:gd name="T8" fmla="*/ 267 w 23"/>
                <a:gd name="T9" fmla="*/ 16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2"/>
                  </a:moveTo>
                  <a:cubicBezTo>
                    <a:pt x="20" y="2"/>
                    <a:pt x="3" y="0"/>
                    <a:pt x="1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7" y="22"/>
                    <a:pt x="8" y="19"/>
                    <a:pt x="10" y="16"/>
                  </a:cubicBezTo>
                  <a:cubicBezTo>
                    <a:pt x="14" y="13"/>
                    <a:pt x="22" y="19"/>
                    <a:pt x="23" y="1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7" name="Freeform 396"/>
            <p:cNvSpPr>
              <a:spLocks/>
            </p:cNvSpPr>
            <p:nvPr/>
          </p:nvSpPr>
          <p:spPr bwMode="auto">
            <a:xfrm>
              <a:off x="907" y="3744"/>
              <a:ext cx="41" cy="67"/>
            </a:xfrm>
            <a:custGeom>
              <a:avLst/>
              <a:gdLst>
                <a:gd name="T0" fmla="*/ 175 w 18"/>
                <a:gd name="T1" fmla="*/ 12 h 28"/>
                <a:gd name="T2" fmla="*/ 118 w 18"/>
                <a:gd name="T3" fmla="*/ 69 h 28"/>
                <a:gd name="T4" fmla="*/ 48 w 18"/>
                <a:gd name="T5" fmla="*/ 127 h 28"/>
                <a:gd name="T6" fmla="*/ 57 w 18"/>
                <a:gd name="T7" fmla="*/ 304 h 28"/>
                <a:gd name="T8" fmla="*/ 187 w 18"/>
                <a:gd name="T9" fmla="*/ 275 h 28"/>
                <a:gd name="T10" fmla="*/ 166 w 18"/>
                <a:gd name="T11" fmla="*/ 136 h 28"/>
                <a:gd name="T12" fmla="*/ 203 w 1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15" y="1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7"/>
                    <a:pt x="4" y="9"/>
                  </a:cubicBezTo>
                  <a:cubicBezTo>
                    <a:pt x="0" y="13"/>
                    <a:pt x="3" y="19"/>
                    <a:pt x="5" y="22"/>
                  </a:cubicBezTo>
                  <a:cubicBezTo>
                    <a:pt x="9" y="26"/>
                    <a:pt x="17" y="28"/>
                    <a:pt x="16" y="20"/>
                  </a:cubicBezTo>
                  <a:cubicBezTo>
                    <a:pt x="15" y="16"/>
                    <a:pt x="12" y="14"/>
                    <a:pt x="14" y="10"/>
                  </a:cubicBezTo>
                  <a:cubicBezTo>
                    <a:pt x="16" y="6"/>
                    <a:pt x="18" y="4"/>
                    <a:pt x="17" y="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8" name="Freeform 397"/>
            <p:cNvSpPr>
              <a:spLocks/>
            </p:cNvSpPr>
            <p:nvPr/>
          </p:nvSpPr>
          <p:spPr bwMode="auto">
            <a:xfrm>
              <a:off x="873" y="3683"/>
              <a:ext cx="57" cy="65"/>
            </a:xfrm>
            <a:custGeom>
              <a:avLst/>
              <a:gdLst>
                <a:gd name="T0" fmla="*/ 119 w 25"/>
                <a:gd name="T1" fmla="*/ 29 h 27"/>
                <a:gd name="T2" fmla="*/ 0 w 25"/>
                <a:gd name="T3" fmla="*/ 197 h 27"/>
                <a:gd name="T4" fmla="*/ 178 w 25"/>
                <a:gd name="T5" fmla="*/ 337 h 27"/>
                <a:gd name="T6" fmla="*/ 271 w 25"/>
                <a:gd name="T7" fmla="*/ 197 h 27"/>
                <a:gd name="T8" fmla="*/ 178 w 25"/>
                <a:gd name="T9" fmla="*/ 152 h 27"/>
                <a:gd name="T10" fmla="*/ 155 w 25"/>
                <a:gd name="T11" fmla="*/ 29 h 27"/>
                <a:gd name="T12" fmla="*/ 130 w 25"/>
                <a:gd name="T13" fmla="*/ 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0" y="2"/>
                  </a:moveTo>
                  <a:cubicBezTo>
                    <a:pt x="7" y="7"/>
                    <a:pt x="0" y="8"/>
                    <a:pt x="0" y="14"/>
                  </a:cubicBezTo>
                  <a:cubicBezTo>
                    <a:pt x="0" y="22"/>
                    <a:pt x="8" y="27"/>
                    <a:pt x="15" y="24"/>
                  </a:cubicBezTo>
                  <a:cubicBezTo>
                    <a:pt x="18" y="23"/>
                    <a:pt x="25" y="19"/>
                    <a:pt x="23" y="14"/>
                  </a:cubicBezTo>
                  <a:cubicBezTo>
                    <a:pt x="21" y="12"/>
                    <a:pt x="17" y="13"/>
                    <a:pt x="15" y="11"/>
                  </a:cubicBezTo>
                  <a:cubicBezTo>
                    <a:pt x="12" y="8"/>
                    <a:pt x="14" y="5"/>
                    <a:pt x="13" y="2"/>
                  </a:cubicBezTo>
                  <a:cubicBezTo>
                    <a:pt x="13" y="1"/>
                    <a:pt x="11" y="0"/>
                    <a:pt x="11" y="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9" name="Freeform 398"/>
            <p:cNvSpPr>
              <a:spLocks/>
            </p:cNvSpPr>
            <p:nvPr/>
          </p:nvSpPr>
          <p:spPr bwMode="auto">
            <a:xfrm>
              <a:off x="862" y="3555"/>
              <a:ext cx="59" cy="113"/>
            </a:xfrm>
            <a:custGeom>
              <a:avLst/>
              <a:gdLst>
                <a:gd name="T0" fmla="*/ 129 w 26"/>
                <a:gd name="T1" fmla="*/ 0 h 47"/>
                <a:gd name="T2" fmla="*/ 247 w 26"/>
                <a:gd name="T3" fmla="*/ 197 h 47"/>
                <a:gd name="T4" fmla="*/ 186 w 26"/>
                <a:gd name="T5" fmla="*/ 404 h 47"/>
                <a:gd name="T6" fmla="*/ 93 w 26"/>
                <a:gd name="T7" fmla="*/ 515 h 47"/>
                <a:gd name="T8" fmla="*/ 0 w 26"/>
                <a:gd name="T9" fmla="*/ 584 h 47"/>
                <a:gd name="T10" fmla="*/ 45 w 26"/>
                <a:gd name="T11" fmla="*/ 654 h 47"/>
                <a:gd name="T12" fmla="*/ 102 w 26"/>
                <a:gd name="T13" fmla="*/ 572 h 47"/>
                <a:gd name="T14" fmla="*/ 247 w 26"/>
                <a:gd name="T15" fmla="*/ 363 h 47"/>
                <a:gd name="T16" fmla="*/ 175 w 26"/>
                <a:gd name="T17" fmla="*/ 29 h 47"/>
                <a:gd name="T18" fmla="*/ 138 w 26"/>
                <a:gd name="T19" fmla="*/ 1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7">
                  <a:moveTo>
                    <a:pt x="11" y="0"/>
                  </a:moveTo>
                  <a:cubicBezTo>
                    <a:pt x="17" y="1"/>
                    <a:pt x="21" y="9"/>
                    <a:pt x="21" y="14"/>
                  </a:cubicBezTo>
                  <a:cubicBezTo>
                    <a:pt x="22" y="19"/>
                    <a:pt x="20" y="25"/>
                    <a:pt x="16" y="29"/>
                  </a:cubicBezTo>
                  <a:cubicBezTo>
                    <a:pt x="14" y="32"/>
                    <a:pt x="11" y="35"/>
                    <a:pt x="8" y="37"/>
                  </a:cubicBezTo>
                  <a:cubicBezTo>
                    <a:pt x="6" y="39"/>
                    <a:pt x="3" y="40"/>
                    <a:pt x="0" y="42"/>
                  </a:cubicBezTo>
                  <a:cubicBezTo>
                    <a:pt x="2" y="43"/>
                    <a:pt x="2" y="47"/>
                    <a:pt x="4" y="47"/>
                  </a:cubicBezTo>
                  <a:cubicBezTo>
                    <a:pt x="5" y="46"/>
                    <a:pt x="8" y="41"/>
                    <a:pt x="9" y="41"/>
                  </a:cubicBezTo>
                  <a:cubicBezTo>
                    <a:pt x="14" y="36"/>
                    <a:pt x="18" y="32"/>
                    <a:pt x="21" y="26"/>
                  </a:cubicBezTo>
                  <a:cubicBezTo>
                    <a:pt x="25" y="17"/>
                    <a:pt x="26" y="6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0" name="Freeform 399"/>
            <p:cNvSpPr>
              <a:spLocks/>
            </p:cNvSpPr>
            <p:nvPr/>
          </p:nvSpPr>
          <p:spPr bwMode="auto">
            <a:xfrm>
              <a:off x="805" y="3775"/>
              <a:ext cx="25" cy="51"/>
            </a:xfrm>
            <a:custGeom>
              <a:avLst/>
              <a:gdLst>
                <a:gd name="T0" fmla="*/ 57 w 11"/>
                <a:gd name="T1" fmla="*/ 0 h 21"/>
                <a:gd name="T2" fmla="*/ 25 w 11"/>
                <a:gd name="T3" fmla="*/ 70 h 21"/>
                <a:gd name="T4" fmla="*/ 36 w 11"/>
                <a:gd name="T5" fmla="*/ 141 h 21"/>
                <a:gd name="T6" fmla="*/ 130 w 11"/>
                <a:gd name="T7" fmla="*/ 301 h 21"/>
                <a:gd name="T8" fmla="*/ 57 w 11"/>
                <a:gd name="T9" fmla="*/ 141 h 21"/>
                <a:gd name="T10" fmla="*/ 57 w 11"/>
                <a:gd name="T11" fmla="*/ 2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5" y="2"/>
                    <a:pt x="3" y="4"/>
                    <a:pt x="2" y="5"/>
                  </a:cubicBezTo>
                  <a:cubicBezTo>
                    <a:pt x="0" y="8"/>
                    <a:pt x="2" y="7"/>
                    <a:pt x="3" y="10"/>
                  </a:cubicBezTo>
                  <a:cubicBezTo>
                    <a:pt x="6" y="15"/>
                    <a:pt x="6" y="18"/>
                    <a:pt x="11" y="21"/>
                  </a:cubicBezTo>
                  <a:cubicBezTo>
                    <a:pt x="9" y="18"/>
                    <a:pt x="6" y="15"/>
                    <a:pt x="5" y="10"/>
                  </a:cubicBezTo>
                  <a:cubicBezTo>
                    <a:pt x="5" y="8"/>
                    <a:pt x="4" y="4"/>
                    <a:pt x="5" y="2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1" name="Freeform 400"/>
            <p:cNvSpPr>
              <a:spLocks/>
            </p:cNvSpPr>
            <p:nvPr/>
          </p:nvSpPr>
          <p:spPr bwMode="auto">
            <a:xfrm>
              <a:off x="812" y="3738"/>
              <a:ext cx="21" cy="22"/>
            </a:xfrm>
            <a:custGeom>
              <a:avLst/>
              <a:gdLst>
                <a:gd name="T0" fmla="*/ 12 w 9"/>
                <a:gd name="T1" fmla="*/ 120 h 9"/>
                <a:gd name="T2" fmla="*/ 0 w 9"/>
                <a:gd name="T3" fmla="*/ 29 h 9"/>
                <a:gd name="T4" fmla="*/ 114 w 9"/>
                <a:gd name="T5" fmla="*/ 0 h 9"/>
                <a:gd name="T6" fmla="*/ 49 w 9"/>
                <a:gd name="T7" fmla="*/ 59 h 9"/>
                <a:gd name="T8" fmla="*/ 12 w 9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cubicBezTo>
                    <a:pt x="0" y="6"/>
                    <a:pt x="1" y="4"/>
                    <a:pt x="0" y="2"/>
                  </a:cubicBezTo>
                  <a:cubicBezTo>
                    <a:pt x="2" y="4"/>
                    <a:pt x="7" y="3"/>
                    <a:pt x="9" y="0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1" y="5"/>
                    <a:pt x="2" y="7"/>
                    <a:pt x="1" y="9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2" name="Freeform 401"/>
            <p:cNvSpPr>
              <a:spLocks/>
            </p:cNvSpPr>
            <p:nvPr/>
          </p:nvSpPr>
          <p:spPr bwMode="auto">
            <a:xfrm>
              <a:off x="823" y="3819"/>
              <a:ext cx="23" cy="41"/>
            </a:xfrm>
            <a:custGeom>
              <a:avLst/>
              <a:gdLst>
                <a:gd name="T0" fmla="*/ 0 w 10"/>
                <a:gd name="T1" fmla="*/ 12 h 17"/>
                <a:gd name="T2" fmla="*/ 28 w 10"/>
                <a:gd name="T3" fmla="*/ 140 h 17"/>
                <a:gd name="T4" fmla="*/ 0 w 10"/>
                <a:gd name="T5" fmla="*/ 239 h 17"/>
                <a:gd name="T6" fmla="*/ 122 w 10"/>
                <a:gd name="T7" fmla="*/ 181 h 17"/>
                <a:gd name="T8" fmla="*/ 48 w 10"/>
                <a:gd name="T9" fmla="*/ 99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2" y="1"/>
                    <a:pt x="2" y="8"/>
                    <a:pt x="2" y="10"/>
                  </a:cubicBezTo>
                  <a:cubicBezTo>
                    <a:pt x="2" y="12"/>
                    <a:pt x="2" y="15"/>
                    <a:pt x="0" y="17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8" y="11"/>
                    <a:pt x="6" y="11"/>
                    <a:pt x="4" y="7"/>
                  </a:cubicBezTo>
                  <a:cubicBezTo>
                    <a:pt x="3" y="4"/>
                    <a:pt x="3" y="2"/>
                    <a:pt x="0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3" name="Freeform 402"/>
            <p:cNvSpPr>
              <a:spLocks/>
            </p:cNvSpPr>
            <p:nvPr/>
          </p:nvSpPr>
          <p:spPr bwMode="auto">
            <a:xfrm>
              <a:off x="848" y="3705"/>
              <a:ext cx="21" cy="51"/>
            </a:xfrm>
            <a:custGeom>
              <a:avLst/>
              <a:gdLst>
                <a:gd name="T0" fmla="*/ 114 w 9"/>
                <a:gd name="T1" fmla="*/ 12 h 21"/>
                <a:gd name="T2" fmla="*/ 103 w 9"/>
                <a:gd name="T3" fmla="*/ 243 h 21"/>
                <a:gd name="T4" fmla="*/ 49 w 9"/>
                <a:gd name="T5" fmla="*/ 243 h 21"/>
                <a:gd name="T6" fmla="*/ 0 w 9"/>
                <a:gd name="T7" fmla="*/ 301 h 21"/>
                <a:gd name="T8" fmla="*/ 37 w 9"/>
                <a:gd name="T9" fmla="*/ 211 h 21"/>
                <a:gd name="T10" fmla="*/ 49 w 9"/>
                <a:gd name="T11" fmla="*/ 129 h 21"/>
                <a:gd name="T12" fmla="*/ 103 w 9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1">
                  <a:moveTo>
                    <a:pt x="9" y="1"/>
                  </a:moveTo>
                  <a:cubicBezTo>
                    <a:pt x="3" y="3"/>
                    <a:pt x="5" y="14"/>
                    <a:pt x="8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19"/>
                    <a:pt x="2" y="16"/>
                    <a:pt x="3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4" y="6"/>
                    <a:pt x="5" y="2"/>
                    <a:pt x="8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4" name="Freeform 403"/>
            <p:cNvSpPr>
              <a:spLocks/>
            </p:cNvSpPr>
            <p:nvPr/>
          </p:nvSpPr>
          <p:spPr bwMode="auto">
            <a:xfrm>
              <a:off x="921" y="3686"/>
              <a:ext cx="34" cy="38"/>
            </a:xfrm>
            <a:custGeom>
              <a:avLst/>
              <a:gdLst>
                <a:gd name="T0" fmla="*/ 0 w 15"/>
                <a:gd name="T1" fmla="*/ 0 h 16"/>
                <a:gd name="T2" fmla="*/ 93 w 15"/>
                <a:gd name="T3" fmla="*/ 214 h 16"/>
                <a:gd name="T4" fmla="*/ 175 w 15"/>
                <a:gd name="T5" fmla="*/ 147 h 16"/>
                <a:gd name="T6" fmla="*/ 118 w 15"/>
                <a:gd name="T7" fmla="*/ 135 h 16"/>
                <a:gd name="T8" fmla="*/ 82 w 15"/>
                <a:gd name="T9" fmla="*/ 78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5" y="2"/>
                    <a:pt x="8" y="11"/>
                    <a:pt x="8" y="16"/>
                  </a:cubicBezTo>
                  <a:cubicBezTo>
                    <a:pt x="8" y="13"/>
                    <a:pt x="12" y="10"/>
                    <a:pt x="15" y="11"/>
                  </a:cubicBezTo>
                  <a:cubicBezTo>
                    <a:pt x="14" y="10"/>
                    <a:pt x="12" y="11"/>
                    <a:pt x="10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5" name="Freeform 404"/>
            <p:cNvSpPr>
              <a:spLocks/>
            </p:cNvSpPr>
            <p:nvPr/>
          </p:nvSpPr>
          <p:spPr bwMode="auto">
            <a:xfrm>
              <a:off x="884" y="3782"/>
              <a:ext cx="32" cy="29"/>
            </a:xfrm>
            <a:custGeom>
              <a:avLst/>
              <a:gdLst>
                <a:gd name="T0" fmla="*/ 85 w 14"/>
                <a:gd name="T1" fmla="*/ 0 h 12"/>
                <a:gd name="T2" fmla="*/ 167 w 14"/>
                <a:gd name="T3" fmla="*/ 169 h 12"/>
                <a:gd name="T4" fmla="*/ 85 w 14"/>
                <a:gd name="T5" fmla="*/ 128 h 12"/>
                <a:gd name="T6" fmla="*/ 0 w 14"/>
                <a:gd name="T7" fmla="*/ 140 h 12"/>
                <a:gd name="T8" fmla="*/ 73 w 14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5"/>
                    <a:pt x="11" y="9"/>
                    <a:pt x="14" y="12"/>
                  </a:cubicBezTo>
                  <a:cubicBezTo>
                    <a:pt x="12" y="11"/>
                    <a:pt x="9" y="9"/>
                    <a:pt x="7" y="9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3" y="9"/>
                    <a:pt x="7" y="5"/>
                    <a:pt x="6" y="1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6" name="Freeform 405"/>
            <p:cNvSpPr>
              <a:spLocks/>
            </p:cNvSpPr>
            <p:nvPr/>
          </p:nvSpPr>
          <p:spPr bwMode="auto">
            <a:xfrm>
              <a:off x="789" y="3693"/>
              <a:ext cx="14" cy="29"/>
            </a:xfrm>
            <a:custGeom>
              <a:avLst/>
              <a:gdLst>
                <a:gd name="T0" fmla="*/ 77 w 6"/>
                <a:gd name="T1" fmla="*/ 0 h 12"/>
                <a:gd name="T2" fmla="*/ 77 w 6"/>
                <a:gd name="T3" fmla="*/ 169 h 12"/>
                <a:gd name="T4" fmla="*/ 77 w 6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6" y="2"/>
                    <a:pt x="0" y="12"/>
                    <a:pt x="6" y="12"/>
                  </a:cubicBezTo>
                  <a:cubicBezTo>
                    <a:pt x="6" y="8"/>
                    <a:pt x="3" y="4"/>
                    <a:pt x="6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7" name="Freeform 406"/>
            <p:cNvSpPr>
              <a:spLocks/>
            </p:cNvSpPr>
            <p:nvPr/>
          </p:nvSpPr>
          <p:spPr bwMode="auto">
            <a:xfrm>
              <a:off x="848" y="3658"/>
              <a:ext cx="12" cy="20"/>
            </a:xfrm>
            <a:custGeom>
              <a:avLst/>
              <a:gdLst>
                <a:gd name="T0" fmla="*/ 70 w 5"/>
                <a:gd name="T1" fmla="*/ 0 h 8"/>
                <a:gd name="T2" fmla="*/ 12 w 5"/>
                <a:gd name="T3" fmla="*/ 125 h 8"/>
                <a:gd name="T4" fmla="*/ 29 w 5"/>
                <a:gd name="T5" fmla="*/ 12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0" y="5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1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8" name="Freeform 407"/>
            <p:cNvSpPr>
              <a:spLocks/>
            </p:cNvSpPr>
            <p:nvPr/>
          </p:nvSpPr>
          <p:spPr bwMode="auto">
            <a:xfrm>
              <a:off x="763" y="3748"/>
              <a:ext cx="10" cy="18"/>
            </a:xfrm>
            <a:custGeom>
              <a:avLst/>
              <a:gdLst>
                <a:gd name="T0" fmla="*/ 63 w 4"/>
                <a:gd name="T1" fmla="*/ 0 h 7"/>
                <a:gd name="T2" fmla="*/ 33 w 4"/>
                <a:gd name="T3" fmla="*/ 118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5"/>
                    <a:pt x="2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9" name="Freeform 408"/>
            <p:cNvSpPr>
              <a:spLocks/>
            </p:cNvSpPr>
            <p:nvPr/>
          </p:nvSpPr>
          <p:spPr bwMode="auto">
            <a:xfrm>
              <a:off x="768" y="3811"/>
              <a:ext cx="7" cy="18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18 h 7"/>
                <a:gd name="T4" fmla="*/ 28 w 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5"/>
                    <a:pt x="2" y="7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0" name="Freeform 409"/>
            <p:cNvSpPr>
              <a:spLocks/>
            </p:cNvSpPr>
            <p:nvPr/>
          </p:nvSpPr>
          <p:spPr bwMode="auto">
            <a:xfrm>
              <a:off x="828" y="3785"/>
              <a:ext cx="6" cy="19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107 h 8"/>
                <a:gd name="T4" fmla="*/ 24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0"/>
                    <a:pt x="0" y="7"/>
                    <a:pt x="2" y="8"/>
                  </a:cubicBezTo>
                  <a:cubicBezTo>
                    <a:pt x="1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1" name="Freeform 410"/>
            <p:cNvSpPr>
              <a:spLocks/>
            </p:cNvSpPr>
            <p:nvPr/>
          </p:nvSpPr>
          <p:spPr bwMode="auto">
            <a:xfrm>
              <a:off x="875" y="3705"/>
              <a:ext cx="9" cy="22"/>
            </a:xfrm>
            <a:custGeom>
              <a:avLst/>
              <a:gdLst>
                <a:gd name="T0" fmla="*/ 45 w 4"/>
                <a:gd name="T1" fmla="*/ 0 h 9"/>
                <a:gd name="T2" fmla="*/ 36 w 4"/>
                <a:gd name="T3" fmla="*/ 132 h 9"/>
                <a:gd name="T4" fmla="*/ 45 w 4"/>
                <a:gd name="T5" fmla="*/ 2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3" y="6"/>
                    <a:pt x="3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2" name="Freeform 411"/>
            <p:cNvSpPr>
              <a:spLocks/>
            </p:cNvSpPr>
            <p:nvPr/>
          </p:nvSpPr>
          <p:spPr bwMode="auto">
            <a:xfrm>
              <a:off x="907" y="3766"/>
              <a:ext cx="14" cy="22"/>
            </a:xfrm>
            <a:custGeom>
              <a:avLst/>
              <a:gdLst>
                <a:gd name="T0" fmla="*/ 77 w 6"/>
                <a:gd name="T1" fmla="*/ 0 h 9"/>
                <a:gd name="T2" fmla="*/ 49 w 6"/>
                <a:gd name="T3" fmla="*/ 132 h 9"/>
                <a:gd name="T4" fmla="*/ 65 w 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2"/>
                    <a:pt x="0" y="8"/>
                    <a:pt x="4" y="9"/>
                  </a:cubicBezTo>
                  <a:cubicBezTo>
                    <a:pt x="4" y="7"/>
                    <a:pt x="3" y="3"/>
                    <a:pt x="5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3" name="Freeform 412"/>
            <p:cNvSpPr>
              <a:spLocks/>
            </p:cNvSpPr>
            <p:nvPr/>
          </p:nvSpPr>
          <p:spPr bwMode="auto">
            <a:xfrm>
              <a:off x="878" y="3819"/>
              <a:ext cx="14" cy="24"/>
            </a:xfrm>
            <a:custGeom>
              <a:avLst/>
              <a:gdLst>
                <a:gd name="T0" fmla="*/ 77 w 6"/>
                <a:gd name="T1" fmla="*/ 12 h 10"/>
                <a:gd name="T2" fmla="*/ 28 w 6"/>
                <a:gd name="T3" fmla="*/ 139 h 10"/>
                <a:gd name="T4" fmla="*/ 49 w 6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3" y="7"/>
                    <a:pt x="2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4" name="Freeform 413"/>
            <p:cNvSpPr>
              <a:spLocks/>
            </p:cNvSpPr>
            <p:nvPr/>
          </p:nvSpPr>
          <p:spPr bwMode="auto">
            <a:xfrm>
              <a:off x="823" y="3865"/>
              <a:ext cx="10" cy="19"/>
            </a:xfrm>
            <a:custGeom>
              <a:avLst/>
              <a:gdLst>
                <a:gd name="T0" fmla="*/ 63 w 4"/>
                <a:gd name="T1" fmla="*/ 0 h 8"/>
                <a:gd name="T2" fmla="*/ 50 w 4"/>
                <a:gd name="T3" fmla="*/ 107 h 8"/>
                <a:gd name="T4" fmla="*/ 5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0"/>
                    <a:pt x="0" y="8"/>
                    <a:pt x="3" y="8"/>
                  </a:cubicBezTo>
                  <a:cubicBezTo>
                    <a:pt x="3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5" name="Freeform 414"/>
            <p:cNvSpPr>
              <a:spLocks/>
            </p:cNvSpPr>
            <p:nvPr/>
          </p:nvSpPr>
          <p:spPr bwMode="auto">
            <a:xfrm>
              <a:off x="771" y="3731"/>
              <a:ext cx="20" cy="10"/>
            </a:xfrm>
            <a:custGeom>
              <a:avLst/>
              <a:gdLst>
                <a:gd name="T0" fmla="*/ 98 w 9"/>
                <a:gd name="T1" fmla="*/ 33 h 4"/>
                <a:gd name="T2" fmla="*/ 0 w 9"/>
                <a:gd name="T3" fmla="*/ 63 h 4"/>
                <a:gd name="T4" fmla="*/ 98 w 9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2" y="0"/>
                    <a:pt x="6" y="1"/>
                    <a:pt x="9" y="2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6" name="Freeform 415"/>
            <p:cNvSpPr>
              <a:spLocks/>
            </p:cNvSpPr>
            <p:nvPr/>
          </p:nvSpPr>
          <p:spPr bwMode="auto">
            <a:xfrm>
              <a:off x="791" y="3680"/>
              <a:ext cx="25" cy="29"/>
            </a:xfrm>
            <a:custGeom>
              <a:avLst/>
              <a:gdLst>
                <a:gd name="T0" fmla="*/ 130 w 11"/>
                <a:gd name="T1" fmla="*/ 12 h 12"/>
                <a:gd name="T2" fmla="*/ 0 w 11"/>
                <a:gd name="T3" fmla="*/ 169 h 12"/>
                <a:gd name="T4" fmla="*/ 13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6" y="1"/>
                    <a:pt x="1" y="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" name="Freeform 416"/>
            <p:cNvSpPr>
              <a:spLocks/>
            </p:cNvSpPr>
            <p:nvPr/>
          </p:nvSpPr>
          <p:spPr bwMode="auto">
            <a:xfrm>
              <a:off x="842" y="3651"/>
              <a:ext cx="18" cy="27"/>
            </a:xfrm>
            <a:custGeom>
              <a:avLst/>
              <a:gdLst>
                <a:gd name="T0" fmla="*/ 92 w 8"/>
                <a:gd name="T1" fmla="*/ 0 h 11"/>
                <a:gd name="T2" fmla="*/ 25 w 8"/>
                <a:gd name="T3" fmla="*/ 162 h 11"/>
                <a:gd name="T4" fmla="*/ 11 w 8"/>
                <a:gd name="T5" fmla="*/ 71 h 11"/>
                <a:gd name="T6" fmla="*/ 81 w 8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1" y="7"/>
                    <a:pt x="2" y="11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2" y="3"/>
                    <a:pt x="6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" name="Freeform 417"/>
            <p:cNvSpPr>
              <a:spLocks/>
            </p:cNvSpPr>
            <p:nvPr/>
          </p:nvSpPr>
          <p:spPr bwMode="auto">
            <a:xfrm>
              <a:off x="857" y="3705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48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3"/>
                    <a:pt x="0" y="9"/>
                    <a:pt x="4" y="13"/>
                  </a:cubicBezTo>
                  <a:cubicBezTo>
                    <a:pt x="4" y="10"/>
                    <a:pt x="3" y="3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" name="Freeform 418"/>
            <p:cNvSpPr>
              <a:spLocks/>
            </p:cNvSpPr>
            <p:nvPr/>
          </p:nvSpPr>
          <p:spPr bwMode="auto">
            <a:xfrm>
              <a:off x="819" y="3775"/>
              <a:ext cx="18" cy="29"/>
            </a:xfrm>
            <a:custGeom>
              <a:avLst/>
              <a:gdLst>
                <a:gd name="T0" fmla="*/ 92 w 8"/>
                <a:gd name="T1" fmla="*/ 0 h 12"/>
                <a:gd name="T2" fmla="*/ 25 w 8"/>
                <a:gd name="T3" fmla="*/ 169 h 12"/>
                <a:gd name="T4" fmla="*/ 11 w 8"/>
                <a:gd name="T5" fmla="*/ 58 h 12"/>
                <a:gd name="T6" fmla="*/ 81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2" y="0"/>
                    <a:pt x="1" y="7"/>
                    <a:pt x="2" y="12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3" y="1"/>
                    <a:pt x="4" y="1"/>
                    <a:pt x="7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" name="Freeform 419"/>
            <p:cNvSpPr>
              <a:spLocks/>
            </p:cNvSpPr>
            <p:nvPr/>
          </p:nvSpPr>
          <p:spPr bwMode="auto">
            <a:xfrm>
              <a:off x="762" y="3799"/>
              <a:ext cx="15" cy="30"/>
            </a:xfrm>
            <a:custGeom>
              <a:avLst/>
              <a:gdLst>
                <a:gd name="T0" fmla="*/ 69 w 7"/>
                <a:gd name="T1" fmla="*/ 20 h 12"/>
                <a:gd name="T2" fmla="*/ 19 w 7"/>
                <a:gd name="T3" fmla="*/ 188 h 12"/>
                <a:gd name="T4" fmla="*/ 69 w 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3" y="0"/>
                    <a:pt x="3" y="9"/>
                    <a:pt x="2" y="12"/>
                  </a:cubicBezTo>
                  <a:cubicBezTo>
                    <a:pt x="0" y="8"/>
                    <a:pt x="3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1" name="Freeform 420"/>
            <p:cNvSpPr>
              <a:spLocks/>
            </p:cNvSpPr>
            <p:nvPr/>
          </p:nvSpPr>
          <p:spPr bwMode="auto">
            <a:xfrm>
              <a:off x="807" y="3858"/>
              <a:ext cx="21" cy="29"/>
            </a:xfrm>
            <a:custGeom>
              <a:avLst/>
              <a:gdLst>
                <a:gd name="T0" fmla="*/ 114 w 9"/>
                <a:gd name="T1" fmla="*/ 0 h 12"/>
                <a:gd name="T2" fmla="*/ 65 w 9"/>
                <a:gd name="T3" fmla="*/ 169 h 12"/>
                <a:gd name="T4" fmla="*/ 114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6" y="2"/>
                    <a:pt x="4" y="8"/>
                    <a:pt x="5" y="12"/>
                  </a:cubicBezTo>
                  <a:cubicBezTo>
                    <a:pt x="0" y="8"/>
                    <a:pt x="6" y="2"/>
                    <a:pt x="9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2" name="Freeform 421"/>
            <p:cNvSpPr>
              <a:spLocks/>
            </p:cNvSpPr>
            <p:nvPr/>
          </p:nvSpPr>
          <p:spPr bwMode="auto">
            <a:xfrm>
              <a:off x="871" y="3807"/>
              <a:ext cx="18" cy="29"/>
            </a:xfrm>
            <a:custGeom>
              <a:avLst/>
              <a:gdLst>
                <a:gd name="T0" fmla="*/ 81 w 8"/>
                <a:gd name="T1" fmla="*/ 29 h 12"/>
                <a:gd name="T2" fmla="*/ 25 w 8"/>
                <a:gd name="T3" fmla="*/ 169 h 12"/>
                <a:gd name="T4" fmla="*/ 92 w 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7" y="2"/>
                  </a:moveTo>
                  <a:cubicBezTo>
                    <a:pt x="4" y="0"/>
                    <a:pt x="2" y="10"/>
                    <a:pt x="2" y="12"/>
                  </a:cubicBezTo>
                  <a:cubicBezTo>
                    <a:pt x="0" y="7"/>
                    <a:pt x="3" y="1"/>
                    <a:pt x="8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3" name="Freeform 422"/>
            <p:cNvSpPr>
              <a:spLocks/>
            </p:cNvSpPr>
            <p:nvPr/>
          </p:nvSpPr>
          <p:spPr bwMode="auto">
            <a:xfrm>
              <a:off x="898" y="3760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37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1"/>
                    <a:pt x="1" y="9"/>
                    <a:pt x="3" y="13"/>
                  </a:cubicBezTo>
                  <a:cubicBezTo>
                    <a:pt x="1" y="10"/>
                    <a:pt x="0" y="1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4" name="Freeform 423"/>
            <p:cNvSpPr>
              <a:spLocks/>
            </p:cNvSpPr>
            <p:nvPr/>
          </p:nvSpPr>
          <p:spPr bwMode="auto">
            <a:xfrm>
              <a:off x="896" y="3569"/>
              <a:ext cx="84" cy="117"/>
            </a:xfrm>
            <a:custGeom>
              <a:avLst/>
              <a:gdLst>
                <a:gd name="T0" fmla="*/ 166 w 37"/>
                <a:gd name="T1" fmla="*/ 41 h 48"/>
                <a:gd name="T2" fmla="*/ 0 w 37"/>
                <a:gd name="T3" fmla="*/ 595 h 48"/>
                <a:gd name="T4" fmla="*/ 57 w 37"/>
                <a:gd name="T5" fmla="*/ 534 h 48"/>
                <a:gd name="T6" fmla="*/ 129 w 37"/>
                <a:gd name="T7" fmla="*/ 583 h 48"/>
                <a:gd name="T8" fmla="*/ 202 w 37"/>
                <a:gd name="T9" fmla="*/ 624 h 48"/>
                <a:gd name="T10" fmla="*/ 259 w 37"/>
                <a:gd name="T11" fmla="*/ 695 h 48"/>
                <a:gd name="T12" fmla="*/ 232 w 37"/>
                <a:gd name="T13" fmla="*/ 334 h 48"/>
                <a:gd name="T14" fmla="*/ 434 w 37"/>
                <a:gd name="T15" fmla="*/ 59 h 48"/>
                <a:gd name="T16" fmla="*/ 247 w 37"/>
                <a:gd name="T17" fmla="*/ 219 h 48"/>
                <a:gd name="T18" fmla="*/ 268 w 37"/>
                <a:gd name="T19" fmla="*/ 71 h 48"/>
                <a:gd name="T20" fmla="*/ 232 w 37"/>
                <a:gd name="T21" fmla="*/ 119 h 48"/>
                <a:gd name="T22" fmla="*/ 154 w 37"/>
                <a:gd name="T23" fmla="*/ 0 h 48"/>
                <a:gd name="T24" fmla="*/ 166 w 37"/>
                <a:gd name="T25" fmla="*/ 59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48">
                  <a:moveTo>
                    <a:pt x="14" y="3"/>
                  </a:moveTo>
                  <a:cubicBezTo>
                    <a:pt x="18" y="18"/>
                    <a:pt x="6" y="28"/>
                    <a:pt x="0" y="41"/>
                  </a:cubicBezTo>
                  <a:cubicBezTo>
                    <a:pt x="1" y="39"/>
                    <a:pt x="3" y="37"/>
                    <a:pt x="5" y="37"/>
                  </a:cubicBezTo>
                  <a:cubicBezTo>
                    <a:pt x="10" y="36"/>
                    <a:pt x="8" y="38"/>
                    <a:pt x="11" y="40"/>
                  </a:cubicBezTo>
                  <a:cubicBezTo>
                    <a:pt x="13" y="41"/>
                    <a:pt x="15" y="41"/>
                    <a:pt x="17" y="43"/>
                  </a:cubicBezTo>
                  <a:cubicBezTo>
                    <a:pt x="19" y="44"/>
                    <a:pt x="20" y="46"/>
                    <a:pt x="22" y="48"/>
                  </a:cubicBezTo>
                  <a:cubicBezTo>
                    <a:pt x="20" y="40"/>
                    <a:pt x="18" y="31"/>
                    <a:pt x="20" y="23"/>
                  </a:cubicBezTo>
                  <a:cubicBezTo>
                    <a:pt x="22" y="15"/>
                    <a:pt x="31" y="9"/>
                    <a:pt x="37" y="4"/>
                  </a:cubicBezTo>
                  <a:cubicBezTo>
                    <a:pt x="30" y="6"/>
                    <a:pt x="25" y="11"/>
                    <a:pt x="21" y="15"/>
                  </a:cubicBezTo>
                  <a:cubicBezTo>
                    <a:pt x="22" y="12"/>
                    <a:pt x="23" y="8"/>
                    <a:pt x="23" y="5"/>
                  </a:cubicBezTo>
                  <a:cubicBezTo>
                    <a:pt x="22" y="5"/>
                    <a:pt x="21" y="6"/>
                    <a:pt x="20" y="8"/>
                  </a:cubicBezTo>
                  <a:cubicBezTo>
                    <a:pt x="19" y="5"/>
                    <a:pt x="16" y="1"/>
                    <a:pt x="13" y="0"/>
                  </a:cubicBezTo>
                  <a:cubicBezTo>
                    <a:pt x="13" y="1"/>
                    <a:pt x="13" y="3"/>
                    <a:pt x="14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5" name="Freeform 424"/>
            <p:cNvSpPr>
              <a:spLocks/>
            </p:cNvSpPr>
            <p:nvPr/>
          </p:nvSpPr>
          <p:spPr bwMode="auto">
            <a:xfrm>
              <a:off x="919" y="3584"/>
              <a:ext cx="59" cy="102"/>
            </a:xfrm>
            <a:custGeom>
              <a:avLst/>
              <a:gdLst>
                <a:gd name="T0" fmla="*/ 82 w 26"/>
                <a:gd name="T1" fmla="*/ 0 h 42"/>
                <a:gd name="T2" fmla="*/ 57 w 26"/>
                <a:gd name="T3" fmla="*/ 202 h 42"/>
                <a:gd name="T4" fmla="*/ 0 w 26"/>
                <a:gd name="T5" fmla="*/ 389 h 42"/>
                <a:gd name="T6" fmla="*/ 82 w 26"/>
                <a:gd name="T7" fmla="*/ 231 h 42"/>
                <a:gd name="T8" fmla="*/ 73 w 26"/>
                <a:gd name="T9" fmla="*/ 430 h 42"/>
                <a:gd name="T10" fmla="*/ 154 w 26"/>
                <a:gd name="T11" fmla="*/ 602 h 42"/>
                <a:gd name="T12" fmla="*/ 138 w 26"/>
                <a:gd name="T13" fmla="*/ 442 h 42"/>
                <a:gd name="T14" fmla="*/ 175 w 26"/>
                <a:gd name="T15" fmla="*/ 561 h 42"/>
                <a:gd name="T16" fmla="*/ 175 w 26"/>
                <a:gd name="T17" fmla="*/ 260 h 42"/>
                <a:gd name="T18" fmla="*/ 304 w 26"/>
                <a:gd name="T19" fmla="*/ 0 h 42"/>
                <a:gd name="T20" fmla="*/ 129 w 26"/>
                <a:gd name="T21" fmla="*/ 170 h 42"/>
                <a:gd name="T22" fmla="*/ 154 w 26"/>
                <a:gd name="T23" fmla="*/ 100 h 42"/>
                <a:gd name="T24" fmla="*/ 118 w 26"/>
                <a:gd name="T25" fmla="*/ 129 h 42"/>
                <a:gd name="T26" fmla="*/ 93 w 26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42">
                  <a:moveTo>
                    <a:pt x="7" y="0"/>
                  </a:moveTo>
                  <a:cubicBezTo>
                    <a:pt x="6" y="5"/>
                    <a:pt x="8" y="9"/>
                    <a:pt x="5" y="14"/>
                  </a:cubicBezTo>
                  <a:cubicBezTo>
                    <a:pt x="3" y="19"/>
                    <a:pt x="2" y="23"/>
                    <a:pt x="0" y="27"/>
                  </a:cubicBezTo>
                  <a:cubicBezTo>
                    <a:pt x="1" y="23"/>
                    <a:pt x="5" y="19"/>
                    <a:pt x="7" y="16"/>
                  </a:cubicBezTo>
                  <a:cubicBezTo>
                    <a:pt x="6" y="20"/>
                    <a:pt x="4" y="26"/>
                    <a:pt x="6" y="30"/>
                  </a:cubicBezTo>
                  <a:cubicBezTo>
                    <a:pt x="8" y="35"/>
                    <a:pt x="11" y="38"/>
                    <a:pt x="13" y="42"/>
                  </a:cubicBezTo>
                  <a:cubicBezTo>
                    <a:pt x="12" y="39"/>
                    <a:pt x="13" y="35"/>
                    <a:pt x="12" y="31"/>
                  </a:cubicBezTo>
                  <a:cubicBezTo>
                    <a:pt x="13" y="34"/>
                    <a:pt x="13" y="37"/>
                    <a:pt x="15" y="39"/>
                  </a:cubicBezTo>
                  <a:cubicBezTo>
                    <a:pt x="15" y="32"/>
                    <a:pt x="13" y="25"/>
                    <a:pt x="15" y="18"/>
                  </a:cubicBezTo>
                  <a:cubicBezTo>
                    <a:pt x="17" y="11"/>
                    <a:pt x="20" y="4"/>
                    <a:pt x="26" y="0"/>
                  </a:cubicBezTo>
                  <a:cubicBezTo>
                    <a:pt x="21" y="4"/>
                    <a:pt x="15" y="7"/>
                    <a:pt x="11" y="12"/>
                  </a:cubicBezTo>
                  <a:cubicBezTo>
                    <a:pt x="12" y="10"/>
                    <a:pt x="13" y="9"/>
                    <a:pt x="13" y="7"/>
                  </a:cubicBezTo>
                  <a:cubicBezTo>
                    <a:pt x="13" y="8"/>
                    <a:pt x="11" y="9"/>
                    <a:pt x="10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EF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156" name="Group 375"/>
          <p:cNvGrpSpPr>
            <a:grpSpLocks/>
          </p:cNvGrpSpPr>
          <p:nvPr/>
        </p:nvGrpSpPr>
        <p:grpSpPr bwMode="auto">
          <a:xfrm rot="9284642">
            <a:off x="9295597" y="1557562"/>
            <a:ext cx="1877596" cy="2418808"/>
            <a:chOff x="748" y="3530"/>
            <a:chExt cx="271" cy="386"/>
          </a:xfrm>
        </p:grpSpPr>
        <p:sp>
          <p:nvSpPr>
            <p:cNvPr id="157" name="Freeform 376"/>
            <p:cNvSpPr>
              <a:spLocks/>
            </p:cNvSpPr>
            <p:nvPr/>
          </p:nvSpPr>
          <p:spPr bwMode="auto">
            <a:xfrm>
              <a:off x="793" y="3858"/>
              <a:ext cx="114" cy="33"/>
            </a:xfrm>
            <a:custGeom>
              <a:avLst/>
              <a:gdLst>
                <a:gd name="T0" fmla="*/ 0 w 50"/>
                <a:gd name="T1" fmla="*/ 144 h 14"/>
                <a:gd name="T2" fmla="*/ 308 w 50"/>
                <a:gd name="T3" fmla="*/ 134 h 14"/>
                <a:gd name="T4" fmla="*/ 593 w 50"/>
                <a:gd name="T5" fmla="*/ 50 h 14"/>
                <a:gd name="T6" fmla="*/ 308 w 50"/>
                <a:gd name="T7" fmla="*/ 94 h 14"/>
                <a:gd name="T8" fmla="*/ 178 w 50"/>
                <a:gd name="T9" fmla="*/ 78 h 14"/>
                <a:gd name="T10" fmla="*/ 25 w 50"/>
                <a:gd name="T11" fmla="*/ 13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4">
                  <a:moveTo>
                    <a:pt x="0" y="11"/>
                  </a:moveTo>
                  <a:cubicBezTo>
                    <a:pt x="7" y="14"/>
                    <a:pt x="18" y="9"/>
                    <a:pt x="26" y="10"/>
                  </a:cubicBezTo>
                  <a:cubicBezTo>
                    <a:pt x="36" y="11"/>
                    <a:pt x="40" y="5"/>
                    <a:pt x="50" y="4"/>
                  </a:cubicBezTo>
                  <a:cubicBezTo>
                    <a:pt x="43" y="0"/>
                    <a:pt x="34" y="6"/>
                    <a:pt x="26" y="7"/>
                  </a:cubicBezTo>
                  <a:cubicBezTo>
                    <a:pt x="23" y="7"/>
                    <a:pt x="19" y="5"/>
                    <a:pt x="15" y="6"/>
                  </a:cubicBezTo>
                  <a:cubicBezTo>
                    <a:pt x="10" y="7"/>
                    <a:pt x="7" y="10"/>
                    <a:pt x="2" y="1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" name="Freeform 377"/>
            <p:cNvSpPr>
              <a:spLocks/>
            </p:cNvSpPr>
            <p:nvPr/>
          </p:nvSpPr>
          <p:spPr bwMode="auto">
            <a:xfrm>
              <a:off x="748" y="3530"/>
              <a:ext cx="271" cy="386"/>
            </a:xfrm>
            <a:custGeom>
              <a:avLst/>
              <a:gdLst>
                <a:gd name="T0" fmla="*/ 1405 w 119"/>
                <a:gd name="T1" fmla="*/ 430 h 159"/>
                <a:gd name="T2" fmla="*/ 1145 w 119"/>
                <a:gd name="T3" fmla="*/ 1313 h 159"/>
                <a:gd name="T4" fmla="*/ 1064 w 119"/>
                <a:gd name="T5" fmla="*/ 1714 h 159"/>
                <a:gd name="T6" fmla="*/ 922 w 119"/>
                <a:gd name="T7" fmla="*/ 2034 h 159"/>
                <a:gd name="T8" fmla="*/ 711 w 119"/>
                <a:gd name="T9" fmla="*/ 2105 h 159"/>
                <a:gd name="T10" fmla="*/ 483 w 119"/>
                <a:gd name="T11" fmla="*/ 2275 h 159"/>
                <a:gd name="T12" fmla="*/ 296 w 119"/>
                <a:gd name="T13" fmla="*/ 2064 h 159"/>
                <a:gd name="T14" fmla="*/ 82 w 119"/>
                <a:gd name="T15" fmla="*/ 1874 h 159"/>
                <a:gd name="T16" fmla="*/ 105 w 119"/>
                <a:gd name="T17" fmla="*/ 1561 h 159"/>
                <a:gd name="T18" fmla="*/ 130 w 119"/>
                <a:gd name="T19" fmla="*/ 1185 h 159"/>
                <a:gd name="T20" fmla="*/ 239 w 119"/>
                <a:gd name="T21" fmla="*/ 932 h 159"/>
                <a:gd name="T22" fmla="*/ 435 w 119"/>
                <a:gd name="T23" fmla="*/ 842 h 159"/>
                <a:gd name="T24" fmla="*/ 565 w 119"/>
                <a:gd name="T25" fmla="*/ 672 h 159"/>
                <a:gd name="T26" fmla="*/ 779 w 119"/>
                <a:gd name="T27" fmla="*/ 289 h 159"/>
                <a:gd name="T28" fmla="*/ 629 w 119"/>
                <a:gd name="T29" fmla="*/ 211 h 159"/>
                <a:gd name="T30" fmla="*/ 1109 w 119"/>
                <a:gd name="T31" fmla="*/ 100 h 159"/>
                <a:gd name="T32" fmla="*/ 1405 w 119"/>
                <a:gd name="T33" fmla="*/ 43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159">
                  <a:moveTo>
                    <a:pt x="119" y="30"/>
                  </a:moveTo>
                  <a:cubicBezTo>
                    <a:pt x="90" y="12"/>
                    <a:pt x="90" y="72"/>
                    <a:pt x="97" y="92"/>
                  </a:cubicBezTo>
                  <a:cubicBezTo>
                    <a:pt x="105" y="111"/>
                    <a:pt x="93" y="118"/>
                    <a:pt x="90" y="120"/>
                  </a:cubicBezTo>
                  <a:cubicBezTo>
                    <a:pt x="86" y="121"/>
                    <a:pt x="84" y="136"/>
                    <a:pt x="78" y="142"/>
                  </a:cubicBezTo>
                  <a:cubicBezTo>
                    <a:pt x="71" y="148"/>
                    <a:pt x="60" y="147"/>
                    <a:pt x="60" y="147"/>
                  </a:cubicBezTo>
                  <a:cubicBezTo>
                    <a:pt x="57" y="153"/>
                    <a:pt x="50" y="159"/>
                    <a:pt x="41" y="159"/>
                  </a:cubicBezTo>
                  <a:cubicBezTo>
                    <a:pt x="33" y="159"/>
                    <a:pt x="25" y="144"/>
                    <a:pt x="25" y="144"/>
                  </a:cubicBezTo>
                  <a:cubicBezTo>
                    <a:pt x="25" y="144"/>
                    <a:pt x="15" y="144"/>
                    <a:pt x="7" y="131"/>
                  </a:cubicBezTo>
                  <a:cubicBezTo>
                    <a:pt x="0" y="118"/>
                    <a:pt x="9" y="109"/>
                    <a:pt x="9" y="109"/>
                  </a:cubicBezTo>
                  <a:cubicBezTo>
                    <a:pt x="2" y="102"/>
                    <a:pt x="5" y="86"/>
                    <a:pt x="11" y="83"/>
                  </a:cubicBezTo>
                  <a:cubicBezTo>
                    <a:pt x="18" y="80"/>
                    <a:pt x="15" y="71"/>
                    <a:pt x="20" y="65"/>
                  </a:cubicBezTo>
                  <a:cubicBezTo>
                    <a:pt x="25" y="59"/>
                    <a:pt x="37" y="59"/>
                    <a:pt x="37" y="59"/>
                  </a:cubicBezTo>
                  <a:cubicBezTo>
                    <a:pt x="37" y="59"/>
                    <a:pt x="39" y="49"/>
                    <a:pt x="48" y="47"/>
                  </a:cubicBezTo>
                  <a:cubicBezTo>
                    <a:pt x="58" y="45"/>
                    <a:pt x="69" y="29"/>
                    <a:pt x="66" y="20"/>
                  </a:cubicBezTo>
                  <a:cubicBezTo>
                    <a:pt x="64" y="11"/>
                    <a:pt x="53" y="15"/>
                    <a:pt x="53" y="15"/>
                  </a:cubicBezTo>
                  <a:cubicBezTo>
                    <a:pt x="53" y="15"/>
                    <a:pt x="70" y="0"/>
                    <a:pt x="94" y="7"/>
                  </a:cubicBezTo>
                  <a:cubicBezTo>
                    <a:pt x="117" y="14"/>
                    <a:pt x="119" y="30"/>
                    <a:pt x="119" y="30"/>
                  </a:cubicBezTo>
                  <a:close/>
                </a:path>
              </a:pathLst>
            </a:custGeom>
            <a:solidFill>
              <a:srgbClr val="E6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9" name="Freeform 378"/>
            <p:cNvSpPr>
              <a:spLocks/>
            </p:cNvSpPr>
            <p:nvPr/>
          </p:nvSpPr>
          <p:spPr bwMode="auto">
            <a:xfrm>
              <a:off x="748" y="3556"/>
              <a:ext cx="271" cy="360"/>
            </a:xfrm>
            <a:custGeom>
              <a:avLst/>
              <a:gdLst>
                <a:gd name="T0" fmla="*/ 629 w 119"/>
                <a:gd name="T1" fmla="*/ 58 h 148"/>
                <a:gd name="T2" fmla="*/ 779 w 119"/>
                <a:gd name="T3" fmla="*/ 131 h 148"/>
                <a:gd name="T4" fmla="*/ 565 w 119"/>
                <a:gd name="T5" fmla="*/ 521 h 148"/>
                <a:gd name="T6" fmla="*/ 435 w 119"/>
                <a:gd name="T7" fmla="*/ 693 h 148"/>
                <a:gd name="T8" fmla="*/ 239 w 119"/>
                <a:gd name="T9" fmla="*/ 776 h 148"/>
                <a:gd name="T10" fmla="*/ 130 w 119"/>
                <a:gd name="T11" fmla="*/ 1036 h 148"/>
                <a:gd name="T12" fmla="*/ 105 w 119"/>
                <a:gd name="T13" fmla="*/ 1408 h 148"/>
                <a:gd name="T14" fmla="*/ 82 w 119"/>
                <a:gd name="T15" fmla="*/ 1727 h 148"/>
                <a:gd name="T16" fmla="*/ 296 w 119"/>
                <a:gd name="T17" fmla="*/ 1917 h 148"/>
                <a:gd name="T18" fmla="*/ 483 w 119"/>
                <a:gd name="T19" fmla="*/ 2131 h 148"/>
                <a:gd name="T20" fmla="*/ 711 w 119"/>
                <a:gd name="T21" fmla="*/ 1958 h 148"/>
                <a:gd name="T22" fmla="*/ 922 w 119"/>
                <a:gd name="T23" fmla="*/ 1888 h 148"/>
                <a:gd name="T24" fmla="*/ 1064 w 119"/>
                <a:gd name="T25" fmla="*/ 1569 h 148"/>
                <a:gd name="T26" fmla="*/ 1145 w 119"/>
                <a:gd name="T27" fmla="*/ 1165 h 148"/>
                <a:gd name="T28" fmla="*/ 1405 w 119"/>
                <a:gd name="T29" fmla="*/ 272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48">
                  <a:moveTo>
                    <a:pt x="53" y="4"/>
                  </a:moveTo>
                  <a:cubicBezTo>
                    <a:pt x="53" y="4"/>
                    <a:pt x="64" y="0"/>
                    <a:pt x="66" y="9"/>
                  </a:cubicBezTo>
                  <a:cubicBezTo>
                    <a:pt x="69" y="18"/>
                    <a:pt x="58" y="34"/>
                    <a:pt x="48" y="36"/>
                  </a:cubicBezTo>
                  <a:cubicBezTo>
                    <a:pt x="39" y="38"/>
                    <a:pt x="37" y="48"/>
                    <a:pt x="37" y="48"/>
                  </a:cubicBezTo>
                  <a:cubicBezTo>
                    <a:pt x="37" y="48"/>
                    <a:pt x="25" y="48"/>
                    <a:pt x="20" y="54"/>
                  </a:cubicBezTo>
                  <a:cubicBezTo>
                    <a:pt x="15" y="60"/>
                    <a:pt x="18" y="69"/>
                    <a:pt x="11" y="72"/>
                  </a:cubicBezTo>
                  <a:cubicBezTo>
                    <a:pt x="5" y="75"/>
                    <a:pt x="2" y="91"/>
                    <a:pt x="9" y="98"/>
                  </a:cubicBezTo>
                  <a:cubicBezTo>
                    <a:pt x="9" y="98"/>
                    <a:pt x="0" y="107"/>
                    <a:pt x="7" y="120"/>
                  </a:cubicBezTo>
                  <a:cubicBezTo>
                    <a:pt x="15" y="133"/>
                    <a:pt x="25" y="133"/>
                    <a:pt x="25" y="133"/>
                  </a:cubicBezTo>
                  <a:cubicBezTo>
                    <a:pt x="25" y="133"/>
                    <a:pt x="33" y="148"/>
                    <a:pt x="41" y="148"/>
                  </a:cubicBezTo>
                  <a:cubicBezTo>
                    <a:pt x="50" y="148"/>
                    <a:pt x="57" y="142"/>
                    <a:pt x="60" y="136"/>
                  </a:cubicBezTo>
                  <a:cubicBezTo>
                    <a:pt x="60" y="136"/>
                    <a:pt x="71" y="137"/>
                    <a:pt x="78" y="131"/>
                  </a:cubicBezTo>
                  <a:cubicBezTo>
                    <a:pt x="84" y="125"/>
                    <a:pt x="86" y="110"/>
                    <a:pt x="90" y="109"/>
                  </a:cubicBezTo>
                  <a:cubicBezTo>
                    <a:pt x="93" y="107"/>
                    <a:pt x="105" y="100"/>
                    <a:pt x="97" y="81"/>
                  </a:cubicBezTo>
                  <a:cubicBezTo>
                    <a:pt x="90" y="61"/>
                    <a:pt x="90" y="1"/>
                    <a:pt x="119" y="1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0" name="Freeform 379"/>
            <p:cNvSpPr>
              <a:spLocks/>
            </p:cNvSpPr>
            <p:nvPr/>
          </p:nvSpPr>
          <p:spPr bwMode="auto">
            <a:xfrm>
              <a:off x="821" y="3664"/>
              <a:ext cx="30" cy="38"/>
            </a:xfrm>
            <a:custGeom>
              <a:avLst/>
              <a:gdLst>
                <a:gd name="T0" fmla="*/ 0 w 13"/>
                <a:gd name="T1" fmla="*/ 78 h 16"/>
                <a:gd name="T2" fmla="*/ 159 w 13"/>
                <a:gd name="T3" fmla="*/ 214 h 16"/>
                <a:gd name="T4" fmla="*/ 74 w 13"/>
                <a:gd name="T5" fmla="*/ 0 h 16"/>
                <a:gd name="T6" fmla="*/ 48 w 13"/>
                <a:gd name="T7" fmla="*/ 40 h 16"/>
                <a:gd name="T8" fmla="*/ 12 w 13"/>
                <a:gd name="T9" fmla="*/ 5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cubicBezTo>
                    <a:pt x="6" y="4"/>
                    <a:pt x="10" y="11"/>
                    <a:pt x="13" y="16"/>
                  </a:cubicBezTo>
                  <a:cubicBezTo>
                    <a:pt x="9" y="12"/>
                    <a:pt x="7" y="5"/>
                    <a:pt x="6" y="0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1" name="Freeform 380"/>
            <p:cNvSpPr>
              <a:spLocks/>
            </p:cNvSpPr>
            <p:nvPr/>
          </p:nvSpPr>
          <p:spPr bwMode="auto">
            <a:xfrm>
              <a:off x="846" y="3846"/>
              <a:ext cx="48" cy="45"/>
            </a:xfrm>
            <a:custGeom>
              <a:avLst/>
              <a:gdLst>
                <a:gd name="T0" fmla="*/ 167 w 21"/>
                <a:gd name="T1" fmla="*/ 253 h 19"/>
                <a:gd name="T2" fmla="*/ 142 w 21"/>
                <a:gd name="T3" fmla="*/ 95 h 19"/>
                <a:gd name="T4" fmla="*/ 0 w 21"/>
                <a:gd name="T5" fmla="*/ 28 h 19"/>
                <a:gd name="T6" fmla="*/ 158 w 21"/>
                <a:gd name="T7" fmla="*/ 78 h 19"/>
                <a:gd name="T8" fmla="*/ 194 w 21"/>
                <a:gd name="T9" fmla="*/ 156 h 19"/>
                <a:gd name="T10" fmla="*/ 251 w 21"/>
                <a:gd name="T11" fmla="*/ 213 h 19"/>
                <a:gd name="T12" fmla="*/ 178 w 21"/>
                <a:gd name="T13" fmla="*/ 25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14" y="19"/>
                  </a:moveTo>
                  <a:cubicBezTo>
                    <a:pt x="15" y="14"/>
                    <a:pt x="15" y="11"/>
                    <a:pt x="12" y="7"/>
                  </a:cubicBezTo>
                  <a:cubicBezTo>
                    <a:pt x="10" y="4"/>
                    <a:pt x="5" y="1"/>
                    <a:pt x="0" y="2"/>
                  </a:cubicBezTo>
                  <a:cubicBezTo>
                    <a:pt x="5" y="0"/>
                    <a:pt x="10" y="2"/>
                    <a:pt x="13" y="6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9" y="15"/>
                    <a:pt x="21" y="16"/>
                  </a:cubicBezTo>
                  <a:cubicBezTo>
                    <a:pt x="19" y="16"/>
                    <a:pt x="16" y="19"/>
                    <a:pt x="15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2" name="Freeform 381"/>
            <p:cNvSpPr>
              <a:spLocks/>
            </p:cNvSpPr>
            <p:nvPr/>
          </p:nvSpPr>
          <p:spPr bwMode="auto">
            <a:xfrm>
              <a:off x="766" y="3788"/>
              <a:ext cx="50" cy="26"/>
            </a:xfrm>
            <a:custGeom>
              <a:avLst/>
              <a:gdLst>
                <a:gd name="T0" fmla="*/ 0 w 22"/>
                <a:gd name="T1" fmla="*/ 66 h 11"/>
                <a:gd name="T2" fmla="*/ 45 w 22"/>
                <a:gd name="T3" fmla="*/ 28 h 11"/>
                <a:gd name="T4" fmla="*/ 130 w 22"/>
                <a:gd name="T5" fmla="*/ 40 h 11"/>
                <a:gd name="T6" fmla="*/ 259 w 22"/>
                <a:gd name="T7" fmla="*/ 144 h 11"/>
                <a:gd name="T8" fmla="*/ 202 w 22"/>
                <a:gd name="T9" fmla="*/ 40 h 11"/>
                <a:gd name="T10" fmla="*/ 118 w 22"/>
                <a:gd name="T11" fmla="*/ 12 h 11"/>
                <a:gd name="T12" fmla="*/ 45 w 22"/>
                <a:gd name="T13" fmla="*/ 28 h 11"/>
                <a:gd name="T14" fmla="*/ 0 w 2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1">
                  <a:moveTo>
                    <a:pt x="0" y="5"/>
                  </a:moveTo>
                  <a:cubicBezTo>
                    <a:pt x="1" y="5"/>
                    <a:pt x="3" y="3"/>
                    <a:pt x="4" y="2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6" y="3"/>
                    <a:pt x="20" y="6"/>
                    <a:pt x="22" y="11"/>
                  </a:cubicBezTo>
                  <a:cubicBezTo>
                    <a:pt x="21" y="8"/>
                    <a:pt x="20" y="5"/>
                    <a:pt x="17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3" name="Freeform 382"/>
            <p:cNvSpPr>
              <a:spLocks/>
            </p:cNvSpPr>
            <p:nvPr/>
          </p:nvSpPr>
          <p:spPr bwMode="auto">
            <a:xfrm>
              <a:off x="789" y="3768"/>
              <a:ext cx="27" cy="27"/>
            </a:xfrm>
            <a:custGeom>
              <a:avLst/>
              <a:gdLst>
                <a:gd name="T0" fmla="*/ 0 w 12"/>
                <a:gd name="T1" fmla="*/ 133 h 11"/>
                <a:gd name="T2" fmla="*/ 126 w 12"/>
                <a:gd name="T3" fmla="*/ 0 h 11"/>
                <a:gd name="T4" fmla="*/ 117 w 12"/>
                <a:gd name="T5" fmla="*/ 91 h 11"/>
                <a:gd name="T6" fmla="*/ 72 w 12"/>
                <a:gd name="T7" fmla="*/ 162 h 11"/>
                <a:gd name="T8" fmla="*/ 36 w 12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5" y="11"/>
                    <a:pt x="12" y="5"/>
                    <a:pt x="11" y="0"/>
                  </a:cubicBezTo>
                  <a:cubicBezTo>
                    <a:pt x="11" y="2"/>
                    <a:pt x="11" y="4"/>
                    <a:pt x="10" y="6"/>
                  </a:cubicBezTo>
                  <a:cubicBezTo>
                    <a:pt x="8" y="8"/>
                    <a:pt x="6" y="8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4" name="Freeform 383"/>
            <p:cNvSpPr>
              <a:spLocks/>
            </p:cNvSpPr>
            <p:nvPr/>
          </p:nvSpPr>
          <p:spPr bwMode="auto">
            <a:xfrm>
              <a:off x="846" y="3744"/>
              <a:ext cx="55" cy="44"/>
            </a:xfrm>
            <a:custGeom>
              <a:avLst/>
              <a:gdLst>
                <a:gd name="T0" fmla="*/ 0 w 24"/>
                <a:gd name="T1" fmla="*/ 103 h 18"/>
                <a:gd name="T2" fmla="*/ 179 w 24"/>
                <a:gd name="T3" fmla="*/ 59 h 18"/>
                <a:gd name="T4" fmla="*/ 277 w 24"/>
                <a:gd name="T5" fmla="*/ 264 h 18"/>
                <a:gd name="T6" fmla="*/ 264 w 24"/>
                <a:gd name="T7" fmla="*/ 120 h 18"/>
                <a:gd name="T8" fmla="*/ 158 w 24"/>
                <a:gd name="T9" fmla="*/ 29 h 18"/>
                <a:gd name="T10" fmla="*/ 11 w 24"/>
                <a:gd name="T11" fmla="*/ 10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4" y="4"/>
                    <a:pt x="8" y="1"/>
                    <a:pt x="15" y="4"/>
                  </a:cubicBezTo>
                  <a:cubicBezTo>
                    <a:pt x="19" y="7"/>
                    <a:pt x="23" y="12"/>
                    <a:pt x="23" y="18"/>
                  </a:cubicBezTo>
                  <a:cubicBezTo>
                    <a:pt x="23" y="14"/>
                    <a:pt x="24" y="11"/>
                    <a:pt x="22" y="8"/>
                  </a:cubicBezTo>
                  <a:cubicBezTo>
                    <a:pt x="20" y="5"/>
                    <a:pt x="16" y="3"/>
                    <a:pt x="13" y="2"/>
                  </a:cubicBezTo>
                  <a:cubicBezTo>
                    <a:pt x="7" y="0"/>
                    <a:pt x="4" y="2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5" name="Freeform 384"/>
            <p:cNvSpPr>
              <a:spLocks/>
            </p:cNvSpPr>
            <p:nvPr/>
          </p:nvSpPr>
          <p:spPr bwMode="auto">
            <a:xfrm>
              <a:off x="864" y="3809"/>
              <a:ext cx="14" cy="59"/>
            </a:xfrm>
            <a:custGeom>
              <a:avLst/>
              <a:gdLst>
                <a:gd name="T0" fmla="*/ 37 w 6"/>
                <a:gd name="T1" fmla="*/ 285 h 24"/>
                <a:gd name="T2" fmla="*/ 77 w 6"/>
                <a:gd name="T3" fmla="*/ 0 h 24"/>
                <a:gd name="T4" fmla="*/ 37 w 6"/>
                <a:gd name="T5" fmla="*/ 182 h 24"/>
                <a:gd name="T6" fmla="*/ 77 w 6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3" y="19"/>
                  </a:moveTo>
                  <a:cubicBezTo>
                    <a:pt x="0" y="11"/>
                    <a:pt x="1" y="4"/>
                    <a:pt x="6" y="0"/>
                  </a:cubicBezTo>
                  <a:cubicBezTo>
                    <a:pt x="3" y="3"/>
                    <a:pt x="2" y="8"/>
                    <a:pt x="3" y="12"/>
                  </a:cubicBezTo>
                  <a:cubicBezTo>
                    <a:pt x="4" y="16"/>
                    <a:pt x="6" y="20"/>
                    <a:pt x="6" y="2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6" name="Freeform 385"/>
            <p:cNvSpPr>
              <a:spLocks/>
            </p:cNvSpPr>
            <p:nvPr/>
          </p:nvSpPr>
          <p:spPr bwMode="auto">
            <a:xfrm>
              <a:off x="880" y="3724"/>
              <a:ext cx="62" cy="42"/>
            </a:xfrm>
            <a:custGeom>
              <a:avLst/>
              <a:gdLst>
                <a:gd name="T0" fmla="*/ 0 w 27"/>
                <a:gd name="T1" fmla="*/ 166 h 17"/>
                <a:gd name="T2" fmla="*/ 216 w 27"/>
                <a:gd name="T3" fmla="*/ 166 h 17"/>
                <a:gd name="T4" fmla="*/ 317 w 27"/>
                <a:gd name="T5" fmla="*/ 0 h 17"/>
                <a:gd name="T6" fmla="*/ 207 w 27"/>
                <a:gd name="T7" fmla="*/ 166 h 17"/>
                <a:gd name="T8" fmla="*/ 147 w 27"/>
                <a:gd name="T9" fmla="*/ 212 h 17"/>
                <a:gd name="T10" fmla="*/ 73 w 27"/>
                <a:gd name="T11" fmla="*/ 225 h 17"/>
                <a:gd name="T12" fmla="*/ 73 w 27"/>
                <a:gd name="T13" fmla="*/ 257 h 17"/>
                <a:gd name="T14" fmla="*/ 48 w 27"/>
                <a:gd name="T15" fmla="*/ 2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7">
                  <a:moveTo>
                    <a:pt x="0" y="11"/>
                  </a:moveTo>
                  <a:cubicBezTo>
                    <a:pt x="4" y="15"/>
                    <a:pt x="14" y="13"/>
                    <a:pt x="18" y="11"/>
                  </a:cubicBezTo>
                  <a:cubicBezTo>
                    <a:pt x="21" y="9"/>
                    <a:pt x="27" y="4"/>
                    <a:pt x="26" y="0"/>
                  </a:cubicBezTo>
                  <a:cubicBezTo>
                    <a:pt x="26" y="6"/>
                    <a:pt x="22" y="9"/>
                    <a:pt x="17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7" name="Freeform 386"/>
            <p:cNvSpPr>
              <a:spLocks/>
            </p:cNvSpPr>
            <p:nvPr/>
          </p:nvSpPr>
          <p:spPr bwMode="auto">
            <a:xfrm>
              <a:off x="916" y="3811"/>
              <a:ext cx="39" cy="18"/>
            </a:xfrm>
            <a:custGeom>
              <a:avLst/>
              <a:gdLst>
                <a:gd name="T0" fmla="*/ 204 w 17"/>
                <a:gd name="T1" fmla="*/ 33 h 7"/>
                <a:gd name="T2" fmla="*/ 110 w 17"/>
                <a:gd name="T3" fmla="*/ 54 h 7"/>
                <a:gd name="T4" fmla="*/ 0 w 17"/>
                <a:gd name="T5" fmla="*/ 0 h 7"/>
                <a:gd name="T6" fmla="*/ 94 w 17"/>
                <a:gd name="T7" fmla="*/ 100 h 7"/>
                <a:gd name="T8" fmla="*/ 204 w 1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5" y="2"/>
                    <a:pt x="12" y="3"/>
                    <a:pt x="9" y="3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12" y="7"/>
                    <a:pt x="14" y="5"/>
                    <a:pt x="17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8" name="Freeform 387"/>
            <p:cNvSpPr>
              <a:spLocks/>
            </p:cNvSpPr>
            <p:nvPr/>
          </p:nvSpPr>
          <p:spPr bwMode="auto">
            <a:xfrm>
              <a:off x="786" y="3722"/>
              <a:ext cx="24" cy="22"/>
            </a:xfrm>
            <a:custGeom>
              <a:avLst/>
              <a:gdLst>
                <a:gd name="T0" fmla="*/ 0 w 10"/>
                <a:gd name="T1" fmla="*/ 42 h 9"/>
                <a:gd name="T2" fmla="*/ 12 w 10"/>
                <a:gd name="T3" fmla="*/ 0 h 9"/>
                <a:gd name="T4" fmla="*/ 70 w 10"/>
                <a:gd name="T5" fmla="*/ 59 h 9"/>
                <a:gd name="T6" fmla="*/ 139 w 10"/>
                <a:gd name="T7" fmla="*/ 132 h 9"/>
                <a:gd name="T8" fmla="*/ 0 w 10"/>
                <a:gd name="T9" fmla="*/ 4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3" y="3"/>
                    <a:pt x="5" y="4"/>
                  </a:cubicBezTo>
                  <a:cubicBezTo>
                    <a:pt x="7" y="5"/>
                    <a:pt x="8" y="7"/>
                    <a:pt x="10" y="9"/>
                  </a:cubicBezTo>
                  <a:cubicBezTo>
                    <a:pt x="6" y="7"/>
                    <a:pt x="4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9" name="Freeform 388"/>
            <p:cNvSpPr>
              <a:spLocks/>
            </p:cNvSpPr>
            <p:nvPr/>
          </p:nvSpPr>
          <p:spPr bwMode="auto">
            <a:xfrm>
              <a:off x="793" y="3843"/>
              <a:ext cx="32" cy="48"/>
            </a:xfrm>
            <a:custGeom>
              <a:avLst/>
              <a:gdLst>
                <a:gd name="T0" fmla="*/ 0 w 14"/>
                <a:gd name="T1" fmla="*/ 168 h 20"/>
                <a:gd name="T2" fmla="*/ 167 w 14"/>
                <a:gd name="T3" fmla="*/ 0 h 20"/>
                <a:gd name="T4" fmla="*/ 121 w 14"/>
                <a:gd name="T5" fmla="*/ 139 h 20"/>
                <a:gd name="T6" fmla="*/ 110 w 14"/>
                <a:gd name="T7" fmla="*/ 276 h 20"/>
                <a:gd name="T8" fmla="*/ 57 w 14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9" y="15"/>
                    <a:pt x="10" y="5"/>
                    <a:pt x="14" y="0"/>
                  </a:cubicBezTo>
                  <a:cubicBezTo>
                    <a:pt x="13" y="4"/>
                    <a:pt x="12" y="7"/>
                    <a:pt x="10" y="10"/>
                  </a:cubicBezTo>
                  <a:cubicBezTo>
                    <a:pt x="7" y="13"/>
                    <a:pt x="7" y="16"/>
                    <a:pt x="9" y="20"/>
                  </a:cubicBezTo>
                  <a:cubicBezTo>
                    <a:pt x="7" y="18"/>
                    <a:pt x="6" y="17"/>
                    <a:pt x="5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0" name="Freeform 389"/>
            <p:cNvSpPr>
              <a:spLocks/>
            </p:cNvSpPr>
            <p:nvPr/>
          </p:nvSpPr>
          <p:spPr bwMode="auto">
            <a:xfrm>
              <a:off x="789" y="3678"/>
              <a:ext cx="54" cy="70"/>
            </a:xfrm>
            <a:custGeom>
              <a:avLst/>
              <a:gdLst>
                <a:gd name="T0" fmla="*/ 207 w 24"/>
                <a:gd name="T1" fmla="*/ 41 h 29"/>
                <a:gd name="T2" fmla="*/ 45 w 24"/>
                <a:gd name="T3" fmla="*/ 111 h 29"/>
                <a:gd name="T4" fmla="*/ 126 w 24"/>
                <a:gd name="T5" fmla="*/ 326 h 29"/>
                <a:gd name="T6" fmla="*/ 207 w 24"/>
                <a:gd name="T7" fmla="*/ 338 h 29"/>
                <a:gd name="T8" fmla="*/ 227 w 24"/>
                <a:gd name="T9" fmla="*/ 268 h 29"/>
                <a:gd name="T10" fmla="*/ 254 w 24"/>
                <a:gd name="T11" fmla="*/ 210 h 29"/>
                <a:gd name="T12" fmla="*/ 207 w 24"/>
                <a:gd name="T13" fmla="*/ 5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18" y="3"/>
                  </a:moveTo>
                  <a:cubicBezTo>
                    <a:pt x="14" y="0"/>
                    <a:pt x="7" y="4"/>
                    <a:pt x="4" y="8"/>
                  </a:cubicBezTo>
                  <a:cubicBezTo>
                    <a:pt x="0" y="15"/>
                    <a:pt x="7" y="18"/>
                    <a:pt x="11" y="23"/>
                  </a:cubicBezTo>
                  <a:cubicBezTo>
                    <a:pt x="13" y="26"/>
                    <a:pt x="16" y="29"/>
                    <a:pt x="18" y="24"/>
                  </a:cubicBezTo>
                  <a:cubicBezTo>
                    <a:pt x="20" y="22"/>
                    <a:pt x="19" y="21"/>
                    <a:pt x="20" y="19"/>
                  </a:cubicBezTo>
                  <a:cubicBezTo>
                    <a:pt x="20" y="17"/>
                    <a:pt x="21" y="17"/>
                    <a:pt x="22" y="15"/>
                  </a:cubicBezTo>
                  <a:cubicBezTo>
                    <a:pt x="24" y="11"/>
                    <a:pt x="21" y="7"/>
                    <a:pt x="18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1" name="Freeform 390"/>
            <p:cNvSpPr>
              <a:spLocks/>
            </p:cNvSpPr>
            <p:nvPr/>
          </p:nvSpPr>
          <p:spPr bwMode="auto">
            <a:xfrm>
              <a:off x="823" y="3748"/>
              <a:ext cx="66" cy="91"/>
            </a:xfrm>
            <a:custGeom>
              <a:avLst/>
              <a:gdLst>
                <a:gd name="T0" fmla="*/ 284 w 29"/>
                <a:gd name="T1" fmla="*/ 91 h 37"/>
                <a:gd name="T2" fmla="*/ 73 w 29"/>
                <a:gd name="T3" fmla="*/ 182 h 37"/>
                <a:gd name="T4" fmla="*/ 11 w 29"/>
                <a:gd name="T5" fmla="*/ 315 h 37"/>
                <a:gd name="T6" fmla="*/ 57 w 29"/>
                <a:gd name="T7" fmla="*/ 477 h 37"/>
                <a:gd name="T8" fmla="*/ 187 w 29"/>
                <a:gd name="T9" fmla="*/ 477 h 37"/>
                <a:gd name="T10" fmla="*/ 269 w 29"/>
                <a:gd name="T11" fmla="*/ 298 h 37"/>
                <a:gd name="T12" fmla="*/ 269 w 29"/>
                <a:gd name="T13" fmla="*/ 1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7">
                  <a:moveTo>
                    <a:pt x="24" y="6"/>
                  </a:moveTo>
                  <a:cubicBezTo>
                    <a:pt x="16" y="0"/>
                    <a:pt x="12" y="9"/>
                    <a:pt x="6" y="12"/>
                  </a:cubicBezTo>
                  <a:cubicBezTo>
                    <a:pt x="2" y="14"/>
                    <a:pt x="0" y="16"/>
                    <a:pt x="1" y="21"/>
                  </a:cubicBezTo>
                  <a:cubicBezTo>
                    <a:pt x="1" y="24"/>
                    <a:pt x="3" y="29"/>
                    <a:pt x="5" y="32"/>
                  </a:cubicBezTo>
                  <a:cubicBezTo>
                    <a:pt x="8" y="36"/>
                    <a:pt x="13" y="37"/>
                    <a:pt x="16" y="32"/>
                  </a:cubicBezTo>
                  <a:cubicBezTo>
                    <a:pt x="18" y="27"/>
                    <a:pt x="19" y="24"/>
                    <a:pt x="23" y="20"/>
                  </a:cubicBezTo>
                  <a:cubicBezTo>
                    <a:pt x="27" y="18"/>
                    <a:pt x="29" y="8"/>
                    <a:pt x="23" y="7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2" name="Freeform 391"/>
            <p:cNvSpPr>
              <a:spLocks/>
            </p:cNvSpPr>
            <p:nvPr/>
          </p:nvSpPr>
          <p:spPr bwMode="auto">
            <a:xfrm>
              <a:off x="763" y="3802"/>
              <a:ext cx="47" cy="53"/>
            </a:xfrm>
            <a:custGeom>
              <a:avLst/>
              <a:gdLst>
                <a:gd name="T0" fmla="*/ 233 w 20"/>
                <a:gd name="T1" fmla="*/ 29 h 22"/>
                <a:gd name="T2" fmla="*/ 49 w 20"/>
                <a:gd name="T3" fmla="*/ 41 h 22"/>
                <a:gd name="T4" fmla="*/ 89 w 20"/>
                <a:gd name="T5" fmla="*/ 267 h 22"/>
                <a:gd name="T6" fmla="*/ 183 w 20"/>
                <a:gd name="T7" fmla="*/ 251 h 22"/>
                <a:gd name="T8" fmla="*/ 233 w 20"/>
                <a:gd name="T9" fmla="*/ 169 h 22"/>
                <a:gd name="T10" fmla="*/ 233 w 20"/>
                <a:gd name="T11" fmla="*/ 4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8" y="2"/>
                  </a:moveTo>
                  <a:cubicBezTo>
                    <a:pt x="14" y="0"/>
                    <a:pt x="8" y="0"/>
                    <a:pt x="4" y="3"/>
                  </a:cubicBezTo>
                  <a:cubicBezTo>
                    <a:pt x="0" y="7"/>
                    <a:pt x="3" y="16"/>
                    <a:pt x="7" y="19"/>
                  </a:cubicBezTo>
                  <a:cubicBezTo>
                    <a:pt x="10" y="22"/>
                    <a:pt x="13" y="22"/>
                    <a:pt x="14" y="18"/>
                  </a:cubicBezTo>
                  <a:cubicBezTo>
                    <a:pt x="15" y="14"/>
                    <a:pt x="16" y="14"/>
                    <a:pt x="18" y="12"/>
                  </a:cubicBezTo>
                  <a:cubicBezTo>
                    <a:pt x="20" y="9"/>
                    <a:pt x="20" y="6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3" name="Freeform 392"/>
            <p:cNvSpPr>
              <a:spLocks/>
            </p:cNvSpPr>
            <p:nvPr/>
          </p:nvSpPr>
          <p:spPr bwMode="auto">
            <a:xfrm>
              <a:off x="757" y="3724"/>
              <a:ext cx="44" cy="58"/>
            </a:xfrm>
            <a:custGeom>
              <a:avLst/>
              <a:gdLst>
                <a:gd name="T0" fmla="*/ 225 w 19"/>
                <a:gd name="T1" fmla="*/ 111 h 24"/>
                <a:gd name="T2" fmla="*/ 49 w 19"/>
                <a:gd name="T3" fmla="*/ 280 h 24"/>
                <a:gd name="T4" fmla="*/ 123 w 19"/>
                <a:gd name="T5" fmla="*/ 326 h 24"/>
                <a:gd name="T6" fmla="*/ 171 w 19"/>
                <a:gd name="T7" fmla="*/ 256 h 24"/>
                <a:gd name="T8" fmla="*/ 236 w 19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8" y="8"/>
                  </a:moveTo>
                  <a:cubicBezTo>
                    <a:pt x="10" y="0"/>
                    <a:pt x="0" y="12"/>
                    <a:pt x="4" y="20"/>
                  </a:cubicBezTo>
                  <a:cubicBezTo>
                    <a:pt x="5" y="23"/>
                    <a:pt x="7" y="24"/>
                    <a:pt x="10" y="23"/>
                  </a:cubicBezTo>
                  <a:cubicBezTo>
                    <a:pt x="14" y="23"/>
                    <a:pt x="13" y="21"/>
                    <a:pt x="14" y="18"/>
                  </a:cubicBezTo>
                  <a:cubicBezTo>
                    <a:pt x="15" y="14"/>
                    <a:pt x="19" y="13"/>
                    <a:pt x="19" y="9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4" name="Freeform 393"/>
            <p:cNvSpPr>
              <a:spLocks/>
            </p:cNvSpPr>
            <p:nvPr/>
          </p:nvSpPr>
          <p:spPr bwMode="auto">
            <a:xfrm>
              <a:off x="846" y="3644"/>
              <a:ext cx="41" cy="68"/>
            </a:xfrm>
            <a:custGeom>
              <a:avLst/>
              <a:gdLst>
                <a:gd name="T0" fmla="*/ 212 w 18"/>
                <a:gd name="T1" fmla="*/ 12 h 28"/>
                <a:gd name="T2" fmla="*/ 82 w 18"/>
                <a:gd name="T3" fmla="*/ 58 h 28"/>
                <a:gd name="T4" fmla="*/ 11 w 18"/>
                <a:gd name="T5" fmla="*/ 189 h 28"/>
                <a:gd name="T6" fmla="*/ 166 w 18"/>
                <a:gd name="T7" fmla="*/ 313 h 28"/>
                <a:gd name="T8" fmla="*/ 212 w 18"/>
                <a:gd name="T9" fmla="*/ 4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15" y="0"/>
                    <a:pt x="10" y="3"/>
                    <a:pt x="7" y="4"/>
                  </a:cubicBezTo>
                  <a:cubicBezTo>
                    <a:pt x="3" y="5"/>
                    <a:pt x="0" y="7"/>
                    <a:pt x="1" y="13"/>
                  </a:cubicBezTo>
                  <a:cubicBezTo>
                    <a:pt x="3" y="17"/>
                    <a:pt x="8" y="28"/>
                    <a:pt x="14" y="22"/>
                  </a:cubicBezTo>
                  <a:cubicBezTo>
                    <a:pt x="18" y="17"/>
                    <a:pt x="17" y="9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5" name="Freeform 394"/>
            <p:cNvSpPr>
              <a:spLocks/>
            </p:cNvSpPr>
            <p:nvPr/>
          </p:nvSpPr>
          <p:spPr bwMode="auto">
            <a:xfrm>
              <a:off x="878" y="3811"/>
              <a:ext cx="43" cy="64"/>
            </a:xfrm>
            <a:custGeom>
              <a:avLst/>
              <a:gdLst>
                <a:gd name="T0" fmla="*/ 220 w 19"/>
                <a:gd name="T1" fmla="*/ 74 h 26"/>
                <a:gd name="T2" fmla="*/ 57 w 19"/>
                <a:gd name="T3" fmla="*/ 30 h 26"/>
                <a:gd name="T4" fmla="*/ 11 w 19"/>
                <a:gd name="T5" fmla="*/ 224 h 26"/>
                <a:gd name="T6" fmla="*/ 45 w 19"/>
                <a:gd name="T7" fmla="*/ 345 h 26"/>
                <a:gd name="T8" fmla="*/ 102 w 19"/>
                <a:gd name="T9" fmla="*/ 298 h 26"/>
                <a:gd name="T10" fmla="*/ 163 w 19"/>
                <a:gd name="T11" fmla="*/ 153 h 26"/>
                <a:gd name="T12" fmla="*/ 210 w 19"/>
                <a:gd name="T13" fmla="*/ 9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9" y="5"/>
                  </a:moveTo>
                  <a:cubicBezTo>
                    <a:pt x="15" y="2"/>
                    <a:pt x="10" y="0"/>
                    <a:pt x="5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7"/>
                    <a:pt x="3" y="21"/>
                    <a:pt x="4" y="23"/>
                  </a:cubicBezTo>
                  <a:cubicBezTo>
                    <a:pt x="8" y="26"/>
                    <a:pt x="9" y="23"/>
                    <a:pt x="9" y="20"/>
                  </a:cubicBezTo>
                  <a:cubicBezTo>
                    <a:pt x="9" y="15"/>
                    <a:pt x="10" y="13"/>
                    <a:pt x="14" y="10"/>
                  </a:cubicBezTo>
                  <a:cubicBezTo>
                    <a:pt x="15" y="9"/>
                    <a:pt x="18" y="8"/>
                    <a:pt x="18" y="6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6" name="Freeform 395"/>
            <p:cNvSpPr>
              <a:spLocks/>
            </p:cNvSpPr>
            <p:nvPr/>
          </p:nvSpPr>
          <p:spPr bwMode="auto">
            <a:xfrm>
              <a:off x="819" y="3848"/>
              <a:ext cx="52" cy="53"/>
            </a:xfrm>
            <a:custGeom>
              <a:avLst/>
              <a:gdLst>
                <a:gd name="T0" fmla="*/ 255 w 23"/>
                <a:gd name="T1" fmla="*/ 169 h 22"/>
                <a:gd name="T2" fmla="*/ 11 w 23"/>
                <a:gd name="T3" fmla="*/ 157 h 22"/>
                <a:gd name="T4" fmla="*/ 36 w 23"/>
                <a:gd name="T5" fmla="*/ 251 h 22"/>
                <a:gd name="T6" fmla="*/ 118 w 23"/>
                <a:gd name="T7" fmla="*/ 226 h 22"/>
                <a:gd name="T8" fmla="*/ 267 w 23"/>
                <a:gd name="T9" fmla="*/ 16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2"/>
                  </a:moveTo>
                  <a:cubicBezTo>
                    <a:pt x="20" y="2"/>
                    <a:pt x="3" y="0"/>
                    <a:pt x="1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7" y="22"/>
                    <a:pt x="8" y="19"/>
                    <a:pt x="10" y="16"/>
                  </a:cubicBezTo>
                  <a:cubicBezTo>
                    <a:pt x="14" y="13"/>
                    <a:pt x="22" y="19"/>
                    <a:pt x="23" y="1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7" name="Freeform 396"/>
            <p:cNvSpPr>
              <a:spLocks/>
            </p:cNvSpPr>
            <p:nvPr/>
          </p:nvSpPr>
          <p:spPr bwMode="auto">
            <a:xfrm>
              <a:off x="907" y="3744"/>
              <a:ext cx="41" cy="67"/>
            </a:xfrm>
            <a:custGeom>
              <a:avLst/>
              <a:gdLst>
                <a:gd name="T0" fmla="*/ 175 w 18"/>
                <a:gd name="T1" fmla="*/ 12 h 28"/>
                <a:gd name="T2" fmla="*/ 118 w 18"/>
                <a:gd name="T3" fmla="*/ 69 h 28"/>
                <a:gd name="T4" fmla="*/ 48 w 18"/>
                <a:gd name="T5" fmla="*/ 127 h 28"/>
                <a:gd name="T6" fmla="*/ 57 w 18"/>
                <a:gd name="T7" fmla="*/ 304 h 28"/>
                <a:gd name="T8" fmla="*/ 187 w 18"/>
                <a:gd name="T9" fmla="*/ 275 h 28"/>
                <a:gd name="T10" fmla="*/ 166 w 18"/>
                <a:gd name="T11" fmla="*/ 136 h 28"/>
                <a:gd name="T12" fmla="*/ 203 w 1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15" y="1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7"/>
                    <a:pt x="4" y="9"/>
                  </a:cubicBezTo>
                  <a:cubicBezTo>
                    <a:pt x="0" y="13"/>
                    <a:pt x="3" y="19"/>
                    <a:pt x="5" y="22"/>
                  </a:cubicBezTo>
                  <a:cubicBezTo>
                    <a:pt x="9" y="26"/>
                    <a:pt x="17" y="28"/>
                    <a:pt x="16" y="20"/>
                  </a:cubicBezTo>
                  <a:cubicBezTo>
                    <a:pt x="15" y="16"/>
                    <a:pt x="12" y="14"/>
                    <a:pt x="14" y="10"/>
                  </a:cubicBezTo>
                  <a:cubicBezTo>
                    <a:pt x="16" y="6"/>
                    <a:pt x="18" y="4"/>
                    <a:pt x="17" y="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8" name="Freeform 397"/>
            <p:cNvSpPr>
              <a:spLocks/>
            </p:cNvSpPr>
            <p:nvPr/>
          </p:nvSpPr>
          <p:spPr bwMode="auto">
            <a:xfrm>
              <a:off x="873" y="3683"/>
              <a:ext cx="57" cy="65"/>
            </a:xfrm>
            <a:custGeom>
              <a:avLst/>
              <a:gdLst>
                <a:gd name="T0" fmla="*/ 119 w 25"/>
                <a:gd name="T1" fmla="*/ 29 h 27"/>
                <a:gd name="T2" fmla="*/ 0 w 25"/>
                <a:gd name="T3" fmla="*/ 197 h 27"/>
                <a:gd name="T4" fmla="*/ 178 w 25"/>
                <a:gd name="T5" fmla="*/ 337 h 27"/>
                <a:gd name="T6" fmla="*/ 271 w 25"/>
                <a:gd name="T7" fmla="*/ 197 h 27"/>
                <a:gd name="T8" fmla="*/ 178 w 25"/>
                <a:gd name="T9" fmla="*/ 152 h 27"/>
                <a:gd name="T10" fmla="*/ 155 w 25"/>
                <a:gd name="T11" fmla="*/ 29 h 27"/>
                <a:gd name="T12" fmla="*/ 130 w 25"/>
                <a:gd name="T13" fmla="*/ 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0" y="2"/>
                  </a:moveTo>
                  <a:cubicBezTo>
                    <a:pt x="7" y="7"/>
                    <a:pt x="0" y="8"/>
                    <a:pt x="0" y="14"/>
                  </a:cubicBezTo>
                  <a:cubicBezTo>
                    <a:pt x="0" y="22"/>
                    <a:pt x="8" y="27"/>
                    <a:pt x="15" y="24"/>
                  </a:cubicBezTo>
                  <a:cubicBezTo>
                    <a:pt x="18" y="23"/>
                    <a:pt x="25" y="19"/>
                    <a:pt x="23" y="14"/>
                  </a:cubicBezTo>
                  <a:cubicBezTo>
                    <a:pt x="21" y="12"/>
                    <a:pt x="17" y="13"/>
                    <a:pt x="15" y="11"/>
                  </a:cubicBezTo>
                  <a:cubicBezTo>
                    <a:pt x="12" y="8"/>
                    <a:pt x="14" y="5"/>
                    <a:pt x="13" y="2"/>
                  </a:cubicBezTo>
                  <a:cubicBezTo>
                    <a:pt x="13" y="1"/>
                    <a:pt x="11" y="0"/>
                    <a:pt x="11" y="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9" name="Freeform 398"/>
            <p:cNvSpPr>
              <a:spLocks/>
            </p:cNvSpPr>
            <p:nvPr/>
          </p:nvSpPr>
          <p:spPr bwMode="auto">
            <a:xfrm>
              <a:off x="862" y="3555"/>
              <a:ext cx="59" cy="113"/>
            </a:xfrm>
            <a:custGeom>
              <a:avLst/>
              <a:gdLst>
                <a:gd name="T0" fmla="*/ 129 w 26"/>
                <a:gd name="T1" fmla="*/ 0 h 47"/>
                <a:gd name="T2" fmla="*/ 247 w 26"/>
                <a:gd name="T3" fmla="*/ 197 h 47"/>
                <a:gd name="T4" fmla="*/ 186 w 26"/>
                <a:gd name="T5" fmla="*/ 404 h 47"/>
                <a:gd name="T6" fmla="*/ 93 w 26"/>
                <a:gd name="T7" fmla="*/ 515 h 47"/>
                <a:gd name="T8" fmla="*/ 0 w 26"/>
                <a:gd name="T9" fmla="*/ 584 h 47"/>
                <a:gd name="T10" fmla="*/ 45 w 26"/>
                <a:gd name="T11" fmla="*/ 654 h 47"/>
                <a:gd name="T12" fmla="*/ 102 w 26"/>
                <a:gd name="T13" fmla="*/ 572 h 47"/>
                <a:gd name="T14" fmla="*/ 247 w 26"/>
                <a:gd name="T15" fmla="*/ 363 h 47"/>
                <a:gd name="T16" fmla="*/ 175 w 26"/>
                <a:gd name="T17" fmla="*/ 29 h 47"/>
                <a:gd name="T18" fmla="*/ 138 w 26"/>
                <a:gd name="T19" fmla="*/ 1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7">
                  <a:moveTo>
                    <a:pt x="11" y="0"/>
                  </a:moveTo>
                  <a:cubicBezTo>
                    <a:pt x="17" y="1"/>
                    <a:pt x="21" y="9"/>
                    <a:pt x="21" y="14"/>
                  </a:cubicBezTo>
                  <a:cubicBezTo>
                    <a:pt x="22" y="19"/>
                    <a:pt x="20" y="25"/>
                    <a:pt x="16" y="29"/>
                  </a:cubicBezTo>
                  <a:cubicBezTo>
                    <a:pt x="14" y="32"/>
                    <a:pt x="11" y="35"/>
                    <a:pt x="8" y="37"/>
                  </a:cubicBezTo>
                  <a:cubicBezTo>
                    <a:pt x="6" y="39"/>
                    <a:pt x="3" y="40"/>
                    <a:pt x="0" y="42"/>
                  </a:cubicBezTo>
                  <a:cubicBezTo>
                    <a:pt x="2" y="43"/>
                    <a:pt x="2" y="47"/>
                    <a:pt x="4" y="47"/>
                  </a:cubicBezTo>
                  <a:cubicBezTo>
                    <a:pt x="5" y="46"/>
                    <a:pt x="8" y="41"/>
                    <a:pt x="9" y="41"/>
                  </a:cubicBezTo>
                  <a:cubicBezTo>
                    <a:pt x="14" y="36"/>
                    <a:pt x="18" y="32"/>
                    <a:pt x="21" y="26"/>
                  </a:cubicBezTo>
                  <a:cubicBezTo>
                    <a:pt x="25" y="17"/>
                    <a:pt x="26" y="6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0" name="Freeform 399"/>
            <p:cNvSpPr>
              <a:spLocks/>
            </p:cNvSpPr>
            <p:nvPr/>
          </p:nvSpPr>
          <p:spPr bwMode="auto">
            <a:xfrm>
              <a:off x="805" y="3775"/>
              <a:ext cx="25" cy="51"/>
            </a:xfrm>
            <a:custGeom>
              <a:avLst/>
              <a:gdLst>
                <a:gd name="T0" fmla="*/ 57 w 11"/>
                <a:gd name="T1" fmla="*/ 0 h 21"/>
                <a:gd name="T2" fmla="*/ 25 w 11"/>
                <a:gd name="T3" fmla="*/ 70 h 21"/>
                <a:gd name="T4" fmla="*/ 36 w 11"/>
                <a:gd name="T5" fmla="*/ 141 h 21"/>
                <a:gd name="T6" fmla="*/ 130 w 11"/>
                <a:gd name="T7" fmla="*/ 301 h 21"/>
                <a:gd name="T8" fmla="*/ 57 w 11"/>
                <a:gd name="T9" fmla="*/ 141 h 21"/>
                <a:gd name="T10" fmla="*/ 57 w 11"/>
                <a:gd name="T11" fmla="*/ 2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5" y="2"/>
                    <a:pt x="3" y="4"/>
                    <a:pt x="2" y="5"/>
                  </a:cubicBezTo>
                  <a:cubicBezTo>
                    <a:pt x="0" y="8"/>
                    <a:pt x="2" y="7"/>
                    <a:pt x="3" y="10"/>
                  </a:cubicBezTo>
                  <a:cubicBezTo>
                    <a:pt x="6" y="15"/>
                    <a:pt x="6" y="18"/>
                    <a:pt x="11" y="21"/>
                  </a:cubicBezTo>
                  <a:cubicBezTo>
                    <a:pt x="9" y="18"/>
                    <a:pt x="6" y="15"/>
                    <a:pt x="5" y="10"/>
                  </a:cubicBezTo>
                  <a:cubicBezTo>
                    <a:pt x="5" y="8"/>
                    <a:pt x="4" y="4"/>
                    <a:pt x="5" y="2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1" name="Freeform 400"/>
            <p:cNvSpPr>
              <a:spLocks/>
            </p:cNvSpPr>
            <p:nvPr/>
          </p:nvSpPr>
          <p:spPr bwMode="auto">
            <a:xfrm>
              <a:off x="812" y="3738"/>
              <a:ext cx="21" cy="22"/>
            </a:xfrm>
            <a:custGeom>
              <a:avLst/>
              <a:gdLst>
                <a:gd name="T0" fmla="*/ 12 w 9"/>
                <a:gd name="T1" fmla="*/ 120 h 9"/>
                <a:gd name="T2" fmla="*/ 0 w 9"/>
                <a:gd name="T3" fmla="*/ 29 h 9"/>
                <a:gd name="T4" fmla="*/ 114 w 9"/>
                <a:gd name="T5" fmla="*/ 0 h 9"/>
                <a:gd name="T6" fmla="*/ 49 w 9"/>
                <a:gd name="T7" fmla="*/ 59 h 9"/>
                <a:gd name="T8" fmla="*/ 12 w 9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cubicBezTo>
                    <a:pt x="0" y="6"/>
                    <a:pt x="1" y="4"/>
                    <a:pt x="0" y="2"/>
                  </a:cubicBezTo>
                  <a:cubicBezTo>
                    <a:pt x="2" y="4"/>
                    <a:pt x="7" y="3"/>
                    <a:pt x="9" y="0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1" y="5"/>
                    <a:pt x="2" y="7"/>
                    <a:pt x="1" y="9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2" name="Freeform 401"/>
            <p:cNvSpPr>
              <a:spLocks/>
            </p:cNvSpPr>
            <p:nvPr/>
          </p:nvSpPr>
          <p:spPr bwMode="auto">
            <a:xfrm>
              <a:off x="823" y="3819"/>
              <a:ext cx="23" cy="41"/>
            </a:xfrm>
            <a:custGeom>
              <a:avLst/>
              <a:gdLst>
                <a:gd name="T0" fmla="*/ 0 w 10"/>
                <a:gd name="T1" fmla="*/ 12 h 17"/>
                <a:gd name="T2" fmla="*/ 28 w 10"/>
                <a:gd name="T3" fmla="*/ 140 h 17"/>
                <a:gd name="T4" fmla="*/ 0 w 10"/>
                <a:gd name="T5" fmla="*/ 239 h 17"/>
                <a:gd name="T6" fmla="*/ 122 w 10"/>
                <a:gd name="T7" fmla="*/ 181 h 17"/>
                <a:gd name="T8" fmla="*/ 48 w 10"/>
                <a:gd name="T9" fmla="*/ 99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2" y="1"/>
                    <a:pt x="2" y="8"/>
                    <a:pt x="2" y="10"/>
                  </a:cubicBezTo>
                  <a:cubicBezTo>
                    <a:pt x="2" y="12"/>
                    <a:pt x="2" y="15"/>
                    <a:pt x="0" y="17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8" y="11"/>
                    <a:pt x="6" y="11"/>
                    <a:pt x="4" y="7"/>
                  </a:cubicBezTo>
                  <a:cubicBezTo>
                    <a:pt x="3" y="4"/>
                    <a:pt x="3" y="2"/>
                    <a:pt x="0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3" name="Freeform 402"/>
            <p:cNvSpPr>
              <a:spLocks/>
            </p:cNvSpPr>
            <p:nvPr/>
          </p:nvSpPr>
          <p:spPr bwMode="auto">
            <a:xfrm>
              <a:off x="848" y="3705"/>
              <a:ext cx="21" cy="51"/>
            </a:xfrm>
            <a:custGeom>
              <a:avLst/>
              <a:gdLst>
                <a:gd name="T0" fmla="*/ 114 w 9"/>
                <a:gd name="T1" fmla="*/ 12 h 21"/>
                <a:gd name="T2" fmla="*/ 103 w 9"/>
                <a:gd name="T3" fmla="*/ 243 h 21"/>
                <a:gd name="T4" fmla="*/ 49 w 9"/>
                <a:gd name="T5" fmla="*/ 243 h 21"/>
                <a:gd name="T6" fmla="*/ 0 w 9"/>
                <a:gd name="T7" fmla="*/ 301 h 21"/>
                <a:gd name="T8" fmla="*/ 37 w 9"/>
                <a:gd name="T9" fmla="*/ 211 h 21"/>
                <a:gd name="T10" fmla="*/ 49 w 9"/>
                <a:gd name="T11" fmla="*/ 129 h 21"/>
                <a:gd name="T12" fmla="*/ 103 w 9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1">
                  <a:moveTo>
                    <a:pt x="9" y="1"/>
                  </a:moveTo>
                  <a:cubicBezTo>
                    <a:pt x="3" y="3"/>
                    <a:pt x="5" y="14"/>
                    <a:pt x="8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19"/>
                    <a:pt x="2" y="16"/>
                    <a:pt x="3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4" y="6"/>
                    <a:pt x="5" y="2"/>
                    <a:pt x="8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4" name="Freeform 403"/>
            <p:cNvSpPr>
              <a:spLocks/>
            </p:cNvSpPr>
            <p:nvPr/>
          </p:nvSpPr>
          <p:spPr bwMode="auto">
            <a:xfrm>
              <a:off x="921" y="3686"/>
              <a:ext cx="34" cy="38"/>
            </a:xfrm>
            <a:custGeom>
              <a:avLst/>
              <a:gdLst>
                <a:gd name="T0" fmla="*/ 0 w 15"/>
                <a:gd name="T1" fmla="*/ 0 h 16"/>
                <a:gd name="T2" fmla="*/ 93 w 15"/>
                <a:gd name="T3" fmla="*/ 214 h 16"/>
                <a:gd name="T4" fmla="*/ 175 w 15"/>
                <a:gd name="T5" fmla="*/ 147 h 16"/>
                <a:gd name="T6" fmla="*/ 118 w 15"/>
                <a:gd name="T7" fmla="*/ 135 h 16"/>
                <a:gd name="T8" fmla="*/ 82 w 15"/>
                <a:gd name="T9" fmla="*/ 78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5" y="2"/>
                    <a:pt x="8" y="11"/>
                    <a:pt x="8" y="16"/>
                  </a:cubicBezTo>
                  <a:cubicBezTo>
                    <a:pt x="8" y="13"/>
                    <a:pt x="12" y="10"/>
                    <a:pt x="15" y="11"/>
                  </a:cubicBezTo>
                  <a:cubicBezTo>
                    <a:pt x="14" y="10"/>
                    <a:pt x="12" y="11"/>
                    <a:pt x="10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5" name="Freeform 404"/>
            <p:cNvSpPr>
              <a:spLocks/>
            </p:cNvSpPr>
            <p:nvPr/>
          </p:nvSpPr>
          <p:spPr bwMode="auto">
            <a:xfrm>
              <a:off x="884" y="3782"/>
              <a:ext cx="32" cy="29"/>
            </a:xfrm>
            <a:custGeom>
              <a:avLst/>
              <a:gdLst>
                <a:gd name="T0" fmla="*/ 85 w 14"/>
                <a:gd name="T1" fmla="*/ 0 h 12"/>
                <a:gd name="T2" fmla="*/ 167 w 14"/>
                <a:gd name="T3" fmla="*/ 169 h 12"/>
                <a:gd name="T4" fmla="*/ 85 w 14"/>
                <a:gd name="T5" fmla="*/ 128 h 12"/>
                <a:gd name="T6" fmla="*/ 0 w 14"/>
                <a:gd name="T7" fmla="*/ 140 h 12"/>
                <a:gd name="T8" fmla="*/ 73 w 14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5"/>
                    <a:pt x="11" y="9"/>
                    <a:pt x="14" y="12"/>
                  </a:cubicBezTo>
                  <a:cubicBezTo>
                    <a:pt x="12" y="11"/>
                    <a:pt x="9" y="9"/>
                    <a:pt x="7" y="9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3" y="9"/>
                    <a:pt x="7" y="5"/>
                    <a:pt x="6" y="1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6" name="Freeform 405"/>
            <p:cNvSpPr>
              <a:spLocks/>
            </p:cNvSpPr>
            <p:nvPr/>
          </p:nvSpPr>
          <p:spPr bwMode="auto">
            <a:xfrm>
              <a:off x="789" y="3693"/>
              <a:ext cx="14" cy="29"/>
            </a:xfrm>
            <a:custGeom>
              <a:avLst/>
              <a:gdLst>
                <a:gd name="T0" fmla="*/ 77 w 6"/>
                <a:gd name="T1" fmla="*/ 0 h 12"/>
                <a:gd name="T2" fmla="*/ 77 w 6"/>
                <a:gd name="T3" fmla="*/ 169 h 12"/>
                <a:gd name="T4" fmla="*/ 77 w 6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6" y="2"/>
                    <a:pt x="0" y="12"/>
                    <a:pt x="6" y="12"/>
                  </a:cubicBezTo>
                  <a:cubicBezTo>
                    <a:pt x="6" y="8"/>
                    <a:pt x="3" y="4"/>
                    <a:pt x="6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7" name="Freeform 406"/>
            <p:cNvSpPr>
              <a:spLocks/>
            </p:cNvSpPr>
            <p:nvPr/>
          </p:nvSpPr>
          <p:spPr bwMode="auto">
            <a:xfrm>
              <a:off x="848" y="3658"/>
              <a:ext cx="12" cy="20"/>
            </a:xfrm>
            <a:custGeom>
              <a:avLst/>
              <a:gdLst>
                <a:gd name="T0" fmla="*/ 70 w 5"/>
                <a:gd name="T1" fmla="*/ 0 h 8"/>
                <a:gd name="T2" fmla="*/ 12 w 5"/>
                <a:gd name="T3" fmla="*/ 125 h 8"/>
                <a:gd name="T4" fmla="*/ 29 w 5"/>
                <a:gd name="T5" fmla="*/ 12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0" y="5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1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8" name="Freeform 407"/>
            <p:cNvSpPr>
              <a:spLocks/>
            </p:cNvSpPr>
            <p:nvPr/>
          </p:nvSpPr>
          <p:spPr bwMode="auto">
            <a:xfrm>
              <a:off x="763" y="3748"/>
              <a:ext cx="10" cy="18"/>
            </a:xfrm>
            <a:custGeom>
              <a:avLst/>
              <a:gdLst>
                <a:gd name="T0" fmla="*/ 63 w 4"/>
                <a:gd name="T1" fmla="*/ 0 h 7"/>
                <a:gd name="T2" fmla="*/ 33 w 4"/>
                <a:gd name="T3" fmla="*/ 118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5"/>
                    <a:pt x="2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9" name="Freeform 408"/>
            <p:cNvSpPr>
              <a:spLocks/>
            </p:cNvSpPr>
            <p:nvPr/>
          </p:nvSpPr>
          <p:spPr bwMode="auto">
            <a:xfrm>
              <a:off x="768" y="3811"/>
              <a:ext cx="7" cy="18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18 h 7"/>
                <a:gd name="T4" fmla="*/ 28 w 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5"/>
                    <a:pt x="2" y="7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0" name="Freeform 409"/>
            <p:cNvSpPr>
              <a:spLocks/>
            </p:cNvSpPr>
            <p:nvPr/>
          </p:nvSpPr>
          <p:spPr bwMode="auto">
            <a:xfrm>
              <a:off x="828" y="3785"/>
              <a:ext cx="6" cy="19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107 h 8"/>
                <a:gd name="T4" fmla="*/ 24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0"/>
                    <a:pt x="0" y="7"/>
                    <a:pt x="2" y="8"/>
                  </a:cubicBezTo>
                  <a:cubicBezTo>
                    <a:pt x="1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1" name="Freeform 410"/>
            <p:cNvSpPr>
              <a:spLocks/>
            </p:cNvSpPr>
            <p:nvPr/>
          </p:nvSpPr>
          <p:spPr bwMode="auto">
            <a:xfrm>
              <a:off x="875" y="3705"/>
              <a:ext cx="9" cy="22"/>
            </a:xfrm>
            <a:custGeom>
              <a:avLst/>
              <a:gdLst>
                <a:gd name="T0" fmla="*/ 45 w 4"/>
                <a:gd name="T1" fmla="*/ 0 h 9"/>
                <a:gd name="T2" fmla="*/ 36 w 4"/>
                <a:gd name="T3" fmla="*/ 132 h 9"/>
                <a:gd name="T4" fmla="*/ 45 w 4"/>
                <a:gd name="T5" fmla="*/ 2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3" y="6"/>
                    <a:pt x="3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2" name="Freeform 411"/>
            <p:cNvSpPr>
              <a:spLocks/>
            </p:cNvSpPr>
            <p:nvPr/>
          </p:nvSpPr>
          <p:spPr bwMode="auto">
            <a:xfrm>
              <a:off x="907" y="3766"/>
              <a:ext cx="14" cy="22"/>
            </a:xfrm>
            <a:custGeom>
              <a:avLst/>
              <a:gdLst>
                <a:gd name="T0" fmla="*/ 77 w 6"/>
                <a:gd name="T1" fmla="*/ 0 h 9"/>
                <a:gd name="T2" fmla="*/ 49 w 6"/>
                <a:gd name="T3" fmla="*/ 132 h 9"/>
                <a:gd name="T4" fmla="*/ 65 w 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2"/>
                    <a:pt x="0" y="8"/>
                    <a:pt x="4" y="9"/>
                  </a:cubicBezTo>
                  <a:cubicBezTo>
                    <a:pt x="4" y="7"/>
                    <a:pt x="3" y="3"/>
                    <a:pt x="5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3" name="Freeform 412"/>
            <p:cNvSpPr>
              <a:spLocks/>
            </p:cNvSpPr>
            <p:nvPr/>
          </p:nvSpPr>
          <p:spPr bwMode="auto">
            <a:xfrm>
              <a:off x="878" y="3819"/>
              <a:ext cx="14" cy="24"/>
            </a:xfrm>
            <a:custGeom>
              <a:avLst/>
              <a:gdLst>
                <a:gd name="T0" fmla="*/ 77 w 6"/>
                <a:gd name="T1" fmla="*/ 12 h 10"/>
                <a:gd name="T2" fmla="*/ 28 w 6"/>
                <a:gd name="T3" fmla="*/ 139 h 10"/>
                <a:gd name="T4" fmla="*/ 49 w 6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3" y="7"/>
                    <a:pt x="2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4" name="Freeform 413"/>
            <p:cNvSpPr>
              <a:spLocks/>
            </p:cNvSpPr>
            <p:nvPr/>
          </p:nvSpPr>
          <p:spPr bwMode="auto">
            <a:xfrm>
              <a:off x="823" y="3865"/>
              <a:ext cx="10" cy="19"/>
            </a:xfrm>
            <a:custGeom>
              <a:avLst/>
              <a:gdLst>
                <a:gd name="T0" fmla="*/ 63 w 4"/>
                <a:gd name="T1" fmla="*/ 0 h 8"/>
                <a:gd name="T2" fmla="*/ 50 w 4"/>
                <a:gd name="T3" fmla="*/ 107 h 8"/>
                <a:gd name="T4" fmla="*/ 5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0"/>
                    <a:pt x="0" y="8"/>
                    <a:pt x="3" y="8"/>
                  </a:cubicBezTo>
                  <a:cubicBezTo>
                    <a:pt x="3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5" name="Freeform 414"/>
            <p:cNvSpPr>
              <a:spLocks/>
            </p:cNvSpPr>
            <p:nvPr/>
          </p:nvSpPr>
          <p:spPr bwMode="auto">
            <a:xfrm>
              <a:off x="771" y="3731"/>
              <a:ext cx="20" cy="10"/>
            </a:xfrm>
            <a:custGeom>
              <a:avLst/>
              <a:gdLst>
                <a:gd name="T0" fmla="*/ 98 w 9"/>
                <a:gd name="T1" fmla="*/ 33 h 4"/>
                <a:gd name="T2" fmla="*/ 0 w 9"/>
                <a:gd name="T3" fmla="*/ 63 h 4"/>
                <a:gd name="T4" fmla="*/ 98 w 9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2" y="0"/>
                    <a:pt x="6" y="1"/>
                    <a:pt x="9" y="2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6" name="Freeform 415"/>
            <p:cNvSpPr>
              <a:spLocks/>
            </p:cNvSpPr>
            <p:nvPr/>
          </p:nvSpPr>
          <p:spPr bwMode="auto">
            <a:xfrm>
              <a:off x="791" y="3680"/>
              <a:ext cx="25" cy="29"/>
            </a:xfrm>
            <a:custGeom>
              <a:avLst/>
              <a:gdLst>
                <a:gd name="T0" fmla="*/ 130 w 11"/>
                <a:gd name="T1" fmla="*/ 12 h 12"/>
                <a:gd name="T2" fmla="*/ 0 w 11"/>
                <a:gd name="T3" fmla="*/ 169 h 12"/>
                <a:gd name="T4" fmla="*/ 13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6" y="1"/>
                    <a:pt x="1" y="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7" name="Freeform 416"/>
            <p:cNvSpPr>
              <a:spLocks/>
            </p:cNvSpPr>
            <p:nvPr/>
          </p:nvSpPr>
          <p:spPr bwMode="auto">
            <a:xfrm>
              <a:off x="842" y="3651"/>
              <a:ext cx="18" cy="27"/>
            </a:xfrm>
            <a:custGeom>
              <a:avLst/>
              <a:gdLst>
                <a:gd name="T0" fmla="*/ 92 w 8"/>
                <a:gd name="T1" fmla="*/ 0 h 11"/>
                <a:gd name="T2" fmla="*/ 25 w 8"/>
                <a:gd name="T3" fmla="*/ 162 h 11"/>
                <a:gd name="T4" fmla="*/ 11 w 8"/>
                <a:gd name="T5" fmla="*/ 71 h 11"/>
                <a:gd name="T6" fmla="*/ 81 w 8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1" y="7"/>
                    <a:pt x="2" y="11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2" y="3"/>
                    <a:pt x="6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8" name="Freeform 417"/>
            <p:cNvSpPr>
              <a:spLocks/>
            </p:cNvSpPr>
            <p:nvPr/>
          </p:nvSpPr>
          <p:spPr bwMode="auto">
            <a:xfrm>
              <a:off x="857" y="3705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48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3"/>
                    <a:pt x="0" y="9"/>
                    <a:pt x="4" y="13"/>
                  </a:cubicBezTo>
                  <a:cubicBezTo>
                    <a:pt x="4" y="10"/>
                    <a:pt x="3" y="3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9" name="Freeform 418"/>
            <p:cNvSpPr>
              <a:spLocks/>
            </p:cNvSpPr>
            <p:nvPr/>
          </p:nvSpPr>
          <p:spPr bwMode="auto">
            <a:xfrm>
              <a:off x="819" y="3775"/>
              <a:ext cx="18" cy="29"/>
            </a:xfrm>
            <a:custGeom>
              <a:avLst/>
              <a:gdLst>
                <a:gd name="T0" fmla="*/ 92 w 8"/>
                <a:gd name="T1" fmla="*/ 0 h 12"/>
                <a:gd name="T2" fmla="*/ 25 w 8"/>
                <a:gd name="T3" fmla="*/ 169 h 12"/>
                <a:gd name="T4" fmla="*/ 11 w 8"/>
                <a:gd name="T5" fmla="*/ 58 h 12"/>
                <a:gd name="T6" fmla="*/ 81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2" y="0"/>
                    <a:pt x="1" y="7"/>
                    <a:pt x="2" y="12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3" y="1"/>
                    <a:pt x="4" y="1"/>
                    <a:pt x="7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0" name="Freeform 419"/>
            <p:cNvSpPr>
              <a:spLocks/>
            </p:cNvSpPr>
            <p:nvPr/>
          </p:nvSpPr>
          <p:spPr bwMode="auto">
            <a:xfrm>
              <a:off x="762" y="3799"/>
              <a:ext cx="15" cy="30"/>
            </a:xfrm>
            <a:custGeom>
              <a:avLst/>
              <a:gdLst>
                <a:gd name="T0" fmla="*/ 69 w 7"/>
                <a:gd name="T1" fmla="*/ 20 h 12"/>
                <a:gd name="T2" fmla="*/ 19 w 7"/>
                <a:gd name="T3" fmla="*/ 188 h 12"/>
                <a:gd name="T4" fmla="*/ 69 w 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3" y="0"/>
                    <a:pt x="3" y="9"/>
                    <a:pt x="2" y="12"/>
                  </a:cubicBezTo>
                  <a:cubicBezTo>
                    <a:pt x="0" y="8"/>
                    <a:pt x="3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1" name="Freeform 420"/>
            <p:cNvSpPr>
              <a:spLocks/>
            </p:cNvSpPr>
            <p:nvPr/>
          </p:nvSpPr>
          <p:spPr bwMode="auto">
            <a:xfrm>
              <a:off x="807" y="3858"/>
              <a:ext cx="21" cy="29"/>
            </a:xfrm>
            <a:custGeom>
              <a:avLst/>
              <a:gdLst>
                <a:gd name="T0" fmla="*/ 114 w 9"/>
                <a:gd name="T1" fmla="*/ 0 h 12"/>
                <a:gd name="T2" fmla="*/ 65 w 9"/>
                <a:gd name="T3" fmla="*/ 169 h 12"/>
                <a:gd name="T4" fmla="*/ 114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6" y="2"/>
                    <a:pt x="4" y="8"/>
                    <a:pt x="5" y="12"/>
                  </a:cubicBezTo>
                  <a:cubicBezTo>
                    <a:pt x="0" y="8"/>
                    <a:pt x="6" y="2"/>
                    <a:pt x="9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2" name="Freeform 421"/>
            <p:cNvSpPr>
              <a:spLocks/>
            </p:cNvSpPr>
            <p:nvPr/>
          </p:nvSpPr>
          <p:spPr bwMode="auto">
            <a:xfrm>
              <a:off x="871" y="3807"/>
              <a:ext cx="18" cy="29"/>
            </a:xfrm>
            <a:custGeom>
              <a:avLst/>
              <a:gdLst>
                <a:gd name="T0" fmla="*/ 81 w 8"/>
                <a:gd name="T1" fmla="*/ 29 h 12"/>
                <a:gd name="T2" fmla="*/ 25 w 8"/>
                <a:gd name="T3" fmla="*/ 169 h 12"/>
                <a:gd name="T4" fmla="*/ 92 w 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7" y="2"/>
                  </a:moveTo>
                  <a:cubicBezTo>
                    <a:pt x="4" y="0"/>
                    <a:pt x="2" y="10"/>
                    <a:pt x="2" y="12"/>
                  </a:cubicBezTo>
                  <a:cubicBezTo>
                    <a:pt x="0" y="7"/>
                    <a:pt x="3" y="1"/>
                    <a:pt x="8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3" name="Freeform 422"/>
            <p:cNvSpPr>
              <a:spLocks/>
            </p:cNvSpPr>
            <p:nvPr/>
          </p:nvSpPr>
          <p:spPr bwMode="auto">
            <a:xfrm>
              <a:off x="898" y="3760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37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1"/>
                    <a:pt x="1" y="9"/>
                    <a:pt x="3" y="13"/>
                  </a:cubicBezTo>
                  <a:cubicBezTo>
                    <a:pt x="1" y="10"/>
                    <a:pt x="0" y="1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4" name="Freeform 423"/>
            <p:cNvSpPr>
              <a:spLocks/>
            </p:cNvSpPr>
            <p:nvPr/>
          </p:nvSpPr>
          <p:spPr bwMode="auto">
            <a:xfrm>
              <a:off x="896" y="3569"/>
              <a:ext cx="84" cy="117"/>
            </a:xfrm>
            <a:custGeom>
              <a:avLst/>
              <a:gdLst>
                <a:gd name="T0" fmla="*/ 166 w 37"/>
                <a:gd name="T1" fmla="*/ 41 h 48"/>
                <a:gd name="T2" fmla="*/ 0 w 37"/>
                <a:gd name="T3" fmla="*/ 595 h 48"/>
                <a:gd name="T4" fmla="*/ 57 w 37"/>
                <a:gd name="T5" fmla="*/ 534 h 48"/>
                <a:gd name="T6" fmla="*/ 129 w 37"/>
                <a:gd name="T7" fmla="*/ 583 h 48"/>
                <a:gd name="T8" fmla="*/ 202 w 37"/>
                <a:gd name="T9" fmla="*/ 624 h 48"/>
                <a:gd name="T10" fmla="*/ 259 w 37"/>
                <a:gd name="T11" fmla="*/ 695 h 48"/>
                <a:gd name="T12" fmla="*/ 232 w 37"/>
                <a:gd name="T13" fmla="*/ 334 h 48"/>
                <a:gd name="T14" fmla="*/ 434 w 37"/>
                <a:gd name="T15" fmla="*/ 59 h 48"/>
                <a:gd name="T16" fmla="*/ 247 w 37"/>
                <a:gd name="T17" fmla="*/ 219 h 48"/>
                <a:gd name="T18" fmla="*/ 268 w 37"/>
                <a:gd name="T19" fmla="*/ 71 h 48"/>
                <a:gd name="T20" fmla="*/ 232 w 37"/>
                <a:gd name="T21" fmla="*/ 119 h 48"/>
                <a:gd name="T22" fmla="*/ 154 w 37"/>
                <a:gd name="T23" fmla="*/ 0 h 48"/>
                <a:gd name="T24" fmla="*/ 166 w 37"/>
                <a:gd name="T25" fmla="*/ 59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48">
                  <a:moveTo>
                    <a:pt x="14" y="3"/>
                  </a:moveTo>
                  <a:cubicBezTo>
                    <a:pt x="18" y="18"/>
                    <a:pt x="6" y="28"/>
                    <a:pt x="0" y="41"/>
                  </a:cubicBezTo>
                  <a:cubicBezTo>
                    <a:pt x="1" y="39"/>
                    <a:pt x="3" y="37"/>
                    <a:pt x="5" y="37"/>
                  </a:cubicBezTo>
                  <a:cubicBezTo>
                    <a:pt x="10" y="36"/>
                    <a:pt x="8" y="38"/>
                    <a:pt x="11" y="40"/>
                  </a:cubicBezTo>
                  <a:cubicBezTo>
                    <a:pt x="13" y="41"/>
                    <a:pt x="15" y="41"/>
                    <a:pt x="17" y="43"/>
                  </a:cubicBezTo>
                  <a:cubicBezTo>
                    <a:pt x="19" y="44"/>
                    <a:pt x="20" y="46"/>
                    <a:pt x="22" y="48"/>
                  </a:cubicBezTo>
                  <a:cubicBezTo>
                    <a:pt x="20" y="40"/>
                    <a:pt x="18" y="31"/>
                    <a:pt x="20" y="23"/>
                  </a:cubicBezTo>
                  <a:cubicBezTo>
                    <a:pt x="22" y="15"/>
                    <a:pt x="31" y="9"/>
                    <a:pt x="37" y="4"/>
                  </a:cubicBezTo>
                  <a:cubicBezTo>
                    <a:pt x="30" y="6"/>
                    <a:pt x="25" y="11"/>
                    <a:pt x="21" y="15"/>
                  </a:cubicBezTo>
                  <a:cubicBezTo>
                    <a:pt x="22" y="12"/>
                    <a:pt x="23" y="8"/>
                    <a:pt x="23" y="5"/>
                  </a:cubicBezTo>
                  <a:cubicBezTo>
                    <a:pt x="22" y="5"/>
                    <a:pt x="21" y="6"/>
                    <a:pt x="20" y="8"/>
                  </a:cubicBezTo>
                  <a:cubicBezTo>
                    <a:pt x="19" y="5"/>
                    <a:pt x="16" y="1"/>
                    <a:pt x="13" y="0"/>
                  </a:cubicBezTo>
                  <a:cubicBezTo>
                    <a:pt x="13" y="1"/>
                    <a:pt x="13" y="3"/>
                    <a:pt x="14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5" name="Freeform 424"/>
            <p:cNvSpPr>
              <a:spLocks/>
            </p:cNvSpPr>
            <p:nvPr/>
          </p:nvSpPr>
          <p:spPr bwMode="auto">
            <a:xfrm>
              <a:off x="919" y="3584"/>
              <a:ext cx="59" cy="102"/>
            </a:xfrm>
            <a:custGeom>
              <a:avLst/>
              <a:gdLst>
                <a:gd name="T0" fmla="*/ 82 w 26"/>
                <a:gd name="T1" fmla="*/ 0 h 42"/>
                <a:gd name="T2" fmla="*/ 57 w 26"/>
                <a:gd name="T3" fmla="*/ 202 h 42"/>
                <a:gd name="T4" fmla="*/ 0 w 26"/>
                <a:gd name="T5" fmla="*/ 389 h 42"/>
                <a:gd name="T6" fmla="*/ 82 w 26"/>
                <a:gd name="T7" fmla="*/ 231 h 42"/>
                <a:gd name="T8" fmla="*/ 73 w 26"/>
                <a:gd name="T9" fmla="*/ 430 h 42"/>
                <a:gd name="T10" fmla="*/ 154 w 26"/>
                <a:gd name="T11" fmla="*/ 602 h 42"/>
                <a:gd name="T12" fmla="*/ 138 w 26"/>
                <a:gd name="T13" fmla="*/ 442 h 42"/>
                <a:gd name="T14" fmla="*/ 175 w 26"/>
                <a:gd name="T15" fmla="*/ 561 h 42"/>
                <a:gd name="T16" fmla="*/ 175 w 26"/>
                <a:gd name="T17" fmla="*/ 260 h 42"/>
                <a:gd name="T18" fmla="*/ 304 w 26"/>
                <a:gd name="T19" fmla="*/ 0 h 42"/>
                <a:gd name="T20" fmla="*/ 129 w 26"/>
                <a:gd name="T21" fmla="*/ 170 h 42"/>
                <a:gd name="T22" fmla="*/ 154 w 26"/>
                <a:gd name="T23" fmla="*/ 100 h 42"/>
                <a:gd name="T24" fmla="*/ 118 w 26"/>
                <a:gd name="T25" fmla="*/ 129 h 42"/>
                <a:gd name="T26" fmla="*/ 93 w 26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42">
                  <a:moveTo>
                    <a:pt x="7" y="0"/>
                  </a:moveTo>
                  <a:cubicBezTo>
                    <a:pt x="6" y="5"/>
                    <a:pt x="8" y="9"/>
                    <a:pt x="5" y="14"/>
                  </a:cubicBezTo>
                  <a:cubicBezTo>
                    <a:pt x="3" y="19"/>
                    <a:pt x="2" y="23"/>
                    <a:pt x="0" y="27"/>
                  </a:cubicBezTo>
                  <a:cubicBezTo>
                    <a:pt x="1" y="23"/>
                    <a:pt x="5" y="19"/>
                    <a:pt x="7" y="16"/>
                  </a:cubicBezTo>
                  <a:cubicBezTo>
                    <a:pt x="6" y="20"/>
                    <a:pt x="4" y="26"/>
                    <a:pt x="6" y="30"/>
                  </a:cubicBezTo>
                  <a:cubicBezTo>
                    <a:pt x="8" y="35"/>
                    <a:pt x="11" y="38"/>
                    <a:pt x="13" y="42"/>
                  </a:cubicBezTo>
                  <a:cubicBezTo>
                    <a:pt x="12" y="39"/>
                    <a:pt x="13" y="35"/>
                    <a:pt x="12" y="31"/>
                  </a:cubicBezTo>
                  <a:cubicBezTo>
                    <a:pt x="13" y="34"/>
                    <a:pt x="13" y="37"/>
                    <a:pt x="15" y="39"/>
                  </a:cubicBezTo>
                  <a:cubicBezTo>
                    <a:pt x="15" y="32"/>
                    <a:pt x="13" y="25"/>
                    <a:pt x="15" y="18"/>
                  </a:cubicBezTo>
                  <a:cubicBezTo>
                    <a:pt x="17" y="11"/>
                    <a:pt x="20" y="4"/>
                    <a:pt x="26" y="0"/>
                  </a:cubicBezTo>
                  <a:cubicBezTo>
                    <a:pt x="21" y="4"/>
                    <a:pt x="15" y="7"/>
                    <a:pt x="11" y="12"/>
                  </a:cubicBezTo>
                  <a:cubicBezTo>
                    <a:pt x="12" y="10"/>
                    <a:pt x="13" y="9"/>
                    <a:pt x="13" y="7"/>
                  </a:cubicBezTo>
                  <a:cubicBezTo>
                    <a:pt x="13" y="8"/>
                    <a:pt x="11" y="9"/>
                    <a:pt x="10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EF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2" name="Rectangle 1"/>
          <p:cNvSpPr/>
          <p:nvPr/>
        </p:nvSpPr>
        <p:spPr>
          <a:xfrm>
            <a:off x="9149958" y="4247304"/>
            <a:ext cx="2160000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3" name="Rectangle 2"/>
          <p:cNvSpPr/>
          <p:nvPr/>
        </p:nvSpPr>
        <p:spPr>
          <a:xfrm>
            <a:off x="6637366" y="4254489"/>
            <a:ext cx="2160000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4" name="Rectangle 3"/>
          <p:cNvSpPr/>
          <p:nvPr/>
        </p:nvSpPr>
        <p:spPr>
          <a:xfrm>
            <a:off x="4059813" y="4255959"/>
            <a:ext cx="2160000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Rectangle 4"/>
          <p:cNvSpPr/>
          <p:nvPr/>
        </p:nvSpPr>
        <p:spPr>
          <a:xfrm>
            <a:off x="1526247" y="4248058"/>
            <a:ext cx="2160000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06" name="Group 331"/>
          <p:cNvGrpSpPr>
            <a:grpSpLocks/>
          </p:cNvGrpSpPr>
          <p:nvPr/>
        </p:nvGrpSpPr>
        <p:grpSpPr bwMode="auto">
          <a:xfrm rot="1012060">
            <a:off x="2124314" y="1560677"/>
            <a:ext cx="952912" cy="1173251"/>
            <a:chOff x="551" y="2111"/>
            <a:chExt cx="333" cy="344"/>
          </a:xfrm>
          <a:solidFill>
            <a:srgbClr val="E36025"/>
          </a:solidFill>
        </p:grpSpPr>
        <p:sp>
          <p:nvSpPr>
            <p:cNvPr id="207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08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09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0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1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2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3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4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5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6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7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8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19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0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1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2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3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4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5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6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7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8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29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0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1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2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3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4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5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6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7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8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39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0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1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2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3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4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5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6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7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8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49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</p:grpSp>
      <p:grpSp>
        <p:nvGrpSpPr>
          <p:cNvPr id="250" name="Group 331"/>
          <p:cNvGrpSpPr>
            <a:grpSpLocks/>
          </p:cNvGrpSpPr>
          <p:nvPr/>
        </p:nvGrpSpPr>
        <p:grpSpPr bwMode="auto">
          <a:xfrm>
            <a:off x="4689145" y="1561868"/>
            <a:ext cx="561513" cy="2097804"/>
            <a:chOff x="551" y="2111"/>
            <a:chExt cx="333" cy="344"/>
          </a:xfrm>
          <a:solidFill>
            <a:schemeClr val="accent5"/>
          </a:solidFill>
        </p:grpSpPr>
        <p:sp>
          <p:nvSpPr>
            <p:cNvPr id="251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2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3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4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5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6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7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8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59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0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1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2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3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4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5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6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7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8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69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0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1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2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3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4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5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6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7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8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79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0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1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2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3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4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5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6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7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8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89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0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1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2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3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</p:grpSp>
      <p:grpSp>
        <p:nvGrpSpPr>
          <p:cNvPr id="294" name="Group 331"/>
          <p:cNvGrpSpPr>
            <a:grpSpLocks/>
          </p:cNvGrpSpPr>
          <p:nvPr/>
        </p:nvGrpSpPr>
        <p:grpSpPr bwMode="auto">
          <a:xfrm>
            <a:off x="7273526" y="1543940"/>
            <a:ext cx="505276" cy="2484000"/>
            <a:chOff x="551" y="2111"/>
            <a:chExt cx="333" cy="344"/>
          </a:xfrm>
          <a:solidFill>
            <a:schemeClr val="accent5"/>
          </a:solidFill>
        </p:grpSpPr>
        <p:sp>
          <p:nvSpPr>
            <p:cNvPr id="295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6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7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8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299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0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1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2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3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4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5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6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7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8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09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0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1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2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3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4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5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6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7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8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19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0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1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2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3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4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5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6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7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8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29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0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1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2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3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4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5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6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37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</p:grpSp>
      <p:grpSp>
        <p:nvGrpSpPr>
          <p:cNvPr id="338" name="Group 331"/>
          <p:cNvGrpSpPr>
            <a:grpSpLocks/>
          </p:cNvGrpSpPr>
          <p:nvPr/>
        </p:nvGrpSpPr>
        <p:grpSpPr bwMode="auto">
          <a:xfrm>
            <a:off x="9927891" y="1543941"/>
            <a:ext cx="479150" cy="2730150"/>
            <a:chOff x="551" y="2111"/>
            <a:chExt cx="333" cy="344"/>
          </a:xfrm>
          <a:solidFill>
            <a:schemeClr val="accent5"/>
          </a:solidFill>
        </p:grpSpPr>
        <p:sp>
          <p:nvSpPr>
            <p:cNvPr id="339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0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1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2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3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4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5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6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7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8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49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0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1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2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3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5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6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7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8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59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0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1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2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3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4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5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6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7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8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69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0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1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2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3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4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5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6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7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8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79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80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  <p:sp>
          <p:nvSpPr>
            <p:cNvPr id="381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ln/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/>
            <a:lstStyle/>
            <a:p>
              <a:endParaRPr lang="el-GR"/>
            </a:p>
          </p:txBody>
        </p:sp>
      </p:grpSp>
      <p:sp>
        <p:nvSpPr>
          <p:cNvPr id="383" name="TextBox 382"/>
          <p:cNvSpPr txBox="1"/>
          <p:nvPr/>
        </p:nvSpPr>
        <p:spPr>
          <a:xfrm>
            <a:off x="1990192" y="4817847"/>
            <a:ext cx="13213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Επίπεδο 1</a:t>
            </a:r>
          </a:p>
        </p:txBody>
      </p:sp>
      <p:sp>
        <p:nvSpPr>
          <p:cNvPr id="384" name="TextBox 383"/>
          <p:cNvSpPr txBox="1"/>
          <p:nvPr/>
        </p:nvSpPr>
        <p:spPr>
          <a:xfrm>
            <a:off x="4486033" y="4817847"/>
            <a:ext cx="13213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Επίπεδο 2</a:t>
            </a:r>
          </a:p>
        </p:txBody>
      </p:sp>
      <p:sp>
        <p:nvSpPr>
          <p:cNvPr id="385" name="TextBox 384"/>
          <p:cNvSpPr txBox="1"/>
          <p:nvPr/>
        </p:nvSpPr>
        <p:spPr>
          <a:xfrm>
            <a:off x="7092049" y="4820930"/>
            <a:ext cx="13213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Επίπεδο 3</a:t>
            </a:r>
          </a:p>
        </p:txBody>
      </p:sp>
      <p:sp>
        <p:nvSpPr>
          <p:cNvPr id="386" name="TextBox 385"/>
          <p:cNvSpPr txBox="1"/>
          <p:nvPr/>
        </p:nvSpPr>
        <p:spPr>
          <a:xfrm>
            <a:off x="9602101" y="4824473"/>
            <a:ext cx="13213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Επίπεδο 4</a:t>
            </a:r>
          </a:p>
        </p:txBody>
      </p:sp>
      <p:sp>
        <p:nvSpPr>
          <p:cNvPr id="387" name="TextBox 386"/>
          <p:cNvSpPr txBox="1"/>
          <p:nvPr/>
        </p:nvSpPr>
        <p:spPr>
          <a:xfrm>
            <a:off x="124829" y="3720049"/>
            <a:ext cx="15329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1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Υποβλεννογόνια</a:t>
            </a:r>
            <a:r>
              <a:rPr lang="el-G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στιβάδα</a:t>
            </a:r>
          </a:p>
        </p:txBody>
      </p:sp>
      <p:sp>
        <p:nvSpPr>
          <p:cNvPr id="388" name="TextBox 387"/>
          <p:cNvSpPr txBox="1"/>
          <p:nvPr/>
        </p:nvSpPr>
        <p:spPr>
          <a:xfrm>
            <a:off x="-95635" y="4327415"/>
            <a:ext cx="1753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Μυϊκός χιτώνας</a:t>
            </a:r>
          </a:p>
        </p:txBody>
      </p:sp>
      <p:cxnSp>
        <p:nvCxnSpPr>
          <p:cNvPr id="389" name="Straight Connector 388"/>
          <p:cNvCxnSpPr/>
          <p:nvPr/>
        </p:nvCxnSpPr>
        <p:spPr>
          <a:xfrm>
            <a:off x="1573138" y="4022926"/>
            <a:ext cx="9739476" cy="29107"/>
          </a:xfrm>
          <a:prstGeom prst="line">
            <a:avLst/>
          </a:prstGeom>
          <a:ln w="25400">
            <a:solidFill>
              <a:schemeClr val="bg1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TextBox 392"/>
          <p:cNvSpPr txBox="1"/>
          <p:nvPr/>
        </p:nvSpPr>
        <p:spPr>
          <a:xfrm>
            <a:off x="0" y="0"/>
            <a:ext cx="648000" cy="584775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l-GR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l-GR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Α</a:t>
            </a:r>
          </a:p>
        </p:txBody>
      </p:sp>
    </p:spTree>
    <p:extLst>
      <p:ext uri="{BB962C8B-B14F-4D97-AF65-F5344CB8AC3E}">
        <p14:creationId xmlns:p14="http://schemas.microsoft.com/office/powerpoint/2010/main" xmlns="" val="3043870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896998" y="2100281"/>
            <a:ext cx="2223351" cy="529545"/>
            <a:chOff x="660" y="1419"/>
            <a:chExt cx="2975" cy="1861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648" y="1419"/>
              <a:ext cx="997" cy="1861"/>
              <a:chOff x="1648" y="1419"/>
              <a:chExt cx="997" cy="1861"/>
            </a:xfrm>
          </p:grpSpPr>
          <p:sp>
            <p:nvSpPr>
              <p:cNvPr id="532" name="Freeform 5"/>
              <p:cNvSpPr>
                <a:spLocks/>
              </p:cNvSpPr>
              <p:nvPr/>
            </p:nvSpPr>
            <p:spPr bwMode="auto">
              <a:xfrm>
                <a:off x="164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25 w 390"/>
                  <a:gd name="T15" fmla="*/ 4104 h 230"/>
                  <a:gd name="T16" fmla="*/ 5125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3" name="Freeform 6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83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3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4" name="Freeform 7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5" name="Freeform 8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6" name="Freeform 9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7" name="Freeform 10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6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8" name="Freeform 11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633 w 53"/>
                  <a:gd name="T1" fmla="*/ 115 h 85"/>
                  <a:gd name="T2" fmla="*/ 12 w 53"/>
                  <a:gd name="T3" fmla="*/ 0 h 85"/>
                  <a:gd name="T4" fmla="*/ 0 w 53"/>
                  <a:gd name="T5" fmla="*/ 1482 h 85"/>
                  <a:gd name="T6" fmla="*/ 775 w 53"/>
                  <a:gd name="T7" fmla="*/ 1199 h 85"/>
                  <a:gd name="T8" fmla="*/ 633 w 53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41" y="6"/>
                    </a:moveTo>
                    <a:cubicBezTo>
                      <a:pt x="22" y="0"/>
                      <a:pt x="15" y="2"/>
                      <a:pt x="1" y="0"/>
                    </a:cubicBezTo>
                    <a:cubicBezTo>
                      <a:pt x="1" y="29"/>
                      <a:pt x="0" y="55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9" name="Freeform 12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0" name="Freeform 13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1" name="Freeform 14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2" name="Freeform 15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3" name="Freeform 16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4" name="Freeform 17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5" name="Freeform 18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6" name="Freeform 19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7" name="Freeform 20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8" name="Freeform 21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49" name="Freeform 22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50" name="Freeform 23"/>
              <p:cNvSpPr>
                <a:spLocks/>
              </p:cNvSpPr>
              <p:nvPr/>
            </p:nvSpPr>
            <p:spPr bwMode="auto">
              <a:xfrm>
                <a:off x="1655" y="3160"/>
                <a:ext cx="988" cy="120"/>
              </a:xfrm>
              <a:custGeom>
                <a:avLst/>
                <a:gdLst>
                  <a:gd name="T0" fmla="*/ 6181 w 395"/>
                  <a:gd name="T1" fmla="*/ 285 h 45"/>
                  <a:gd name="T2" fmla="*/ 5868 w 395"/>
                  <a:gd name="T3" fmla="*/ 77 h 45"/>
                  <a:gd name="T4" fmla="*/ 5868 w 395"/>
                  <a:gd name="T5" fmla="*/ 93 h 45"/>
                  <a:gd name="T6" fmla="*/ 5493 w 395"/>
                  <a:gd name="T7" fmla="*/ 248 h 45"/>
                  <a:gd name="T8" fmla="*/ 4867 w 395"/>
                  <a:gd name="T9" fmla="*/ 307 h 45"/>
                  <a:gd name="T10" fmla="*/ 4817 w 395"/>
                  <a:gd name="T11" fmla="*/ 192 h 45"/>
                  <a:gd name="T12" fmla="*/ 4817 w 395"/>
                  <a:gd name="T13" fmla="*/ 192 h 45"/>
                  <a:gd name="T14" fmla="*/ 4755 w 395"/>
                  <a:gd name="T15" fmla="*/ 307 h 45"/>
                  <a:gd name="T16" fmla="*/ 3960 w 395"/>
                  <a:gd name="T17" fmla="*/ 477 h 45"/>
                  <a:gd name="T18" fmla="*/ 3554 w 395"/>
                  <a:gd name="T19" fmla="*/ 115 h 45"/>
                  <a:gd name="T20" fmla="*/ 3504 w 395"/>
                  <a:gd name="T21" fmla="*/ 248 h 45"/>
                  <a:gd name="T22" fmla="*/ 3159 w 395"/>
                  <a:gd name="T23" fmla="*/ 435 h 45"/>
                  <a:gd name="T24" fmla="*/ 2251 w 395"/>
                  <a:gd name="T25" fmla="*/ 376 h 45"/>
                  <a:gd name="T26" fmla="*/ 2096 w 395"/>
                  <a:gd name="T27" fmla="*/ 320 h 45"/>
                  <a:gd name="T28" fmla="*/ 2096 w 395"/>
                  <a:gd name="T29" fmla="*/ 320 h 45"/>
                  <a:gd name="T30" fmla="*/ 1926 w 395"/>
                  <a:gd name="T31" fmla="*/ 397 h 45"/>
                  <a:gd name="T32" fmla="*/ 988 w 395"/>
                  <a:gd name="T33" fmla="*/ 307 h 45"/>
                  <a:gd name="T34" fmla="*/ 770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22 w 395"/>
                  <a:gd name="T41" fmla="*/ 853 h 45"/>
                  <a:gd name="T42" fmla="*/ 6181 w 395"/>
                  <a:gd name="T43" fmla="*/ 683 h 45"/>
                  <a:gd name="T44" fmla="*/ 6181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1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51" name="Oval 24"/>
              <p:cNvSpPr>
                <a:spLocks noChangeArrowheads="1"/>
              </p:cNvSpPr>
              <p:nvPr/>
            </p:nvSpPr>
            <p:spPr bwMode="auto">
              <a:xfrm>
                <a:off x="185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2" name="Oval 25"/>
              <p:cNvSpPr>
                <a:spLocks noChangeArrowheads="1"/>
              </p:cNvSpPr>
              <p:nvPr/>
            </p:nvSpPr>
            <p:spPr bwMode="auto">
              <a:xfrm>
                <a:off x="184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3" name="Oval 26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4" name="Freeform 27"/>
              <p:cNvSpPr>
                <a:spLocks/>
              </p:cNvSpPr>
              <p:nvPr/>
            </p:nvSpPr>
            <p:spPr bwMode="auto">
              <a:xfrm>
                <a:off x="185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55" name="Oval 28"/>
              <p:cNvSpPr>
                <a:spLocks noChangeArrowheads="1"/>
              </p:cNvSpPr>
              <p:nvPr/>
            </p:nvSpPr>
            <p:spPr bwMode="auto">
              <a:xfrm>
                <a:off x="186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6" name="Oval 29"/>
              <p:cNvSpPr>
                <a:spLocks noChangeArrowheads="1"/>
              </p:cNvSpPr>
              <p:nvPr/>
            </p:nvSpPr>
            <p:spPr bwMode="auto">
              <a:xfrm>
                <a:off x="186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7" name="Oval 30"/>
              <p:cNvSpPr>
                <a:spLocks noChangeArrowheads="1"/>
              </p:cNvSpPr>
              <p:nvPr/>
            </p:nvSpPr>
            <p:spPr bwMode="auto">
              <a:xfrm>
                <a:off x="207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8" name="Oval 31"/>
              <p:cNvSpPr>
                <a:spLocks noChangeArrowheads="1"/>
              </p:cNvSpPr>
              <p:nvPr/>
            </p:nvSpPr>
            <p:spPr bwMode="auto">
              <a:xfrm>
                <a:off x="207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59" name="Oval 32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0" name="Freeform 33"/>
              <p:cNvSpPr>
                <a:spLocks/>
              </p:cNvSpPr>
              <p:nvPr/>
            </p:nvSpPr>
            <p:spPr bwMode="auto">
              <a:xfrm>
                <a:off x="208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61" name="Oval 34"/>
              <p:cNvSpPr>
                <a:spLocks noChangeArrowheads="1"/>
              </p:cNvSpPr>
              <p:nvPr/>
            </p:nvSpPr>
            <p:spPr bwMode="auto">
              <a:xfrm>
                <a:off x="208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2" name="Oval 35"/>
              <p:cNvSpPr>
                <a:spLocks noChangeArrowheads="1"/>
              </p:cNvSpPr>
              <p:nvPr/>
            </p:nvSpPr>
            <p:spPr bwMode="auto">
              <a:xfrm>
                <a:off x="2095" y="26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3" name="Oval 36"/>
              <p:cNvSpPr>
                <a:spLocks noChangeArrowheads="1"/>
              </p:cNvSpPr>
              <p:nvPr/>
            </p:nvSpPr>
            <p:spPr bwMode="auto">
              <a:xfrm>
                <a:off x="232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4" name="Oval 37"/>
              <p:cNvSpPr>
                <a:spLocks noChangeArrowheads="1"/>
              </p:cNvSpPr>
              <p:nvPr/>
            </p:nvSpPr>
            <p:spPr bwMode="auto">
              <a:xfrm>
                <a:off x="231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5" name="Oval 3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6" name="Freeform 39"/>
              <p:cNvSpPr>
                <a:spLocks/>
              </p:cNvSpPr>
              <p:nvPr/>
            </p:nvSpPr>
            <p:spPr bwMode="auto">
              <a:xfrm>
                <a:off x="2325" y="2520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67" name="Oval 40"/>
              <p:cNvSpPr>
                <a:spLocks noChangeArrowheads="1"/>
              </p:cNvSpPr>
              <p:nvPr/>
            </p:nvSpPr>
            <p:spPr bwMode="auto">
              <a:xfrm>
                <a:off x="233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8" name="Oval 41"/>
              <p:cNvSpPr>
                <a:spLocks noChangeArrowheads="1"/>
              </p:cNvSpPr>
              <p:nvPr/>
            </p:nvSpPr>
            <p:spPr bwMode="auto">
              <a:xfrm>
                <a:off x="2340" y="253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69" name="Oval 42"/>
              <p:cNvSpPr>
                <a:spLocks noChangeArrowheads="1"/>
              </p:cNvSpPr>
              <p:nvPr/>
            </p:nvSpPr>
            <p:spPr bwMode="auto">
              <a:xfrm>
                <a:off x="240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0" name="Oval 43"/>
              <p:cNvSpPr>
                <a:spLocks noChangeArrowheads="1"/>
              </p:cNvSpPr>
              <p:nvPr/>
            </p:nvSpPr>
            <p:spPr bwMode="auto">
              <a:xfrm>
                <a:off x="240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1" name="Oval 44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2" name="Freeform 45"/>
              <p:cNvSpPr>
                <a:spLocks/>
              </p:cNvSpPr>
              <p:nvPr/>
            </p:nvSpPr>
            <p:spPr bwMode="auto">
              <a:xfrm>
                <a:off x="241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73" name="Oval 46"/>
              <p:cNvSpPr>
                <a:spLocks noChangeArrowheads="1"/>
              </p:cNvSpPr>
              <p:nvPr/>
            </p:nvSpPr>
            <p:spPr bwMode="auto">
              <a:xfrm>
                <a:off x="241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4" name="Oval 47"/>
              <p:cNvSpPr>
                <a:spLocks noChangeArrowheads="1"/>
              </p:cNvSpPr>
              <p:nvPr/>
            </p:nvSpPr>
            <p:spPr bwMode="auto">
              <a:xfrm>
                <a:off x="2425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5" name="Oval 48"/>
              <p:cNvSpPr>
                <a:spLocks noChangeArrowheads="1"/>
              </p:cNvSpPr>
              <p:nvPr/>
            </p:nvSpPr>
            <p:spPr bwMode="auto">
              <a:xfrm>
                <a:off x="218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6" name="Oval 49"/>
              <p:cNvSpPr>
                <a:spLocks noChangeArrowheads="1"/>
              </p:cNvSpPr>
              <p:nvPr/>
            </p:nvSpPr>
            <p:spPr bwMode="auto">
              <a:xfrm>
                <a:off x="218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7" name="Oval 50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78" name="Freeform 51"/>
              <p:cNvSpPr>
                <a:spLocks/>
              </p:cNvSpPr>
              <p:nvPr/>
            </p:nvSpPr>
            <p:spPr bwMode="auto">
              <a:xfrm>
                <a:off x="2190" y="2848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5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79" name="Oval 52"/>
              <p:cNvSpPr>
                <a:spLocks noChangeArrowheads="1"/>
              </p:cNvSpPr>
              <p:nvPr/>
            </p:nvSpPr>
            <p:spPr bwMode="auto">
              <a:xfrm>
                <a:off x="2195" y="2859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0" name="Oval 53"/>
              <p:cNvSpPr>
                <a:spLocks noChangeArrowheads="1"/>
              </p:cNvSpPr>
              <p:nvPr/>
            </p:nvSpPr>
            <p:spPr bwMode="auto">
              <a:xfrm>
                <a:off x="2200" y="2864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1" name="Oval 54"/>
              <p:cNvSpPr>
                <a:spLocks noChangeArrowheads="1"/>
              </p:cNvSpPr>
              <p:nvPr/>
            </p:nvSpPr>
            <p:spPr bwMode="auto">
              <a:xfrm>
                <a:off x="205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2" name="Oval 55"/>
              <p:cNvSpPr>
                <a:spLocks noChangeArrowheads="1"/>
              </p:cNvSpPr>
              <p:nvPr/>
            </p:nvSpPr>
            <p:spPr bwMode="auto">
              <a:xfrm>
                <a:off x="205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3" name="Oval 56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4" name="Freeform 57"/>
              <p:cNvSpPr>
                <a:spLocks/>
              </p:cNvSpPr>
              <p:nvPr/>
            </p:nvSpPr>
            <p:spPr bwMode="auto">
              <a:xfrm>
                <a:off x="206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85" name="Oval 58"/>
              <p:cNvSpPr>
                <a:spLocks noChangeArrowheads="1"/>
              </p:cNvSpPr>
              <p:nvPr/>
            </p:nvSpPr>
            <p:spPr bwMode="auto">
              <a:xfrm>
                <a:off x="2068" y="3067"/>
                <a:ext cx="37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6" name="Oval 59"/>
              <p:cNvSpPr>
                <a:spLocks noChangeArrowheads="1"/>
              </p:cNvSpPr>
              <p:nvPr/>
            </p:nvSpPr>
            <p:spPr bwMode="auto">
              <a:xfrm>
                <a:off x="2075" y="307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7" name="Oval 60"/>
              <p:cNvSpPr>
                <a:spLocks noChangeArrowheads="1"/>
              </p:cNvSpPr>
              <p:nvPr/>
            </p:nvSpPr>
            <p:spPr bwMode="auto">
              <a:xfrm>
                <a:off x="1855" y="3061"/>
                <a:ext cx="93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8" name="Oval 61"/>
              <p:cNvSpPr>
                <a:spLocks noChangeArrowheads="1"/>
              </p:cNvSpPr>
              <p:nvPr/>
            </p:nvSpPr>
            <p:spPr bwMode="auto">
              <a:xfrm>
                <a:off x="184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89" name="Oval 62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0" name="Freeform 63"/>
              <p:cNvSpPr>
                <a:spLocks/>
              </p:cNvSpPr>
              <p:nvPr/>
            </p:nvSpPr>
            <p:spPr bwMode="auto">
              <a:xfrm>
                <a:off x="1855" y="3067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83 h 31"/>
                  <a:gd name="T4" fmla="*/ 14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91" name="Oval 64"/>
              <p:cNvSpPr>
                <a:spLocks noChangeArrowheads="1"/>
              </p:cNvSpPr>
              <p:nvPr/>
            </p:nvSpPr>
            <p:spPr bwMode="auto">
              <a:xfrm>
                <a:off x="186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2" name="Oval 65"/>
              <p:cNvSpPr>
                <a:spLocks noChangeArrowheads="1"/>
              </p:cNvSpPr>
              <p:nvPr/>
            </p:nvSpPr>
            <p:spPr bwMode="auto">
              <a:xfrm>
                <a:off x="187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3" name="Oval 66"/>
              <p:cNvSpPr>
                <a:spLocks noChangeArrowheads="1"/>
              </p:cNvSpPr>
              <p:nvPr/>
            </p:nvSpPr>
            <p:spPr bwMode="auto">
              <a:xfrm>
                <a:off x="1685" y="2803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4" name="Oval 67"/>
              <p:cNvSpPr>
                <a:spLocks noChangeArrowheads="1"/>
              </p:cNvSpPr>
              <p:nvPr/>
            </p:nvSpPr>
            <p:spPr bwMode="auto">
              <a:xfrm>
                <a:off x="167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5" name="Oval 6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6" name="Freeform 69"/>
              <p:cNvSpPr>
                <a:spLocks/>
              </p:cNvSpPr>
              <p:nvPr/>
            </p:nvSpPr>
            <p:spPr bwMode="auto">
              <a:xfrm>
                <a:off x="1685" y="2805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97" name="Oval 70"/>
              <p:cNvSpPr>
                <a:spLocks noChangeArrowheads="1"/>
              </p:cNvSpPr>
              <p:nvPr/>
            </p:nvSpPr>
            <p:spPr bwMode="auto">
              <a:xfrm>
                <a:off x="169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8" name="Oval 71"/>
              <p:cNvSpPr>
                <a:spLocks noChangeArrowheads="1"/>
              </p:cNvSpPr>
              <p:nvPr/>
            </p:nvSpPr>
            <p:spPr bwMode="auto">
              <a:xfrm>
                <a:off x="170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99" name="Oval 72"/>
              <p:cNvSpPr>
                <a:spLocks noChangeArrowheads="1"/>
              </p:cNvSpPr>
              <p:nvPr/>
            </p:nvSpPr>
            <p:spPr bwMode="auto">
              <a:xfrm>
                <a:off x="1935" y="2835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0" name="Oval 73"/>
              <p:cNvSpPr>
                <a:spLocks noChangeArrowheads="1"/>
              </p:cNvSpPr>
              <p:nvPr/>
            </p:nvSpPr>
            <p:spPr bwMode="auto">
              <a:xfrm>
                <a:off x="192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1" name="Oval 74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2" name="Freeform 75"/>
              <p:cNvSpPr>
                <a:spLocks/>
              </p:cNvSpPr>
              <p:nvPr/>
            </p:nvSpPr>
            <p:spPr bwMode="auto">
              <a:xfrm>
                <a:off x="1935" y="2837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03" name="Oval 76"/>
              <p:cNvSpPr>
                <a:spLocks noChangeArrowheads="1"/>
              </p:cNvSpPr>
              <p:nvPr/>
            </p:nvSpPr>
            <p:spPr bwMode="auto">
              <a:xfrm>
                <a:off x="194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4" name="Oval 77"/>
              <p:cNvSpPr>
                <a:spLocks noChangeArrowheads="1"/>
              </p:cNvSpPr>
              <p:nvPr/>
            </p:nvSpPr>
            <p:spPr bwMode="auto">
              <a:xfrm>
                <a:off x="195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5" name="Oval 78"/>
              <p:cNvSpPr>
                <a:spLocks noChangeArrowheads="1"/>
              </p:cNvSpPr>
              <p:nvPr/>
            </p:nvSpPr>
            <p:spPr bwMode="auto">
              <a:xfrm>
                <a:off x="2548" y="252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6" name="Oval 79"/>
              <p:cNvSpPr>
                <a:spLocks noChangeArrowheads="1"/>
              </p:cNvSpPr>
              <p:nvPr/>
            </p:nvSpPr>
            <p:spPr bwMode="auto">
              <a:xfrm>
                <a:off x="254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7" name="Oval 80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08" name="Freeform 81"/>
              <p:cNvSpPr>
                <a:spLocks/>
              </p:cNvSpPr>
              <p:nvPr/>
            </p:nvSpPr>
            <p:spPr bwMode="auto">
              <a:xfrm>
                <a:off x="255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09" name="Oval 82"/>
              <p:cNvSpPr>
                <a:spLocks noChangeArrowheads="1"/>
              </p:cNvSpPr>
              <p:nvPr/>
            </p:nvSpPr>
            <p:spPr bwMode="auto">
              <a:xfrm>
                <a:off x="255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0" name="Oval 83"/>
              <p:cNvSpPr>
                <a:spLocks noChangeArrowheads="1"/>
              </p:cNvSpPr>
              <p:nvPr/>
            </p:nvSpPr>
            <p:spPr bwMode="auto">
              <a:xfrm>
                <a:off x="256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1" name="Oval 84"/>
              <p:cNvSpPr>
                <a:spLocks noChangeArrowheads="1"/>
              </p:cNvSpPr>
              <p:nvPr/>
            </p:nvSpPr>
            <p:spPr bwMode="auto">
              <a:xfrm>
                <a:off x="228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2" name="Oval 85"/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3" name="Oval 86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4" name="Freeform 87"/>
              <p:cNvSpPr>
                <a:spLocks/>
              </p:cNvSpPr>
              <p:nvPr/>
            </p:nvSpPr>
            <p:spPr bwMode="auto">
              <a:xfrm>
                <a:off x="229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15" name="Oval 88"/>
              <p:cNvSpPr>
                <a:spLocks noChangeArrowheads="1"/>
              </p:cNvSpPr>
              <p:nvPr/>
            </p:nvSpPr>
            <p:spPr bwMode="auto">
              <a:xfrm>
                <a:off x="2298" y="3048"/>
                <a:ext cx="3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6" name="Oval 89"/>
              <p:cNvSpPr>
                <a:spLocks noChangeArrowheads="1"/>
              </p:cNvSpPr>
              <p:nvPr/>
            </p:nvSpPr>
            <p:spPr bwMode="auto">
              <a:xfrm>
                <a:off x="2305" y="30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7" name="Oval 90"/>
              <p:cNvSpPr>
                <a:spLocks noChangeArrowheads="1"/>
              </p:cNvSpPr>
              <p:nvPr/>
            </p:nvSpPr>
            <p:spPr bwMode="auto">
              <a:xfrm>
                <a:off x="247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8" name="Oval 91"/>
              <p:cNvSpPr>
                <a:spLocks noChangeArrowheads="1"/>
              </p:cNvSpPr>
              <p:nvPr/>
            </p:nvSpPr>
            <p:spPr bwMode="auto">
              <a:xfrm>
                <a:off x="247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19" name="Oval 92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0" name="Freeform 93"/>
              <p:cNvSpPr>
                <a:spLocks/>
              </p:cNvSpPr>
              <p:nvPr/>
            </p:nvSpPr>
            <p:spPr bwMode="auto">
              <a:xfrm>
                <a:off x="247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95 w 24"/>
                  <a:gd name="T5" fmla="*/ 404 h 25"/>
                  <a:gd name="T6" fmla="*/ 0 w 24"/>
                  <a:gd name="T7" fmla="*/ 370 h 25"/>
                  <a:gd name="T8" fmla="*/ 158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21" name="Oval 94"/>
              <p:cNvSpPr>
                <a:spLocks noChangeArrowheads="1"/>
              </p:cNvSpPr>
              <p:nvPr/>
            </p:nvSpPr>
            <p:spPr bwMode="auto">
              <a:xfrm>
                <a:off x="248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2" name="Oval 95"/>
              <p:cNvSpPr>
                <a:spLocks noChangeArrowheads="1"/>
              </p:cNvSpPr>
              <p:nvPr/>
            </p:nvSpPr>
            <p:spPr bwMode="auto">
              <a:xfrm>
                <a:off x="248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3" name="Oval 96"/>
              <p:cNvSpPr>
                <a:spLocks noChangeArrowheads="1"/>
              </p:cNvSpPr>
              <p:nvPr/>
            </p:nvSpPr>
            <p:spPr bwMode="auto">
              <a:xfrm>
                <a:off x="1675" y="307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4" name="Oval 97"/>
              <p:cNvSpPr>
                <a:spLocks noChangeArrowheads="1"/>
              </p:cNvSpPr>
              <p:nvPr/>
            </p:nvSpPr>
            <p:spPr bwMode="auto">
              <a:xfrm>
                <a:off x="167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5" name="Oval 98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6" name="Freeform 99"/>
              <p:cNvSpPr>
                <a:spLocks/>
              </p:cNvSpPr>
              <p:nvPr/>
            </p:nvSpPr>
            <p:spPr bwMode="auto">
              <a:xfrm>
                <a:off x="1675" y="3080"/>
                <a:ext cx="60" cy="67"/>
              </a:xfrm>
              <a:custGeom>
                <a:avLst/>
                <a:gdLst>
                  <a:gd name="T0" fmla="*/ 283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83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8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2" y="3"/>
                      <a:pt x="1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27" name="Oval 100"/>
              <p:cNvSpPr>
                <a:spLocks noChangeArrowheads="1"/>
              </p:cNvSpPr>
              <p:nvPr/>
            </p:nvSpPr>
            <p:spPr bwMode="auto">
              <a:xfrm>
                <a:off x="1683" y="3091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8" name="Oval 101"/>
              <p:cNvSpPr>
                <a:spLocks noChangeArrowheads="1"/>
              </p:cNvSpPr>
              <p:nvPr/>
            </p:nvSpPr>
            <p:spPr bwMode="auto">
              <a:xfrm>
                <a:off x="1688" y="309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29" name="Freeform 102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0" name="Oval 103"/>
              <p:cNvSpPr>
                <a:spLocks noChangeArrowheads="1"/>
              </p:cNvSpPr>
              <p:nvPr/>
            </p:nvSpPr>
            <p:spPr bwMode="auto">
              <a:xfrm>
                <a:off x="175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31" name="Oval 104"/>
              <p:cNvSpPr>
                <a:spLocks noChangeArrowheads="1"/>
              </p:cNvSpPr>
              <p:nvPr/>
            </p:nvSpPr>
            <p:spPr bwMode="auto">
              <a:xfrm>
                <a:off x="173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32" name="Freeform 105"/>
              <p:cNvSpPr>
                <a:spLocks/>
              </p:cNvSpPr>
              <p:nvPr/>
            </p:nvSpPr>
            <p:spPr bwMode="auto">
              <a:xfrm>
                <a:off x="166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3" name="Freeform 106"/>
              <p:cNvSpPr>
                <a:spLocks/>
              </p:cNvSpPr>
              <p:nvPr/>
            </p:nvSpPr>
            <p:spPr bwMode="auto">
              <a:xfrm>
                <a:off x="1815" y="1488"/>
                <a:ext cx="160" cy="947"/>
              </a:xfrm>
              <a:custGeom>
                <a:avLst/>
                <a:gdLst>
                  <a:gd name="T0" fmla="*/ 0 w 64"/>
                  <a:gd name="T1" fmla="*/ 6704 h 355"/>
                  <a:gd name="T2" fmla="*/ 908 w 64"/>
                  <a:gd name="T3" fmla="*/ 6626 h 355"/>
                  <a:gd name="T4" fmla="*/ 988 w 64"/>
                  <a:gd name="T5" fmla="*/ 5693 h 355"/>
                  <a:gd name="T6" fmla="*/ 988 w 64"/>
                  <a:gd name="T7" fmla="*/ 0 h 355"/>
                  <a:gd name="T8" fmla="*/ 833 w 64"/>
                  <a:gd name="T9" fmla="*/ 6111 h 355"/>
                  <a:gd name="T10" fmla="*/ 0 w 64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4" name="Freeform 107"/>
              <p:cNvSpPr>
                <a:spLocks/>
              </p:cNvSpPr>
              <p:nvPr/>
            </p:nvSpPr>
            <p:spPr bwMode="auto">
              <a:xfrm>
                <a:off x="1665" y="1432"/>
                <a:ext cx="248" cy="283"/>
              </a:xfrm>
              <a:custGeom>
                <a:avLst/>
                <a:gdLst>
                  <a:gd name="T0" fmla="*/ 0 w 99"/>
                  <a:gd name="T1" fmla="*/ 2018 h 106"/>
                  <a:gd name="T2" fmla="*/ 0 w 99"/>
                  <a:gd name="T3" fmla="*/ 400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5 h 106"/>
                  <a:gd name="T12" fmla="*/ 238 w 99"/>
                  <a:gd name="T13" fmla="*/ 363 h 106"/>
                  <a:gd name="T14" fmla="*/ 0 w 99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5" name="Freeform 108"/>
              <p:cNvSpPr>
                <a:spLocks/>
              </p:cNvSpPr>
              <p:nvPr/>
            </p:nvSpPr>
            <p:spPr bwMode="auto">
              <a:xfrm>
                <a:off x="166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6" name="Oval 109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37" name="Freeform 110"/>
              <p:cNvSpPr>
                <a:spLocks/>
              </p:cNvSpPr>
              <p:nvPr/>
            </p:nvSpPr>
            <p:spPr bwMode="auto">
              <a:xfrm>
                <a:off x="175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38" name="Oval 111"/>
              <p:cNvSpPr>
                <a:spLocks noChangeArrowheads="1"/>
              </p:cNvSpPr>
              <p:nvPr/>
            </p:nvSpPr>
            <p:spPr bwMode="auto">
              <a:xfrm>
                <a:off x="175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39" name="Freeform 112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0" name="Oval 113"/>
              <p:cNvSpPr>
                <a:spLocks noChangeArrowheads="1"/>
              </p:cNvSpPr>
              <p:nvPr/>
            </p:nvSpPr>
            <p:spPr bwMode="auto">
              <a:xfrm>
                <a:off x="241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41" name="Oval 114"/>
              <p:cNvSpPr>
                <a:spLocks noChangeArrowheads="1"/>
              </p:cNvSpPr>
              <p:nvPr/>
            </p:nvSpPr>
            <p:spPr bwMode="auto">
              <a:xfrm>
                <a:off x="239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42" name="Freeform 115"/>
              <p:cNvSpPr>
                <a:spLocks/>
              </p:cNvSpPr>
              <p:nvPr/>
            </p:nvSpPr>
            <p:spPr bwMode="auto">
              <a:xfrm>
                <a:off x="2325" y="1437"/>
                <a:ext cx="310" cy="1027"/>
              </a:xfrm>
              <a:custGeom>
                <a:avLst/>
                <a:gdLst>
                  <a:gd name="T0" fmla="*/ 0 w 124"/>
                  <a:gd name="T1" fmla="*/ 6909 h 385"/>
                  <a:gd name="T2" fmla="*/ 33 w 124"/>
                  <a:gd name="T3" fmla="*/ 6968 h 385"/>
                  <a:gd name="T4" fmla="*/ 938 w 124"/>
                  <a:gd name="T5" fmla="*/ 7309 h 385"/>
                  <a:gd name="T6" fmla="*/ 938 w 124"/>
                  <a:gd name="T7" fmla="*/ 7309 h 385"/>
                  <a:gd name="T8" fmla="*/ 1845 w 124"/>
                  <a:gd name="T9" fmla="*/ 6704 h 385"/>
                  <a:gd name="T10" fmla="*/ 1925 w 124"/>
                  <a:gd name="T11" fmla="*/ 6303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16 h 385"/>
                  <a:gd name="T20" fmla="*/ 783 w 124"/>
                  <a:gd name="T21" fmla="*/ 7002 h 385"/>
                  <a:gd name="T22" fmla="*/ 0 w 124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1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3" name="Freeform 116"/>
              <p:cNvSpPr>
                <a:spLocks/>
              </p:cNvSpPr>
              <p:nvPr/>
            </p:nvSpPr>
            <p:spPr bwMode="auto">
              <a:xfrm>
                <a:off x="247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4" name="Freeform 117"/>
              <p:cNvSpPr>
                <a:spLocks/>
              </p:cNvSpPr>
              <p:nvPr/>
            </p:nvSpPr>
            <p:spPr bwMode="auto">
              <a:xfrm>
                <a:off x="232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" name="Freeform 118"/>
              <p:cNvSpPr>
                <a:spLocks/>
              </p:cNvSpPr>
              <p:nvPr/>
            </p:nvSpPr>
            <p:spPr bwMode="auto">
              <a:xfrm>
                <a:off x="232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6" name="Oval 1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47" name="Freeform 120"/>
              <p:cNvSpPr>
                <a:spLocks/>
              </p:cNvSpPr>
              <p:nvPr/>
            </p:nvSpPr>
            <p:spPr bwMode="auto">
              <a:xfrm>
                <a:off x="241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8" name="Oval 121"/>
              <p:cNvSpPr>
                <a:spLocks noChangeArrowheads="1"/>
              </p:cNvSpPr>
              <p:nvPr/>
            </p:nvSpPr>
            <p:spPr bwMode="auto">
              <a:xfrm>
                <a:off x="241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49" name="Freeform 122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0" name="Oval 123"/>
              <p:cNvSpPr>
                <a:spLocks noChangeArrowheads="1"/>
              </p:cNvSpPr>
              <p:nvPr/>
            </p:nvSpPr>
            <p:spPr bwMode="auto">
              <a:xfrm>
                <a:off x="208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51" name="Oval 124"/>
              <p:cNvSpPr>
                <a:spLocks noChangeArrowheads="1"/>
              </p:cNvSpPr>
              <p:nvPr/>
            </p:nvSpPr>
            <p:spPr bwMode="auto">
              <a:xfrm>
                <a:off x="206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52" name="Freeform 125"/>
              <p:cNvSpPr>
                <a:spLocks/>
              </p:cNvSpPr>
              <p:nvPr/>
            </p:nvSpPr>
            <p:spPr bwMode="auto">
              <a:xfrm>
                <a:off x="1995" y="1437"/>
                <a:ext cx="310" cy="1083"/>
              </a:xfrm>
              <a:custGeom>
                <a:avLst/>
                <a:gdLst>
                  <a:gd name="T0" fmla="*/ 0 w 124"/>
                  <a:gd name="T1" fmla="*/ 7045 h 406"/>
                  <a:gd name="T2" fmla="*/ 33 w 124"/>
                  <a:gd name="T3" fmla="*/ 7080 h 406"/>
                  <a:gd name="T4" fmla="*/ 938 w 124"/>
                  <a:gd name="T5" fmla="*/ 7706 h 406"/>
                  <a:gd name="T6" fmla="*/ 938 w 124"/>
                  <a:gd name="T7" fmla="*/ 7706 h 406"/>
                  <a:gd name="T8" fmla="*/ 1845 w 124"/>
                  <a:gd name="T9" fmla="*/ 7080 h 406"/>
                  <a:gd name="T10" fmla="*/ 1925 w 124"/>
                  <a:gd name="T11" fmla="*/ 687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16 h 406"/>
                  <a:gd name="T20" fmla="*/ 783 w 124"/>
                  <a:gd name="T21" fmla="*/ 7386 h 406"/>
                  <a:gd name="T22" fmla="*/ 0 w 124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1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3" name="Freeform 126"/>
              <p:cNvSpPr>
                <a:spLocks/>
              </p:cNvSpPr>
              <p:nvPr/>
            </p:nvSpPr>
            <p:spPr bwMode="auto">
              <a:xfrm>
                <a:off x="214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4" name="Freeform 127"/>
              <p:cNvSpPr>
                <a:spLocks/>
              </p:cNvSpPr>
              <p:nvPr/>
            </p:nvSpPr>
            <p:spPr bwMode="auto">
              <a:xfrm>
                <a:off x="199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5" name="Freeform 128"/>
              <p:cNvSpPr>
                <a:spLocks/>
              </p:cNvSpPr>
              <p:nvPr/>
            </p:nvSpPr>
            <p:spPr bwMode="auto">
              <a:xfrm>
                <a:off x="199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" name="Oval 129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57" name="Freeform 130"/>
              <p:cNvSpPr>
                <a:spLocks/>
              </p:cNvSpPr>
              <p:nvPr/>
            </p:nvSpPr>
            <p:spPr bwMode="auto">
              <a:xfrm>
                <a:off x="208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8" name="Oval 131"/>
              <p:cNvSpPr>
                <a:spLocks noChangeArrowheads="1"/>
              </p:cNvSpPr>
              <p:nvPr/>
            </p:nvSpPr>
            <p:spPr bwMode="auto">
              <a:xfrm>
                <a:off x="208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59" name="Freeform 132"/>
              <p:cNvSpPr>
                <a:spLocks/>
              </p:cNvSpPr>
              <p:nvPr/>
            </p:nvSpPr>
            <p:spPr bwMode="auto">
              <a:xfrm>
                <a:off x="172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0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0" name="Freeform 133"/>
              <p:cNvSpPr>
                <a:spLocks/>
              </p:cNvSpPr>
              <p:nvPr/>
            </p:nvSpPr>
            <p:spPr bwMode="auto">
              <a:xfrm>
                <a:off x="1973" y="2563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1" name="Freeform 134"/>
              <p:cNvSpPr>
                <a:spLocks/>
              </p:cNvSpPr>
              <p:nvPr/>
            </p:nvSpPr>
            <p:spPr bwMode="auto">
              <a:xfrm>
                <a:off x="219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4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2" name="Freeform 135"/>
              <p:cNvSpPr>
                <a:spLocks/>
              </p:cNvSpPr>
              <p:nvPr/>
            </p:nvSpPr>
            <p:spPr bwMode="auto">
              <a:xfrm>
                <a:off x="251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18 h 50"/>
                  <a:gd name="T4" fmla="*/ 33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595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3" name="Freeform 136"/>
              <p:cNvSpPr>
                <a:spLocks/>
              </p:cNvSpPr>
              <p:nvPr/>
            </p:nvSpPr>
            <p:spPr bwMode="auto">
              <a:xfrm>
                <a:off x="255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4" name="Freeform 137"/>
              <p:cNvSpPr>
                <a:spLocks/>
              </p:cNvSpPr>
              <p:nvPr/>
            </p:nvSpPr>
            <p:spPr bwMode="auto">
              <a:xfrm>
                <a:off x="234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38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5" name="Freeform 138"/>
              <p:cNvSpPr>
                <a:spLocks/>
              </p:cNvSpPr>
              <p:nvPr/>
            </p:nvSpPr>
            <p:spPr bwMode="auto">
              <a:xfrm>
                <a:off x="211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3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6" name="Freeform 139"/>
              <p:cNvSpPr>
                <a:spLocks/>
              </p:cNvSpPr>
              <p:nvPr/>
            </p:nvSpPr>
            <p:spPr bwMode="auto">
              <a:xfrm>
                <a:off x="186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5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7" name="Freeform 140"/>
              <p:cNvSpPr>
                <a:spLocks/>
              </p:cNvSpPr>
              <p:nvPr/>
            </p:nvSpPr>
            <p:spPr bwMode="auto">
              <a:xfrm>
                <a:off x="166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8" name="Freeform 141"/>
              <p:cNvSpPr>
                <a:spLocks/>
              </p:cNvSpPr>
              <p:nvPr/>
            </p:nvSpPr>
            <p:spPr bwMode="auto">
              <a:xfrm>
                <a:off x="1775" y="2987"/>
                <a:ext cx="143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9 w 57"/>
                  <a:gd name="T5" fmla="*/ 115 h 48"/>
                  <a:gd name="T6" fmla="*/ 901 w 57"/>
                  <a:gd name="T7" fmla="*/ 21 h 48"/>
                  <a:gd name="T8" fmla="*/ 379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9" name="Freeform 142"/>
              <p:cNvSpPr>
                <a:spLocks/>
              </p:cNvSpPr>
              <p:nvPr/>
            </p:nvSpPr>
            <p:spPr bwMode="auto">
              <a:xfrm>
                <a:off x="199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0" name="Freeform 143"/>
              <p:cNvSpPr>
                <a:spLocks/>
              </p:cNvSpPr>
              <p:nvPr/>
            </p:nvSpPr>
            <p:spPr bwMode="auto">
              <a:xfrm>
                <a:off x="223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1" name="Freeform 144"/>
              <p:cNvSpPr>
                <a:spLocks/>
              </p:cNvSpPr>
              <p:nvPr/>
            </p:nvSpPr>
            <p:spPr bwMode="auto">
              <a:xfrm>
                <a:off x="243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2" name="Freeform 145"/>
              <p:cNvSpPr>
                <a:spLocks/>
              </p:cNvSpPr>
              <p:nvPr/>
            </p:nvSpPr>
            <p:spPr bwMode="auto">
              <a:xfrm>
                <a:off x="259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7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3" name="Freeform 146"/>
              <p:cNvSpPr>
                <a:spLocks/>
              </p:cNvSpPr>
              <p:nvPr/>
            </p:nvSpPr>
            <p:spPr bwMode="auto">
              <a:xfrm>
                <a:off x="179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89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2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4" name="Freeform 147"/>
              <p:cNvSpPr>
                <a:spLocks/>
              </p:cNvSpPr>
              <p:nvPr/>
            </p:nvSpPr>
            <p:spPr bwMode="auto">
              <a:xfrm>
                <a:off x="212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5" name="Freeform 148"/>
              <p:cNvSpPr>
                <a:spLocks/>
              </p:cNvSpPr>
              <p:nvPr/>
            </p:nvSpPr>
            <p:spPr bwMode="auto">
              <a:xfrm>
                <a:off x="235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20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6" name="Freeform 149"/>
              <p:cNvSpPr>
                <a:spLocks/>
              </p:cNvSpPr>
              <p:nvPr/>
            </p:nvSpPr>
            <p:spPr bwMode="auto">
              <a:xfrm>
                <a:off x="2380" y="2851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25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59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7" name="Freeform 150"/>
              <p:cNvSpPr>
                <a:spLocks/>
              </p:cNvSpPr>
              <p:nvPr/>
            </p:nvSpPr>
            <p:spPr bwMode="auto">
              <a:xfrm>
                <a:off x="219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13 w 55"/>
                  <a:gd name="T7" fmla="*/ 776 h 57"/>
                  <a:gd name="T8" fmla="*/ 838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8" name="Freeform 151"/>
              <p:cNvSpPr>
                <a:spLocks/>
              </p:cNvSpPr>
              <p:nvPr/>
            </p:nvSpPr>
            <p:spPr bwMode="auto">
              <a:xfrm>
                <a:off x="194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69 w 57"/>
                  <a:gd name="T5" fmla="*/ 0 h 48"/>
                  <a:gd name="T6" fmla="*/ 59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79" name="Freeform 152"/>
              <p:cNvSpPr>
                <a:spLocks/>
              </p:cNvSpPr>
              <p:nvPr/>
            </p:nvSpPr>
            <p:spPr bwMode="auto">
              <a:xfrm>
                <a:off x="1675" y="2800"/>
                <a:ext cx="168" cy="181"/>
              </a:xfrm>
              <a:custGeom>
                <a:avLst/>
                <a:gdLst>
                  <a:gd name="T0" fmla="*/ 0 w 67"/>
                  <a:gd name="T1" fmla="*/ 1262 h 68"/>
                  <a:gd name="T2" fmla="*/ 441 w 67"/>
                  <a:gd name="T3" fmla="*/ 1262 h 68"/>
                  <a:gd name="T4" fmla="*/ 659 w 67"/>
                  <a:gd name="T5" fmla="*/ 1246 h 68"/>
                  <a:gd name="T6" fmla="*/ 850 w 67"/>
                  <a:gd name="T7" fmla="*/ 1224 h 68"/>
                  <a:gd name="T8" fmla="*/ 1005 w 67"/>
                  <a:gd name="T9" fmla="*/ 793 h 68"/>
                  <a:gd name="T10" fmla="*/ 1026 w 67"/>
                  <a:gd name="T11" fmla="*/ 319 h 68"/>
                  <a:gd name="T12" fmla="*/ 1026 w 67"/>
                  <a:gd name="T13" fmla="*/ 0 h 68"/>
                  <a:gd name="T14" fmla="*/ 963 w 67"/>
                  <a:gd name="T15" fmla="*/ 319 h 68"/>
                  <a:gd name="T16" fmla="*/ 880 w 67"/>
                  <a:gd name="T17" fmla="*/ 807 h 68"/>
                  <a:gd name="T18" fmla="*/ 584 w 67"/>
                  <a:gd name="T19" fmla="*/ 1091 h 68"/>
                  <a:gd name="T20" fmla="*/ 409 w 67"/>
                  <a:gd name="T21" fmla="*/ 1134 h 68"/>
                  <a:gd name="T22" fmla="*/ 158 w 67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0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0" name="Freeform 153"/>
              <p:cNvSpPr>
                <a:spLocks/>
              </p:cNvSpPr>
              <p:nvPr/>
            </p:nvSpPr>
            <p:spPr bwMode="auto">
              <a:xfrm>
                <a:off x="188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33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1" name="Freeform 154"/>
              <p:cNvSpPr>
                <a:spLocks/>
              </p:cNvSpPr>
              <p:nvPr/>
            </p:nvSpPr>
            <p:spPr bwMode="auto">
              <a:xfrm>
                <a:off x="208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22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2" name="Freeform 155"/>
              <p:cNvSpPr>
                <a:spLocks/>
              </p:cNvSpPr>
              <p:nvPr/>
            </p:nvSpPr>
            <p:spPr bwMode="auto">
              <a:xfrm>
                <a:off x="170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3" name="Freeform 156"/>
              <p:cNvSpPr>
                <a:spLocks/>
              </p:cNvSpPr>
              <p:nvPr/>
            </p:nvSpPr>
            <p:spPr bwMode="auto">
              <a:xfrm>
                <a:off x="226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4" name="Freeform 157"/>
              <p:cNvSpPr>
                <a:spLocks/>
              </p:cNvSpPr>
              <p:nvPr/>
            </p:nvSpPr>
            <p:spPr bwMode="auto">
              <a:xfrm>
                <a:off x="250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2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5" name="Freeform 158"/>
              <p:cNvSpPr>
                <a:spLocks/>
              </p:cNvSpPr>
              <p:nvPr/>
            </p:nvSpPr>
            <p:spPr bwMode="auto">
              <a:xfrm>
                <a:off x="166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6" name="Freeform 159"/>
              <p:cNvSpPr>
                <a:spLocks/>
              </p:cNvSpPr>
              <p:nvPr/>
            </p:nvSpPr>
            <p:spPr bwMode="auto">
              <a:xfrm>
                <a:off x="180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87" name="Oval 160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88" name="Oval 161"/>
              <p:cNvSpPr>
                <a:spLocks noChangeArrowheads="1"/>
              </p:cNvSpPr>
              <p:nvPr/>
            </p:nvSpPr>
            <p:spPr bwMode="auto">
              <a:xfrm>
                <a:off x="184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89" name="Oval 162"/>
              <p:cNvSpPr>
                <a:spLocks noChangeArrowheads="1"/>
              </p:cNvSpPr>
              <p:nvPr/>
            </p:nvSpPr>
            <p:spPr bwMode="auto">
              <a:xfrm>
                <a:off x="187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0" name="Oval 163"/>
              <p:cNvSpPr>
                <a:spLocks noChangeArrowheads="1"/>
              </p:cNvSpPr>
              <p:nvPr/>
            </p:nvSpPr>
            <p:spPr bwMode="auto">
              <a:xfrm>
                <a:off x="183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1" name="Oval 164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2" name="Oval 165"/>
              <p:cNvSpPr>
                <a:spLocks noChangeArrowheads="1"/>
              </p:cNvSpPr>
              <p:nvPr/>
            </p:nvSpPr>
            <p:spPr bwMode="auto">
              <a:xfrm>
                <a:off x="2073" y="2619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3" name="Oval 166"/>
              <p:cNvSpPr>
                <a:spLocks noChangeArrowheads="1"/>
              </p:cNvSpPr>
              <p:nvPr/>
            </p:nvSpPr>
            <p:spPr bwMode="auto">
              <a:xfrm>
                <a:off x="2098" y="261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4" name="Oval 167"/>
              <p:cNvSpPr>
                <a:spLocks noChangeArrowheads="1"/>
              </p:cNvSpPr>
              <p:nvPr/>
            </p:nvSpPr>
            <p:spPr bwMode="auto">
              <a:xfrm>
                <a:off x="206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5" name="Oval 16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6" name="Oval 169"/>
              <p:cNvSpPr>
                <a:spLocks noChangeArrowheads="1"/>
              </p:cNvSpPr>
              <p:nvPr/>
            </p:nvSpPr>
            <p:spPr bwMode="auto">
              <a:xfrm>
                <a:off x="231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7" name="Oval 170"/>
              <p:cNvSpPr>
                <a:spLocks noChangeArrowheads="1"/>
              </p:cNvSpPr>
              <p:nvPr/>
            </p:nvSpPr>
            <p:spPr bwMode="auto">
              <a:xfrm>
                <a:off x="234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8" name="Oval 171"/>
              <p:cNvSpPr>
                <a:spLocks noChangeArrowheads="1"/>
              </p:cNvSpPr>
              <p:nvPr/>
            </p:nvSpPr>
            <p:spPr bwMode="auto">
              <a:xfrm>
                <a:off x="2308" y="25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699" name="Oval 172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0" name="Oval 173"/>
              <p:cNvSpPr>
                <a:spLocks noChangeArrowheads="1"/>
              </p:cNvSpPr>
              <p:nvPr/>
            </p:nvSpPr>
            <p:spPr bwMode="auto">
              <a:xfrm>
                <a:off x="2403" y="276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1" name="Oval 174"/>
              <p:cNvSpPr>
                <a:spLocks noChangeArrowheads="1"/>
              </p:cNvSpPr>
              <p:nvPr/>
            </p:nvSpPr>
            <p:spPr bwMode="auto">
              <a:xfrm>
                <a:off x="2428" y="27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2" name="Oval 175"/>
              <p:cNvSpPr>
                <a:spLocks noChangeArrowheads="1"/>
              </p:cNvSpPr>
              <p:nvPr/>
            </p:nvSpPr>
            <p:spPr bwMode="auto">
              <a:xfrm>
                <a:off x="239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3" name="Oval 176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4" name="Oval 177"/>
              <p:cNvSpPr>
                <a:spLocks noChangeArrowheads="1"/>
              </p:cNvSpPr>
              <p:nvPr/>
            </p:nvSpPr>
            <p:spPr bwMode="auto">
              <a:xfrm>
                <a:off x="218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5" name="Oval 178"/>
              <p:cNvSpPr>
                <a:spLocks noChangeArrowheads="1"/>
              </p:cNvSpPr>
              <p:nvPr/>
            </p:nvSpPr>
            <p:spPr bwMode="auto">
              <a:xfrm>
                <a:off x="2203" y="28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6" name="Oval 179"/>
              <p:cNvSpPr>
                <a:spLocks noChangeArrowheads="1"/>
              </p:cNvSpPr>
              <p:nvPr/>
            </p:nvSpPr>
            <p:spPr bwMode="auto">
              <a:xfrm>
                <a:off x="217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7" name="Oval 180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8" name="Oval 181"/>
              <p:cNvSpPr>
                <a:spLocks noChangeArrowheads="1"/>
              </p:cNvSpPr>
              <p:nvPr/>
            </p:nvSpPr>
            <p:spPr bwMode="auto">
              <a:xfrm>
                <a:off x="2053" y="304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09" name="Oval 182"/>
              <p:cNvSpPr>
                <a:spLocks noChangeArrowheads="1"/>
              </p:cNvSpPr>
              <p:nvPr/>
            </p:nvSpPr>
            <p:spPr bwMode="auto">
              <a:xfrm>
                <a:off x="2078" y="3035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0" name="Oval 183"/>
              <p:cNvSpPr>
                <a:spLocks noChangeArrowheads="1"/>
              </p:cNvSpPr>
              <p:nvPr/>
            </p:nvSpPr>
            <p:spPr bwMode="auto">
              <a:xfrm>
                <a:off x="204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1" name="Oval 184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2" name="Oval 185"/>
              <p:cNvSpPr>
                <a:spLocks noChangeArrowheads="1"/>
              </p:cNvSpPr>
              <p:nvPr/>
            </p:nvSpPr>
            <p:spPr bwMode="auto">
              <a:xfrm>
                <a:off x="184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3" name="Oval 186"/>
              <p:cNvSpPr>
                <a:spLocks noChangeArrowheads="1"/>
              </p:cNvSpPr>
              <p:nvPr/>
            </p:nvSpPr>
            <p:spPr bwMode="auto">
              <a:xfrm>
                <a:off x="187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4" name="Oval 187"/>
              <p:cNvSpPr>
                <a:spLocks noChangeArrowheads="1"/>
              </p:cNvSpPr>
              <p:nvPr/>
            </p:nvSpPr>
            <p:spPr bwMode="auto">
              <a:xfrm>
                <a:off x="1838" y="3077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5" name="Oval 18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6" name="Oval 189"/>
              <p:cNvSpPr>
                <a:spLocks noChangeArrowheads="1"/>
              </p:cNvSpPr>
              <p:nvPr/>
            </p:nvSpPr>
            <p:spPr bwMode="auto">
              <a:xfrm>
                <a:off x="167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7" name="Oval 190"/>
              <p:cNvSpPr>
                <a:spLocks noChangeArrowheads="1"/>
              </p:cNvSpPr>
              <p:nvPr/>
            </p:nvSpPr>
            <p:spPr bwMode="auto">
              <a:xfrm>
                <a:off x="170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8" name="Oval 191"/>
              <p:cNvSpPr>
                <a:spLocks noChangeArrowheads="1"/>
              </p:cNvSpPr>
              <p:nvPr/>
            </p:nvSpPr>
            <p:spPr bwMode="auto">
              <a:xfrm>
                <a:off x="1668" y="281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19" name="Oval 192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0" name="Oval 193"/>
              <p:cNvSpPr>
                <a:spLocks noChangeArrowheads="1"/>
              </p:cNvSpPr>
              <p:nvPr/>
            </p:nvSpPr>
            <p:spPr bwMode="auto">
              <a:xfrm>
                <a:off x="192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1" name="Oval 194"/>
              <p:cNvSpPr>
                <a:spLocks noChangeArrowheads="1"/>
              </p:cNvSpPr>
              <p:nvPr/>
            </p:nvSpPr>
            <p:spPr bwMode="auto">
              <a:xfrm>
                <a:off x="195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2" name="Oval 195"/>
              <p:cNvSpPr>
                <a:spLocks noChangeArrowheads="1"/>
              </p:cNvSpPr>
              <p:nvPr/>
            </p:nvSpPr>
            <p:spPr bwMode="auto">
              <a:xfrm>
                <a:off x="1918" y="285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3" name="Oval 196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4" name="Oval 197"/>
              <p:cNvSpPr>
                <a:spLocks noChangeArrowheads="1"/>
              </p:cNvSpPr>
              <p:nvPr/>
            </p:nvSpPr>
            <p:spPr bwMode="auto">
              <a:xfrm>
                <a:off x="254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5" name="Oval 198"/>
              <p:cNvSpPr>
                <a:spLocks noChangeArrowheads="1"/>
              </p:cNvSpPr>
              <p:nvPr/>
            </p:nvSpPr>
            <p:spPr bwMode="auto">
              <a:xfrm>
                <a:off x="2565" y="25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6" name="Oval 199"/>
              <p:cNvSpPr>
                <a:spLocks noChangeArrowheads="1"/>
              </p:cNvSpPr>
              <p:nvPr/>
            </p:nvSpPr>
            <p:spPr bwMode="auto">
              <a:xfrm>
                <a:off x="253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7" name="Oval 200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8" name="Oval 201"/>
              <p:cNvSpPr>
                <a:spLocks noChangeArrowheads="1"/>
              </p:cNvSpPr>
              <p:nvPr/>
            </p:nvSpPr>
            <p:spPr bwMode="auto">
              <a:xfrm>
                <a:off x="2283" y="3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29" name="Oval 202"/>
              <p:cNvSpPr>
                <a:spLocks noChangeArrowheads="1"/>
              </p:cNvSpPr>
              <p:nvPr/>
            </p:nvSpPr>
            <p:spPr bwMode="auto">
              <a:xfrm>
                <a:off x="2308" y="301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30" name="Oval 203"/>
              <p:cNvSpPr>
                <a:spLocks noChangeArrowheads="1"/>
              </p:cNvSpPr>
              <p:nvPr/>
            </p:nvSpPr>
            <p:spPr bwMode="auto">
              <a:xfrm>
                <a:off x="227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731" name="Oval 204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1653" y="1419"/>
              <a:ext cx="1982" cy="1861"/>
              <a:chOff x="1653" y="1419"/>
              <a:chExt cx="1982" cy="1861"/>
            </a:xfrm>
          </p:grpSpPr>
          <p:sp>
            <p:nvSpPr>
              <p:cNvPr id="332" name="Oval 206"/>
              <p:cNvSpPr>
                <a:spLocks noChangeArrowheads="1"/>
              </p:cNvSpPr>
              <p:nvPr/>
            </p:nvSpPr>
            <p:spPr bwMode="auto">
              <a:xfrm>
                <a:off x="247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Oval 207"/>
              <p:cNvSpPr>
                <a:spLocks noChangeArrowheads="1"/>
              </p:cNvSpPr>
              <p:nvPr/>
            </p:nvSpPr>
            <p:spPr bwMode="auto">
              <a:xfrm>
                <a:off x="2490" y="30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Oval 208"/>
              <p:cNvSpPr>
                <a:spLocks noChangeArrowheads="1"/>
              </p:cNvSpPr>
              <p:nvPr/>
            </p:nvSpPr>
            <p:spPr bwMode="auto">
              <a:xfrm>
                <a:off x="246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Oval 209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Oval 210"/>
              <p:cNvSpPr>
                <a:spLocks noChangeArrowheads="1"/>
              </p:cNvSpPr>
              <p:nvPr/>
            </p:nvSpPr>
            <p:spPr bwMode="auto">
              <a:xfrm>
                <a:off x="167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Oval 211"/>
              <p:cNvSpPr>
                <a:spLocks noChangeArrowheads="1"/>
              </p:cNvSpPr>
              <p:nvPr/>
            </p:nvSpPr>
            <p:spPr bwMode="auto">
              <a:xfrm>
                <a:off x="169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Oval 212"/>
              <p:cNvSpPr>
                <a:spLocks noChangeArrowheads="1"/>
              </p:cNvSpPr>
              <p:nvPr/>
            </p:nvSpPr>
            <p:spPr bwMode="auto">
              <a:xfrm>
                <a:off x="166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Oval 213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Freeform 214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41" name="Oval 215"/>
              <p:cNvSpPr>
                <a:spLocks noChangeArrowheads="1"/>
              </p:cNvSpPr>
              <p:nvPr/>
            </p:nvSpPr>
            <p:spPr bwMode="auto">
              <a:xfrm>
                <a:off x="174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2" name="Oval 216"/>
              <p:cNvSpPr>
                <a:spLocks noChangeArrowheads="1"/>
              </p:cNvSpPr>
              <p:nvPr/>
            </p:nvSpPr>
            <p:spPr bwMode="auto">
              <a:xfrm>
                <a:off x="177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3" name="Oval 217"/>
              <p:cNvSpPr>
                <a:spLocks noChangeArrowheads="1"/>
              </p:cNvSpPr>
              <p:nvPr/>
            </p:nvSpPr>
            <p:spPr bwMode="auto">
              <a:xfrm>
                <a:off x="178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4" name="Oval 218"/>
              <p:cNvSpPr>
                <a:spLocks noChangeArrowheads="1"/>
              </p:cNvSpPr>
              <p:nvPr/>
            </p:nvSpPr>
            <p:spPr bwMode="auto">
              <a:xfrm>
                <a:off x="173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5" name="Oval 2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6" name="Freeform 220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47" name="Oval 221"/>
              <p:cNvSpPr>
                <a:spLocks noChangeArrowheads="1"/>
              </p:cNvSpPr>
              <p:nvPr/>
            </p:nvSpPr>
            <p:spPr bwMode="auto">
              <a:xfrm>
                <a:off x="240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8" name="Oval 222"/>
              <p:cNvSpPr>
                <a:spLocks noChangeArrowheads="1"/>
              </p:cNvSpPr>
              <p:nvPr/>
            </p:nvSpPr>
            <p:spPr bwMode="auto">
              <a:xfrm>
                <a:off x="243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49" name="Oval 223"/>
              <p:cNvSpPr>
                <a:spLocks noChangeArrowheads="1"/>
              </p:cNvSpPr>
              <p:nvPr/>
            </p:nvSpPr>
            <p:spPr bwMode="auto">
              <a:xfrm>
                <a:off x="244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0" name="Oval 224"/>
              <p:cNvSpPr>
                <a:spLocks noChangeArrowheads="1"/>
              </p:cNvSpPr>
              <p:nvPr/>
            </p:nvSpPr>
            <p:spPr bwMode="auto">
              <a:xfrm>
                <a:off x="239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1" name="Oval 225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2" name="Freeform 226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53" name="Oval 227"/>
              <p:cNvSpPr>
                <a:spLocks noChangeArrowheads="1"/>
              </p:cNvSpPr>
              <p:nvPr/>
            </p:nvSpPr>
            <p:spPr bwMode="auto">
              <a:xfrm>
                <a:off x="207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4" name="Oval 228"/>
              <p:cNvSpPr>
                <a:spLocks noChangeArrowheads="1"/>
              </p:cNvSpPr>
              <p:nvPr/>
            </p:nvSpPr>
            <p:spPr bwMode="auto">
              <a:xfrm>
                <a:off x="210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5" name="Oval 229"/>
              <p:cNvSpPr>
                <a:spLocks noChangeArrowheads="1"/>
              </p:cNvSpPr>
              <p:nvPr/>
            </p:nvSpPr>
            <p:spPr bwMode="auto">
              <a:xfrm>
                <a:off x="211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Oval 230"/>
              <p:cNvSpPr>
                <a:spLocks noChangeArrowheads="1"/>
              </p:cNvSpPr>
              <p:nvPr/>
            </p:nvSpPr>
            <p:spPr bwMode="auto">
              <a:xfrm>
                <a:off x="206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Freeform 231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3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58" name="Freeform 232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59" name="Freeform 233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0" name="Freeform 234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1" name="Freeform 235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26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2" name="Freeform 236"/>
              <p:cNvSpPr>
                <a:spLocks/>
              </p:cNvSpPr>
              <p:nvPr/>
            </p:nvSpPr>
            <p:spPr bwMode="auto">
              <a:xfrm>
                <a:off x="1655" y="3256"/>
                <a:ext cx="988" cy="24"/>
              </a:xfrm>
              <a:custGeom>
                <a:avLst/>
                <a:gdLst>
                  <a:gd name="T0" fmla="*/ 0 w 395"/>
                  <a:gd name="T1" fmla="*/ 0 h 9"/>
                  <a:gd name="T2" fmla="*/ 3222 w 395"/>
                  <a:gd name="T3" fmla="*/ 171 h 9"/>
                  <a:gd name="T4" fmla="*/ 6181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3" name="Freeform 237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0 w 53"/>
                  <a:gd name="T1" fmla="*/ 1482 h 85"/>
                  <a:gd name="T2" fmla="*/ 775 w 53"/>
                  <a:gd name="T3" fmla="*/ 1199 h 85"/>
                  <a:gd name="T4" fmla="*/ 633 w 53"/>
                  <a:gd name="T5" fmla="*/ 115 h 85"/>
                  <a:gd name="T6" fmla="*/ 12 w 5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ubicBezTo>
                      <a:pt x="22" y="0"/>
                      <a:pt x="15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4" name="Freeform 238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5" name="Freeform 239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6" name="Freeform 240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7" name="Freeform 241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8" name="Freeform 242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69" name="Freeform 243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0" name="Freeform 244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1" name="Freeform 245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2" name="Freeform 246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3" name="Freeform 247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4" name="Freeform 248"/>
              <p:cNvSpPr>
                <a:spLocks/>
              </p:cNvSpPr>
              <p:nvPr/>
            </p:nvSpPr>
            <p:spPr bwMode="auto">
              <a:xfrm>
                <a:off x="263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08 w 390"/>
                  <a:gd name="T5" fmla="*/ 2764 h 230"/>
                  <a:gd name="T6" fmla="*/ 300 w 390"/>
                  <a:gd name="T7" fmla="*/ 3196 h 230"/>
                  <a:gd name="T8" fmla="*/ 37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13 w 390"/>
                  <a:gd name="T15" fmla="*/ 4104 h 230"/>
                  <a:gd name="T16" fmla="*/ 5113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4" y="229"/>
                      <a:pt x="58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5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1" y="219"/>
                    </a:cubicBezTo>
                    <a:cubicBezTo>
                      <a:pt x="390" y="211"/>
                      <a:pt x="388" y="196"/>
                      <a:pt x="389" y="185"/>
                    </a:cubicBezTo>
                    <a:cubicBezTo>
                      <a:pt x="390" y="166"/>
                      <a:pt x="387" y="148"/>
                      <a:pt x="386" y="130"/>
                    </a:cubicBezTo>
                    <a:cubicBezTo>
                      <a:pt x="384" y="109"/>
                      <a:pt x="384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5" name="Freeform 249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813 w 58"/>
                  <a:gd name="T1" fmla="*/ 264 h 127"/>
                  <a:gd name="T2" fmla="*/ 0 w 58"/>
                  <a:gd name="T3" fmla="*/ 876 h 127"/>
                  <a:gd name="T4" fmla="*/ 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1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2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6" name="Freeform 250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7" name="Freeform 251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8" name="Freeform 252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79" name="Freeform 253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92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4 w 67"/>
                  <a:gd name="T7" fmla="*/ 892 h 130"/>
                  <a:gd name="T8" fmla="*/ 92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6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0" name="Freeform 254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3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2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1" name="Freeform 255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2" name="Freeform 256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3" name="Freeform 257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4" name="Freeform 258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5" name="Freeform 259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6" name="Freeform 260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7" name="Freeform 261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1257 w 81"/>
                  <a:gd name="T1" fmla="*/ 1971 h 129"/>
                  <a:gd name="T2" fmla="*/ 1257 w 81"/>
                  <a:gd name="T3" fmla="*/ 1955 h 129"/>
                  <a:gd name="T4" fmla="*/ 1244 w 81"/>
                  <a:gd name="T5" fmla="*/ 931 h 129"/>
                  <a:gd name="T6" fmla="*/ 1244 w 81"/>
                  <a:gd name="T7" fmla="*/ 875 h 129"/>
                  <a:gd name="T8" fmla="*/ 1132 w 81"/>
                  <a:gd name="T9" fmla="*/ 491 h 129"/>
                  <a:gd name="T10" fmla="*/ 279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29 w 81"/>
                  <a:gd name="T17" fmla="*/ 2445 h 129"/>
                  <a:gd name="T18" fmla="*/ 840 w 81"/>
                  <a:gd name="T19" fmla="*/ 2445 h 129"/>
                  <a:gd name="T20" fmla="*/ 1244 w 81"/>
                  <a:gd name="T21" fmla="*/ 2296 h 129"/>
                  <a:gd name="T22" fmla="*/ 1257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8" name="Freeform 262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89" name="Freeform 263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90" name="Freeform 264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91" name="Freeform 265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92" name="Freeform 266"/>
              <p:cNvSpPr>
                <a:spLocks noEditPoints="1"/>
              </p:cNvSpPr>
              <p:nvPr/>
            </p:nvSpPr>
            <p:spPr bwMode="auto">
              <a:xfrm>
                <a:off x="2643" y="3152"/>
                <a:ext cx="990" cy="128"/>
              </a:xfrm>
              <a:custGeom>
                <a:avLst/>
                <a:gdLst>
                  <a:gd name="T0" fmla="*/ 5875 w 396"/>
                  <a:gd name="T1" fmla="*/ 0 h 48"/>
                  <a:gd name="T2" fmla="*/ 5875 w 396"/>
                  <a:gd name="T3" fmla="*/ 0 h 48"/>
                  <a:gd name="T4" fmla="*/ 5875 w 396"/>
                  <a:gd name="T5" fmla="*/ 35 h 48"/>
                  <a:gd name="T6" fmla="*/ 5875 w 396"/>
                  <a:gd name="T7" fmla="*/ 0 h 48"/>
                  <a:gd name="T8" fmla="*/ 6188 w 396"/>
                  <a:gd name="T9" fmla="*/ 149 h 48"/>
                  <a:gd name="T10" fmla="*/ 6188 w 396"/>
                  <a:gd name="T11" fmla="*/ 341 h 48"/>
                  <a:gd name="T12" fmla="*/ 5875 w 396"/>
                  <a:gd name="T13" fmla="*/ 136 h 48"/>
                  <a:gd name="T14" fmla="*/ 5875 w 396"/>
                  <a:gd name="T15" fmla="*/ 149 h 48"/>
                  <a:gd name="T16" fmla="*/ 5500 w 396"/>
                  <a:gd name="T17" fmla="*/ 307 h 48"/>
                  <a:gd name="T18" fmla="*/ 4875 w 396"/>
                  <a:gd name="T19" fmla="*/ 363 h 48"/>
                  <a:gd name="T20" fmla="*/ 4833 w 396"/>
                  <a:gd name="T21" fmla="*/ 248 h 48"/>
                  <a:gd name="T22" fmla="*/ 4833 w 396"/>
                  <a:gd name="T23" fmla="*/ 248 h 48"/>
                  <a:gd name="T24" fmla="*/ 4750 w 396"/>
                  <a:gd name="T25" fmla="*/ 363 h 48"/>
                  <a:gd name="T26" fmla="*/ 3970 w 396"/>
                  <a:gd name="T27" fmla="*/ 533 h 48"/>
                  <a:gd name="T28" fmla="*/ 3563 w 396"/>
                  <a:gd name="T29" fmla="*/ 171 h 48"/>
                  <a:gd name="T30" fmla="*/ 3520 w 396"/>
                  <a:gd name="T31" fmla="*/ 307 h 48"/>
                  <a:gd name="T32" fmla="*/ 3175 w 396"/>
                  <a:gd name="T33" fmla="*/ 491 h 48"/>
                  <a:gd name="T34" fmla="*/ 2270 w 396"/>
                  <a:gd name="T35" fmla="*/ 435 h 48"/>
                  <a:gd name="T36" fmla="*/ 2113 w 396"/>
                  <a:gd name="T37" fmla="*/ 376 h 48"/>
                  <a:gd name="T38" fmla="*/ 2113 w 396"/>
                  <a:gd name="T39" fmla="*/ 376 h 48"/>
                  <a:gd name="T40" fmla="*/ 1925 w 396"/>
                  <a:gd name="T41" fmla="*/ 456 h 48"/>
                  <a:gd name="T42" fmla="*/ 1000 w 396"/>
                  <a:gd name="T43" fmla="*/ 363 h 48"/>
                  <a:gd name="T44" fmla="*/ 783 w 396"/>
                  <a:gd name="T45" fmla="*/ 56 h 48"/>
                  <a:gd name="T46" fmla="*/ 0 w 396"/>
                  <a:gd name="T47" fmla="*/ 341 h 48"/>
                  <a:gd name="T48" fmla="*/ 0 w 396"/>
                  <a:gd name="T49" fmla="*/ 739 h 48"/>
                  <a:gd name="T50" fmla="*/ 3238 w 396"/>
                  <a:gd name="T51" fmla="*/ 909 h 48"/>
                  <a:gd name="T52" fmla="*/ 6188 w 396"/>
                  <a:gd name="T53" fmla="*/ 739 h 48"/>
                  <a:gd name="T54" fmla="*/ 6188 w 396"/>
                  <a:gd name="T55" fmla="*/ 149 h 48"/>
                  <a:gd name="T56" fmla="*/ 6188 w 396"/>
                  <a:gd name="T57" fmla="*/ 149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6" h="48">
                    <a:moveTo>
                      <a:pt x="376" y="0"/>
                    </a:move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2"/>
                      <a:pt x="376" y="2"/>
                    </a:cubicBezTo>
                    <a:cubicBezTo>
                      <a:pt x="376" y="2"/>
                      <a:pt x="376" y="1"/>
                      <a:pt x="376" y="0"/>
                    </a:cubicBezTo>
                    <a:close/>
                    <a:moveTo>
                      <a:pt x="396" y="8"/>
                    </a:moveTo>
                    <a:cubicBezTo>
                      <a:pt x="396" y="18"/>
                      <a:pt x="396" y="18"/>
                      <a:pt x="396" y="18"/>
                    </a:cubicBezTo>
                    <a:cubicBezTo>
                      <a:pt x="378" y="16"/>
                      <a:pt x="377" y="14"/>
                      <a:pt x="376" y="7"/>
                    </a:cubicBezTo>
                    <a:cubicBezTo>
                      <a:pt x="376" y="7"/>
                      <a:pt x="376" y="7"/>
                      <a:pt x="376" y="8"/>
                    </a:cubicBezTo>
                    <a:cubicBezTo>
                      <a:pt x="370" y="18"/>
                      <a:pt x="369" y="14"/>
                      <a:pt x="352" y="16"/>
                    </a:cubicBezTo>
                    <a:cubicBezTo>
                      <a:pt x="334" y="18"/>
                      <a:pt x="320" y="22"/>
                      <a:pt x="312" y="19"/>
                    </a:cubicBezTo>
                    <a:cubicBezTo>
                      <a:pt x="310" y="18"/>
                      <a:pt x="310" y="14"/>
                      <a:pt x="309" y="13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08" y="15"/>
                      <a:pt x="307" y="17"/>
                      <a:pt x="304" y="19"/>
                    </a:cubicBezTo>
                    <a:cubicBezTo>
                      <a:pt x="294" y="26"/>
                      <a:pt x="275" y="27"/>
                      <a:pt x="254" y="28"/>
                    </a:cubicBezTo>
                    <a:cubicBezTo>
                      <a:pt x="232" y="29"/>
                      <a:pt x="229" y="21"/>
                      <a:pt x="228" y="9"/>
                    </a:cubicBezTo>
                    <a:cubicBezTo>
                      <a:pt x="227" y="12"/>
                      <a:pt x="226" y="14"/>
                      <a:pt x="225" y="16"/>
                    </a:cubicBezTo>
                    <a:cubicBezTo>
                      <a:pt x="221" y="22"/>
                      <a:pt x="216" y="27"/>
                      <a:pt x="203" y="26"/>
                    </a:cubicBezTo>
                    <a:cubicBezTo>
                      <a:pt x="182" y="24"/>
                      <a:pt x="156" y="24"/>
                      <a:pt x="145" y="23"/>
                    </a:cubicBezTo>
                    <a:cubicBezTo>
                      <a:pt x="141" y="23"/>
                      <a:pt x="138" y="22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3" y="22"/>
                      <a:pt x="129" y="24"/>
                      <a:pt x="123" y="24"/>
                    </a:cubicBezTo>
                    <a:cubicBezTo>
                      <a:pt x="106" y="23"/>
                      <a:pt x="77" y="22"/>
                      <a:pt x="64" y="19"/>
                    </a:cubicBezTo>
                    <a:cubicBezTo>
                      <a:pt x="50" y="16"/>
                      <a:pt x="50" y="11"/>
                      <a:pt x="50" y="3"/>
                    </a:cubicBezTo>
                    <a:cubicBezTo>
                      <a:pt x="49" y="13"/>
                      <a:pt x="32" y="25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0" y="42"/>
                      <a:pt x="132" y="48"/>
                      <a:pt x="207" y="48"/>
                    </a:cubicBezTo>
                    <a:cubicBezTo>
                      <a:pt x="283" y="48"/>
                      <a:pt x="363" y="42"/>
                      <a:pt x="396" y="39"/>
                    </a:cubicBezTo>
                    <a:cubicBezTo>
                      <a:pt x="396" y="8"/>
                      <a:pt x="396" y="8"/>
                      <a:pt x="396" y="8"/>
                    </a:cubicBezTo>
                    <a:cubicBezTo>
                      <a:pt x="396" y="8"/>
                      <a:pt x="396" y="8"/>
                      <a:pt x="396" y="8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93" name="Oval 267"/>
              <p:cNvSpPr>
                <a:spLocks noChangeArrowheads="1"/>
              </p:cNvSpPr>
              <p:nvPr/>
            </p:nvSpPr>
            <p:spPr bwMode="auto">
              <a:xfrm>
                <a:off x="284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94" name="Oval 268"/>
              <p:cNvSpPr>
                <a:spLocks noChangeArrowheads="1"/>
              </p:cNvSpPr>
              <p:nvPr/>
            </p:nvSpPr>
            <p:spPr bwMode="auto">
              <a:xfrm>
                <a:off x="2833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95" name="Oval 269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96" name="Freeform 270"/>
              <p:cNvSpPr>
                <a:spLocks/>
              </p:cNvSpPr>
              <p:nvPr/>
            </p:nvSpPr>
            <p:spPr bwMode="auto">
              <a:xfrm>
                <a:off x="284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97" name="Oval 271"/>
              <p:cNvSpPr>
                <a:spLocks noChangeArrowheads="1"/>
              </p:cNvSpPr>
              <p:nvPr/>
            </p:nvSpPr>
            <p:spPr bwMode="auto">
              <a:xfrm>
                <a:off x="2850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98" name="Oval 272"/>
              <p:cNvSpPr>
                <a:spLocks noChangeArrowheads="1"/>
              </p:cNvSpPr>
              <p:nvPr/>
            </p:nvSpPr>
            <p:spPr bwMode="auto">
              <a:xfrm>
                <a:off x="285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99" name="Oval 273"/>
              <p:cNvSpPr>
                <a:spLocks noChangeArrowheads="1"/>
              </p:cNvSpPr>
              <p:nvPr/>
            </p:nvSpPr>
            <p:spPr bwMode="auto">
              <a:xfrm>
                <a:off x="3065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0" name="Oval 274"/>
              <p:cNvSpPr>
                <a:spLocks noChangeArrowheads="1"/>
              </p:cNvSpPr>
              <p:nvPr/>
            </p:nvSpPr>
            <p:spPr bwMode="auto">
              <a:xfrm>
                <a:off x="306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1" name="Oval 275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2" name="Freeform 276"/>
              <p:cNvSpPr>
                <a:spLocks/>
              </p:cNvSpPr>
              <p:nvPr/>
            </p:nvSpPr>
            <p:spPr bwMode="auto">
              <a:xfrm>
                <a:off x="3068" y="2629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03" name="Oval 277"/>
              <p:cNvSpPr>
                <a:spLocks noChangeArrowheads="1"/>
              </p:cNvSpPr>
              <p:nvPr/>
            </p:nvSpPr>
            <p:spPr bwMode="auto">
              <a:xfrm>
                <a:off x="307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4" name="Oval 278"/>
              <p:cNvSpPr>
                <a:spLocks noChangeArrowheads="1"/>
              </p:cNvSpPr>
              <p:nvPr/>
            </p:nvSpPr>
            <p:spPr bwMode="auto">
              <a:xfrm>
                <a:off x="3083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5" name="Oval 279"/>
              <p:cNvSpPr>
                <a:spLocks noChangeArrowheads="1"/>
              </p:cNvSpPr>
              <p:nvPr/>
            </p:nvSpPr>
            <p:spPr bwMode="auto">
              <a:xfrm>
                <a:off x="331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6" name="Oval 280"/>
              <p:cNvSpPr>
                <a:spLocks noChangeArrowheads="1"/>
              </p:cNvSpPr>
              <p:nvPr/>
            </p:nvSpPr>
            <p:spPr bwMode="auto">
              <a:xfrm>
                <a:off x="330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7" name="Oval 281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08" name="Freeform 282"/>
              <p:cNvSpPr>
                <a:spLocks/>
              </p:cNvSpPr>
              <p:nvPr/>
            </p:nvSpPr>
            <p:spPr bwMode="auto">
              <a:xfrm>
                <a:off x="3315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09" name="Oval 283"/>
              <p:cNvSpPr>
                <a:spLocks noChangeArrowheads="1"/>
              </p:cNvSpPr>
              <p:nvPr/>
            </p:nvSpPr>
            <p:spPr bwMode="auto">
              <a:xfrm>
                <a:off x="332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0" name="Oval 284"/>
              <p:cNvSpPr>
                <a:spLocks noChangeArrowheads="1"/>
              </p:cNvSpPr>
              <p:nvPr/>
            </p:nvSpPr>
            <p:spPr bwMode="auto">
              <a:xfrm>
                <a:off x="3330" y="25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1" name="Oval 285"/>
              <p:cNvSpPr>
                <a:spLocks noChangeArrowheads="1"/>
              </p:cNvSpPr>
              <p:nvPr/>
            </p:nvSpPr>
            <p:spPr bwMode="auto">
              <a:xfrm>
                <a:off x="3395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2" name="Oval 286"/>
              <p:cNvSpPr>
                <a:spLocks noChangeArrowheads="1"/>
              </p:cNvSpPr>
              <p:nvPr/>
            </p:nvSpPr>
            <p:spPr bwMode="auto">
              <a:xfrm>
                <a:off x="339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3" name="Oval 287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4" name="Freeform 288"/>
              <p:cNvSpPr>
                <a:spLocks/>
              </p:cNvSpPr>
              <p:nvPr/>
            </p:nvSpPr>
            <p:spPr bwMode="auto">
              <a:xfrm>
                <a:off x="3398" y="277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15" name="Oval 289"/>
              <p:cNvSpPr>
                <a:spLocks noChangeArrowheads="1"/>
              </p:cNvSpPr>
              <p:nvPr/>
            </p:nvSpPr>
            <p:spPr bwMode="auto">
              <a:xfrm>
                <a:off x="340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6" name="Oval 290"/>
              <p:cNvSpPr>
                <a:spLocks noChangeArrowheads="1"/>
              </p:cNvSpPr>
              <p:nvPr/>
            </p:nvSpPr>
            <p:spPr bwMode="auto">
              <a:xfrm>
                <a:off x="3413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7" name="Oval 291"/>
              <p:cNvSpPr>
                <a:spLocks noChangeArrowheads="1"/>
              </p:cNvSpPr>
              <p:nvPr/>
            </p:nvSpPr>
            <p:spPr bwMode="auto">
              <a:xfrm>
                <a:off x="317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8" name="Oval 292"/>
              <p:cNvSpPr>
                <a:spLocks noChangeArrowheads="1"/>
              </p:cNvSpPr>
              <p:nvPr/>
            </p:nvSpPr>
            <p:spPr bwMode="auto">
              <a:xfrm>
                <a:off x="317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19" name="Oval 293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0" name="Freeform 294"/>
              <p:cNvSpPr>
                <a:spLocks/>
              </p:cNvSpPr>
              <p:nvPr/>
            </p:nvSpPr>
            <p:spPr bwMode="auto">
              <a:xfrm>
                <a:off x="3178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21" name="Oval 295"/>
              <p:cNvSpPr>
                <a:spLocks noChangeArrowheads="1"/>
              </p:cNvSpPr>
              <p:nvPr/>
            </p:nvSpPr>
            <p:spPr bwMode="auto">
              <a:xfrm>
                <a:off x="3185" y="2859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2" name="Oval 296"/>
              <p:cNvSpPr>
                <a:spLocks noChangeArrowheads="1"/>
              </p:cNvSpPr>
              <p:nvPr/>
            </p:nvSpPr>
            <p:spPr bwMode="auto">
              <a:xfrm>
                <a:off x="3190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3" name="Oval 297"/>
              <p:cNvSpPr>
                <a:spLocks noChangeArrowheads="1"/>
              </p:cNvSpPr>
              <p:nvPr/>
            </p:nvSpPr>
            <p:spPr bwMode="auto">
              <a:xfrm>
                <a:off x="3048" y="3051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4" name="Oval 298"/>
              <p:cNvSpPr>
                <a:spLocks noChangeArrowheads="1"/>
              </p:cNvSpPr>
              <p:nvPr/>
            </p:nvSpPr>
            <p:spPr bwMode="auto">
              <a:xfrm>
                <a:off x="304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5" name="Oval 299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6" name="Freeform 300"/>
              <p:cNvSpPr>
                <a:spLocks/>
              </p:cNvSpPr>
              <p:nvPr/>
            </p:nvSpPr>
            <p:spPr bwMode="auto">
              <a:xfrm>
                <a:off x="3048" y="305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27" name="Oval 301"/>
              <p:cNvSpPr>
                <a:spLocks noChangeArrowheads="1"/>
              </p:cNvSpPr>
              <p:nvPr/>
            </p:nvSpPr>
            <p:spPr bwMode="auto">
              <a:xfrm>
                <a:off x="3058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8" name="Oval 302"/>
              <p:cNvSpPr>
                <a:spLocks noChangeArrowheads="1"/>
              </p:cNvSpPr>
              <p:nvPr/>
            </p:nvSpPr>
            <p:spPr bwMode="auto">
              <a:xfrm>
                <a:off x="3063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29" name="Oval 303"/>
              <p:cNvSpPr>
                <a:spLocks noChangeArrowheads="1"/>
              </p:cNvSpPr>
              <p:nvPr/>
            </p:nvSpPr>
            <p:spPr bwMode="auto">
              <a:xfrm>
                <a:off x="2843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0" name="Oval 304"/>
              <p:cNvSpPr>
                <a:spLocks noChangeArrowheads="1"/>
              </p:cNvSpPr>
              <p:nvPr/>
            </p:nvSpPr>
            <p:spPr bwMode="auto">
              <a:xfrm>
                <a:off x="283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1" name="Oval 305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2" name="Freeform 306"/>
              <p:cNvSpPr>
                <a:spLocks/>
              </p:cNvSpPr>
              <p:nvPr/>
            </p:nvSpPr>
            <p:spPr bwMode="auto">
              <a:xfrm>
                <a:off x="2845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33" name="Oval 307"/>
              <p:cNvSpPr>
                <a:spLocks noChangeArrowheads="1"/>
              </p:cNvSpPr>
              <p:nvPr/>
            </p:nvSpPr>
            <p:spPr bwMode="auto">
              <a:xfrm>
                <a:off x="285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4" name="Oval 308"/>
              <p:cNvSpPr>
                <a:spLocks noChangeArrowheads="1"/>
              </p:cNvSpPr>
              <p:nvPr/>
            </p:nvSpPr>
            <p:spPr bwMode="auto">
              <a:xfrm>
                <a:off x="286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5" name="Oval 309"/>
              <p:cNvSpPr>
                <a:spLocks noChangeArrowheads="1"/>
              </p:cNvSpPr>
              <p:nvPr/>
            </p:nvSpPr>
            <p:spPr bwMode="auto">
              <a:xfrm>
                <a:off x="2673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6" name="Oval 310"/>
              <p:cNvSpPr>
                <a:spLocks noChangeArrowheads="1"/>
              </p:cNvSpPr>
              <p:nvPr/>
            </p:nvSpPr>
            <p:spPr bwMode="auto">
              <a:xfrm>
                <a:off x="266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7" name="Oval 311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38" name="Freeform 312"/>
              <p:cNvSpPr>
                <a:spLocks/>
              </p:cNvSpPr>
              <p:nvPr/>
            </p:nvSpPr>
            <p:spPr bwMode="auto">
              <a:xfrm>
                <a:off x="2675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39" name="Oval 313"/>
              <p:cNvSpPr>
                <a:spLocks noChangeArrowheads="1"/>
              </p:cNvSpPr>
              <p:nvPr/>
            </p:nvSpPr>
            <p:spPr bwMode="auto">
              <a:xfrm>
                <a:off x="268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0" name="Oval 314"/>
              <p:cNvSpPr>
                <a:spLocks noChangeArrowheads="1"/>
              </p:cNvSpPr>
              <p:nvPr/>
            </p:nvSpPr>
            <p:spPr bwMode="auto">
              <a:xfrm>
                <a:off x="269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1" name="Oval 315"/>
              <p:cNvSpPr>
                <a:spLocks noChangeArrowheads="1"/>
              </p:cNvSpPr>
              <p:nvPr/>
            </p:nvSpPr>
            <p:spPr bwMode="auto">
              <a:xfrm>
                <a:off x="2923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2" name="Oval 316"/>
              <p:cNvSpPr>
                <a:spLocks noChangeArrowheads="1"/>
              </p:cNvSpPr>
              <p:nvPr/>
            </p:nvSpPr>
            <p:spPr bwMode="auto">
              <a:xfrm>
                <a:off x="291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3" name="Oval 317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4" name="Freeform 318"/>
              <p:cNvSpPr>
                <a:spLocks/>
              </p:cNvSpPr>
              <p:nvPr/>
            </p:nvSpPr>
            <p:spPr bwMode="auto">
              <a:xfrm>
                <a:off x="2925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45" name="Oval 319"/>
              <p:cNvSpPr>
                <a:spLocks noChangeArrowheads="1"/>
              </p:cNvSpPr>
              <p:nvPr/>
            </p:nvSpPr>
            <p:spPr bwMode="auto">
              <a:xfrm>
                <a:off x="293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6" name="Oval 320"/>
              <p:cNvSpPr>
                <a:spLocks noChangeArrowheads="1"/>
              </p:cNvSpPr>
              <p:nvPr/>
            </p:nvSpPr>
            <p:spPr bwMode="auto">
              <a:xfrm>
                <a:off x="294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7" name="Oval 321"/>
              <p:cNvSpPr>
                <a:spLocks noChangeArrowheads="1"/>
              </p:cNvSpPr>
              <p:nvPr/>
            </p:nvSpPr>
            <p:spPr bwMode="auto">
              <a:xfrm>
                <a:off x="3538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8" name="Oval 322"/>
              <p:cNvSpPr>
                <a:spLocks noChangeArrowheads="1"/>
              </p:cNvSpPr>
              <p:nvPr/>
            </p:nvSpPr>
            <p:spPr bwMode="auto">
              <a:xfrm>
                <a:off x="3533" y="2520"/>
                <a:ext cx="77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49" name="Oval 323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0" name="Freeform 324"/>
              <p:cNvSpPr>
                <a:spLocks/>
              </p:cNvSpPr>
              <p:nvPr/>
            </p:nvSpPr>
            <p:spPr bwMode="auto">
              <a:xfrm>
                <a:off x="354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51" name="Oval 325"/>
              <p:cNvSpPr>
                <a:spLocks noChangeArrowheads="1"/>
              </p:cNvSpPr>
              <p:nvPr/>
            </p:nvSpPr>
            <p:spPr bwMode="auto">
              <a:xfrm>
                <a:off x="354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2" name="Oval 326"/>
              <p:cNvSpPr>
                <a:spLocks noChangeArrowheads="1"/>
              </p:cNvSpPr>
              <p:nvPr/>
            </p:nvSpPr>
            <p:spPr bwMode="auto">
              <a:xfrm>
                <a:off x="355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3" name="Oval 327"/>
              <p:cNvSpPr>
                <a:spLocks noChangeArrowheads="1"/>
              </p:cNvSpPr>
              <p:nvPr/>
            </p:nvSpPr>
            <p:spPr bwMode="auto">
              <a:xfrm>
                <a:off x="3278" y="3032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4" name="Oval 328"/>
              <p:cNvSpPr>
                <a:spLocks noChangeArrowheads="1"/>
              </p:cNvSpPr>
              <p:nvPr/>
            </p:nvSpPr>
            <p:spPr bwMode="auto">
              <a:xfrm>
                <a:off x="327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5" name="Oval 329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6" name="Freeform 330"/>
              <p:cNvSpPr>
                <a:spLocks/>
              </p:cNvSpPr>
              <p:nvPr/>
            </p:nvSpPr>
            <p:spPr bwMode="auto">
              <a:xfrm>
                <a:off x="3278" y="3037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57" name="Oval 331"/>
              <p:cNvSpPr>
                <a:spLocks noChangeArrowheads="1"/>
              </p:cNvSpPr>
              <p:nvPr/>
            </p:nvSpPr>
            <p:spPr bwMode="auto">
              <a:xfrm>
                <a:off x="3288" y="3048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8" name="Oval 332"/>
              <p:cNvSpPr>
                <a:spLocks noChangeArrowheads="1"/>
              </p:cNvSpPr>
              <p:nvPr/>
            </p:nvSpPr>
            <p:spPr bwMode="auto">
              <a:xfrm>
                <a:off x="3293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59" name="Oval 333"/>
              <p:cNvSpPr>
                <a:spLocks noChangeArrowheads="1"/>
              </p:cNvSpPr>
              <p:nvPr/>
            </p:nvSpPr>
            <p:spPr bwMode="auto">
              <a:xfrm>
                <a:off x="346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0" name="Oval 334"/>
              <p:cNvSpPr>
                <a:spLocks noChangeArrowheads="1"/>
              </p:cNvSpPr>
              <p:nvPr/>
            </p:nvSpPr>
            <p:spPr bwMode="auto">
              <a:xfrm>
                <a:off x="346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1" name="Oval 335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2" name="Freeform 336"/>
              <p:cNvSpPr>
                <a:spLocks/>
              </p:cNvSpPr>
              <p:nvPr/>
            </p:nvSpPr>
            <p:spPr bwMode="auto">
              <a:xfrm>
                <a:off x="3465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63" name="Oval 337"/>
              <p:cNvSpPr>
                <a:spLocks noChangeArrowheads="1"/>
              </p:cNvSpPr>
              <p:nvPr/>
            </p:nvSpPr>
            <p:spPr bwMode="auto">
              <a:xfrm>
                <a:off x="347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4" name="Oval 338"/>
              <p:cNvSpPr>
                <a:spLocks noChangeArrowheads="1"/>
              </p:cNvSpPr>
              <p:nvPr/>
            </p:nvSpPr>
            <p:spPr bwMode="auto">
              <a:xfrm>
                <a:off x="347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5" name="Oval 339"/>
              <p:cNvSpPr>
                <a:spLocks noChangeArrowheads="1"/>
              </p:cNvSpPr>
              <p:nvPr/>
            </p:nvSpPr>
            <p:spPr bwMode="auto">
              <a:xfrm>
                <a:off x="2663" y="3077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6" name="Oval 340"/>
              <p:cNvSpPr>
                <a:spLocks noChangeArrowheads="1"/>
              </p:cNvSpPr>
              <p:nvPr/>
            </p:nvSpPr>
            <p:spPr bwMode="auto">
              <a:xfrm>
                <a:off x="266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7" name="Oval 341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68" name="Freeform 342"/>
              <p:cNvSpPr>
                <a:spLocks/>
              </p:cNvSpPr>
              <p:nvPr/>
            </p:nvSpPr>
            <p:spPr bwMode="auto">
              <a:xfrm>
                <a:off x="2665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69" name="Oval 343"/>
              <p:cNvSpPr>
                <a:spLocks noChangeArrowheads="1"/>
              </p:cNvSpPr>
              <p:nvPr/>
            </p:nvSpPr>
            <p:spPr bwMode="auto">
              <a:xfrm>
                <a:off x="2673" y="309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70" name="Oval 344"/>
              <p:cNvSpPr>
                <a:spLocks noChangeArrowheads="1"/>
              </p:cNvSpPr>
              <p:nvPr/>
            </p:nvSpPr>
            <p:spPr bwMode="auto">
              <a:xfrm>
                <a:off x="2678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71" name="Freeform 345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72" name="Oval 346"/>
              <p:cNvSpPr>
                <a:spLocks noChangeArrowheads="1"/>
              </p:cNvSpPr>
              <p:nvPr/>
            </p:nvSpPr>
            <p:spPr bwMode="auto">
              <a:xfrm>
                <a:off x="274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73" name="Oval 347"/>
              <p:cNvSpPr>
                <a:spLocks noChangeArrowheads="1"/>
              </p:cNvSpPr>
              <p:nvPr/>
            </p:nvSpPr>
            <p:spPr bwMode="auto">
              <a:xfrm>
                <a:off x="272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74" name="Freeform 348"/>
              <p:cNvSpPr>
                <a:spLocks/>
              </p:cNvSpPr>
              <p:nvPr/>
            </p:nvSpPr>
            <p:spPr bwMode="auto">
              <a:xfrm>
                <a:off x="265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33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71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1" y="339"/>
                      <a:pt x="2" y="339"/>
                    </a:cubicBezTo>
                    <a:cubicBezTo>
                      <a:pt x="8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49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75" name="Freeform 349"/>
              <p:cNvSpPr>
                <a:spLocks/>
              </p:cNvSpPr>
              <p:nvPr/>
            </p:nvSpPr>
            <p:spPr bwMode="auto">
              <a:xfrm>
                <a:off x="2805" y="1488"/>
                <a:ext cx="158" cy="947"/>
              </a:xfrm>
              <a:custGeom>
                <a:avLst/>
                <a:gdLst>
                  <a:gd name="T0" fmla="*/ 0 w 63"/>
                  <a:gd name="T1" fmla="*/ 6704 h 355"/>
                  <a:gd name="T2" fmla="*/ 900 w 63"/>
                  <a:gd name="T3" fmla="*/ 6626 h 355"/>
                  <a:gd name="T4" fmla="*/ 993 w 63"/>
                  <a:gd name="T5" fmla="*/ 5693 h 355"/>
                  <a:gd name="T6" fmla="*/ 993 w 63"/>
                  <a:gd name="T7" fmla="*/ 0 h 355"/>
                  <a:gd name="T8" fmla="*/ 838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76" name="Freeform 350"/>
              <p:cNvSpPr>
                <a:spLocks/>
              </p:cNvSpPr>
              <p:nvPr/>
            </p:nvSpPr>
            <p:spPr bwMode="auto">
              <a:xfrm>
                <a:off x="265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77" name="Freeform 351"/>
              <p:cNvSpPr>
                <a:spLocks/>
              </p:cNvSpPr>
              <p:nvPr/>
            </p:nvSpPr>
            <p:spPr bwMode="auto">
              <a:xfrm>
                <a:off x="265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78" name="Oval 352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79" name="Freeform 353"/>
              <p:cNvSpPr>
                <a:spLocks/>
              </p:cNvSpPr>
              <p:nvPr/>
            </p:nvSpPr>
            <p:spPr bwMode="auto">
              <a:xfrm>
                <a:off x="274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0" name="Oval 354"/>
              <p:cNvSpPr>
                <a:spLocks noChangeArrowheads="1"/>
              </p:cNvSpPr>
              <p:nvPr/>
            </p:nvSpPr>
            <p:spPr bwMode="auto">
              <a:xfrm>
                <a:off x="274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1" name="Freeform 355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2" name="Oval 356"/>
              <p:cNvSpPr>
                <a:spLocks noChangeArrowheads="1"/>
              </p:cNvSpPr>
              <p:nvPr/>
            </p:nvSpPr>
            <p:spPr bwMode="auto">
              <a:xfrm>
                <a:off x="340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3" name="Oval 357"/>
              <p:cNvSpPr>
                <a:spLocks noChangeArrowheads="1"/>
              </p:cNvSpPr>
              <p:nvPr/>
            </p:nvSpPr>
            <p:spPr bwMode="auto">
              <a:xfrm>
                <a:off x="338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4" name="Freeform 358"/>
              <p:cNvSpPr>
                <a:spLocks/>
              </p:cNvSpPr>
              <p:nvPr/>
            </p:nvSpPr>
            <p:spPr bwMode="auto">
              <a:xfrm>
                <a:off x="3315" y="1437"/>
                <a:ext cx="308" cy="1027"/>
              </a:xfrm>
              <a:custGeom>
                <a:avLst/>
                <a:gdLst>
                  <a:gd name="T0" fmla="*/ 0 w 123"/>
                  <a:gd name="T1" fmla="*/ 6909 h 385"/>
                  <a:gd name="T2" fmla="*/ 33 w 123"/>
                  <a:gd name="T3" fmla="*/ 6968 h 385"/>
                  <a:gd name="T4" fmla="*/ 942 w 123"/>
                  <a:gd name="T5" fmla="*/ 7309 h 385"/>
                  <a:gd name="T6" fmla="*/ 942 w 123"/>
                  <a:gd name="T7" fmla="*/ 7309 h 385"/>
                  <a:gd name="T8" fmla="*/ 1838 w 123"/>
                  <a:gd name="T9" fmla="*/ 6704 h 385"/>
                  <a:gd name="T10" fmla="*/ 1913 w 123"/>
                  <a:gd name="T11" fmla="*/ 6303 h 385"/>
                  <a:gd name="T12" fmla="*/ 1913 w 123"/>
                  <a:gd name="T13" fmla="*/ 341 h 385"/>
                  <a:gd name="T14" fmla="*/ 1788 w 123"/>
                  <a:gd name="T15" fmla="*/ 0 h 385"/>
                  <a:gd name="T16" fmla="*/ 1868 w 123"/>
                  <a:gd name="T17" fmla="*/ 285 h 385"/>
                  <a:gd name="T18" fmla="*/ 1725 w 123"/>
                  <a:gd name="T19" fmla="*/ 4916 h 385"/>
                  <a:gd name="T20" fmla="*/ 77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67"/>
                      <a:pt x="49" y="369"/>
                    </a:cubicBezTo>
                    <a:cubicBezTo>
                      <a:pt x="29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5" name="Freeform 359"/>
              <p:cNvSpPr>
                <a:spLocks/>
              </p:cNvSpPr>
              <p:nvPr/>
            </p:nvSpPr>
            <p:spPr bwMode="auto">
              <a:xfrm>
                <a:off x="3465" y="1488"/>
                <a:ext cx="158" cy="976"/>
              </a:xfrm>
              <a:custGeom>
                <a:avLst/>
                <a:gdLst>
                  <a:gd name="T0" fmla="*/ 0 w 63"/>
                  <a:gd name="T1" fmla="*/ 6941 h 366"/>
                  <a:gd name="T2" fmla="*/ 900 w 63"/>
                  <a:gd name="T3" fmla="*/ 6336 h 366"/>
                  <a:gd name="T4" fmla="*/ 976 w 63"/>
                  <a:gd name="T5" fmla="*/ 5939 h 366"/>
                  <a:gd name="T6" fmla="*/ 976 w 63"/>
                  <a:gd name="T7" fmla="*/ 0 h 366"/>
                  <a:gd name="T8" fmla="*/ 868 w 63"/>
                  <a:gd name="T9" fmla="*/ 6008 h 366"/>
                  <a:gd name="T10" fmla="*/ 0 w 63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66">
                    <a:moveTo>
                      <a:pt x="0" y="366"/>
                    </a:moveTo>
                    <a:cubicBezTo>
                      <a:pt x="24" y="366"/>
                      <a:pt x="51" y="339"/>
                      <a:pt x="57" y="334"/>
                    </a:cubicBezTo>
                    <a:cubicBezTo>
                      <a:pt x="63" y="328"/>
                      <a:pt x="62" y="322"/>
                      <a:pt x="62" y="313"/>
                    </a:cubicBezTo>
                    <a:cubicBezTo>
                      <a:pt x="62" y="305"/>
                      <a:pt x="62" y="11"/>
                      <a:pt x="62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0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6" name="Freeform 360"/>
              <p:cNvSpPr>
                <a:spLocks/>
              </p:cNvSpPr>
              <p:nvPr/>
            </p:nvSpPr>
            <p:spPr bwMode="auto">
              <a:xfrm>
                <a:off x="331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7" name="Freeform 361"/>
              <p:cNvSpPr>
                <a:spLocks/>
              </p:cNvSpPr>
              <p:nvPr/>
            </p:nvSpPr>
            <p:spPr bwMode="auto">
              <a:xfrm>
                <a:off x="331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88" name="Oval 3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89" name="Freeform 363"/>
              <p:cNvSpPr>
                <a:spLocks/>
              </p:cNvSpPr>
              <p:nvPr/>
            </p:nvSpPr>
            <p:spPr bwMode="auto">
              <a:xfrm>
                <a:off x="340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0" name="Oval 364"/>
              <p:cNvSpPr>
                <a:spLocks noChangeArrowheads="1"/>
              </p:cNvSpPr>
              <p:nvPr/>
            </p:nvSpPr>
            <p:spPr bwMode="auto">
              <a:xfrm>
                <a:off x="340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1" name="Freeform 365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2" name="Oval 366"/>
              <p:cNvSpPr>
                <a:spLocks noChangeArrowheads="1"/>
              </p:cNvSpPr>
              <p:nvPr/>
            </p:nvSpPr>
            <p:spPr bwMode="auto">
              <a:xfrm>
                <a:off x="307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3" name="Oval 367"/>
              <p:cNvSpPr>
                <a:spLocks noChangeArrowheads="1"/>
              </p:cNvSpPr>
              <p:nvPr/>
            </p:nvSpPr>
            <p:spPr bwMode="auto">
              <a:xfrm>
                <a:off x="305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4" name="Freeform 368"/>
              <p:cNvSpPr>
                <a:spLocks/>
              </p:cNvSpPr>
              <p:nvPr/>
            </p:nvSpPr>
            <p:spPr bwMode="auto">
              <a:xfrm>
                <a:off x="2985" y="1437"/>
                <a:ext cx="308" cy="1083"/>
              </a:xfrm>
              <a:custGeom>
                <a:avLst/>
                <a:gdLst>
                  <a:gd name="T0" fmla="*/ 0 w 123"/>
                  <a:gd name="T1" fmla="*/ 7045 h 406"/>
                  <a:gd name="T2" fmla="*/ 33 w 123"/>
                  <a:gd name="T3" fmla="*/ 7080 h 406"/>
                  <a:gd name="T4" fmla="*/ 942 w 123"/>
                  <a:gd name="T5" fmla="*/ 7706 h 406"/>
                  <a:gd name="T6" fmla="*/ 942 w 123"/>
                  <a:gd name="T7" fmla="*/ 7706 h 406"/>
                  <a:gd name="T8" fmla="*/ 1838 w 123"/>
                  <a:gd name="T9" fmla="*/ 7080 h 406"/>
                  <a:gd name="T10" fmla="*/ 1913 w 123"/>
                  <a:gd name="T11" fmla="*/ 6874 h 406"/>
                  <a:gd name="T12" fmla="*/ 1913 w 123"/>
                  <a:gd name="T13" fmla="*/ 341 h 406"/>
                  <a:gd name="T14" fmla="*/ 1788 w 123"/>
                  <a:gd name="T15" fmla="*/ 0 h 406"/>
                  <a:gd name="T16" fmla="*/ 1868 w 123"/>
                  <a:gd name="T17" fmla="*/ 285 h 406"/>
                  <a:gd name="T18" fmla="*/ 1725 w 123"/>
                  <a:gd name="T19" fmla="*/ 4916 h 406"/>
                  <a:gd name="T20" fmla="*/ 77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88"/>
                      <a:pt x="49" y="389"/>
                    </a:cubicBezTo>
                    <a:cubicBezTo>
                      <a:pt x="29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5" name="Freeform 369"/>
              <p:cNvSpPr>
                <a:spLocks/>
              </p:cNvSpPr>
              <p:nvPr/>
            </p:nvSpPr>
            <p:spPr bwMode="auto">
              <a:xfrm>
                <a:off x="3135" y="1488"/>
                <a:ext cx="158" cy="1032"/>
              </a:xfrm>
              <a:custGeom>
                <a:avLst/>
                <a:gdLst>
                  <a:gd name="T0" fmla="*/ 0 w 63"/>
                  <a:gd name="T1" fmla="*/ 7339 h 387"/>
                  <a:gd name="T2" fmla="*/ 900 w 63"/>
                  <a:gd name="T3" fmla="*/ 6712 h 387"/>
                  <a:gd name="T4" fmla="*/ 976 w 63"/>
                  <a:gd name="T5" fmla="*/ 6336 h 387"/>
                  <a:gd name="T6" fmla="*/ 976 w 63"/>
                  <a:gd name="T7" fmla="*/ 0 h 387"/>
                  <a:gd name="T8" fmla="*/ 838 w 63"/>
                  <a:gd name="T9" fmla="*/ 6485 h 387"/>
                  <a:gd name="T10" fmla="*/ 0 w 63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7">
                    <a:moveTo>
                      <a:pt x="0" y="387"/>
                    </a:moveTo>
                    <a:cubicBezTo>
                      <a:pt x="24" y="387"/>
                      <a:pt x="51" y="360"/>
                      <a:pt x="57" y="354"/>
                    </a:cubicBezTo>
                    <a:cubicBezTo>
                      <a:pt x="63" y="349"/>
                      <a:pt x="62" y="343"/>
                      <a:pt x="62" y="334"/>
                    </a:cubicBezTo>
                    <a:cubicBezTo>
                      <a:pt x="62" y="325"/>
                      <a:pt x="62" y="11"/>
                      <a:pt x="62" y="0"/>
                    </a:cubicBezTo>
                    <a:cubicBezTo>
                      <a:pt x="63" y="13"/>
                      <a:pt x="57" y="330"/>
                      <a:pt x="53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6" name="Freeform 370"/>
              <p:cNvSpPr>
                <a:spLocks/>
              </p:cNvSpPr>
              <p:nvPr/>
            </p:nvSpPr>
            <p:spPr bwMode="auto">
              <a:xfrm>
                <a:off x="298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7" name="Freeform 371"/>
              <p:cNvSpPr>
                <a:spLocks/>
              </p:cNvSpPr>
              <p:nvPr/>
            </p:nvSpPr>
            <p:spPr bwMode="auto">
              <a:xfrm>
                <a:off x="298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8" name="Oval 372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499" name="Freeform 373"/>
              <p:cNvSpPr>
                <a:spLocks/>
              </p:cNvSpPr>
              <p:nvPr/>
            </p:nvSpPr>
            <p:spPr bwMode="auto">
              <a:xfrm>
                <a:off x="307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0" name="Oval 374"/>
              <p:cNvSpPr>
                <a:spLocks noChangeArrowheads="1"/>
              </p:cNvSpPr>
              <p:nvPr/>
            </p:nvSpPr>
            <p:spPr bwMode="auto">
              <a:xfrm>
                <a:off x="307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01" name="Freeform 375"/>
              <p:cNvSpPr>
                <a:spLocks/>
              </p:cNvSpPr>
              <p:nvPr/>
            </p:nvSpPr>
            <p:spPr bwMode="auto">
              <a:xfrm>
                <a:off x="271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16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92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9" y="66"/>
                      <a:pt x="19" y="48"/>
                      <a:pt x="25" y="40"/>
                    </a:cubicBezTo>
                    <a:cubicBezTo>
                      <a:pt x="31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0" y="3"/>
                      <a:pt x="76" y="4"/>
                      <a:pt x="82" y="4"/>
                    </a:cubicBezTo>
                    <a:cubicBezTo>
                      <a:pt x="88" y="3"/>
                      <a:pt x="94" y="1"/>
                      <a:pt x="101" y="0"/>
                    </a:cubicBezTo>
                    <a:cubicBezTo>
                      <a:pt x="98" y="2"/>
                      <a:pt x="94" y="6"/>
                      <a:pt x="92" y="8"/>
                    </a:cubicBezTo>
                    <a:cubicBezTo>
                      <a:pt x="87" y="11"/>
                      <a:pt x="82" y="10"/>
                      <a:pt x="77" y="10"/>
                    </a:cubicBezTo>
                    <a:cubicBezTo>
                      <a:pt x="65" y="11"/>
                      <a:pt x="55" y="10"/>
                      <a:pt x="46" y="18"/>
                    </a:cubicBezTo>
                    <a:cubicBezTo>
                      <a:pt x="42" y="22"/>
                      <a:pt x="38" y="26"/>
                      <a:pt x="36" y="31"/>
                    </a:cubicBezTo>
                    <a:cubicBezTo>
                      <a:pt x="32" y="36"/>
                      <a:pt x="32" y="42"/>
                      <a:pt x="30" y="47"/>
                    </a:cubicBezTo>
                    <a:cubicBezTo>
                      <a:pt x="25" y="59"/>
                      <a:pt x="16" y="65"/>
                      <a:pt x="6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2" name="Freeform 376"/>
              <p:cNvSpPr>
                <a:spLocks/>
              </p:cNvSpPr>
              <p:nvPr/>
            </p:nvSpPr>
            <p:spPr bwMode="auto">
              <a:xfrm>
                <a:off x="2963" y="2563"/>
                <a:ext cx="125" cy="192"/>
              </a:xfrm>
              <a:custGeom>
                <a:avLst/>
                <a:gdLst>
                  <a:gd name="T0" fmla="*/ 0 w 50"/>
                  <a:gd name="T1" fmla="*/ 1080 h 72"/>
                  <a:gd name="T2" fmla="*/ 783 w 50"/>
                  <a:gd name="T3" fmla="*/ 0 h 72"/>
                  <a:gd name="T4" fmla="*/ 37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0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4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7" y="64"/>
                      <a:pt x="26" y="66"/>
                    </a:cubicBezTo>
                    <a:cubicBezTo>
                      <a:pt x="21" y="72"/>
                      <a:pt x="2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3" name="Freeform 377"/>
              <p:cNvSpPr>
                <a:spLocks/>
              </p:cNvSpPr>
              <p:nvPr/>
            </p:nvSpPr>
            <p:spPr bwMode="auto">
              <a:xfrm>
                <a:off x="3178" y="2448"/>
                <a:ext cx="130" cy="149"/>
              </a:xfrm>
              <a:custGeom>
                <a:avLst/>
                <a:gdLst>
                  <a:gd name="T0" fmla="*/ 813 w 52"/>
                  <a:gd name="T1" fmla="*/ 0 h 56"/>
                  <a:gd name="T2" fmla="*/ 125 w 52"/>
                  <a:gd name="T3" fmla="*/ 580 h 56"/>
                  <a:gd name="T4" fmla="*/ 125 w 52"/>
                  <a:gd name="T5" fmla="*/ 750 h 56"/>
                  <a:gd name="T6" fmla="*/ 470 w 52"/>
                  <a:gd name="T7" fmla="*/ 1054 h 56"/>
                  <a:gd name="T8" fmla="*/ 563 w 52"/>
                  <a:gd name="T9" fmla="*/ 490 h 56"/>
                  <a:gd name="T10" fmla="*/ 813 w 52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6">
                    <a:moveTo>
                      <a:pt x="52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1" y="34"/>
                      <a:pt x="8" y="40"/>
                    </a:cubicBezTo>
                    <a:cubicBezTo>
                      <a:pt x="15" y="46"/>
                      <a:pt x="21" y="51"/>
                      <a:pt x="30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4" name="Freeform 378"/>
              <p:cNvSpPr>
                <a:spLocks/>
              </p:cNvSpPr>
              <p:nvPr/>
            </p:nvSpPr>
            <p:spPr bwMode="auto">
              <a:xfrm>
                <a:off x="3503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50 w 42"/>
                  <a:gd name="T7" fmla="*/ 942 h 50"/>
                  <a:gd name="T8" fmla="*/ 125 w 42"/>
                  <a:gd name="T9" fmla="*/ 601 h 50"/>
                  <a:gd name="T10" fmla="*/ 313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2" y="45"/>
                      <a:pt x="3" y="50"/>
                    </a:cubicBezTo>
                    <a:cubicBezTo>
                      <a:pt x="5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20" y="24"/>
                    </a:cubicBezTo>
                    <a:cubicBezTo>
                      <a:pt x="27" y="19"/>
                      <a:pt x="35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5" name="Freeform 379"/>
              <p:cNvSpPr>
                <a:spLocks/>
              </p:cNvSpPr>
              <p:nvPr/>
            </p:nvSpPr>
            <p:spPr bwMode="auto">
              <a:xfrm>
                <a:off x="3538" y="2691"/>
                <a:ext cx="80" cy="194"/>
              </a:xfrm>
              <a:custGeom>
                <a:avLst/>
                <a:gdLst>
                  <a:gd name="T0" fmla="*/ 500 w 32"/>
                  <a:gd name="T1" fmla="*/ 21 h 73"/>
                  <a:gd name="T2" fmla="*/ 95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2" y="1"/>
                    </a:moveTo>
                    <a:cubicBezTo>
                      <a:pt x="0" y="3"/>
                      <a:pt x="6" y="52"/>
                      <a:pt x="6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6" name="Freeform 380"/>
              <p:cNvSpPr>
                <a:spLocks/>
              </p:cNvSpPr>
              <p:nvPr/>
            </p:nvSpPr>
            <p:spPr bwMode="auto">
              <a:xfrm>
                <a:off x="333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20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6" y="11"/>
                      <a:pt x="26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7" name="Freeform 381"/>
              <p:cNvSpPr>
                <a:spLocks/>
              </p:cNvSpPr>
              <p:nvPr/>
            </p:nvSpPr>
            <p:spPr bwMode="auto">
              <a:xfrm>
                <a:off x="310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1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1" y="6"/>
                      <a:pt x="47" y="8"/>
                      <a:pt x="40" y="9"/>
                    </a:cubicBezTo>
                    <a:cubicBezTo>
                      <a:pt x="31" y="11"/>
                      <a:pt x="23" y="13"/>
                      <a:pt x="15" y="14"/>
                    </a:cubicBezTo>
                    <a:cubicBezTo>
                      <a:pt x="7" y="15"/>
                      <a:pt x="5" y="18"/>
                      <a:pt x="5" y="25"/>
                    </a:cubicBezTo>
                    <a:cubicBezTo>
                      <a:pt x="5" y="37"/>
                      <a:pt x="3" y="46"/>
                      <a:pt x="0" y="57"/>
                    </a:cubicBezTo>
                    <a:cubicBezTo>
                      <a:pt x="5" y="55"/>
                      <a:pt x="10" y="47"/>
                      <a:pt x="14" y="42"/>
                    </a:cubicBezTo>
                    <a:cubicBezTo>
                      <a:pt x="17" y="36"/>
                      <a:pt x="16" y="28"/>
                      <a:pt x="20" y="23"/>
                    </a:cubicBezTo>
                    <a:cubicBezTo>
                      <a:pt x="24" y="18"/>
                      <a:pt x="31" y="17"/>
                      <a:pt x="37" y="15"/>
                    </a:cubicBezTo>
                    <a:cubicBezTo>
                      <a:pt x="43" y="12"/>
                      <a:pt x="61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8" name="Freeform 382"/>
              <p:cNvSpPr>
                <a:spLocks/>
              </p:cNvSpPr>
              <p:nvPr/>
            </p:nvSpPr>
            <p:spPr bwMode="auto">
              <a:xfrm>
                <a:off x="285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25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4" y="20"/>
                    </a:cubicBezTo>
                    <a:cubicBezTo>
                      <a:pt x="59" y="19"/>
                      <a:pt x="49" y="13"/>
                      <a:pt x="37" y="6"/>
                    </a:cubicBezTo>
                    <a:cubicBezTo>
                      <a:pt x="32" y="4"/>
                      <a:pt x="28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9" name="Freeform 383"/>
              <p:cNvSpPr>
                <a:spLocks/>
              </p:cNvSpPr>
              <p:nvPr/>
            </p:nvSpPr>
            <p:spPr bwMode="auto">
              <a:xfrm>
                <a:off x="265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7" y="1"/>
                      <a:pt x="10" y="0"/>
                      <a:pt x="17" y="5"/>
                    </a:cubicBezTo>
                    <a:cubicBezTo>
                      <a:pt x="22" y="9"/>
                      <a:pt x="32" y="10"/>
                      <a:pt x="36" y="15"/>
                    </a:cubicBezTo>
                    <a:cubicBezTo>
                      <a:pt x="28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0" name="Freeform 384"/>
              <p:cNvSpPr>
                <a:spLocks/>
              </p:cNvSpPr>
              <p:nvPr/>
            </p:nvSpPr>
            <p:spPr bwMode="auto">
              <a:xfrm>
                <a:off x="2763" y="2987"/>
                <a:ext cx="145" cy="128"/>
              </a:xfrm>
              <a:custGeom>
                <a:avLst/>
                <a:gdLst>
                  <a:gd name="T0" fmla="*/ 145 w 58"/>
                  <a:gd name="T1" fmla="*/ 909 h 48"/>
                  <a:gd name="T2" fmla="*/ 145 w 58"/>
                  <a:gd name="T3" fmla="*/ 248 h 48"/>
                  <a:gd name="T4" fmla="*/ 425 w 58"/>
                  <a:gd name="T5" fmla="*/ 115 h 48"/>
                  <a:gd name="T6" fmla="*/ 908 w 58"/>
                  <a:gd name="T7" fmla="*/ 21 h 48"/>
                  <a:gd name="T8" fmla="*/ 395 w 58"/>
                  <a:gd name="T9" fmla="*/ 227 h 48"/>
                  <a:gd name="T10" fmla="*/ 220 w 58"/>
                  <a:gd name="T11" fmla="*/ 376 h 48"/>
                  <a:gd name="T12" fmla="*/ 188 w 58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9" y="48"/>
                    </a:moveTo>
                    <a:cubicBezTo>
                      <a:pt x="14" y="37"/>
                      <a:pt x="0" y="24"/>
                      <a:pt x="9" y="13"/>
                    </a:cubicBezTo>
                    <a:cubicBezTo>
                      <a:pt x="12" y="8"/>
                      <a:pt x="21" y="7"/>
                      <a:pt x="27" y="6"/>
                    </a:cubicBezTo>
                    <a:cubicBezTo>
                      <a:pt x="36" y="4"/>
                      <a:pt x="48" y="0"/>
                      <a:pt x="58" y="1"/>
                    </a:cubicBezTo>
                    <a:cubicBezTo>
                      <a:pt x="48" y="4"/>
                      <a:pt x="35" y="7"/>
                      <a:pt x="25" y="12"/>
                    </a:cubicBezTo>
                    <a:cubicBezTo>
                      <a:pt x="21" y="13"/>
                      <a:pt x="15" y="16"/>
                      <a:pt x="14" y="20"/>
                    </a:cubicBezTo>
                    <a:cubicBezTo>
                      <a:pt x="11" y="24"/>
                      <a:pt x="14" y="30"/>
                      <a:pt x="12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1" name="Freeform 385"/>
              <p:cNvSpPr>
                <a:spLocks/>
              </p:cNvSpPr>
              <p:nvPr/>
            </p:nvSpPr>
            <p:spPr bwMode="auto">
              <a:xfrm>
                <a:off x="298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5" y="14"/>
                      <a:pt x="14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2" name="Freeform 386"/>
              <p:cNvSpPr>
                <a:spLocks/>
              </p:cNvSpPr>
              <p:nvPr/>
            </p:nvSpPr>
            <p:spPr bwMode="auto">
              <a:xfrm>
                <a:off x="322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5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0" y="32"/>
                      <a:pt x="0" y="42"/>
                      <a:pt x="3" y="51"/>
                    </a:cubicBezTo>
                    <a:cubicBezTo>
                      <a:pt x="1" y="43"/>
                      <a:pt x="4" y="30"/>
                      <a:pt x="7" y="23"/>
                    </a:cubicBezTo>
                    <a:cubicBezTo>
                      <a:pt x="8" y="17"/>
                      <a:pt x="12" y="15"/>
                      <a:pt x="16" y="11"/>
                    </a:cubicBezTo>
                    <a:cubicBezTo>
                      <a:pt x="22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3" name="Freeform 387"/>
              <p:cNvSpPr>
                <a:spLocks/>
              </p:cNvSpPr>
              <p:nvPr/>
            </p:nvSpPr>
            <p:spPr bwMode="auto">
              <a:xfrm>
                <a:off x="342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4" name="Freeform 388"/>
              <p:cNvSpPr>
                <a:spLocks/>
              </p:cNvSpPr>
              <p:nvPr/>
            </p:nvSpPr>
            <p:spPr bwMode="auto">
              <a:xfrm>
                <a:off x="358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5" name="Freeform 389"/>
              <p:cNvSpPr>
                <a:spLocks/>
              </p:cNvSpPr>
              <p:nvPr/>
            </p:nvSpPr>
            <p:spPr bwMode="auto">
              <a:xfrm>
                <a:off x="278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6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2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3" y="85"/>
                      <a:pt x="64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4" y="25"/>
                    </a:cubicBezTo>
                    <a:cubicBezTo>
                      <a:pt x="108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8" y="4"/>
                      <a:pt x="92" y="7"/>
                      <a:pt x="93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6" name="Freeform 390"/>
              <p:cNvSpPr>
                <a:spLocks/>
              </p:cNvSpPr>
              <p:nvPr/>
            </p:nvSpPr>
            <p:spPr bwMode="auto">
              <a:xfrm>
                <a:off x="311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3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3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4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7" name="Freeform 391"/>
              <p:cNvSpPr>
                <a:spLocks/>
              </p:cNvSpPr>
              <p:nvPr/>
            </p:nvSpPr>
            <p:spPr bwMode="auto">
              <a:xfrm>
                <a:off x="334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07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2" y="44"/>
                    </a:cubicBezTo>
                    <a:cubicBezTo>
                      <a:pt x="57" y="32"/>
                      <a:pt x="53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3" y="46"/>
                      <a:pt x="30" y="48"/>
                      <a:pt x="27" y="51"/>
                    </a:cubicBezTo>
                    <a:cubicBezTo>
                      <a:pt x="22" y="53"/>
                      <a:pt x="20" y="57"/>
                      <a:pt x="17" y="60"/>
                    </a:cubicBezTo>
                    <a:cubicBezTo>
                      <a:pt x="12" y="64"/>
                      <a:pt x="5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8" name="Freeform 392"/>
              <p:cNvSpPr>
                <a:spLocks/>
              </p:cNvSpPr>
              <p:nvPr/>
            </p:nvSpPr>
            <p:spPr bwMode="auto">
              <a:xfrm>
                <a:off x="3370" y="2851"/>
                <a:ext cx="153" cy="109"/>
              </a:xfrm>
              <a:custGeom>
                <a:avLst/>
                <a:gdLst>
                  <a:gd name="T0" fmla="*/ 33 w 61"/>
                  <a:gd name="T1" fmla="*/ 580 h 41"/>
                  <a:gd name="T2" fmla="*/ 314 w 61"/>
                  <a:gd name="T3" fmla="*/ 694 h 41"/>
                  <a:gd name="T4" fmla="*/ 710 w 61"/>
                  <a:gd name="T5" fmla="*/ 678 h 41"/>
                  <a:gd name="T6" fmla="*/ 931 w 61"/>
                  <a:gd name="T7" fmla="*/ 601 h 41"/>
                  <a:gd name="T8" fmla="*/ 931 w 61"/>
                  <a:gd name="T9" fmla="*/ 319 h 41"/>
                  <a:gd name="T10" fmla="*/ 943 w 61"/>
                  <a:gd name="T11" fmla="*/ 0 h 41"/>
                  <a:gd name="T12" fmla="*/ 850 w 61"/>
                  <a:gd name="T13" fmla="*/ 340 h 41"/>
                  <a:gd name="T14" fmla="*/ 584 w 61"/>
                  <a:gd name="T15" fmla="*/ 524 h 41"/>
                  <a:gd name="T16" fmla="*/ 271 w 61"/>
                  <a:gd name="T17" fmla="*/ 487 h 41"/>
                  <a:gd name="T18" fmla="*/ 0 w 61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41">
                    <a:moveTo>
                      <a:pt x="2" y="31"/>
                    </a:moveTo>
                    <a:cubicBezTo>
                      <a:pt x="9" y="29"/>
                      <a:pt x="14" y="34"/>
                      <a:pt x="20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8" y="35"/>
                      <a:pt x="57" y="36"/>
                      <a:pt x="59" y="32"/>
                    </a:cubicBezTo>
                    <a:cubicBezTo>
                      <a:pt x="61" y="29"/>
                      <a:pt x="59" y="20"/>
                      <a:pt x="59" y="17"/>
                    </a:cubicBezTo>
                    <a:cubicBezTo>
                      <a:pt x="59" y="11"/>
                      <a:pt x="60" y="5"/>
                      <a:pt x="60" y="0"/>
                    </a:cubicBezTo>
                    <a:cubicBezTo>
                      <a:pt x="56" y="4"/>
                      <a:pt x="58" y="13"/>
                      <a:pt x="54" y="18"/>
                    </a:cubicBezTo>
                    <a:cubicBezTo>
                      <a:pt x="50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5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9" name="Freeform 393"/>
              <p:cNvSpPr>
                <a:spLocks/>
              </p:cNvSpPr>
              <p:nvPr/>
            </p:nvSpPr>
            <p:spPr bwMode="auto">
              <a:xfrm>
                <a:off x="3180" y="2821"/>
                <a:ext cx="135" cy="152"/>
              </a:xfrm>
              <a:custGeom>
                <a:avLst/>
                <a:gdLst>
                  <a:gd name="T0" fmla="*/ 0 w 54"/>
                  <a:gd name="T1" fmla="*/ 1059 h 57"/>
                  <a:gd name="T2" fmla="*/ 113 w 54"/>
                  <a:gd name="T3" fmla="*/ 1003 h 57"/>
                  <a:gd name="T4" fmla="*/ 333 w 54"/>
                  <a:gd name="T5" fmla="*/ 888 h 57"/>
                  <a:gd name="T6" fmla="*/ 708 w 54"/>
                  <a:gd name="T7" fmla="*/ 776 h 57"/>
                  <a:gd name="T8" fmla="*/ 833 w 54"/>
                  <a:gd name="T9" fmla="*/ 533 h 57"/>
                  <a:gd name="T10" fmla="*/ 813 w 54"/>
                  <a:gd name="T11" fmla="*/ 0 h 57"/>
                  <a:gd name="T12" fmla="*/ 613 w 54"/>
                  <a:gd name="T13" fmla="*/ 648 h 57"/>
                  <a:gd name="T14" fmla="*/ 83 w 54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6"/>
                    </a:moveTo>
                    <a:cubicBezTo>
                      <a:pt x="3" y="57"/>
                      <a:pt x="5" y="55"/>
                      <a:pt x="7" y="53"/>
                    </a:cubicBezTo>
                    <a:cubicBezTo>
                      <a:pt x="12" y="51"/>
                      <a:pt x="17" y="49"/>
                      <a:pt x="21" y="47"/>
                    </a:cubicBezTo>
                    <a:cubicBezTo>
                      <a:pt x="29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3" y="19"/>
                      <a:pt x="54" y="8"/>
                      <a:pt x="52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7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0" name="Freeform 394"/>
              <p:cNvSpPr>
                <a:spLocks/>
              </p:cNvSpPr>
              <p:nvPr/>
            </p:nvSpPr>
            <p:spPr bwMode="auto">
              <a:xfrm>
                <a:off x="293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50 w 57"/>
                  <a:gd name="T5" fmla="*/ 0 h 48"/>
                  <a:gd name="T6" fmla="*/ 57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7" y="15"/>
                      <a:pt x="55" y="0"/>
                    </a:cubicBezTo>
                    <a:cubicBezTo>
                      <a:pt x="51" y="14"/>
                      <a:pt x="50" y="27"/>
                      <a:pt x="37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1" name="Freeform 395"/>
              <p:cNvSpPr>
                <a:spLocks/>
              </p:cNvSpPr>
              <p:nvPr/>
            </p:nvSpPr>
            <p:spPr bwMode="auto">
              <a:xfrm>
                <a:off x="2665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38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20 w 66"/>
                  <a:gd name="T11" fmla="*/ 319 h 68"/>
                  <a:gd name="T12" fmla="*/ 102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408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6" y="4"/>
                      <a:pt x="65" y="0"/>
                    </a:cubicBezTo>
                    <a:cubicBezTo>
                      <a:pt x="66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0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2" name="Freeform 396"/>
              <p:cNvSpPr>
                <a:spLocks/>
              </p:cNvSpPr>
              <p:nvPr/>
            </p:nvSpPr>
            <p:spPr bwMode="auto">
              <a:xfrm>
                <a:off x="287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15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3" name="Freeform 397"/>
              <p:cNvSpPr>
                <a:spLocks/>
              </p:cNvSpPr>
              <p:nvPr/>
            </p:nvSpPr>
            <p:spPr bwMode="auto">
              <a:xfrm>
                <a:off x="307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04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4" name="Freeform 398"/>
              <p:cNvSpPr>
                <a:spLocks/>
              </p:cNvSpPr>
              <p:nvPr/>
            </p:nvSpPr>
            <p:spPr bwMode="auto">
              <a:xfrm>
                <a:off x="2690" y="3128"/>
                <a:ext cx="78" cy="67"/>
              </a:xfrm>
              <a:custGeom>
                <a:avLst/>
                <a:gdLst>
                  <a:gd name="T0" fmla="*/ 0 w 31"/>
                  <a:gd name="T1" fmla="*/ 461 h 25"/>
                  <a:gd name="T2" fmla="*/ 413 w 31"/>
                  <a:gd name="T3" fmla="*/ 0 h 25"/>
                  <a:gd name="T4" fmla="*/ 0 w 31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0" y="24"/>
                    </a:moveTo>
                    <a:cubicBezTo>
                      <a:pt x="12" y="25"/>
                      <a:pt x="31" y="15"/>
                      <a:pt x="26" y="0"/>
                    </a:cubicBezTo>
                    <a:cubicBezTo>
                      <a:pt x="27" y="14"/>
                      <a:pt x="10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5" name="Freeform 399"/>
              <p:cNvSpPr>
                <a:spLocks/>
              </p:cNvSpPr>
              <p:nvPr/>
            </p:nvSpPr>
            <p:spPr bwMode="auto">
              <a:xfrm>
                <a:off x="325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25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50" y="51"/>
                    </a:cubicBezTo>
                    <a:cubicBezTo>
                      <a:pt x="58" y="48"/>
                      <a:pt x="59" y="44"/>
                      <a:pt x="59" y="36"/>
                    </a:cubicBezTo>
                    <a:cubicBezTo>
                      <a:pt x="60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6" name="Freeform 400"/>
              <p:cNvSpPr>
                <a:spLocks/>
              </p:cNvSpPr>
              <p:nvPr/>
            </p:nvSpPr>
            <p:spPr bwMode="auto">
              <a:xfrm>
                <a:off x="349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8" y="17"/>
                      <a:pt x="22" y="24"/>
                    </a:cubicBezTo>
                    <a:cubicBezTo>
                      <a:pt x="20" y="27"/>
                      <a:pt x="18" y="30"/>
                      <a:pt x="15" y="31"/>
                    </a:cubicBezTo>
                    <a:cubicBezTo>
                      <a:pt x="11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7" name="Freeform 401"/>
              <p:cNvSpPr>
                <a:spLocks/>
              </p:cNvSpPr>
              <p:nvPr/>
            </p:nvSpPr>
            <p:spPr bwMode="auto">
              <a:xfrm>
                <a:off x="265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6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6" y="2"/>
                      <a:pt x="33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1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8" name="Freeform 402"/>
              <p:cNvSpPr>
                <a:spLocks/>
              </p:cNvSpPr>
              <p:nvPr/>
            </p:nvSpPr>
            <p:spPr bwMode="auto">
              <a:xfrm>
                <a:off x="279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9" name="Oval 403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30" name="Oval 404"/>
              <p:cNvSpPr>
                <a:spLocks noChangeArrowheads="1"/>
              </p:cNvSpPr>
              <p:nvPr/>
            </p:nvSpPr>
            <p:spPr bwMode="auto">
              <a:xfrm>
                <a:off x="2835" y="252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531" name="Oval 405"/>
              <p:cNvSpPr>
                <a:spLocks noChangeArrowheads="1"/>
              </p:cNvSpPr>
              <p:nvPr/>
            </p:nvSpPr>
            <p:spPr bwMode="auto">
              <a:xfrm>
                <a:off x="2860" y="251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roup 406"/>
            <p:cNvGrpSpPr>
              <a:grpSpLocks/>
            </p:cNvGrpSpPr>
            <p:nvPr/>
          </p:nvGrpSpPr>
          <p:grpSpPr bwMode="auto">
            <a:xfrm>
              <a:off x="660" y="1419"/>
              <a:ext cx="2975" cy="1861"/>
              <a:chOff x="660" y="1419"/>
              <a:chExt cx="2975" cy="1861"/>
            </a:xfrm>
          </p:grpSpPr>
          <p:sp>
            <p:nvSpPr>
              <p:cNvPr id="132" name="Oval 407"/>
              <p:cNvSpPr>
                <a:spLocks noChangeArrowheads="1"/>
              </p:cNvSpPr>
              <p:nvPr/>
            </p:nvSpPr>
            <p:spPr bwMode="auto">
              <a:xfrm>
                <a:off x="282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Oval 408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Oval 409"/>
              <p:cNvSpPr>
                <a:spLocks noChangeArrowheads="1"/>
              </p:cNvSpPr>
              <p:nvPr/>
            </p:nvSpPr>
            <p:spPr bwMode="auto">
              <a:xfrm>
                <a:off x="3060" y="261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Oval 410"/>
              <p:cNvSpPr>
                <a:spLocks noChangeArrowheads="1"/>
              </p:cNvSpPr>
              <p:nvPr/>
            </p:nvSpPr>
            <p:spPr bwMode="auto">
              <a:xfrm>
                <a:off x="3085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Oval 411"/>
              <p:cNvSpPr>
                <a:spLocks noChangeArrowheads="1"/>
              </p:cNvSpPr>
              <p:nvPr/>
            </p:nvSpPr>
            <p:spPr bwMode="auto">
              <a:xfrm>
                <a:off x="3050" y="2643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Oval 412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Oval 413"/>
              <p:cNvSpPr>
                <a:spLocks noChangeArrowheads="1"/>
              </p:cNvSpPr>
              <p:nvPr/>
            </p:nvSpPr>
            <p:spPr bwMode="auto">
              <a:xfrm>
                <a:off x="330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9" name="Oval 414"/>
              <p:cNvSpPr>
                <a:spLocks noChangeArrowheads="1"/>
              </p:cNvSpPr>
              <p:nvPr/>
            </p:nvSpPr>
            <p:spPr bwMode="auto">
              <a:xfrm>
                <a:off x="333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Oval 415"/>
              <p:cNvSpPr>
                <a:spLocks noChangeArrowheads="1"/>
              </p:cNvSpPr>
              <p:nvPr/>
            </p:nvSpPr>
            <p:spPr bwMode="auto">
              <a:xfrm>
                <a:off x="3295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1" name="Oval 416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Oval 417"/>
              <p:cNvSpPr>
                <a:spLocks noChangeArrowheads="1"/>
              </p:cNvSpPr>
              <p:nvPr/>
            </p:nvSpPr>
            <p:spPr bwMode="auto">
              <a:xfrm>
                <a:off x="3390" y="276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Oval 418"/>
              <p:cNvSpPr>
                <a:spLocks noChangeArrowheads="1"/>
              </p:cNvSpPr>
              <p:nvPr/>
            </p:nvSpPr>
            <p:spPr bwMode="auto">
              <a:xfrm>
                <a:off x="3415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Oval 419"/>
              <p:cNvSpPr>
                <a:spLocks noChangeArrowheads="1"/>
              </p:cNvSpPr>
              <p:nvPr/>
            </p:nvSpPr>
            <p:spPr bwMode="auto">
              <a:xfrm>
                <a:off x="3380" y="27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Oval 420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Oval 421"/>
              <p:cNvSpPr>
                <a:spLocks noChangeArrowheads="1"/>
              </p:cNvSpPr>
              <p:nvPr/>
            </p:nvSpPr>
            <p:spPr bwMode="auto">
              <a:xfrm>
                <a:off x="317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Oval 422"/>
              <p:cNvSpPr>
                <a:spLocks noChangeArrowheads="1"/>
              </p:cNvSpPr>
              <p:nvPr/>
            </p:nvSpPr>
            <p:spPr bwMode="auto">
              <a:xfrm>
                <a:off x="3193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Oval 423"/>
              <p:cNvSpPr>
                <a:spLocks noChangeArrowheads="1"/>
              </p:cNvSpPr>
              <p:nvPr/>
            </p:nvSpPr>
            <p:spPr bwMode="auto">
              <a:xfrm>
                <a:off x="316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9" name="Oval 424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0" name="Oval 425"/>
              <p:cNvSpPr>
                <a:spLocks noChangeArrowheads="1"/>
              </p:cNvSpPr>
              <p:nvPr/>
            </p:nvSpPr>
            <p:spPr bwMode="auto">
              <a:xfrm>
                <a:off x="3040" y="304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Oval 426"/>
              <p:cNvSpPr>
                <a:spLocks noChangeArrowheads="1"/>
              </p:cNvSpPr>
              <p:nvPr/>
            </p:nvSpPr>
            <p:spPr bwMode="auto">
              <a:xfrm>
                <a:off x="3065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Oval 427"/>
              <p:cNvSpPr>
                <a:spLocks noChangeArrowheads="1"/>
              </p:cNvSpPr>
              <p:nvPr/>
            </p:nvSpPr>
            <p:spPr bwMode="auto">
              <a:xfrm>
                <a:off x="3030" y="306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Oval 428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Oval 429"/>
              <p:cNvSpPr>
                <a:spLocks noChangeArrowheads="1"/>
              </p:cNvSpPr>
              <p:nvPr/>
            </p:nvSpPr>
            <p:spPr bwMode="auto">
              <a:xfrm>
                <a:off x="283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Oval 430"/>
              <p:cNvSpPr>
                <a:spLocks noChangeArrowheads="1"/>
              </p:cNvSpPr>
              <p:nvPr/>
            </p:nvSpPr>
            <p:spPr bwMode="auto">
              <a:xfrm>
                <a:off x="286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6" name="Oval 431"/>
              <p:cNvSpPr>
                <a:spLocks noChangeArrowheads="1"/>
              </p:cNvSpPr>
              <p:nvPr/>
            </p:nvSpPr>
            <p:spPr bwMode="auto">
              <a:xfrm>
                <a:off x="2825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Oval 432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Oval 433"/>
              <p:cNvSpPr>
                <a:spLocks noChangeArrowheads="1"/>
              </p:cNvSpPr>
              <p:nvPr/>
            </p:nvSpPr>
            <p:spPr bwMode="auto">
              <a:xfrm>
                <a:off x="266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Oval 434"/>
              <p:cNvSpPr>
                <a:spLocks noChangeArrowheads="1"/>
              </p:cNvSpPr>
              <p:nvPr/>
            </p:nvSpPr>
            <p:spPr bwMode="auto">
              <a:xfrm>
                <a:off x="269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Oval 435"/>
              <p:cNvSpPr>
                <a:spLocks noChangeArrowheads="1"/>
              </p:cNvSpPr>
              <p:nvPr/>
            </p:nvSpPr>
            <p:spPr bwMode="auto">
              <a:xfrm>
                <a:off x="2655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" name="Oval 436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Oval 437"/>
              <p:cNvSpPr>
                <a:spLocks noChangeArrowheads="1"/>
              </p:cNvSpPr>
              <p:nvPr/>
            </p:nvSpPr>
            <p:spPr bwMode="auto">
              <a:xfrm>
                <a:off x="291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" name="Oval 438"/>
              <p:cNvSpPr>
                <a:spLocks noChangeArrowheads="1"/>
              </p:cNvSpPr>
              <p:nvPr/>
            </p:nvSpPr>
            <p:spPr bwMode="auto">
              <a:xfrm>
                <a:off x="294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Oval 439"/>
              <p:cNvSpPr>
                <a:spLocks noChangeArrowheads="1"/>
              </p:cNvSpPr>
              <p:nvPr/>
            </p:nvSpPr>
            <p:spPr bwMode="auto">
              <a:xfrm>
                <a:off x="2905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" name="Oval 440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Oval 441"/>
              <p:cNvSpPr>
                <a:spLocks noChangeArrowheads="1"/>
              </p:cNvSpPr>
              <p:nvPr/>
            </p:nvSpPr>
            <p:spPr bwMode="auto">
              <a:xfrm>
                <a:off x="3533" y="251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Oval 442"/>
              <p:cNvSpPr>
                <a:spLocks noChangeArrowheads="1"/>
              </p:cNvSpPr>
              <p:nvPr/>
            </p:nvSpPr>
            <p:spPr bwMode="auto">
              <a:xfrm>
                <a:off x="3553" y="25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Oval 443"/>
              <p:cNvSpPr>
                <a:spLocks noChangeArrowheads="1"/>
              </p:cNvSpPr>
              <p:nvPr/>
            </p:nvSpPr>
            <p:spPr bwMode="auto">
              <a:xfrm>
                <a:off x="3525" y="253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9" name="Oval 444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" name="Oval 445"/>
              <p:cNvSpPr>
                <a:spLocks noChangeArrowheads="1"/>
              </p:cNvSpPr>
              <p:nvPr/>
            </p:nvSpPr>
            <p:spPr bwMode="auto">
              <a:xfrm>
                <a:off x="3270" y="3027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Oval 446"/>
              <p:cNvSpPr>
                <a:spLocks noChangeArrowheads="1"/>
              </p:cNvSpPr>
              <p:nvPr/>
            </p:nvSpPr>
            <p:spPr bwMode="auto">
              <a:xfrm>
                <a:off x="3295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Oval 447"/>
              <p:cNvSpPr>
                <a:spLocks noChangeArrowheads="1"/>
              </p:cNvSpPr>
              <p:nvPr/>
            </p:nvSpPr>
            <p:spPr bwMode="auto">
              <a:xfrm>
                <a:off x="3260" y="30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" name="Oval 448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Oval 449"/>
              <p:cNvSpPr>
                <a:spLocks noChangeArrowheads="1"/>
              </p:cNvSpPr>
              <p:nvPr/>
            </p:nvSpPr>
            <p:spPr bwMode="auto">
              <a:xfrm>
                <a:off x="346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Oval 450"/>
              <p:cNvSpPr>
                <a:spLocks noChangeArrowheads="1"/>
              </p:cNvSpPr>
              <p:nvPr/>
            </p:nvSpPr>
            <p:spPr bwMode="auto">
              <a:xfrm>
                <a:off x="3480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Oval 451"/>
              <p:cNvSpPr>
                <a:spLocks noChangeArrowheads="1"/>
              </p:cNvSpPr>
              <p:nvPr/>
            </p:nvSpPr>
            <p:spPr bwMode="auto">
              <a:xfrm>
                <a:off x="345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Oval 452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Oval 453"/>
              <p:cNvSpPr>
                <a:spLocks noChangeArrowheads="1"/>
              </p:cNvSpPr>
              <p:nvPr/>
            </p:nvSpPr>
            <p:spPr bwMode="auto">
              <a:xfrm>
                <a:off x="266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Oval 454"/>
              <p:cNvSpPr>
                <a:spLocks noChangeArrowheads="1"/>
              </p:cNvSpPr>
              <p:nvPr/>
            </p:nvSpPr>
            <p:spPr bwMode="auto">
              <a:xfrm>
                <a:off x="2680" y="306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" name="Oval 455"/>
              <p:cNvSpPr>
                <a:spLocks noChangeArrowheads="1"/>
              </p:cNvSpPr>
              <p:nvPr/>
            </p:nvSpPr>
            <p:spPr bwMode="auto">
              <a:xfrm>
                <a:off x="265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" name="Oval 456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2" name="Freeform 457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" name="Oval 458"/>
              <p:cNvSpPr>
                <a:spLocks noChangeArrowheads="1"/>
              </p:cNvSpPr>
              <p:nvPr/>
            </p:nvSpPr>
            <p:spPr bwMode="auto">
              <a:xfrm>
                <a:off x="273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Oval 459"/>
              <p:cNvSpPr>
                <a:spLocks noChangeArrowheads="1"/>
              </p:cNvSpPr>
              <p:nvPr/>
            </p:nvSpPr>
            <p:spPr bwMode="auto">
              <a:xfrm>
                <a:off x="276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" name="Oval 460"/>
              <p:cNvSpPr>
                <a:spLocks noChangeArrowheads="1"/>
              </p:cNvSpPr>
              <p:nvPr/>
            </p:nvSpPr>
            <p:spPr bwMode="auto">
              <a:xfrm>
                <a:off x="277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" name="Oval 461"/>
              <p:cNvSpPr>
                <a:spLocks noChangeArrowheads="1"/>
              </p:cNvSpPr>
              <p:nvPr/>
            </p:nvSpPr>
            <p:spPr bwMode="auto">
              <a:xfrm>
                <a:off x="272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" name="Oval 4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" name="Freeform 463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" name="Oval 464"/>
              <p:cNvSpPr>
                <a:spLocks noChangeArrowheads="1"/>
              </p:cNvSpPr>
              <p:nvPr/>
            </p:nvSpPr>
            <p:spPr bwMode="auto">
              <a:xfrm>
                <a:off x="339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" name="Oval 465"/>
              <p:cNvSpPr>
                <a:spLocks noChangeArrowheads="1"/>
              </p:cNvSpPr>
              <p:nvPr/>
            </p:nvSpPr>
            <p:spPr bwMode="auto">
              <a:xfrm>
                <a:off x="342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" name="Oval 466"/>
              <p:cNvSpPr>
                <a:spLocks noChangeArrowheads="1"/>
              </p:cNvSpPr>
              <p:nvPr/>
            </p:nvSpPr>
            <p:spPr bwMode="auto">
              <a:xfrm>
                <a:off x="343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" name="Oval 467"/>
              <p:cNvSpPr>
                <a:spLocks noChangeArrowheads="1"/>
              </p:cNvSpPr>
              <p:nvPr/>
            </p:nvSpPr>
            <p:spPr bwMode="auto">
              <a:xfrm>
                <a:off x="338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Oval 468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Freeform 469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" name="Oval 470"/>
              <p:cNvSpPr>
                <a:spLocks noChangeArrowheads="1"/>
              </p:cNvSpPr>
              <p:nvPr/>
            </p:nvSpPr>
            <p:spPr bwMode="auto">
              <a:xfrm>
                <a:off x="306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Oval 471"/>
              <p:cNvSpPr>
                <a:spLocks noChangeArrowheads="1"/>
              </p:cNvSpPr>
              <p:nvPr/>
            </p:nvSpPr>
            <p:spPr bwMode="auto">
              <a:xfrm>
                <a:off x="309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7" name="Oval 472"/>
              <p:cNvSpPr>
                <a:spLocks noChangeArrowheads="1"/>
              </p:cNvSpPr>
              <p:nvPr/>
            </p:nvSpPr>
            <p:spPr bwMode="auto">
              <a:xfrm>
                <a:off x="310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8" name="Oval 473"/>
              <p:cNvSpPr>
                <a:spLocks noChangeArrowheads="1"/>
              </p:cNvSpPr>
              <p:nvPr/>
            </p:nvSpPr>
            <p:spPr bwMode="auto">
              <a:xfrm>
                <a:off x="305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Freeform 474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13 w 58"/>
                  <a:gd name="T3" fmla="*/ 264 h 127"/>
                  <a:gd name="T4" fmla="*/ 0 w 58"/>
                  <a:gd name="T5" fmla="*/ 876 h 127"/>
                  <a:gd name="T6" fmla="*/ 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2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" name="Freeform 475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" name="Freeform 476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" name="Freeform 477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" name="Freeform 478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0 w 67"/>
                  <a:gd name="T1" fmla="*/ 2472 h 130"/>
                  <a:gd name="T2" fmla="*/ 1024 w 67"/>
                  <a:gd name="T3" fmla="*/ 892 h 130"/>
                  <a:gd name="T4" fmla="*/ 92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" name="Freeform 479"/>
              <p:cNvSpPr>
                <a:spLocks/>
              </p:cNvSpPr>
              <p:nvPr/>
            </p:nvSpPr>
            <p:spPr bwMode="auto">
              <a:xfrm>
                <a:off x="2643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5" name="Freeform 480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83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ubicBezTo>
                      <a:pt x="22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" name="Freeform 481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" name="Freeform 482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" name="Freeform 483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" name="Freeform 484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" name="Freeform 485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" name="Freeform 486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" name="Freeform 487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0 w 81"/>
                  <a:gd name="T1" fmla="*/ 2368 h 129"/>
                  <a:gd name="T2" fmla="*/ 529 w 81"/>
                  <a:gd name="T3" fmla="*/ 2445 h 129"/>
                  <a:gd name="T4" fmla="*/ 840 w 81"/>
                  <a:gd name="T5" fmla="*/ 2445 h 129"/>
                  <a:gd name="T6" fmla="*/ 1244 w 81"/>
                  <a:gd name="T7" fmla="*/ 2296 h 129"/>
                  <a:gd name="T8" fmla="*/ 1257 w 81"/>
                  <a:gd name="T9" fmla="*/ 1971 h 129"/>
                  <a:gd name="T10" fmla="*/ 1257 w 81"/>
                  <a:gd name="T11" fmla="*/ 1955 h 129"/>
                  <a:gd name="T12" fmla="*/ 1244 w 81"/>
                  <a:gd name="T13" fmla="*/ 931 h 129"/>
                  <a:gd name="T14" fmla="*/ 1244 w 81"/>
                  <a:gd name="T15" fmla="*/ 875 h 129"/>
                  <a:gd name="T16" fmla="*/ 1132 w 81"/>
                  <a:gd name="T17" fmla="*/ 491 h 129"/>
                  <a:gd name="T18" fmla="*/ 279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" name="Freeform 488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" name="Freeform 489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5" name="Freeform 490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6" name="Freeform 491"/>
              <p:cNvSpPr>
                <a:spLocks/>
              </p:cNvSpPr>
              <p:nvPr/>
            </p:nvSpPr>
            <p:spPr bwMode="auto">
              <a:xfrm>
                <a:off x="660" y="2475"/>
                <a:ext cx="973" cy="613"/>
              </a:xfrm>
              <a:custGeom>
                <a:avLst/>
                <a:gdLst>
                  <a:gd name="T0" fmla="*/ 208 w 389"/>
                  <a:gd name="T1" fmla="*/ 888 h 230"/>
                  <a:gd name="T2" fmla="*/ 188 w 389"/>
                  <a:gd name="T3" fmla="*/ 1839 h 230"/>
                  <a:gd name="T4" fmla="*/ 208 w 389"/>
                  <a:gd name="T5" fmla="*/ 2764 h 230"/>
                  <a:gd name="T6" fmla="*/ 283 w 389"/>
                  <a:gd name="T7" fmla="*/ 3196 h 230"/>
                  <a:gd name="T8" fmla="*/ 375 w 389"/>
                  <a:gd name="T9" fmla="*/ 3899 h 230"/>
                  <a:gd name="T10" fmla="*/ 1238 w 389"/>
                  <a:gd name="T11" fmla="*/ 4334 h 230"/>
                  <a:gd name="T12" fmla="*/ 2659 w 389"/>
                  <a:gd name="T13" fmla="*/ 4184 h 230"/>
                  <a:gd name="T14" fmla="*/ 4117 w 389"/>
                  <a:gd name="T15" fmla="*/ 4104 h 230"/>
                  <a:gd name="T16" fmla="*/ 5118 w 389"/>
                  <a:gd name="T17" fmla="*/ 4014 h 230"/>
                  <a:gd name="T18" fmla="*/ 5943 w 389"/>
                  <a:gd name="T19" fmla="*/ 4147 h 230"/>
                  <a:gd name="T20" fmla="*/ 6088 w 389"/>
                  <a:gd name="T21" fmla="*/ 3502 h 230"/>
                  <a:gd name="T22" fmla="*/ 6026 w 389"/>
                  <a:gd name="T23" fmla="*/ 2457 h 230"/>
                  <a:gd name="T24" fmla="*/ 6006 w 389"/>
                  <a:gd name="T25" fmla="*/ 1285 h 230"/>
                  <a:gd name="T26" fmla="*/ 4410 w 389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9" h="230">
                    <a:moveTo>
                      <a:pt x="13" y="47"/>
                    </a:moveTo>
                    <a:cubicBezTo>
                      <a:pt x="0" y="59"/>
                      <a:pt x="12" y="81"/>
                      <a:pt x="12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8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3" y="229"/>
                      <a:pt x="58" y="228"/>
                      <a:pt x="79" y="229"/>
                    </a:cubicBezTo>
                    <a:cubicBezTo>
                      <a:pt x="110" y="230"/>
                      <a:pt x="139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4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0" y="219"/>
                    </a:cubicBezTo>
                    <a:cubicBezTo>
                      <a:pt x="389" y="211"/>
                      <a:pt x="388" y="196"/>
                      <a:pt x="389" y="185"/>
                    </a:cubicBezTo>
                    <a:cubicBezTo>
                      <a:pt x="389" y="166"/>
                      <a:pt x="387" y="148"/>
                      <a:pt x="385" y="130"/>
                    </a:cubicBezTo>
                    <a:cubicBezTo>
                      <a:pt x="383" y="109"/>
                      <a:pt x="384" y="89"/>
                      <a:pt x="384" y="68"/>
                    </a:cubicBezTo>
                    <a:cubicBezTo>
                      <a:pt x="385" y="20"/>
                      <a:pt x="323" y="0"/>
                      <a:pt x="282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7" name="Freeform 492"/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820 w 59"/>
                  <a:gd name="T1" fmla="*/ 264 h 127"/>
                  <a:gd name="T2" fmla="*/ 0 w 59"/>
                  <a:gd name="T3" fmla="*/ 876 h 127"/>
                  <a:gd name="T4" fmla="*/ 12 w 59"/>
                  <a:gd name="T5" fmla="*/ 2015 h 127"/>
                  <a:gd name="T6" fmla="*/ 912 w 59"/>
                  <a:gd name="T7" fmla="*/ 2266 h 127"/>
                  <a:gd name="T8" fmla="*/ 912 w 59"/>
                  <a:gd name="T9" fmla="*/ 0 h 127"/>
                  <a:gd name="T10" fmla="*/ 820 w 59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7">
                    <a:moveTo>
                      <a:pt x="53" y="14"/>
                    </a:move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  <a:cubicBezTo>
                      <a:pt x="59" y="62"/>
                      <a:pt x="59" y="36"/>
                      <a:pt x="59" y="0"/>
                    </a:cubicBezTo>
                    <a:cubicBezTo>
                      <a:pt x="58" y="5"/>
                      <a:pt x="58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8" name="Freeform 493"/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9" name="Freeform 494"/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0" name="Freeform 495"/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1" name="Freeform 496"/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38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2" name="Freeform 497"/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70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3" name="Freeform 498"/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4" name="Freeform 499"/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5" name="Freeform 500"/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6" name="Freeform 501"/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349 w 23"/>
                  <a:gd name="T9" fmla="*/ 1078 h 80"/>
                  <a:gd name="T10" fmla="*/ 349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7" name="Freeform 502"/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8" name="Freeform 503"/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29" name="Freeform 504"/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127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56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47 w 81"/>
                  <a:gd name="T19" fmla="*/ 2445 h 129"/>
                  <a:gd name="T20" fmla="*/ 1256 w 81"/>
                  <a:gd name="T21" fmla="*/ 2296 h 129"/>
                  <a:gd name="T22" fmla="*/ 127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6"/>
                      <a:pt x="0" y="125"/>
                    </a:cubicBez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0" name="Freeform 505"/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632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1" name="Freeform 506"/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2" name="Freeform 507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3" name="Freeform 508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4" name="Freeform 509"/>
              <p:cNvSpPr>
                <a:spLocks/>
              </p:cNvSpPr>
              <p:nvPr/>
            </p:nvSpPr>
            <p:spPr bwMode="auto">
              <a:xfrm>
                <a:off x="665" y="3160"/>
                <a:ext cx="990" cy="120"/>
              </a:xfrm>
              <a:custGeom>
                <a:avLst/>
                <a:gdLst>
                  <a:gd name="T0" fmla="*/ 6175 w 396"/>
                  <a:gd name="T1" fmla="*/ 285 h 45"/>
                  <a:gd name="T2" fmla="*/ 5875 w 396"/>
                  <a:gd name="T3" fmla="*/ 77 h 45"/>
                  <a:gd name="T4" fmla="*/ 5863 w 396"/>
                  <a:gd name="T5" fmla="*/ 93 h 45"/>
                  <a:gd name="T6" fmla="*/ 5488 w 396"/>
                  <a:gd name="T7" fmla="*/ 248 h 45"/>
                  <a:gd name="T8" fmla="*/ 4875 w 396"/>
                  <a:gd name="T9" fmla="*/ 307 h 45"/>
                  <a:gd name="T10" fmla="*/ 4813 w 396"/>
                  <a:gd name="T11" fmla="*/ 192 h 45"/>
                  <a:gd name="T12" fmla="*/ 4833 w 396"/>
                  <a:gd name="T13" fmla="*/ 192 h 45"/>
                  <a:gd name="T14" fmla="*/ 4750 w 396"/>
                  <a:gd name="T15" fmla="*/ 307 h 45"/>
                  <a:gd name="T16" fmla="*/ 3958 w 396"/>
                  <a:gd name="T17" fmla="*/ 477 h 45"/>
                  <a:gd name="T18" fmla="*/ 3563 w 396"/>
                  <a:gd name="T19" fmla="*/ 115 h 45"/>
                  <a:gd name="T20" fmla="*/ 3520 w 396"/>
                  <a:gd name="T21" fmla="*/ 248 h 45"/>
                  <a:gd name="T22" fmla="*/ 3175 w 396"/>
                  <a:gd name="T23" fmla="*/ 435 h 45"/>
                  <a:gd name="T24" fmla="*/ 2270 w 396"/>
                  <a:gd name="T25" fmla="*/ 376 h 45"/>
                  <a:gd name="T26" fmla="*/ 2113 w 396"/>
                  <a:gd name="T27" fmla="*/ 320 h 45"/>
                  <a:gd name="T28" fmla="*/ 2113 w 396"/>
                  <a:gd name="T29" fmla="*/ 320 h 45"/>
                  <a:gd name="T30" fmla="*/ 1925 w 396"/>
                  <a:gd name="T31" fmla="*/ 397 h 45"/>
                  <a:gd name="T32" fmla="*/ 988 w 396"/>
                  <a:gd name="T33" fmla="*/ 307 h 45"/>
                  <a:gd name="T34" fmla="*/ 770 w 396"/>
                  <a:gd name="T35" fmla="*/ 0 h 45"/>
                  <a:gd name="T36" fmla="*/ 0 w 396"/>
                  <a:gd name="T37" fmla="*/ 285 h 45"/>
                  <a:gd name="T38" fmla="*/ 0 w 396"/>
                  <a:gd name="T39" fmla="*/ 683 h 45"/>
                  <a:gd name="T40" fmla="*/ 3238 w 396"/>
                  <a:gd name="T41" fmla="*/ 853 h 45"/>
                  <a:gd name="T42" fmla="*/ 6188 w 396"/>
                  <a:gd name="T43" fmla="*/ 683 h 45"/>
                  <a:gd name="T44" fmla="*/ 6175 w 396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6" h="45">
                    <a:moveTo>
                      <a:pt x="395" y="15"/>
                    </a:moveTo>
                    <a:cubicBezTo>
                      <a:pt x="378" y="13"/>
                      <a:pt x="376" y="11"/>
                      <a:pt x="376" y="4"/>
                    </a:cubicBezTo>
                    <a:cubicBezTo>
                      <a:pt x="376" y="4"/>
                      <a:pt x="376" y="4"/>
                      <a:pt x="375" y="5"/>
                    </a:cubicBezTo>
                    <a:cubicBezTo>
                      <a:pt x="369" y="15"/>
                      <a:pt x="369" y="11"/>
                      <a:pt x="351" y="13"/>
                    </a:cubicBezTo>
                    <a:cubicBezTo>
                      <a:pt x="334" y="15"/>
                      <a:pt x="319" y="19"/>
                      <a:pt x="312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9" y="10"/>
                      <a:pt x="309" y="10"/>
                      <a:pt x="309" y="10"/>
                    </a:cubicBezTo>
                    <a:cubicBezTo>
                      <a:pt x="308" y="12"/>
                      <a:pt x="306" y="14"/>
                      <a:pt x="304" y="16"/>
                    </a:cubicBezTo>
                    <a:cubicBezTo>
                      <a:pt x="294" y="23"/>
                      <a:pt x="275" y="24"/>
                      <a:pt x="253" y="25"/>
                    </a:cubicBezTo>
                    <a:cubicBezTo>
                      <a:pt x="232" y="26"/>
                      <a:pt x="228" y="18"/>
                      <a:pt x="228" y="6"/>
                    </a:cubicBezTo>
                    <a:cubicBezTo>
                      <a:pt x="227" y="9"/>
                      <a:pt x="226" y="11"/>
                      <a:pt x="225" y="13"/>
                    </a:cubicBezTo>
                    <a:cubicBezTo>
                      <a:pt x="221" y="19"/>
                      <a:pt x="216" y="24"/>
                      <a:pt x="203" y="23"/>
                    </a:cubicBezTo>
                    <a:cubicBezTo>
                      <a:pt x="181" y="21"/>
                      <a:pt x="156" y="21"/>
                      <a:pt x="145" y="20"/>
                    </a:cubicBezTo>
                    <a:cubicBezTo>
                      <a:pt x="141" y="20"/>
                      <a:pt x="138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3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50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0" y="39"/>
                      <a:pt x="132" y="45"/>
                      <a:pt x="207" y="45"/>
                    </a:cubicBezTo>
                    <a:cubicBezTo>
                      <a:pt x="283" y="45"/>
                      <a:pt x="363" y="39"/>
                      <a:pt x="396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5" name="Oval 510"/>
              <p:cNvSpPr>
                <a:spLocks noChangeArrowheads="1"/>
              </p:cNvSpPr>
              <p:nvPr/>
            </p:nvSpPr>
            <p:spPr bwMode="auto">
              <a:xfrm>
                <a:off x="863" y="2528"/>
                <a:ext cx="92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36" name="Oval 511"/>
              <p:cNvSpPr>
                <a:spLocks noChangeArrowheads="1"/>
              </p:cNvSpPr>
              <p:nvPr/>
            </p:nvSpPr>
            <p:spPr bwMode="auto">
              <a:xfrm>
                <a:off x="85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37" name="Oval 512"/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38" name="Freeform 513"/>
              <p:cNvSpPr>
                <a:spLocks/>
              </p:cNvSpPr>
              <p:nvPr/>
            </p:nvSpPr>
            <p:spPr bwMode="auto">
              <a:xfrm>
                <a:off x="863" y="2531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4 h 31"/>
                  <a:gd name="T4" fmla="*/ 145 w 30"/>
                  <a:gd name="T5" fmla="*/ 497 h 31"/>
                  <a:gd name="T6" fmla="*/ 0 w 30"/>
                  <a:gd name="T7" fmla="*/ 463 h 31"/>
                  <a:gd name="T8" fmla="*/ 220 w 30"/>
                  <a:gd name="T9" fmla="*/ 574 h 31"/>
                  <a:gd name="T10" fmla="*/ 470 w 30"/>
                  <a:gd name="T11" fmla="*/ 280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39" name="Oval 514"/>
              <p:cNvSpPr>
                <a:spLocks noChangeArrowheads="1"/>
              </p:cNvSpPr>
              <p:nvPr/>
            </p:nvSpPr>
            <p:spPr bwMode="auto">
              <a:xfrm>
                <a:off x="87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0" name="Oval 515"/>
              <p:cNvSpPr>
                <a:spLocks noChangeArrowheads="1"/>
              </p:cNvSpPr>
              <p:nvPr/>
            </p:nvSpPr>
            <p:spPr bwMode="auto">
              <a:xfrm>
                <a:off x="878" y="254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1" name="Oval 516"/>
              <p:cNvSpPr>
                <a:spLocks noChangeArrowheads="1"/>
              </p:cNvSpPr>
              <p:nvPr/>
            </p:nvSpPr>
            <p:spPr bwMode="auto">
              <a:xfrm>
                <a:off x="108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2" name="Oval 517"/>
              <p:cNvSpPr>
                <a:spLocks noChangeArrowheads="1"/>
              </p:cNvSpPr>
              <p:nvPr/>
            </p:nvSpPr>
            <p:spPr bwMode="auto">
              <a:xfrm>
                <a:off x="1083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3" name="Oval 518"/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4" name="Freeform 519"/>
              <p:cNvSpPr>
                <a:spLocks/>
              </p:cNvSpPr>
              <p:nvPr/>
            </p:nvSpPr>
            <p:spPr bwMode="auto">
              <a:xfrm>
                <a:off x="109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5" name="Oval 520"/>
              <p:cNvSpPr>
                <a:spLocks noChangeArrowheads="1"/>
              </p:cNvSpPr>
              <p:nvPr/>
            </p:nvSpPr>
            <p:spPr bwMode="auto">
              <a:xfrm>
                <a:off x="1100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6" name="Oval 521"/>
              <p:cNvSpPr>
                <a:spLocks noChangeArrowheads="1"/>
              </p:cNvSpPr>
              <p:nvPr/>
            </p:nvSpPr>
            <p:spPr bwMode="auto">
              <a:xfrm>
                <a:off x="1105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7" name="Oval 522"/>
              <p:cNvSpPr>
                <a:spLocks noChangeArrowheads="1"/>
              </p:cNvSpPr>
              <p:nvPr/>
            </p:nvSpPr>
            <p:spPr bwMode="auto">
              <a:xfrm>
                <a:off x="1335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8" name="Oval 523"/>
              <p:cNvSpPr>
                <a:spLocks noChangeArrowheads="1"/>
              </p:cNvSpPr>
              <p:nvPr/>
            </p:nvSpPr>
            <p:spPr bwMode="auto">
              <a:xfrm>
                <a:off x="132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49" name="Oval 524"/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0" name="Freeform 525"/>
              <p:cNvSpPr>
                <a:spLocks/>
              </p:cNvSpPr>
              <p:nvPr/>
            </p:nvSpPr>
            <p:spPr bwMode="auto">
              <a:xfrm>
                <a:off x="1338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1" name="Oval 526"/>
              <p:cNvSpPr>
                <a:spLocks noChangeArrowheads="1"/>
              </p:cNvSpPr>
              <p:nvPr/>
            </p:nvSpPr>
            <p:spPr bwMode="auto">
              <a:xfrm>
                <a:off x="1345" y="2531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2" name="Oval 527"/>
              <p:cNvSpPr>
                <a:spLocks noChangeArrowheads="1"/>
              </p:cNvSpPr>
              <p:nvPr/>
            </p:nvSpPr>
            <p:spPr bwMode="auto">
              <a:xfrm>
                <a:off x="1353" y="25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3" name="Oval 528"/>
              <p:cNvSpPr>
                <a:spLocks noChangeArrowheads="1"/>
              </p:cNvSpPr>
              <p:nvPr/>
            </p:nvSpPr>
            <p:spPr bwMode="auto">
              <a:xfrm>
                <a:off x="141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4" name="Oval 529"/>
              <p:cNvSpPr>
                <a:spLocks noChangeArrowheads="1"/>
              </p:cNvSpPr>
              <p:nvPr/>
            </p:nvSpPr>
            <p:spPr bwMode="auto">
              <a:xfrm>
                <a:off x="1413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5" name="Oval 530"/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6" name="Freeform 531"/>
              <p:cNvSpPr>
                <a:spLocks/>
              </p:cNvSpPr>
              <p:nvPr/>
            </p:nvSpPr>
            <p:spPr bwMode="auto">
              <a:xfrm>
                <a:off x="142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7" name="Oval 532"/>
              <p:cNvSpPr>
                <a:spLocks noChangeArrowheads="1"/>
              </p:cNvSpPr>
              <p:nvPr/>
            </p:nvSpPr>
            <p:spPr bwMode="auto">
              <a:xfrm>
                <a:off x="1430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8" name="Oval 533"/>
              <p:cNvSpPr>
                <a:spLocks noChangeArrowheads="1"/>
              </p:cNvSpPr>
              <p:nvPr/>
            </p:nvSpPr>
            <p:spPr bwMode="auto">
              <a:xfrm>
                <a:off x="1435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59" name="Oval 534"/>
              <p:cNvSpPr>
                <a:spLocks noChangeArrowheads="1"/>
              </p:cNvSpPr>
              <p:nvPr/>
            </p:nvSpPr>
            <p:spPr bwMode="auto">
              <a:xfrm>
                <a:off x="1198" y="284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0" name="Oval 535"/>
              <p:cNvSpPr>
                <a:spLocks noChangeArrowheads="1"/>
              </p:cNvSpPr>
              <p:nvPr/>
            </p:nvSpPr>
            <p:spPr bwMode="auto">
              <a:xfrm>
                <a:off x="1193" y="2843"/>
                <a:ext cx="77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1" name="Oval 536"/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2" name="Freeform 537"/>
              <p:cNvSpPr>
                <a:spLocks/>
              </p:cNvSpPr>
              <p:nvPr/>
            </p:nvSpPr>
            <p:spPr bwMode="auto">
              <a:xfrm>
                <a:off x="1200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63" name="Oval 538"/>
              <p:cNvSpPr>
                <a:spLocks noChangeArrowheads="1"/>
              </p:cNvSpPr>
              <p:nvPr/>
            </p:nvSpPr>
            <p:spPr bwMode="auto">
              <a:xfrm>
                <a:off x="1208" y="2859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4" name="Oval 539"/>
              <p:cNvSpPr>
                <a:spLocks noChangeArrowheads="1"/>
              </p:cNvSpPr>
              <p:nvPr/>
            </p:nvSpPr>
            <p:spPr bwMode="auto">
              <a:xfrm>
                <a:off x="1213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5" name="Oval 540"/>
              <p:cNvSpPr>
                <a:spLocks noChangeArrowheads="1"/>
              </p:cNvSpPr>
              <p:nvPr/>
            </p:nvSpPr>
            <p:spPr bwMode="auto">
              <a:xfrm>
                <a:off x="106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6" name="Oval 541"/>
              <p:cNvSpPr>
                <a:spLocks noChangeArrowheads="1"/>
              </p:cNvSpPr>
              <p:nvPr/>
            </p:nvSpPr>
            <p:spPr bwMode="auto">
              <a:xfrm>
                <a:off x="1063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7" name="Oval 542"/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68" name="Freeform 543"/>
              <p:cNvSpPr>
                <a:spLocks/>
              </p:cNvSpPr>
              <p:nvPr/>
            </p:nvSpPr>
            <p:spPr bwMode="auto">
              <a:xfrm>
                <a:off x="107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69" name="Oval 544"/>
              <p:cNvSpPr>
                <a:spLocks noChangeArrowheads="1"/>
              </p:cNvSpPr>
              <p:nvPr/>
            </p:nvSpPr>
            <p:spPr bwMode="auto">
              <a:xfrm>
                <a:off x="1080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0" name="Oval 545"/>
              <p:cNvSpPr>
                <a:spLocks noChangeArrowheads="1"/>
              </p:cNvSpPr>
              <p:nvPr/>
            </p:nvSpPr>
            <p:spPr bwMode="auto">
              <a:xfrm>
                <a:off x="1085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Oval 546"/>
              <p:cNvSpPr>
                <a:spLocks noChangeArrowheads="1"/>
              </p:cNvSpPr>
              <p:nvPr/>
            </p:nvSpPr>
            <p:spPr bwMode="auto">
              <a:xfrm>
                <a:off x="865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Oval 547"/>
              <p:cNvSpPr>
                <a:spLocks noChangeArrowheads="1"/>
              </p:cNvSpPr>
              <p:nvPr/>
            </p:nvSpPr>
            <p:spPr bwMode="auto">
              <a:xfrm>
                <a:off x="860" y="3056"/>
                <a:ext cx="93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3" name="Oval 548"/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4" name="Freeform 549"/>
              <p:cNvSpPr>
                <a:spLocks/>
              </p:cNvSpPr>
              <p:nvPr/>
            </p:nvSpPr>
            <p:spPr bwMode="auto">
              <a:xfrm>
                <a:off x="868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75" name="Oval 550"/>
              <p:cNvSpPr>
                <a:spLocks noChangeArrowheads="1"/>
              </p:cNvSpPr>
              <p:nvPr/>
            </p:nvSpPr>
            <p:spPr bwMode="auto">
              <a:xfrm>
                <a:off x="875" y="3077"/>
                <a:ext cx="38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6" name="Oval 551"/>
              <p:cNvSpPr>
                <a:spLocks noChangeArrowheads="1"/>
              </p:cNvSpPr>
              <p:nvPr/>
            </p:nvSpPr>
            <p:spPr bwMode="auto">
              <a:xfrm>
                <a:off x="883" y="308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7" name="Oval 552"/>
              <p:cNvSpPr>
                <a:spLocks noChangeArrowheads="1"/>
              </p:cNvSpPr>
              <p:nvPr/>
            </p:nvSpPr>
            <p:spPr bwMode="auto">
              <a:xfrm>
                <a:off x="695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8" name="Oval 553"/>
              <p:cNvSpPr>
                <a:spLocks noChangeArrowheads="1"/>
              </p:cNvSpPr>
              <p:nvPr/>
            </p:nvSpPr>
            <p:spPr bwMode="auto">
              <a:xfrm>
                <a:off x="690" y="2797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79" name="Oval 554"/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0" name="Freeform 555"/>
              <p:cNvSpPr>
                <a:spLocks/>
              </p:cNvSpPr>
              <p:nvPr/>
            </p:nvSpPr>
            <p:spPr bwMode="auto">
              <a:xfrm>
                <a:off x="698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1" name="Oval 556"/>
              <p:cNvSpPr>
                <a:spLocks noChangeArrowheads="1"/>
              </p:cNvSpPr>
              <p:nvPr/>
            </p:nvSpPr>
            <p:spPr bwMode="auto">
              <a:xfrm>
                <a:off x="705" y="2819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Oval 557"/>
              <p:cNvSpPr>
                <a:spLocks noChangeArrowheads="1"/>
              </p:cNvSpPr>
              <p:nvPr/>
            </p:nvSpPr>
            <p:spPr bwMode="auto">
              <a:xfrm>
                <a:off x="713" y="2824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Oval 558"/>
              <p:cNvSpPr>
                <a:spLocks noChangeArrowheads="1"/>
              </p:cNvSpPr>
              <p:nvPr/>
            </p:nvSpPr>
            <p:spPr bwMode="auto">
              <a:xfrm>
                <a:off x="945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4" name="Oval 559"/>
              <p:cNvSpPr>
                <a:spLocks noChangeArrowheads="1"/>
              </p:cNvSpPr>
              <p:nvPr/>
            </p:nvSpPr>
            <p:spPr bwMode="auto">
              <a:xfrm>
                <a:off x="940" y="2829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5" name="Oval 560"/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6" name="Freeform 561"/>
              <p:cNvSpPr>
                <a:spLocks/>
              </p:cNvSpPr>
              <p:nvPr/>
            </p:nvSpPr>
            <p:spPr bwMode="auto">
              <a:xfrm>
                <a:off x="948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87" name="Oval 562"/>
              <p:cNvSpPr>
                <a:spLocks noChangeArrowheads="1"/>
              </p:cNvSpPr>
              <p:nvPr/>
            </p:nvSpPr>
            <p:spPr bwMode="auto">
              <a:xfrm>
                <a:off x="955" y="2851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8" name="Oval 563"/>
              <p:cNvSpPr>
                <a:spLocks noChangeArrowheads="1"/>
              </p:cNvSpPr>
              <p:nvPr/>
            </p:nvSpPr>
            <p:spPr bwMode="auto">
              <a:xfrm>
                <a:off x="963" y="285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89" name="Oval 564"/>
              <p:cNvSpPr>
                <a:spLocks noChangeArrowheads="1"/>
              </p:cNvSpPr>
              <p:nvPr/>
            </p:nvSpPr>
            <p:spPr bwMode="auto">
              <a:xfrm>
                <a:off x="1560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0" name="Oval 565"/>
              <p:cNvSpPr>
                <a:spLocks noChangeArrowheads="1"/>
              </p:cNvSpPr>
              <p:nvPr/>
            </p:nvSpPr>
            <p:spPr bwMode="auto">
              <a:xfrm>
                <a:off x="155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1" name="Oval 566"/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2" name="Freeform 567"/>
              <p:cNvSpPr>
                <a:spLocks/>
              </p:cNvSpPr>
              <p:nvPr/>
            </p:nvSpPr>
            <p:spPr bwMode="auto">
              <a:xfrm>
                <a:off x="1563" y="2528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50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3" name="Oval 568"/>
              <p:cNvSpPr>
                <a:spLocks noChangeArrowheads="1"/>
              </p:cNvSpPr>
              <p:nvPr/>
            </p:nvSpPr>
            <p:spPr bwMode="auto">
              <a:xfrm>
                <a:off x="1568" y="2536"/>
                <a:ext cx="30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4" name="Oval 569"/>
              <p:cNvSpPr>
                <a:spLocks noChangeArrowheads="1"/>
              </p:cNvSpPr>
              <p:nvPr/>
            </p:nvSpPr>
            <p:spPr bwMode="auto">
              <a:xfrm>
                <a:off x="1573" y="2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Oval 570"/>
              <p:cNvSpPr>
                <a:spLocks noChangeArrowheads="1"/>
              </p:cNvSpPr>
              <p:nvPr/>
            </p:nvSpPr>
            <p:spPr bwMode="auto">
              <a:xfrm>
                <a:off x="129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6" name="Oval 571"/>
              <p:cNvSpPr>
                <a:spLocks noChangeArrowheads="1"/>
              </p:cNvSpPr>
              <p:nvPr/>
            </p:nvSpPr>
            <p:spPr bwMode="auto">
              <a:xfrm>
                <a:off x="1293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7" name="Oval 572"/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98" name="Freeform 573"/>
              <p:cNvSpPr>
                <a:spLocks/>
              </p:cNvSpPr>
              <p:nvPr/>
            </p:nvSpPr>
            <p:spPr bwMode="auto">
              <a:xfrm>
                <a:off x="130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99" name="Oval 574"/>
              <p:cNvSpPr>
                <a:spLocks noChangeArrowheads="1"/>
              </p:cNvSpPr>
              <p:nvPr/>
            </p:nvSpPr>
            <p:spPr bwMode="auto">
              <a:xfrm>
                <a:off x="1310" y="3048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Oval 575"/>
              <p:cNvSpPr>
                <a:spLocks noChangeArrowheads="1"/>
              </p:cNvSpPr>
              <p:nvPr/>
            </p:nvSpPr>
            <p:spPr bwMode="auto">
              <a:xfrm>
                <a:off x="1315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1" name="Oval 576"/>
              <p:cNvSpPr>
                <a:spLocks noChangeArrowheads="1"/>
              </p:cNvSpPr>
              <p:nvPr/>
            </p:nvSpPr>
            <p:spPr bwMode="auto">
              <a:xfrm>
                <a:off x="1485" y="3056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Oval 577"/>
              <p:cNvSpPr>
                <a:spLocks noChangeArrowheads="1"/>
              </p:cNvSpPr>
              <p:nvPr/>
            </p:nvSpPr>
            <p:spPr bwMode="auto">
              <a:xfrm>
                <a:off x="1480" y="3053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3" name="Oval 578"/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4" name="Freeform 579"/>
              <p:cNvSpPr>
                <a:spLocks/>
              </p:cNvSpPr>
              <p:nvPr/>
            </p:nvSpPr>
            <p:spPr bwMode="auto">
              <a:xfrm>
                <a:off x="148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05" name="Oval 580"/>
              <p:cNvSpPr>
                <a:spLocks noChangeArrowheads="1"/>
              </p:cNvSpPr>
              <p:nvPr/>
            </p:nvSpPr>
            <p:spPr bwMode="auto">
              <a:xfrm>
                <a:off x="1495" y="3069"/>
                <a:ext cx="28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6" name="Oval 581"/>
              <p:cNvSpPr>
                <a:spLocks noChangeArrowheads="1"/>
              </p:cNvSpPr>
              <p:nvPr/>
            </p:nvSpPr>
            <p:spPr bwMode="auto">
              <a:xfrm>
                <a:off x="1500" y="3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Oval 582"/>
              <p:cNvSpPr>
                <a:spLocks noChangeArrowheads="1"/>
              </p:cNvSpPr>
              <p:nvPr/>
            </p:nvSpPr>
            <p:spPr bwMode="auto">
              <a:xfrm>
                <a:off x="685" y="3077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Oval 583"/>
              <p:cNvSpPr>
                <a:spLocks noChangeArrowheads="1"/>
              </p:cNvSpPr>
              <p:nvPr/>
            </p:nvSpPr>
            <p:spPr bwMode="auto">
              <a:xfrm>
                <a:off x="680" y="3075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Oval 584"/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0" name="Freeform 585"/>
              <p:cNvSpPr>
                <a:spLocks/>
              </p:cNvSpPr>
              <p:nvPr/>
            </p:nvSpPr>
            <p:spPr bwMode="auto">
              <a:xfrm>
                <a:off x="688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1" name="Oval 586"/>
              <p:cNvSpPr>
                <a:spLocks noChangeArrowheads="1"/>
              </p:cNvSpPr>
              <p:nvPr/>
            </p:nvSpPr>
            <p:spPr bwMode="auto">
              <a:xfrm>
                <a:off x="695" y="3091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2" name="Oval 587"/>
              <p:cNvSpPr>
                <a:spLocks noChangeArrowheads="1"/>
              </p:cNvSpPr>
              <p:nvPr/>
            </p:nvSpPr>
            <p:spPr bwMode="auto">
              <a:xfrm>
                <a:off x="700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3" name="Freeform 588"/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4" name="Oval 589"/>
              <p:cNvSpPr>
                <a:spLocks noChangeArrowheads="1"/>
              </p:cNvSpPr>
              <p:nvPr/>
            </p:nvSpPr>
            <p:spPr bwMode="auto">
              <a:xfrm>
                <a:off x="763" y="1797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5" name="Oval 590"/>
              <p:cNvSpPr>
                <a:spLocks noChangeArrowheads="1"/>
              </p:cNvSpPr>
              <p:nvPr/>
            </p:nvSpPr>
            <p:spPr bwMode="auto">
              <a:xfrm>
                <a:off x="75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Freeform 591"/>
              <p:cNvSpPr>
                <a:spLocks/>
              </p:cNvSpPr>
              <p:nvPr/>
            </p:nvSpPr>
            <p:spPr bwMode="auto">
              <a:xfrm>
                <a:off x="678" y="1437"/>
                <a:ext cx="305" cy="992"/>
              </a:xfrm>
              <a:custGeom>
                <a:avLst/>
                <a:gdLst>
                  <a:gd name="T0" fmla="*/ 0 w 122"/>
                  <a:gd name="T1" fmla="*/ 6392 h 372"/>
                  <a:gd name="T2" fmla="*/ 33 w 122"/>
                  <a:gd name="T3" fmla="*/ 6429 h 372"/>
                  <a:gd name="T4" fmla="*/ 938 w 122"/>
                  <a:gd name="T5" fmla="*/ 7053 h 372"/>
                  <a:gd name="T6" fmla="*/ 938 w 122"/>
                  <a:gd name="T7" fmla="*/ 7053 h 372"/>
                  <a:gd name="T8" fmla="*/ 1783 w 122"/>
                  <a:gd name="T9" fmla="*/ 6805 h 372"/>
                  <a:gd name="T10" fmla="*/ 1908 w 122"/>
                  <a:gd name="T11" fmla="*/ 6051 h 372"/>
                  <a:gd name="T12" fmla="*/ 1908 w 122"/>
                  <a:gd name="T13" fmla="*/ 341 h 372"/>
                  <a:gd name="T14" fmla="*/ 1783 w 122"/>
                  <a:gd name="T15" fmla="*/ 0 h 372"/>
                  <a:gd name="T16" fmla="*/ 1845 w 122"/>
                  <a:gd name="T17" fmla="*/ 285 h 372"/>
                  <a:gd name="T18" fmla="*/ 1708 w 122"/>
                  <a:gd name="T19" fmla="*/ 4915 h 372"/>
                  <a:gd name="T20" fmla="*/ 770 w 122"/>
                  <a:gd name="T21" fmla="*/ 6733 h 372"/>
                  <a:gd name="T22" fmla="*/ 0 w 122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" h="372">
                    <a:moveTo>
                      <a:pt x="0" y="337"/>
                    </a:moveTo>
                    <a:cubicBezTo>
                      <a:pt x="0" y="338"/>
                      <a:pt x="1" y="339"/>
                      <a:pt x="2" y="339"/>
                    </a:cubicBezTo>
                    <a:cubicBezTo>
                      <a:pt x="8" y="345"/>
                      <a:pt x="35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8" y="365"/>
                      <a:pt x="114" y="359"/>
                    </a:cubicBezTo>
                    <a:cubicBezTo>
                      <a:pt x="120" y="354"/>
                      <a:pt x="122" y="328"/>
                      <a:pt x="122" y="319"/>
                    </a:cubicBezTo>
                    <a:cubicBezTo>
                      <a:pt x="122" y="310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238"/>
                      <a:pt x="109" y="259"/>
                    </a:cubicBezTo>
                    <a:cubicBezTo>
                      <a:pt x="107" y="299"/>
                      <a:pt x="107" y="354"/>
                      <a:pt x="49" y="355"/>
                    </a:cubicBezTo>
                    <a:cubicBezTo>
                      <a:pt x="29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7" name="Freeform 592"/>
              <p:cNvSpPr>
                <a:spLocks/>
              </p:cNvSpPr>
              <p:nvPr/>
            </p:nvSpPr>
            <p:spPr bwMode="auto">
              <a:xfrm>
                <a:off x="828" y="1488"/>
                <a:ext cx="157" cy="947"/>
              </a:xfrm>
              <a:custGeom>
                <a:avLst/>
                <a:gdLst>
                  <a:gd name="T0" fmla="*/ 0 w 63"/>
                  <a:gd name="T1" fmla="*/ 6704 h 355"/>
                  <a:gd name="T2" fmla="*/ 882 w 63"/>
                  <a:gd name="T3" fmla="*/ 6626 h 355"/>
                  <a:gd name="T4" fmla="*/ 962 w 63"/>
                  <a:gd name="T5" fmla="*/ 5693 h 355"/>
                  <a:gd name="T6" fmla="*/ 962 w 63"/>
                  <a:gd name="T7" fmla="*/ 0 h 355"/>
                  <a:gd name="T8" fmla="*/ 807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2" y="309"/>
                      <a:pt x="62" y="300"/>
                    </a:cubicBezTo>
                    <a:cubicBezTo>
                      <a:pt x="62" y="291"/>
                      <a:pt x="62" y="11"/>
                      <a:pt x="62" y="0"/>
                    </a:cubicBezTo>
                    <a:cubicBezTo>
                      <a:pt x="63" y="13"/>
                      <a:pt x="56" y="310"/>
                      <a:pt x="52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8" name="Freeform 593"/>
              <p:cNvSpPr>
                <a:spLocks/>
              </p:cNvSpPr>
              <p:nvPr/>
            </p:nvSpPr>
            <p:spPr bwMode="auto">
              <a:xfrm>
                <a:off x="67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19" name="Freeform 594"/>
              <p:cNvSpPr>
                <a:spLocks/>
              </p:cNvSpPr>
              <p:nvPr/>
            </p:nvSpPr>
            <p:spPr bwMode="auto">
              <a:xfrm>
                <a:off x="67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0" name="Oval 595"/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Freeform 596"/>
              <p:cNvSpPr>
                <a:spLocks/>
              </p:cNvSpPr>
              <p:nvPr/>
            </p:nvSpPr>
            <p:spPr bwMode="auto">
              <a:xfrm>
                <a:off x="765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2" name="Oval 597"/>
              <p:cNvSpPr>
                <a:spLocks noChangeArrowheads="1"/>
              </p:cNvSpPr>
              <p:nvPr/>
            </p:nvSpPr>
            <p:spPr bwMode="auto">
              <a:xfrm>
                <a:off x="765" y="1816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Freeform 598"/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4" name="Oval 599"/>
              <p:cNvSpPr>
                <a:spLocks noChangeArrowheads="1"/>
              </p:cNvSpPr>
              <p:nvPr/>
            </p:nvSpPr>
            <p:spPr bwMode="auto">
              <a:xfrm>
                <a:off x="142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Oval 600"/>
              <p:cNvSpPr>
                <a:spLocks noChangeArrowheads="1"/>
              </p:cNvSpPr>
              <p:nvPr/>
            </p:nvSpPr>
            <p:spPr bwMode="auto">
              <a:xfrm>
                <a:off x="141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Freeform 601"/>
              <p:cNvSpPr>
                <a:spLocks/>
              </p:cNvSpPr>
              <p:nvPr/>
            </p:nvSpPr>
            <p:spPr bwMode="auto">
              <a:xfrm>
                <a:off x="1338" y="1437"/>
                <a:ext cx="307" cy="1027"/>
              </a:xfrm>
              <a:custGeom>
                <a:avLst/>
                <a:gdLst>
                  <a:gd name="T0" fmla="*/ 0 w 123"/>
                  <a:gd name="T1" fmla="*/ 6909 h 385"/>
                  <a:gd name="T2" fmla="*/ 30 w 123"/>
                  <a:gd name="T3" fmla="*/ 6968 h 385"/>
                  <a:gd name="T4" fmla="*/ 916 w 123"/>
                  <a:gd name="T5" fmla="*/ 7309 h 385"/>
                  <a:gd name="T6" fmla="*/ 916 w 123"/>
                  <a:gd name="T7" fmla="*/ 7309 h 385"/>
                  <a:gd name="T8" fmla="*/ 1820 w 123"/>
                  <a:gd name="T9" fmla="*/ 6704 h 385"/>
                  <a:gd name="T10" fmla="*/ 1899 w 123"/>
                  <a:gd name="T11" fmla="*/ 6303 h 385"/>
                  <a:gd name="T12" fmla="*/ 1899 w 123"/>
                  <a:gd name="T13" fmla="*/ 341 h 385"/>
                  <a:gd name="T14" fmla="*/ 1757 w 123"/>
                  <a:gd name="T15" fmla="*/ 0 h 385"/>
                  <a:gd name="T16" fmla="*/ 1837 w 123"/>
                  <a:gd name="T17" fmla="*/ 285 h 385"/>
                  <a:gd name="T18" fmla="*/ 1695 w 123"/>
                  <a:gd name="T19" fmla="*/ 4916 h 385"/>
                  <a:gd name="T20" fmla="*/ 76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59" y="385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67"/>
                      <a:pt x="49" y="369"/>
                    </a:cubicBezTo>
                    <a:cubicBezTo>
                      <a:pt x="29" y="370"/>
                      <a:pt x="4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7" name="Freeform 602"/>
              <p:cNvSpPr>
                <a:spLocks/>
              </p:cNvSpPr>
              <p:nvPr/>
            </p:nvSpPr>
            <p:spPr bwMode="auto">
              <a:xfrm>
                <a:off x="148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5" y="366"/>
                      <a:pt x="52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4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8" name="Freeform 603"/>
              <p:cNvSpPr>
                <a:spLocks/>
              </p:cNvSpPr>
              <p:nvPr/>
            </p:nvSpPr>
            <p:spPr bwMode="auto">
              <a:xfrm>
                <a:off x="133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29" name="Freeform 604"/>
              <p:cNvSpPr>
                <a:spLocks/>
              </p:cNvSpPr>
              <p:nvPr/>
            </p:nvSpPr>
            <p:spPr bwMode="auto">
              <a:xfrm>
                <a:off x="133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330" name="Oval 605"/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Freeform 606"/>
              <p:cNvSpPr>
                <a:spLocks/>
              </p:cNvSpPr>
              <p:nvPr/>
            </p:nvSpPr>
            <p:spPr bwMode="auto">
              <a:xfrm>
                <a:off x="142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" name="Oval 607"/>
            <p:cNvSpPr>
              <a:spLocks noChangeArrowheads="1"/>
            </p:cNvSpPr>
            <p:nvPr/>
          </p:nvSpPr>
          <p:spPr bwMode="auto">
            <a:xfrm>
              <a:off x="142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" name="Freeform 608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" name="Oval 609"/>
            <p:cNvSpPr>
              <a:spLocks noChangeArrowheads="1"/>
            </p:cNvSpPr>
            <p:nvPr/>
          </p:nvSpPr>
          <p:spPr bwMode="auto">
            <a:xfrm>
              <a:off x="1090" y="1797"/>
              <a:ext cx="190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" name="Oval 610"/>
            <p:cNvSpPr>
              <a:spLocks noChangeArrowheads="1"/>
            </p:cNvSpPr>
            <p:nvPr/>
          </p:nvSpPr>
          <p:spPr bwMode="auto">
            <a:xfrm>
              <a:off x="1080" y="1784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" name="Freeform 611"/>
            <p:cNvSpPr>
              <a:spLocks/>
            </p:cNvSpPr>
            <p:nvPr/>
          </p:nvSpPr>
          <p:spPr bwMode="auto">
            <a:xfrm>
              <a:off x="1008" y="1437"/>
              <a:ext cx="307" cy="1083"/>
            </a:xfrm>
            <a:custGeom>
              <a:avLst/>
              <a:gdLst>
                <a:gd name="T0" fmla="*/ 0 w 123"/>
                <a:gd name="T1" fmla="*/ 7045 h 406"/>
                <a:gd name="T2" fmla="*/ 30 w 123"/>
                <a:gd name="T3" fmla="*/ 7080 h 406"/>
                <a:gd name="T4" fmla="*/ 916 w 123"/>
                <a:gd name="T5" fmla="*/ 7706 h 406"/>
                <a:gd name="T6" fmla="*/ 916 w 123"/>
                <a:gd name="T7" fmla="*/ 7706 h 406"/>
                <a:gd name="T8" fmla="*/ 1820 w 123"/>
                <a:gd name="T9" fmla="*/ 7080 h 406"/>
                <a:gd name="T10" fmla="*/ 1899 w 123"/>
                <a:gd name="T11" fmla="*/ 6874 h 406"/>
                <a:gd name="T12" fmla="*/ 1899 w 123"/>
                <a:gd name="T13" fmla="*/ 341 h 406"/>
                <a:gd name="T14" fmla="*/ 1757 w 123"/>
                <a:gd name="T15" fmla="*/ 0 h 406"/>
                <a:gd name="T16" fmla="*/ 1837 w 123"/>
                <a:gd name="T17" fmla="*/ 285 h 406"/>
                <a:gd name="T18" fmla="*/ 1695 w 123"/>
                <a:gd name="T19" fmla="*/ 4916 h 406"/>
                <a:gd name="T20" fmla="*/ 761 w 123"/>
                <a:gd name="T21" fmla="*/ 7386 h 406"/>
                <a:gd name="T22" fmla="*/ 0 w 123"/>
                <a:gd name="T23" fmla="*/ 7045 h 4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06">
                  <a:moveTo>
                    <a:pt x="0" y="371"/>
                  </a:moveTo>
                  <a:cubicBezTo>
                    <a:pt x="0" y="372"/>
                    <a:pt x="1" y="372"/>
                    <a:pt x="2" y="373"/>
                  </a:cubicBezTo>
                  <a:cubicBezTo>
                    <a:pt x="8" y="379"/>
                    <a:pt x="35" y="406"/>
                    <a:pt x="59" y="406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84" y="406"/>
                    <a:pt x="111" y="379"/>
                    <a:pt x="117" y="373"/>
                  </a:cubicBezTo>
                  <a:cubicBezTo>
                    <a:pt x="123" y="368"/>
                    <a:pt x="122" y="370"/>
                    <a:pt x="122" y="362"/>
                  </a:cubicBezTo>
                  <a:cubicBezTo>
                    <a:pt x="122" y="353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238"/>
                    <a:pt x="109" y="259"/>
                  </a:cubicBezTo>
                  <a:cubicBezTo>
                    <a:pt x="107" y="299"/>
                    <a:pt x="107" y="388"/>
                    <a:pt x="49" y="389"/>
                  </a:cubicBezTo>
                  <a:cubicBezTo>
                    <a:pt x="29" y="391"/>
                    <a:pt x="4" y="373"/>
                    <a:pt x="0" y="37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" name="Freeform 612"/>
            <p:cNvSpPr>
              <a:spLocks/>
            </p:cNvSpPr>
            <p:nvPr/>
          </p:nvSpPr>
          <p:spPr bwMode="auto">
            <a:xfrm>
              <a:off x="1155" y="1488"/>
              <a:ext cx="160" cy="1032"/>
            </a:xfrm>
            <a:custGeom>
              <a:avLst/>
              <a:gdLst>
                <a:gd name="T0" fmla="*/ 0 w 64"/>
                <a:gd name="T1" fmla="*/ 7339 h 387"/>
                <a:gd name="T2" fmla="*/ 908 w 64"/>
                <a:gd name="T3" fmla="*/ 6712 h 387"/>
                <a:gd name="T4" fmla="*/ 988 w 64"/>
                <a:gd name="T5" fmla="*/ 6336 h 387"/>
                <a:gd name="T6" fmla="*/ 988 w 64"/>
                <a:gd name="T7" fmla="*/ 0 h 387"/>
                <a:gd name="T8" fmla="*/ 845 w 64"/>
                <a:gd name="T9" fmla="*/ 6485 h 387"/>
                <a:gd name="T10" fmla="*/ 0 w 64"/>
                <a:gd name="T11" fmla="*/ 7339 h 3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87">
                  <a:moveTo>
                    <a:pt x="0" y="387"/>
                  </a:moveTo>
                  <a:cubicBezTo>
                    <a:pt x="25" y="387"/>
                    <a:pt x="52" y="360"/>
                    <a:pt x="58" y="354"/>
                  </a:cubicBezTo>
                  <a:cubicBezTo>
                    <a:pt x="64" y="349"/>
                    <a:pt x="63" y="343"/>
                    <a:pt x="63" y="334"/>
                  </a:cubicBezTo>
                  <a:cubicBezTo>
                    <a:pt x="63" y="325"/>
                    <a:pt x="63" y="11"/>
                    <a:pt x="63" y="0"/>
                  </a:cubicBezTo>
                  <a:cubicBezTo>
                    <a:pt x="64" y="13"/>
                    <a:pt x="58" y="330"/>
                    <a:pt x="54" y="342"/>
                  </a:cubicBezTo>
                  <a:cubicBezTo>
                    <a:pt x="50" y="354"/>
                    <a:pt x="33" y="374"/>
                    <a:pt x="0" y="387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" name="Freeform 613"/>
            <p:cNvSpPr>
              <a:spLocks/>
            </p:cNvSpPr>
            <p:nvPr/>
          </p:nvSpPr>
          <p:spPr bwMode="auto">
            <a:xfrm>
              <a:off x="1008" y="143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00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" name="Freeform 614"/>
            <p:cNvSpPr>
              <a:spLocks/>
            </p:cNvSpPr>
            <p:nvPr/>
          </p:nvSpPr>
          <p:spPr bwMode="auto">
            <a:xfrm>
              <a:off x="1008" y="1432"/>
              <a:ext cx="110" cy="179"/>
            </a:xfrm>
            <a:custGeom>
              <a:avLst/>
              <a:gdLst>
                <a:gd name="T0" fmla="*/ 688 w 44"/>
                <a:gd name="T1" fmla="*/ 21 h 67"/>
                <a:gd name="T2" fmla="*/ 270 w 44"/>
                <a:gd name="T3" fmla="*/ 21 h 67"/>
                <a:gd name="T4" fmla="*/ 0 w 44"/>
                <a:gd name="T5" fmla="*/ 401 h 67"/>
                <a:gd name="T6" fmla="*/ 0 w 44"/>
                <a:gd name="T7" fmla="*/ 1277 h 67"/>
                <a:gd name="T8" fmla="*/ 63 w 44"/>
                <a:gd name="T9" fmla="*/ 342 h 67"/>
                <a:gd name="T10" fmla="*/ 688 w 44"/>
                <a:gd name="T11" fmla="*/ 2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7">
                  <a:moveTo>
                    <a:pt x="44" y="1"/>
                  </a:moveTo>
                  <a:cubicBezTo>
                    <a:pt x="34" y="0"/>
                    <a:pt x="23" y="0"/>
                    <a:pt x="17" y="1"/>
                  </a:cubicBezTo>
                  <a:cubicBezTo>
                    <a:pt x="6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0" y="57"/>
                    <a:pt x="2" y="29"/>
                    <a:pt x="4" y="18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" name="Oval 615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" name="Freeform 616"/>
            <p:cNvSpPr>
              <a:spLocks/>
            </p:cNvSpPr>
            <p:nvPr/>
          </p:nvSpPr>
          <p:spPr bwMode="auto">
            <a:xfrm>
              <a:off x="1095" y="1811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" name="Oval 617"/>
            <p:cNvSpPr>
              <a:spLocks noChangeArrowheads="1"/>
            </p:cNvSpPr>
            <p:nvPr/>
          </p:nvSpPr>
          <p:spPr bwMode="auto">
            <a:xfrm>
              <a:off x="109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7" name="Freeform 618"/>
            <p:cNvSpPr>
              <a:spLocks/>
            </p:cNvSpPr>
            <p:nvPr/>
          </p:nvSpPr>
          <p:spPr bwMode="auto">
            <a:xfrm>
              <a:off x="733" y="2453"/>
              <a:ext cx="252" cy="187"/>
            </a:xfrm>
            <a:custGeom>
              <a:avLst/>
              <a:gdLst>
                <a:gd name="T0" fmla="*/ 0 w 101"/>
                <a:gd name="T1" fmla="*/ 1336 h 70"/>
                <a:gd name="T2" fmla="*/ 404 w 101"/>
                <a:gd name="T3" fmla="*/ 764 h 70"/>
                <a:gd name="T4" fmla="*/ 654 w 101"/>
                <a:gd name="T5" fmla="*/ 192 h 70"/>
                <a:gd name="T6" fmla="*/ 1028 w 101"/>
                <a:gd name="T7" fmla="*/ 56 h 70"/>
                <a:gd name="T8" fmla="*/ 1275 w 101"/>
                <a:gd name="T9" fmla="*/ 77 h 70"/>
                <a:gd name="T10" fmla="*/ 1569 w 101"/>
                <a:gd name="T11" fmla="*/ 0 h 70"/>
                <a:gd name="T12" fmla="*/ 1432 w 101"/>
                <a:gd name="T13" fmla="*/ 150 h 70"/>
                <a:gd name="T14" fmla="*/ 1215 w 101"/>
                <a:gd name="T15" fmla="*/ 192 h 70"/>
                <a:gd name="T16" fmla="*/ 729 w 101"/>
                <a:gd name="T17" fmla="*/ 342 h 70"/>
                <a:gd name="T18" fmla="*/ 561 w 101"/>
                <a:gd name="T19" fmla="*/ 593 h 70"/>
                <a:gd name="T20" fmla="*/ 479 w 101"/>
                <a:gd name="T21" fmla="*/ 900 h 70"/>
                <a:gd name="T22" fmla="*/ 105 w 101"/>
                <a:gd name="T23" fmla="*/ 1336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70">
                  <a:moveTo>
                    <a:pt x="0" y="70"/>
                  </a:moveTo>
                  <a:cubicBezTo>
                    <a:pt x="10" y="66"/>
                    <a:pt x="20" y="48"/>
                    <a:pt x="26" y="40"/>
                  </a:cubicBezTo>
                  <a:cubicBezTo>
                    <a:pt x="32" y="30"/>
                    <a:pt x="35" y="19"/>
                    <a:pt x="42" y="10"/>
                  </a:cubicBezTo>
                  <a:cubicBezTo>
                    <a:pt x="48" y="1"/>
                    <a:pt x="56" y="3"/>
                    <a:pt x="66" y="3"/>
                  </a:cubicBezTo>
                  <a:cubicBezTo>
                    <a:pt x="71" y="3"/>
                    <a:pt x="77" y="4"/>
                    <a:pt x="82" y="4"/>
                  </a:cubicBezTo>
                  <a:cubicBezTo>
                    <a:pt x="89" y="3"/>
                    <a:pt x="95" y="1"/>
                    <a:pt x="101" y="0"/>
                  </a:cubicBezTo>
                  <a:cubicBezTo>
                    <a:pt x="99" y="2"/>
                    <a:pt x="95" y="6"/>
                    <a:pt x="92" y="8"/>
                  </a:cubicBezTo>
                  <a:cubicBezTo>
                    <a:pt x="88" y="11"/>
                    <a:pt x="83" y="10"/>
                    <a:pt x="78" y="10"/>
                  </a:cubicBezTo>
                  <a:cubicBezTo>
                    <a:pt x="66" y="11"/>
                    <a:pt x="56" y="10"/>
                    <a:pt x="47" y="18"/>
                  </a:cubicBezTo>
                  <a:cubicBezTo>
                    <a:pt x="43" y="22"/>
                    <a:pt x="39" y="26"/>
                    <a:pt x="36" y="31"/>
                  </a:cubicBezTo>
                  <a:cubicBezTo>
                    <a:pt x="33" y="36"/>
                    <a:pt x="33" y="42"/>
                    <a:pt x="31" y="47"/>
                  </a:cubicBezTo>
                  <a:cubicBezTo>
                    <a:pt x="26" y="59"/>
                    <a:pt x="17" y="65"/>
                    <a:pt x="7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" name="Freeform 619"/>
            <p:cNvSpPr>
              <a:spLocks/>
            </p:cNvSpPr>
            <p:nvPr/>
          </p:nvSpPr>
          <p:spPr bwMode="auto">
            <a:xfrm>
              <a:off x="983" y="2563"/>
              <a:ext cx="127" cy="192"/>
            </a:xfrm>
            <a:custGeom>
              <a:avLst/>
              <a:gdLst>
                <a:gd name="T0" fmla="*/ 12 w 51"/>
                <a:gd name="T1" fmla="*/ 1080 h 72"/>
                <a:gd name="T2" fmla="*/ 787 w 51"/>
                <a:gd name="T3" fmla="*/ 0 h 72"/>
                <a:gd name="T4" fmla="*/ 383 w 51"/>
                <a:gd name="T5" fmla="*/ 888 h 72"/>
                <a:gd name="T6" fmla="*/ 371 w 51"/>
                <a:gd name="T7" fmla="*/ 1117 h 72"/>
                <a:gd name="T8" fmla="*/ 403 w 51"/>
                <a:gd name="T9" fmla="*/ 1251 h 72"/>
                <a:gd name="T10" fmla="*/ 0 w 51"/>
                <a:gd name="T11" fmla="*/ 113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2">
                  <a:moveTo>
                    <a:pt x="1" y="57"/>
                  </a:moveTo>
                  <a:cubicBezTo>
                    <a:pt x="24" y="44"/>
                    <a:pt x="33" y="18"/>
                    <a:pt x="51" y="0"/>
                  </a:cubicBezTo>
                  <a:cubicBezTo>
                    <a:pt x="44" y="16"/>
                    <a:pt x="30" y="30"/>
                    <a:pt x="25" y="47"/>
                  </a:cubicBezTo>
                  <a:cubicBezTo>
                    <a:pt x="24" y="51"/>
                    <a:pt x="24" y="55"/>
                    <a:pt x="24" y="59"/>
                  </a:cubicBezTo>
                  <a:cubicBezTo>
                    <a:pt x="25" y="61"/>
                    <a:pt x="28" y="64"/>
                    <a:pt x="26" y="66"/>
                  </a:cubicBezTo>
                  <a:cubicBezTo>
                    <a:pt x="22" y="72"/>
                    <a:pt x="3" y="65"/>
                    <a:pt x="0" y="6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" name="Freeform 620"/>
            <p:cNvSpPr>
              <a:spLocks/>
            </p:cNvSpPr>
            <p:nvPr/>
          </p:nvSpPr>
          <p:spPr bwMode="auto">
            <a:xfrm>
              <a:off x="1200" y="2448"/>
              <a:ext cx="128" cy="149"/>
            </a:xfrm>
            <a:custGeom>
              <a:avLst/>
              <a:gdLst>
                <a:gd name="T0" fmla="*/ 806 w 51"/>
                <a:gd name="T1" fmla="*/ 0 h 56"/>
                <a:gd name="T2" fmla="*/ 125 w 51"/>
                <a:gd name="T3" fmla="*/ 580 h 56"/>
                <a:gd name="T4" fmla="*/ 113 w 51"/>
                <a:gd name="T5" fmla="*/ 750 h 56"/>
                <a:gd name="T6" fmla="*/ 459 w 51"/>
                <a:gd name="T7" fmla="*/ 1054 h 56"/>
                <a:gd name="T8" fmla="*/ 567 w 51"/>
                <a:gd name="T9" fmla="*/ 490 h 56"/>
                <a:gd name="T10" fmla="*/ 806 w 5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0" y="14"/>
                    <a:pt x="25" y="24"/>
                    <a:pt x="8" y="31"/>
                  </a:cubicBezTo>
                  <a:cubicBezTo>
                    <a:pt x="0" y="34"/>
                    <a:pt x="0" y="34"/>
                    <a:pt x="7" y="40"/>
                  </a:cubicBezTo>
                  <a:cubicBezTo>
                    <a:pt x="15" y="46"/>
                    <a:pt x="21" y="51"/>
                    <a:pt x="29" y="56"/>
                  </a:cubicBezTo>
                  <a:cubicBezTo>
                    <a:pt x="16" y="43"/>
                    <a:pt x="24" y="35"/>
                    <a:pt x="36" y="26"/>
                  </a:cubicBezTo>
                  <a:cubicBezTo>
                    <a:pt x="45" y="19"/>
                    <a:pt x="45" y="9"/>
                    <a:pt x="51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Freeform 621"/>
            <p:cNvSpPr>
              <a:spLocks/>
            </p:cNvSpPr>
            <p:nvPr/>
          </p:nvSpPr>
          <p:spPr bwMode="auto">
            <a:xfrm>
              <a:off x="1525" y="2416"/>
              <a:ext cx="105" cy="133"/>
            </a:xfrm>
            <a:custGeom>
              <a:avLst/>
              <a:gdLst>
                <a:gd name="T0" fmla="*/ 658 w 42"/>
                <a:gd name="T1" fmla="*/ 0 h 50"/>
                <a:gd name="T2" fmla="*/ 208 w 42"/>
                <a:gd name="T3" fmla="*/ 418 h 50"/>
                <a:gd name="T4" fmla="*/ 50 w 42"/>
                <a:gd name="T5" fmla="*/ 524 h 50"/>
                <a:gd name="T6" fmla="*/ 33 w 42"/>
                <a:gd name="T7" fmla="*/ 942 h 50"/>
                <a:gd name="T8" fmla="*/ 125 w 42"/>
                <a:gd name="T9" fmla="*/ 601 h 50"/>
                <a:gd name="T10" fmla="*/ 300 w 42"/>
                <a:gd name="T11" fmla="*/ 452 h 50"/>
                <a:gd name="T12" fmla="*/ 613 w 42"/>
                <a:gd name="T13" fmla="*/ 7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cubicBezTo>
                    <a:pt x="33" y="8"/>
                    <a:pt x="24" y="15"/>
                    <a:pt x="13" y="22"/>
                  </a:cubicBezTo>
                  <a:cubicBezTo>
                    <a:pt x="10" y="23"/>
                    <a:pt x="5" y="25"/>
                    <a:pt x="3" y="28"/>
                  </a:cubicBezTo>
                  <a:cubicBezTo>
                    <a:pt x="0" y="32"/>
                    <a:pt x="1" y="45"/>
                    <a:pt x="2" y="50"/>
                  </a:cubicBezTo>
                  <a:cubicBezTo>
                    <a:pt x="4" y="45"/>
                    <a:pt x="4" y="36"/>
                    <a:pt x="8" y="32"/>
                  </a:cubicBezTo>
                  <a:cubicBezTo>
                    <a:pt x="11" y="29"/>
                    <a:pt x="16" y="27"/>
                    <a:pt x="19" y="24"/>
                  </a:cubicBezTo>
                  <a:cubicBezTo>
                    <a:pt x="27" y="19"/>
                    <a:pt x="34" y="12"/>
                    <a:pt x="39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" name="Freeform 622"/>
            <p:cNvSpPr>
              <a:spLocks/>
            </p:cNvSpPr>
            <p:nvPr/>
          </p:nvSpPr>
          <p:spPr bwMode="auto">
            <a:xfrm>
              <a:off x="1560" y="2691"/>
              <a:ext cx="80" cy="194"/>
            </a:xfrm>
            <a:custGeom>
              <a:avLst/>
              <a:gdLst>
                <a:gd name="T0" fmla="*/ 488 w 32"/>
                <a:gd name="T1" fmla="*/ 21 h 73"/>
                <a:gd name="T2" fmla="*/ 83 w 32"/>
                <a:gd name="T3" fmla="*/ 1371 h 73"/>
                <a:gd name="T4" fmla="*/ 500 w 3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3">
                  <a:moveTo>
                    <a:pt x="31" y="1"/>
                  </a:moveTo>
                  <a:cubicBezTo>
                    <a:pt x="0" y="3"/>
                    <a:pt x="6" y="52"/>
                    <a:pt x="5" y="73"/>
                  </a:cubicBezTo>
                  <a:cubicBezTo>
                    <a:pt x="12" y="49"/>
                    <a:pt x="14" y="20"/>
                    <a:pt x="32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" name="Freeform 623"/>
            <p:cNvSpPr>
              <a:spLocks/>
            </p:cNvSpPr>
            <p:nvPr/>
          </p:nvSpPr>
          <p:spPr bwMode="auto">
            <a:xfrm>
              <a:off x="1355" y="2664"/>
              <a:ext cx="138" cy="213"/>
            </a:xfrm>
            <a:custGeom>
              <a:avLst/>
              <a:gdLst>
                <a:gd name="T0" fmla="*/ 868 w 55"/>
                <a:gd name="T1" fmla="*/ 0 h 80"/>
                <a:gd name="T2" fmla="*/ 208 w 55"/>
                <a:gd name="T3" fmla="*/ 375 h 80"/>
                <a:gd name="T4" fmla="*/ 50 w 55"/>
                <a:gd name="T5" fmla="*/ 623 h 80"/>
                <a:gd name="T6" fmla="*/ 50 w 55"/>
                <a:gd name="T7" fmla="*/ 1510 h 80"/>
                <a:gd name="T8" fmla="*/ 113 w 55"/>
                <a:gd name="T9" fmla="*/ 1078 h 80"/>
                <a:gd name="T10" fmla="*/ 221 w 55"/>
                <a:gd name="T11" fmla="*/ 588 h 80"/>
                <a:gd name="T12" fmla="*/ 868 w 55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0">
                  <a:moveTo>
                    <a:pt x="55" y="0"/>
                  </a:moveTo>
                  <a:cubicBezTo>
                    <a:pt x="46" y="11"/>
                    <a:pt x="26" y="15"/>
                    <a:pt x="13" y="20"/>
                  </a:cubicBezTo>
                  <a:cubicBezTo>
                    <a:pt x="7" y="22"/>
                    <a:pt x="5" y="26"/>
                    <a:pt x="3" y="33"/>
                  </a:cubicBezTo>
                  <a:cubicBezTo>
                    <a:pt x="0" y="47"/>
                    <a:pt x="5" y="64"/>
                    <a:pt x="3" y="80"/>
                  </a:cubicBezTo>
                  <a:cubicBezTo>
                    <a:pt x="8" y="78"/>
                    <a:pt x="6" y="61"/>
                    <a:pt x="7" y="57"/>
                  </a:cubicBezTo>
                  <a:cubicBezTo>
                    <a:pt x="8" y="49"/>
                    <a:pt x="9" y="37"/>
                    <a:pt x="14" y="31"/>
                  </a:cubicBezTo>
                  <a:cubicBezTo>
                    <a:pt x="22" y="20"/>
                    <a:pt x="51" y="16"/>
                    <a:pt x="5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" name="Freeform 624"/>
            <p:cNvSpPr>
              <a:spLocks/>
            </p:cNvSpPr>
            <p:nvPr/>
          </p:nvSpPr>
          <p:spPr bwMode="auto">
            <a:xfrm>
              <a:off x="1120" y="2765"/>
              <a:ext cx="170" cy="152"/>
            </a:xfrm>
            <a:custGeom>
              <a:avLst/>
              <a:gdLst>
                <a:gd name="T0" fmla="*/ 1063 w 68"/>
                <a:gd name="T1" fmla="*/ 0 h 57"/>
                <a:gd name="T2" fmla="*/ 625 w 68"/>
                <a:gd name="T3" fmla="*/ 171 h 57"/>
                <a:gd name="T4" fmla="*/ 238 w 68"/>
                <a:gd name="T5" fmla="*/ 264 h 57"/>
                <a:gd name="T6" fmla="*/ 95 w 68"/>
                <a:gd name="T7" fmla="*/ 477 h 57"/>
                <a:gd name="T8" fmla="*/ 0 w 68"/>
                <a:gd name="T9" fmla="*/ 1080 h 57"/>
                <a:gd name="T10" fmla="*/ 220 w 68"/>
                <a:gd name="T11" fmla="*/ 797 h 57"/>
                <a:gd name="T12" fmla="*/ 333 w 68"/>
                <a:gd name="T13" fmla="*/ 435 h 57"/>
                <a:gd name="T14" fmla="*/ 595 w 68"/>
                <a:gd name="T15" fmla="*/ 285 h 57"/>
                <a:gd name="T16" fmla="*/ 1063 w 68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7">
                  <a:moveTo>
                    <a:pt x="68" y="0"/>
                  </a:moveTo>
                  <a:cubicBezTo>
                    <a:pt x="62" y="6"/>
                    <a:pt x="48" y="8"/>
                    <a:pt x="40" y="9"/>
                  </a:cubicBezTo>
                  <a:cubicBezTo>
                    <a:pt x="32" y="11"/>
                    <a:pt x="24" y="13"/>
                    <a:pt x="15" y="14"/>
                  </a:cubicBezTo>
                  <a:cubicBezTo>
                    <a:pt x="8" y="15"/>
                    <a:pt x="6" y="18"/>
                    <a:pt x="6" y="25"/>
                  </a:cubicBezTo>
                  <a:cubicBezTo>
                    <a:pt x="6" y="37"/>
                    <a:pt x="4" y="46"/>
                    <a:pt x="0" y="57"/>
                  </a:cubicBezTo>
                  <a:cubicBezTo>
                    <a:pt x="6" y="55"/>
                    <a:pt x="11" y="47"/>
                    <a:pt x="14" y="42"/>
                  </a:cubicBezTo>
                  <a:cubicBezTo>
                    <a:pt x="18" y="36"/>
                    <a:pt x="17" y="28"/>
                    <a:pt x="21" y="23"/>
                  </a:cubicBezTo>
                  <a:cubicBezTo>
                    <a:pt x="25" y="18"/>
                    <a:pt x="32" y="17"/>
                    <a:pt x="38" y="15"/>
                  </a:cubicBezTo>
                  <a:cubicBezTo>
                    <a:pt x="44" y="12"/>
                    <a:pt x="62" y="4"/>
                    <a:pt x="68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" name="Freeform 625"/>
            <p:cNvSpPr>
              <a:spLocks/>
            </p:cNvSpPr>
            <p:nvPr/>
          </p:nvSpPr>
          <p:spPr bwMode="auto">
            <a:xfrm>
              <a:off x="878" y="2747"/>
              <a:ext cx="182" cy="101"/>
            </a:xfrm>
            <a:custGeom>
              <a:avLst/>
              <a:gdLst>
                <a:gd name="T0" fmla="*/ 342 w 73"/>
                <a:gd name="T1" fmla="*/ 0 h 38"/>
                <a:gd name="T2" fmla="*/ 75 w 73"/>
                <a:gd name="T3" fmla="*/ 114 h 38"/>
                <a:gd name="T4" fmla="*/ 75 w 73"/>
                <a:gd name="T5" fmla="*/ 712 h 38"/>
                <a:gd name="T6" fmla="*/ 416 w 73"/>
                <a:gd name="T7" fmla="*/ 170 h 38"/>
                <a:gd name="T8" fmla="*/ 696 w 73"/>
                <a:gd name="T9" fmla="*/ 319 h 38"/>
                <a:gd name="T10" fmla="*/ 1132 w 73"/>
                <a:gd name="T11" fmla="*/ 375 h 38"/>
                <a:gd name="T12" fmla="*/ 558 w 73"/>
                <a:gd name="T13" fmla="*/ 114 h 38"/>
                <a:gd name="T14" fmla="*/ 354 w 73"/>
                <a:gd name="T15" fmla="*/ 2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22" y="0"/>
                  </a:moveTo>
                  <a:cubicBezTo>
                    <a:pt x="16" y="2"/>
                    <a:pt x="9" y="0"/>
                    <a:pt x="5" y="6"/>
                  </a:cubicBezTo>
                  <a:cubicBezTo>
                    <a:pt x="0" y="14"/>
                    <a:pt x="2" y="29"/>
                    <a:pt x="5" y="38"/>
                  </a:cubicBezTo>
                  <a:cubicBezTo>
                    <a:pt x="1" y="23"/>
                    <a:pt x="11" y="7"/>
                    <a:pt x="27" y="9"/>
                  </a:cubicBezTo>
                  <a:cubicBezTo>
                    <a:pt x="34" y="10"/>
                    <a:pt x="39" y="15"/>
                    <a:pt x="45" y="17"/>
                  </a:cubicBezTo>
                  <a:cubicBezTo>
                    <a:pt x="54" y="20"/>
                    <a:pt x="64" y="20"/>
                    <a:pt x="73" y="20"/>
                  </a:cubicBezTo>
                  <a:cubicBezTo>
                    <a:pt x="59" y="19"/>
                    <a:pt x="48" y="13"/>
                    <a:pt x="36" y="6"/>
                  </a:cubicBezTo>
                  <a:cubicBezTo>
                    <a:pt x="32" y="4"/>
                    <a:pt x="28" y="1"/>
                    <a:pt x="23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" name="Freeform 626"/>
            <p:cNvSpPr>
              <a:spLocks/>
            </p:cNvSpPr>
            <p:nvPr/>
          </p:nvSpPr>
          <p:spPr bwMode="auto">
            <a:xfrm>
              <a:off x="678" y="2677"/>
              <a:ext cx="92" cy="40"/>
            </a:xfrm>
            <a:custGeom>
              <a:avLst/>
              <a:gdLst>
                <a:gd name="T0" fmla="*/ 0 w 37"/>
                <a:gd name="T1" fmla="*/ 56 h 15"/>
                <a:gd name="T2" fmla="*/ 278 w 37"/>
                <a:gd name="T3" fmla="*/ 93 h 15"/>
                <a:gd name="T4" fmla="*/ 569 w 37"/>
                <a:gd name="T5" fmla="*/ 285 h 15"/>
                <a:gd name="T6" fmla="*/ 246 w 37"/>
                <a:gd name="T7" fmla="*/ 149 h 15"/>
                <a:gd name="T8" fmla="*/ 12 w 37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0" y="3"/>
                  </a:moveTo>
                  <a:cubicBezTo>
                    <a:pt x="8" y="1"/>
                    <a:pt x="11" y="0"/>
                    <a:pt x="18" y="5"/>
                  </a:cubicBezTo>
                  <a:cubicBezTo>
                    <a:pt x="23" y="9"/>
                    <a:pt x="33" y="10"/>
                    <a:pt x="37" y="15"/>
                  </a:cubicBezTo>
                  <a:cubicBezTo>
                    <a:pt x="29" y="14"/>
                    <a:pt x="23" y="11"/>
                    <a:pt x="16" y="8"/>
                  </a:cubicBezTo>
                  <a:cubicBezTo>
                    <a:pt x="11" y="5"/>
                    <a:pt x="6" y="5"/>
                    <a:pt x="1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" name="Freeform 627"/>
            <p:cNvSpPr>
              <a:spLocks/>
            </p:cNvSpPr>
            <p:nvPr/>
          </p:nvSpPr>
          <p:spPr bwMode="auto">
            <a:xfrm>
              <a:off x="785" y="2987"/>
              <a:ext cx="143" cy="128"/>
            </a:xfrm>
            <a:custGeom>
              <a:avLst/>
              <a:gdLst>
                <a:gd name="T0" fmla="*/ 146 w 57"/>
                <a:gd name="T1" fmla="*/ 909 h 48"/>
                <a:gd name="T2" fmla="*/ 125 w 57"/>
                <a:gd name="T3" fmla="*/ 248 h 48"/>
                <a:gd name="T4" fmla="*/ 429 w 57"/>
                <a:gd name="T5" fmla="*/ 115 h 48"/>
                <a:gd name="T6" fmla="*/ 901 w 57"/>
                <a:gd name="T7" fmla="*/ 21 h 48"/>
                <a:gd name="T8" fmla="*/ 396 w 57"/>
                <a:gd name="T9" fmla="*/ 227 h 48"/>
                <a:gd name="T10" fmla="*/ 208 w 57"/>
                <a:gd name="T11" fmla="*/ 376 h 48"/>
                <a:gd name="T12" fmla="*/ 176 w 57"/>
                <a:gd name="T13" fmla="*/ 66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8">
                  <a:moveTo>
                    <a:pt x="9" y="48"/>
                  </a:moveTo>
                  <a:cubicBezTo>
                    <a:pt x="14" y="37"/>
                    <a:pt x="0" y="24"/>
                    <a:pt x="8" y="13"/>
                  </a:cubicBezTo>
                  <a:cubicBezTo>
                    <a:pt x="12" y="8"/>
                    <a:pt x="21" y="6"/>
                    <a:pt x="27" y="6"/>
                  </a:cubicBezTo>
                  <a:cubicBezTo>
                    <a:pt x="36" y="4"/>
                    <a:pt x="48" y="0"/>
                    <a:pt x="57" y="1"/>
                  </a:cubicBezTo>
                  <a:cubicBezTo>
                    <a:pt x="47" y="4"/>
                    <a:pt x="34" y="7"/>
                    <a:pt x="25" y="12"/>
                  </a:cubicBezTo>
                  <a:cubicBezTo>
                    <a:pt x="21" y="13"/>
                    <a:pt x="15" y="16"/>
                    <a:pt x="13" y="20"/>
                  </a:cubicBezTo>
                  <a:cubicBezTo>
                    <a:pt x="11" y="24"/>
                    <a:pt x="13" y="30"/>
                    <a:pt x="11" y="3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" name="Freeform 628"/>
            <p:cNvSpPr>
              <a:spLocks/>
            </p:cNvSpPr>
            <p:nvPr/>
          </p:nvSpPr>
          <p:spPr bwMode="auto">
            <a:xfrm>
              <a:off x="1008" y="2989"/>
              <a:ext cx="137" cy="123"/>
            </a:xfrm>
            <a:custGeom>
              <a:avLst/>
              <a:gdLst>
                <a:gd name="T0" fmla="*/ 849 w 55"/>
                <a:gd name="T1" fmla="*/ 78 h 46"/>
                <a:gd name="T2" fmla="*/ 279 w 55"/>
                <a:gd name="T3" fmla="*/ 56 h 46"/>
                <a:gd name="T4" fmla="*/ 137 w 55"/>
                <a:gd name="T5" fmla="*/ 880 h 46"/>
                <a:gd name="T6" fmla="*/ 187 w 55"/>
                <a:gd name="T7" fmla="*/ 422 h 46"/>
                <a:gd name="T8" fmla="*/ 341 w 55"/>
                <a:gd name="T9" fmla="*/ 171 h 46"/>
                <a:gd name="T10" fmla="*/ 820 w 55"/>
                <a:gd name="T11" fmla="*/ 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6">
                  <a:moveTo>
                    <a:pt x="55" y="4"/>
                  </a:moveTo>
                  <a:cubicBezTo>
                    <a:pt x="43" y="4"/>
                    <a:pt x="31" y="0"/>
                    <a:pt x="18" y="3"/>
                  </a:cubicBezTo>
                  <a:cubicBezTo>
                    <a:pt x="0" y="6"/>
                    <a:pt x="12" y="34"/>
                    <a:pt x="9" y="46"/>
                  </a:cubicBezTo>
                  <a:cubicBezTo>
                    <a:pt x="11" y="38"/>
                    <a:pt x="10" y="29"/>
                    <a:pt x="12" y="22"/>
                  </a:cubicBezTo>
                  <a:cubicBezTo>
                    <a:pt x="15" y="14"/>
                    <a:pt x="14" y="11"/>
                    <a:pt x="22" y="9"/>
                  </a:cubicBezTo>
                  <a:cubicBezTo>
                    <a:pt x="32" y="7"/>
                    <a:pt x="43" y="6"/>
                    <a:pt x="53" y="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" name="Freeform 629"/>
            <p:cNvSpPr>
              <a:spLocks/>
            </p:cNvSpPr>
            <p:nvPr/>
          </p:nvSpPr>
          <p:spPr bwMode="auto">
            <a:xfrm>
              <a:off x="1248" y="2963"/>
              <a:ext cx="105" cy="136"/>
            </a:xfrm>
            <a:custGeom>
              <a:avLst/>
              <a:gdLst>
                <a:gd name="T0" fmla="*/ 658 w 42"/>
                <a:gd name="T1" fmla="*/ 0 h 51"/>
                <a:gd name="T2" fmla="*/ 345 w 42"/>
                <a:gd name="T3" fmla="*/ 35 h 51"/>
                <a:gd name="T4" fmla="*/ 113 w 42"/>
                <a:gd name="T5" fmla="*/ 149 h 51"/>
                <a:gd name="T6" fmla="*/ 20 w 42"/>
                <a:gd name="T7" fmla="*/ 435 h 51"/>
                <a:gd name="T8" fmla="*/ 63 w 42"/>
                <a:gd name="T9" fmla="*/ 968 h 51"/>
                <a:gd name="T10" fmla="*/ 113 w 42"/>
                <a:gd name="T11" fmla="*/ 435 h 51"/>
                <a:gd name="T12" fmla="*/ 270 w 42"/>
                <a:gd name="T13" fmla="*/ 205 h 51"/>
                <a:gd name="T14" fmla="*/ 563 w 42"/>
                <a:gd name="T15" fmla="*/ 3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1">
                  <a:moveTo>
                    <a:pt x="42" y="0"/>
                  </a:moveTo>
                  <a:cubicBezTo>
                    <a:pt x="36" y="2"/>
                    <a:pt x="28" y="1"/>
                    <a:pt x="22" y="2"/>
                  </a:cubicBezTo>
                  <a:cubicBezTo>
                    <a:pt x="17" y="4"/>
                    <a:pt x="12" y="5"/>
                    <a:pt x="7" y="8"/>
                  </a:cubicBezTo>
                  <a:cubicBezTo>
                    <a:pt x="2" y="12"/>
                    <a:pt x="0" y="16"/>
                    <a:pt x="1" y="23"/>
                  </a:cubicBezTo>
                  <a:cubicBezTo>
                    <a:pt x="1" y="32"/>
                    <a:pt x="0" y="42"/>
                    <a:pt x="4" y="51"/>
                  </a:cubicBezTo>
                  <a:cubicBezTo>
                    <a:pt x="2" y="43"/>
                    <a:pt x="5" y="30"/>
                    <a:pt x="7" y="23"/>
                  </a:cubicBezTo>
                  <a:cubicBezTo>
                    <a:pt x="9" y="17"/>
                    <a:pt x="13" y="15"/>
                    <a:pt x="17" y="11"/>
                  </a:cubicBezTo>
                  <a:cubicBezTo>
                    <a:pt x="23" y="6"/>
                    <a:pt x="29" y="4"/>
                    <a:pt x="36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" name="Freeform 630"/>
            <p:cNvSpPr>
              <a:spLocks/>
            </p:cNvSpPr>
            <p:nvPr/>
          </p:nvSpPr>
          <p:spPr bwMode="auto">
            <a:xfrm>
              <a:off x="1445" y="2971"/>
              <a:ext cx="83" cy="93"/>
            </a:xfrm>
            <a:custGeom>
              <a:avLst/>
              <a:gdLst>
                <a:gd name="T0" fmla="*/ 526 w 33"/>
                <a:gd name="T1" fmla="*/ 0 h 35"/>
                <a:gd name="T2" fmla="*/ 176 w 33"/>
                <a:gd name="T3" fmla="*/ 77 h 35"/>
                <a:gd name="T4" fmla="*/ 126 w 33"/>
                <a:gd name="T5" fmla="*/ 656 h 35"/>
                <a:gd name="T6" fmla="*/ 475 w 33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33" y="0"/>
                  </a:moveTo>
                  <a:cubicBezTo>
                    <a:pt x="26" y="2"/>
                    <a:pt x="18" y="0"/>
                    <a:pt x="11" y="4"/>
                  </a:cubicBezTo>
                  <a:cubicBezTo>
                    <a:pt x="0" y="9"/>
                    <a:pt x="8" y="25"/>
                    <a:pt x="8" y="35"/>
                  </a:cubicBezTo>
                  <a:cubicBezTo>
                    <a:pt x="5" y="21"/>
                    <a:pt x="14" y="2"/>
                    <a:pt x="3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" name="Freeform 631"/>
            <p:cNvSpPr>
              <a:spLocks/>
            </p:cNvSpPr>
            <p:nvPr/>
          </p:nvSpPr>
          <p:spPr bwMode="auto">
            <a:xfrm>
              <a:off x="1605" y="3005"/>
              <a:ext cx="40" cy="75"/>
            </a:xfrm>
            <a:custGeom>
              <a:avLst/>
              <a:gdLst>
                <a:gd name="T0" fmla="*/ 220 w 16"/>
                <a:gd name="T1" fmla="*/ 21 h 28"/>
                <a:gd name="T2" fmla="*/ 113 w 16"/>
                <a:gd name="T3" fmla="*/ 538 h 28"/>
                <a:gd name="T4" fmla="*/ 25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4" y="1"/>
                  </a:moveTo>
                  <a:cubicBezTo>
                    <a:pt x="0" y="1"/>
                    <a:pt x="4" y="20"/>
                    <a:pt x="7" y="28"/>
                  </a:cubicBezTo>
                  <a:cubicBezTo>
                    <a:pt x="7" y="18"/>
                    <a:pt x="6" y="5"/>
                    <a:pt x="16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" name="Freeform 632"/>
            <p:cNvSpPr>
              <a:spLocks/>
            </p:cNvSpPr>
            <p:nvPr/>
          </p:nvSpPr>
          <p:spPr bwMode="auto">
            <a:xfrm>
              <a:off x="805" y="2485"/>
              <a:ext cx="278" cy="232"/>
            </a:xfrm>
            <a:custGeom>
              <a:avLst/>
              <a:gdLst>
                <a:gd name="T0" fmla="*/ 0 w 111"/>
                <a:gd name="T1" fmla="*/ 1480 h 87"/>
                <a:gd name="T2" fmla="*/ 564 w 111"/>
                <a:gd name="T3" fmla="*/ 1629 h 87"/>
                <a:gd name="T4" fmla="*/ 1180 w 111"/>
                <a:gd name="T5" fmla="*/ 1117 h 87"/>
                <a:gd name="T6" fmla="*/ 1380 w 111"/>
                <a:gd name="T7" fmla="*/ 819 h 87"/>
                <a:gd name="T8" fmla="*/ 1630 w 111"/>
                <a:gd name="T9" fmla="*/ 477 h 87"/>
                <a:gd name="T10" fmla="*/ 1630 w 111"/>
                <a:gd name="T11" fmla="*/ 192 h 87"/>
                <a:gd name="T12" fmla="*/ 1367 w 111"/>
                <a:gd name="T13" fmla="*/ 0 h 87"/>
                <a:gd name="T14" fmla="*/ 1443 w 111"/>
                <a:gd name="T15" fmla="*/ 205 h 87"/>
                <a:gd name="T16" fmla="*/ 1347 w 111"/>
                <a:gd name="T17" fmla="*/ 547 h 87"/>
                <a:gd name="T18" fmla="*/ 972 w 111"/>
                <a:gd name="T19" fmla="*/ 1101 h 87"/>
                <a:gd name="T20" fmla="*/ 804 w 111"/>
                <a:gd name="T21" fmla="*/ 1365 h 87"/>
                <a:gd name="T22" fmla="*/ 501 w 111"/>
                <a:gd name="T23" fmla="*/ 1515 h 87"/>
                <a:gd name="T24" fmla="*/ 113 w 111"/>
                <a:gd name="T25" fmla="*/ 1501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87">
                  <a:moveTo>
                    <a:pt x="0" y="78"/>
                  </a:moveTo>
                  <a:cubicBezTo>
                    <a:pt x="8" y="85"/>
                    <a:pt x="26" y="87"/>
                    <a:pt x="36" y="86"/>
                  </a:cubicBezTo>
                  <a:cubicBezTo>
                    <a:pt x="52" y="84"/>
                    <a:pt x="64" y="70"/>
                    <a:pt x="75" y="59"/>
                  </a:cubicBezTo>
                  <a:cubicBezTo>
                    <a:pt x="80" y="54"/>
                    <a:pt x="83" y="48"/>
                    <a:pt x="88" y="43"/>
                  </a:cubicBezTo>
                  <a:cubicBezTo>
                    <a:pt x="94" y="37"/>
                    <a:pt x="99" y="31"/>
                    <a:pt x="104" y="25"/>
                  </a:cubicBezTo>
                  <a:cubicBezTo>
                    <a:pt x="108" y="19"/>
                    <a:pt x="111" y="15"/>
                    <a:pt x="104" y="10"/>
                  </a:cubicBezTo>
                  <a:cubicBezTo>
                    <a:pt x="100" y="7"/>
                    <a:pt x="93" y="2"/>
                    <a:pt x="87" y="0"/>
                  </a:cubicBezTo>
                  <a:cubicBezTo>
                    <a:pt x="88" y="4"/>
                    <a:pt x="92" y="7"/>
                    <a:pt x="92" y="11"/>
                  </a:cubicBezTo>
                  <a:cubicBezTo>
                    <a:pt x="93" y="17"/>
                    <a:pt x="89" y="24"/>
                    <a:pt x="86" y="29"/>
                  </a:cubicBezTo>
                  <a:cubicBezTo>
                    <a:pt x="79" y="39"/>
                    <a:pt x="69" y="47"/>
                    <a:pt x="62" y="58"/>
                  </a:cubicBezTo>
                  <a:cubicBezTo>
                    <a:pt x="59" y="64"/>
                    <a:pt x="57" y="68"/>
                    <a:pt x="51" y="72"/>
                  </a:cubicBezTo>
                  <a:cubicBezTo>
                    <a:pt x="45" y="75"/>
                    <a:pt x="39" y="78"/>
                    <a:pt x="32" y="80"/>
                  </a:cubicBezTo>
                  <a:cubicBezTo>
                    <a:pt x="24" y="82"/>
                    <a:pt x="15" y="82"/>
                    <a:pt x="7" y="79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" name="Freeform 633"/>
            <p:cNvSpPr>
              <a:spLocks/>
            </p:cNvSpPr>
            <p:nvPr/>
          </p:nvSpPr>
          <p:spPr bwMode="auto">
            <a:xfrm>
              <a:off x="1130" y="2635"/>
              <a:ext cx="198" cy="144"/>
            </a:xfrm>
            <a:custGeom>
              <a:avLst/>
              <a:gdLst>
                <a:gd name="T0" fmla="*/ 0 w 79"/>
                <a:gd name="T1" fmla="*/ 989 h 54"/>
                <a:gd name="T2" fmla="*/ 972 w 79"/>
                <a:gd name="T3" fmla="*/ 717 h 54"/>
                <a:gd name="T4" fmla="*/ 1163 w 79"/>
                <a:gd name="T5" fmla="*/ 477 h 54"/>
                <a:gd name="T6" fmla="*/ 930 w 79"/>
                <a:gd name="T7" fmla="*/ 227 h 54"/>
                <a:gd name="T8" fmla="*/ 617 w 79"/>
                <a:gd name="T9" fmla="*/ 0 h 54"/>
                <a:gd name="T10" fmla="*/ 817 w 79"/>
                <a:gd name="T11" fmla="*/ 435 h 54"/>
                <a:gd name="T12" fmla="*/ 597 w 79"/>
                <a:gd name="T13" fmla="*/ 704 h 54"/>
                <a:gd name="T14" fmla="*/ 50 w 79"/>
                <a:gd name="T15" fmla="*/ 96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4">
                  <a:moveTo>
                    <a:pt x="0" y="52"/>
                  </a:moveTo>
                  <a:cubicBezTo>
                    <a:pt x="20" y="54"/>
                    <a:pt x="42" y="46"/>
                    <a:pt x="62" y="38"/>
                  </a:cubicBezTo>
                  <a:cubicBezTo>
                    <a:pt x="68" y="35"/>
                    <a:pt x="79" y="33"/>
                    <a:pt x="74" y="25"/>
                  </a:cubicBezTo>
                  <a:cubicBezTo>
                    <a:pt x="71" y="19"/>
                    <a:pt x="64" y="16"/>
                    <a:pt x="59" y="12"/>
                  </a:cubicBezTo>
                  <a:cubicBezTo>
                    <a:pt x="54" y="8"/>
                    <a:pt x="46" y="1"/>
                    <a:pt x="39" y="0"/>
                  </a:cubicBezTo>
                  <a:cubicBezTo>
                    <a:pt x="44" y="7"/>
                    <a:pt x="54" y="13"/>
                    <a:pt x="52" y="23"/>
                  </a:cubicBezTo>
                  <a:cubicBezTo>
                    <a:pt x="51" y="30"/>
                    <a:pt x="44" y="34"/>
                    <a:pt x="38" y="37"/>
                  </a:cubicBezTo>
                  <a:cubicBezTo>
                    <a:pt x="27" y="42"/>
                    <a:pt x="15" y="47"/>
                    <a:pt x="3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" name="Freeform 634"/>
            <p:cNvSpPr>
              <a:spLocks/>
            </p:cNvSpPr>
            <p:nvPr/>
          </p:nvSpPr>
          <p:spPr bwMode="auto">
            <a:xfrm>
              <a:off x="1363" y="2504"/>
              <a:ext cx="142" cy="176"/>
            </a:xfrm>
            <a:custGeom>
              <a:avLst/>
              <a:gdLst>
                <a:gd name="T0" fmla="*/ 249 w 57"/>
                <a:gd name="T1" fmla="*/ 1251 h 66"/>
                <a:gd name="T2" fmla="*/ 820 w 57"/>
                <a:gd name="T3" fmla="*/ 832 h 66"/>
                <a:gd name="T4" fmla="*/ 757 w 57"/>
                <a:gd name="T5" fmla="*/ 0 h 66"/>
                <a:gd name="T6" fmla="*/ 570 w 57"/>
                <a:gd name="T7" fmla="*/ 819 h 66"/>
                <a:gd name="T8" fmla="*/ 416 w 57"/>
                <a:gd name="T9" fmla="*/ 968 h 66"/>
                <a:gd name="T10" fmla="*/ 262 w 57"/>
                <a:gd name="T11" fmla="*/ 1139 h 66"/>
                <a:gd name="T12" fmla="*/ 0 w 57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6">
                  <a:moveTo>
                    <a:pt x="16" y="66"/>
                  </a:moveTo>
                  <a:cubicBezTo>
                    <a:pt x="27" y="62"/>
                    <a:pt x="49" y="56"/>
                    <a:pt x="53" y="44"/>
                  </a:cubicBezTo>
                  <a:cubicBezTo>
                    <a:pt x="57" y="32"/>
                    <a:pt x="54" y="11"/>
                    <a:pt x="49" y="0"/>
                  </a:cubicBezTo>
                  <a:cubicBezTo>
                    <a:pt x="47" y="17"/>
                    <a:pt x="50" y="30"/>
                    <a:pt x="37" y="43"/>
                  </a:cubicBezTo>
                  <a:cubicBezTo>
                    <a:pt x="34" y="46"/>
                    <a:pt x="31" y="48"/>
                    <a:pt x="27" y="51"/>
                  </a:cubicBezTo>
                  <a:cubicBezTo>
                    <a:pt x="23" y="53"/>
                    <a:pt x="21" y="57"/>
                    <a:pt x="17" y="60"/>
                  </a:cubicBezTo>
                  <a:cubicBezTo>
                    <a:pt x="13" y="64"/>
                    <a:pt x="6" y="66"/>
                    <a:pt x="0" y="6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" name="Freeform 635"/>
            <p:cNvSpPr>
              <a:spLocks/>
            </p:cNvSpPr>
            <p:nvPr/>
          </p:nvSpPr>
          <p:spPr bwMode="auto">
            <a:xfrm>
              <a:off x="1390" y="2851"/>
              <a:ext cx="155" cy="109"/>
            </a:xfrm>
            <a:custGeom>
              <a:avLst/>
              <a:gdLst>
                <a:gd name="T0" fmla="*/ 50 w 62"/>
                <a:gd name="T1" fmla="*/ 580 h 41"/>
                <a:gd name="T2" fmla="*/ 333 w 62"/>
                <a:gd name="T3" fmla="*/ 694 h 41"/>
                <a:gd name="T4" fmla="*/ 708 w 62"/>
                <a:gd name="T5" fmla="*/ 678 h 41"/>
                <a:gd name="T6" fmla="*/ 938 w 62"/>
                <a:gd name="T7" fmla="*/ 601 h 41"/>
                <a:gd name="T8" fmla="*/ 938 w 62"/>
                <a:gd name="T9" fmla="*/ 319 h 41"/>
                <a:gd name="T10" fmla="*/ 958 w 62"/>
                <a:gd name="T11" fmla="*/ 0 h 41"/>
                <a:gd name="T12" fmla="*/ 863 w 62"/>
                <a:gd name="T13" fmla="*/ 340 h 41"/>
                <a:gd name="T14" fmla="*/ 595 w 62"/>
                <a:gd name="T15" fmla="*/ 524 h 41"/>
                <a:gd name="T16" fmla="*/ 283 w 62"/>
                <a:gd name="T17" fmla="*/ 487 h 41"/>
                <a:gd name="T18" fmla="*/ 0 w 62"/>
                <a:gd name="T19" fmla="*/ 58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1">
                  <a:moveTo>
                    <a:pt x="3" y="31"/>
                  </a:moveTo>
                  <a:cubicBezTo>
                    <a:pt x="10" y="29"/>
                    <a:pt x="15" y="34"/>
                    <a:pt x="21" y="37"/>
                  </a:cubicBezTo>
                  <a:cubicBezTo>
                    <a:pt x="28" y="41"/>
                    <a:pt x="38" y="37"/>
                    <a:pt x="45" y="36"/>
                  </a:cubicBezTo>
                  <a:cubicBezTo>
                    <a:pt x="49" y="35"/>
                    <a:pt x="58" y="36"/>
                    <a:pt x="60" y="32"/>
                  </a:cubicBezTo>
                  <a:cubicBezTo>
                    <a:pt x="62" y="29"/>
                    <a:pt x="60" y="20"/>
                    <a:pt x="60" y="17"/>
                  </a:cubicBezTo>
                  <a:cubicBezTo>
                    <a:pt x="60" y="11"/>
                    <a:pt x="61" y="5"/>
                    <a:pt x="61" y="0"/>
                  </a:cubicBezTo>
                  <a:cubicBezTo>
                    <a:pt x="57" y="4"/>
                    <a:pt x="58" y="13"/>
                    <a:pt x="55" y="18"/>
                  </a:cubicBezTo>
                  <a:cubicBezTo>
                    <a:pt x="51" y="24"/>
                    <a:pt x="44" y="27"/>
                    <a:pt x="38" y="28"/>
                  </a:cubicBezTo>
                  <a:cubicBezTo>
                    <a:pt x="31" y="29"/>
                    <a:pt x="25" y="26"/>
                    <a:pt x="18" y="26"/>
                  </a:cubicBezTo>
                  <a:cubicBezTo>
                    <a:pt x="12" y="27"/>
                    <a:pt x="6" y="32"/>
                    <a:pt x="0" y="3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" name="Freeform 636"/>
            <p:cNvSpPr>
              <a:spLocks/>
            </p:cNvSpPr>
            <p:nvPr/>
          </p:nvSpPr>
          <p:spPr bwMode="auto">
            <a:xfrm>
              <a:off x="1200" y="2821"/>
              <a:ext cx="138" cy="152"/>
            </a:xfrm>
            <a:custGeom>
              <a:avLst/>
              <a:gdLst>
                <a:gd name="T0" fmla="*/ 0 w 55"/>
                <a:gd name="T1" fmla="*/ 1059 h 57"/>
                <a:gd name="T2" fmla="*/ 125 w 55"/>
                <a:gd name="T3" fmla="*/ 1003 h 57"/>
                <a:gd name="T4" fmla="*/ 346 w 55"/>
                <a:gd name="T5" fmla="*/ 888 h 57"/>
                <a:gd name="T6" fmla="*/ 725 w 55"/>
                <a:gd name="T7" fmla="*/ 776 h 57"/>
                <a:gd name="T8" fmla="*/ 851 w 55"/>
                <a:gd name="T9" fmla="*/ 533 h 57"/>
                <a:gd name="T10" fmla="*/ 838 w 55"/>
                <a:gd name="T11" fmla="*/ 0 h 57"/>
                <a:gd name="T12" fmla="*/ 617 w 55"/>
                <a:gd name="T13" fmla="*/ 648 h 57"/>
                <a:gd name="T14" fmla="*/ 83 w 55"/>
                <a:gd name="T15" fmla="*/ 1024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7">
                  <a:moveTo>
                    <a:pt x="0" y="56"/>
                  </a:moveTo>
                  <a:cubicBezTo>
                    <a:pt x="4" y="57"/>
                    <a:pt x="6" y="55"/>
                    <a:pt x="8" y="53"/>
                  </a:cubicBezTo>
                  <a:cubicBezTo>
                    <a:pt x="13" y="51"/>
                    <a:pt x="18" y="49"/>
                    <a:pt x="22" y="47"/>
                  </a:cubicBezTo>
                  <a:cubicBezTo>
                    <a:pt x="30" y="44"/>
                    <a:pt x="38" y="43"/>
                    <a:pt x="46" y="41"/>
                  </a:cubicBezTo>
                  <a:cubicBezTo>
                    <a:pt x="53" y="39"/>
                    <a:pt x="54" y="35"/>
                    <a:pt x="54" y="28"/>
                  </a:cubicBezTo>
                  <a:cubicBezTo>
                    <a:pt x="54" y="19"/>
                    <a:pt x="55" y="8"/>
                    <a:pt x="53" y="0"/>
                  </a:cubicBezTo>
                  <a:cubicBezTo>
                    <a:pt x="51" y="12"/>
                    <a:pt x="51" y="26"/>
                    <a:pt x="39" y="34"/>
                  </a:cubicBezTo>
                  <a:cubicBezTo>
                    <a:pt x="28" y="42"/>
                    <a:pt x="14" y="42"/>
                    <a:pt x="5" y="5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" name="Freeform 637"/>
            <p:cNvSpPr>
              <a:spLocks/>
            </p:cNvSpPr>
            <p:nvPr/>
          </p:nvSpPr>
          <p:spPr bwMode="auto">
            <a:xfrm>
              <a:off x="960" y="2840"/>
              <a:ext cx="140" cy="128"/>
            </a:xfrm>
            <a:custGeom>
              <a:avLst/>
              <a:gdLst>
                <a:gd name="T0" fmla="*/ 0 w 56"/>
                <a:gd name="T1" fmla="*/ 875 h 48"/>
                <a:gd name="T2" fmla="*/ 625 w 56"/>
                <a:gd name="T3" fmla="*/ 819 h 48"/>
                <a:gd name="T4" fmla="*/ 863 w 56"/>
                <a:gd name="T5" fmla="*/ 0 h 48"/>
                <a:gd name="T6" fmla="*/ 583 w 56"/>
                <a:gd name="T7" fmla="*/ 661 h 48"/>
                <a:gd name="T8" fmla="*/ 83 w 56"/>
                <a:gd name="T9" fmla="*/ 85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0" y="46"/>
                  </a:moveTo>
                  <a:cubicBezTo>
                    <a:pt x="13" y="48"/>
                    <a:pt x="27" y="48"/>
                    <a:pt x="40" y="43"/>
                  </a:cubicBezTo>
                  <a:cubicBezTo>
                    <a:pt x="55" y="37"/>
                    <a:pt x="56" y="15"/>
                    <a:pt x="55" y="0"/>
                  </a:cubicBezTo>
                  <a:cubicBezTo>
                    <a:pt x="51" y="14"/>
                    <a:pt x="49" y="27"/>
                    <a:pt x="37" y="35"/>
                  </a:cubicBezTo>
                  <a:cubicBezTo>
                    <a:pt x="29" y="41"/>
                    <a:pt x="15" y="45"/>
                    <a:pt x="5" y="4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7" name="Freeform 638"/>
            <p:cNvSpPr>
              <a:spLocks/>
            </p:cNvSpPr>
            <p:nvPr/>
          </p:nvSpPr>
          <p:spPr bwMode="auto">
            <a:xfrm>
              <a:off x="688" y="2800"/>
              <a:ext cx="165" cy="181"/>
            </a:xfrm>
            <a:custGeom>
              <a:avLst/>
              <a:gdLst>
                <a:gd name="T0" fmla="*/ 0 w 66"/>
                <a:gd name="T1" fmla="*/ 1262 h 68"/>
                <a:gd name="T2" fmla="*/ 425 w 66"/>
                <a:gd name="T3" fmla="*/ 1262 h 68"/>
                <a:gd name="T4" fmla="*/ 658 w 66"/>
                <a:gd name="T5" fmla="*/ 1246 h 68"/>
                <a:gd name="T6" fmla="*/ 833 w 66"/>
                <a:gd name="T7" fmla="*/ 1224 h 68"/>
                <a:gd name="T8" fmla="*/ 1000 w 66"/>
                <a:gd name="T9" fmla="*/ 793 h 68"/>
                <a:gd name="T10" fmla="*/ 1000 w 66"/>
                <a:gd name="T11" fmla="*/ 319 h 68"/>
                <a:gd name="T12" fmla="*/ 1000 w 66"/>
                <a:gd name="T13" fmla="*/ 0 h 68"/>
                <a:gd name="T14" fmla="*/ 938 w 66"/>
                <a:gd name="T15" fmla="*/ 319 h 68"/>
                <a:gd name="T16" fmla="*/ 875 w 66"/>
                <a:gd name="T17" fmla="*/ 807 h 68"/>
                <a:gd name="T18" fmla="*/ 583 w 66"/>
                <a:gd name="T19" fmla="*/ 1091 h 68"/>
                <a:gd name="T20" fmla="*/ 395 w 66"/>
                <a:gd name="T21" fmla="*/ 1134 h 68"/>
                <a:gd name="T22" fmla="*/ 158 w 66"/>
                <a:gd name="T23" fmla="*/ 119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68">
                  <a:moveTo>
                    <a:pt x="0" y="67"/>
                  </a:moveTo>
                  <a:cubicBezTo>
                    <a:pt x="9" y="67"/>
                    <a:pt x="18" y="68"/>
                    <a:pt x="27" y="67"/>
                  </a:cubicBezTo>
                  <a:cubicBezTo>
                    <a:pt x="32" y="67"/>
                    <a:pt x="37" y="66"/>
                    <a:pt x="42" y="66"/>
                  </a:cubicBezTo>
                  <a:cubicBezTo>
                    <a:pt x="45" y="66"/>
                    <a:pt x="50" y="66"/>
                    <a:pt x="53" y="65"/>
                  </a:cubicBezTo>
                  <a:cubicBezTo>
                    <a:pt x="62" y="61"/>
                    <a:pt x="63" y="50"/>
                    <a:pt x="64" y="42"/>
                  </a:cubicBezTo>
                  <a:cubicBezTo>
                    <a:pt x="64" y="33"/>
                    <a:pt x="63" y="25"/>
                    <a:pt x="64" y="17"/>
                  </a:cubicBezTo>
                  <a:cubicBezTo>
                    <a:pt x="65" y="13"/>
                    <a:pt x="66" y="4"/>
                    <a:pt x="64" y="0"/>
                  </a:cubicBezTo>
                  <a:cubicBezTo>
                    <a:pt x="65" y="4"/>
                    <a:pt x="61" y="12"/>
                    <a:pt x="60" y="17"/>
                  </a:cubicBezTo>
                  <a:cubicBezTo>
                    <a:pt x="59" y="25"/>
                    <a:pt x="59" y="35"/>
                    <a:pt x="56" y="43"/>
                  </a:cubicBezTo>
                  <a:cubicBezTo>
                    <a:pt x="53" y="51"/>
                    <a:pt x="45" y="56"/>
                    <a:pt x="37" y="58"/>
                  </a:cubicBezTo>
                  <a:cubicBezTo>
                    <a:pt x="33" y="60"/>
                    <a:pt x="30" y="59"/>
                    <a:pt x="25" y="60"/>
                  </a:cubicBezTo>
                  <a:cubicBezTo>
                    <a:pt x="20" y="61"/>
                    <a:pt x="15" y="64"/>
                    <a:pt x="10" y="6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8" name="Freeform 639"/>
            <p:cNvSpPr>
              <a:spLocks/>
            </p:cNvSpPr>
            <p:nvPr/>
          </p:nvSpPr>
          <p:spPr bwMode="auto">
            <a:xfrm>
              <a:off x="900" y="3085"/>
              <a:ext cx="100" cy="118"/>
            </a:xfrm>
            <a:custGeom>
              <a:avLst/>
              <a:gdLst>
                <a:gd name="T0" fmla="*/ 0 w 40"/>
                <a:gd name="T1" fmla="*/ 826 h 44"/>
                <a:gd name="T2" fmla="*/ 250 w 40"/>
                <a:gd name="T3" fmla="*/ 826 h 44"/>
                <a:gd name="T4" fmla="*/ 500 w 40"/>
                <a:gd name="T5" fmla="*/ 813 h 44"/>
                <a:gd name="T6" fmla="*/ 595 w 40"/>
                <a:gd name="T7" fmla="*/ 483 h 44"/>
                <a:gd name="T8" fmla="*/ 583 w 40"/>
                <a:gd name="T9" fmla="*/ 0 h 44"/>
                <a:gd name="T10" fmla="*/ 425 w 40"/>
                <a:gd name="T11" fmla="*/ 641 h 44"/>
                <a:gd name="T12" fmla="*/ 50 w 4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0" y="43"/>
                  </a:moveTo>
                  <a:cubicBezTo>
                    <a:pt x="5" y="43"/>
                    <a:pt x="11" y="42"/>
                    <a:pt x="16" y="43"/>
                  </a:cubicBezTo>
                  <a:cubicBezTo>
                    <a:pt x="21" y="43"/>
                    <a:pt x="28" y="44"/>
                    <a:pt x="32" y="42"/>
                  </a:cubicBezTo>
                  <a:cubicBezTo>
                    <a:pt x="38" y="39"/>
                    <a:pt x="38" y="31"/>
                    <a:pt x="38" y="25"/>
                  </a:cubicBezTo>
                  <a:cubicBezTo>
                    <a:pt x="38" y="17"/>
                    <a:pt x="40" y="8"/>
                    <a:pt x="37" y="0"/>
                  </a:cubicBezTo>
                  <a:cubicBezTo>
                    <a:pt x="38" y="11"/>
                    <a:pt x="36" y="26"/>
                    <a:pt x="27" y="33"/>
                  </a:cubicBezTo>
                  <a:cubicBezTo>
                    <a:pt x="22" y="37"/>
                    <a:pt x="10" y="40"/>
                    <a:pt x="3" y="4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9" name="Freeform 640"/>
            <p:cNvSpPr>
              <a:spLocks/>
            </p:cNvSpPr>
            <p:nvPr/>
          </p:nvSpPr>
          <p:spPr bwMode="auto">
            <a:xfrm>
              <a:off x="1098" y="3059"/>
              <a:ext cx="132" cy="154"/>
            </a:xfrm>
            <a:custGeom>
              <a:avLst/>
              <a:gdLst>
                <a:gd name="T0" fmla="*/ 229 w 53"/>
                <a:gd name="T1" fmla="*/ 1009 h 58"/>
                <a:gd name="T2" fmla="*/ 695 w 53"/>
                <a:gd name="T3" fmla="*/ 895 h 58"/>
                <a:gd name="T4" fmla="*/ 745 w 53"/>
                <a:gd name="T5" fmla="*/ 0 h 58"/>
                <a:gd name="T6" fmla="*/ 496 w 53"/>
                <a:gd name="T7" fmla="*/ 826 h 58"/>
                <a:gd name="T8" fmla="*/ 0 w 53"/>
                <a:gd name="T9" fmla="*/ 9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15" y="54"/>
                  </a:moveTo>
                  <a:cubicBezTo>
                    <a:pt x="24" y="52"/>
                    <a:pt x="39" y="58"/>
                    <a:pt x="45" y="48"/>
                  </a:cubicBezTo>
                  <a:cubicBezTo>
                    <a:pt x="51" y="37"/>
                    <a:pt x="53" y="10"/>
                    <a:pt x="48" y="0"/>
                  </a:cubicBezTo>
                  <a:cubicBezTo>
                    <a:pt x="50" y="15"/>
                    <a:pt x="45" y="35"/>
                    <a:pt x="32" y="44"/>
                  </a:cubicBezTo>
                  <a:cubicBezTo>
                    <a:pt x="26" y="49"/>
                    <a:pt x="7" y="54"/>
                    <a:pt x="0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0" name="Freeform 641"/>
            <p:cNvSpPr>
              <a:spLocks/>
            </p:cNvSpPr>
            <p:nvPr/>
          </p:nvSpPr>
          <p:spPr bwMode="auto">
            <a:xfrm>
              <a:off x="710" y="3128"/>
              <a:ext cx="80" cy="67"/>
            </a:xfrm>
            <a:custGeom>
              <a:avLst/>
              <a:gdLst>
                <a:gd name="T0" fmla="*/ 0 w 32"/>
                <a:gd name="T1" fmla="*/ 461 h 25"/>
                <a:gd name="T2" fmla="*/ 408 w 32"/>
                <a:gd name="T3" fmla="*/ 0 h 25"/>
                <a:gd name="T4" fmla="*/ 0 w 32"/>
                <a:gd name="T5" fmla="*/ 44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24"/>
                  </a:moveTo>
                  <a:cubicBezTo>
                    <a:pt x="13" y="25"/>
                    <a:pt x="32" y="15"/>
                    <a:pt x="26" y="0"/>
                  </a:cubicBezTo>
                  <a:cubicBezTo>
                    <a:pt x="27" y="14"/>
                    <a:pt x="11" y="19"/>
                    <a:pt x="0" y="2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1" name="Freeform 642"/>
            <p:cNvSpPr>
              <a:spLocks/>
            </p:cNvSpPr>
            <p:nvPr/>
          </p:nvSpPr>
          <p:spPr bwMode="auto">
            <a:xfrm>
              <a:off x="1275" y="3056"/>
              <a:ext cx="153" cy="163"/>
            </a:xfrm>
            <a:custGeom>
              <a:avLst/>
              <a:gdLst>
                <a:gd name="T0" fmla="*/ 0 w 61"/>
                <a:gd name="T1" fmla="*/ 1085 h 61"/>
                <a:gd name="T2" fmla="*/ 409 w 61"/>
                <a:gd name="T3" fmla="*/ 1085 h 61"/>
                <a:gd name="T4" fmla="*/ 775 w 61"/>
                <a:gd name="T5" fmla="*/ 970 h 61"/>
                <a:gd name="T6" fmla="*/ 931 w 61"/>
                <a:gd name="T7" fmla="*/ 687 h 61"/>
                <a:gd name="T8" fmla="*/ 931 w 61"/>
                <a:gd name="T9" fmla="*/ 363 h 61"/>
                <a:gd name="T10" fmla="*/ 963 w 61"/>
                <a:gd name="T11" fmla="*/ 0 h 61"/>
                <a:gd name="T12" fmla="*/ 680 w 61"/>
                <a:gd name="T13" fmla="*/ 842 h 61"/>
                <a:gd name="T14" fmla="*/ 364 w 61"/>
                <a:gd name="T15" fmla="*/ 1013 h 61"/>
                <a:gd name="T16" fmla="*/ 95 w 61"/>
                <a:gd name="T17" fmla="*/ 10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61">
                  <a:moveTo>
                    <a:pt x="0" y="57"/>
                  </a:moveTo>
                  <a:cubicBezTo>
                    <a:pt x="8" y="60"/>
                    <a:pt x="17" y="58"/>
                    <a:pt x="26" y="57"/>
                  </a:cubicBezTo>
                  <a:cubicBezTo>
                    <a:pt x="34" y="55"/>
                    <a:pt x="42" y="54"/>
                    <a:pt x="49" y="51"/>
                  </a:cubicBezTo>
                  <a:cubicBezTo>
                    <a:pt x="57" y="48"/>
                    <a:pt x="59" y="44"/>
                    <a:pt x="59" y="36"/>
                  </a:cubicBezTo>
                  <a:cubicBezTo>
                    <a:pt x="59" y="31"/>
                    <a:pt x="59" y="25"/>
                    <a:pt x="59" y="19"/>
                  </a:cubicBezTo>
                  <a:cubicBezTo>
                    <a:pt x="59" y="13"/>
                    <a:pt x="61" y="7"/>
                    <a:pt x="61" y="0"/>
                  </a:cubicBezTo>
                  <a:cubicBezTo>
                    <a:pt x="53" y="14"/>
                    <a:pt x="56" y="33"/>
                    <a:pt x="43" y="44"/>
                  </a:cubicBezTo>
                  <a:cubicBezTo>
                    <a:pt x="37" y="49"/>
                    <a:pt x="31" y="50"/>
                    <a:pt x="23" y="53"/>
                  </a:cubicBezTo>
                  <a:cubicBezTo>
                    <a:pt x="19" y="54"/>
                    <a:pt x="10" y="61"/>
                    <a:pt x="6" y="57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2" name="Freeform 643"/>
            <p:cNvSpPr>
              <a:spLocks/>
            </p:cNvSpPr>
            <p:nvPr/>
          </p:nvSpPr>
          <p:spPr bwMode="auto">
            <a:xfrm>
              <a:off x="1513" y="3088"/>
              <a:ext cx="90" cy="99"/>
            </a:xfrm>
            <a:custGeom>
              <a:avLst/>
              <a:gdLst>
                <a:gd name="T0" fmla="*/ 0 w 36"/>
                <a:gd name="T1" fmla="*/ 688 h 37"/>
                <a:gd name="T2" fmla="*/ 458 w 36"/>
                <a:gd name="T3" fmla="*/ 594 h 37"/>
                <a:gd name="T4" fmla="*/ 458 w 36"/>
                <a:gd name="T5" fmla="*/ 0 h 37"/>
                <a:gd name="T6" fmla="*/ 363 w 36"/>
                <a:gd name="T7" fmla="*/ 458 h 37"/>
                <a:gd name="T8" fmla="*/ 250 w 36"/>
                <a:gd name="T9" fmla="*/ 594 h 37"/>
                <a:gd name="T10" fmla="*/ 33 w 36"/>
                <a:gd name="T11" fmla="*/ 6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9" y="33"/>
                    <a:pt x="22" y="37"/>
                    <a:pt x="29" y="31"/>
                  </a:cubicBezTo>
                  <a:cubicBezTo>
                    <a:pt x="36" y="25"/>
                    <a:pt x="29" y="8"/>
                    <a:pt x="29" y="0"/>
                  </a:cubicBezTo>
                  <a:cubicBezTo>
                    <a:pt x="30" y="10"/>
                    <a:pt x="29" y="17"/>
                    <a:pt x="23" y="24"/>
                  </a:cubicBezTo>
                  <a:cubicBezTo>
                    <a:pt x="21" y="27"/>
                    <a:pt x="19" y="30"/>
                    <a:pt x="16" y="31"/>
                  </a:cubicBezTo>
                  <a:cubicBezTo>
                    <a:pt x="12" y="33"/>
                    <a:pt x="6" y="32"/>
                    <a:pt x="2" y="3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3" name="Freeform 644"/>
            <p:cNvSpPr>
              <a:spLocks/>
            </p:cNvSpPr>
            <p:nvPr/>
          </p:nvSpPr>
          <p:spPr bwMode="auto">
            <a:xfrm>
              <a:off x="675" y="2445"/>
              <a:ext cx="120" cy="192"/>
            </a:xfrm>
            <a:custGeom>
              <a:avLst/>
              <a:gdLst>
                <a:gd name="T0" fmla="*/ 0 w 48"/>
                <a:gd name="T1" fmla="*/ 1365 h 72"/>
                <a:gd name="T2" fmla="*/ 270 w 48"/>
                <a:gd name="T3" fmla="*/ 1003 h 72"/>
                <a:gd name="T4" fmla="*/ 550 w 48"/>
                <a:gd name="T5" fmla="*/ 589 h 72"/>
                <a:gd name="T6" fmla="*/ 720 w 48"/>
                <a:gd name="T7" fmla="*/ 192 h 72"/>
                <a:gd name="T8" fmla="*/ 500 w 48"/>
                <a:gd name="T9" fmla="*/ 0 h 72"/>
                <a:gd name="T10" fmla="*/ 563 w 48"/>
                <a:gd name="T11" fmla="*/ 285 h 72"/>
                <a:gd name="T12" fmla="*/ 395 w 48"/>
                <a:gd name="T13" fmla="*/ 605 h 72"/>
                <a:gd name="T14" fmla="*/ 50 w 48"/>
                <a:gd name="T15" fmla="*/ 1229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2">
                  <a:moveTo>
                    <a:pt x="0" y="72"/>
                  </a:moveTo>
                  <a:cubicBezTo>
                    <a:pt x="7" y="67"/>
                    <a:pt x="12" y="59"/>
                    <a:pt x="17" y="53"/>
                  </a:cubicBezTo>
                  <a:cubicBezTo>
                    <a:pt x="23" y="46"/>
                    <a:pt x="30" y="39"/>
                    <a:pt x="35" y="31"/>
                  </a:cubicBezTo>
                  <a:cubicBezTo>
                    <a:pt x="38" y="26"/>
                    <a:pt x="48" y="16"/>
                    <a:pt x="46" y="10"/>
                  </a:cubicBezTo>
                  <a:cubicBezTo>
                    <a:pt x="45" y="5"/>
                    <a:pt x="36" y="2"/>
                    <a:pt x="32" y="0"/>
                  </a:cubicBezTo>
                  <a:cubicBezTo>
                    <a:pt x="35" y="5"/>
                    <a:pt x="39" y="8"/>
                    <a:pt x="36" y="15"/>
                  </a:cubicBezTo>
                  <a:cubicBezTo>
                    <a:pt x="33" y="21"/>
                    <a:pt x="29" y="27"/>
                    <a:pt x="25" y="32"/>
                  </a:cubicBezTo>
                  <a:cubicBezTo>
                    <a:pt x="18" y="43"/>
                    <a:pt x="11" y="54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4" name="Freeform 645"/>
            <p:cNvSpPr>
              <a:spLocks/>
            </p:cNvSpPr>
            <p:nvPr/>
          </p:nvSpPr>
          <p:spPr bwMode="auto">
            <a:xfrm>
              <a:off x="815" y="3216"/>
              <a:ext cx="605" cy="40"/>
            </a:xfrm>
            <a:custGeom>
              <a:avLst/>
              <a:gdLst>
                <a:gd name="T0" fmla="*/ 0 w 242"/>
                <a:gd name="T1" fmla="*/ 0 h 15"/>
                <a:gd name="T2" fmla="*/ 1145 w 242"/>
                <a:gd name="T3" fmla="*/ 93 h 15"/>
                <a:gd name="T4" fmla="*/ 1238 w 242"/>
                <a:gd name="T5" fmla="*/ 56 h 15"/>
                <a:gd name="T6" fmla="*/ 1908 w 242"/>
                <a:gd name="T7" fmla="*/ 115 h 15"/>
                <a:gd name="T8" fmla="*/ 2550 w 242"/>
                <a:gd name="T9" fmla="*/ 77 h 15"/>
                <a:gd name="T10" fmla="*/ 3113 w 242"/>
                <a:gd name="T11" fmla="*/ 171 h 15"/>
                <a:gd name="T12" fmla="*/ 3783 w 242"/>
                <a:gd name="T13" fmla="*/ 56 h 15"/>
                <a:gd name="T14" fmla="*/ 2720 w 242"/>
                <a:gd name="T15" fmla="*/ 248 h 15"/>
                <a:gd name="T16" fmla="*/ 2095 w 242"/>
                <a:gd name="T17" fmla="*/ 248 h 15"/>
                <a:gd name="T18" fmla="*/ 1050 w 242"/>
                <a:gd name="T19" fmla="*/ 227 h 15"/>
                <a:gd name="T20" fmla="*/ 0 w 242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cubicBezTo>
                    <a:pt x="18" y="6"/>
                    <a:pt x="63" y="7"/>
                    <a:pt x="73" y="5"/>
                  </a:cubicBezTo>
                  <a:cubicBezTo>
                    <a:pt x="76" y="2"/>
                    <a:pt x="79" y="3"/>
                    <a:pt x="79" y="3"/>
                  </a:cubicBezTo>
                  <a:cubicBezTo>
                    <a:pt x="79" y="3"/>
                    <a:pt x="103" y="7"/>
                    <a:pt x="122" y="6"/>
                  </a:cubicBezTo>
                  <a:cubicBezTo>
                    <a:pt x="141" y="5"/>
                    <a:pt x="157" y="8"/>
                    <a:pt x="163" y="4"/>
                  </a:cubicBezTo>
                  <a:cubicBezTo>
                    <a:pt x="170" y="8"/>
                    <a:pt x="179" y="10"/>
                    <a:pt x="199" y="9"/>
                  </a:cubicBezTo>
                  <a:cubicBezTo>
                    <a:pt x="219" y="7"/>
                    <a:pt x="242" y="3"/>
                    <a:pt x="242" y="3"/>
                  </a:cubicBezTo>
                  <a:cubicBezTo>
                    <a:pt x="227" y="13"/>
                    <a:pt x="192" y="15"/>
                    <a:pt x="174" y="13"/>
                  </a:cubicBezTo>
                  <a:cubicBezTo>
                    <a:pt x="155" y="11"/>
                    <a:pt x="158" y="12"/>
                    <a:pt x="134" y="13"/>
                  </a:cubicBezTo>
                  <a:cubicBezTo>
                    <a:pt x="109" y="14"/>
                    <a:pt x="85" y="12"/>
                    <a:pt x="67" y="12"/>
                  </a:cubicBezTo>
                  <a:cubicBezTo>
                    <a:pt x="49" y="12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5" name="Oval 646"/>
            <p:cNvSpPr>
              <a:spLocks noChangeArrowheads="1"/>
            </p:cNvSpPr>
            <p:nvPr/>
          </p:nvSpPr>
          <p:spPr bwMode="auto">
            <a:xfrm>
              <a:off x="848" y="2520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46" name="Oval 647"/>
            <p:cNvSpPr>
              <a:spLocks noChangeArrowheads="1"/>
            </p:cNvSpPr>
            <p:nvPr/>
          </p:nvSpPr>
          <p:spPr bwMode="auto">
            <a:xfrm>
              <a:off x="855" y="2520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47" name="Oval 648"/>
            <p:cNvSpPr>
              <a:spLocks noChangeArrowheads="1"/>
            </p:cNvSpPr>
            <p:nvPr/>
          </p:nvSpPr>
          <p:spPr bwMode="auto">
            <a:xfrm>
              <a:off x="880" y="251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48" name="Oval 649"/>
            <p:cNvSpPr>
              <a:spLocks noChangeArrowheads="1"/>
            </p:cNvSpPr>
            <p:nvPr/>
          </p:nvSpPr>
          <p:spPr bwMode="auto">
            <a:xfrm>
              <a:off x="845" y="25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49" name="Oval 650"/>
            <p:cNvSpPr>
              <a:spLocks noChangeArrowheads="1"/>
            </p:cNvSpPr>
            <p:nvPr/>
          </p:nvSpPr>
          <p:spPr bwMode="auto">
            <a:xfrm>
              <a:off x="1075" y="2619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0" name="Oval 651"/>
            <p:cNvSpPr>
              <a:spLocks noChangeArrowheads="1"/>
            </p:cNvSpPr>
            <p:nvPr/>
          </p:nvSpPr>
          <p:spPr bwMode="auto">
            <a:xfrm>
              <a:off x="1083" y="261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1" name="Oval 652"/>
            <p:cNvSpPr>
              <a:spLocks noChangeArrowheads="1"/>
            </p:cNvSpPr>
            <p:nvPr/>
          </p:nvSpPr>
          <p:spPr bwMode="auto">
            <a:xfrm>
              <a:off x="1108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2" name="Oval 653"/>
            <p:cNvSpPr>
              <a:spLocks noChangeArrowheads="1"/>
            </p:cNvSpPr>
            <p:nvPr/>
          </p:nvSpPr>
          <p:spPr bwMode="auto">
            <a:xfrm>
              <a:off x="1070" y="26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3" name="Oval 654"/>
            <p:cNvSpPr>
              <a:spLocks noChangeArrowheads="1"/>
            </p:cNvSpPr>
            <p:nvPr/>
          </p:nvSpPr>
          <p:spPr bwMode="auto">
            <a:xfrm>
              <a:off x="1323" y="2509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4" name="Oval 655"/>
            <p:cNvSpPr>
              <a:spLocks noChangeArrowheads="1"/>
            </p:cNvSpPr>
            <p:nvPr/>
          </p:nvSpPr>
          <p:spPr bwMode="auto">
            <a:xfrm>
              <a:off x="1330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5" name="Oval 656"/>
            <p:cNvSpPr>
              <a:spLocks noChangeArrowheads="1"/>
            </p:cNvSpPr>
            <p:nvPr/>
          </p:nvSpPr>
          <p:spPr bwMode="auto">
            <a:xfrm>
              <a:off x="1355" y="250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6" name="Oval 657"/>
            <p:cNvSpPr>
              <a:spLocks noChangeArrowheads="1"/>
            </p:cNvSpPr>
            <p:nvPr/>
          </p:nvSpPr>
          <p:spPr bwMode="auto">
            <a:xfrm>
              <a:off x="1318" y="253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7" name="Oval 658"/>
            <p:cNvSpPr>
              <a:spLocks noChangeArrowheads="1"/>
            </p:cNvSpPr>
            <p:nvPr/>
          </p:nvSpPr>
          <p:spPr bwMode="auto">
            <a:xfrm>
              <a:off x="1405" y="2765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8" name="Oval 659"/>
            <p:cNvSpPr>
              <a:spLocks noChangeArrowheads="1"/>
            </p:cNvSpPr>
            <p:nvPr/>
          </p:nvSpPr>
          <p:spPr bwMode="auto">
            <a:xfrm>
              <a:off x="1413" y="276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59" name="Oval 660"/>
            <p:cNvSpPr>
              <a:spLocks noChangeArrowheads="1"/>
            </p:cNvSpPr>
            <p:nvPr/>
          </p:nvSpPr>
          <p:spPr bwMode="auto">
            <a:xfrm>
              <a:off x="1438" y="275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0" name="Oval 661"/>
            <p:cNvSpPr>
              <a:spLocks noChangeArrowheads="1"/>
            </p:cNvSpPr>
            <p:nvPr/>
          </p:nvSpPr>
          <p:spPr bwMode="auto">
            <a:xfrm>
              <a:off x="1400" y="278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1" name="Oval 662"/>
            <p:cNvSpPr>
              <a:spLocks noChangeArrowheads="1"/>
            </p:cNvSpPr>
            <p:nvPr/>
          </p:nvSpPr>
          <p:spPr bwMode="auto">
            <a:xfrm>
              <a:off x="1188" y="28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2" name="Oval 663"/>
            <p:cNvSpPr>
              <a:spLocks noChangeArrowheads="1"/>
            </p:cNvSpPr>
            <p:nvPr/>
          </p:nvSpPr>
          <p:spPr bwMode="auto">
            <a:xfrm>
              <a:off x="1195" y="28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3" name="Oval 664"/>
            <p:cNvSpPr>
              <a:spLocks noChangeArrowheads="1"/>
            </p:cNvSpPr>
            <p:nvPr/>
          </p:nvSpPr>
          <p:spPr bwMode="auto">
            <a:xfrm>
              <a:off x="1215" y="283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4" name="Oval 665"/>
            <p:cNvSpPr>
              <a:spLocks noChangeArrowheads="1"/>
            </p:cNvSpPr>
            <p:nvPr/>
          </p:nvSpPr>
          <p:spPr bwMode="auto">
            <a:xfrm>
              <a:off x="1185" y="285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5" name="Oval 666"/>
            <p:cNvSpPr>
              <a:spLocks noChangeArrowheads="1"/>
            </p:cNvSpPr>
            <p:nvPr/>
          </p:nvSpPr>
          <p:spPr bwMode="auto">
            <a:xfrm>
              <a:off x="1055" y="3043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6" name="Oval 667"/>
            <p:cNvSpPr>
              <a:spLocks noChangeArrowheads="1"/>
            </p:cNvSpPr>
            <p:nvPr/>
          </p:nvSpPr>
          <p:spPr bwMode="auto">
            <a:xfrm>
              <a:off x="1063" y="30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7" name="Oval 668"/>
            <p:cNvSpPr>
              <a:spLocks noChangeArrowheads="1"/>
            </p:cNvSpPr>
            <p:nvPr/>
          </p:nvSpPr>
          <p:spPr bwMode="auto">
            <a:xfrm>
              <a:off x="1088" y="30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8" name="Oval 669"/>
            <p:cNvSpPr>
              <a:spLocks noChangeArrowheads="1"/>
            </p:cNvSpPr>
            <p:nvPr/>
          </p:nvSpPr>
          <p:spPr bwMode="auto">
            <a:xfrm>
              <a:off x="1050" y="30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69" name="Oval 670"/>
            <p:cNvSpPr>
              <a:spLocks noChangeArrowheads="1"/>
            </p:cNvSpPr>
            <p:nvPr/>
          </p:nvSpPr>
          <p:spPr bwMode="auto">
            <a:xfrm>
              <a:off x="853" y="3053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0" name="Oval 671"/>
            <p:cNvSpPr>
              <a:spLocks noChangeArrowheads="1"/>
            </p:cNvSpPr>
            <p:nvPr/>
          </p:nvSpPr>
          <p:spPr bwMode="auto">
            <a:xfrm>
              <a:off x="860" y="305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1" name="Oval 672"/>
            <p:cNvSpPr>
              <a:spLocks noChangeArrowheads="1"/>
            </p:cNvSpPr>
            <p:nvPr/>
          </p:nvSpPr>
          <p:spPr bwMode="auto">
            <a:xfrm>
              <a:off x="885" y="304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2" name="Oval 673"/>
            <p:cNvSpPr>
              <a:spLocks noChangeArrowheads="1"/>
            </p:cNvSpPr>
            <p:nvPr/>
          </p:nvSpPr>
          <p:spPr bwMode="auto">
            <a:xfrm>
              <a:off x="848" y="307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3" name="Oval 674"/>
            <p:cNvSpPr>
              <a:spLocks noChangeArrowheads="1"/>
            </p:cNvSpPr>
            <p:nvPr/>
          </p:nvSpPr>
          <p:spPr bwMode="auto">
            <a:xfrm>
              <a:off x="683" y="2795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4" name="Oval 675"/>
            <p:cNvSpPr>
              <a:spLocks noChangeArrowheads="1"/>
            </p:cNvSpPr>
            <p:nvPr/>
          </p:nvSpPr>
          <p:spPr bwMode="auto">
            <a:xfrm>
              <a:off x="690" y="279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5" name="Oval 676"/>
            <p:cNvSpPr>
              <a:spLocks noChangeArrowheads="1"/>
            </p:cNvSpPr>
            <p:nvPr/>
          </p:nvSpPr>
          <p:spPr bwMode="auto">
            <a:xfrm>
              <a:off x="715" y="278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6" name="Oval 677"/>
            <p:cNvSpPr>
              <a:spLocks noChangeArrowheads="1"/>
            </p:cNvSpPr>
            <p:nvPr/>
          </p:nvSpPr>
          <p:spPr bwMode="auto">
            <a:xfrm>
              <a:off x="678" y="28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7" name="Oval 678"/>
            <p:cNvSpPr>
              <a:spLocks noChangeArrowheads="1"/>
            </p:cNvSpPr>
            <p:nvPr/>
          </p:nvSpPr>
          <p:spPr bwMode="auto">
            <a:xfrm>
              <a:off x="933" y="2827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" name="Oval 679"/>
            <p:cNvSpPr>
              <a:spLocks noChangeArrowheads="1"/>
            </p:cNvSpPr>
            <p:nvPr/>
          </p:nvSpPr>
          <p:spPr bwMode="auto">
            <a:xfrm>
              <a:off x="940" y="282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" name="Oval 680"/>
            <p:cNvSpPr>
              <a:spLocks noChangeArrowheads="1"/>
            </p:cNvSpPr>
            <p:nvPr/>
          </p:nvSpPr>
          <p:spPr bwMode="auto">
            <a:xfrm>
              <a:off x="965" y="281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" name="Oval 681"/>
            <p:cNvSpPr>
              <a:spLocks noChangeArrowheads="1"/>
            </p:cNvSpPr>
            <p:nvPr/>
          </p:nvSpPr>
          <p:spPr bwMode="auto">
            <a:xfrm>
              <a:off x="928" y="28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" name="Oval 682"/>
            <p:cNvSpPr>
              <a:spLocks noChangeArrowheads="1"/>
            </p:cNvSpPr>
            <p:nvPr/>
          </p:nvSpPr>
          <p:spPr bwMode="auto">
            <a:xfrm>
              <a:off x="1550" y="2517"/>
              <a:ext cx="7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" name="Oval 683"/>
            <p:cNvSpPr>
              <a:spLocks noChangeArrowheads="1"/>
            </p:cNvSpPr>
            <p:nvPr/>
          </p:nvSpPr>
          <p:spPr bwMode="auto">
            <a:xfrm>
              <a:off x="1555" y="251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" name="Oval 684"/>
            <p:cNvSpPr>
              <a:spLocks noChangeArrowheads="1"/>
            </p:cNvSpPr>
            <p:nvPr/>
          </p:nvSpPr>
          <p:spPr bwMode="auto">
            <a:xfrm>
              <a:off x="1575" y="251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" name="Oval 685"/>
            <p:cNvSpPr>
              <a:spLocks noChangeArrowheads="1"/>
            </p:cNvSpPr>
            <p:nvPr/>
          </p:nvSpPr>
          <p:spPr bwMode="auto">
            <a:xfrm>
              <a:off x="1545" y="253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5" name="Oval 686"/>
            <p:cNvSpPr>
              <a:spLocks noChangeArrowheads="1"/>
            </p:cNvSpPr>
            <p:nvPr/>
          </p:nvSpPr>
          <p:spPr bwMode="auto">
            <a:xfrm>
              <a:off x="1285" y="3027"/>
              <a:ext cx="95" cy="9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6" name="Oval 687"/>
            <p:cNvSpPr>
              <a:spLocks noChangeArrowheads="1"/>
            </p:cNvSpPr>
            <p:nvPr/>
          </p:nvSpPr>
          <p:spPr bwMode="auto">
            <a:xfrm>
              <a:off x="1293" y="302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7" name="Oval 688"/>
            <p:cNvSpPr>
              <a:spLocks noChangeArrowheads="1"/>
            </p:cNvSpPr>
            <p:nvPr/>
          </p:nvSpPr>
          <p:spPr bwMode="auto">
            <a:xfrm>
              <a:off x="1318" y="301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8" name="Oval 689"/>
            <p:cNvSpPr>
              <a:spLocks noChangeArrowheads="1"/>
            </p:cNvSpPr>
            <p:nvPr/>
          </p:nvSpPr>
          <p:spPr bwMode="auto">
            <a:xfrm>
              <a:off x="1280" y="304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9" name="Oval 690"/>
            <p:cNvSpPr>
              <a:spLocks noChangeArrowheads="1"/>
            </p:cNvSpPr>
            <p:nvPr/>
          </p:nvSpPr>
          <p:spPr bwMode="auto">
            <a:xfrm>
              <a:off x="1475" y="3051"/>
              <a:ext cx="78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0" name="Oval 691"/>
            <p:cNvSpPr>
              <a:spLocks noChangeArrowheads="1"/>
            </p:cNvSpPr>
            <p:nvPr/>
          </p:nvSpPr>
          <p:spPr bwMode="auto">
            <a:xfrm>
              <a:off x="1483" y="30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1" name="Oval 692"/>
            <p:cNvSpPr>
              <a:spLocks noChangeArrowheads="1"/>
            </p:cNvSpPr>
            <p:nvPr/>
          </p:nvSpPr>
          <p:spPr bwMode="auto">
            <a:xfrm>
              <a:off x="1503" y="304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2" name="Oval 693"/>
            <p:cNvSpPr>
              <a:spLocks noChangeArrowheads="1"/>
            </p:cNvSpPr>
            <p:nvPr/>
          </p:nvSpPr>
          <p:spPr bwMode="auto">
            <a:xfrm>
              <a:off x="1473" y="30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3" name="Oval 694"/>
            <p:cNvSpPr>
              <a:spLocks noChangeArrowheads="1"/>
            </p:cNvSpPr>
            <p:nvPr/>
          </p:nvSpPr>
          <p:spPr bwMode="auto">
            <a:xfrm>
              <a:off x="675" y="3072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4" name="Oval 695"/>
            <p:cNvSpPr>
              <a:spLocks noChangeArrowheads="1"/>
            </p:cNvSpPr>
            <p:nvPr/>
          </p:nvSpPr>
          <p:spPr bwMode="auto">
            <a:xfrm>
              <a:off x="680" y="307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5" name="Oval 696"/>
            <p:cNvSpPr>
              <a:spLocks noChangeArrowheads="1"/>
            </p:cNvSpPr>
            <p:nvPr/>
          </p:nvSpPr>
          <p:spPr bwMode="auto">
            <a:xfrm>
              <a:off x="700" y="306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6" name="Oval 697"/>
            <p:cNvSpPr>
              <a:spLocks noChangeArrowheads="1"/>
            </p:cNvSpPr>
            <p:nvPr/>
          </p:nvSpPr>
          <p:spPr bwMode="auto">
            <a:xfrm>
              <a:off x="673" y="30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7" name="Oval 698"/>
            <p:cNvSpPr>
              <a:spLocks noChangeArrowheads="1"/>
            </p:cNvSpPr>
            <p:nvPr/>
          </p:nvSpPr>
          <p:spPr bwMode="auto">
            <a:xfrm>
              <a:off x="73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98" name="Freeform 699"/>
            <p:cNvSpPr>
              <a:spLocks/>
            </p:cNvSpPr>
            <p:nvPr/>
          </p:nvSpPr>
          <p:spPr bwMode="auto">
            <a:xfrm>
              <a:off x="663" y="1419"/>
              <a:ext cx="335" cy="1029"/>
            </a:xfrm>
            <a:custGeom>
              <a:avLst/>
              <a:gdLst>
                <a:gd name="T0" fmla="*/ 1050 w 134"/>
                <a:gd name="T1" fmla="*/ 7278 h 386"/>
                <a:gd name="T2" fmla="*/ 95 w 134"/>
                <a:gd name="T3" fmla="*/ 6630 h 386"/>
                <a:gd name="T4" fmla="*/ 20 w 134"/>
                <a:gd name="T5" fmla="*/ 6233 h 386"/>
                <a:gd name="T6" fmla="*/ 20 w 134"/>
                <a:gd name="T7" fmla="*/ 435 h 386"/>
                <a:gd name="T8" fmla="*/ 313 w 134"/>
                <a:gd name="T9" fmla="*/ 21 h 386"/>
                <a:gd name="T10" fmla="*/ 1050 w 134"/>
                <a:gd name="T11" fmla="*/ 21 h 386"/>
                <a:gd name="T12" fmla="*/ 1050 w 134"/>
                <a:gd name="T13" fmla="*/ 21 h 386"/>
                <a:gd name="T14" fmla="*/ 1783 w 134"/>
                <a:gd name="T15" fmla="*/ 21 h 386"/>
                <a:gd name="T16" fmla="*/ 2083 w 134"/>
                <a:gd name="T17" fmla="*/ 435 h 386"/>
                <a:gd name="T18" fmla="*/ 2083 w 134"/>
                <a:gd name="T19" fmla="*/ 6233 h 386"/>
                <a:gd name="T20" fmla="*/ 1988 w 134"/>
                <a:gd name="T21" fmla="*/ 7198 h 386"/>
                <a:gd name="T22" fmla="*/ 1050 w 134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86">
                  <a:moveTo>
                    <a:pt x="67" y="384"/>
                  </a:moveTo>
                  <a:cubicBezTo>
                    <a:pt x="41" y="384"/>
                    <a:pt x="13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20"/>
                    <a:pt x="133" y="329"/>
                  </a:cubicBezTo>
                  <a:cubicBezTo>
                    <a:pt x="133" y="338"/>
                    <a:pt x="134" y="375"/>
                    <a:pt x="127" y="380"/>
                  </a:cubicBezTo>
                  <a:cubicBezTo>
                    <a:pt x="121" y="386"/>
                    <a:pt x="92" y="384"/>
                    <a:pt x="67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9" name="Oval 700"/>
            <p:cNvSpPr>
              <a:spLocks noChangeArrowheads="1"/>
            </p:cNvSpPr>
            <p:nvPr/>
          </p:nvSpPr>
          <p:spPr bwMode="auto">
            <a:xfrm>
              <a:off x="760" y="17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0" name="Oval 701"/>
            <p:cNvSpPr>
              <a:spLocks noChangeArrowheads="1"/>
            </p:cNvSpPr>
            <p:nvPr/>
          </p:nvSpPr>
          <p:spPr bwMode="auto">
            <a:xfrm>
              <a:off x="78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1" name="Oval 702"/>
            <p:cNvSpPr>
              <a:spLocks noChangeArrowheads="1"/>
            </p:cNvSpPr>
            <p:nvPr/>
          </p:nvSpPr>
          <p:spPr bwMode="auto">
            <a:xfrm>
              <a:off x="795" y="17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2" name="Oval 703"/>
            <p:cNvSpPr>
              <a:spLocks noChangeArrowheads="1"/>
            </p:cNvSpPr>
            <p:nvPr/>
          </p:nvSpPr>
          <p:spPr bwMode="auto">
            <a:xfrm>
              <a:off x="745" y="182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3" name="Oval 704"/>
            <p:cNvSpPr>
              <a:spLocks noChangeArrowheads="1"/>
            </p:cNvSpPr>
            <p:nvPr/>
          </p:nvSpPr>
          <p:spPr bwMode="auto">
            <a:xfrm>
              <a:off x="139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4" name="Freeform 705"/>
            <p:cNvSpPr>
              <a:spLocks/>
            </p:cNvSpPr>
            <p:nvPr/>
          </p:nvSpPr>
          <p:spPr bwMode="auto">
            <a:xfrm>
              <a:off x="1323" y="1419"/>
              <a:ext cx="332" cy="1058"/>
            </a:xfrm>
            <a:custGeom>
              <a:avLst/>
              <a:gdLst>
                <a:gd name="T0" fmla="*/ 1041 w 133"/>
                <a:gd name="T1" fmla="*/ 7515 h 397"/>
                <a:gd name="T2" fmla="*/ 92 w 133"/>
                <a:gd name="T3" fmla="*/ 7195 h 397"/>
                <a:gd name="T4" fmla="*/ 12 w 133"/>
                <a:gd name="T5" fmla="*/ 6471 h 397"/>
                <a:gd name="T6" fmla="*/ 12 w 133"/>
                <a:gd name="T7" fmla="*/ 434 h 397"/>
                <a:gd name="T8" fmla="*/ 292 w 133"/>
                <a:gd name="T9" fmla="*/ 21 h 397"/>
                <a:gd name="T10" fmla="*/ 1041 w 133"/>
                <a:gd name="T11" fmla="*/ 21 h 397"/>
                <a:gd name="T12" fmla="*/ 1041 w 133"/>
                <a:gd name="T13" fmla="*/ 21 h 397"/>
                <a:gd name="T14" fmla="*/ 1775 w 133"/>
                <a:gd name="T15" fmla="*/ 21 h 397"/>
                <a:gd name="T16" fmla="*/ 2069 w 133"/>
                <a:gd name="T17" fmla="*/ 434 h 397"/>
                <a:gd name="T18" fmla="*/ 2069 w 133"/>
                <a:gd name="T19" fmla="*/ 6471 h 397"/>
                <a:gd name="T20" fmla="*/ 1975 w 133"/>
                <a:gd name="T21" fmla="*/ 6889 h 397"/>
                <a:gd name="T22" fmla="*/ 1041 w 133"/>
                <a:gd name="T23" fmla="*/ 7515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97">
                  <a:moveTo>
                    <a:pt x="67" y="397"/>
                  </a:moveTo>
                  <a:cubicBezTo>
                    <a:pt x="41" y="397"/>
                    <a:pt x="13" y="386"/>
                    <a:pt x="6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3" y="358"/>
                    <a:pt x="127" y="364"/>
                  </a:cubicBezTo>
                  <a:cubicBezTo>
                    <a:pt x="121" y="369"/>
                    <a:pt x="92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5" name="Oval 706"/>
            <p:cNvSpPr>
              <a:spLocks noChangeArrowheads="1"/>
            </p:cNvSpPr>
            <p:nvPr/>
          </p:nvSpPr>
          <p:spPr bwMode="auto">
            <a:xfrm>
              <a:off x="141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6" name="Oval 707"/>
            <p:cNvSpPr>
              <a:spLocks noChangeArrowheads="1"/>
            </p:cNvSpPr>
            <p:nvPr/>
          </p:nvSpPr>
          <p:spPr bwMode="auto">
            <a:xfrm>
              <a:off x="144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7" name="Oval 708"/>
            <p:cNvSpPr>
              <a:spLocks noChangeArrowheads="1"/>
            </p:cNvSpPr>
            <p:nvPr/>
          </p:nvSpPr>
          <p:spPr bwMode="auto">
            <a:xfrm>
              <a:off x="145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8" name="Oval 709"/>
            <p:cNvSpPr>
              <a:spLocks noChangeArrowheads="1"/>
            </p:cNvSpPr>
            <p:nvPr/>
          </p:nvSpPr>
          <p:spPr bwMode="auto">
            <a:xfrm>
              <a:off x="140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09" name="Oval 710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10" name="Freeform 711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1" name="Oval 712"/>
            <p:cNvSpPr>
              <a:spLocks noChangeArrowheads="1"/>
            </p:cNvSpPr>
            <p:nvPr/>
          </p:nvSpPr>
          <p:spPr bwMode="auto">
            <a:xfrm>
              <a:off x="108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12" name="Oval 713"/>
            <p:cNvSpPr>
              <a:spLocks noChangeArrowheads="1"/>
            </p:cNvSpPr>
            <p:nvPr/>
          </p:nvSpPr>
          <p:spPr bwMode="auto">
            <a:xfrm>
              <a:off x="111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13" name="Oval 714"/>
            <p:cNvSpPr>
              <a:spLocks noChangeArrowheads="1"/>
            </p:cNvSpPr>
            <p:nvPr/>
          </p:nvSpPr>
          <p:spPr bwMode="auto">
            <a:xfrm>
              <a:off x="112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14" name="Oval 715"/>
            <p:cNvSpPr>
              <a:spLocks noChangeArrowheads="1"/>
            </p:cNvSpPr>
            <p:nvPr/>
          </p:nvSpPr>
          <p:spPr bwMode="auto">
            <a:xfrm>
              <a:off x="107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15" name="Freeform 716"/>
            <p:cNvSpPr>
              <a:spLocks/>
            </p:cNvSpPr>
            <p:nvPr/>
          </p:nvSpPr>
          <p:spPr bwMode="auto">
            <a:xfrm>
              <a:off x="1508" y="2352"/>
              <a:ext cx="147" cy="339"/>
            </a:xfrm>
            <a:custGeom>
              <a:avLst/>
              <a:gdLst>
                <a:gd name="T0" fmla="*/ 912 w 59"/>
                <a:gd name="T1" fmla="*/ 0 h 127"/>
                <a:gd name="T2" fmla="*/ 820 w 59"/>
                <a:gd name="T3" fmla="*/ 264 h 127"/>
                <a:gd name="T4" fmla="*/ 0 w 59"/>
                <a:gd name="T5" fmla="*/ 876 h 127"/>
                <a:gd name="T6" fmla="*/ 12 w 59"/>
                <a:gd name="T7" fmla="*/ 2015 h 127"/>
                <a:gd name="T8" fmla="*/ 912 w 59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8" y="5"/>
                    <a:pt x="58" y="10"/>
                    <a:pt x="53" y="14"/>
                  </a:cubicBezTo>
                  <a:cubicBezTo>
                    <a:pt x="47" y="19"/>
                    <a:pt x="24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8" y="127"/>
                    <a:pt x="41" y="122"/>
                    <a:pt x="59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6" name="Freeform 717"/>
            <p:cNvSpPr>
              <a:spLocks/>
            </p:cNvSpPr>
            <p:nvPr/>
          </p:nvSpPr>
          <p:spPr bwMode="auto">
            <a:xfrm>
              <a:off x="1168" y="2355"/>
              <a:ext cx="357" cy="362"/>
            </a:xfrm>
            <a:custGeom>
              <a:avLst/>
              <a:gdLst>
                <a:gd name="T0" fmla="*/ 2120 w 143"/>
                <a:gd name="T1" fmla="*/ 849 h 136"/>
                <a:gd name="T2" fmla="*/ 2007 w 143"/>
                <a:gd name="T3" fmla="*/ 865 h 136"/>
                <a:gd name="T4" fmla="*/ 1059 w 143"/>
                <a:gd name="T5" fmla="*/ 546 h 136"/>
                <a:gd name="T6" fmla="*/ 979 w 143"/>
                <a:gd name="T7" fmla="*/ 0 h 136"/>
                <a:gd name="T8" fmla="*/ 979 w 143"/>
                <a:gd name="T9" fmla="*/ 0 h 136"/>
                <a:gd name="T10" fmla="*/ 979 w 143"/>
                <a:gd name="T11" fmla="*/ 226 h 136"/>
                <a:gd name="T12" fmla="*/ 886 w 143"/>
                <a:gd name="T13" fmla="*/ 623 h 136"/>
                <a:gd name="T14" fmla="*/ 0 w 143"/>
                <a:gd name="T15" fmla="*/ 1246 h 136"/>
                <a:gd name="T16" fmla="*/ 0 w 143"/>
                <a:gd name="T17" fmla="*/ 1262 h 136"/>
                <a:gd name="T18" fmla="*/ 1196 w 143"/>
                <a:gd name="T19" fmla="*/ 2451 h 136"/>
                <a:gd name="T20" fmla="*/ 2120 w 143"/>
                <a:gd name="T21" fmla="*/ 2020 h 136"/>
                <a:gd name="T22" fmla="*/ 2120 w 143"/>
                <a:gd name="T23" fmla="*/ 84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136" y="45"/>
                  </a:moveTo>
                  <a:cubicBezTo>
                    <a:pt x="134" y="46"/>
                    <a:pt x="131" y="46"/>
                    <a:pt x="129" y="46"/>
                  </a:cubicBezTo>
                  <a:cubicBezTo>
                    <a:pt x="103" y="46"/>
                    <a:pt x="75" y="35"/>
                    <a:pt x="68" y="29"/>
                  </a:cubicBezTo>
                  <a:cubicBezTo>
                    <a:pt x="63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3" y="27"/>
                    <a:pt x="57" y="33"/>
                  </a:cubicBezTo>
                  <a:cubicBezTo>
                    <a:pt x="51" y="39"/>
                    <a:pt x="24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75"/>
                    <a:pt x="55" y="124"/>
                    <a:pt x="77" y="130"/>
                  </a:cubicBezTo>
                  <a:cubicBezTo>
                    <a:pt x="99" y="136"/>
                    <a:pt x="134" y="111"/>
                    <a:pt x="136" y="107"/>
                  </a:cubicBezTo>
                  <a:cubicBezTo>
                    <a:pt x="143" y="94"/>
                    <a:pt x="137" y="49"/>
                    <a:pt x="136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7" name="Freeform 718"/>
            <p:cNvSpPr>
              <a:spLocks/>
            </p:cNvSpPr>
            <p:nvPr/>
          </p:nvSpPr>
          <p:spPr bwMode="auto">
            <a:xfrm>
              <a:off x="698" y="2341"/>
              <a:ext cx="415" cy="411"/>
            </a:xfrm>
            <a:custGeom>
              <a:avLst/>
              <a:gdLst>
                <a:gd name="T0" fmla="*/ 1938 w 166"/>
                <a:gd name="T1" fmla="*/ 721 h 154"/>
                <a:gd name="T2" fmla="*/ 1863 w 166"/>
                <a:gd name="T3" fmla="*/ 363 h 154"/>
                <a:gd name="T4" fmla="*/ 1863 w 166"/>
                <a:gd name="T5" fmla="*/ 0 h 154"/>
                <a:gd name="T6" fmla="*/ 1770 w 166"/>
                <a:gd name="T7" fmla="*/ 649 h 154"/>
                <a:gd name="T8" fmla="*/ 833 w 166"/>
                <a:gd name="T9" fmla="*/ 721 h 154"/>
                <a:gd name="T10" fmla="*/ 0 w 166"/>
                <a:gd name="T11" fmla="*/ 2186 h 154"/>
                <a:gd name="T12" fmla="*/ 0 w 166"/>
                <a:gd name="T13" fmla="*/ 2186 h 154"/>
                <a:gd name="T14" fmla="*/ 1408 w 166"/>
                <a:gd name="T15" fmla="*/ 2778 h 154"/>
                <a:gd name="T16" fmla="*/ 2595 w 166"/>
                <a:gd name="T17" fmla="*/ 1332 h 154"/>
                <a:gd name="T18" fmla="*/ 2595 w 166"/>
                <a:gd name="T19" fmla="*/ 1289 h 154"/>
                <a:gd name="T20" fmla="*/ 1938 w 166"/>
                <a:gd name="T21" fmla="*/ 721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54">
                  <a:moveTo>
                    <a:pt x="124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14"/>
                    <a:pt x="117" y="31"/>
                    <a:pt x="113" y="34"/>
                  </a:cubicBezTo>
                  <a:cubicBezTo>
                    <a:pt x="107" y="40"/>
                    <a:pt x="78" y="38"/>
                    <a:pt x="53" y="38"/>
                  </a:cubicBezTo>
                  <a:cubicBezTo>
                    <a:pt x="54" y="40"/>
                    <a:pt x="2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6" y="132"/>
                    <a:pt x="69" y="154"/>
                    <a:pt x="90" y="146"/>
                  </a:cubicBezTo>
                  <a:cubicBezTo>
                    <a:pt x="112" y="138"/>
                    <a:pt x="163" y="81"/>
                    <a:pt x="166" y="70"/>
                  </a:cubicBezTo>
                  <a:cubicBezTo>
                    <a:pt x="166" y="69"/>
                    <a:pt x="166" y="68"/>
                    <a:pt x="166" y="68"/>
                  </a:cubicBezTo>
                  <a:cubicBezTo>
                    <a:pt x="147" y="60"/>
                    <a:pt x="129" y="43"/>
                    <a:pt x="124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8" name="Freeform 719"/>
            <p:cNvSpPr>
              <a:spLocks/>
            </p:cNvSpPr>
            <p:nvPr/>
          </p:nvSpPr>
          <p:spPr bwMode="auto">
            <a:xfrm>
              <a:off x="938" y="2523"/>
              <a:ext cx="430" cy="269"/>
            </a:xfrm>
            <a:custGeom>
              <a:avLst/>
              <a:gdLst>
                <a:gd name="T0" fmla="*/ 2645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095 w 172"/>
                <a:gd name="T15" fmla="*/ 0 h 101"/>
                <a:gd name="T16" fmla="*/ 1095 w 172"/>
                <a:gd name="T17" fmla="*/ 35 h 101"/>
                <a:gd name="T18" fmla="*/ 0 w 172"/>
                <a:gd name="T19" fmla="*/ 1420 h 101"/>
                <a:gd name="T20" fmla="*/ 1300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45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69" y="67"/>
                  </a:moveTo>
                  <a:cubicBezTo>
                    <a:pt x="147" y="61"/>
                    <a:pt x="95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6" y="2"/>
                    <a:pt x="70" y="0"/>
                  </a:cubicBezTo>
                  <a:cubicBezTo>
                    <a:pt x="70" y="0"/>
                    <a:pt x="70" y="1"/>
                    <a:pt x="70" y="2"/>
                  </a:cubicBezTo>
                  <a:cubicBezTo>
                    <a:pt x="67" y="12"/>
                    <a:pt x="23" y="61"/>
                    <a:pt x="0" y="75"/>
                  </a:cubicBezTo>
                  <a:cubicBezTo>
                    <a:pt x="6" y="89"/>
                    <a:pt x="61" y="101"/>
                    <a:pt x="83" y="101"/>
                  </a:cubicBezTo>
                  <a:cubicBezTo>
                    <a:pt x="105" y="101"/>
                    <a:pt x="163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69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9" name="Freeform 720"/>
            <p:cNvSpPr>
              <a:spLocks/>
            </p:cNvSpPr>
            <p:nvPr/>
          </p:nvSpPr>
          <p:spPr bwMode="auto">
            <a:xfrm>
              <a:off x="665" y="2317"/>
              <a:ext cx="168" cy="347"/>
            </a:xfrm>
            <a:custGeom>
              <a:avLst/>
              <a:gdLst>
                <a:gd name="T0" fmla="*/ 0 w 67"/>
                <a:gd name="T1" fmla="*/ 2472 h 130"/>
                <a:gd name="T2" fmla="*/ 1038 w 67"/>
                <a:gd name="T3" fmla="*/ 892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6" y="47"/>
                  </a:cubicBezTo>
                  <a:cubicBezTo>
                    <a:pt x="40" y="47"/>
                    <a:pt x="12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0" name="Freeform 721"/>
            <p:cNvSpPr>
              <a:spLocks/>
            </p:cNvSpPr>
            <p:nvPr/>
          </p:nvSpPr>
          <p:spPr bwMode="auto">
            <a:xfrm>
              <a:off x="665" y="3256"/>
              <a:ext cx="990" cy="24"/>
            </a:xfrm>
            <a:custGeom>
              <a:avLst/>
              <a:gdLst>
                <a:gd name="T0" fmla="*/ 0 w 396"/>
                <a:gd name="T1" fmla="*/ 0 h 9"/>
                <a:gd name="T2" fmla="*/ 3238 w 396"/>
                <a:gd name="T3" fmla="*/ 171 h 9"/>
                <a:gd name="T4" fmla="*/ 6188 w 39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6" h="9">
                  <a:moveTo>
                    <a:pt x="0" y="0"/>
                  </a:moveTo>
                  <a:cubicBezTo>
                    <a:pt x="40" y="3"/>
                    <a:pt x="132" y="9"/>
                    <a:pt x="207" y="9"/>
                  </a:cubicBezTo>
                  <a:cubicBezTo>
                    <a:pt x="283" y="9"/>
                    <a:pt x="363" y="3"/>
                    <a:pt x="39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1" name="Freeform 722"/>
            <p:cNvSpPr>
              <a:spLocks/>
            </p:cNvSpPr>
            <p:nvPr/>
          </p:nvSpPr>
          <p:spPr bwMode="auto">
            <a:xfrm>
              <a:off x="665" y="2992"/>
              <a:ext cx="130" cy="227"/>
            </a:xfrm>
            <a:custGeom>
              <a:avLst/>
              <a:gdLst>
                <a:gd name="T0" fmla="*/ 0 w 52"/>
                <a:gd name="T1" fmla="*/ 1482 h 85"/>
                <a:gd name="T2" fmla="*/ 770 w 52"/>
                <a:gd name="T3" fmla="*/ 1199 h 85"/>
                <a:gd name="T4" fmla="*/ 625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2" name="Freeform 723"/>
            <p:cNvSpPr>
              <a:spLocks/>
            </p:cNvSpPr>
            <p:nvPr/>
          </p:nvSpPr>
          <p:spPr bwMode="auto">
            <a:xfrm>
              <a:off x="780" y="2973"/>
              <a:ext cx="240" cy="243"/>
            </a:xfrm>
            <a:custGeom>
              <a:avLst/>
              <a:gdLst>
                <a:gd name="T0" fmla="*/ 1425 w 96"/>
                <a:gd name="T1" fmla="*/ 286 h 91"/>
                <a:gd name="T2" fmla="*/ 708 w 96"/>
                <a:gd name="T3" fmla="*/ 35 h 91"/>
                <a:gd name="T4" fmla="*/ 0 w 96"/>
                <a:gd name="T5" fmla="*/ 363 h 91"/>
                <a:gd name="T6" fmla="*/ 50 w 96"/>
                <a:gd name="T7" fmla="*/ 1332 h 91"/>
                <a:gd name="T8" fmla="*/ 270 w 96"/>
                <a:gd name="T9" fmla="*/ 1640 h 91"/>
                <a:gd name="T10" fmla="*/ 1208 w 96"/>
                <a:gd name="T11" fmla="*/ 1733 h 91"/>
                <a:gd name="T12" fmla="*/ 1438 w 96"/>
                <a:gd name="T13" fmla="*/ 1183 h 91"/>
                <a:gd name="T14" fmla="*/ 1425 w 96"/>
                <a:gd name="T15" fmla="*/ 286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1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2" y="3"/>
                    <a:pt x="2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4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5" y="91"/>
                    <a:pt x="92" y="79"/>
                    <a:pt x="92" y="62"/>
                  </a:cubicBezTo>
                  <a:cubicBezTo>
                    <a:pt x="91" y="46"/>
                    <a:pt x="96" y="23"/>
                    <a:pt x="91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3" name="Freeform 724"/>
            <p:cNvSpPr>
              <a:spLocks/>
            </p:cNvSpPr>
            <p:nvPr/>
          </p:nvSpPr>
          <p:spPr bwMode="auto">
            <a:xfrm>
              <a:off x="1003" y="2973"/>
              <a:ext cx="242" cy="251"/>
            </a:xfrm>
            <a:custGeom>
              <a:avLst/>
              <a:gdLst>
                <a:gd name="T0" fmla="*/ 1370 w 97"/>
                <a:gd name="T1" fmla="*/ 192 h 94"/>
                <a:gd name="T2" fmla="*/ 541 w 97"/>
                <a:gd name="T3" fmla="*/ 56 h 94"/>
                <a:gd name="T4" fmla="*/ 0 w 97"/>
                <a:gd name="T5" fmla="*/ 248 h 94"/>
                <a:gd name="T6" fmla="*/ 30 w 97"/>
                <a:gd name="T7" fmla="*/ 286 h 94"/>
                <a:gd name="T8" fmla="*/ 42 w 97"/>
                <a:gd name="T9" fmla="*/ 1183 h 94"/>
                <a:gd name="T10" fmla="*/ 0 w 97"/>
                <a:gd name="T11" fmla="*/ 1653 h 94"/>
                <a:gd name="T12" fmla="*/ 155 w 97"/>
                <a:gd name="T13" fmla="*/ 1712 h 94"/>
                <a:gd name="T14" fmla="*/ 1058 w 97"/>
                <a:gd name="T15" fmla="*/ 1768 h 94"/>
                <a:gd name="T16" fmla="*/ 1400 w 97"/>
                <a:gd name="T17" fmla="*/ 1583 h 94"/>
                <a:gd name="T18" fmla="*/ 1445 w 97"/>
                <a:gd name="T19" fmla="*/ 1255 h 94"/>
                <a:gd name="T20" fmla="*/ 1370 w 97"/>
                <a:gd name="T21" fmla="*/ 19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94">
                  <a:moveTo>
                    <a:pt x="88" y="10"/>
                  </a:moveTo>
                  <a:cubicBezTo>
                    <a:pt x="80" y="2"/>
                    <a:pt x="66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7" y="23"/>
                    <a:pt x="2" y="46"/>
                    <a:pt x="3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3" y="89"/>
                    <a:pt x="6" y="90"/>
                    <a:pt x="10" y="90"/>
                  </a:cubicBezTo>
                  <a:cubicBezTo>
                    <a:pt x="21" y="91"/>
                    <a:pt x="46" y="91"/>
                    <a:pt x="68" y="93"/>
                  </a:cubicBezTo>
                  <a:cubicBezTo>
                    <a:pt x="81" y="94"/>
                    <a:pt x="86" y="89"/>
                    <a:pt x="90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7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4" name="Freeform 725"/>
            <p:cNvSpPr>
              <a:spLocks/>
            </p:cNvSpPr>
            <p:nvPr/>
          </p:nvSpPr>
          <p:spPr bwMode="auto">
            <a:xfrm>
              <a:off x="1228" y="2939"/>
              <a:ext cx="225" cy="290"/>
            </a:xfrm>
            <a:custGeom>
              <a:avLst/>
              <a:gdLst>
                <a:gd name="T0" fmla="*/ 1333 w 90"/>
                <a:gd name="T1" fmla="*/ 1091 h 109"/>
                <a:gd name="T2" fmla="*/ 1158 w 90"/>
                <a:gd name="T3" fmla="*/ 114 h 109"/>
                <a:gd name="T4" fmla="*/ 408 w 90"/>
                <a:gd name="T5" fmla="*/ 136 h 109"/>
                <a:gd name="T6" fmla="*/ 0 w 90"/>
                <a:gd name="T7" fmla="*/ 490 h 109"/>
                <a:gd name="T8" fmla="*/ 0 w 90"/>
                <a:gd name="T9" fmla="*/ 490 h 109"/>
                <a:gd name="T10" fmla="*/ 50 w 90"/>
                <a:gd name="T11" fmla="*/ 1487 h 109"/>
                <a:gd name="T12" fmla="*/ 50 w 90"/>
                <a:gd name="T13" fmla="*/ 1658 h 109"/>
                <a:gd name="T14" fmla="*/ 438 w 90"/>
                <a:gd name="T15" fmla="*/ 2033 h 109"/>
                <a:gd name="T16" fmla="*/ 1238 w 90"/>
                <a:gd name="T17" fmla="*/ 1862 h 109"/>
                <a:gd name="T18" fmla="*/ 1333 w 90"/>
                <a:gd name="T19" fmla="*/ 1091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09">
                  <a:moveTo>
                    <a:pt x="85" y="58"/>
                  </a:moveTo>
                  <a:cubicBezTo>
                    <a:pt x="85" y="43"/>
                    <a:pt x="90" y="12"/>
                    <a:pt x="74" y="6"/>
                  </a:cubicBezTo>
                  <a:cubicBezTo>
                    <a:pt x="60" y="0"/>
                    <a:pt x="42" y="5"/>
                    <a:pt x="26" y="7"/>
                  </a:cubicBezTo>
                  <a:cubicBezTo>
                    <a:pt x="11" y="9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6"/>
                    <a:pt x="3" y="63"/>
                    <a:pt x="3" y="79"/>
                  </a:cubicBezTo>
                  <a:cubicBezTo>
                    <a:pt x="3" y="83"/>
                    <a:pt x="3" y="86"/>
                    <a:pt x="3" y="88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50" y="107"/>
                    <a:pt x="69" y="106"/>
                    <a:pt x="79" y="99"/>
                  </a:cubicBezTo>
                  <a:cubicBezTo>
                    <a:pt x="89" y="91"/>
                    <a:pt x="84" y="74"/>
                    <a:pt x="85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5" name="Freeform 726"/>
            <p:cNvSpPr>
              <a:spLocks/>
            </p:cNvSpPr>
            <p:nvPr/>
          </p:nvSpPr>
          <p:spPr bwMode="auto">
            <a:xfrm>
              <a:off x="1598" y="2987"/>
              <a:ext cx="57" cy="213"/>
            </a:xfrm>
            <a:custGeom>
              <a:avLst/>
              <a:gdLst>
                <a:gd name="T0" fmla="*/ 349 w 23"/>
                <a:gd name="T1" fmla="*/ 35 h 80"/>
                <a:gd name="T2" fmla="*/ 12 w 23"/>
                <a:gd name="T3" fmla="*/ 205 h 80"/>
                <a:gd name="T4" fmla="*/ 30 w 23"/>
                <a:gd name="T5" fmla="*/ 1134 h 80"/>
                <a:gd name="T6" fmla="*/ 337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0"/>
                    <a:pt x="1" y="11"/>
                  </a:cubicBezTo>
                  <a:cubicBezTo>
                    <a:pt x="1" y="22"/>
                    <a:pt x="1" y="46"/>
                    <a:pt x="2" y="60"/>
                  </a:cubicBezTo>
                  <a:cubicBezTo>
                    <a:pt x="4" y="74"/>
                    <a:pt x="0" y="78"/>
                    <a:pt x="22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6" name="Freeform 727"/>
            <p:cNvSpPr>
              <a:spLocks/>
            </p:cNvSpPr>
            <p:nvPr/>
          </p:nvSpPr>
          <p:spPr bwMode="auto">
            <a:xfrm>
              <a:off x="1433" y="2957"/>
              <a:ext cx="172" cy="254"/>
            </a:xfrm>
            <a:custGeom>
              <a:avLst/>
              <a:gdLst>
                <a:gd name="T0" fmla="*/ 1057 w 69"/>
                <a:gd name="T1" fmla="*/ 1358 h 95"/>
                <a:gd name="T2" fmla="*/ 1037 w 69"/>
                <a:gd name="T3" fmla="*/ 422 h 95"/>
                <a:gd name="T4" fmla="*/ 1057 w 69"/>
                <a:gd name="T5" fmla="*/ 342 h 95"/>
                <a:gd name="T6" fmla="*/ 1057 w 69"/>
                <a:gd name="T7" fmla="*/ 321 h 95"/>
                <a:gd name="T8" fmla="*/ 603 w 69"/>
                <a:gd name="T9" fmla="*/ 21 h 95"/>
                <a:gd name="T10" fmla="*/ 62 w 69"/>
                <a:gd name="T11" fmla="*/ 94 h 95"/>
                <a:gd name="T12" fmla="*/ 0 w 69"/>
                <a:gd name="T13" fmla="*/ 115 h 95"/>
                <a:gd name="T14" fmla="*/ 42 w 69"/>
                <a:gd name="T15" fmla="*/ 973 h 95"/>
                <a:gd name="T16" fmla="*/ 12 w 69"/>
                <a:gd name="T17" fmla="*/ 1644 h 95"/>
                <a:gd name="T18" fmla="*/ 75 w 69"/>
                <a:gd name="T19" fmla="*/ 1759 h 95"/>
                <a:gd name="T20" fmla="*/ 683 w 69"/>
                <a:gd name="T21" fmla="*/ 1700 h 95"/>
                <a:gd name="T22" fmla="*/ 1057 w 69"/>
                <a:gd name="T23" fmla="*/ 1551 h 95"/>
                <a:gd name="T24" fmla="*/ 1069 w 69"/>
                <a:gd name="T25" fmla="*/ 1529 h 95"/>
                <a:gd name="T26" fmla="*/ 1057 w 69"/>
                <a:gd name="T27" fmla="*/ 1358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8" y="71"/>
                  </a:moveTo>
                  <a:cubicBezTo>
                    <a:pt x="67" y="57"/>
                    <a:pt x="67" y="33"/>
                    <a:pt x="67" y="22"/>
                  </a:cubicBezTo>
                  <a:cubicBezTo>
                    <a:pt x="67" y="21"/>
                    <a:pt x="68" y="19"/>
                    <a:pt x="68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9"/>
                    <a:pt x="58" y="1"/>
                    <a:pt x="39" y="1"/>
                  </a:cubicBezTo>
                  <a:cubicBezTo>
                    <a:pt x="20" y="0"/>
                    <a:pt x="14" y="3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6" y="18"/>
                    <a:pt x="3" y="39"/>
                    <a:pt x="3" y="51"/>
                  </a:cubicBezTo>
                  <a:cubicBezTo>
                    <a:pt x="2" y="64"/>
                    <a:pt x="5" y="77"/>
                    <a:pt x="1" y="86"/>
                  </a:cubicBezTo>
                  <a:cubicBezTo>
                    <a:pt x="3" y="87"/>
                    <a:pt x="2" y="91"/>
                    <a:pt x="5" y="92"/>
                  </a:cubicBezTo>
                  <a:cubicBezTo>
                    <a:pt x="12" y="95"/>
                    <a:pt x="27" y="91"/>
                    <a:pt x="44" y="89"/>
                  </a:cubicBezTo>
                  <a:cubicBezTo>
                    <a:pt x="62" y="87"/>
                    <a:pt x="62" y="91"/>
                    <a:pt x="68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8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7" name="Freeform 728"/>
            <p:cNvSpPr>
              <a:spLocks/>
            </p:cNvSpPr>
            <p:nvPr/>
          </p:nvSpPr>
          <p:spPr bwMode="auto">
            <a:xfrm>
              <a:off x="860" y="2728"/>
              <a:ext cx="263" cy="267"/>
            </a:xfrm>
            <a:custGeom>
              <a:avLst/>
              <a:gdLst>
                <a:gd name="T0" fmla="*/ 1601 w 105"/>
                <a:gd name="T1" fmla="*/ 435 h 100"/>
                <a:gd name="T2" fmla="*/ 534 w 105"/>
                <a:gd name="T3" fmla="*/ 35 h 100"/>
                <a:gd name="T4" fmla="*/ 408 w 105"/>
                <a:gd name="T5" fmla="*/ 0 h 100"/>
                <a:gd name="T6" fmla="*/ 396 w 105"/>
                <a:gd name="T7" fmla="*/ 21 h 100"/>
                <a:gd name="T8" fmla="*/ 95 w 105"/>
                <a:gd name="T9" fmla="*/ 35 h 100"/>
                <a:gd name="T10" fmla="*/ 20 w 105"/>
                <a:gd name="T11" fmla="*/ 435 h 100"/>
                <a:gd name="T12" fmla="*/ 33 w 105"/>
                <a:gd name="T13" fmla="*/ 1469 h 100"/>
                <a:gd name="T14" fmla="*/ 333 w 105"/>
                <a:gd name="T15" fmla="*/ 1768 h 100"/>
                <a:gd name="T16" fmla="*/ 1255 w 105"/>
                <a:gd name="T17" fmla="*/ 1754 h 100"/>
                <a:gd name="T18" fmla="*/ 1601 w 105"/>
                <a:gd name="T19" fmla="*/ 457 h 100"/>
                <a:gd name="T20" fmla="*/ 1601 w 105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0">
                  <a:moveTo>
                    <a:pt x="102" y="23"/>
                  </a:moveTo>
                  <a:cubicBezTo>
                    <a:pt x="79" y="20"/>
                    <a:pt x="46" y="12"/>
                    <a:pt x="34" y="2"/>
                  </a:cubicBezTo>
                  <a:cubicBezTo>
                    <a:pt x="31" y="2"/>
                    <a:pt x="29" y="1"/>
                    <a:pt x="26" y="0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0" y="3"/>
                    <a:pt x="13" y="3"/>
                    <a:pt x="6" y="2"/>
                  </a:cubicBezTo>
                  <a:cubicBezTo>
                    <a:pt x="1" y="7"/>
                    <a:pt x="2" y="15"/>
                    <a:pt x="1" y="23"/>
                  </a:cubicBezTo>
                  <a:cubicBezTo>
                    <a:pt x="0" y="32"/>
                    <a:pt x="0" y="69"/>
                    <a:pt x="2" y="77"/>
                  </a:cubicBezTo>
                  <a:cubicBezTo>
                    <a:pt x="6" y="89"/>
                    <a:pt x="5" y="94"/>
                    <a:pt x="21" y="93"/>
                  </a:cubicBezTo>
                  <a:cubicBezTo>
                    <a:pt x="37" y="92"/>
                    <a:pt x="53" y="100"/>
                    <a:pt x="80" y="92"/>
                  </a:cubicBezTo>
                  <a:cubicBezTo>
                    <a:pt x="97" y="87"/>
                    <a:pt x="105" y="66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8" name="Freeform 729"/>
            <p:cNvSpPr>
              <a:spLocks/>
            </p:cNvSpPr>
            <p:nvPr/>
          </p:nvSpPr>
          <p:spPr bwMode="auto">
            <a:xfrm>
              <a:off x="665" y="2659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47 w 81"/>
                <a:gd name="T5" fmla="*/ 2445 h 129"/>
                <a:gd name="T6" fmla="*/ 1256 w 81"/>
                <a:gd name="T7" fmla="*/ 2296 h 129"/>
                <a:gd name="T8" fmla="*/ 127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56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3" y="127"/>
                    <a:pt x="20" y="125"/>
                    <a:pt x="34" y="129"/>
                  </a:cubicBezTo>
                  <a:cubicBezTo>
                    <a:pt x="41" y="127"/>
                    <a:pt x="50" y="128"/>
                    <a:pt x="54" y="129"/>
                  </a:cubicBezTo>
                  <a:cubicBezTo>
                    <a:pt x="60" y="125"/>
                    <a:pt x="69" y="123"/>
                    <a:pt x="80" y="121"/>
                  </a:cubicBezTo>
                  <a:cubicBezTo>
                    <a:pt x="81" y="116"/>
                    <a:pt x="81" y="109"/>
                    <a:pt x="81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8" y="95"/>
                    <a:pt x="78" y="58"/>
                    <a:pt x="79" y="49"/>
                  </a:cubicBezTo>
                  <a:cubicBezTo>
                    <a:pt x="79" y="48"/>
                    <a:pt x="80" y="47"/>
                    <a:pt x="80" y="46"/>
                  </a:cubicBezTo>
                  <a:cubicBezTo>
                    <a:pt x="79" y="39"/>
                    <a:pt x="76" y="29"/>
                    <a:pt x="73" y="26"/>
                  </a:cubicBezTo>
                  <a:cubicBezTo>
                    <a:pt x="53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9" name="Freeform 730"/>
            <p:cNvSpPr>
              <a:spLocks/>
            </p:cNvSpPr>
            <p:nvPr/>
          </p:nvSpPr>
          <p:spPr bwMode="auto">
            <a:xfrm>
              <a:off x="1553" y="2669"/>
              <a:ext cx="102" cy="323"/>
            </a:xfrm>
            <a:custGeom>
              <a:avLst/>
              <a:gdLst>
                <a:gd name="T0" fmla="*/ 632 w 41"/>
                <a:gd name="T1" fmla="*/ 21 h 121"/>
                <a:gd name="T2" fmla="*/ 229 w 41"/>
                <a:gd name="T3" fmla="*/ 93 h 121"/>
                <a:gd name="T4" fmla="*/ 30 w 41"/>
                <a:gd name="T5" fmla="*/ 948 h 121"/>
                <a:gd name="T6" fmla="*/ 75 w 41"/>
                <a:gd name="T7" fmla="*/ 2109 h 121"/>
                <a:gd name="T8" fmla="*/ 216 w 41"/>
                <a:gd name="T9" fmla="*/ 2210 h 121"/>
                <a:gd name="T10" fmla="*/ 433 w 41"/>
                <a:gd name="T11" fmla="*/ 2301 h 121"/>
                <a:gd name="T12" fmla="*/ 632 w 41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4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0" y="106"/>
                    <a:pt x="5" y="111"/>
                  </a:cubicBezTo>
                  <a:cubicBezTo>
                    <a:pt x="9" y="112"/>
                    <a:pt x="12" y="114"/>
                    <a:pt x="14" y="116"/>
                  </a:cubicBezTo>
                  <a:cubicBezTo>
                    <a:pt x="19" y="118"/>
                    <a:pt x="24" y="120"/>
                    <a:pt x="28" y="121"/>
                  </a:cubicBezTo>
                  <a:cubicBezTo>
                    <a:pt x="32" y="120"/>
                    <a:pt x="37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0" name="Freeform 731"/>
            <p:cNvSpPr>
              <a:spLocks/>
            </p:cNvSpPr>
            <p:nvPr/>
          </p:nvSpPr>
          <p:spPr bwMode="auto">
            <a:xfrm>
              <a:off x="1340" y="2645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83 w 94"/>
                <a:gd name="T3" fmla="*/ 2333 h 123"/>
                <a:gd name="T4" fmla="*/ 645 w 94"/>
                <a:gd name="T5" fmla="*/ 2312 h 123"/>
                <a:gd name="T6" fmla="*/ 1188 w 94"/>
                <a:gd name="T7" fmla="*/ 2240 h 123"/>
                <a:gd name="T8" fmla="*/ 1333 w 94"/>
                <a:gd name="T9" fmla="*/ 2253 h 123"/>
                <a:gd name="T10" fmla="*/ 1375 w 94"/>
                <a:gd name="T11" fmla="*/ 2141 h 123"/>
                <a:gd name="T12" fmla="*/ 1363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113 w 94"/>
                <a:gd name="T19" fmla="*/ 21 h 123"/>
                <a:gd name="T20" fmla="*/ 1020 w 94"/>
                <a:gd name="T21" fmla="*/ 0 h 123"/>
                <a:gd name="T22" fmla="*/ 175 w 94"/>
                <a:gd name="T23" fmla="*/ 419 h 123"/>
                <a:gd name="T24" fmla="*/ 175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83 w 94"/>
                <a:gd name="T33" fmla="*/ 2141 h 123"/>
                <a:gd name="T34" fmla="*/ 8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7" y="123"/>
                  </a:cubicBezTo>
                  <a:cubicBezTo>
                    <a:pt x="38" y="122"/>
                    <a:pt x="39" y="122"/>
                    <a:pt x="41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80" y="118"/>
                    <a:pt x="82" y="118"/>
                    <a:pt x="85" y="119"/>
                  </a:cubicBezTo>
                  <a:cubicBezTo>
                    <a:pt x="86" y="117"/>
                    <a:pt x="87" y="115"/>
                    <a:pt x="88" y="113"/>
                  </a:cubicBezTo>
                  <a:cubicBezTo>
                    <a:pt x="85" y="101"/>
                    <a:pt x="85" y="77"/>
                    <a:pt x="87" y="59"/>
                  </a:cubicBezTo>
                  <a:cubicBezTo>
                    <a:pt x="88" y="45"/>
                    <a:pt x="91" y="32"/>
                    <a:pt x="94" y="24"/>
                  </a:cubicBezTo>
                  <a:cubicBezTo>
                    <a:pt x="92" y="19"/>
                    <a:pt x="92" y="15"/>
                    <a:pt x="92" y="12"/>
                  </a:cubicBezTo>
                  <a:cubicBezTo>
                    <a:pt x="83" y="11"/>
                    <a:pt x="75" y="8"/>
                    <a:pt x="71" y="1"/>
                  </a:cubicBezTo>
                  <a:cubicBezTo>
                    <a:pt x="69" y="1"/>
                    <a:pt x="68" y="1"/>
                    <a:pt x="65" y="0"/>
                  </a:cubicBezTo>
                  <a:cubicBezTo>
                    <a:pt x="57" y="8"/>
                    <a:pt x="30" y="2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8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5" y="59"/>
                    <a:pt x="4" y="75"/>
                  </a:cubicBezTo>
                  <a:cubicBezTo>
                    <a:pt x="4" y="91"/>
                    <a:pt x="3" y="111"/>
                    <a:pt x="5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3" y="113"/>
                    <a:pt x="22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1" name="Freeform 732"/>
            <p:cNvSpPr>
              <a:spLocks/>
            </p:cNvSpPr>
            <p:nvPr/>
          </p:nvSpPr>
          <p:spPr bwMode="auto">
            <a:xfrm>
              <a:off x="1095" y="2731"/>
              <a:ext cx="258" cy="261"/>
            </a:xfrm>
            <a:custGeom>
              <a:avLst/>
              <a:gdLst>
                <a:gd name="T0" fmla="*/ 1556 w 103"/>
                <a:gd name="T1" fmla="*/ 1547 h 98"/>
                <a:gd name="T2" fmla="*/ 1601 w 103"/>
                <a:gd name="T3" fmla="*/ 1420 h 98"/>
                <a:gd name="T4" fmla="*/ 1601 w 103"/>
                <a:gd name="T5" fmla="*/ 815 h 98"/>
                <a:gd name="T6" fmla="*/ 1588 w 103"/>
                <a:gd name="T7" fmla="*/ 77 h 98"/>
                <a:gd name="T8" fmla="*/ 1505 w 103"/>
                <a:gd name="T9" fmla="*/ 0 h 98"/>
                <a:gd name="T10" fmla="*/ 313 w 103"/>
                <a:gd name="T11" fmla="*/ 431 h 98"/>
                <a:gd name="T12" fmla="*/ 125 w 103"/>
                <a:gd name="T13" fmla="*/ 418 h 98"/>
                <a:gd name="T14" fmla="*/ 125 w 103"/>
                <a:gd name="T15" fmla="*/ 431 h 98"/>
                <a:gd name="T16" fmla="*/ 20 w 103"/>
                <a:gd name="T17" fmla="*/ 1475 h 98"/>
                <a:gd name="T18" fmla="*/ 50 w 103"/>
                <a:gd name="T19" fmla="*/ 1795 h 98"/>
                <a:gd name="T20" fmla="*/ 741 w 103"/>
                <a:gd name="T21" fmla="*/ 1851 h 98"/>
                <a:gd name="T22" fmla="*/ 929 w 103"/>
                <a:gd name="T23" fmla="*/ 1758 h 98"/>
                <a:gd name="T24" fmla="*/ 942 w 103"/>
                <a:gd name="T25" fmla="*/ 1758 h 98"/>
                <a:gd name="T26" fmla="*/ 1242 w 103"/>
                <a:gd name="T27" fmla="*/ 1603 h 98"/>
                <a:gd name="T28" fmla="*/ 1556 w 103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2" y="67"/>
                    <a:pt x="102" y="54"/>
                    <a:pt x="102" y="43"/>
                  </a:cubicBezTo>
                  <a:cubicBezTo>
                    <a:pt x="103" y="31"/>
                    <a:pt x="100" y="15"/>
                    <a:pt x="101" y="4"/>
                  </a:cubicBezTo>
                  <a:cubicBezTo>
                    <a:pt x="99" y="3"/>
                    <a:pt x="98" y="2"/>
                    <a:pt x="96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7" y="23"/>
                    <a:pt x="13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1" y="90"/>
                    <a:pt x="3" y="95"/>
                  </a:cubicBezTo>
                  <a:cubicBezTo>
                    <a:pt x="25" y="97"/>
                    <a:pt x="38" y="94"/>
                    <a:pt x="47" y="98"/>
                  </a:cubicBezTo>
                  <a:cubicBezTo>
                    <a:pt x="51" y="96"/>
                    <a:pt x="56" y="94"/>
                    <a:pt x="59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5" y="89"/>
                    <a:pt x="71" y="86"/>
                    <a:pt x="79" y="85"/>
                  </a:cubicBezTo>
                  <a:cubicBezTo>
                    <a:pt x="86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732" name="Group 3"/>
          <p:cNvGrpSpPr>
            <a:grpSpLocks/>
          </p:cNvGrpSpPr>
          <p:nvPr/>
        </p:nvGrpSpPr>
        <p:grpSpPr bwMode="auto">
          <a:xfrm>
            <a:off x="5993622" y="2100281"/>
            <a:ext cx="2223351" cy="552971"/>
            <a:chOff x="660" y="1419"/>
            <a:chExt cx="2975" cy="1861"/>
          </a:xfrm>
        </p:grpSpPr>
        <p:grpSp>
          <p:nvGrpSpPr>
            <p:cNvPr id="733" name="Group 4"/>
            <p:cNvGrpSpPr>
              <a:grpSpLocks/>
            </p:cNvGrpSpPr>
            <p:nvPr/>
          </p:nvGrpSpPr>
          <p:grpSpPr bwMode="auto">
            <a:xfrm>
              <a:off x="1648" y="1419"/>
              <a:ext cx="997" cy="1861"/>
              <a:chOff x="1648" y="1419"/>
              <a:chExt cx="997" cy="1861"/>
            </a:xfrm>
          </p:grpSpPr>
          <p:sp>
            <p:nvSpPr>
              <p:cNvPr id="1262" name="Freeform 5"/>
              <p:cNvSpPr>
                <a:spLocks/>
              </p:cNvSpPr>
              <p:nvPr/>
            </p:nvSpPr>
            <p:spPr bwMode="auto">
              <a:xfrm>
                <a:off x="164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25 w 390"/>
                  <a:gd name="T15" fmla="*/ 4104 h 230"/>
                  <a:gd name="T16" fmla="*/ 5125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3" name="Freeform 6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83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3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4" name="Freeform 7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5" name="Freeform 8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6" name="Freeform 9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7" name="Freeform 10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6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8" name="Freeform 11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633 w 53"/>
                  <a:gd name="T1" fmla="*/ 115 h 85"/>
                  <a:gd name="T2" fmla="*/ 12 w 53"/>
                  <a:gd name="T3" fmla="*/ 0 h 85"/>
                  <a:gd name="T4" fmla="*/ 0 w 53"/>
                  <a:gd name="T5" fmla="*/ 1482 h 85"/>
                  <a:gd name="T6" fmla="*/ 775 w 53"/>
                  <a:gd name="T7" fmla="*/ 1199 h 85"/>
                  <a:gd name="T8" fmla="*/ 633 w 53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41" y="6"/>
                    </a:moveTo>
                    <a:cubicBezTo>
                      <a:pt x="22" y="0"/>
                      <a:pt x="15" y="2"/>
                      <a:pt x="1" y="0"/>
                    </a:cubicBezTo>
                    <a:cubicBezTo>
                      <a:pt x="1" y="29"/>
                      <a:pt x="0" y="55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69" name="Freeform 12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0" name="Freeform 13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1" name="Freeform 14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2" name="Freeform 15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3" name="Freeform 16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4" name="Freeform 17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5" name="Freeform 18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6" name="Freeform 19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7" name="Freeform 20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8" name="Freeform 21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79" name="Freeform 22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80" name="Freeform 23"/>
              <p:cNvSpPr>
                <a:spLocks/>
              </p:cNvSpPr>
              <p:nvPr/>
            </p:nvSpPr>
            <p:spPr bwMode="auto">
              <a:xfrm>
                <a:off x="1655" y="3160"/>
                <a:ext cx="988" cy="120"/>
              </a:xfrm>
              <a:custGeom>
                <a:avLst/>
                <a:gdLst>
                  <a:gd name="T0" fmla="*/ 6181 w 395"/>
                  <a:gd name="T1" fmla="*/ 285 h 45"/>
                  <a:gd name="T2" fmla="*/ 5868 w 395"/>
                  <a:gd name="T3" fmla="*/ 77 h 45"/>
                  <a:gd name="T4" fmla="*/ 5868 w 395"/>
                  <a:gd name="T5" fmla="*/ 93 h 45"/>
                  <a:gd name="T6" fmla="*/ 5493 w 395"/>
                  <a:gd name="T7" fmla="*/ 248 h 45"/>
                  <a:gd name="T8" fmla="*/ 4867 w 395"/>
                  <a:gd name="T9" fmla="*/ 307 h 45"/>
                  <a:gd name="T10" fmla="*/ 4817 w 395"/>
                  <a:gd name="T11" fmla="*/ 192 h 45"/>
                  <a:gd name="T12" fmla="*/ 4817 w 395"/>
                  <a:gd name="T13" fmla="*/ 192 h 45"/>
                  <a:gd name="T14" fmla="*/ 4755 w 395"/>
                  <a:gd name="T15" fmla="*/ 307 h 45"/>
                  <a:gd name="T16" fmla="*/ 3960 w 395"/>
                  <a:gd name="T17" fmla="*/ 477 h 45"/>
                  <a:gd name="T18" fmla="*/ 3554 w 395"/>
                  <a:gd name="T19" fmla="*/ 115 h 45"/>
                  <a:gd name="T20" fmla="*/ 3504 w 395"/>
                  <a:gd name="T21" fmla="*/ 248 h 45"/>
                  <a:gd name="T22" fmla="*/ 3159 w 395"/>
                  <a:gd name="T23" fmla="*/ 435 h 45"/>
                  <a:gd name="T24" fmla="*/ 2251 w 395"/>
                  <a:gd name="T25" fmla="*/ 376 h 45"/>
                  <a:gd name="T26" fmla="*/ 2096 w 395"/>
                  <a:gd name="T27" fmla="*/ 320 h 45"/>
                  <a:gd name="T28" fmla="*/ 2096 w 395"/>
                  <a:gd name="T29" fmla="*/ 320 h 45"/>
                  <a:gd name="T30" fmla="*/ 1926 w 395"/>
                  <a:gd name="T31" fmla="*/ 397 h 45"/>
                  <a:gd name="T32" fmla="*/ 988 w 395"/>
                  <a:gd name="T33" fmla="*/ 307 h 45"/>
                  <a:gd name="T34" fmla="*/ 770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22 w 395"/>
                  <a:gd name="T41" fmla="*/ 853 h 45"/>
                  <a:gd name="T42" fmla="*/ 6181 w 395"/>
                  <a:gd name="T43" fmla="*/ 683 h 45"/>
                  <a:gd name="T44" fmla="*/ 6181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1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81" name="Oval 24"/>
              <p:cNvSpPr>
                <a:spLocks noChangeArrowheads="1"/>
              </p:cNvSpPr>
              <p:nvPr/>
            </p:nvSpPr>
            <p:spPr bwMode="auto">
              <a:xfrm>
                <a:off x="185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2" name="Oval 25"/>
              <p:cNvSpPr>
                <a:spLocks noChangeArrowheads="1"/>
              </p:cNvSpPr>
              <p:nvPr/>
            </p:nvSpPr>
            <p:spPr bwMode="auto">
              <a:xfrm>
                <a:off x="184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3" name="Oval 26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4" name="Freeform 27"/>
              <p:cNvSpPr>
                <a:spLocks/>
              </p:cNvSpPr>
              <p:nvPr/>
            </p:nvSpPr>
            <p:spPr bwMode="auto">
              <a:xfrm>
                <a:off x="185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85" name="Oval 28"/>
              <p:cNvSpPr>
                <a:spLocks noChangeArrowheads="1"/>
              </p:cNvSpPr>
              <p:nvPr/>
            </p:nvSpPr>
            <p:spPr bwMode="auto">
              <a:xfrm>
                <a:off x="186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6" name="Oval 29"/>
              <p:cNvSpPr>
                <a:spLocks noChangeArrowheads="1"/>
              </p:cNvSpPr>
              <p:nvPr/>
            </p:nvSpPr>
            <p:spPr bwMode="auto">
              <a:xfrm>
                <a:off x="186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7" name="Oval 30"/>
              <p:cNvSpPr>
                <a:spLocks noChangeArrowheads="1"/>
              </p:cNvSpPr>
              <p:nvPr/>
            </p:nvSpPr>
            <p:spPr bwMode="auto">
              <a:xfrm>
                <a:off x="207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8" name="Oval 31"/>
              <p:cNvSpPr>
                <a:spLocks noChangeArrowheads="1"/>
              </p:cNvSpPr>
              <p:nvPr/>
            </p:nvSpPr>
            <p:spPr bwMode="auto">
              <a:xfrm>
                <a:off x="207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9" name="Oval 32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0" name="Freeform 33"/>
              <p:cNvSpPr>
                <a:spLocks/>
              </p:cNvSpPr>
              <p:nvPr/>
            </p:nvSpPr>
            <p:spPr bwMode="auto">
              <a:xfrm>
                <a:off x="208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91" name="Oval 34"/>
              <p:cNvSpPr>
                <a:spLocks noChangeArrowheads="1"/>
              </p:cNvSpPr>
              <p:nvPr/>
            </p:nvSpPr>
            <p:spPr bwMode="auto">
              <a:xfrm>
                <a:off x="208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2" name="Oval 35"/>
              <p:cNvSpPr>
                <a:spLocks noChangeArrowheads="1"/>
              </p:cNvSpPr>
              <p:nvPr/>
            </p:nvSpPr>
            <p:spPr bwMode="auto">
              <a:xfrm>
                <a:off x="2095" y="26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3" name="Oval 36"/>
              <p:cNvSpPr>
                <a:spLocks noChangeArrowheads="1"/>
              </p:cNvSpPr>
              <p:nvPr/>
            </p:nvSpPr>
            <p:spPr bwMode="auto">
              <a:xfrm>
                <a:off x="232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4" name="Oval 37"/>
              <p:cNvSpPr>
                <a:spLocks noChangeArrowheads="1"/>
              </p:cNvSpPr>
              <p:nvPr/>
            </p:nvSpPr>
            <p:spPr bwMode="auto">
              <a:xfrm>
                <a:off x="231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5" name="Oval 3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6" name="Freeform 39"/>
              <p:cNvSpPr>
                <a:spLocks/>
              </p:cNvSpPr>
              <p:nvPr/>
            </p:nvSpPr>
            <p:spPr bwMode="auto">
              <a:xfrm>
                <a:off x="2325" y="2520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97" name="Oval 40"/>
              <p:cNvSpPr>
                <a:spLocks noChangeArrowheads="1"/>
              </p:cNvSpPr>
              <p:nvPr/>
            </p:nvSpPr>
            <p:spPr bwMode="auto">
              <a:xfrm>
                <a:off x="233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8" name="Oval 41"/>
              <p:cNvSpPr>
                <a:spLocks noChangeArrowheads="1"/>
              </p:cNvSpPr>
              <p:nvPr/>
            </p:nvSpPr>
            <p:spPr bwMode="auto">
              <a:xfrm>
                <a:off x="2340" y="253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9" name="Oval 42"/>
              <p:cNvSpPr>
                <a:spLocks noChangeArrowheads="1"/>
              </p:cNvSpPr>
              <p:nvPr/>
            </p:nvSpPr>
            <p:spPr bwMode="auto">
              <a:xfrm>
                <a:off x="240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0" name="Oval 43"/>
              <p:cNvSpPr>
                <a:spLocks noChangeArrowheads="1"/>
              </p:cNvSpPr>
              <p:nvPr/>
            </p:nvSpPr>
            <p:spPr bwMode="auto">
              <a:xfrm>
                <a:off x="240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1" name="Oval 44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2" name="Freeform 45"/>
              <p:cNvSpPr>
                <a:spLocks/>
              </p:cNvSpPr>
              <p:nvPr/>
            </p:nvSpPr>
            <p:spPr bwMode="auto">
              <a:xfrm>
                <a:off x="241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03" name="Oval 46"/>
              <p:cNvSpPr>
                <a:spLocks noChangeArrowheads="1"/>
              </p:cNvSpPr>
              <p:nvPr/>
            </p:nvSpPr>
            <p:spPr bwMode="auto">
              <a:xfrm>
                <a:off x="241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4" name="Oval 47"/>
              <p:cNvSpPr>
                <a:spLocks noChangeArrowheads="1"/>
              </p:cNvSpPr>
              <p:nvPr/>
            </p:nvSpPr>
            <p:spPr bwMode="auto">
              <a:xfrm>
                <a:off x="2425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5" name="Oval 48"/>
              <p:cNvSpPr>
                <a:spLocks noChangeArrowheads="1"/>
              </p:cNvSpPr>
              <p:nvPr/>
            </p:nvSpPr>
            <p:spPr bwMode="auto">
              <a:xfrm>
                <a:off x="218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6" name="Oval 49"/>
              <p:cNvSpPr>
                <a:spLocks noChangeArrowheads="1"/>
              </p:cNvSpPr>
              <p:nvPr/>
            </p:nvSpPr>
            <p:spPr bwMode="auto">
              <a:xfrm>
                <a:off x="218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7" name="Oval 50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8" name="Freeform 51"/>
              <p:cNvSpPr>
                <a:spLocks/>
              </p:cNvSpPr>
              <p:nvPr/>
            </p:nvSpPr>
            <p:spPr bwMode="auto">
              <a:xfrm>
                <a:off x="2190" y="2848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5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09" name="Oval 52"/>
              <p:cNvSpPr>
                <a:spLocks noChangeArrowheads="1"/>
              </p:cNvSpPr>
              <p:nvPr/>
            </p:nvSpPr>
            <p:spPr bwMode="auto">
              <a:xfrm>
                <a:off x="2195" y="2859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0" name="Oval 53"/>
              <p:cNvSpPr>
                <a:spLocks noChangeArrowheads="1"/>
              </p:cNvSpPr>
              <p:nvPr/>
            </p:nvSpPr>
            <p:spPr bwMode="auto">
              <a:xfrm>
                <a:off x="2200" y="2864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1" name="Oval 54"/>
              <p:cNvSpPr>
                <a:spLocks noChangeArrowheads="1"/>
              </p:cNvSpPr>
              <p:nvPr/>
            </p:nvSpPr>
            <p:spPr bwMode="auto">
              <a:xfrm>
                <a:off x="205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2" name="Oval 55"/>
              <p:cNvSpPr>
                <a:spLocks noChangeArrowheads="1"/>
              </p:cNvSpPr>
              <p:nvPr/>
            </p:nvSpPr>
            <p:spPr bwMode="auto">
              <a:xfrm>
                <a:off x="205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3" name="Oval 56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4" name="Freeform 57"/>
              <p:cNvSpPr>
                <a:spLocks/>
              </p:cNvSpPr>
              <p:nvPr/>
            </p:nvSpPr>
            <p:spPr bwMode="auto">
              <a:xfrm>
                <a:off x="206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15" name="Oval 58"/>
              <p:cNvSpPr>
                <a:spLocks noChangeArrowheads="1"/>
              </p:cNvSpPr>
              <p:nvPr/>
            </p:nvSpPr>
            <p:spPr bwMode="auto">
              <a:xfrm>
                <a:off x="2068" y="3067"/>
                <a:ext cx="37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6" name="Oval 59"/>
              <p:cNvSpPr>
                <a:spLocks noChangeArrowheads="1"/>
              </p:cNvSpPr>
              <p:nvPr/>
            </p:nvSpPr>
            <p:spPr bwMode="auto">
              <a:xfrm>
                <a:off x="2075" y="307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7" name="Oval 60"/>
              <p:cNvSpPr>
                <a:spLocks noChangeArrowheads="1"/>
              </p:cNvSpPr>
              <p:nvPr/>
            </p:nvSpPr>
            <p:spPr bwMode="auto">
              <a:xfrm>
                <a:off x="1855" y="3061"/>
                <a:ext cx="93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8" name="Oval 61"/>
              <p:cNvSpPr>
                <a:spLocks noChangeArrowheads="1"/>
              </p:cNvSpPr>
              <p:nvPr/>
            </p:nvSpPr>
            <p:spPr bwMode="auto">
              <a:xfrm>
                <a:off x="184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9" name="Oval 62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0" name="Freeform 63"/>
              <p:cNvSpPr>
                <a:spLocks/>
              </p:cNvSpPr>
              <p:nvPr/>
            </p:nvSpPr>
            <p:spPr bwMode="auto">
              <a:xfrm>
                <a:off x="1855" y="3067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83 h 31"/>
                  <a:gd name="T4" fmla="*/ 14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21" name="Oval 64"/>
              <p:cNvSpPr>
                <a:spLocks noChangeArrowheads="1"/>
              </p:cNvSpPr>
              <p:nvPr/>
            </p:nvSpPr>
            <p:spPr bwMode="auto">
              <a:xfrm>
                <a:off x="186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2" name="Oval 65"/>
              <p:cNvSpPr>
                <a:spLocks noChangeArrowheads="1"/>
              </p:cNvSpPr>
              <p:nvPr/>
            </p:nvSpPr>
            <p:spPr bwMode="auto">
              <a:xfrm>
                <a:off x="187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3" name="Oval 66"/>
              <p:cNvSpPr>
                <a:spLocks noChangeArrowheads="1"/>
              </p:cNvSpPr>
              <p:nvPr/>
            </p:nvSpPr>
            <p:spPr bwMode="auto">
              <a:xfrm>
                <a:off x="1685" y="2803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4" name="Oval 67"/>
              <p:cNvSpPr>
                <a:spLocks noChangeArrowheads="1"/>
              </p:cNvSpPr>
              <p:nvPr/>
            </p:nvSpPr>
            <p:spPr bwMode="auto">
              <a:xfrm>
                <a:off x="167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5" name="Oval 6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6" name="Freeform 69"/>
              <p:cNvSpPr>
                <a:spLocks/>
              </p:cNvSpPr>
              <p:nvPr/>
            </p:nvSpPr>
            <p:spPr bwMode="auto">
              <a:xfrm>
                <a:off x="1685" y="2805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27" name="Oval 70"/>
              <p:cNvSpPr>
                <a:spLocks noChangeArrowheads="1"/>
              </p:cNvSpPr>
              <p:nvPr/>
            </p:nvSpPr>
            <p:spPr bwMode="auto">
              <a:xfrm>
                <a:off x="169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8" name="Oval 71"/>
              <p:cNvSpPr>
                <a:spLocks noChangeArrowheads="1"/>
              </p:cNvSpPr>
              <p:nvPr/>
            </p:nvSpPr>
            <p:spPr bwMode="auto">
              <a:xfrm>
                <a:off x="170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29" name="Oval 72"/>
              <p:cNvSpPr>
                <a:spLocks noChangeArrowheads="1"/>
              </p:cNvSpPr>
              <p:nvPr/>
            </p:nvSpPr>
            <p:spPr bwMode="auto">
              <a:xfrm>
                <a:off x="1935" y="2835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0" name="Oval 73"/>
              <p:cNvSpPr>
                <a:spLocks noChangeArrowheads="1"/>
              </p:cNvSpPr>
              <p:nvPr/>
            </p:nvSpPr>
            <p:spPr bwMode="auto">
              <a:xfrm>
                <a:off x="192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1" name="Oval 74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2" name="Freeform 75"/>
              <p:cNvSpPr>
                <a:spLocks/>
              </p:cNvSpPr>
              <p:nvPr/>
            </p:nvSpPr>
            <p:spPr bwMode="auto">
              <a:xfrm>
                <a:off x="1935" y="2837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33" name="Oval 76"/>
              <p:cNvSpPr>
                <a:spLocks noChangeArrowheads="1"/>
              </p:cNvSpPr>
              <p:nvPr/>
            </p:nvSpPr>
            <p:spPr bwMode="auto">
              <a:xfrm>
                <a:off x="194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4" name="Oval 77"/>
              <p:cNvSpPr>
                <a:spLocks noChangeArrowheads="1"/>
              </p:cNvSpPr>
              <p:nvPr/>
            </p:nvSpPr>
            <p:spPr bwMode="auto">
              <a:xfrm>
                <a:off x="195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5" name="Oval 78"/>
              <p:cNvSpPr>
                <a:spLocks noChangeArrowheads="1"/>
              </p:cNvSpPr>
              <p:nvPr/>
            </p:nvSpPr>
            <p:spPr bwMode="auto">
              <a:xfrm>
                <a:off x="2548" y="252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6" name="Oval 79"/>
              <p:cNvSpPr>
                <a:spLocks noChangeArrowheads="1"/>
              </p:cNvSpPr>
              <p:nvPr/>
            </p:nvSpPr>
            <p:spPr bwMode="auto">
              <a:xfrm>
                <a:off x="254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7" name="Oval 80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8" name="Freeform 81"/>
              <p:cNvSpPr>
                <a:spLocks/>
              </p:cNvSpPr>
              <p:nvPr/>
            </p:nvSpPr>
            <p:spPr bwMode="auto">
              <a:xfrm>
                <a:off x="255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39" name="Oval 82"/>
              <p:cNvSpPr>
                <a:spLocks noChangeArrowheads="1"/>
              </p:cNvSpPr>
              <p:nvPr/>
            </p:nvSpPr>
            <p:spPr bwMode="auto">
              <a:xfrm>
                <a:off x="255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0" name="Oval 83"/>
              <p:cNvSpPr>
                <a:spLocks noChangeArrowheads="1"/>
              </p:cNvSpPr>
              <p:nvPr/>
            </p:nvSpPr>
            <p:spPr bwMode="auto">
              <a:xfrm>
                <a:off x="256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1" name="Oval 84"/>
              <p:cNvSpPr>
                <a:spLocks noChangeArrowheads="1"/>
              </p:cNvSpPr>
              <p:nvPr/>
            </p:nvSpPr>
            <p:spPr bwMode="auto">
              <a:xfrm>
                <a:off x="228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2" name="Oval 85"/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3" name="Oval 86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4" name="Freeform 87"/>
              <p:cNvSpPr>
                <a:spLocks/>
              </p:cNvSpPr>
              <p:nvPr/>
            </p:nvSpPr>
            <p:spPr bwMode="auto">
              <a:xfrm>
                <a:off x="229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45" name="Oval 88"/>
              <p:cNvSpPr>
                <a:spLocks noChangeArrowheads="1"/>
              </p:cNvSpPr>
              <p:nvPr/>
            </p:nvSpPr>
            <p:spPr bwMode="auto">
              <a:xfrm>
                <a:off x="2298" y="3048"/>
                <a:ext cx="3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6" name="Oval 89"/>
              <p:cNvSpPr>
                <a:spLocks noChangeArrowheads="1"/>
              </p:cNvSpPr>
              <p:nvPr/>
            </p:nvSpPr>
            <p:spPr bwMode="auto">
              <a:xfrm>
                <a:off x="2305" y="30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7" name="Oval 90"/>
              <p:cNvSpPr>
                <a:spLocks noChangeArrowheads="1"/>
              </p:cNvSpPr>
              <p:nvPr/>
            </p:nvSpPr>
            <p:spPr bwMode="auto">
              <a:xfrm>
                <a:off x="247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8" name="Oval 91"/>
              <p:cNvSpPr>
                <a:spLocks noChangeArrowheads="1"/>
              </p:cNvSpPr>
              <p:nvPr/>
            </p:nvSpPr>
            <p:spPr bwMode="auto">
              <a:xfrm>
                <a:off x="247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9" name="Oval 92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0" name="Freeform 93"/>
              <p:cNvSpPr>
                <a:spLocks/>
              </p:cNvSpPr>
              <p:nvPr/>
            </p:nvSpPr>
            <p:spPr bwMode="auto">
              <a:xfrm>
                <a:off x="247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95 w 24"/>
                  <a:gd name="T5" fmla="*/ 404 h 25"/>
                  <a:gd name="T6" fmla="*/ 0 w 24"/>
                  <a:gd name="T7" fmla="*/ 370 h 25"/>
                  <a:gd name="T8" fmla="*/ 158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51" name="Oval 94"/>
              <p:cNvSpPr>
                <a:spLocks noChangeArrowheads="1"/>
              </p:cNvSpPr>
              <p:nvPr/>
            </p:nvSpPr>
            <p:spPr bwMode="auto">
              <a:xfrm>
                <a:off x="248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2" name="Oval 95"/>
              <p:cNvSpPr>
                <a:spLocks noChangeArrowheads="1"/>
              </p:cNvSpPr>
              <p:nvPr/>
            </p:nvSpPr>
            <p:spPr bwMode="auto">
              <a:xfrm>
                <a:off x="248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3" name="Oval 96"/>
              <p:cNvSpPr>
                <a:spLocks noChangeArrowheads="1"/>
              </p:cNvSpPr>
              <p:nvPr/>
            </p:nvSpPr>
            <p:spPr bwMode="auto">
              <a:xfrm>
                <a:off x="1675" y="307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4" name="Oval 97"/>
              <p:cNvSpPr>
                <a:spLocks noChangeArrowheads="1"/>
              </p:cNvSpPr>
              <p:nvPr/>
            </p:nvSpPr>
            <p:spPr bwMode="auto">
              <a:xfrm>
                <a:off x="167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5" name="Oval 98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6" name="Freeform 99"/>
              <p:cNvSpPr>
                <a:spLocks/>
              </p:cNvSpPr>
              <p:nvPr/>
            </p:nvSpPr>
            <p:spPr bwMode="auto">
              <a:xfrm>
                <a:off x="1675" y="3080"/>
                <a:ext cx="60" cy="67"/>
              </a:xfrm>
              <a:custGeom>
                <a:avLst/>
                <a:gdLst>
                  <a:gd name="T0" fmla="*/ 283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83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8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2" y="3"/>
                      <a:pt x="1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57" name="Oval 100"/>
              <p:cNvSpPr>
                <a:spLocks noChangeArrowheads="1"/>
              </p:cNvSpPr>
              <p:nvPr/>
            </p:nvSpPr>
            <p:spPr bwMode="auto">
              <a:xfrm>
                <a:off x="1683" y="3091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8" name="Oval 101"/>
              <p:cNvSpPr>
                <a:spLocks noChangeArrowheads="1"/>
              </p:cNvSpPr>
              <p:nvPr/>
            </p:nvSpPr>
            <p:spPr bwMode="auto">
              <a:xfrm>
                <a:off x="1688" y="309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9" name="Freeform 102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0" name="Oval 103"/>
              <p:cNvSpPr>
                <a:spLocks noChangeArrowheads="1"/>
              </p:cNvSpPr>
              <p:nvPr/>
            </p:nvSpPr>
            <p:spPr bwMode="auto">
              <a:xfrm>
                <a:off x="175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1" name="Oval 104"/>
              <p:cNvSpPr>
                <a:spLocks noChangeArrowheads="1"/>
              </p:cNvSpPr>
              <p:nvPr/>
            </p:nvSpPr>
            <p:spPr bwMode="auto">
              <a:xfrm>
                <a:off x="173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2" name="Freeform 105"/>
              <p:cNvSpPr>
                <a:spLocks/>
              </p:cNvSpPr>
              <p:nvPr/>
            </p:nvSpPr>
            <p:spPr bwMode="auto">
              <a:xfrm>
                <a:off x="166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3" name="Freeform 106"/>
              <p:cNvSpPr>
                <a:spLocks/>
              </p:cNvSpPr>
              <p:nvPr/>
            </p:nvSpPr>
            <p:spPr bwMode="auto">
              <a:xfrm>
                <a:off x="1815" y="1488"/>
                <a:ext cx="160" cy="947"/>
              </a:xfrm>
              <a:custGeom>
                <a:avLst/>
                <a:gdLst>
                  <a:gd name="T0" fmla="*/ 0 w 64"/>
                  <a:gd name="T1" fmla="*/ 6704 h 355"/>
                  <a:gd name="T2" fmla="*/ 908 w 64"/>
                  <a:gd name="T3" fmla="*/ 6626 h 355"/>
                  <a:gd name="T4" fmla="*/ 988 w 64"/>
                  <a:gd name="T5" fmla="*/ 5693 h 355"/>
                  <a:gd name="T6" fmla="*/ 988 w 64"/>
                  <a:gd name="T7" fmla="*/ 0 h 355"/>
                  <a:gd name="T8" fmla="*/ 833 w 64"/>
                  <a:gd name="T9" fmla="*/ 6111 h 355"/>
                  <a:gd name="T10" fmla="*/ 0 w 64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4" name="Freeform 107"/>
              <p:cNvSpPr>
                <a:spLocks/>
              </p:cNvSpPr>
              <p:nvPr/>
            </p:nvSpPr>
            <p:spPr bwMode="auto">
              <a:xfrm>
                <a:off x="1665" y="1432"/>
                <a:ext cx="248" cy="283"/>
              </a:xfrm>
              <a:custGeom>
                <a:avLst/>
                <a:gdLst>
                  <a:gd name="T0" fmla="*/ 0 w 99"/>
                  <a:gd name="T1" fmla="*/ 2018 h 106"/>
                  <a:gd name="T2" fmla="*/ 0 w 99"/>
                  <a:gd name="T3" fmla="*/ 400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5 h 106"/>
                  <a:gd name="T12" fmla="*/ 238 w 99"/>
                  <a:gd name="T13" fmla="*/ 363 h 106"/>
                  <a:gd name="T14" fmla="*/ 0 w 99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5" name="Freeform 108"/>
              <p:cNvSpPr>
                <a:spLocks/>
              </p:cNvSpPr>
              <p:nvPr/>
            </p:nvSpPr>
            <p:spPr bwMode="auto">
              <a:xfrm>
                <a:off x="166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6" name="Oval 109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7" name="Freeform 110"/>
              <p:cNvSpPr>
                <a:spLocks/>
              </p:cNvSpPr>
              <p:nvPr/>
            </p:nvSpPr>
            <p:spPr bwMode="auto">
              <a:xfrm>
                <a:off x="175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68" name="Oval 111"/>
              <p:cNvSpPr>
                <a:spLocks noChangeArrowheads="1"/>
              </p:cNvSpPr>
              <p:nvPr/>
            </p:nvSpPr>
            <p:spPr bwMode="auto">
              <a:xfrm>
                <a:off x="175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9" name="Freeform 112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0" name="Oval 113"/>
              <p:cNvSpPr>
                <a:spLocks noChangeArrowheads="1"/>
              </p:cNvSpPr>
              <p:nvPr/>
            </p:nvSpPr>
            <p:spPr bwMode="auto">
              <a:xfrm>
                <a:off x="241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1" name="Oval 114"/>
              <p:cNvSpPr>
                <a:spLocks noChangeArrowheads="1"/>
              </p:cNvSpPr>
              <p:nvPr/>
            </p:nvSpPr>
            <p:spPr bwMode="auto">
              <a:xfrm>
                <a:off x="239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2" name="Freeform 115"/>
              <p:cNvSpPr>
                <a:spLocks/>
              </p:cNvSpPr>
              <p:nvPr/>
            </p:nvSpPr>
            <p:spPr bwMode="auto">
              <a:xfrm>
                <a:off x="2325" y="1437"/>
                <a:ext cx="310" cy="1027"/>
              </a:xfrm>
              <a:custGeom>
                <a:avLst/>
                <a:gdLst>
                  <a:gd name="T0" fmla="*/ 0 w 124"/>
                  <a:gd name="T1" fmla="*/ 6909 h 385"/>
                  <a:gd name="T2" fmla="*/ 33 w 124"/>
                  <a:gd name="T3" fmla="*/ 6968 h 385"/>
                  <a:gd name="T4" fmla="*/ 938 w 124"/>
                  <a:gd name="T5" fmla="*/ 7309 h 385"/>
                  <a:gd name="T6" fmla="*/ 938 w 124"/>
                  <a:gd name="T7" fmla="*/ 7309 h 385"/>
                  <a:gd name="T8" fmla="*/ 1845 w 124"/>
                  <a:gd name="T9" fmla="*/ 6704 h 385"/>
                  <a:gd name="T10" fmla="*/ 1925 w 124"/>
                  <a:gd name="T11" fmla="*/ 6303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16 h 385"/>
                  <a:gd name="T20" fmla="*/ 783 w 124"/>
                  <a:gd name="T21" fmla="*/ 7002 h 385"/>
                  <a:gd name="T22" fmla="*/ 0 w 124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1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3" name="Freeform 116"/>
              <p:cNvSpPr>
                <a:spLocks/>
              </p:cNvSpPr>
              <p:nvPr/>
            </p:nvSpPr>
            <p:spPr bwMode="auto">
              <a:xfrm>
                <a:off x="247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4" name="Freeform 117"/>
              <p:cNvSpPr>
                <a:spLocks/>
              </p:cNvSpPr>
              <p:nvPr/>
            </p:nvSpPr>
            <p:spPr bwMode="auto">
              <a:xfrm>
                <a:off x="232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5" name="Freeform 118"/>
              <p:cNvSpPr>
                <a:spLocks/>
              </p:cNvSpPr>
              <p:nvPr/>
            </p:nvSpPr>
            <p:spPr bwMode="auto">
              <a:xfrm>
                <a:off x="232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6" name="Oval 1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7" name="Freeform 120"/>
              <p:cNvSpPr>
                <a:spLocks/>
              </p:cNvSpPr>
              <p:nvPr/>
            </p:nvSpPr>
            <p:spPr bwMode="auto">
              <a:xfrm>
                <a:off x="241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78" name="Oval 121"/>
              <p:cNvSpPr>
                <a:spLocks noChangeArrowheads="1"/>
              </p:cNvSpPr>
              <p:nvPr/>
            </p:nvSpPr>
            <p:spPr bwMode="auto">
              <a:xfrm>
                <a:off x="241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9" name="Freeform 122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0" name="Oval 123"/>
              <p:cNvSpPr>
                <a:spLocks noChangeArrowheads="1"/>
              </p:cNvSpPr>
              <p:nvPr/>
            </p:nvSpPr>
            <p:spPr bwMode="auto">
              <a:xfrm>
                <a:off x="208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1" name="Oval 124"/>
              <p:cNvSpPr>
                <a:spLocks noChangeArrowheads="1"/>
              </p:cNvSpPr>
              <p:nvPr/>
            </p:nvSpPr>
            <p:spPr bwMode="auto">
              <a:xfrm>
                <a:off x="206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2" name="Freeform 125"/>
              <p:cNvSpPr>
                <a:spLocks/>
              </p:cNvSpPr>
              <p:nvPr/>
            </p:nvSpPr>
            <p:spPr bwMode="auto">
              <a:xfrm>
                <a:off x="1995" y="1437"/>
                <a:ext cx="310" cy="1083"/>
              </a:xfrm>
              <a:custGeom>
                <a:avLst/>
                <a:gdLst>
                  <a:gd name="T0" fmla="*/ 0 w 124"/>
                  <a:gd name="T1" fmla="*/ 7045 h 406"/>
                  <a:gd name="T2" fmla="*/ 33 w 124"/>
                  <a:gd name="T3" fmla="*/ 7080 h 406"/>
                  <a:gd name="T4" fmla="*/ 938 w 124"/>
                  <a:gd name="T5" fmla="*/ 7706 h 406"/>
                  <a:gd name="T6" fmla="*/ 938 w 124"/>
                  <a:gd name="T7" fmla="*/ 7706 h 406"/>
                  <a:gd name="T8" fmla="*/ 1845 w 124"/>
                  <a:gd name="T9" fmla="*/ 7080 h 406"/>
                  <a:gd name="T10" fmla="*/ 1925 w 124"/>
                  <a:gd name="T11" fmla="*/ 687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16 h 406"/>
                  <a:gd name="T20" fmla="*/ 783 w 124"/>
                  <a:gd name="T21" fmla="*/ 7386 h 406"/>
                  <a:gd name="T22" fmla="*/ 0 w 124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1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3" name="Freeform 126"/>
              <p:cNvSpPr>
                <a:spLocks/>
              </p:cNvSpPr>
              <p:nvPr/>
            </p:nvSpPr>
            <p:spPr bwMode="auto">
              <a:xfrm>
                <a:off x="214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4" name="Freeform 127"/>
              <p:cNvSpPr>
                <a:spLocks/>
              </p:cNvSpPr>
              <p:nvPr/>
            </p:nvSpPr>
            <p:spPr bwMode="auto">
              <a:xfrm>
                <a:off x="199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5" name="Freeform 128"/>
              <p:cNvSpPr>
                <a:spLocks/>
              </p:cNvSpPr>
              <p:nvPr/>
            </p:nvSpPr>
            <p:spPr bwMode="auto">
              <a:xfrm>
                <a:off x="199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6" name="Oval 129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7" name="Freeform 130"/>
              <p:cNvSpPr>
                <a:spLocks/>
              </p:cNvSpPr>
              <p:nvPr/>
            </p:nvSpPr>
            <p:spPr bwMode="auto">
              <a:xfrm>
                <a:off x="208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88" name="Oval 131"/>
              <p:cNvSpPr>
                <a:spLocks noChangeArrowheads="1"/>
              </p:cNvSpPr>
              <p:nvPr/>
            </p:nvSpPr>
            <p:spPr bwMode="auto">
              <a:xfrm>
                <a:off x="208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9" name="Freeform 132"/>
              <p:cNvSpPr>
                <a:spLocks/>
              </p:cNvSpPr>
              <p:nvPr/>
            </p:nvSpPr>
            <p:spPr bwMode="auto">
              <a:xfrm>
                <a:off x="172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0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0" name="Freeform 133"/>
              <p:cNvSpPr>
                <a:spLocks/>
              </p:cNvSpPr>
              <p:nvPr/>
            </p:nvSpPr>
            <p:spPr bwMode="auto">
              <a:xfrm>
                <a:off x="1973" y="2563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1" name="Freeform 134"/>
              <p:cNvSpPr>
                <a:spLocks/>
              </p:cNvSpPr>
              <p:nvPr/>
            </p:nvSpPr>
            <p:spPr bwMode="auto">
              <a:xfrm>
                <a:off x="219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4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2" name="Freeform 135"/>
              <p:cNvSpPr>
                <a:spLocks/>
              </p:cNvSpPr>
              <p:nvPr/>
            </p:nvSpPr>
            <p:spPr bwMode="auto">
              <a:xfrm>
                <a:off x="251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18 h 50"/>
                  <a:gd name="T4" fmla="*/ 33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595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3" name="Freeform 136"/>
              <p:cNvSpPr>
                <a:spLocks/>
              </p:cNvSpPr>
              <p:nvPr/>
            </p:nvSpPr>
            <p:spPr bwMode="auto">
              <a:xfrm>
                <a:off x="255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4" name="Freeform 137"/>
              <p:cNvSpPr>
                <a:spLocks/>
              </p:cNvSpPr>
              <p:nvPr/>
            </p:nvSpPr>
            <p:spPr bwMode="auto">
              <a:xfrm>
                <a:off x="234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38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5" name="Freeform 138"/>
              <p:cNvSpPr>
                <a:spLocks/>
              </p:cNvSpPr>
              <p:nvPr/>
            </p:nvSpPr>
            <p:spPr bwMode="auto">
              <a:xfrm>
                <a:off x="211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3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6" name="Freeform 139"/>
              <p:cNvSpPr>
                <a:spLocks/>
              </p:cNvSpPr>
              <p:nvPr/>
            </p:nvSpPr>
            <p:spPr bwMode="auto">
              <a:xfrm>
                <a:off x="186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5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7" name="Freeform 140"/>
              <p:cNvSpPr>
                <a:spLocks/>
              </p:cNvSpPr>
              <p:nvPr/>
            </p:nvSpPr>
            <p:spPr bwMode="auto">
              <a:xfrm>
                <a:off x="166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8" name="Freeform 141"/>
              <p:cNvSpPr>
                <a:spLocks/>
              </p:cNvSpPr>
              <p:nvPr/>
            </p:nvSpPr>
            <p:spPr bwMode="auto">
              <a:xfrm>
                <a:off x="1775" y="2987"/>
                <a:ext cx="143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9 w 57"/>
                  <a:gd name="T5" fmla="*/ 115 h 48"/>
                  <a:gd name="T6" fmla="*/ 901 w 57"/>
                  <a:gd name="T7" fmla="*/ 21 h 48"/>
                  <a:gd name="T8" fmla="*/ 379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399" name="Freeform 142"/>
              <p:cNvSpPr>
                <a:spLocks/>
              </p:cNvSpPr>
              <p:nvPr/>
            </p:nvSpPr>
            <p:spPr bwMode="auto">
              <a:xfrm>
                <a:off x="199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0" name="Freeform 143"/>
              <p:cNvSpPr>
                <a:spLocks/>
              </p:cNvSpPr>
              <p:nvPr/>
            </p:nvSpPr>
            <p:spPr bwMode="auto">
              <a:xfrm>
                <a:off x="223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1" name="Freeform 144"/>
              <p:cNvSpPr>
                <a:spLocks/>
              </p:cNvSpPr>
              <p:nvPr/>
            </p:nvSpPr>
            <p:spPr bwMode="auto">
              <a:xfrm>
                <a:off x="243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2" name="Freeform 145"/>
              <p:cNvSpPr>
                <a:spLocks/>
              </p:cNvSpPr>
              <p:nvPr/>
            </p:nvSpPr>
            <p:spPr bwMode="auto">
              <a:xfrm>
                <a:off x="259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7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3" name="Freeform 146"/>
              <p:cNvSpPr>
                <a:spLocks/>
              </p:cNvSpPr>
              <p:nvPr/>
            </p:nvSpPr>
            <p:spPr bwMode="auto">
              <a:xfrm>
                <a:off x="179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89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2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4" name="Freeform 147"/>
              <p:cNvSpPr>
                <a:spLocks/>
              </p:cNvSpPr>
              <p:nvPr/>
            </p:nvSpPr>
            <p:spPr bwMode="auto">
              <a:xfrm>
                <a:off x="212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5" name="Freeform 148"/>
              <p:cNvSpPr>
                <a:spLocks/>
              </p:cNvSpPr>
              <p:nvPr/>
            </p:nvSpPr>
            <p:spPr bwMode="auto">
              <a:xfrm>
                <a:off x="235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20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6" name="Freeform 149"/>
              <p:cNvSpPr>
                <a:spLocks/>
              </p:cNvSpPr>
              <p:nvPr/>
            </p:nvSpPr>
            <p:spPr bwMode="auto">
              <a:xfrm>
                <a:off x="2380" y="2851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25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59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7" name="Freeform 150"/>
              <p:cNvSpPr>
                <a:spLocks/>
              </p:cNvSpPr>
              <p:nvPr/>
            </p:nvSpPr>
            <p:spPr bwMode="auto">
              <a:xfrm>
                <a:off x="219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13 w 55"/>
                  <a:gd name="T7" fmla="*/ 776 h 57"/>
                  <a:gd name="T8" fmla="*/ 838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8" name="Freeform 151"/>
              <p:cNvSpPr>
                <a:spLocks/>
              </p:cNvSpPr>
              <p:nvPr/>
            </p:nvSpPr>
            <p:spPr bwMode="auto">
              <a:xfrm>
                <a:off x="194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69 w 57"/>
                  <a:gd name="T5" fmla="*/ 0 h 48"/>
                  <a:gd name="T6" fmla="*/ 59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09" name="Freeform 152"/>
              <p:cNvSpPr>
                <a:spLocks/>
              </p:cNvSpPr>
              <p:nvPr/>
            </p:nvSpPr>
            <p:spPr bwMode="auto">
              <a:xfrm>
                <a:off x="1675" y="2800"/>
                <a:ext cx="168" cy="181"/>
              </a:xfrm>
              <a:custGeom>
                <a:avLst/>
                <a:gdLst>
                  <a:gd name="T0" fmla="*/ 0 w 67"/>
                  <a:gd name="T1" fmla="*/ 1262 h 68"/>
                  <a:gd name="T2" fmla="*/ 441 w 67"/>
                  <a:gd name="T3" fmla="*/ 1262 h 68"/>
                  <a:gd name="T4" fmla="*/ 659 w 67"/>
                  <a:gd name="T5" fmla="*/ 1246 h 68"/>
                  <a:gd name="T6" fmla="*/ 850 w 67"/>
                  <a:gd name="T7" fmla="*/ 1224 h 68"/>
                  <a:gd name="T8" fmla="*/ 1005 w 67"/>
                  <a:gd name="T9" fmla="*/ 793 h 68"/>
                  <a:gd name="T10" fmla="*/ 1026 w 67"/>
                  <a:gd name="T11" fmla="*/ 319 h 68"/>
                  <a:gd name="T12" fmla="*/ 1026 w 67"/>
                  <a:gd name="T13" fmla="*/ 0 h 68"/>
                  <a:gd name="T14" fmla="*/ 963 w 67"/>
                  <a:gd name="T15" fmla="*/ 319 h 68"/>
                  <a:gd name="T16" fmla="*/ 880 w 67"/>
                  <a:gd name="T17" fmla="*/ 807 h 68"/>
                  <a:gd name="T18" fmla="*/ 584 w 67"/>
                  <a:gd name="T19" fmla="*/ 1091 h 68"/>
                  <a:gd name="T20" fmla="*/ 409 w 67"/>
                  <a:gd name="T21" fmla="*/ 1134 h 68"/>
                  <a:gd name="T22" fmla="*/ 158 w 67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0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0" name="Freeform 153"/>
              <p:cNvSpPr>
                <a:spLocks/>
              </p:cNvSpPr>
              <p:nvPr/>
            </p:nvSpPr>
            <p:spPr bwMode="auto">
              <a:xfrm>
                <a:off x="188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33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1" name="Freeform 154"/>
              <p:cNvSpPr>
                <a:spLocks/>
              </p:cNvSpPr>
              <p:nvPr/>
            </p:nvSpPr>
            <p:spPr bwMode="auto">
              <a:xfrm>
                <a:off x="208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22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2" name="Freeform 155"/>
              <p:cNvSpPr>
                <a:spLocks/>
              </p:cNvSpPr>
              <p:nvPr/>
            </p:nvSpPr>
            <p:spPr bwMode="auto">
              <a:xfrm>
                <a:off x="170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3" name="Freeform 156"/>
              <p:cNvSpPr>
                <a:spLocks/>
              </p:cNvSpPr>
              <p:nvPr/>
            </p:nvSpPr>
            <p:spPr bwMode="auto">
              <a:xfrm>
                <a:off x="226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4" name="Freeform 157"/>
              <p:cNvSpPr>
                <a:spLocks/>
              </p:cNvSpPr>
              <p:nvPr/>
            </p:nvSpPr>
            <p:spPr bwMode="auto">
              <a:xfrm>
                <a:off x="250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2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5" name="Freeform 158"/>
              <p:cNvSpPr>
                <a:spLocks/>
              </p:cNvSpPr>
              <p:nvPr/>
            </p:nvSpPr>
            <p:spPr bwMode="auto">
              <a:xfrm>
                <a:off x="166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6" name="Freeform 159"/>
              <p:cNvSpPr>
                <a:spLocks/>
              </p:cNvSpPr>
              <p:nvPr/>
            </p:nvSpPr>
            <p:spPr bwMode="auto">
              <a:xfrm>
                <a:off x="180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417" name="Oval 160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18" name="Oval 161"/>
              <p:cNvSpPr>
                <a:spLocks noChangeArrowheads="1"/>
              </p:cNvSpPr>
              <p:nvPr/>
            </p:nvSpPr>
            <p:spPr bwMode="auto">
              <a:xfrm>
                <a:off x="184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19" name="Oval 162"/>
              <p:cNvSpPr>
                <a:spLocks noChangeArrowheads="1"/>
              </p:cNvSpPr>
              <p:nvPr/>
            </p:nvSpPr>
            <p:spPr bwMode="auto">
              <a:xfrm>
                <a:off x="187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0" name="Oval 163"/>
              <p:cNvSpPr>
                <a:spLocks noChangeArrowheads="1"/>
              </p:cNvSpPr>
              <p:nvPr/>
            </p:nvSpPr>
            <p:spPr bwMode="auto">
              <a:xfrm>
                <a:off x="183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1" name="Oval 164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2" name="Oval 165"/>
              <p:cNvSpPr>
                <a:spLocks noChangeArrowheads="1"/>
              </p:cNvSpPr>
              <p:nvPr/>
            </p:nvSpPr>
            <p:spPr bwMode="auto">
              <a:xfrm>
                <a:off x="2073" y="2619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3" name="Oval 166"/>
              <p:cNvSpPr>
                <a:spLocks noChangeArrowheads="1"/>
              </p:cNvSpPr>
              <p:nvPr/>
            </p:nvSpPr>
            <p:spPr bwMode="auto">
              <a:xfrm>
                <a:off x="2098" y="261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4" name="Oval 167"/>
              <p:cNvSpPr>
                <a:spLocks noChangeArrowheads="1"/>
              </p:cNvSpPr>
              <p:nvPr/>
            </p:nvSpPr>
            <p:spPr bwMode="auto">
              <a:xfrm>
                <a:off x="206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5" name="Oval 16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6" name="Oval 169"/>
              <p:cNvSpPr>
                <a:spLocks noChangeArrowheads="1"/>
              </p:cNvSpPr>
              <p:nvPr/>
            </p:nvSpPr>
            <p:spPr bwMode="auto">
              <a:xfrm>
                <a:off x="231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7" name="Oval 170"/>
              <p:cNvSpPr>
                <a:spLocks noChangeArrowheads="1"/>
              </p:cNvSpPr>
              <p:nvPr/>
            </p:nvSpPr>
            <p:spPr bwMode="auto">
              <a:xfrm>
                <a:off x="234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8" name="Oval 171"/>
              <p:cNvSpPr>
                <a:spLocks noChangeArrowheads="1"/>
              </p:cNvSpPr>
              <p:nvPr/>
            </p:nvSpPr>
            <p:spPr bwMode="auto">
              <a:xfrm>
                <a:off x="2308" y="25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9" name="Oval 172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0" name="Oval 173"/>
              <p:cNvSpPr>
                <a:spLocks noChangeArrowheads="1"/>
              </p:cNvSpPr>
              <p:nvPr/>
            </p:nvSpPr>
            <p:spPr bwMode="auto">
              <a:xfrm>
                <a:off x="2403" y="276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1" name="Oval 174"/>
              <p:cNvSpPr>
                <a:spLocks noChangeArrowheads="1"/>
              </p:cNvSpPr>
              <p:nvPr/>
            </p:nvSpPr>
            <p:spPr bwMode="auto">
              <a:xfrm>
                <a:off x="2428" y="27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2" name="Oval 175"/>
              <p:cNvSpPr>
                <a:spLocks noChangeArrowheads="1"/>
              </p:cNvSpPr>
              <p:nvPr/>
            </p:nvSpPr>
            <p:spPr bwMode="auto">
              <a:xfrm>
                <a:off x="239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3" name="Oval 176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4" name="Oval 177"/>
              <p:cNvSpPr>
                <a:spLocks noChangeArrowheads="1"/>
              </p:cNvSpPr>
              <p:nvPr/>
            </p:nvSpPr>
            <p:spPr bwMode="auto">
              <a:xfrm>
                <a:off x="218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5" name="Oval 178"/>
              <p:cNvSpPr>
                <a:spLocks noChangeArrowheads="1"/>
              </p:cNvSpPr>
              <p:nvPr/>
            </p:nvSpPr>
            <p:spPr bwMode="auto">
              <a:xfrm>
                <a:off x="2203" y="28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6" name="Oval 179"/>
              <p:cNvSpPr>
                <a:spLocks noChangeArrowheads="1"/>
              </p:cNvSpPr>
              <p:nvPr/>
            </p:nvSpPr>
            <p:spPr bwMode="auto">
              <a:xfrm>
                <a:off x="217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7" name="Oval 180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8" name="Oval 181"/>
              <p:cNvSpPr>
                <a:spLocks noChangeArrowheads="1"/>
              </p:cNvSpPr>
              <p:nvPr/>
            </p:nvSpPr>
            <p:spPr bwMode="auto">
              <a:xfrm>
                <a:off x="2053" y="304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9" name="Oval 182"/>
              <p:cNvSpPr>
                <a:spLocks noChangeArrowheads="1"/>
              </p:cNvSpPr>
              <p:nvPr/>
            </p:nvSpPr>
            <p:spPr bwMode="auto">
              <a:xfrm>
                <a:off x="2078" y="3035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0" name="Oval 183"/>
              <p:cNvSpPr>
                <a:spLocks noChangeArrowheads="1"/>
              </p:cNvSpPr>
              <p:nvPr/>
            </p:nvSpPr>
            <p:spPr bwMode="auto">
              <a:xfrm>
                <a:off x="204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1" name="Oval 184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2" name="Oval 185"/>
              <p:cNvSpPr>
                <a:spLocks noChangeArrowheads="1"/>
              </p:cNvSpPr>
              <p:nvPr/>
            </p:nvSpPr>
            <p:spPr bwMode="auto">
              <a:xfrm>
                <a:off x="184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3" name="Oval 186"/>
              <p:cNvSpPr>
                <a:spLocks noChangeArrowheads="1"/>
              </p:cNvSpPr>
              <p:nvPr/>
            </p:nvSpPr>
            <p:spPr bwMode="auto">
              <a:xfrm>
                <a:off x="187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4" name="Oval 187"/>
              <p:cNvSpPr>
                <a:spLocks noChangeArrowheads="1"/>
              </p:cNvSpPr>
              <p:nvPr/>
            </p:nvSpPr>
            <p:spPr bwMode="auto">
              <a:xfrm>
                <a:off x="1838" y="3077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5" name="Oval 18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6" name="Oval 189"/>
              <p:cNvSpPr>
                <a:spLocks noChangeArrowheads="1"/>
              </p:cNvSpPr>
              <p:nvPr/>
            </p:nvSpPr>
            <p:spPr bwMode="auto">
              <a:xfrm>
                <a:off x="167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7" name="Oval 190"/>
              <p:cNvSpPr>
                <a:spLocks noChangeArrowheads="1"/>
              </p:cNvSpPr>
              <p:nvPr/>
            </p:nvSpPr>
            <p:spPr bwMode="auto">
              <a:xfrm>
                <a:off x="170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8" name="Oval 191"/>
              <p:cNvSpPr>
                <a:spLocks noChangeArrowheads="1"/>
              </p:cNvSpPr>
              <p:nvPr/>
            </p:nvSpPr>
            <p:spPr bwMode="auto">
              <a:xfrm>
                <a:off x="1668" y="281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9" name="Oval 192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0" name="Oval 193"/>
              <p:cNvSpPr>
                <a:spLocks noChangeArrowheads="1"/>
              </p:cNvSpPr>
              <p:nvPr/>
            </p:nvSpPr>
            <p:spPr bwMode="auto">
              <a:xfrm>
                <a:off x="192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1" name="Oval 194"/>
              <p:cNvSpPr>
                <a:spLocks noChangeArrowheads="1"/>
              </p:cNvSpPr>
              <p:nvPr/>
            </p:nvSpPr>
            <p:spPr bwMode="auto">
              <a:xfrm>
                <a:off x="195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2" name="Oval 195"/>
              <p:cNvSpPr>
                <a:spLocks noChangeArrowheads="1"/>
              </p:cNvSpPr>
              <p:nvPr/>
            </p:nvSpPr>
            <p:spPr bwMode="auto">
              <a:xfrm>
                <a:off x="1918" y="285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3" name="Oval 196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4" name="Oval 197"/>
              <p:cNvSpPr>
                <a:spLocks noChangeArrowheads="1"/>
              </p:cNvSpPr>
              <p:nvPr/>
            </p:nvSpPr>
            <p:spPr bwMode="auto">
              <a:xfrm>
                <a:off x="254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5" name="Oval 198"/>
              <p:cNvSpPr>
                <a:spLocks noChangeArrowheads="1"/>
              </p:cNvSpPr>
              <p:nvPr/>
            </p:nvSpPr>
            <p:spPr bwMode="auto">
              <a:xfrm>
                <a:off x="2565" y="25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6" name="Oval 199"/>
              <p:cNvSpPr>
                <a:spLocks noChangeArrowheads="1"/>
              </p:cNvSpPr>
              <p:nvPr/>
            </p:nvSpPr>
            <p:spPr bwMode="auto">
              <a:xfrm>
                <a:off x="253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7" name="Oval 200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8" name="Oval 201"/>
              <p:cNvSpPr>
                <a:spLocks noChangeArrowheads="1"/>
              </p:cNvSpPr>
              <p:nvPr/>
            </p:nvSpPr>
            <p:spPr bwMode="auto">
              <a:xfrm>
                <a:off x="2283" y="3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9" name="Oval 202"/>
              <p:cNvSpPr>
                <a:spLocks noChangeArrowheads="1"/>
              </p:cNvSpPr>
              <p:nvPr/>
            </p:nvSpPr>
            <p:spPr bwMode="auto">
              <a:xfrm>
                <a:off x="2308" y="301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60" name="Oval 203"/>
              <p:cNvSpPr>
                <a:spLocks noChangeArrowheads="1"/>
              </p:cNvSpPr>
              <p:nvPr/>
            </p:nvSpPr>
            <p:spPr bwMode="auto">
              <a:xfrm>
                <a:off x="227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461" name="Oval 204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4" name="Group 205"/>
            <p:cNvGrpSpPr>
              <a:grpSpLocks/>
            </p:cNvGrpSpPr>
            <p:nvPr/>
          </p:nvGrpSpPr>
          <p:grpSpPr bwMode="auto">
            <a:xfrm>
              <a:off x="1653" y="1419"/>
              <a:ext cx="1982" cy="1861"/>
              <a:chOff x="1653" y="1419"/>
              <a:chExt cx="1982" cy="1861"/>
            </a:xfrm>
          </p:grpSpPr>
          <p:sp>
            <p:nvSpPr>
              <p:cNvPr id="1062" name="Oval 206"/>
              <p:cNvSpPr>
                <a:spLocks noChangeArrowheads="1"/>
              </p:cNvSpPr>
              <p:nvPr/>
            </p:nvSpPr>
            <p:spPr bwMode="auto">
              <a:xfrm>
                <a:off x="247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3" name="Oval 207"/>
              <p:cNvSpPr>
                <a:spLocks noChangeArrowheads="1"/>
              </p:cNvSpPr>
              <p:nvPr/>
            </p:nvSpPr>
            <p:spPr bwMode="auto">
              <a:xfrm>
                <a:off x="2490" y="30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4" name="Oval 208"/>
              <p:cNvSpPr>
                <a:spLocks noChangeArrowheads="1"/>
              </p:cNvSpPr>
              <p:nvPr/>
            </p:nvSpPr>
            <p:spPr bwMode="auto">
              <a:xfrm>
                <a:off x="246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5" name="Oval 209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6" name="Oval 210"/>
              <p:cNvSpPr>
                <a:spLocks noChangeArrowheads="1"/>
              </p:cNvSpPr>
              <p:nvPr/>
            </p:nvSpPr>
            <p:spPr bwMode="auto">
              <a:xfrm>
                <a:off x="167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7" name="Oval 211"/>
              <p:cNvSpPr>
                <a:spLocks noChangeArrowheads="1"/>
              </p:cNvSpPr>
              <p:nvPr/>
            </p:nvSpPr>
            <p:spPr bwMode="auto">
              <a:xfrm>
                <a:off x="169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8" name="Oval 212"/>
              <p:cNvSpPr>
                <a:spLocks noChangeArrowheads="1"/>
              </p:cNvSpPr>
              <p:nvPr/>
            </p:nvSpPr>
            <p:spPr bwMode="auto">
              <a:xfrm>
                <a:off x="166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9" name="Oval 213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0" name="Freeform 214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71" name="Oval 215"/>
              <p:cNvSpPr>
                <a:spLocks noChangeArrowheads="1"/>
              </p:cNvSpPr>
              <p:nvPr/>
            </p:nvSpPr>
            <p:spPr bwMode="auto">
              <a:xfrm>
                <a:off x="174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2" name="Oval 216"/>
              <p:cNvSpPr>
                <a:spLocks noChangeArrowheads="1"/>
              </p:cNvSpPr>
              <p:nvPr/>
            </p:nvSpPr>
            <p:spPr bwMode="auto">
              <a:xfrm>
                <a:off x="177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3" name="Oval 217"/>
              <p:cNvSpPr>
                <a:spLocks noChangeArrowheads="1"/>
              </p:cNvSpPr>
              <p:nvPr/>
            </p:nvSpPr>
            <p:spPr bwMode="auto">
              <a:xfrm>
                <a:off x="178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4" name="Oval 218"/>
              <p:cNvSpPr>
                <a:spLocks noChangeArrowheads="1"/>
              </p:cNvSpPr>
              <p:nvPr/>
            </p:nvSpPr>
            <p:spPr bwMode="auto">
              <a:xfrm>
                <a:off x="173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5" name="Oval 2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6" name="Freeform 220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77" name="Oval 221"/>
              <p:cNvSpPr>
                <a:spLocks noChangeArrowheads="1"/>
              </p:cNvSpPr>
              <p:nvPr/>
            </p:nvSpPr>
            <p:spPr bwMode="auto">
              <a:xfrm>
                <a:off x="240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8" name="Oval 222"/>
              <p:cNvSpPr>
                <a:spLocks noChangeArrowheads="1"/>
              </p:cNvSpPr>
              <p:nvPr/>
            </p:nvSpPr>
            <p:spPr bwMode="auto">
              <a:xfrm>
                <a:off x="243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9" name="Oval 223"/>
              <p:cNvSpPr>
                <a:spLocks noChangeArrowheads="1"/>
              </p:cNvSpPr>
              <p:nvPr/>
            </p:nvSpPr>
            <p:spPr bwMode="auto">
              <a:xfrm>
                <a:off x="244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0" name="Oval 224"/>
              <p:cNvSpPr>
                <a:spLocks noChangeArrowheads="1"/>
              </p:cNvSpPr>
              <p:nvPr/>
            </p:nvSpPr>
            <p:spPr bwMode="auto">
              <a:xfrm>
                <a:off x="239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1" name="Oval 225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2" name="Freeform 226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83" name="Oval 227"/>
              <p:cNvSpPr>
                <a:spLocks noChangeArrowheads="1"/>
              </p:cNvSpPr>
              <p:nvPr/>
            </p:nvSpPr>
            <p:spPr bwMode="auto">
              <a:xfrm>
                <a:off x="207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4" name="Oval 228"/>
              <p:cNvSpPr>
                <a:spLocks noChangeArrowheads="1"/>
              </p:cNvSpPr>
              <p:nvPr/>
            </p:nvSpPr>
            <p:spPr bwMode="auto">
              <a:xfrm>
                <a:off x="210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5" name="Oval 229"/>
              <p:cNvSpPr>
                <a:spLocks noChangeArrowheads="1"/>
              </p:cNvSpPr>
              <p:nvPr/>
            </p:nvSpPr>
            <p:spPr bwMode="auto">
              <a:xfrm>
                <a:off x="211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6" name="Oval 230"/>
              <p:cNvSpPr>
                <a:spLocks noChangeArrowheads="1"/>
              </p:cNvSpPr>
              <p:nvPr/>
            </p:nvSpPr>
            <p:spPr bwMode="auto">
              <a:xfrm>
                <a:off x="206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7" name="Freeform 231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3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88" name="Freeform 232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89" name="Freeform 233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0" name="Freeform 234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1" name="Freeform 235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26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2" name="Freeform 236"/>
              <p:cNvSpPr>
                <a:spLocks/>
              </p:cNvSpPr>
              <p:nvPr/>
            </p:nvSpPr>
            <p:spPr bwMode="auto">
              <a:xfrm>
                <a:off x="1655" y="3256"/>
                <a:ext cx="988" cy="24"/>
              </a:xfrm>
              <a:custGeom>
                <a:avLst/>
                <a:gdLst>
                  <a:gd name="T0" fmla="*/ 0 w 395"/>
                  <a:gd name="T1" fmla="*/ 0 h 9"/>
                  <a:gd name="T2" fmla="*/ 3222 w 395"/>
                  <a:gd name="T3" fmla="*/ 171 h 9"/>
                  <a:gd name="T4" fmla="*/ 6181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3" name="Freeform 237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0 w 53"/>
                  <a:gd name="T1" fmla="*/ 1482 h 85"/>
                  <a:gd name="T2" fmla="*/ 775 w 53"/>
                  <a:gd name="T3" fmla="*/ 1199 h 85"/>
                  <a:gd name="T4" fmla="*/ 633 w 53"/>
                  <a:gd name="T5" fmla="*/ 115 h 85"/>
                  <a:gd name="T6" fmla="*/ 12 w 5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ubicBezTo>
                      <a:pt x="22" y="0"/>
                      <a:pt x="15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4" name="Freeform 238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5" name="Freeform 239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6" name="Freeform 240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7" name="Freeform 241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8" name="Freeform 242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99" name="Freeform 243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0" name="Freeform 244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1" name="Freeform 245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2" name="Freeform 246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3" name="Freeform 247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4" name="Freeform 248"/>
              <p:cNvSpPr>
                <a:spLocks/>
              </p:cNvSpPr>
              <p:nvPr/>
            </p:nvSpPr>
            <p:spPr bwMode="auto">
              <a:xfrm>
                <a:off x="263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08 w 390"/>
                  <a:gd name="T5" fmla="*/ 2764 h 230"/>
                  <a:gd name="T6" fmla="*/ 300 w 390"/>
                  <a:gd name="T7" fmla="*/ 3196 h 230"/>
                  <a:gd name="T8" fmla="*/ 37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13 w 390"/>
                  <a:gd name="T15" fmla="*/ 4104 h 230"/>
                  <a:gd name="T16" fmla="*/ 5113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4" y="229"/>
                      <a:pt x="58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5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1" y="219"/>
                    </a:cubicBezTo>
                    <a:cubicBezTo>
                      <a:pt x="390" y="211"/>
                      <a:pt x="388" y="196"/>
                      <a:pt x="389" y="185"/>
                    </a:cubicBezTo>
                    <a:cubicBezTo>
                      <a:pt x="390" y="166"/>
                      <a:pt x="387" y="148"/>
                      <a:pt x="386" y="130"/>
                    </a:cubicBezTo>
                    <a:cubicBezTo>
                      <a:pt x="384" y="109"/>
                      <a:pt x="384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5" name="Freeform 249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813 w 58"/>
                  <a:gd name="T1" fmla="*/ 264 h 127"/>
                  <a:gd name="T2" fmla="*/ 0 w 58"/>
                  <a:gd name="T3" fmla="*/ 876 h 127"/>
                  <a:gd name="T4" fmla="*/ 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1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2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6" name="Freeform 250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7" name="Freeform 251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8" name="Freeform 252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09" name="Freeform 253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92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4 w 67"/>
                  <a:gd name="T7" fmla="*/ 892 h 130"/>
                  <a:gd name="T8" fmla="*/ 92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6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0" name="Freeform 254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3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2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1" name="Freeform 255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2" name="Freeform 256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3" name="Freeform 257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4" name="Freeform 258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5" name="Freeform 259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6" name="Freeform 260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7" name="Freeform 261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1257 w 81"/>
                  <a:gd name="T1" fmla="*/ 1971 h 129"/>
                  <a:gd name="T2" fmla="*/ 1257 w 81"/>
                  <a:gd name="T3" fmla="*/ 1955 h 129"/>
                  <a:gd name="T4" fmla="*/ 1244 w 81"/>
                  <a:gd name="T5" fmla="*/ 931 h 129"/>
                  <a:gd name="T6" fmla="*/ 1244 w 81"/>
                  <a:gd name="T7" fmla="*/ 875 h 129"/>
                  <a:gd name="T8" fmla="*/ 1132 w 81"/>
                  <a:gd name="T9" fmla="*/ 491 h 129"/>
                  <a:gd name="T10" fmla="*/ 279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29 w 81"/>
                  <a:gd name="T17" fmla="*/ 2445 h 129"/>
                  <a:gd name="T18" fmla="*/ 840 w 81"/>
                  <a:gd name="T19" fmla="*/ 2445 h 129"/>
                  <a:gd name="T20" fmla="*/ 1244 w 81"/>
                  <a:gd name="T21" fmla="*/ 2296 h 129"/>
                  <a:gd name="T22" fmla="*/ 1257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8" name="Freeform 262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19" name="Freeform 263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20" name="Freeform 264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21" name="Freeform 265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22" name="Freeform 266"/>
              <p:cNvSpPr>
                <a:spLocks noEditPoints="1"/>
              </p:cNvSpPr>
              <p:nvPr/>
            </p:nvSpPr>
            <p:spPr bwMode="auto">
              <a:xfrm>
                <a:off x="2643" y="3152"/>
                <a:ext cx="990" cy="128"/>
              </a:xfrm>
              <a:custGeom>
                <a:avLst/>
                <a:gdLst>
                  <a:gd name="T0" fmla="*/ 5875 w 396"/>
                  <a:gd name="T1" fmla="*/ 0 h 48"/>
                  <a:gd name="T2" fmla="*/ 5875 w 396"/>
                  <a:gd name="T3" fmla="*/ 0 h 48"/>
                  <a:gd name="T4" fmla="*/ 5875 w 396"/>
                  <a:gd name="T5" fmla="*/ 35 h 48"/>
                  <a:gd name="T6" fmla="*/ 5875 w 396"/>
                  <a:gd name="T7" fmla="*/ 0 h 48"/>
                  <a:gd name="T8" fmla="*/ 6188 w 396"/>
                  <a:gd name="T9" fmla="*/ 149 h 48"/>
                  <a:gd name="T10" fmla="*/ 6188 w 396"/>
                  <a:gd name="T11" fmla="*/ 341 h 48"/>
                  <a:gd name="T12" fmla="*/ 5875 w 396"/>
                  <a:gd name="T13" fmla="*/ 136 h 48"/>
                  <a:gd name="T14" fmla="*/ 5875 w 396"/>
                  <a:gd name="T15" fmla="*/ 149 h 48"/>
                  <a:gd name="T16" fmla="*/ 5500 w 396"/>
                  <a:gd name="T17" fmla="*/ 307 h 48"/>
                  <a:gd name="T18" fmla="*/ 4875 w 396"/>
                  <a:gd name="T19" fmla="*/ 363 h 48"/>
                  <a:gd name="T20" fmla="*/ 4833 w 396"/>
                  <a:gd name="T21" fmla="*/ 248 h 48"/>
                  <a:gd name="T22" fmla="*/ 4833 w 396"/>
                  <a:gd name="T23" fmla="*/ 248 h 48"/>
                  <a:gd name="T24" fmla="*/ 4750 w 396"/>
                  <a:gd name="T25" fmla="*/ 363 h 48"/>
                  <a:gd name="T26" fmla="*/ 3970 w 396"/>
                  <a:gd name="T27" fmla="*/ 533 h 48"/>
                  <a:gd name="T28" fmla="*/ 3563 w 396"/>
                  <a:gd name="T29" fmla="*/ 171 h 48"/>
                  <a:gd name="T30" fmla="*/ 3520 w 396"/>
                  <a:gd name="T31" fmla="*/ 307 h 48"/>
                  <a:gd name="T32" fmla="*/ 3175 w 396"/>
                  <a:gd name="T33" fmla="*/ 491 h 48"/>
                  <a:gd name="T34" fmla="*/ 2270 w 396"/>
                  <a:gd name="T35" fmla="*/ 435 h 48"/>
                  <a:gd name="T36" fmla="*/ 2113 w 396"/>
                  <a:gd name="T37" fmla="*/ 376 h 48"/>
                  <a:gd name="T38" fmla="*/ 2113 w 396"/>
                  <a:gd name="T39" fmla="*/ 376 h 48"/>
                  <a:gd name="T40" fmla="*/ 1925 w 396"/>
                  <a:gd name="T41" fmla="*/ 456 h 48"/>
                  <a:gd name="T42" fmla="*/ 1000 w 396"/>
                  <a:gd name="T43" fmla="*/ 363 h 48"/>
                  <a:gd name="T44" fmla="*/ 783 w 396"/>
                  <a:gd name="T45" fmla="*/ 56 h 48"/>
                  <a:gd name="T46" fmla="*/ 0 w 396"/>
                  <a:gd name="T47" fmla="*/ 341 h 48"/>
                  <a:gd name="T48" fmla="*/ 0 w 396"/>
                  <a:gd name="T49" fmla="*/ 739 h 48"/>
                  <a:gd name="T50" fmla="*/ 3238 w 396"/>
                  <a:gd name="T51" fmla="*/ 909 h 48"/>
                  <a:gd name="T52" fmla="*/ 6188 w 396"/>
                  <a:gd name="T53" fmla="*/ 739 h 48"/>
                  <a:gd name="T54" fmla="*/ 6188 w 396"/>
                  <a:gd name="T55" fmla="*/ 149 h 48"/>
                  <a:gd name="T56" fmla="*/ 6188 w 396"/>
                  <a:gd name="T57" fmla="*/ 149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6" h="48">
                    <a:moveTo>
                      <a:pt x="376" y="0"/>
                    </a:move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2"/>
                      <a:pt x="376" y="2"/>
                    </a:cubicBezTo>
                    <a:cubicBezTo>
                      <a:pt x="376" y="2"/>
                      <a:pt x="376" y="1"/>
                      <a:pt x="376" y="0"/>
                    </a:cubicBezTo>
                    <a:close/>
                    <a:moveTo>
                      <a:pt x="396" y="8"/>
                    </a:moveTo>
                    <a:cubicBezTo>
                      <a:pt x="396" y="18"/>
                      <a:pt x="396" y="18"/>
                      <a:pt x="396" y="18"/>
                    </a:cubicBezTo>
                    <a:cubicBezTo>
                      <a:pt x="378" y="16"/>
                      <a:pt x="377" y="14"/>
                      <a:pt x="376" y="7"/>
                    </a:cubicBezTo>
                    <a:cubicBezTo>
                      <a:pt x="376" y="7"/>
                      <a:pt x="376" y="7"/>
                      <a:pt x="376" y="8"/>
                    </a:cubicBezTo>
                    <a:cubicBezTo>
                      <a:pt x="370" y="18"/>
                      <a:pt x="369" y="14"/>
                      <a:pt x="352" y="16"/>
                    </a:cubicBezTo>
                    <a:cubicBezTo>
                      <a:pt x="334" y="18"/>
                      <a:pt x="320" y="22"/>
                      <a:pt x="312" y="19"/>
                    </a:cubicBezTo>
                    <a:cubicBezTo>
                      <a:pt x="310" y="18"/>
                      <a:pt x="310" y="14"/>
                      <a:pt x="309" y="13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08" y="15"/>
                      <a:pt x="307" y="17"/>
                      <a:pt x="304" y="19"/>
                    </a:cubicBezTo>
                    <a:cubicBezTo>
                      <a:pt x="294" y="26"/>
                      <a:pt x="275" y="27"/>
                      <a:pt x="254" y="28"/>
                    </a:cubicBezTo>
                    <a:cubicBezTo>
                      <a:pt x="232" y="29"/>
                      <a:pt x="229" y="21"/>
                      <a:pt x="228" y="9"/>
                    </a:cubicBezTo>
                    <a:cubicBezTo>
                      <a:pt x="227" y="12"/>
                      <a:pt x="226" y="14"/>
                      <a:pt x="225" y="16"/>
                    </a:cubicBezTo>
                    <a:cubicBezTo>
                      <a:pt x="221" y="22"/>
                      <a:pt x="216" y="27"/>
                      <a:pt x="203" y="26"/>
                    </a:cubicBezTo>
                    <a:cubicBezTo>
                      <a:pt x="182" y="24"/>
                      <a:pt x="156" y="24"/>
                      <a:pt x="145" y="23"/>
                    </a:cubicBezTo>
                    <a:cubicBezTo>
                      <a:pt x="141" y="23"/>
                      <a:pt x="138" y="22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3" y="22"/>
                      <a:pt x="129" y="24"/>
                      <a:pt x="123" y="24"/>
                    </a:cubicBezTo>
                    <a:cubicBezTo>
                      <a:pt x="106" y="23"/>
                      <a:pt x="77" y="22"/>
                      <a:pt x="64" y="19"/>
                    </a:cubicBezTo>
                    <a:cubicBezTo>
                      <a:pt x="50" y="16"/>
                      <a:pt x="50" y="11"/>
                      <a:pt x="50" y="3"/>
                    </a:cubicBezTo>
                    <a:cubicBezTo>
                      <a:pt x="49" y="13"/>
                      <a:pt x="32" y="25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0" y="42"/>
                      <a:pt x="132" y="48"/>
                      <a:pt x="207" y="48"/>
                    </a:cubicBezTo>
                    <a:cubicBezTo>
                      <a:pt x="283" y="48"/>
                      <a:pt x="363" y="42"/>
                      <a:pt x="396" y="39"/>
                    </a:cubicBezTo>
                    <a:cubicBezTo>
                      <a:pt x="396" y="8"/>
                      <a:pt x="396" y="8"/>
                      <a:pt x="396" y="8"/>
                    </a:cubicBezTo>
                    <a:cubicBezTo>
                      <a:pt x="396" y="8"/>
                      <a:pt x="396" y="8"/>
                      <a:pt x="396" y="8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23" name="Oval 267"/>
              <p:cNvSpPr>
                <a:spLocks noChangeArrowheads="1"/>
              </p:cNvSpPr>
              <p:nvPr/>
            </p:nvSpPr>
            <p:spPr bwMode="auto">
              <a:xfrm>
                <a:off x="284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4" name="Oval 268"/>
              <p:cNvSpPr>
                <a:spLocks noChangeArrowheads="1"/>
              </p:cNvSpPr>
              <p:nvPr/>
            </p:nvSpPr>
            <p:spPr bwMode="auto">
              <a:xfrm>
                <a:off x="2833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5" name="Oval 269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6" name="Freeform 270"/>
              <p:cNvSpPr>
                <a:spLocks/>
              </p:cNvSpPr>
              <p:nvPr/>
            </p:nvSpPr>
            <p:spPr bwMode="auto">
              <a:xfrm>
                <a:off x="284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27" name="Oval 271"/>
              <p:cNvSpPr>
                <a:spLocks noChangeArrowheads="1"/>
              </p:cNvSpPr>
              <p:nvPr/>
            </p:nvSpPr>
            <p:spPr bwMode="auto">
              <a:xfrm>
                <a:off x="2850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8" name="Oval 272"/>
              <p:cNvSpPr>
                <a:spLocks noChangeArrowheads="1"/>
              </p:cNvSpPr>
              <p:nvPr/>
            </p:nvSpPr>
            <p:spPr bwMode="auto">
              <a:xfrm>
                <a:off x="285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9" name="Oval 273"/>
              <p:cNvSpPr>
                <a:spLocks noChangeArrowheads="1"/>
              </p:cNvSpPr>
              <p:nvPr/>
            </p:nvSpPr>
            <p:spPr bwMode="auto">
              <a:xfrm>
                <a:off x="3065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0" name="Oval 274"/>
              <p:cNvSpPr>
                <a:spLocks noChangeArrowheads="1"/>
              </p:cNvSpPr>
              <p:nvPr/>
            </p:nvSpPr>
            <p:spPr bwMode="auto">
              <a:xfrm>
                <a:off x="306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1" name="Oval 275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2" name="Freeform 276"/>
              <p:cNvSpPr>
                <a:spLocks/>
              </p:cNvSpPr>
              <p:nvPr/>
            </p:nvSpPr>
            <p:spPr bwMode="auto">
              <a:xfrm>
                <a:off x="3068" y="2629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3" name="Oval 277"/>
              <p:cNvSpPr>
                <a:spLocks noChangeArrowheads="1"/>
              </p:cNvSpPr>
              <p:nvPr/>
            </p:nvSpPr>
            <p:spPr bwMode="auto">
              <a:xfrm>
                <a:off x="307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4" name="Oval 278"/>
              <p:cNvSpPr>
                <a:spLocks noChangeArrowheads="1"/>
              </p:cNvSpPr>
              <p:nvPr/>
            </p:nvSpPr>
            <p:spPr bwMode="auto">
              <a:xfrm>
                <a:off x="3083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5" name="Oval 279"/>
              <p:cNvSpPr>
                <a:spLocks noChangeArrowheads="1"/>
              </p:cNvSpPr>
              <p:nvPr/>
            </p:nvSpPr>
            <p:spPr bwMode="auto">
              <a:xfrm>
                <a:off x="331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6" name="Oval 280"/>
              <p:cNvSpPr>
                <a:spLocks noChangeArrowheads="1"/>
              </p:cNvSpPr>
              <p:nvPr/>
            </p:nvSpPr>
            <p:spPr bwMode="auto">
              <a:xfrm>
                <a:off x="330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7" name="Oval 281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8" name="Freeform 282"/>
              <p:cNvSpPr>
                <a:spLocks/>
              </p:cNvSpPr>
              <p:nvPr/>
            </p:nvSpPr>
            <p:spPr bwMode="auto">
              <a:xfrm>
                <a:off x="3315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" name="Oval 283"/>
              <p:cNvSpPr>
                <a:spLocks noChangeArrowheads="1"/>
              </p:cNvSpPr>
              <p:nvPr/>
            </p:nvSpPr>
            <p:spPr bwMode="auto">
              <a:xfrm>
                <a:off x="332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0" name="Oval 284"/>
              <p:cNvSpPr>
                <a:spLocks noChangeArrowheads="1"/>
              </p:cNvSpPr>
              <p:nvPr/>
            </p:nvSpPr>
            <p:spPr bwMode="auto">
              <a:xfrm>
                <a:off x="3330" y="25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1" name="Oval 285"/>
              <p:cNvSpPr>
                <a:spLocks noChangeArrowheads="1"/>
              </p:cNvSpPr>
              <p:nvPr/>
            </p:nvSpPr>
            <p:spPr bwMode="auto">
              <a:xfrm>
                <a:off x="3395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2" name="Oval 286"/>
              <p:cNvSpPr>
                <a:spLocks noChangeArrowheads="1"/>
              </p:cNvSpPr>
              <p:nvPr/>
            </p:nvSpPr>
            <p:spPr bwMode="auto">
              <a:xfrm>
                <a:off x="339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3" name="Oval 287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4" name="Freeform 288"/>
              <p:cNvSpPr>
                <a:spLocks/>
              </p:cNvSpPr>
              <p:nvPr/>
            </p:nvSpPr>
            <p:spPr bwMode="auto">
              <a:xfrm>
                <a:off x="3398" y="277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" name="Oval 289"/>
              <p:cNvSpPr>
                <a:spLocks noChangeArrowheads="1"/>
              </p:cNvSpPr>
              <p:nvPr/>
            </p:nvSpPr>
            <p:spPr bwMode="auto">
              <a:xfrm>
                <a:off x="340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6" name="Oval 290"/>
              <p:cNvSpPr>
                <a:spLocks noChangeArrowheads="1"/>
              </p:cNvSpPr>
              <p:nvPr/>
            </p:nvSpPr>
            <p:spPr bwMode="auto">
              <a:xfrm>
                <a:off x="3413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7" name="Oval 291"/>
              <p:cNvSpPr>
                <a:spLocks noChangeArrowheads="1"/>
              </p:cNvSpPr>
              <p:nvPr/>
            </p:nvSpPr>
            <p:spPr bwMode="auto">
              <a:xfrm>
                <a:off x="317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8" name="Oval 292"/>
              <p:cNvSpPr>
                <a:spLocks noChangeArrowheads="1"/>
              </p:cNvSpPr>
              <p:nvPr/>
            </p:nvSpPr>
            <p:spPr bwMode="auto">
              <a:xfrm>
                <a:off x="317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9" name="Oval 293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0" name="Freeform 294"/>
              <p:cNvSpPr>
                <a:spLocks/>
              </p:cNvSpPr>
              <p:nvPr/>
            </p:nvSpPr>
            <p:spPr bwMode="auto">
              <a:xfrm>
                <a:off x="3178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" name="Oval 295"/>
              <p:cNvSpPr>
                <a:spLocks noChangeArrowheads="1"/>
              </p:cNvSpPr>
              <p:nvPr/>
            </p:nvSpPr>
            <p:spPr bwMode="auto">
              <a:xfrm>
                <a:off x="3185" y="2859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2" name="Oval 296"/>
              <p:cNvSpPr>
                <a:spLocks noChangeArrowheads="1"/>
              </p:cNvSpPr>
              <p:nvPr/>
            </p:nvSpPr>
            <p:spPr bwMode="auto">
              <a:xfrm>
                <a:off x="3190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3" name="Oval 297"/>
              <p:cNvSpPr>
                <a:spLocks noChangeArrowheads="1"/>
              </p:cNvSpPr>
              <p:nvPr/>
            </p:nvSpPr>
            <p:spPr bwMode="auto">
              <a:xfrm>
                <a:off x="3048" y="3051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4" name="Oval 298"/>
              <p:cNvSpPr>
                <a:spLocks noChangeArrowheads="1"/>
              </p:cNvSpPr>
              <p:nvPr/>
            </p:nvSpPr>
            <p:spPr bwMode="auto">
              <a:xfrm>
                <a:off x="304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5" name="Oval 299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6" name="Freeform 300"/>
              <p:cNvSpPr>
                <a:spLocks/>
              </p:cNvSpPr>
              <p:nvPr/>
            </p:nvSpPr>
            <p:spPr bwMode="auto">
              <a:xfrm>
                <a:off x="3048" y="305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" name="Oval 301"/>
              <p:cNvSpPr>
                <a:spLocks noChangeArrowheads="1"/>
              </p:cNvSpPr>
              <p:nvPr/>
            </p:nvSpPr>
            <p:spPr bwMode="auto">
              <a:xfrm>
                <a:off x="3058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8" name="Oval 302"/>
              <p:cNvSpPr>
                <a:spLocks noChangeArrowheads="1"/>
              </p:cNvSpPr>
              <p:nvPr/>
            </p:nvSpPr>
            <p:spPr bwMode="auto">
              <a:xfrm>
                <a:off x="3063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9" name="Oval 303"/>
              <p:cNvSpPr>
                <a:spLocks noChangeArrowheads="1"/>
              </p:cNvSpPr>
              <p:nvPr/>
            </p:nvSpPr>
            <p:spPr bwMode="auto">
              <a:xfrm>
                <a:off x="2843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0" name="Oval 304"/>
              <p:cNvSpPr>
                <a:spLocks noChangeArrowheads="1"/>
              </p:cNvSpPr>
              <p:nvPr/>
            </p:nvSpPr>
            <p:spPr bwMode="auto">
              <a:xfrm>
                <a:off x="283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1" name="Oval 305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2" name="Freeform 306"/>
              <p:cNvSpPr>
                <a:spLocks/>
              </p:cNvSpPr>
              <p:nvPr/>
            </p:nvSpPr>
            <p:spPr bwMode="auto">
              <a:xfrm>
                <a:off x="2845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" name="Oval 307"/>
              <p:cNvSpPr>
                <a:spLocks noChangeArrowheads="1"/>
              </p:cNvSpPr>
              <p:nvPr/>
            </p:nvSpPr>
            <p:spPr bwMode="auto">
              <a:xfrm>
                <a:off x="285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4" name="Oval 308"/>
              <p:cNvSpPr>
                <a:spLocks noChangeArrowheads="1"/>
              </p:cNvSpPr>
              <p:nvPr/>
            </p:nvSpPr>
            <p:spPr bwMode="auto">
              <a:xfrm>
                <a:off x="286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5" name="Oval 309"/>
              <p:cNvSpPr>
                <a:spLocks noChangeArrowheads="1"/>
              </p:cNvSpPr>
              <p:nvPr/>
            </p:nvSpPr>
            <p:spPr bwMode="auto">
              <a:xfrm>
                <a:off x="2673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6" name="Oval 310"/>
              <p:cNvSpPr>
                <a:spLocks noChangeArrowheads="1"/>
              </p:cNvSpPr>
              <p:nvPr/>
            </p:nvSpPr>
            <p:spPr bwMode="auto">
              <a:xfrm>
                <a:off x="266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7" name="Oval 311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8" name="Freeform 312"/>
              <p:cNvSpPr>
                <a:spLocks/>
              </p:cNvSpPr>
              <p:nvPr/>
            </p:nvSpPr>
            <p:spPr bwMode="auto">
              <a:xfrm>
                <a:off x="2675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" name="Oval 313"/>
              <p:cNvSpPr>
                <a:spLocks noChangeArrowheads="1"/>
              </p:cNvSpPr>
              <p:nvPr/>
            </p:nvSpPr>
            <p:spPr bwMode="auto">
              <a:xfrm>
                <a:off x="268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0" name="Oval 314"/>
              <p:cNvSpPr>
                <a:spLocks noChangeArrowheads="1"/>
              </p:cNvSpPr>
              <p:nvPr/>
            </p:nvSpPr>
            <p:spPr bwMode="auto">
              <a:xfrm>
                <a:off x="269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1" name="Oval 315"/>
              <p:cNvSpPr>
                <a:spLocks noChangeArrowheads="1"/>
              </p:cNvSpPr>
              <p:nvPr/>
            </p:nvSpPr>
            <p:spPr bwMode="auto">
              <a:xfrm>
                <a:off x="2923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2" name="Oval 316"/>
              <p:cNvSpPr>
                <a:spLocks noChangeArrowheads="1"/>
              </p:cNvSpPr>
              <p:nvPr/>
            </p:nvSpPr>
            <p:spPr bwMode="auto">
              <a:xfrm>
                <a:off x="291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3" name="Oval 317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4" name="Freeform 318"/>
              <p:cNvSpPr>
                <a:spLocks/>
              </p:cNvSpPr>
              <p:nvPr/>
            </p:nvSpPr>
            <p:spPr bwMode="auto">
              <a:xfrm>
                <a:off x="2925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5" name="Oval 319"/>
              <p:cNvSpPr>
                <a:spLocks noChangeArrowheads="1"/>
              </p:cNvSpPr>
              <p:nvPr/>
            </p:nvSpPr>
            <p:spPr bwMode="auto">
              <a:xfrm>
                <a:off x="293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6" name="Oval 320"/>
              <p:cNvSpPr>
                <a:spLocks noChangeArrowheads="1"/>
              </p:cNvSpPr>
              <p:nvPr/>
            </p:nvSpPr>
            <p:spPr bwMode="auto">
              <a:xfrm>
                <a:off x="294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7" name="Oval 321"/>
              <p:cNvSpPr>
                <a:spLocks noChangeArrowheads="1"/>
              </p:cNvSpPr>
              <p:nvPr/>
            </p:nvSpPr>
            <p:spPr bwMode="auto">
              <a:xfrm>
                <a:off x="3538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8" name="Oval 322"/>
              <p:cNvSpPr>
                <a:spLocks noChangeArrowheads="1"/>
              </p:cNvSpPr>
              <p:nvPr/>
            </p:nvSpPr>
            <p:spPr bwMode="auto">
              <a:xfrm>
                <a:off x="3533" y="2520"/>
                <a:ext cx="77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9" name="Oval 323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0" name="Freeform 324"/>
              <p:cNvSpPr>
                <a:spLocks/>
              </p:cNvSpPr>
              <p:nvPr/>
            </p:nvSpPr>
            <p:spPr bwMode="auto">
              <a:xfrm>
                <a:off x="354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81" name="Oval 325"/>
              <p:cNvSpPr>
                <a:spLocks noChangeArrowheads="1"/>
              </p:cNvSpPr>
              <p:nvPr/>
            </p:nvSpPr>
            <p:spPr bwMode="auto">
              <a:xfrm>
                <a:off x="354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2" name="Oval 326"/>
              <p:cNvSpPr>
                <a:spLocks noChangeArrowheads="1"/>
              </p:cNvSpPr>
              <p:nvPr/>
            </p:nvSpPr>
            <p:spPr bwMode="auto">
              <a:xfrm>
                <a:off x="355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3" name="Oval 327"/>
              <p:cNvSpPr>
                <a:spLocks noChangeArrowheads="1"/>
              </p:cNvSpPr>
              <p:nvPr/>
            </p:nvSpPr>
            <p:spPr bwMode="auto">
              <a:xfrm>
                <a:off x="3278" y="3032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4" name="Oval 328"/>
              <p:cNvSpPr>
                <a:spLocks noChangeArrowheads="1"/>
              </p:cNvSpPr>
              <p:nvPr/>
            </p:nvSpPr>
            <p:spPr bwMode="auto">
              <a:xfrm>
                <a:off x="327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5" name="Oval 329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6" name="Freeform 330"/>
              <p:cNvSpPr>
                <a:spLocks/>
              </p:cNvSpPr>
              <p:nvPr/>
            </p:nvSpPr>
            <p:spPr bwMode="auto">
              <a:xfrm>
                <a:off x="3278" y="3037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87" name="Oval 331"/>
              <p:cNvSpPr>
                <a:spLocks noChangeArrowheads="1"/>
              </p:cNvSpPr>
              <p:nvPr/>
            </p:nvSpPr>
            <p:spPr bwMode="auto">
              <a:xfrm>
                <a:off x="3288" y="3048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8" name="Oval 332"/>
              <p:cNvSpPr>
                <a:spLocks noChangeArrowheads="1"/>
              </p:cNvSpPr>
              <p:nvPr/>
            </p:nvSpPr>
            <p:spPr bwMode="auto">
              <a:xfrm>
                <a:off x="3293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89" name="Oval 333"/>
              <p:cNvSpPr>
                <a:spLocks noChangeArrowheads="1"/>
              </p:cNvSpPr>
              <p:nvPr/>
            </p:nvSpPr>
            <p:spPr bwMode="auto">
              <a:xfrm>
                <a:off x="346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0" name="Oval 334"/>
              <p:cNvSpPr>
                <a:spLocks noChangeArrowheads="1"/>
              </p:cNvSpPr>
              <p:nvPr/>
            </p:nvSpPr>
            <p:spPr bwMode="auto">
              <a:xfrm>
                <a:off x="346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1" name="Oval 335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2" name="Freeform 336"/>
              <p:cNvSpPr>
                <a:spLocks/>
              </p:cNvSpPr>
              <p:nvPr/>
            </p:nvSpPr>
            <p:spPr bwMode="auto">
              <a:xfrm>
                <a:off x="3465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93" name="Oval 337"/>
              <p:cNvSpPr>
                <a:spLocks noChangeArrowheads="1"/>
              </p:cNvSpPr>
              <p:nvPr/>
            </p:nvSpPr>
            <p:spPr bwMode="auto">
              <a:xfrm>
                <a:off x="347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4" name="Oval 338"/>
              <p:cNvSpPr>
                <a:spLocks noChangeArrowheads="1"/>
              </p:cNvSpPr>
              <p:nvPr/>
            </p:nvSpPr>
            <p:spPr bwMode="auto">
              <a:xfrm>
                <a:off x="347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5" name="Oval 339"/>
              <p:cNvSpPr>
                <a:spLocks noChangeArrowheads="1"/>
              </p:cNvSpPr>
              <p:nvPr/>
            </p:nvSpPr>
            <p:spPr bwMode="auto">
              <a:xfrm>
                <a:off x="2663" y="3077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6" name="Oval 340"/>
              <p:cNvSpPr>
                <a:spLocks noChangeArrowheads="1"/>
              </p:cNvSpPr>
              <p:nvPr/>
            </p:nvSpPr>
            <p:spPr bwMode="auto">
              <a:xfrm>
                <a:off x="266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7" name="Oval 341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8" name="Freeform 342"/>
              <p:cNvSpPr>
                <a:spLocks/>
              </p:cNvSpPr>
              <p:nvPr/>
            </p:nvSpPr>
            <p:spPr bwMode="auto">
              <a:xfrm>
                <a:off x="2665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99" name="Oval 343"/>
              <p:cNvSpPr>
                <a:spLocks noChangeArrowheads="1"/>
              </p:cNvSpPr>
              <p:nvPr/>
            </p:nvSpPr>
            <p:spPr bwMode="auto">
              <a:xfrm>
                <a:off x="2673" y="309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0" name="Oval 344"/>
              <p:cNvSpPr>
                <a:spLocks noChangeArrowheads="1"/>
              </p:cNvSpPr>
              <p:nvPr/>
            </p:nvSpPr>
            <p:spPr bwMode="auto">
              <a:xfrm>
                <a:off x="2678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1" name="Freeform 345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02" name="Oval 346"/>
              <p:cNvSpPr>
                <a:spLocks noChangeArrowheads="1"/>
              </p:cNvSpPr>
              <p:nvPr/>
            </p:nvSpPr>
            <p:spPr bwMode="auto">
              <a:xfrm>
                <a:off x="274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3" name="Oval 347"/>
              <p:cNvSpPr>
                <a:spLocks noChangeArrowheads="1"/>
              </p:cNvSpPr>
              <p:nvPr/>
            </p:nvSpPr>
            <p:spPr bwMode="auto">
              <a:xfrm>
                <a:off x="272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4" name="Freeform 348"/>
              <p:cNvSpPr>
                <a:spLocks/>
              </p:cNvSpPr>
              <p:nvPr/>
            </p:nvSpPr>
            <p:spPr bwMode="auto">
              <a:xfrm>
                <a:off x="265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33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71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1" y="339"/>
                      <a:pt x="2" y="339"/>
                    </a:cubicBezTo>
                    <a:cubicBezTo>
                      <a:pt x="8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49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05" name="Freeform 349"/>
              <p:cNvSpPr>
                <a:spLocks/>
              </p:cNvSpPr>
              <p:nvPr/>
            </p:nvSpPr>
            <p:spPr bwMode="auto">
              <a:xfrm>
                <a:off x="2805" y="1488"/>
                <a:ext cx="158" cy="947"/>
              </a:xfrm>
              <a:custGeom>
                <a:avLst/>
                <a:gdLst>
                  <a:gd name="T0" fmla="*/ 0 w 63"/>
                  <a:gd name="T1" fmla="*/ 6704 h 355"/>
                  <a:gd name="T2" fmla="*/ 900 w 63"/>
                  <a:gd name="T3" fmla="*/ 6626 h 355"/>
                  <a:gd name="T4" fmla="*/ 993 w 63"/>
                  <a:gd name="T5" fmla="*/ 5693 h 355"/>
                  <a:gd name="T6" fmla="*/ 993 w 63"/>
                  <a:gd name="T7" fmla="*/ 0 h 355"/>
                  <a:gd name="T8" fmla="*/ 838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06" name="Freeform 350"/>
              <p:cNvSpPr>
                <a:spLocks/>
              </p:cNvSpPr>
              <p:nvPr/>
            </p:nvSpPr>
            <p:spPr bwMode="auto">
              <a:xfrm>
                <a:off x="265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07" name="Freeform 351"/>
              <p:cNvSpPr>
                <a:spLocks/>
              </p:cNvSpPr>
              <p:nvPr/>
            </p:nvSpPr>
            <p:spPr bwMode="auto">
              <a:xfrm>
                <a:off x="265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08" name="Oval 352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9" name="Freeform 353"/>
              <p:cNvSpPr>
                <a:spLocks/>
              </p:cNvSpPr>
              <p:nvPr/>
            </p:nvSpPr>
            <p:spPr bwMode="auto">
              <a:xfrm>
                <a:off x="274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0" name="Oval 354"/>
              <p:cNvSpPr>
                <a:spLocks noChangeArrowheads="1"/>
              </p:cNvSpPr>
              <p:nvPr/>
            </p:nvSpPr>
            <p:spPr bwMode="auto">
              <a:xfrm>
                <a:off x="274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1" name="Freeform 355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2" name="Oval 356"/>
              <p:cNvSpPr>
                <a:spLocks noChangeArrowheads="1"/>
              </p:cNvSpPr>
              <p:nvPr/>
            </p:nvSpPr>
            <p:spPr bwMode="auto">
              <a:xfrm>
                <a:off x="340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3" name="Oval 357"/>
              <p:cNvSpPr>
                <a:spLocks noChangeArrowheads="1"/>
              </p:cNvSpPr>
              <p:nvPr/>
            </p:nvSpPr>
            <p:spPr bwMode="auto">
              <a:xfrm>
                <a:off x="338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4" name="Freeform 358"/>
              <p:cNvSpPr>
                <a:spLocks/>
              </p:cNvSpPr>
              <p:nvPr/>
            </p:nvSpPr>
            <p:spPr bwMode="auto">
              <a:xfrm>
                <a:off x="3315" y="1437"/>
                <a:ext cx="308" cy="1027"/>
              </a:xfrm>
              <a:custGeom>
                <a:avLst/>
                <a:gdLst>
                  <a:gd name="T0" fmla="*/ 0 w 123"/>
                  <a:gd name="T1" fmla="*/ 6909 h 385"/>
                  <a:gd name="T2" fmla="*/ 33 w 123"/>
                  <a:gd name="T3" fmla="*/ 6968 h 385"/>
                  <a:gd name="T4" fmla="*/ 942 w 123"/>
                  <a:gd name="T5" fmla="*/ 7309 h 385"/>
                  <a:gd name="T6" fmla="*/ 942 w 123"/>
                  <a:gd name="T7" fmla="*/ 7309 h 385"/>
                  <a:gd name="T8" fmla="*/ 1838 w 123"/>
                  <a:gd name="T9" fmla="*/ 6704 h 385"/>
                  <a:gd name="T10" fmla="*/ 1913 w 123"/>
                  <a:gd name="T11" fmla="*/ 6303 h 385"/>
                  <a:gd name="T12" fmla="*/ 1913 w 123"/>
                  <a:gd name="T13" fmla="*/ 341 h 385"/>
                  <a:gd name="T14" fmla="*/ 1788 w 123"/>
                  <a:gd name="T15" fmla="*/ 0 h 385"/>
                  <a:gd name="T16" fmla="*/ 1868 w 123"/>
                  <a:gd name="T17" fmla="*/ 285 h 385"/>
                  <a:gd name="T18" fmla="*/ 1725 w 123"/>
                  <a:gd name="T19" fmla="*/ 4916 h 385"/>
                  <a:gd name="T20" fmla="*/ 77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67"/>
                      <a:pt x="49" y="369"/>
                    </a:cubicBezTo>
                    <a:cubicBezTo>
                      <a:pt x="29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5" name="Freeform 359"/>
              <p:cNvSpPr>
                <a:spLocks/>
              </p:cNvSpPr>
              <p:nvPr/>
            </p:nvSpPr>
            <p:spPr bwMode="auto">
              <a:xfrm>
                <a:off x="3465" y="1488"/>
                <a:ext cx="158" cy="976"/>
              </a:xfrm>
              <a:custGeom>
                <a:avLst/>
                <a:gdLst>
                  <a:gd name="T0" fmla="*/ 0 w 63"/>
                  <a:gd name="T1" fmla="*/ 6941 h 366"/>
                  <a:gd name="T2" fmla="*/ 900 w 63"/>
                  <a:gd name="T3" fmla="*/ 6336 h 366"/>
                  <a:gd name="T4" fmla="*/ 976 w 63"/>
                  <a:gd name="T5" fmla="*/ 5939 h 366"/>
                  <a:gd name="T6" fmla="*/ 976 w 63"/>
                  <a:gd name="T7" fmla="*/ 0 h 366"/>
                  <a:gd name="T8" fmla="*/ 868 w 63"/>
                  <a:gd name="T9" fmla="*/ 6008 h 366"/>
                  <a:gd name="T10" fmla="*/ 0 w 63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66">
                    <a:moveTo>
                      <a:pt x="0" y="366"/>
                    </a:moveTo>
                    <a:cubicBezTo>
                      <a:pt x="24" y="366"/>
                      <a:pt x="51" y="339"/>
                      <a:pt x="57" y="334"/>
                    </a:cubicBezTo>
                    <a:cubicBezTo>
                      <a:pt x="63" y="328"/>
                      <a:pt x="62" y="322"/>
                      <a:pt x="62" y="313"/>
                    </a:cubicBezTo>
                    <a:cubicBezTo>
                      <a:pt x="62" y="305"/>
                      <a:pt x="62" y="11"/>
                      <a:pt x="62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0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6" name="Freeform 360"/>
              <p:cNvSpPr>
                <a:spLocks/>
              </p:cNvSpPr>
              <p:nvPr/>
            </p:nvSpPr>
            <p:spPr bwMode="auto">
              <a:xfrm>
                <a:off x="331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7" name="Freeform 361"/>
              <p:cNvSpPr>
                <a:spLocks/>
              </p:cNvSpPr>
              <p:nvPr/>
            </p:nvSpPr>
            <p:spPr bwMode="auto">
              <a:xfrm>
                <a:off x="331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18" name="Oval 3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9" name="Freeform 363"/>
              <p:cNvSpPr>
                <a:spLocks/>
              </p:cNvSpPr>
              <p:nvPr/>
            </p:nvSpPr>
            <p:spPr bwMode="auto">
              <a:xfrm>
                <a:off x="340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0" name="Oval 364"/>
              <p:cNvSpPr>
                <a:spLocks noChangeArrowheads="1"/>
              </p:cNvSpPr>
              <p:nvPr/>
            </p:nvSpPr>
            <p:spPr bwMode="auto">
              <a:xfrm>
                <a:off x="340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1" name="Freeform 365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2" name="Oval 366"/>
              <p:cNvSpPr>
                <a:spLocks noChangeArrowheads="1"/>
              </p:cNvSpPr>
              <p:nvPr/>
            </p:nvSpPr>
            <p:spPr bwMode="auto">
              <a:xfrm>
                <a:off x="307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3" name="Oval 367"/>
              <p:cNvSpPr>
                <a:spLocks noChangeArrowheads="1"/>
              </p:cNvSpPr>
              <p:nvPr/>
            </p:nvSpPr>
            <p:spPr bwMode="auto">
              <a:xfrm>
                <a:off x="305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4" name="Freeform 368"/>
              <p:cNvSpPr>
                <a:spLocks/>
              </p:cNvSpPr>
              <p:nvPr/>
            </p:nvSpPr>
            <p:spPr bwMode="auto">
              <a:xfrm>
                <a:off x="2985" y="1437"/>
                <a:ext cx="308" cy="1083"/>
              </a:xfrm>
              <a:custGeom>
                <a:avLst/>
                <a:gdLst>
                  <a:gd name="T0" fmla="*/ 0 w 123"/>
                  <a:gd name="T1" fmla="*/ 7045 h 406"/>
                  <a:gd name="T2" fmla="*/ 33 w 123"/>
                  <a:gd name="T3" fmla="*/ 7080 h 406"/>
                  <a:gd name="T4" fmla="*/ 942 w 123"/>
                  <a:gd name="T5" fmla="*/ 7706 h 406"/>
                  <a:gd name="T6" fmla="*/ 942 w 123"/>
                  <a:gd name="T7" fmla="*/ 7706 h 406"/>
                  <a:gd name="T8" fmla="*/ 1838 w 123"/>
                  <a:gd name="T9" fmla="*/ 7080 h 406"/>
                  <a:gd name="T10" fmla="*/ 1913 w 123"/>
                  <a:gd name="T11" fmla="*/ 6874 h 406"/>
                  <a:gd name="T12" fmla="*/ 1913 w 123"/>
                  <a:gd name="T13" fmla="*/ 341 h 406"/>
                  <a:gd name="T14" fmla="*/ 1788 w 123"/>
                  <a:gd name="T15" fmla="*/ 0 h 406"/>
                  <a:gd name="T16" fmla="*/ 1868 w 123"/>
                  <a:gd name="T17" fmla="*/ 285 h 406"/>
                  <a:gd name="T18" fmla="*/ 1725 w 123"/>
                  <a:gd name="T19" fmla="*/ 4916 h 406"/>
                  <a:gd name="T20" fmla="*/ 77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88"/>
                      <a:pt x="49" y="389"/>
                    </a:cubicBezTo>
                    <a:cubicBezTo>
                      <a:pt x="29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5" name="Freeform 369"/>
              <p:cNvSpPr>
                <a:spLocks/>
              </p:cNvSpPr>
              <p:nvPr/>
            </p:nvSpPr>
            <p:spPr bwMode="auto">
              <a:xfrm>
                <a:off x="3135" y="1488"/>
                <a:ext cx="158" cy="1032"/>
              </a:xfrm>
              <a:custGeom>
                <a:avLst/>
                <a:gdLst>
                  <a:gd name="T0" fmla="*/ 0 w 63"/>
                  <a:gd name="T1" fmla="*/ 7339 h 387"/>
                  <a:gd name="T2" fmla="*/ 900 w 63"/>
                  <a:gd name="T3" fmla="*/ 6712 h 387"/>
                  <a:gd name="T4" fmla="*/ 976 w 63"/>
                  <a:gd name="T5" fmla="*/ 6336 h 387"/>
                  <a:gd name="T6" fmla="*/ 976 w 63"/>
                  <a:gd name="T7" fmla="*/ 0 h 387"/>
                  <a:gd name="T8" fmla="*/ 838 w 63"/>
                  <a:gd name="T9" fmla="*/ 6485 h 387"/>
                  <a:gd name="T10" fmla="*/ 0 w 63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7">
                    <a:moveTo>
                      <a:pt x="0" y="387"/>
                    </a:moveTo>
                    <a:cubicBezTo>
                      <a:pt x="24" y="387"/>
                      <a:pt x="51" y="360"/>
                      <a:pt x="57" y="354"/>
                    </a:cubicBezTo>
                    <a:cubicBezTo>
                      <a:pt x="63" y="349"/>
                      <a:pt x="62" y="343"/>
                      <a:pt x="62" y="334"/>
                    </a:cubicBezTo>
                    <a:cubicBezTo>
                      <a:pt x="62" y="325"/>
                      <a:pt x="62" y="11"/>
                      <a:pt x="62" y="0"/>
                    </a:cubicBezTo>
                    <a:cubicBezTo>
                      <a:pt x="63" y="13"/>
                      <a:pt x="57" y="330"/>
                      <a:pt x="53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6" name="Freeform 370"/>
              <p:cNvSpPr>
                <a:spLocks/>
              </p:cNvSpPr>
              <p:nvPr/>
            </p:nvSpPr>
            <p:spPr bwMode="auto">
              <a:xfrm>
                <a:off x="298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7" name="Freeform 371"/>
              <p:cNvSpPr>
                <a:spLocks/>
              </p:cNvSpPr>
              <p:nvPr/>
            </p:nvSpPr>
            <p:spPr bwMode="auto">
              <a:xfrm>
                <a:off x="298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28" name="Oval 372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9" name="Freeform 373"/>
              <p:cNvSpPr>
                <a:spLocks/>
              </p:cNvSpPr>
              <p:nvPr/>
            </p:nvSpPr>
            <p:spPr bwMode="auto">
              <a:xfrm>
                <a:off x="307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0" name="Oval 374"/>
              <p:cNvSpPr>
                <a:spLocks noChangeArrowheads="1"/>
              </p:cNvSpPr>
              <p:nvPr/>
            </p:nvSpPr>
            <p:spPr bwMode="auto">
              <a:xfrm>
                <a:off x="307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31" name="Freeform 375"/>
              <p:cNvSpPr>
                <a:spLocks/>
              </p:cNvSpPr>
              <p:nvPr/>
            </p:nvSpPr>
            <p:spPr bwMode="auto">
              <a:xfrm>
                <a:off x="271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16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92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9" y="66"/>
                      <a:pt x="19" y="48"/>
                      <a:pt x="25" y="40"/>
                    </a:cubicBezTo>
                    <a:cubicBezTo>
                      <a:pt x="31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0" y="3"/>
                      <a:pt x="76" y="4"/>
                      <a:pt x="82" y="4"/>
                    </a:cubicBezTo>
                    <a:cubicBezTo>
                      <a:pt x="88" y="3"/>
                      <a:pt x="94" y="1"/>
                      <a:pt x="101" y="0"/>
                    </a:cubicBezTo>
                    <a:cubicBezTo>
                      <a:pt x="98" y="2"/>
                      <a:pt x="94" y="6"/>
                      <a:pt x="92" y="8"/>
                    </a:cubicBezTo>
                    <a:cubicBezTo>
                      <a:pt x="87" y="11"/>
                      <a:pt x="82" y="10"/>
                      <a:pt x="77" y="10"/>
                    </a:cubicBezTo>
                    <a:cubicBezTo>
                      <a:pt x="65" y="11"/>
                      <a:pt x="55" y="10"/>
                      <a:pt x="46" y="18"/>
                    </a:cubicBezTo>
                    <a:cubicBezTo>
                      <a:pt x="42" y="22"/>
                      <a:pt x="38" y="26"/>
                      <a:pt x="36" y="31"/>
                    </a:cubicBezTo>
                    <a:cubicBezTo>
                      <a:pt x="32" y="36"/>
                      <a:pt x="32" y="42"/>
                      <a:pt x="30" y="47"/>
                    </a:cubicBezTo>
                    <a:cubicBezTo>
                      <a:pt x="25" y="59"/>
                      <a:pt x="16" y="65"/>
                      <a:pt x="6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2" name="Freeform 376"/>
              <p:cNvSpPr>
                <a:spLocks/>
              </p:cNvSpPr>
              <p:nvPr/>
            </p:nvSpPr>
            <p:spPr bwMode="auto">
              <a:xfrm>
                <a:off x="2963" y="2563"/>
                <a:ext cx="125" cy="192"/>
              </a:xfrm>
              <a:custGeom>
                <a:avLst/>
                <a:gdLst>
                  <a:gd name="T0" fmla="*/ 0 w 50"/>
                  <a:gd name="T1" fmla="*/ 1080 h 72"/>
                  <a:gd name="T2" fmla="*/ 783 w 50"/>
                  <a:gd name="T3" fmla="*/ 0 h 72"/>
                  <a:gd name="T4" fmla="*/ 37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0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4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7" y="64"/>
                      <a:pt x="26" y="66"/>
                    </a:cubicBezTo>
                    <a:cubicBezTo>
                      <a:pt x="21" y="72"/>
                      <a:pt x="2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3" name="Freeform 377"/>
              <p:cNvSpPr>
                <a:spLocks/>
              </p:cNvSpPr>
              <p:nvPr/>
            </p:nvSpPr>
            <p:spPr bwMode="auto">
              <a:xfrm>
                <a:off x="3178" y="2448"/>
                <a:ext cx="130" cy="149"/>
              </a:xfrm>
              <a:custGeom>
                <a:avLst/>
                <a:gdLst>
                  <a:gd name="T0" fmla="*/ 813 w 52"/>
                  <a:gd name="T1" fmla="*/ 0 h 56"/>
                  <a:gd name="T2" fmla="*/ 125 w 52"/>
                  <a:gd name="T3" fmla="*/ 580 h 56"/>
                  <a:gd name="T4" fmla="*/ 125 w 52"/>
                  <a:gd name="T5" fmla="*/ 750 h 56"/>
                  <a:gd name="T6" fmla="*/ 470 w 52"/>
                  <a:gd name="T7" fmla="*/ 1054 h 56"/>
                  <a:gd name="T8" fmla="*/ 563 w 52"/>
                  <a:gd name="T9" fmla="*/ 490 h 56"/>
                  <a:gd name="T10" fmla="*/ 813 w 52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6">
                    <a:moveTo>
                      <a:pt x="52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1" y="34"/>
                      <a:pt x="8" y="40"/>
                    </a:cubicBezTo>
                    <a:cubicBezTo>
                      <a:pt x="15" y="46"/>
                      <a:pt x="21" y="51"/>
                      <a:pt x="30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4" name="Freeform 378"/>
              <p:cNvSpPr>
                <a:spLocks/>
              </p:cNvSpPr>
              <p:nvPr/>
            </p:nvSpPr>
            <p:spPr bwMode="auto">
              <a:xfrm>
                <a:off x="3503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50 w 42"/>
                  <a:gd name="T7" fmla="*/ 942 h 50"/>
                  <a:gd name="T8" fmla="*/ 125 w 42"/>
                  <a:gd name="T9" fmla="*/ 601 h 50"/>
                  <a:gd name="T10" fmla="*/ 313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2" y="45"/>
                      <a:pt x="3" y="50"/>
                    </a:cubicBezTo>
                    <a:cubicBezTo>
                      <a:pt x="5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20" y="24"/>
                    </a:cubicBezTo>
                    <a:cubicBezTo>
                      <a:pt x="27" y="19"/>
                      <a:pt x="35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5" name="Freeform 379"/>
              <p:cNvSpPr>
                <a:spLocks/>
              </p:cNvSpPr>
              <p:nvPr/>
            </p:nvSpPr>
            <p:spPr bwMode="auto">
              <a:xfrm>
                <a:off x="3538" y="2691"/>
                <a:ext cx="80" cy="194"/>
              </a:xfrm>
              <a:custGeom>
                <a:avLst/>
                <a:gdLst>
                  <a:gd name="T0" fmla="*/ 500 w 32"/>
                  <a:gd name="T1" fmla="*/ 21 h 73"/>
                  <a:gd name="T2" fmla="*/ 95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2" y="1"/>
                    </a:moveTo>
                    <a:cubicBezTo>
                      <a:pt x="0" y="3"/>
                      <a:pt x="6" y="52"/>
                      <a:pt x="6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6" name="Freeform 380"/>
              <p:cNvSpPr>
                <a:spLocks/>
              </p:cNvSpPr>
              <p:nvPr/>
            </p:nvSpPr>
            <p:spPr bwMode="auto">
              <a:xfrm>
                <a:off x="333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20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6" y="11"/>
                      <a:pt x="26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7" name="Freeform 381"/>
              <p:cNvSpPr>
                <a:spLocks/>
              </p:cNvSpPr>
              <p:nvPr/>
            </p:nvSpPr>
            <p:spPr bwMode="auto">
              <a:xfrm>
                <a:off x="310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1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1" y="6"/>
                      <a:pt x="47" y="8"/>
                      <a:pt x="40" y="9"/>
                    </a:cubicBezTo>
                    <a:cubicBezTo>
                      <a:pt x="31" y="11"/>
                      <a:pt x="23" y="13"/>
                      <a:pt x="15" y="14"/>
                    </a:cubicBezTo>
                    <a:cubicBezTo>
                      <a:pt x="7" y="15"/>
                      <a:pt x="5" y="18"/>
                      <a:pt x="5" y="25"/>
                    </a:cubicBezTo>
                    <a:cubicBezTo>
                      <a:pt x="5" y="37"/>
                      <a:pt x="3" y="46"/>
                      <a:pt x="0" y="57"/>
                    </a:cubicBezTo>
                    <a:cubicBezTo>
                      <a:pt x="5" y="55"/>
                      <a:pt x="10" y="47"/>
                      <a:pt x="14" y="42"/>
                    </a:cubicBezTo>
                    <a:cubicBezTo>
                      <a:pt x="17" y="36"/>
                      <a:pt x="16" y="28"/>
                      <a:pt x="20" y="23"/>
                    </a:cubicBezTo>
                    <a:cubicBezTo>
                      <a:pt x="24" y="18"/>
                      <a:pt x="31" y="17"/>
                      <a:pt x="37" y="15"/>
                    </a:cubicBezTo>
                    <a:cubicBezTo>
                      <a:pt x="43" y="12"/>
                      <a:pt x="61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8" name="Freeform 382"/>
              <p:cNvSpPr>
                <a:spLocks/>
              </p:cNvSpPr>
              <p:nvPr/>
            </p:nvSpPr>
            <p:spPr bwMode="auto">
              <a:xfrm>
                <a:off x="285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25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4" y="20"/>
                    </a:cubicBezTo>
                    <a:cubicBezTo>
                      <a:pt x="59" y="19"/>
                      <a:pt x="49" y="13"/>
                      <a:pt x="37" y="6"/>
                    </a:cubicBezTo>
                    <a:cubicBezTo>
                      <a:pt x="32" y="4"/>
                      <a:pt x="28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39" name="Freeform 383"/>
              <p:cNvSpPr>
                <a:spLocks/>
              </p:cNvSpPr>
              <p:nvPr/>
            </p:nvSpPr>
            <p:spPr bwMode="auto">
              <a:xfrm>
                <a:off x="265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7" y="1"/>
                      <a:pt x="10" y="0"/>
                      <a:pt x="17" y="5"/>
                    </a:cubicBezTo>
                    <a:cubicBezTo>
                      <a:pt x="22" y="9"/>
                      <a:pt x="32" y="10"/>
                      <a:pt x="36" y="15"/>
                    </a:cubicBezTo>
                    <a:cubicBezTo>
                      <a:pt x="28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0" name="Freeform 384"/>
              <p:cNvSpPr>
                <a:spLocks/>
              </p:cNvSpPr>
              <p:nvPr/>
            </p:nvSpPr>
            <p:spPr bwMode="auto">
              <a:xfrm>
                <a:off x="2763" y="2987"/>
                <a:ext cx="145" cy="128"/>
              </a:xfrm>
              <a:custGeom>
                <a:avLst/>
                <a:gdLst>
                  <a:gd name="T0" fmla="*/ 145 w 58"/>
                  <a:gd name="T1" fmla="*/ 909 h 48"/>
                  <a:gd name="T2" fmla="*/ 145 w 58"/>
                  <a:gd name="T3" fmla="*/ 248 h 48"/>
                  <a:gd name="T4" fmla="*/ 425 w 58"/>
                  <a:gd name="T5" fmla="*/ 115 h 48"/>
                  <a:gd name="T6" fmla="*/ 908 w 58"/>
                  <a:gd name="T7" fmla="*/ 21 h 48"/>
                  <a:gd name="T8" fmla="*/ 395 w 58"/>
                  <a:gd name="T9" fmla="*/ 227 h 48"/>
                  <a:gd name="T10" fmla="*/ 220 w 58"/>
                  <a:gd name="T11" fmla="*/ 376 h 48"/>
                  <a:gd name="T12" fmla="*/ 188 w 58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9" y="48"/>
                    </a:moveTo>
                    <a:cubicBezTo>
                      <a:pt x="14" y="37"/>
                      <a:pt x="0" y="24"/>
                      <a:pt x="9" y="13"/>
                    </a:cubicBezTo>
                    <a:cubicBezTo>
                      <a:pt x="12" y="8"/>
                      <a:pt x="21" y="7"/>
                      <a:pt x="27" y="6"/>
                    </a:cubicBezTo>
                    <a:cubicBezTo>
                      <a:pt x="36" y="4"/>
                      <a:pt x="48" y="0"/>
                      <a:pt x="58" y="1"/>
                    </a:cubicBezTo>
                    <a:cubicBezTo>
                      <a:pt x="48" y="4"/>
                      <a:pt x="35" y="7"/>
                      <a:pt x="25" y="12"/>
                    </a:cubicBezTo>
                    <a:cubicBezTo>
                      <a:pt x="21" y="13"/>
                      <a:pt x="15" y="16"/>
                      <a:pt x="14" y="20"/>
                    </a:cubicBezTo>
                    <a:cubicBezTo>
                      <a:pt x="11" y="24"/>
                      <a:pt x="14" y="30"/>
                      <a:pt x="12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1" name="Freeform 385"/>
              <p:cNvSpPr>
                <a:spLocks/>
              </p:cNvSpPr>
              <p:nvPr/>
            </p:nvSpPr>
            <p:spPr bwMode="auto">
              <a:xfrm>
                <a:off x="298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5" y="14"/>
                      <a:pt x="14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2" name="Freeform 386"/>
              <p:cNvSpPr>
                <a:spLocks/>
              </p:cNvSpPr>
              <p:nvPr/>
            </p:nvSpPr>
            <p:spPr bwMode="auto">
              <a:xfrm>
                <a:off x="322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5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0" y="32"/>
                      <a:pt x="0" y="42"/>
                      <a:pt x="3" y="51"/>
                    </a:cubicBezTo>
                    <a:cubicBezTo>
                      <a:pt x="1" y="43"/>
                      <a:pt x="4" y="30"/>
                      <a:pt x="7" y="23"/>
                    </a:cubicBezTo>
                    <a:cubicBezTo>
                      <a:pt x="8" y="17"/>
                      <a:pt x="12" y="15"/>
                      <a:pt x="16" y="11"/>
                    </a:cubicBezTo>
                    <a:cubicBezTo>
                      <a:pt x="22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3" name="Freeform 387"/>
              <p:cNvSpPr>
                <a:spLocks/>
              </p:cNvSpPr>
              <p:nvPr/>
            </p:nvSpPr>
            <p:spPr bwMode="auto">
              <a:xfrm>
                <a:off x="342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4" name="Freeform 388"/>
              <p:cNvSpPr>
                <a:spLocks/>
              </p:cNvSpPr>
              <p:nvPr/>
            </p:nvSpPr>
            <p:spPr bwMode="auto">
              <a:xfrm>
                <a:off x="358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5" name="Freeform 389"/>
              <p:cNvSpPr>
                <a:spLocks/>
              </p:cNvSpPr>
              <p:nvPr/>
            </p:nvSpPr>
            <p:spPr bwMode="auto">
              <a:xfrm>
                <a:off x="278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6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2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3" y="85"/>
                      <a:pt x="64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4" y="25"/>
                    </a:cubicBezTo>
                    <a:cubicBezTo>
                      <a:pt x="108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8" y="4"/>
                      <a:pt x="92" y="7"/>
                      <a:pt x="93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6" name="Freeform 390"/>
              <p:cNvSpPr>
                <a:spLocks/>
              </p:cNvSpPr>
              <p:nvPr/>
            </p:nvSpPr>
            <p:spPr bwMode="auto">
              <a:xfrm>
                <a:off x="311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3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3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4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7" name="Freeform 391"/>
              <p:cNvSpPr>
                <a:spLocks/>
              </p:cNvSpPr>
              <p:nvPr/>
            </p:nvSpPr>
            <p:spPr bwMode="auto">
              <a:xfrm>
                <a:off x="334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07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2" y="44"/>
                    </a:cubicBezTo>
                    <a:cubicBezTo>
                      <a:pt x="57" y="32"/>
                      <a:pt x="53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3" y="46"/>
                      <a:pt x="30" y="48"/>
                      <a:pt x="27" y="51"/>
                    </a:cubicBezTo>
                    <a:cubicBezTo>
                      <a:pt x="22" y="53"/>
                      <a:pt x="20" y="57"/>
                      <a:pt x="17" y="60"/>
                    </a:cubicBezTo>
                    <a:cubicBezTo>
                      <a:pt x="12" y="64"/>
                      <a:pt x="5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8" name="Freeform 392"/>
              <p:cNvSpPr>
                <a:spLocks/>
              </p:cNvSpPr>
              <p:nvPr/>
            </p:nvSpPr>
            <p:spPr bwMode="auto">
              <a:xfrm>
                <a:off x="3370" y="2851"/>
                <a:ext cx="153" cy="109"/>
              </a:xfrm>
              <a:custGeom>
                <a:avLst/>
                <a:gdLst>
                  <a:gd name="T0" fmla="*/ 33 w 61"/>
                  <a:gd name="T1" fmla="*/ 580 h 41"/>
                  <a:gd name="T2" fmla="*/ 314 w 61"/>
                  <a:gd name="T3" fmla="*/ 694 h 41"/>
                  <a:gd name="T4" fmla="*/ 710 w 61"/>
                  <a:gd name="T5" fmla="*/ 678 h 41"/>
                  <a:gd name="T6" fmla="*/ 931 w 61"/>
                  <a:gd name="T7" fmla="*/ 601 h 41"/>
                  <a:gd name="T8" fmla="*/ 931 w 61"/>
                  <a:gd name="T9" fmla="*/ 319 h 41"/>
                  <a:gd name="T10" fmla="*/ 943 w 61"/>
                  <a:gd name="T11" fmla="*/ 0 h 41"/>
                  <a:gd name="T12" fmla="*/ 850 w 61"/>
                  <a:gd name="T13" fmla="*/ 340 h 41"/>
                  <a:gd name="T14" fmla="*/ 584 w 61"/>
                  <a:gd name="T15" fmla="*/ 524 h 41"/>
                  <a:gd name="T16" fmla="*/ 271 w 61"/>
                  <a:gd name="T17" fmla="*/ 487 h 41"/>
                  <a:gd name="T18" fmla="*/ 0 w 61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41">
                    <a:moveTo>
                      <a:pt x="2" y="31"/>
                    </a:moveTo>
                    <a:cubicBezTo>
                      <a:pt x="9" y="29"/>
                      <a:pt x="14" y="34"/>
                      <a:pt x="20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8" y="35"/>
                      <a:pt x="57" y="36"/>
                      <a:pt x="59" y="32"/>
                    </a:cubicBezTo>
                    <a:cubicBezTo>
                      <a:pt x="61" y="29"/>
                      <a:pt x="59" y="20"/>
                      <a:pt x="59" y="17"/>
                    </a:cubicBezTo>
                    <a:cubicBezTo>
                      <a:pt x="59" y="11"/>
                      <a:pt x="60" y="5"/>
                      <a:pt x="60" y="0"/>
                    </a:cubicBezTo>
                    <a:cubicBezTo>
                      <a:pt x="56" y="4"/>
                      <a:pt x="58" y="13"/>
                      <a:pt x="54" y="18"/>
                    </a:cubicBezTo>
                    <a:cubicBezTo>
                      <a:pt x="50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5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49" name="Freeform 393"/>
              <p:cNvSpPr>
                <a:spLocks/>
              </p:cNvSpPr>
              <p:nvPr/>
            </p:nvSpPr>
            <p:spPr bwMode="auto">
              <a:xfrm>
                <a:off x="3180" y="2821"/>
                <a:ext cx="135" cy="152"/>
              </a:xfrm>
              <a:custGeom>
                <a:avLst/>
                <a:gdLst>
                  <a:gd name="T0" fmla="*/ 0 w 54"/>
                  <a:gd name="T1" fmla="*/ 1059 h 57"/>
                  <a:gd name="T2" fmla="*/ 113 w 54"/>
                  <a:gd name="T3" fmla="*/ 1003 h 57"/>
                  <a:gd name="T4" fmla="*/ 333 w 54"/>
                  <a:gd name="T5" fmla="*/ 888 h 57"/>
                  <a:gd name="T6" fmla="*/ 708 w 54"/>
                  <a:gd name="T7" fmla="*/ 776 h 57"/>
                  <a:gd name="T8" fmla="*/ 833 w 54"/>
                  <a:gd name="T9" fmla="*/ 533 h 57"/>
                  <a:gd name="T10" fmla="*/ 813 w 54"/>
                  <a:gd name="T11" fmla="*/ 0 h 57"/>
                  <a:gd name="T12" fmla="*/ 613 w 54"/>
                  <a:gd name="T13" fmla="*/ 648 h 57"/>
                  <a:gd name="T14" fmla="*/ 83 w 54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6"/>
                    </a:moveTo>
                    <a:cubicBezTo>
                      <a:pt x="3" y="57"/>
                      <a:pt x="5" y="55"/>
                      <a:pt x="7" y="53"/>
                    </a:cubicBezTo>
                    <a:cubicBezTo>
                      <a:pt x="12" y="51"/>
                      <a:pt x="17" y="49"/>
                      <a:pt x="21" y="47"/>
                    </a:cubicBezTo>
                    <a:cubicBezTo>
                      <a:pt x="29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3" y="19"/>
                      <a:pt x="54" y="8"/>
                      <a:pt x="52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7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0" name="Freeform 394"/>
              <p:cNvSpPr>
                <a:spLocks/>
              </p:cNvSpPr>
              <p:nvPr/>
            </p:nvSpPr>
            <p:spPr bwMode="auto">
              <a:xfrm>
                <a:off x="293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50 w 57"/>
                  <a:gd name="T5" fmla="*/ 0 h 48"/>
                  <a:gd name="T6" fmla="*/ 57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7" y="15"/>
                      <a:pt x="55" y="0"/>
                    </a:cubicBezTo>
                    <a:cubicBezTo>
                      <a:pt x="51" y="14"/>
                      <a:pt x="50" y="27"/>
                      <a:pt x="37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1" name="Freeform 395"/>
              <p:cNvSpPr>
                <a:spLocks/>
              </p:cNvSpPr>
              <p:nvPr/>
            </p:nvSpPr>
            <p:spPr bwMode="auto">
              <a:xfrm>
                <a:off x="2665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38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20 w 66"/>
                  <a:gd name="T11" fmla="*/ 319 h 68"/>
                  <a:gd name="T12" fmla="*/ 102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408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6" y="4"/>
                      <a:pt x="65" y="0"/>
                    </a:cubicBezTo>
                    <a:cubicBezTo>
                      <a:pt x="66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0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2" name="Freeform 396"/>
              <p:cNvSpPr>
                <a:spLocks/>
              </p:cNvSpPr>
              <p:nvPr/>
            </p:nvSpPr>
            <p:spPr bwMode="auto">
              <a:xfrm>
                <a:off x="287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15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3" name="Freeform 397"/>
              <p:cNvSpPr>
                <a:spLocks/>
              </p:cNvSpPr>
              <p:nvPr/>
            </p:nvSpPr>
            <p:spPr bwMode="auto">
              <a:xfrm>
                <a:off x="307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04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4" name="Freeform 398"/>
              <p:cNvSpPr>
                <a:spLocks/>
              </p:cNvSpPr>
              <p:nvPr/>
            </p:nvSpPr>
            <p:spPr bwMode="auto">
              <a:xfrm>
                <a:off x="2690" y="3128"/>
                <a:ext cx="78" cy="67"/>
              </a:xfrm>
              <a:custGeom>
                <a:avLst/>
                <a:gdLst>
                  <a:gd name="T0" fmla="*/ 0 w 31"/>
                  <a:gd name="T1" fmla="*/ 461 h 25"/>
                  <a:gd name="T2" fmla="*/ 413 w 31"/>
                  <a:gd name="T3" fmla="*/ 0 h 25"/>
                  <a:gd name="T4" fmla="*/ 0 w 31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0" y="24"/>
                    </a:moveTo>
                    <a:cubicBezTo>
                      <a:pt x="12" y="25"/>
                      <a:pt x="31" y="15"/>
                      <a:pt x="26" y="0"/>
                    </a:cubicBezTo>
                    <a:cubicBezTo>
                      <a:pt x="27" y="14"/>
                      <a:pt x="10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5" name="Freeform 399"/>
              <p:cNvSpPr>
                <a:spLocks/>
              </p:cNvSpPr>
              <p:nvPr/>
            </p:nvSpPr>
            <p:spPr bwMode="auto">
              <a:xfrm>
                <a:off x="325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25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50" y="51"/>
                    </a:cubicBezTo>
                    <a:cubicBezTo>
                      <a:pt x="58" y="48"/>
                      <a:pt x="59" y="44"/>
                      <a:pt x="59" y="36"/>
                    </a:cubicBezTo>
                    <a:cubicBezTo>
                      <a:pt x="60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6" name="Freeform 400"/>
              <p:cNvSpPr>
                <a:spLocks/>
              </p:cNvSpPr>
              <p:nvPr/>
            </p:nvSpPr>
            <p:spPr bwMode="auto">
              <a:xfrm>
                <a:off x="349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8" y="17"/>
                      <a:pt x="22" y="24"/>
                    </a:cubicBezTo>
                    <a:cubicBezTo>
                      <a:pt x="20" y="27"/>
                      <a:pt x="18" y="30"/>
                      <a:pt x="15" y="31"/>
                    </a:cubicBezTo>
                    <a:cubicBezTo>
                      <a:pt x="11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7" name="Freeform 401"/>
              <p:cNvSpPr>
                <a:spLocks/>
              </p:cNvSpPr>
              <p:nvPr/>
            </p:nvSpPr>
            <p:spPr bwMode="auto">
              <a:xfrm>
                <a:off x="265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6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6" y="2"/>
                      <a:pt x="33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1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8" name="Freeform 402"/>
              <p:cNvSpPr>
                <a:spLocks/>
              </p:cNvSpPr>
              <p:nvPr/>
            </p:nvSpPr>
            <p:spPr bwMode="auto">
              <a:xfrm>
                <a:off x="279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259" name="Oval 403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60" name="Oval 404"/>
              <p:cNvSpPr>
                <a:spLocks noChangeArrowheads="1"/>
              </p:cNvSpPr>
              <p:nvPr/>
            </p:nvSpPr>
            <p:spPr bwMode="auto">
              <a:xfrm>
                <a:off x="2835" y="252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261" name="Oval 405"/>
              <p:cNvSpPr>
                <a:spLocks noChangeArrowheads="1"/>
              </p:cNvSpPr>
              <p:nvPr/>
            </p:nvSpPr>
            <p:spPr bwMode="auto">
              <a:xfrm>
                <a:off x="2860" y="251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35" name="Group 406"/>
            <p:cNvGrpSpPr>
              <a:grpSpLocks/>
            </p:cNvGrpSpPr>
            <p:nvPr/>
          </p:nvGrpSpPr>
          <p:grpSpPr bwMode="auto">
            <a:xfrm>
              <a:off x="660" y="1419"/>
              <a:ext cx="2975" cy="1861"/>
              <a:chOff x="660" y="1419"/>
              <a:chExt cx="2975" cy="1861"/>
            </a:xfrm>
          </p:grpSpPr>
          <p:sp>
            <p:nvSpPr>
              <p:cNvPr id="862" name="Oval 407"/>
              <p:cNvSpPr>
                <a:spLocks noChangeArrowheads="1"/>
              </p:cNvSpPr>
              <p:nvPr/>
            </p:nvSpPr>
            <p:spPr bwMode="auto">
              <a:xfrm>
                <a:off x="282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3" name="Oval 408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4" name="Oval 409"/>
              <p:cNvSpPr>
                <a:spLocks noChangeArrowheads="1"/>
              </p:cNvSpPr>
              <p:nvPr/>
            </p:nvSpPr>
            <p:spPr bwMode="auto">
              <a:xfrm>
                <a:off x="3060" y="261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5" name="Oval 410"/>
              <p:cNvSpPr>
                <a:spLocks noChangeArrowheads="1"/>
              </p:cNvSpPr>
              <p:nvPr/>
            </p:nvSpPr>
            <p:spPr bwMode="auto">
              <a:xfrm>
                <a:off x="3085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6" name="Oval 411"/>
              <p:cNvSpPr>
                <a:spLocks noChangeArrowheads="1"/>
              </p:cNvSpPr>
              <p:nvPr/>
            </p:nvSpPr>
            <p:spPr bwMode="auto">
              <a:xfrm>
                <a:off x="3050" y="2643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7" name="Oval 412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8" name="Oval 413"/>
              <p:cNvSpPr>
                <a:spLocks noChangeArrowheads="1"/>
              </p:cNvSpPr>
              <p:nvPr/>
            </p:nvSpPr>
            <p:spPr bwMode="auto">
              <a:xfrm>
                <a:off x="330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69" name="Oval 414"/>
              <p:cNvSpPr>
                <a:spLocks noChangeArrowheads="1"/>
              </p:cNvSpPr>
              <p:nvPr/>
            </p:nvSpPr>
            <p:spPr bwMode="auto">
              <a:xfrm>
                <a:off x="333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0" name="Oval 415"/>
              <p:cNvSpPr>
                <a:spLocks noChangeArrowheads="1"/>
              </p:cNvSpPr>
              <p:nvPr/>
            </p:nvSpPr>
            <p:spPr bwMode="auto">
              <a:xfrm>
                <a:off x="3295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1" name="Oval 416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2" name="Oval 417"/>
              <p:cNvSpPr>
                <a:spLocks noChangeArrowheads="1"/>
              </p:cNvSpPr>
              <p:nvPr/>
            </p:nvSpPr>
            <p:spPr bwMode="auto">
              <a:xfrm>
                <a:off x="3390" y="276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3" name="Oval 418"/>
              <p:cNvSpPr>
                <a:spLocks noChangeArrowheads="1"/>
              </p:cNvSpPr>
              <p:nvPr/>
            </p:nvSpPr>
            <p:spPr bwMode="auto">
              <a:xfrm>
                <a:off x="3415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4" name="Oval 419"/>
              <p:cNvSpPr>
                <a:spLocks noChangeArrowheads="1"/>
              </p:cNvSpPr>
              <p:nvPr/>
            </p:nvSpPr>
            <p:spPr bwMode="auto">
              <a:xfrm>
                <a:off x="3380" y="27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5" name="Oval 420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6" name="Oval 421"/>
              <p:cNvSpPr>
                <a:spLocks noChangeArrowheads="1"/>
              </p:cNvSpPr>
              <p:nvPr/>
            </p:nvSpPr>
            <p:spPr bwMode="auto">
              <a:xfrm>
                <a:off x="317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7" name="Oval 422"/>
              <p:cNvSpPr>
                <a:spLocks noChangeArrowheads="1"/>
              </p:cNvSpPr>
              <p:nvPr/>
            </p:nvSpPr>
            <p:spPr bwMode="auto">
              <a:xfrm>
                <a:off x="3193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8" name="Oval 423"/>
              <p:cNvSpPr>
                <a:spLocks noChangeArrowheads="1"/>
              </p:cNvSpPr>
              <p:nvPr/>
            </p:nvSpPr>
            <p:spPr bwMode="auto">
              <a:xfrm>
                <a:off x="316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79" name="Oval 424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0" name="Oval 425"/>
              <p:cNvSpPr>
                <a:spLocks noChangeArrowheads="1"/>
              </p:cNvSpPr>
              <p:nvPr/>
            </p:nvSpPr>
            <p:spPr bwMode="auto">
              <a:xfrm>
                <a:off x="3040" y="304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1" name="Oval 426"/>
              <p:cNvSpPr>
                <a:spLocks noChangeArrowheads="1"/>
              </p:cNvSpPr>
              <p:nvPr/>
            </p:nvSpPr>
            <p:spPr bwMode="auto">
              <a:xfrm>
                <a:off x="3065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2" name="Oval 427"/>
              <p:cNvSpPr>
                <a:spLocks noChangeArrowheads="1"/>
              </p:cNvSpPr>
              <p:nvPr/>
            </p:nvSpPr>
            <p:spPr bwMode="auto">
              <a:xfrm>
                <a:off x="3030" y="306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3" name="Oval 428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4" name="Oval 429"/>
              <p:cNvSpPr>
                <a:spLocks noChangeArrowheads="1"/>
              </p:cNvSpPr>
              <p:nvPr/>
            </p:nvSpPr>
            <p:spPr bwMode="auto">
              <a:xfrm>
                <a:off x="283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5" name="Oval 430"/>
              <p:cNvSpPr>
                <a:spLocks noChangeArrowheads="1"/>
              </p:cNvSpPr>
              <p:nvPr/>
            </p:nvSpPr>
            <p:spPr bwMode="auto">
              <a:xfrm>
                <a:off x="286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6" name="Oval 431"/>
              <p:cNvSpPr>
                <a:spLocks noChangeArrowheads="1"/>
              </p:cNvSpPr>
              <p:nvPr/>
            </p:nvSpPr>
            <p:spPr bwMode="auto">
              <a:xfrm>
                <a:off x="2825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7" name="Oval 432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8" name="Oval 433"/>
              <p:cNvSpPr>
                <a:spLocks noChangeArrowheads="1"/>
              </p:cNvSpPr>
              <p:nvPr/>
            </p:nvSpPr>
            <p:spPr bwMode="auto">
              <a:xfrm>
                <a:off x="266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89" name="Oval 434"/>
              <p:cNvSpPr>
                <a:spLocks noChangeArrowheads="1"/>
              </p:cNvSpPr>
              <p:nvPr/>
            </p:nvSpPr>
            <p:spPr bwMode="auto">
              <a:xfrm>
                <a:off x="269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0" name="Oval 435"/>
              <p:cNvSpPr>
                <a:spLocks noChangeArrowheads="1"/>
              </p:cNvSpPr>
              <p:nvPr/>
            </p:nvSpPr>
            <p:spPr bwMode="auto">
              <a:xfrm>
                <a:off x="2655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1" name="Oval 436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2" name="Oval 437"/>
              <p:cNvSpPr>
                <a:spLocks noChangeArrowheads="1"/>
              </p:cNvSpPr>
              <p:nvPr/>
            </p:nvSpPr>
            <p:spPr bwMode="auto">
              <a:xfrm>
                <a:off x="291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3" name="Oval 438"/>
              <p:cNvSpPr>
                <a:spLocks noChangeArrowheads="1"/>
              </p:cNvSpPr>
              <p:nvPr/>
            </p:nvSpPr>
            <p:spPr bwMode="auto">
              <a:xfrm>
                <a:off x="294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4" name="Oval 439"/>
              <p:cNvSpPr>
                <a:spLocks noChangeArrowheads="1"/>
              </p:cNvSpPr>
              <p:nvPr/>
            </p:nvSpPr>
            <p:spPr bwMode="auto">
              <a:xfrm>
                <a:off x="2905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5" name="Oval 440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6" name="Oval 441"/>
              <p:cNvSpPr>
                <a:spLocks noChangeArrowheads="1"/>
              </p:cNvSpPr>
              <p:nvPr/>
            </p:nvSpPr>
            <p:spPr bwMode="auto">
              <a:xfrm>
                <a:off x="3533" y="251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7" name="Oval 442"/>
              <p:cNvSpPr>
                <a:spLocks noChangeArrowheads="1"/>
              </p:cNvSpPr>
              <p:nvPr/>
            </p:nvSpPr>
            <p:spPr bwMode="auto">
              <a:xfrm>
                <a:off x="3553" y="25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8" name="Oval 443"/>
              <p:cNvSpPr>
                <a:spLocks noChangeArrowheads="1"/>
              </p:cNvSpPr>
              <p:nvPr/>
            </p:nvSpPr>
            <p:spPr bwMode="auto">
              <a:xfrm>
                <a:off x="3525" y="253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899" name="Oval 444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0" name="Oval 445"/>
              <p:cNvSpPr>
                <a:spLocks noChangeArrowheads="1"/>
              </p:cNvSpPr>
              <p:nvPr/>
            </p:nvSpPr>
            <p:spPr bwMode="auto">
              <a:xfrm>
                <a:off x="3270" y="3027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1" name="Oval 446"/>
              <p:cNvSpPr>
                <a:spLocks noChangeArrowheads="1"/>
              </p:cNvSpPr>
              <p:nvPr/>
            </p:nvSpPr>
            <p:spPr bwMode="auto">
              <a:xfrm>
                <a:off x="3295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2" name="Oval 447"/>
              <p:cNvSpPr>
                <a:spLocks noChangeArrowheads="1"/>
              </p:cNvSpPr>
              <p:nvPr/>
            </p:nvSpPr>
            <p:spPr bwMode="auto">
              <a:xfrm>
                <a:off x="3260" y="30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3" name="Oval 448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4" name="Oval 449"/>
              <p:cNvSpPr>
                <a:spLocks noChangeArrowheads="1"/>
              </p:cNvSpPr>
              <p:nvPr/>
            </p:nvSpPr>
            <p:spPr bwMode="auto">
              <a:xfrm>
                <a:off x="346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5" name="Oval 450"/>
              <p:cNvSpPr>
                <a:spLocks noChangeArrowheads="1"/>
              </p:cNvSpPr>
              <p:nvPr/>
            </p:nvSpPr>
            <p:spPr bwMode="auto">
              <a:xfrm>
                <a:off x="3480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6" name="Oval 451"/>
              <p:cNvSpPr>
                <a:spLocks noChangeArrowheads="1"/>
              </p:cNvSpPr>
              <p:nvPr/>
            </p:nvSpPr>
            <p:spPr bwMode="auto">
              <a:xfrm>
                <a:off x="345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7" name="Oval 452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8" name="Oval 453"/>
              <p:cNvSpPr>
                <a:spLocks noChangeArrowheads="1"/>
              </p:cNvSpPr>
              <p:nvPr/>
            </p:nvSpPr>
            <p:spPr bwMode="auto">
              <a:xfrm>
                <a:off x="266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09" name="Oval 454"/>
              <p:cNvSpPr>
                <a:spLocks noChangeArrowheads="1"/>
              </p:cNvSpPr>
              <p:nvPr/>
            </p:nvSpPr>
            <p:spPr bwMode="auto">
              <a:xfrm>
                <a:off x="2680" y="306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0" name="Oval 455"/>
              <p:cNvSpPr>
                <a:spLocks noChangeArrowheads="1"/>
              </p:cNvSpPr>
              <p:nvPr/>
            </p:nvSpPr>
            <p:spPr bwMode="auto">
              <a:xfrm>
                <a:off x="265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1" name="Oval 456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2" name="Freeform 457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13" name="Oval 458"/>
              <p:cNvSpPr>
                <a:spLocks noChangeArrowheads="1"/>
              </p:cNvSpPr>
              <p:nvPr/>
            </p:nvSpPr>
            <p:spPr bwMode="auto">
              <a:xfrm>
                <a:off x="273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4" name="Oval 459"/>
              <p:cNvSpPr>
                <a:spLocks noChangeArrowheads="1"/>
              </p:cNvSpPr>
              <p:nvPr/>
            </p:nvSpPr>
            <p:spPr bwMode="auto">
              <a:xfrm>
                <a:off x="276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5" name="Oval 460"/>
              <p:cNvSpPr>
                <a:spLocks noChangeArrowheads="1"/>
              </p:cNvSpPr>
              <p:nvPr/>
            </p:nvSpPr>
            <p:spPr bwMode="auto">
              <a:xfrm>
                <a:off x="277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6" name="Oval 461"/>
              <p:cNvSpPr>
                <a:spLocks noChangeArrowheads="1"/>
              </p:cNvSpPr>
              <p:nvPr/>
            </p:nvSpPr>
            <p:spPr bwMode="auto">
              <a:xfrm>
                <a:off x="272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7" name="Oval 4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18" name="Freeform 463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19" name="Oval 464"/>
              <p:cNvSpPr>
                <a:spLocks noChangeArrowheads="1"/>
              </p:cNvSpPr>
              <p:nvPr/>
            </p:nvSpPr>
            <p:spPr bwMode="auto">
              <a:xfrm>
                <a:off x="339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0" name="Oval 465"/>
              <p:cNvSpPr>
                <a:spLocks noChangeArrowheads="1"/>
              </p:cNvSpPr>
              <p:nvPr/>
            </p:nvSpPr>
            <p:spPr bwMode="auto">
              <a:xfrm>
                <a:off x="342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1" name="Oval 466"/>
              <p:cNvSpPr>
                <a:spLocks noChangeArrowheads="1"/>
              </p:cNvSpPr>
              <p:nvPr/>
            </p:nvSpPr>
            <p:spPr bwMode="auto">
              <a:xfrm>
                <a:off x="343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2" name="Oval 467"/>
              <p:cNvSpPr>
                <a:spLocks noChangeArrowheads="1"/>
              </p:cNvSpPr>
              <p:nvPr/>
            </p:nvSpPr>
            <p:spPr bwMode="auto">
              <a:xfrm>
                <a:off x="338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3" name="Oval 468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4" name="Freeform 469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25" name="Oval 470"/>
              <p:cNvSpPr>
                <a:spLocks noChangeArrowheads="1"/>
              </p:cNvSpPr>
              <p:nvPr/>
            </p:nvSpPr>
            <p:spPr bwMode="auto">
              <a:xfrm>
                <a:off x="306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6" name="Oval 471"/>
              <p:cNvSpPr>
                <a:spLocks noChangeArrowheads="1"/>
              </p:cNvSpPr>
              <p:nvPr/>
            </p:nvSpPr>
            <p:spPr bwMode="auto">
              <a:xfrm>
                <a:off x="309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7" name="Oval 472"/>
              <p:cNvSpPr>
                <a:spLocks noChangeArrowheads="1"/>
              </p:cNvSpPr>
              <p:nvPr/>
            </p:nvSpPr>
            <p:spPr bwMode="auto">
              <a:xfrm>
                <a:off x="310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8" name="Oval 473"/>
              <p:cNvSpPr>
                <a:spLocks noChangeArrowheads="1"/>
              </p:cNvSpPr>
              <p:nvPr/>
            </p:nvSpPr>
            <p:spPr bwMode="auto">
              <a:xfrm>
                <a:off x="305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29" name="Freeform 474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13 w 58"/>
                  <a:gd name="T3" fmla="*/ 264 h 127"/>
                  <a:gd name="T4" fmla="*/ 0 w 58"/>
                  <a:gd name="T5" fmla="*/ 876 h 127"/>
                  <a:gd name="T6" fmla="*/ 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2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0" name="Freeform 475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1" name="Freeform 476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2" name="Freeform 477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3" name="Freeform 478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0 w 67"/>
                  <a:gd name="T1" fmla="*/ 2472 h 130"/>
                  <a:gd name="T2" fmla="*/ 1024 w 67"/>
                  <a:gd name="T3" fmla="*/ 892 h 130"/>
                  <a:gd name="T4" fmla="*/ 92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4" name="Freeform 479"/>
              <p:cNvSpPr>
                <a:spLocks/>
              </p:cNvSpPr>
              <p:nvPr/>
            </p:nvSpPr>
            <p:spPr bwMode="auto">
              <a:xfrm>
                <a:off x="2643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5" name="Freeform 480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83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ubicBezTo>
                      <a:pt x="22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6" name="Freeform 481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7" name="Freeform 482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8" name="Freeform 483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39" name="Freeform 484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0" name="Freeform 485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1" name="Freeform 486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2" name="Freeform 487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0 w 81"/>
                  <a:gd name="T1" fmla="*/ 2368 h 129"/>
                  <a:gd name="T2" fmla="*/ 529 w 81"/>
                  <a:gd name="T3" fmla="*/ 2445 h 129"/>
                  <a:gd name="T4" fmla="*/ 840 w 81"/>
                  <a:gd name="T5" fmla="*/ 2445 h 129"/>
                  <a:gd name="T6" fmla="*/ 1244 w 81"/>
                  <a:gd name="T7" fmla="*/ 2296 h 129"/>
                  <a:gd name="T8" fmla="*/ 1257 w 81"/>
                  <a:gd name="T9" fmla="*/ 1971 h 129"/>
                  <a:gd name="T10" fmla="*/ 1257 w 81"/>
                  <a:gd name="T11" fmla="*/ 1955 h 129"/>
                  <a:gd name="T12" fmla="*/ 1244 w 81"/>
                  <a:gd name="T13" fmla="*/ 931 h 129"/>
                  <a:gd name="T14" fmla="*/ 1244 w 81"/>
                  <a:gd name="T15" fmla="*/ 875 h 129"/>
                  <a:gd name="T16" fmla="*/ 1132 w 81"/>
                  <a:gd name="T17" fmla="*/ 491 h 129"/>
                  <a:gd name="T18" fmla="*/ 279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3" name="Freeform 488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4" name="Freeform 489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5" name="Freeform 490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6" name="Freeform 491"/>
              <p:cNvSpPr>
                <a:spLocks/>
              </p:cNvSpPr>
              <p:nvPr/>
            </p:nvSpPr>
            <p:spPr bwMode="auto">
              <a:xfrm>
                <a:off x="660" y="2475"/>
                <a:ext cx="973" cy="613"/>
              </a:xfrm>
              <a:custGeom>
                <a:avLst/>
                <a:gdLst>
                  <a:gd name="T0" fmla="*/ 208 w 389"/>
                  <a:gd name="T1" fmla="*/ 888 h 230"/>
                  <a:gd name="T2" fmla="*/ 188 w 389"/>
                  <a:gd name="T3" fmla="*/ 1839 h 230"/>
                  <a:gd name="T4" fmla="*/ 208 w 389"/>
                  <a:gd name="T5" fmla="*/ 2764 h 230"/>
                  <a:gd name="T6" fmla="*/ 283 w 389"/>
                  <a:gd name="T7" fmla="*/ 3196 h 230"/>
                  <a:gd name="T8" fmla="*/ 375 w 389"/>
                  <a:gd name="T9" fmla="*/ 3899 h 230"/>
                  <a:gd name="T10" fmla="*/ 1238 w 389"/>
                  <a:gd name="T11" fmla="*/ 4334 h 230"/>
                  <a:gd name="T12" fmla="*/ 2659 w 389"/>
                  <a:gd name="T13" fmla="*/ 4184 h 230"/>
                  <a:gd name="T14" fmla="*/ 4117 w 389"/>
                  <a:gd name="T15" fmla="*/ 4104 h 230"/>
                  <a:gd name="T16" fmla="*/ 5118 w 389"/>
                  <a:gd name="T17" fmla="*/ 4014 h 230"/>
                  <a:gd name="T18" fmla="*/ 5943 w 389"/>
                  <a:gd name="T19" fmla="*/ 4147 h 230"/>
                  <a:gd name="T20" fmla="*/ 6088 w 389"/>
                  <a:gd name="T21" fmla="*/ 3502 h 230"/>
                  <a:gd name="T22" fmla="*/ 6026 w 389"/>
                  <a:gd name="T23" fmla="*/ 2457 h 230"/>
                  <a:gd name="T24" fmla="*/ 6006 w 389"/>
                  <a:gd name="T25" fmla="*/ 1285 h 230"/>
                  <a:gd name="T26" fmla="*/ 4410 w 389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9" h="230">
                    <a:moveTo>
                      <a:pt x="13" y="47"/>
                    </a:moveTo>
                    <a:cubicBezTo>
                      <a:pt x="0" y="59"/>
                      <a:pt x="12" y="81"/>
                      <a:pt x="12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8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3" y="229"/>
                      <a:pt x="58" y="228"/>
                      <a:pt x="79" y="229"/>
                    </a:cubicBezTo>
                    <a:cubicBezTo>
                      <a:pt x="110" y="230"/>
                      <a:pt x="139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4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0" y="219"/>
                    </a:cubicBezTo>
                    <a:cubicBezTo>
                      <a:pt x="389" y="211"/>
                      <a:pt x="388" y="196"/>
                      <a:pt x="389" y="185"/>
                    </a:cubicBezTo>
                    <a:cubicBezTo>
                      <a:pt x="389" y="166"/>
                      <a:pt x="387" y="148"/>
                      <a:pt x="385" y="130"/>
                    </a:cubicBezTo>
                    <a:cubicBezTo>
                      <a:pt x="383" y="109"/>
                      <a:pt x="384" y="89"/>
                      <a:pt x="384" y="68"/>
                    </a:cubicBezTo>
                    <a:cubicBezTo>
                      <a:pt x="385" y="20"/>
                      <a:pt x="323" y="0"/>
                      <a:pt x="282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7" name="Freeform 492"/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820 w 59"/>
                  <a:gd name="T1" fmla="*/ 264 h 127"/>
                  <a:gd name="T2" fmla="*/ 0 w 59"/>
                  <a:gd name="T3" fmla="*/ 876 h 127"/>
                  <a:gd name="T4" fmla="*/ 12 w 59"/>
                  <a:gd name="T5" fmla="*/ 2015 h 127"/>
                  <a:gd name="T6" fmla="*/ 912 w 59"/>
                  <a:gd name="T7" fmla="*/ 2266 h 127"/>
                  <a:gd name="T8" fmla="*/ 912 w 59"/>
                  <a:gd name="T9" fmla="*/ 0 h 127"/>
                  <a:gd name="T10" fmla="*/ 820 w 59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7">
                    <a:moveTo>
                      <a:pt x="53" y="14"/>
                    </a:move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  <a:cubicBezTo>
                      <a:pt x="59" y="62"/>
                      <a:pt x="59" y="36"/>
                      <a:pt x="59" y="0"/>
                    </a:cubicBezTo>
                    <a:cubicBezTo>
                      <a:pt x="58" y="5"/>
                      <a:pt x="58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8" name="Freeform 493"/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49" name="Freeform 494"/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" name="Freeform 495"/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" name="Freeform 496"/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38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" name="Freeform 497"/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70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" name="Freeform 498"/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" name="Freeform 499"/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" name="Freeform 500"/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" name="Freeform 501"/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349 w 23"/>
                  <a:gd name="T9" fmla="*/ 1078 h 80"/>
                  <a:gd name="T10" fmla="*/ 349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" name="Freeform 502"/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" name="Freeform 503"/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" name="Freeform 504"/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127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56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47 w 81"/>
                  <a:gd name="T19" fmla="*/ 2445 h 129"/>
                  <a:gd name="T20" fmla="*/ 1256 w 81"/>
                  <a:gd name="T21" fmla="*/ 2296 h 129"/>
                  <a:gd name="T22" fmla="*/ 127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6"/>
                      <a:pt x="0" y="125"/>
                    </a:cubicBez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" name="Freeform 505"/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632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" name="Freeform 506"/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" name="Freeform 507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" name="Freeform 508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" name="Freeform 509"/>
              <p:cNvSpPr>
                <a:spLocks/>
              </p:cNvSpPr>
              <p:nvPr/>
            </p:nvSpPr>
            <p:spPr bwMode="auto">
              <a:xfrm>
                <a:off x="665" y="3160"/>
                <a:ext cx="990" cy="120"/>
              </a:xfrm>
              <a:custGeom>
                <a:avLst/>
                <a:gdLst>
                  <a:gd name="T0" fmla="*/ 6175 w 396"/>
                  <a:gd name="T1" fmla="*/ 285 h 45"/>
                  <a:gd name="T2" fmla="*/ 5875 w 396"/>
                  <a:gd name="T3" fmla="*/ 77 h 45"/>
                  <a:gd name="T4" fmla="*/ 5863 w 396"/>
                  <a:gd name="T5" fmla="*/ 93 h 45"/>
                  <a:gd name="T6" fmla="*/ 5488 w 396"/>
                  <a:gd name="T7" fmla="*/ 248 h 45"/>
                  <a:gd name="T8" fmla="*/ 4875 w 396"/>
                  <a:gd name="T9" fmla="*/ 307 h 45"/>
                  <a:gd name="T10" fmla="*/ 4813 w 396"/>
                  <a:gd name="T11" fmla="*/ 192 h 45"/>
                  <a:gd name="T12" fmla="*/ 4833 w 396"/>
                  <a:gd name="T13" fmla="*/ 192 h 45"/>
                  <a:gd name="T14" fmla="*/ 4750 w 396"/>
                  <a:gd name="T15" fmla="*/ 307 h 45"/>
                  <a:gd name="T16" fmla="*/ 3958 w 396"/>
                  <a:gd name="T17" fmla="*/ 477 h 45"/>
                  <a:gd name="T18" fmla="*/ 3563 w 396"/>
                  <a:gd name="T19" fmla="*/ 115 h 45"/>
                  <a:gd name="T20" fmla="*/ 3520 w 396"/>
                  <a:gd name="T21" fmla="*/ 248 h 45"/>
                  <a:gd name="T22" fmla="*/ 3175 w 396"/>
                  <a:gd name="T23" fmla="*/ 435 h 45"/>
                  <a:gd name="T24" fmla="*/ 2270 w 396"/>
                  <a:gd name="T25" fmla="*/ 376 h 45"/>
                  <a:gd name="T26" fmla="*/ 2113 w 396"/>
                  <a:gd name="T27" fmla="*/ 320 h 45"/>
                  <a:gd name="T28" fmla="*/ 2113 w 396"/>
                  <a:gd name="T29" fmla="*/ 320 h 45"/>
                  <a:gd name="T30" fmla="*/ 1925 w 396"/>
                  <a:gd name="T31" fmla="*/ 397 h 45"/>
                  <a:gd name="T32" fmla="*/ 988 w 396"/>
                  <a:gd name="T33" fmla="*/ 307 h 45"/>
                  <a:gd name="T34" fmla="*/ 770 w 396"/>
                  <a:gd name="T35" fmla="*/ 0 h 45"/>
                  <a:gd name="T36" fmla="*/ 0 w 396"/>
                  <a:gd name="T37" fmla="*/ 285 h 45"/>
                  <a:gd name="T38" fmla="*/ 0 w 396"/>
                  <a:gd name="T39" fmla="*/ 683 h 45"/>
                  <a:gd name="T40" fmla="*/ 3238 w 396"/>
                  <a:gd name="T41" fmla="*/ 853 h 45"/>
                  <a:gd name="T42" fmla="*/ 6188 w 396"/>
                  <a:gd name="T43" fmla="*/ 683 h 45"/>
                  <a:gd name="T44" fmla="*/ 6175 w 396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6" h="45">
                    <a:moveTo>
                      <a:pt x="395" y="15"/>
                    </a:moveTo>
                    <a:cubicBezTo>
                      <a:pt x="378" y="13"/>
                      <a:pt x="376" y="11"/>
                      <a:pt x="376" y="4"/>
                    </a:cubicBezTo>
                    <a:cubicBezTo>
                      <a:pt x="376" y="4"/>
                      <a:pt x="376" y="4"/>
                      <a:pt x="375" y="5"/>
                    </a:cubicBezTo>
                    <a:cubicBezTo>
                      <a:pt x="369" y="15"/>
                      <a:pt x="369" y="11"/>
                      <a:pt x="351" y="13"/>
                    </a:cubicBezTo>
                    <a:cubicBezTo>
                      <a:pt x="334" y="15"/>
                      <a:pt x="319" y="19"/>
                      <a:pt x="312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9" y="10"/>
                      <a:pt x="309" y="10"/>
                      <a:pt x="309" y="10"/>
                    </a:cubicBezTo>
                    <a:cubicBezTo>
                      <a:pt x="308" y="12"/>
                      <a:pt x="306" y="14"/>
                      <a:pt x="304" y="16"/>
                    </a:cubicBezTo>
                    <a:cubicBezTo>
                      <a:pt x="294" y="23"/>
                      <a:pt x="275" y="24"/>
                      <a:pt x="253" y="25"/>
                    </a:cubicBezTo>
                    <a:cubicBezTo>
                      <a:pt x="232" y="26"/>
                      <a:pt x="228" y="18"/>
                      <a:pt x="228" y="6"/>
                    </a:cubicBezTo>
                    <a:cubicBezTo>
                      <a:pt x="227" y="9"/>
                      <a:pt x="226" y="11"/>
                      <a:pt x="225" y="13"/>
                    </a:cubicBezTo>
                    <a:cubicBezTo>
                      <a:pt x="221" y="19"/>
                      <a:pt x="216" y="24"/>
                      <a:pt x="203" y="23"/>
                    </a:cubicBezTo>
                    <a:cubicBezTo>
                      <a:pt x="181" y="21"/>
                      <a:pt x="156" y="21"/>
                      <a:pt x="145" y="20"/>
                    </a:cubicBezTo>
                    <a:cubicBezTo>
                      <a:pt x="141" y="20"/>
                      <a:pt x="138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3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50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0" y="39"/>
                      <a:pt x="132" y="45"/>
                      <a:pt x="207" y="45"/>
                    </a:cubicBezTo>
                    <a:cubicBezTo>
                      <a:pt x="283" y="45"/>
                      <a:pt x="363" y="39"/>
                      <a:pt x="396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" name="Oval 510"/>
              <p:cNvSpPr>
                <a:spLocks noChangeArrowheads="1"/>
              </p:cNvSpPr>
              <p:nvPr/>
            </p:nvSpPr>
            <p:spPr bwMode="auto">
              <a:xfrm>
                <a:off x="863" y="2528"/>
                <a:ext cx="92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66" name="Oval 511"/>
              <p:cNvSpPr>
                <a:spLocks noChangeArrowheads="1"/>
              </p:cNvSpPr>
              <p:nvPr/>
            </p:nvSpPr>
            <p:spPr bwMode="auto">
              <a:xfrm>
                <a:off x="85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67" name="Oval 512"/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68" name="Freeform 513"/>
              <p:cNvSpPr>
                <a:spLocks/>
              </p:cNvSpPr>
              <p:nvPr/>
            </p:nvSpPr>
            <p:spPr bwMode="auto">
              <a:xfrm>
                <a:off x="863" y="2531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4 h 31"/>
                  <a:gd name="T4" fmla="*/ 145 w 30"/>
                  <a:gd name="T5" fmla="*/ 497 h 31"/>
                  <a:gd name="T6" fmla="*/ 0 w 30"/>
                  <a:gd name="T7" fmla="*/ 463 h 31"/>
                  <a:gd name="T8" fmla="*/ 220 w 30"/>
                  <a:gd name="T9" fmla="*/ 574 h 31"/>
                  <a:gd name="T10" fmla="*/ 470 w 30"/>
                  <a:gd name="T11" fmla="*/ 280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" name="Oval 514"/>
              <p:cNvSpPr>
                <a:spLocks noChangeArrowheads="1"/>
              </p:cNvSpPr>
              <p:nvPr/>
            </p:nvSpPr>
            <p:spPr bwMode="auto">
              <a:xfrm>
                <a:off x="87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0" name="Oval 515"/>
              <p:cNvSpPr>
                <a:spLocks noChangeArrowheads="1"/>
              </p:cNvSpPr>
              <p:nvPr/>
            </p:nvSpPr>
            <p:spPr bwMode="auto">
              <a:xfrm>
                <a:off x="878" y="254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1" name="Oval 516"/>
              <p:cNvSpPr>
                <a:spLocks noChangeArrowheads="1"/>
              </p:cNvSpPr>
              <p:nvPr/>
            </p:nvSpPr>
            <p:spPr bwMode="auto">
              <a:xfrm>
                <a:off x="108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2" name="Oval 517"/>
              <p:cNvSpPr>
                <a:spLocks noChangeArrowheads="1"/>
              </p:cNvSpPr>
              <p:nvPr/>
            </p:nvSpPr>
            <p:spPr bwMode="auto">
              <a:xfrm>
                <a:off x="1083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3" name="Oval 518"/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4" name="Freeform 519"/>
              <p:cNvSpPr>
                <a:spLocks/>
              </p:cNvSpPr>
              <p:nvPr/>
            </p:nvSpPr>
            <p:spPr bwMode="auto">
              <a:xfrm>
                <a:off x="109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" name="Oval 520"/>
              <p:cNvSpPr>
                <a:spLocks noChangeArrowheads="1"/>
              </p:cNvSpPr>
              <p:nvPr/>
            </p:nvSpPr>
            <p:spPr bwMode="auto">
              <a:xfrm>
                <a:off x="1100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6" name="Oval 521"/>
              <p:cNvSpPr>
                <a:spLocks noChangeArrowheads="1"/>
              </p:cNvSpPr>
              <p:nvPr/>
            </p:nvSpPr>
            <p:spPr bwMode="auto">
              <a:xfrm>
                <a:off x="1105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7" name="Oval 522"/>
              <p:cNvSpPr>
                <a:spLocks noChangeArrowheads="1"/>
              </p:cNvSpPr>
              <p:nvPr/>
            </p:nvSpPr>
            <p:spPr bwMode="auto">
              <a:xfrm>
                <a:off x="1335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8" name="Oval 523"/>
              <p:cNvSpPr>
                <a:spLocks noChangeArrowheads="1"/>
              </p:cNvSpPr>
              <p:nvPr/>
            </p:nvSpPr>
            <p:spPr bwMode="auto">
              <a:xfrm>
                <a:off x="132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79" name="Oval 524"/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0" name="Freeform 525"/>
              <p:cNvSpPr>
                <a:spLocks/>
              </p:cNvSpPr>
              <p:nvPr/>
            </p:nvSpPr>
            <p:spPr bwMode="auto">
              <a:xfrm>
                <a:off x="1338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" name="Oval 526"/>
              <p:cNvSpPr>
                <a:spLocks noChangeArrowheads="1"/>
              </p:cNvSpPr>
              <p:nvPr/>
            </p:nvSpPr>
            <p:spPr bwMode="auto">
              <a:xfrm>
                <a:off x="1345" y="2531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2" name="Oval 527"/>
              <p:cNvSpPr>
                <a:spLocks noChangeArrowheads="1"/>
              </p:cNvSpPr>
              <p:nvPr/>
            </p:nvSpPr>
            <p:spPr bwMode="auto">
              <a:xfrm>
                <a:off x="1353" y="25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3" name="Oval 528"/>
              <p:cNvSpPr>
                <a:spLocks noChangeArrowheads="1"/>
              </p:cNvSpPr>
              <p:nvPr/>
            </p:nvSpPr>
            <p:spPr bwMode="auto">
              <a:xfrm>
                <a:off x="141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4" name="Oval 529"/>
              <p:cNvSpPr>
                <a:spLocks noChangeArrowheads="1"/>
              </p:cNvSpPr>
              <p:nvPr/>
            </p:nvSpPr>
            <p:spPr bwMode="auto">
              <a:xfrm>
                <a:off x="1413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5" name="Oval 530"/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6" name="Freeform 531"/>
              <p:cNvSpPr>
                <a:spLocks/>
              </p:cNvSpPr>
              <p:nvPr/>
            </p:nvSpPr>
            <p:spPr bwMode="auto">
              <a:xfrm>
                <a:off x="142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" name="Oval 532"/>
              <p:cNvSpPr>
                <a:spLocks noChangeArrowheads="1"/>
              </p:cNvSpPr>
              <p:nvPr/>
            </p:nvSpPr>
            <p:spPr bwMode="auto">
              <a:xfrm>
                <a:off x="1430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8" name="Oval 533"/>
              <p:cNvSpPr>
                <a:spLocks noChangeArrowheads="1"/>
              </p:cNvSpPr>
              <p:nvPr/>
            </p:nvSpPr>
            <p:spPr bwMode="auto">
              <a:xfrm>
                <a:off x="1435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89" name="Oval 534"/>
              <p:cNvSpPr>
                <a:spLocks noChangeArrowheads="1"/>
              </p:cNvSpPr>
              <p:nvPr/>
            </p:nvSpPr>
            <p:spPr bwMode="auto">
              <a:xfrm>
                <a:off x="1198" y="284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0" name="Oval 535"/>
              <p:cNvSpPr>
                <a:spLocks noChangeArrowheads="1"/>
              </p:cNvSpPr>
              <p:nvPr/>
            </p:nvSpPr>
            <p:spPr bwMode="auto">
              <a:xfrm>
                <a:off x="1193" y="2843"/>
                <a:ext cx="77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1" name="Oval 536"/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2" name="Freeform 537"/>
              <p:cNvSpPr>
                <a:spLocks/>
              </p:cNvSpPr>
              <p:nvPr/>
            </p:nvSpPr>
            <p:spPr bwMode="auto">
              <a:xfrm>
                <a:off x="1200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93" name="Oval 538"/>
              <p:cNvSpPr>
                <a:spLocks noChangeArrowheads="1"/>
              </p:cNvSpPr>
              <p:nvPr/>
            </p:nvSpPr>
            <p:spPr bwMode="auto">
              <a:xfrm>
                <a:off x="1208" y="2859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4" name="Oval 539"/>
              <p:cNvSpPr>
                <a:spLocks noChangeArrowheads="1"/>
              </p:cNvSpPr>
              <p:nvPr/>
            </p:nvSpPr>
            <p:spPr bwMode="auto">
              <a:xfrm>
                <a:off x="1213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5" name="Oval 540"/>
              <p:cNvSpPr>
                <a:spLocks noChangeArrowheads="1"/>
              </p:cNvSpPr>
              <p:nvPr/>
            </p:nvSpPr>
            <p:spPr bwMode="auto">
              <a:xfrm>
                <a:off x="106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6" name="Oval 541"/>
              <p:cNvSpPr>
                <a:spLocks noChangeArrowheads="1"/>
              </p:cNvSpPr>
              <p:nvPr/>
            </p:nvSpPr>
            <p:spPr bwMode="auto">
              <a:xfrm>
                <a:off x="1063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7" name="Oval 542"/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998" name="Freeform 543"/>
              <p:cNvSpPr>
                <a:spLocks/>
              </p:cNvSpPr>
              <p:nvPr/>
            </p:nvSpPr>
            <p:spPr bwMode="auto">
              <a:xfrm>
                <a:off x="107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99" name="Oval 544"/>
              <p:cNvSpPr>
                <a:spLocks noChangeArrowheads="1"/>
              </p:cNvSpPr>
              <p:nvPr/>
            </p:nvSpPr>
            <p:spPr bwMode="auto">
              <a:xfrm>
                <a:off x="1080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0" name="Oval 545"/>
              <p:cNvSpPr>
                <a:spLocks noChangeArrowheads="1"/>
              </p:cNvSpPr>
              <p:nvPr/>
            </p:nvSpPr>
            <p:spPr bwMode="auto">
              <a:xfrm>
                <a:off x="1085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1" name="Oval 546"/>
              <p:cNvSpPr>
                <a:spLocks noChangeArrowheads="1"/>
              </p:cNvSpPr>
              <p:nvPr/>
            </p:nvSpPr>
            <p:spPr bwMode="auto">
              <a:xfrm>
                <a:off x="865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2" name="Oval 547"/>
              <p:cNvSpPr>
                <a:spLocks noChangeArrowheads="1"/>
              </p:cNvSpPr>
              <p:nvPr/>
            </p:nvSpPr>
            <p:spPr bwMode="auto">
              <a:xfrm>
                <a:off x="860" y="3056"/>
                <a:ext cx="93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3" name="Oval 548"/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4" name="Freeform 549"/>
              <p:cNvSpPr>
                <a:spLocks/>
              </p:cNvSpPr>
              <p:nvPr/>
            </p:nvSpPr>
            <p:spPr bwMode="auto">
              <a:xfrm>
                <a:off x="868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05" name="Oval 550"/>
              <p:cNvSpPr>
                <a:spLocks noChangeArrowheads="1"/>
              </p:cNvSpPr>
              <p:nvPr/>
            </p:nvSpPr>
            <p:spPr bwMode="auto">
              <a:xfrm>
                <a:off x="875" y="3077"/>
                <a:ext cx="38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6" name="Oval 551"/>
              <p:cNvSpPr>
                <a:spLocks noChangeArrowheads="1"/>
              </p:cNvSpPr>
              <p:nvPr/>
            </p:nvSpPr>
            <p:spPr bwMode="auto">
              <a:xfrm>
                <a:off x="883" y="308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7" name="Oval 552"/>
              <p:cNvSpPr>
                <a:spLocks noChangeArrowheads="1"/>
              </p:cNvSpPr>
              <p:nvPr/>
            </p:nvSpPr>
            <p:spPr bwMode="auto">
              <a:xfrm>
                <a:off x="695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8" name="Oval 553"/>
              <p:cNvSpPr>
                <a:spLocks noChangeArrowheads="1"/>
              </p:cNvSpPr>
              <p:nvPr/>
            </p:nvSpPr>
            <p:spPr bwMode="auto">
              <a:xfrm>
                <a:off x="690" y="2797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9" name="Oval 554"/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0" name="Freeform 555"/>
              <p:cNvSpPr>
                <a:spLocks/>
              </p:cNvSpPr>
              <p:nvPr/>
            </p:nvSpPr>
            <p:spPr bwMode="auto">
              <a:xfrm>
                <a:off x="698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11" name="Oval 556"/>
              <p:cNvSpPr>
                <a:spLocks noChangeArrowheads="1"/>
              </p:cNvSpPr>
              <p:nvPr/>
            </p:nvSpPr>
            <p:spPr bwMode="auto">
              <a:xfrm>
                <a:off x="705" y="2819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2" name="Oval 557"/>
              <p:cNvSpPr>
                <a:spLocks noChangeArrowheads="1"/>
              </p:cNvSpPr>
              <p:nvPr/>
            </p:nvSpPr>
            <p:spPr bwMode="auto">
              <a:xfrm>
                <a:off x="713" y="2824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3" name="Oval 558"/>
              <p:cNvSpPr>
                <a:spLocks noChangeArrowheads="1"/>
              </p:cNvSpPr>
              <p:nvPr/>
            </p:nvSpPr>
            <p:spPr bwMode="auto">
              <a:xfrm>
                <a:off x="945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4" name="Oval 559"/>
              <p:cNvSpPr>
                <a:spLocks noChangeArrowheads="1"/>
              </p:cNvSpPr>
              <p:nvPr/>
            </p:nvSpPr>
            <p:spPr bwMode="auto">
              <a:xfrm>
                <a:off x="940" y="2829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5" name="Oval 560"/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6" name="Freeform 561"/>
              <p:cNvSpPr>
                <a:spLocks/>
              </p:cNvSpPr>
              <p:nvPr/>
            </p:nvSpPr>
            <p:spPr bwMode="auto">
              <a:xfrm>
                <a:off x="948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17" name="Oval 562"/>
              <p:cNvSpPr>
                <a:spLocks noChangeArrowheads="1"/>
              </p:cNvSpPr>
              <p:nvPr/>
            </p:nvSpPr>
            <p:spPr bwMode="auto">
              <a:xfrm>
                <a:off x="955" y="2851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8" name="Oval 563"/>
              <p:cNvSpPr>
                <a:spLocks noChangeArrowheads="1"/>
              </p:cNvSpPr>
              <p:nvPr/>
            </p:nvSpPr>
            <p:spPr bwMode="auto">
              <a:xfrm>
                <a:off x="963" y="285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9" name="Oval 564"/>
              <p:cNvSpPr>
                <a:spLocks noChangeArrowheads="1"/>
              </p:cNvSpPr>
              <p:nvPr/>
            </p:nvSpPr>
            <p:spPr bwMode="auto">
              <a:xfrm>
                <a:off x="1560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0" name="Oval 565"/>
              <p:cNvSpPr>
                <a:spLocks noChangeArrowheads="1"/>
              </p:cNvSpPr>
              <p:nvPr/>
            </p:nvSpPr>
            <p:spPr bwMode="auto">
              <a:xfrm>
                <a:off x="155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1" name="Oval 566"/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2" name="Freeform 567"/>
              <p:cNvSpPr>
                <a:spLocks/>
              </p:cNvSpPr>
              <p:nvPr/>
            </p:nvSpPr>
            <p:spPr bwMode="auto">
              <a:xfrm>
                <a:off x="1563" y="2528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50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23" name="Oval 568"/>
              <p:cNvSpPr>
                <a:spLocks noChangeArrowheads="1"/>
              </p:cNvSpPr>
              <p:nvPr/>
            </p:nvSpPr>
            <p:spPr bwMode="auto">
              <a:xfrm>
                <a:off x="1568" y="2536"/>
                <a:ext cx="30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4" name="Oval 569"/>
              <p:cNvSpPr>
                <a:spLocks noChangeArrowheads="1"/>
              </p:cNvSpPr>
              <p:nvPr/>
            </p:nvSpPr>
            <p:spPr bwMode="auto">
              <a:xfrm>
                <a:off x="1573" y="2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5" name="Oval 570"/>
              <p:cNvSpPr>
                <a:spLocks noChangeArrowheads="1"/>
              </p:cNvSpPr>
              <p:nvPr/>
            </p:nvSpPr>
            <p:spPr bwMode="auto">
              <a:xfrm>
                <a:off x="129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6" name="Oval 571"/>
              <p:cNvSpPr>
                <a:spLocks noChangeArrowheads="1"/>
              </p:cNvSpPr>
              <p:nvPr/>
            </p:nvSpPr>
            <p:spPr bwMode="auto">
              <a:xfrm>
                <a:off x="1293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7" name="Oval 572"/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8" name="Freeform 573"/>
              <p:cNvSpPr>
                <a:spLocks/>
              </p:cNvSpPr>
              <p:nvPr/>
            </p:nvSpPr>
            <p:spPr bwMode="auto">
              <a:xfrm>
                <a:off x="130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29" name="Oval 574"/>
              <p:cNvSpPr>
                <a:spLocks noChangeArrowheads="1"/>
              </p:cNvSpPr>
              <p:nvPr/>
            </p:nvSpPr>
            <p:spPr bwMode="auto">
              <a:xfrm>
                <a:off x="1310" y="3048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0" name="Oval 575"/>
              <p:cNvSpPr>
                <a:spLocks noChangeArrowheads="1"/>
              </p:cNvSpPr>
              <p:nvPr/>
            </p:nvSpPr>
            <p:spPr bwMode="auto">
              <a:xfrm>
                <a:off x="1315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1" name="Oval 576"/>
              <p:cNvSpPr>
                <a:spLocks noChangeArrowheads="1"/>
              </p:cNvSpPr>
              <p:nvPr/>
            </p:nvSpPr>
            <p:spPr bwMode="auto">
              <a:xfrm>
                <a:off x="1485" y="3056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2" name="Oval 577"/>
              <p:cNvSpPr>
                <a:spLocks noChangeArrowheads="1"/>
              </p:cNvSpPr>
              <p:nvPr/>
            </p:nvSpPr>
            <p:spPr bwMode="auto">
              <a:xfrm>
                <a:off x="1480" y="3053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3" name="Oval 578"/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4" name="Freeform 579"/>
              <p:cNvSpPr>
                <a:spLocks/>
              </p:cNvSpPr>
              <p:nvPr/>
            </p:nvSpPr>
            <p:spPr bwMode="auto">
              <a:xfrm>
                <a:off x="148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35" name="Oval 580"/>
              <p:cNvSpPr>
                <a:spLocks noChangeArrowheads="1"/>
              </p:cNvSpPr>
              <p:nvPr/>
            </p:nvSpPr>
            <p:spPr bwMode="auto">
              <a:xfrm>
                <a:off x="1495" y="3069"/>
                <a:ext cx="28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6" name="Oval 581"/>
              <p:cNvSpPr>
                <a:spLocks noChangeArrowheads="1"/>
              </p:cNvSpPr>
              <p:nvPr/>
            </p:nvSpPr>
            <p:spPr bwMode="auto">
              <a:xfrm>
                <a:off x="1500" y="3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7" name="Oval 582"/>
              <p:cNvSpPr>
                <a:spLocks noChangeArrowheads="1"/>
              </p:cNvSpPr>
              <p:nvPr/>
            </p:nvSpPr>
            <p:spPr bwMode="auto">
              <a:xfrm>
                <a:off x="685" y="3077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8" name="Oval 583"/>
              <p:cNvSpPr>
                <a:spLocks noChangeArrowheads="1"/>
              </p:cNvSpPr>
              <p:nvPr/>
            </p:nvSpPr>
            <p:spPr bwMode="auto">
              <a:xfrm>
                <a:off x="680" y="3075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9" name="Oval 584"/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40" name="Freeform 585"/>
              <p:cNvSpPr>
                <a:spLocks/>
              </p:cNvSpPr>
              <p:nvPr/>
            </p:nvSpPr>
            <p:spPr bwMode="auto">
              <a:xfrm>
                <a:off x="688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41" name="Oval 586"/>
              <p:cNvSpPr>
                <a:spLocks noChangeArrowheads="1"/>
              </p:cNvSpPr>
              <p:nvPr/>
            </p:nvSpPr>
            <p:spPr bwMode="auto">
              <a:xfrm>
                <a:off x="695" y="3091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42" name="Oval 587"/>
              <p:cNvSpPr>
                <a:spLocks noChangeArrowheads="1"/>
              </p:cNvSpPr>
              <p:nvPr/>
            </p:nvSpPr>
            <p:spPr bwMode="auto">
              <a:xfrm>
                <a:off x="700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43" name="Freeform 588"/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44" name="Oval 589"/>
              <p:cNvSpPr>
                <a:spLocks noChangeArrowheads="1"/>
              </p:cNvSpPr>
              <p:nvPr/>
            </p:nvSpPr>
            <p:spPr bwMode="auto">
              <a:xfrm>
                <a:off x="763" y="1797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45" name="Oval 590"/>
              <p:cNvSpPr>
                <a:spLocks noChangeArrowheads="1"/>
              </p:cNvSpPr>
              <p:nvPr/>
            </p:nvSpPr>
            <p:spPr bwMode="auto">
              <a:xfrm>
                <a:off x="75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46" name="Freeform 591"/>
              <p:cNvSpPr>
                <a:spLocks/>
              </p:cNvSpPr>
              <p:nvPr/>
            </p:nvSpPr>
            <p:spPr bwMode="auto">
              <a:xfrm>
                <a:off x="678" y="1437"/>
                <a:ext cx="305" cy="992"/>
              </a:xfrm>
              <a:custGeom>
                <a:avLst/>
                <a:gdLst>
                  <a:gd name="T0" fmla="*/ 0 w 122"/>
                  <a:gd name="T1" fmla="*/ 6392 h 372"/>
                  <a:gd name="T2" fmla="*/ 33 w 122"/>
                  <a:gd name="T3" fmla="*/ 6429 h 372"/>
                  <a:gd name="T4" fmla="*/ 938 w 122"/>
                  <a:gd name="T5" fmla="*/ 7053 h 372"/>
                  <a:gd name="T6" fmla="*/ 938 w 122"/>
                  <a:gd name="T7" fmla="*/ 7053 h 372"/>
                  <a:gd name="T8" fmla="*/ 1783 w 122"/>
                  <a:gd name="T9" fmla="*/ 6805 h 372"/>
                  <a:gd name="T10" fmla="*/ 1908 w 122"/>
                  <a:gd name="T11" fmla="*/ 6051 h 372"/>
                  <a:gd name="T12" fmla="*/ 1908 w 122"/>
                  <a:gd name="T13" fmla="*/ 341 h 372"/>
                  <a:gd name="T14" fmla="*/ 1783 w 122"/>
                  <a:gd name="T15" fmla="*/ 0 h 372"/>
                  <a:gd name="T16" fmla="*/ 1845 w 122"/>
                  <a:gd name="T17" fmla="*/ 285 h 372"/>
                  <a:gd name="T18" fmla="*/ 1708 w 122"/>
                  <a:gd name="T19" fmla="*/ 4915 h 372"/>
                  <a:gd name="T20" fmla="*/ 770 w 122"/>
                  <a:gd name="T21" fmla="*/ 6733 h 372"/>
                  <a:gd name="T22" fmla="*/ 0 w 122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" h="372">
                    <a:moveTo>
                      <a:pt x="0" y="337"/>
                    </a:moveTo>
                    <a:cubicBezTo>
                      <a:pt x="0" y="338"/>
                      <a:pt x="1" y="339"/>
                      <a:pt x="2" y="339"/>
                    </a:cubicBezTo>
                    <a:cubicBezTo>
                      <a:pt x="8" y="345"/>
                      <a:pt x="35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8" y="365"/>
                      <a:pt x="114" y="359"/>
                    </a:cubicBezTo>
                    <a:cubicBezTo>
                      <a:pt x="120" y="354"/>
                      <a:pt x="122" y="328"/>
                      <a:pt x="122" y="319"/>
                    </a:cubicBezTo>
                    <a:cubicBezTo>
                      <a:pt x="122" y="310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238"/>
                      <a:pt x="109" y="259"/>
                    </a:cubicBezTo>
                    <a:cubicBezTo>
                      <a:pt x="107" y="299"/>
                      <a:pt x="107" y="354"/>
                      <a:pt x="49" y="355"/>
                    </a:cubicBezTo>
                    <a:cubicBezTo>
                      <a:pt x="29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47" name="Freeform 592"/>
              <p:cNvSpPr>
                <a:spLocks/>
              </p:cNvSpPr>
              <p:nvPr/>
            </p:nvSpPr>
            <p:spPr bwMode="auto">
              <a:xfrm>
                <a:off x="828" y="1488"/>
                <a:ext cx="157" cy="947"/>
              </a:xfrm>
              <a:custGeom>
                <a:avLst/>
                <a:gdLst>
                  <a:gd name="T0" fmla="*/ 0 w 63"/>
                  <a:gd name="T1" fmla="*/ 6704 h 355"/>
                  <a:gd name="T2" fmla="*/ 882 w 63"/>
                  <a:gd name="T3" fmla="*/ 6626 h 355"/>
                  <a:gd name="T4" fmla="*/ 962 w 63"/>
                  <a:gd name="T5" fmla="*/ 5693 h 355"/>
                  <a:gd name="T6" fmla="*/ 962 w 63"/>
                  <a:gd name="T7" fmla="*/ 0 h 355"/>
                  <a:gd name="T8" fmla="*/ 807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2" y="309"/>
                      <a:pt x="62" y="300"/>
                    </a:cubicBezTo>
                    <a:cubicBezTo>
                      <a:pt x="62" y="291"/>
                      <a:pt x="62" y="11"/>
                      <a:pt x="62" y="0"/>
                    </a:cubicBezTo>
                    <a:cubicBezTo>
                      <a:pt x="63" y="13"/>
                      <a:pt x="56" y="310"/>
                      <a:pt x="52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48" name="Freeform 593"/>
              <p:cNvSpPr>
                <a:spLocks/>
              </p:cNvSpPr>
              <p:nvPr/>
            </p:nvSpPr>
            <p:spPr bwMode="auto">
              <a:xfrm>
                <a:off x="67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49" name="Freeform 594"/>
              <p:cNvSpPr>
                <a:spLocks/>
              </p:cNvSpPr>
              <p:nvPr/>
            </p:nvSpPr>
            <p:spPr bwMode="auto">
              <a:xfrm>
                <a:off x="67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0" name="Oval 595"/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1" name="Freeform 596"/>
              <p:cNvSpPr>
                <a:spLocks/>
              </p:cNvSpPr>
              <p:nvPr/>
            </p:nvSpPr>
            <p:spPr bwMode="auto">
              <a:xfrm>
                <a:off x="765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2" name="Oval 597"/>
              <p:cNvSpPr>
                <a:spLocks noChangeArrowheads="1"/>
              </p:cNvSpPr>
              <p:nvPr/>
            </p:nvSpPr>
            <p:spPr bwMode="auto">
              <a:xfrm>
                <a:off x="765" y="1816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3" name="Freeform 598"/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4" name="Oval 599"/>
              <p:cNvSpPr>
                <a:spLocks noChangeArrowheads="1"/>
              </p:cNvSpPr>
              <p:nvPr/>
            </p:nvSpPr>
            <p:spPr bwMode="auto">
              <a:xfrm>
                <a:off x="142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5" name="Oval 600"/>
              <p:cNvSpPr>
                <a:spLocks noChangeArrowheads="1"/>
              </p:cNvSpPr>
              <p:nvPr/>
            </p:nvSpPr>
            <p:spPr bwMode="auto">
              <a:xfrm>
                <a:off x="141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6" name="Freeform 601"/>
              <p:cNvSpPr>
                <a:spLocks/>
              </p:cNvSpPr>
              <p:nvPr/>
            </p:nvSpPr>
            <p:spPr bwMode="auto">
              <a:xfrm>
                <a:off x="1338" y="1437"/>
                <a:ext cx="307" cy="1027"/>
              </a:xfrm>
              <a:custGeom>
                <a:avLst/>
                <a:gdLst>
                  <a:gd name="T0" fmla="*/ 0 w 123"/>
                  <a:gd name="T1" fmla="*/ 6909 h 385"/>
                  <a:gd name="T2" fmla="*/ 30 w 123"/>
                  <a:gd name="T3" fmla="*/ 6968 h 385"/>
                  <a:gd name="T4" fmla="*/ 916 w 123"/>
                  <a:gd name="T5" fmla="*/ 7309 h 385"/>
                  <a:gd name="T6" fmla="*/ 916 w 123"/>
                  <a:gd name="T7" fmla="*/ 7309 h 385"/>
                  <a:gd name="T8" fmla="*/ 1820 w 123"/>
                  <a:gd name="T9" fmla="*/ 6704 h 385"/>
                  <a:gd name="T10" fmla="*/ 1899 w 123"/>
                  <a:gd name="T11" fmla="*/ 6303 h 385"/>
                  <a:gd name="T12" fmla="*/ 1899 w 123"/>
                  <a:gd name="T13" fmla="*/ 341 h 385"/>
                  <a:gd name="T14" fmla="*/ 1757 w 123"/>
                  <a:gd name="T15" fmla="*/ 0 h 385"/>
                  <a:gd name="T16" fmla="*/ 1837 w 123"/>
                  <a:gd name="T17" fmla="*/ 285 h 385"/>
                  <a:gd name="T18" fmla="*/ 1695 w 123"/>
                  <a:gd name="T19" fmla="*/ 4916 h 385"/>
                  <a:gd name="T20" fmla="*/ 76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59" y="385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67"/>
                      <a:pt x="49" y="369"/>
                    </a:cubicBezTo>
                    <a:cubicBezTo>
                      <a:pt x="29" y="370"/>
                      <a:pt x="4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7" name="Freeform 602"/>
              <p:cNvSpPr>
                <a:spLocks/>
              </p:cNvSpPr>
              <p:nvPr/>
            </p:nvSpPr>
            <p:spPr bwMode="auto">
              <a:xfrm>
                <a:off x="148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5" y="366"/>
                      <a:pt x="52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4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8" name="Freeform 603"/>
              <p:cNvSpPr>
                <a:spLocks/>
              </p:cNvSpPr>
              <p:nvPr/>
            </p:nvSpPr>
            <p:spPr bwMode="auto">
              <a:xfrm>
                <a:off x="133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59" name="Freeform 604"/>
              <p:cNvSpPr>
                <a:spLocks/>
              </p:cNvSpPr>
              <p:nvPr/>
            </p:nvSpPr>
            <p:spPr bwMode="auto">
              <a:xfrm>
                <a:off x="133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060" name="Oval 605"/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1" name="Freeform 606"/>
              <p:cNvSpPr>
                <a:spLocks/>
              </p:cNvSpPr>
              <p:nvPr/>
            </p:nvSpPr>
            <p:spPr bwMode="auto">
              <a:xfrm>
                <a:off x="142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736" name="Oval 607"/>
            <p:cNvSpPr>
              <a:spLocks noChangeArrowheads="1"/>
            </p:cNvSpPr>
            <p:nvPr/>
          </p:nvSpPr>
          <p:spPr bwMode="auto">
            <a:xfrm>
              <a:off x="142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37" name="Freeform 608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38" name="Oval 609"/>
            <p:cNvSpPr>
              <a:spLocks noChangeArrowheads="1"/>
            </p:cNvSpPr>
            <p:nvPr/>
          </p:nvSpPr>
          <p:spPr bwMode="auto">
            <a:xfrm>
              <a:off x="1090" y="1797"/>
              <a:ext cx="190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39" name="Oval 610"/>
            <p:cNvSpPr>
              <a:spLocks noChangeArrowheads="1"/>
            </p:cNvSpPr>
            <p:nvPr/>
          </p:nvSpPr>
          <p:spPr bwMode="auto">
            <a:xfrm>
              <a:off x="1080" y="1784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40" name="Freeform 611"/>
            <p:cNvSpPr>
              <a:spLocks/>
            </p:cNvSpPr>
            <p:nvPr/>
          </p:nvSpPr>
          <p:spPr bwMode="auto">
            <a:xfrm>
              <a:off x="1008" y="1437"/>
              <a:ext cx="307" cy="1083"/>
            </a:xfrm>
            <a:custGeom>
              <a:avLst/>
              <a:gdLst>
                <a:gd name="T0" fmla="*/ 0 w 123"/>
                <a:gd name="T1" fmla="*/ 7045 h 406"/>
                <a:gd name="T2" fmla="*/ 30 w 123"/>
                <a:gd name="T3" fmla="*/ 7080 h 406"/>
                <a:gd name="T4" fmla="*/ 916 w 123"/>
                <a:gd name="T5" fmla="*/ 7706 h 406"/>
                <a:gd name="T6" fmla="*/ 916 w 123"/>
                <a:gd name="T7" fmla="*/ 7706 h 406"/>
                <a:gd name="T8" fmla="*/ 1820 w 123"/>
                <a:gd name="T9" fmla="*/ 7080 h 406"/>
                <a:gd name="T10" fmla="*/ 1899 w 123"/>
                <a:gd name="T11" fmla="*/ 6874 h 406"/>
                <a:gd name="T12" fmla="*/ 1899 w 123"/>
                <a:gd name="T13" fmla="*/ 341 h 406"/>
                <a:gd name="T14" fmla="*/ 1757 w 123"/>
                <a:gd name="T15" fmla="*/ 0 h 406"/>
                <a:gd name="T16" fmla="*/ 1837 w 123"/>
                <a:gd name="T17" fmla="*/ 285 h 406"/>
                <a:gd name="T18" fmla="*/ 1695 w 123"/>
                <a:gd name="T19" fmla="*/ 4916 h 406"/>
                <a:gd name="T20" fmla="*/ 761 w 123"/>
                <a:gd name="T21" fmla="*/ 7386 h 406"/>
                <a:gd name="T22" fmla="*/ 0 w 123"/>
                <a:gd name="T23" fmla="*/ 7045 h 4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06">
                  <a:moveTo>
                    <a:pt x="0" y="371"/>
                  </a:moveTo>
                  <a:cubicBezTo>
                    <a:pt x="0" y="372"/>
                    <a:pt x="1" y="372"/>
                    <a:pt x="2" y="373"/>
                  </a:cubicBezTo>
                  <a:cubicBezTo>
                    <a:pt x="8" y="379"/>
                    <a:pt x="35" y="406"/>
                    <a:pt x="59" y="406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84" y="406"/>
                    <a:pt x="111" y="379"/>
                    <a:pt x="117" y="373"/>
                  </a:cubicBezTo>
                  <a:cubicBezTo>
                    <a:pt x="123" y="368"/>
                    <a:pt x="122" y="370"/>
                    <a:pt x="122" y="362"/>
                  </a:cubicBezTo>
                  <a:cubicBezTo>
                    <a:pt x="122" y="353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238"/>
                    <a:pt x="109" y="259"/>
                  </a:cubicBezTo>
                  <a:cubicBezTo>
                    <a:pt x="107" y="299"/>
                    <a:pt x="107" y="388"/>
                    <a:pt x="49" y="389"/>
                  </a:cubicBezTo>
                  <a:cubicBezTo>
                    <a:pt x="29" y="391"/>
                    <a:pt x="4" y="373"/>
                    <a:pt x="0" y="37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1" name="Freeform 612"/>
            <p:cNvSpPr>
              <a:spLocks/>
            </p:cNvSpPr>
            <p:nvPr/>
          </p:nvSpPr>
          <p:spPr bwMode="auto">
            <a:xfrm>
              <a:off x="1155" y="1488"/>
              <a:ext cx="160" cy="1032"/>
            </a:xfrm>
            <a:custGeom>
              <a:avLst/>
              <a:gdLst>
                <a:gd name="T0" fmla="*/ 0 w 64"/>
                <a:gd name="T1" fmla="*/ 7339 h 387"/>
                <a:gd name="T2" fmla="*/ 908 w 64"/>
                <a:gd name="T3" fmla="*/ 6712 h 387"/>
                <a:gd name="T4" fmla="*/ 988 w 64"/>
                <a:gd name="T5" fmla="*/ 6336 h 387"/>
                <a:gd name="T6" fmla="*/ 988 w 64"/>
                <a:gd name="T7" fmla="*/ 0 h 387"/>
                <a:gd name="T8" fmla="*/ 845 w 64"/>
                <a:gd name="T9" fmla="*/ 6485 h 387"/>
                <a:gd name="T10" fmla="*/ 0 w 64"/>
                <a:gd name="T11" fmla="*/ 7339 h 3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87">
                  <a:moveTo>
                    <a:pt x="0" y="387"/>
                  </a:moveTo>
                  <a:cubicBezTo>
                    <a:pt x="25" y="387"/>
                    <a:pt x="52" y="360"/>
                    <a:pt x="58" y="354"/>
                  </a:cubicBezTo>
                  <a:cubicBezTo>
                    <a:pt x="64" y="349"/>
                    <a:pt x="63" y="343"/>
                    <a:pt x="63" y="334"/>
                  </a:cubicBezTo>
                  <a:cubicBezTo>
                    <a:pt x="63" y="325"/>
                    <a:pt x="63" y="11"/>
                    <a:pt x="63" y="0"/>
                  </a:cubicBezTo>
                  <a:cubicBezTo>
                    <a:pt x="64" y="13"/>
                    <a:pt x="58" y="330"/>
                    <a:pt x="54" y="342"/>
                  </a:cubicBezTo>
                  <a:cubicBezTo>
                    <a:pt x="50" y="354"/>
                    <a:pt x="33" y="374"/>
                    <a:pt x="0" y="387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2" name="Freeform 613"/>
            <p:cNvSpPr>
              <a:spLocks/>
            </p:cNvSpPr>
            <p:nvPr/>
          </p:nvSpPr>
          <p:spPr bwMode="auto">
            <a:xfrm>
              <a:off x="1008" y="143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00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3" name="Freeform 614"/>
            <p:cNvSpPr>
              <a:spLocks/>
            </p:cNvSpPr>
            <p:nvPr/>
          </p:nvSpPr>
          <p:spPr bwMode="auto">
            <a:xfrm>
              <a:off x="1008" y="1432"/>
              <a:ext cx="110" cy="179"/>
            </a:xfrm>
            <a:custGeom>
              <a:avLst/>
              <a:gdLst>
                <a:gd name="T0" fmla="*/ 688 w 44"/>
                <a:gd name="T1" fmla="*/ 21 h 67"/>
                <a:gd name="T2" fmla="*/ 270 w 44"/>
                <a:gd name="T3" fmla="*/ 21 h 67"/>
                <a:gd name="T4" fmla="*/ 0 w 44"/>
                <a:gd name="T5" fmla="*/ 401 h 67"/>
                <a:gd name="T6" fmla="*/ 0 w 44"/>
                <a:gd name="T7" fmla="*/ 1277 h 67"/>
                <a:gd name="T8" fmla="*/ 63 w 44"/>
                <a:gd name="T9" fmla="*/ 342 h 67"/>
                <a:gd name="T10" fmla="*/ 688 w 44"/>
                <a:gd name="T11" fmla="*/ 2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7">
                  <a:moveTo>
                    <a:pt x="44" y="1"/>
                  </a:moveTo>
                  <a:cubicBezTo>
                    <a:pt x="34" y="0"/>
                    <a:pt x="23" y="0"/>
                    <a:pt x="17" y="1"/>
                  </a:cubicBezTo>
                  <a:cubicBezTo>
                    <a:pt x="6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0" y="57"/>
                    <a:pt x="2" y="29"/>
                    <a:pt x="4" y="18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4" name="Oval 615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45" name="Freeform 616"/>
            <p:cNvSpPr>
              <a:spLocks/>
            </p:cNvSpPr>
            <p:nvPr/>
          </p:nvSpPr>
          <p:spPr bwMode="auto">
            <a:xfrm>
              <a:off x="1095" y="1811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6" name="Oval 617"/>
            <p:cNvSpPr>
              <a:spLocks noChangeArrowheads="1"/>
            </p:cNvSpPr>
            <p:nvPr/>
          </p:nvSpPr>
          <p:spPr bwMode="auto">
            <a:xfrm>
              <a:off x="109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47" name="Freeform 618"/>
            <p:cNvSpPr>
              <a:spLocks/>
            </p:cNvSpPr>
            <p:nvPr/>
          </p:nvSpPr>
          <p:spPr bwMode="auto">
            <a:xfrm>
              <a:off x="733" y="2453"/>
              <a:ext cx="252" cy="187"/>
            </a:xfrm>
            <a:custGeom>
              <a:avLst/>
              <a:gdLst>
                <a:gd name="T0" fmla="*/ 0 w 101"/>
                <a:gd name="T1" fmla="*/ 1336 h 70"/>
                <a:gd name="T2" fmla="*/ 404 w 101"/>
                <a:gd name="T3" fmla="*/ 764 h 70"/>
                <a:gd name="T4" fmla="*/ 654 w 101"/>
                <a:gd name="T5" fmla="*/ 192 h 70"/>
                <a:gd name="T6" fmla="*/ 1028 w 101"/>
                <a:gd name="T7" fmla="*/ 56 h 70"/>
                <a:gd name="T8" fmla="*/ 1275 w 101"/>
                <a:gd name="T9" fmla="*/ 77 h 70"/>
                <a:gd name="T10" fmla="*/ 1569 w 101"/>
                <a:gd name="T11" fmla="*/ 0 h 70"/>
                <a:gd name="T12" fmla="*/ 1432 w 101"/>
                <a:gd name="T13" fmla="*/ 150 h 70"/>
                <a:gd name="T14" fmla="*/ 1215 w 101"/>
                <a:gd name="T15" fmla="*/ 192 h 70"/>
                <a:gd name="T16" fmla="*/ 729 w 101"/>
                <a:gd name="T17" fmla="*/ 342 h 70"/>
                <a:gd name="T18" fmla="*/ 561 w 101"/>
                <a:gd name="T19" fmla="*/ 593 h 70"/>
                <a:gd name="T20" fmla="*/ 479 w 101"/>
                <a:gd name="T21" fmla="*/ 900 h 70"/>
                <a:gd name="T22" fmla="*/ 105 w 101"/>
                <a:gd name="T23" fmla="*/ 1336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70">
                  <a:moveTo>
                    <a:pt x="0" y="70"/>
                  </a:moveTo>
                  <a:cubicBezTo>
                    <a:pt x="10" y="66"/>
                    <a:pt x="20" y="48"/>
                    <a:pt x="26" y="40"/>
                  </a:cubicBezTo>
                  <a:cubicBezTo>
                    <a:pt x="32" y="30"/>
                    <a:pt x="35" y="19"/>
                    <a:pt x="42" y="10"/>
                  </a:cubicBezTo>
                  <a:cubicBezTo>
                    <a:pt x="48" y="1"/>
                    <a:pt x="56" y="3"/>
                    <a:pt x="66" y="3"/>
                  </a:cubicBezTo>
                  <a:cubicBezTo>
                    <a:pt x="71" y="3"/>
                    <a:pt x="77" y="4"/>
                    <a:pt x="82" y="4"/>
                  </a:cubicBezTo>
                  <a:cubicBezTo>
                    <a:pt x="89" y="3"/>
                    <a:pt x="95" y="1"/>
                    <a:pt x="101" y="0"/>
                  </a:cubicBezTo>
                  <a:cubicBezTo>
                    <a:pt x="99" y="2"/>
                    <a:pt x="95" y="6"/>
                    <a:pt x="92" y="8"/>
                  </a:cubicBezTo>
                  <a:cubicBezTo>
                    <a:pt x="88" y="11"/>
                    <a:pt x="83" y="10"/>
                    <a:pt x="78" y="10"/>
                  </a:cubicBezTo>
                  <a:cubicBezTo>
                    <a:pt x="66" y="11"/>
                    <a:pt x="56" y="10"/>
                    <a:pt x="47" y="18"/>
                  </a:cubicBezTo>
                  <a:cubicBezTo>
                    <a:pt x="43" y="22"/>
                    <a:pt x="39" y="26"/>
                    <a:pt x="36" y="31"/>
                  </a:cubicBezTo>
                  <a:cubicBezTo>
                    <a:pt x="33" y="36"/>
                    <a:pt x="33" y="42"/>
                    <a:pt x="31" y="47"/>
                  </a:cubicBezTo>
                  <a:cubicBezTo>
                    <a:pt x="26" y="59"/>
                    <a:pt x="17" y="65"/>
                    <a:pt x="7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8" name="Freeform 619"/>
            <p:cNvSpPr>
              <a:spLocks/>
            </p:cNvSpPr>
            <p:nvPr/>
          </p:nvSpPr>
          <p:spPr bwMode="auto">
            <a:xfrm>
              <a:off x="983" y="2563"/>
              <a:ext cx="127" cy="192"/>
            </a:xfrm>
            <a:custGeom>
              <a:avLst/>
              <a:gdLst>
                <a:gd name="T0" fmla="*/ 12 w 51"/>
                <a:gd name="T1" fmla="*/ 1080 h 72"/>
                <a:gd name="T2" fmla="*/ 787 w 51"/>
                <a:gd name="T3" fmla="*/ 0 h 72"/>
                <a:gd name="T4" fmla="*/ 383 w 51"/>
                <a:gd name="T5" fmla="*/ 888 h 72"/>
                <a:gd name="T6" fmla="*/ 371 w 51"/>
                <a:gd name="T7" fmla="*/ 1117 h 72"/>
                <a:gd name="T8" fmla="*/ 403 w 51"/>
                <a:gd name="T9" fmla="*/ 1251 h 72"/>
                <a:gd name="T10" fmla="*/ 0 w 51"/>
                <a:gd name="T11" fmla="*/ 113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2">
                  <a:moveTo>
                    <a:pt x="1" y="57"/>
                  </a:moveTo>
                  <a:cubicBezTo>
                    <a:pt x="24" y="44"/>
                    <a:pt x="33" y="18"/>
                    <a:pt x="51" y="0"/>
                  </a:cubicBezTo>
                  <a:cubicBezTo>
                    <a:pt x="44" y="16"/>
                    <a:pt x="30" y="30"/>
                    <a:pt x="25" y="47"/>
                  </a:cubicBezTo>
                  <a:cubicBezTo>
                    <a:pt x="24" y="51"/>
                    <a:pt x="24" y="55"/>
                    <a:pt x="24" y="59"/>
                  </a:cubicBezTo>
                  <a:cubicBezTo>
                    <a:pt x="25" y="61"/>
                    <a:pt x="28" y="64"/>
                    <a:pt x="26" y="66"/>
                  </a:cubicBezTo>
                  <a:cubicBezTo>
                    <a:pt x="22" y="72"/>
                    <a:pt x="3" y="65"/>
                    <a:pt x="0" y="6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9" name="Freeform 620"/>
            <p:cNvSpPr>
              <a:spLocks/>
            </p:cNvSpPr>
            <p:nvPr/>
          </p:nvSpPr>
          <p:spPr bwMode="auto">
            <a:xfrm>
              <a:off x="1200" y="2448"/>
              <a:ext cx="128" cy="149"/>
            </a:xfrm>
            <a:custGeom>
              <a:avLst/>
              <a:gdLst>
                <a:gd name="T0" fmla="*/ 806 w 51"/>
                <a:gd name="T1" fmla="*/ 0 h 56"/>
                <a:gd name="T2" fmla="*/ 125 w 51"/>
                <a:gd name="T3" fmla="*/ 580 h 56"/>
                <a:gd name="T4" fmla="*/ 113 w 51"/>
                <a:gd name="T5" fmla="*/ 750 h 56"/>
                <a:gd name="T6" fmla="*/ 459 w 51"/>
                <a:gd name="T7" fmla="*/ 1054 h 56"/>
                <a:gd name="T8" fmla="*/ 567 w 51"/>
                <a:gd name="T9" fmla="*/ 490 h 56"/>
                <a:gd name="T10" fmla="*/ 806 w 5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0" y="14"/>
                    <a:pt x="25" y="24"/>
                    <a:pt x="8" y="31"/>
                  </a:cubicBezTo>
                  <a:cubicBezTo>
                    <a:pt x="0" y="34"/>
                    <a:pt x="0" y="34"/>
                    <a:pt x="7" y="40"/>
                  </a:cubicBezTo>
                  <a:cubicBezTo>
                    <a:pt x="15" y="46"/>
                    <a:pt x="21" y="51"/>
                    <a:pt x="29" y="56"/>
                  </a:cubicBezTo>
                  <a:cubicBezTo>
                    <a:pt x="16" y="43"/>
                    <a:pt x="24" y="35"/>
                    <a:pt x="36" y="26"/>
                  </a:cubicBezTo>
                  <a:cubicBezTo>
                    <a:pt x="45" y="19"/>
                    <a:pt x="45" y="9"/>
                    <a:pt x="51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0" name="Freeform 621"/>
            <p:cNvSpPr>
              <a:spLocks/>
            </p:cNvSpPr>
            <p:nvPr/>
          </p:nvSpPr>
          <p:spPr bwMode="auto">
            <a:xfrm>
              <a:off x="1525" y="2416"/>
              <a:ext cx="105" cy="133"/>
            </a:xfrm>
            <a:custGeom>
              <a:avLst/>
              <a:gdLst>
                <a:gd name="T0" fmla="*/ 658 w 42"/>
                <a:gd name="T1" fmla="*/ 0 h 50"/>
                <a:gd name="T2" fmla="*/ 208 w 42"/>
                <a:gd name="T3" fmla="*/ 418 h 50"/>
                <a:gd name="T4" fmla="*/ 50 w 42"/>
                <a:gd name="T5" fmla="*/ 524 h 50"/>
                <a:gd name="T6" fmla="*/ 33 w 42"/>
                <a:gd name="T7" fmla="*/ 942 h 50"/>
                <a:gd name="T8" fmla="*/ 125 w 42"/>
                <a:gd name="T9" fmla="*/ 601 h 50"/>
                <a:gd name="T10" fmla="*/ 300 w 42"/>
                <a:gd name="T11" fmla="*/ 452 h 50"/>
                <a:gd name="T12" fmla="*/ 613 w 42"/>
                <a:gd name="T13" fmla="*/ 7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cubicBezTo>
                    <a:pt x="33" y="8"/>
                    <a:pt x="24" y="15"/>
                    <a:pt x="13" y="22"/>
                  </a:cubicBezTo>
                  <a:cubicBezTo>
                    <a:pt x="10" y="23"/>
                    <a:pt x="5" y="25"/>
                    <a:pt x="3" y="28"/>
                  </a:cubicBezTo>
                  <a:cubicBezTo>
                    <a:pt x="0" y="32"/>
                    <a:pt x="1" y="45"/>
                    <a:pt x="2" y="50"/>
                  </a:cubicBezTo>
                  <a:cubicBezTo>
                    <a:pt x="4" y="45"/>
                    <a:pt x="4" y="36"/>
                    <a:pt x="8" y="32"/>
                  </a:cubicBezTo>
                  <a:cubicBezTo>
                    <a:pt x="11" y="29"/>
                    <a:pt x="16" y="27"/>
                    <a:pt x="19" y="24"/>
                  </a:cubicBezTo>
                  <a:cubicBezTo>
                    <a:pt x="27" y="19"/>
                    <a:pt x="34" y="12"/>
                    <a:pt x="39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1" name="Freeform 622"/>
            <p:cNvSpPr>
              <a:spLocks/>
            </p:cNvSpPr>
            <p:nvPr/>
          </p:nvSpPr>
          <p:spPr bwMode="auto">
            <a:xfrm>
              <a:off x="1560" y="2691"/>
              <a:ext cx="80" cy="194"/>
            </a:xfrm>
            <a:custGeom>
              <a:avLst/>
              <a:gdLst>
                <a:gd name="T0" fmla="*/ 488 w 32"/>
                <a:gd name="T1" fmla="*/ 21 h 73"/>
                <a:gd name="T2" fmla="*/ 83 w 32"/>
                <a:gd name="T3" fmla="*/ 1371 h 73"/>
                <a:gd name="T4" fmla="*/ 500 w 3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3">
                  <a:moveTo>
                    <a:pt x="31" y="1"/>
                  </a:moveTo>
                  <a:cubicBezTo>
                    <a:pt x="0" y="3"/>
                    <a:pt x="6" y="52"/>
                    <a:pt x="5" y="73"/>
                  </a:cubicBezTo>
                  <a:cubicBezTo>
                    <a:pt x="12" y="49"/>
                    <a:pt x="14" y="20"/>
                    <a:pt x="32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2" name="Freeform 623"/>
            <p:cNvSpPr>
              <a:spLocks/>
            </p:cNvSpPr>
            <p:nvPr/>
          </p:nvSpPr>
          <p:spPr bwMode="auto">
            <a:xfrm>
              <a:off x="1355" y="2664"/>
              <a:ext cx="138" cy="213"/>
            </a:xfrm>
            <a:custGeom>
              <a:avLst/>
              <a:gdLst>
                <a:gd name="T0" fmla="*/ 868 w 55"/>
                <a:gd name="T1" fmla="*/ 0 h 80"/>
                <a:gd name="T2" fmla="*/ 208 w 55"/>
                <a:gd name="T3" fmla="*/ 375 h 80"/>
                <a:gd name="T4" fmla="*/ 50 w 55"/>
                <a:gd name="T5" fmla="*/ 623 h 80"/>
                <a:gd name="T6" fmla="*/ 50 w 55"/>
                <a:gd name="T7" fmla="*/ 1510 h 80"/>
                <a:gd name="T8" fmla="*/ 113 w 55"/>
                <a:gd name="T9" fmla="*/ 1078 h 80"/>
                <a:gd name="T10" fmla="*/ 221 w 55"/>
                <a:gd name="T11" fmla="*/ 588 h 80"/>
                <a:gd name="T12" fmla="*/ 868 w 55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0">
                  <a:moveTo>
                    <a:pt x="55" y="0"/>
                  </a:moveTo>
                  <a:cubicBezTo>
                    <a:pt x="46" y="11"/>
                    <a:pt x="26" y="15"/>
                    <a:pt x="13" y="20"/>
                  </a:cubicBezTo>
                  <a:cubicBezTo>
                    <a:pt x="7" y="22"/>
                    <a:pt x="5" y="26"/>
                    <a:pt x="3" y="33"/>
                  </a:cubicBezTo>
                  <a:cubicBezTo>
                    <a:pt x="0" y="47"/>
                    <a:pt x="5" y="64"/>
                    <a:pt x="3" y="80"/>
                  </a:cubicBezTo>
                  <a:cubicBezTo>
                    <a:pt x="8" y="78"/>
                    <a:pt x="6" y="61"/>
                    <a:pt x="7" y="57"/>
                  </a:cubicBezTo>
                  <a:cubicBezTo>
                    <a:pt x="8" y="49"/>
                    <a:pt x="9" y="37"/>
                    <a:pt x="14" y="31"/>
                  </a:cubicBezTo>
                  <a:cubicBezTo>
                    <a:pt x="22" y="20"/>
                    <a:pt x="51" y="16"/>
                    <a:pt x="5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3" name="Freeform 624"/>
            <p:cNvSpPr>
              <a:spLocks/>
            </p:cNvSpPr>
            <p:nvPr/>
          </p:nvSpPr>
          <p:spPr bwMode="auto">
            <a:xfrm>
              <a:off x="1120" y="2765"/>
              <a:ext cx="170" cy="152"/>
            </a:xfrm>
            <a:custGeom>
              <a:avLst/>
              <a:gdLst>
                <a:gd name="T0" fmla="*/ 1063 w 68"/>
                <a:gd name="T1" fmla="*/ 0 h 57"/>
                <a:gd name="T2" fmla="*/ 625 w 68"/>
                <a:gd name="T3" fmla="*/ 171 h 57"/>
                <a:gd name="T4" fmla="*/ 238 w 68"/>
                <a:gd name="T5" fmla="*/ 264 h 57"/>
                <a:gd name="T6" fmla="*/ 95 w 68"/>
                <a:gd name="T7" fmla="*/ 477 h 57"/>
                <a:gd name="T8" fmla="*/ 0 w 68"/>
                <a:gd name="T9" fmla="*/ 1080 h 57"/>
                <a:gd name="T10" fmla="*/ 220 w 68"/>
                <a:gd name="T11" fmla="*/ 797 h 57"/>
                <a:gd name="T12" fmla="*/ 333 w 68"/>
                <a:gd name="T13" fmla="*/ 435 h 57"/>
                <a:gd name="T14" fmla="*/ 595 w 68"/>
                <a:gd name="T15" fmla="*/ 285 h 57"/>
                <a:gd name="T16" fmla="*/ 1063 w 68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7">
                  <a:moveTo>
                    <a:pt x="68" y="0"/>
                  </a:moveTo>
                  <a:cubicBezTo>
                    <a:pt x="62" y="6"/>
                    <a:pt x="48" y="8"/>
                    <a:pt x="40" y="9"/>
                  </a:cubicBezTo>
                  <a:cubicBezTo>
                    <a:pt x="32" y="11"/>
                    <a:pt x="24" y="13"/>
                    <a:pt x="15" y="14"/>
                  </a:cubicBezTo>
                  <a:cubicBezTo>
                    <a:pt x="8" y="15"/>
                    <a:pt x="6" y="18"/>
                    <a:pt x="6" y="25"/>
                  </a:cubicBezTo>
                  <a:cubicBezTo>
                    <a:pt x="6" y="37"/>
                    <a:pt x="4" y="46"/>
                    <a:pt x="0" y="57"/>
                  </a:cubicBezTo>
                  <a:cubicBezTo>
                    <a:pt x="6" y="55"/>
                    <a:pt x="11" y="47"/>
                    <a:pt x="14" y="42"/>
                  </a:cubicBezTo>
                  <a:cubicBezTo>
                    <a:pt x="18" y="36"/>
                    <a:pt x="17" y="28"/>
                    <a:pt x="21" y="23"/>
                  </a:cubicBezTo>
                  <a:cubicBezTo>
                    <a:pt x="25" y="18"/>
                    <a:pt x="32" y="17"/>
                    <a:pt x="38" y="15"/>
                  </a:cubicBezTo>
                  <a:cubicBezTo>
                    <a:pt x="44" y="12"/>
                    <a:pt x="62" y="4"/>
                    <a:pt x="68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4" name="Freeform 625"/>
            <p:cNvSpPr>
              <a:spLocks/>
            </p:cNvSpPr>
            <p:nvPr/>
          </p:nvSpPr>
          <p:spPr bwMode="auto">
            <a:xfrm>
              <a:off x="878" y="2747"/>
              <a:ext cx="182" cy="101"/>
            </a:xfrm>
            <a:custGeom>
              <a:avLst/>
              <a:gdLst>
                <a:gd name="T0" fmla="*/ 342 w 73"/>
                <a:gd name="T1" fmla="*/ 0 h 38"/>
                <a:gd name="T2" fmla="*/ 75 w 73"/>
                <a:gd name="T3" fmla="*/ 114 h 38"/>
                <a:gd name="T4" fmla="*/ 75 w 73"/>
                <a:gd name="T5" fmla="*/ 712 h 38"/>
                <a:gd name="T6" fmla="*/ 416 w 73"/>
                <a:gd name="T7" fmla="*/ 170 h 38"/>
                <a:gd name="T8" fmla="*/ 696 w 73"/>
                <a:gd name="T9" fmla="*/ 319 h 38"/>
                <a:gd name="T10" fmla="*/ 1132 w 73"/>
                <a:gd name="T11" fmla="*/ 375 h 38"/>
                <a:gd name="T12" fmla="*/ 558 w 73"/>
                <a:gd name="T13" fmla="*/ 114 h 38"/>
                <a:gd name="T14" fmla="*/ 354 w 73"/>
                <a:gd name="T15" fmla="*/ 2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22" y="0"/>
                  </a:moveTo>
                  <a:cubicBezTo>
                    <a:pt x="16" y="2"/>
                    <a:pt x="9" y="0"/>
                    <a:pt x="5" y="6"/>
                  </a:cubicBezTo>
                  <a:cubicBezTo>
                    <a:pt x="0" y="14"/>
                    <a:pt x="2" y="29"/>
                    <a:pt x="5" y="38"/>
                  </a:cubicBezTo>
                  <a:cubicBezTo>
                    <a:pt x="1" y="23"/>
                    <a:pt x="11" y="7"/>
                    <a:pt x="27" y="9"/>
                  </a:cubicBezTo>
                  <a:cubicBezTo>
                    <a:pt x="34" y="10"/>
                    <a:pt x="39" y="15"/>
                    <a:pt x="45" y="17"/>
                  </a:cubicBezTo>
                  <a:cubicBezTo>
                    <a:pt x="54" y="20"/>
                    <a:pt x="64" y="20"/>
                    <a:pt x="73" y="20"/>
                  </a:cubicBezTo>
                  <a:cubicBezTo>
                    <a:pt x="59" y="19"/>
                    <a:pt x="48" y="13"/>
                    <a:pt x="36" y="6"/>
                  </a:cubicBezTo>
                  <a:cubicBezTo>
                    <a:pt x="32" y="4"/>
                    <a:pt x="28" y="1"/>
                    <a:pt x="23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5" name="Freeform 626"/>
            <p:cNvSpPr>
              <a:spLocks/>
            </p:cNvSpPr>
            <p:nvPr/>
          </p:nvSpPr>
          <p:spPr bwMode="auto">
            <a:xfrm>
              <a:off x="678" y="2677"/>
              <a:ext cx="92" cy="40"/>
            </a:xfrm>
            <a:custGeom>
              <a:avLst/>
              <a:gdLst>
                <a:gd name="T0" fmla="*/ 0 w 37"/>
                <a:gd name="T1" fmla="*/ 56 h 15"/>
                <a:gd name="T2" fmla="*/ 278 w 37"/>
                <a:gd name="T3" fmla="*/ 93 h 15"/>
                <a:gd name="T4" fmla="*/ 569 w 37"/>
                <a:gd name="T5" fmla="*/ 285 h 15"/>
                <a:gd name="T6" fmla="*/ 246 w 37"/>
                <a:gd name="T7" fmla="*/ 149 h 15"/>
                <a:gd name="T8" fmla="*/ 12 w 37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0" y="3"/>
                  </a:moveTo>
                  <a:cubicBezTo>
                    <a:pt x="8" y="1"/>
                    <a:pt x="11" y="0"/>
                    <a:pt x="18" y="5"/>
                  </a:cubicBezTo>
                  <a:cubicBezTo>
                    <a:pt x="23" y="9"/>
                    <a:pt x="33" y="10"/>
                    <a:pt x="37" y="15"/>
                  </a:cubicBezTo>
                  <a:cubicBezTo>
                    <a:pt x="29" y="14"/>
                    <a:pt x="23" y="11"/>
                    <a:pt x="16" y="8"/>
                  </a:cubicBezTo>
                  <a:cubicBezTo>
                    <a:pt x="11" y="5"/>
                    <a:pt x="6" y="5"/>
                    <a:pt x="1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6" name="Freeform 627"/>
            <p:cNvSpPr>
              <a:spLocks/>
            </p:cNvSpPr>
            <p:nvPr/>
          </p:nvSpPr>
          <p:spPr bwMode="auto">
            <a:xfrm>
              <a:off x="785" y="2987"/>
              <a:ext cx="143" cy="128"/>
            </a:xfrm>
            <a:custGeom>
              <a:avLst/>
              <a:gdLst>
                <a:gd name="T0" fmla="*/ 146 w 57"/>
                <a:gd name="T1" fmla="*/ 909 h 48"/>
                <a:gd name="T2" fmla="*/ 125 w 57"/>
                <a:gd name="T3" fmla="*/ 248 h 48"/>
                <a:gd name="T4" fmla="*/ 429 w 57"/>
                <a:gd name="T5" fmla="*/ 115 h 48"/>
                <a:gd name="T6" fmla="*/ 901 w 57"/>
                <a:gd name="T7" fmla="*/ 21 h 48"/>
                <a:gd name="T8" fmla="*/ 396 w 57"/>
                <a:gd name="T9" fmla="*/ 227 h 48"/>
                <a:gd name="T10" fmla="*/ 208 w 57"/>
                <a:gd name="T11" fmla="*/ 376 h 48"/>
                <a:gd name="T12" fmla="*/ 176 w 57"/>
                <a:gd name="T13" fmla="*/ 66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8">
                  <a:moveTo>
                    <a:pt x="9" y="48"/>
                  </a:moveTo>
                  <a:cubicBezTo>
                    <a:pt x="14" y="37"/>
                    <a:pt x="0" y="24"/>
                    <a:pt x="8" y="13"/>
                  </a:cubicBezTo>
                  <a:cubicBezTo>
                    <a:pt x="12" y="8"/>
                    <a:pt x="21" y="6"/>
                    <a:pt x="27" y="6"/>
                  </a:cubicBezTo>
                  <a:cubicBezTo>
                    <a:pt x="36" y="4"/>
                    <a:pt x="48" y="0"/>
                    <a:pt x="57" y="1"/>
                  </a:cubicBezTo>
                  <a:cubicBezTo>
                    <a:pt x="47" y="4"/>
                    <a:pt x="34" y="7"/>
                    <a:pt x="25" y="12"/>
                  </a:cubicBezTo>
                  <a:cubicBezTo>
                    <a:pt x="21" y="13"/>
                    <a:pt x="15" y="16"/>
                    <a:pt x="13" y="20"/>
                  </a:cubicBezTo>
                  <a:cubicBezTo>
                    <a:pt x="11" y="24"/>
                    <a:pt x="13" y="30"/>
                    <a:pt x="11" y="3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7" name="Freeform 628"/>
            <p:cNvSpPr>
              <a:spLocks/>
            </p:cNvSpPr>
            <p:nvPr/>
          </p:nvSpPr>
          <p:spPr bwMode="auto">
            <a:xfrm>
              <a:off x="1008" y="2989"/>
              <a:ext cx="137" cy="123"/>
            </a:xfrm>
            <a:custGeom>
              <a:avLst/>
              <a:gdLst>
                <a:gd name="T0" fmla="*/ 849 w 55"/>
                <a:gd name="T1" fmla="*/ 78 h 46"/>
                <a:gd name="T2" fmla="*/ 279 w 55"/>
                <a:gd name="T3" fmla="*/ 56 h 46"/>
                <a:gd name="T4" fmla="*/ 137 w 55"/>
                <a:gd name="T5" fmla="*/ 880 h 46"/>
                <a:gd name="T6" fmla="*/ 187 w 55"/>
                <a:gd name="T7" fmla="*/ 422 h 46"/>
                <a:gd name="T8" fmla="*/ 341 w 55"/>
                <a:gd name="T9" fmla="*/ 171 h 46"/>
                <a:gd name="T10" fmla="*/ 820 w 55"/>
                <a:gd name="T11" fmla="*/ 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6">
                  <a:moveTo>
                    <a:pt x="55" y="4"/>
                  </a:moveTo>
                  <a:cubicBezTo>
                    <a:pt x="43" y="4"/>
                    <a:pt x="31" y="0"/>
                    <a:pt x="18" y="3"/>
                  </a:cubicBezTo>
                  <a:cubicBezTo>
                    <a:pt x="0" y="6"/>
                    <a:pt x="12" y="34"/>
                    <a:pt x="9" y="46"/>
                  </a:cubicBezTo>
                  <a:cubicBezTo>
                    <a:pt x="11" y="38"/>
                    <a:pt x="10" y="29"/>
                    <a:pt x="12" y="22"/>
                  </a:cubicBezTo>
                  <a:cubicBezTo>
                    <a:pt x="15" y="14"/>
                    <a:pt x="14" y="11"/>
                    <a:pt x="22" y="9"/>
                  </a:cubicBezTo>
                  <a:cubicBezTo>
                    <a:pt x="32" y="7"/>
                    <a:pt x="43" y="6"/>
                    <a:pt x="53" y="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8" name="Freeform 629"/>
            <p:cNvSpPr>
              <a:spLocks/>
            </p:cNvSpPr>
            <p:nvPr/>
          </p:nvSpPr>
          <p:spPr bwMode="auto">
            <a:xfrm>
              <a:off x="1248" y="2963"/>
              <a:ext cx="105" cy="136"/>
            </a:xfrm>
            <a:custGeom>
              <a:avLst/>
              <a:gdLst>
                <a:gd name="T0" fmla="*/ 658 w 42"/>
                <a:gd name="T1" fmla="*/ 0 h 51"/>
                <a:gd name="T2" fmla="*/ 345 w 42"/>
                <a:gd name="T3" fmla="*/ 35 h 51"/>
                <a:gd name="T4" fmla="*/ 113 w 42"/>
                <a:gd name="T5" fmla="*/ 149 h 51"/>
                <a:gd name="T6" fmla="*/ 20 w 42"/>
                <a:gd name="T7" fmla="*/ 435 h 51"/>
                <a:gd name="T8" fmla="*/ 63 w 42"/>
                <a:gd name="T9" fmla="*/ 968 h 51"/>
                <a:gd name="T10" fmla="*/ 113 w 42"/>
                <a:gd name="T11" fmla="*/ 435 h 51"/>
                <a:gd name="T12" fmla="*/ 270 w 42"/>
                <a:gd name="T13" fmla="*/ 205 h 51"/>
                <a:gd name="T14" fmla="*/ 563 w 42"/>
                <a:gd name="T15" fmla="*/ 3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1">
                  <a:moveTo>
                    <a:pt x="42" y="0"/>
                  </a:moveTo>
                  <a:cubicBezTo>
                    <a:pt x="36" y="2"/>
                    <a:pt x="28" y="1"/>
                    <a:pt x="22" y="2"/>
                  </a:cubicBezTo>
                  <a:cubicBezTo>
                    <a:pt x="17" y="4"/>
                    <a:pt x="12" y="5"/>
                    <a:pt x="7" y="8"/>
                  </a:cubicBezTo>
                  <a:cubicBezTo>
                    <a:pt x="2" y="12"/>
                    <a:pt x="0" y="16"/>
                    <a:pt x="1" y="23"/>
                  </a:cubicBezTo>
                  <a:cubicBezTo>
                    <a:pt x="1" y="32"/>
                    <a:pt x="0" y="42"/>
                    <a:pt x="4" y="51"/>
                  </a:cubicBezTo>
                  <a:cubicBezTo>
                    <a:pt x="2" y="43"/>
                    <a:pt x="5" y="30"/>
                    <a:pt x="7" y="23"/>
                  </a:cubicBezTo>
                  <a:cubicBezTo>
                    <a:pt x="9" y="17"/>
                    <a:pt x="13" y="15"/>
                    <a:pt x="17" y="11"/>
                  </a:cubicBezTo>
                  <a:cubicBezTo>
                    <a:pt x="23" y="6"/>
                    <a:pt x="29" y="4"/>
                    <a:pt x="36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9" name="Freeform 630"/>
            <p:cNvSpPr>
              <a:spLocks/>
            </p:cNvSpPr>
            <p:nvPr/>
          </p:nvSpPr>
          <p:spPr bwMode="auto">
            <a:xfrm>
              <a:off x="1445" y="2971"/>
              <a:ext cx="83" cy="93"/>
            </a:xfrm>
            <a:custGeom>
              <a:avLst/>
              <a:gdLst>
                <a:gd name="T0" fmla="*/ 526 w 33"/>
                <a:gd name="T1" fmla="*/ 0 h 35"/>
                <a:gd name="T2" fmla="*/ 176 w 33"/>
                <a:gd name="T3" fmla="*/ 77 h 35"/>
                <a:gd name="T4" fmla="*/ 126 w 33"/>
                <a:gd name="T5" fmla="*/ 656 h 35"/>
                <a:gd name="T6" fmla="*/ 475 w 33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33" y="0"/>
                  </a:moveTo>
                  <a:cubicBezTo>
                    <a:pt x="26" y="2"/>
                    <a:pt x="18" y="0"/>
                    <a:pt x="11" y="4"/>
                  </a:cubicBezTo>
                  <a:cubicBezTo>
                    <a:pt x="0" y="9"/>
                    <a:pt x="8" y="25"/>
                    <a:pt x="8" y="35"/>
                  </a:cubicBezTo>
                  <a:cubicBezTo>
                    <a:pt x="5" y="21"/>
                    <a:pt x="14" y="2"/>
                    <a:pt x="3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0" name="Freeform 631"/>
            <p:cNvSpPr>
              <a:spLocks/>
            </p:cNvSpPr>
            <p:nvPr/>
          </p:nvSpPr>
          <p:spPr bwMode="auto">
            <a:xfrm>
              <a:off x="1605" y="3005"/>
              <a:ext cx="40" cy="75"/>
            </a:xfrm>
            <a:custGeom>
              <a:avLst/>
              <a:gdLst>
                <a:gd name="T0" fmla="*/ 220 w 16"/>
                <a:gd name="T1" fmla="*/ 21 h 28"/>
                <a:gd name="T2" fmla="*/ 113 w 16"/>
                <a:gd name="T3" fmla="*/ 538 h 28"/>
                <a:gd name="T4" fmla="*/ 25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4" y="1"/>
                  </a:moveTo>
                  <a:cubicBezTo>
                    <a:pt x="0" y="1"/>
                    <a:pt x="4" y="20"/>
                    <a:pt x="7" y="28"/>
                  </a:cubicBezTo>
                  <a:cubicBezTo>
                    <a:pt x="7" y="18"/>
                    <a:pt x="6" y="5"/>
                    <a:pt x="16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1" name="Freeform 632"/>
            <p:cNvSpPr>
              <a:spLocks/>
            </p:cNvSpPr>
            <p:nvPr/>
          </p:nvSpPr>
          <p:spPr bwMode="auto">
            <a:xfrm>
              <a:off x="805" y="2485"/>
              <a:ext cx="278" cy="232"/>
            </a:xfrm>
            <a:custGeom>
              <a:avLst/>
              <a:gdLst>
                <a:gd name="T0" fmla="*/ 0 w 111"/>
                <a:gd name="T1" fmla="*/ 1480 h 87"/>
                <a:gd name="T2" fmla="*/ 564 w 111"/>
                <a:gd name="T3" fmla="*/ 1629 h 87"/>
                <a:gd name="T4" fmla="*/ 1180 w 111"/>
                <a:gd name="T5" fmla="*/ 1117 h 87"/>
                <a:gd name="T6" fmla="*/ 1380 w 111"/>
                <a:gd name="T7" fmla="*/ 819 h 87"/>
                <a:gd name="T8" fmla="*/ 1630 w 111"/>
                <a:gd name="T9" fmla="*/ 477 h 87"/>
                <a:gd name="T10" fmla="*/ 1630 w 111"/>
                <a:gd name="T11" fmla="*/ 192 h 87"/>
                <a:gd name="T12" fmla="*/ 1367 w 111"/>
                <a:gd name="T13" fmla="*/ 0 h 87"/>
                <a:gd name="T14" fmla="*/ 1443 w 111"/>
                <a:gd name="T15" fmla="*/ 205 h 87"/>
                <a:gd name="T16" fmla="*/ 1347 w 111"/>
                <a:gd name="T17" fmla="*/ 547 h 87"/>
                <a:gd name="T18" fmla="*/ 972 w 111"/>
                <a:gd name="T19" fmla="*/ 1101 h 87"/>
                <a:gd name="T20" fmla="*/ 804 w 111"/>
                <a:gd name="T21" fmla="*/ 1365 h 87"/>
                <a:gd name="T22" fmla="*/ 501 w 111"/>
                <a:gd name="T23" fmla="*/ 1515 h 87"/>
                <a:gd name="T24" fmla="*/ 113 w 111"/>
                <a:gd name="T25" fmla="*/ 1501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87">
                  <a:moveTo>
                    <a:pt x="0" y="78"/>
                  </a:moveTo>
                  <a:cubicBezTo>
                    <a:pt x="8" y="85"/>
                    <a:pt x="26" y="87"/>
                    <a:pt x="36" y="86"/>
                  </a:cubicBezTo>
                  <a:cubicBezTo>
                    <a:pt x="52" y="84"/>
                    <a:pt x="64" y="70"/>
                    <a:pt x="75" y="59"/>
                  </a:cubicBezTo>
                  <a:cubicBezTo>
                    <a:pt x="80" y="54"/>
                    <a:pt x="83" y="48"/>
                    <a:pt x="88" y="43"/>
                  </a:cubicBezTo>
                  <a:cubicBezTo>
                    <a:pt x="94" y="37"/>
                    <a:pt x="99" y="31"/>
                    <a:pt x="104" y="25"/>
                  </a:cubicBezTo>
                  <a:cubicBezTo>
                    <a:pt x="108" y="19"/>
                    <a:pt x="111" y="15"/>
                    <a:pt x="104" y="10"/>
                  </a:cubicBezTo>
                  <a:cubicBezTo>
                    <a:pt x="100" y="7"/>
                    <a:pt x="93" y="2"/>
                    <a:pt x="87" y="0"/>
                  </a:cubicBezTo>
                  <a:cubicBezTo>
                    <a:pt x="88" y="4"/>
                    <a:pt x="92" y="7"/>
                    <a:pt x="92" y="11"/>
                  </a:cubicBezTo>
                  <a:cubicBezTo>
                    <a:pt x="93" y="17"/>
                    <a:pt x="89" y="24"/>
                    <a:pt x="86" y="29"/>
                  </a:cubicBezTo>
                  <a:cubicBezTo>
                    <a:pt x="79" y="39"/>
                    <a:pt x="69" y="47"/>
                    <a:pt x="62" y="58"/>
                  </a:cubicBezTo>
                  <a:cubicBezTo>
                    <a:pt x="59" y="64"/>
                    <a:pt x="57" y="68"/>
                    <a:pt x="51" y="72"/>
                  </a:cubicBezTo>
                  <a:cubicBezTo>
                    <a:pt x="45" y="75"/>
                    <a:pt x="39" y="78"/>
                    <a:pt x="32" y="80"/>
                  </a:cubicBezTo>
                  <a:cubicBezTo>
                    <a:pt x="24" y="82"/>
                    <a:pt x="15" y="82"/>
                    <a:pt x="7" y="79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2" name="Freeform 633"/>
            <p:cNvSpPr>
              <a:spLocks/>
            </p:cNvSpPr>
            <p:nvPr/>
          </p:nvSpPr>
          <p:spPr bwMode="auto">
            <a:xfrm>
              <a:off x="1130" y="2635"/>
              <a:ext cx="198" cy="144"/>
            </a:xfrm>
            <a:custGeom>
              <a:avLst/>
              <a:gdLst>
                <a:gd name="T0" fmla="*/ 0 w 79"/>
                <a:gd name="T1" fmla="*/ 989 h 54"/>
                <a:gd name="T2" fmla="*/ 972 w 79"/>
                <a:gd name="T3" fmla="*/ 717 h 54"/>
                <a:gd name="T4" fmla="*/ 1163 w 79"/>
                <a:gd name="T5" fmla="*/ 477 h 54"/>
                <a:gd name="T6" fmla="*/ 930 w 79"/>
                <a:gd name="T7" fmla="*/ 227 h 54"/>
                <a:gd name="T8" fmla="*/ 617 w 79"/>
                <a:gd name="T9" fmla="*/ 0 h 54"/>
                <a:gd name="T10" fmla="*/ 817 w 79"/>
                <a:gd name="T11" fmla="*/ 435 h 54"/>
                <a:gd name="T12" fmla="*/ 597 w 79"/>
                <a:gd name="T13" fmla="*/ 704 h 54"/>
                <a:gd name="T14" fmla="*/ 50 w 79"/>
                <a:gd name="T15" fmla="*/ 96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4">
                  <a:moveTo>
                    <a:pt x="0" y="52"/>
                  </a:moveTo>
                  <a:cubicBezTo>
                    <a:pt x="20" y="54"/>
                    <a:pt x="42" y="46"/>
                    <a:pt x="62" y="38"/>
                  </a:cubicBezTo>
                  <a:cubicBezTo>
                    <a:pt x="68" y="35"/>
                    <a:pt x="79" y="33"/>
                    <a:pt x="74" y="25"/>
                  </a:cubicBezTo>
                  <a:cubicBezTo>
                    <a:pt x="71" y="19"/>
                    <a:pt x="64" y="16"/>
                    <a:pt x="59" y="12"/>
                  </a:cubicBezTo>
                  <a:cubicBezTo>
                    <a:pt x="54" y="8"/>
                    <a:pt x="46" y="1"/>
                    <a:pt x="39" y="0"/>
                  </a:cubicBezTo>
                  <a:cubicBezTo>
                    <a:pt x="44" y="7"/>
                    <a:pt x="54" y="13"/>
                    <a:pt x="52" y="23"/>
                  </a:cubicBezTo>
                  <a:cubicBezTo>
                    <a:pt x="51" y="30"/>
                    <a:pt x="44" y="34"/>
                    <a:pt x="38" y="37"/>
                  </a:cubicBezTo>
                  <a:cubicBezTo>
                    <a:pt x="27" y="42"/>
                    <a:pt x="15" y="47"/>
                    <a:pt x="3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3" name="Freeform 634"/>
            <p:cNvSpPr>
              <a:spLocks/>
            </p:cNvSpPr>
            <p:nvPr/>
          </p:nvSpPr>
          <p:spPr bwMode="auto">
            <a:xfrm>
              <a:off x="1363" y="2504"/>
              <a:ext cx="142" cy="176"/>
            </a:xfrm>
            <a:custGeom>
              <a:avLst/>
              <a:gdLst>
                <a:gd name="T0" fmla="*/ 249 w 57"/>
                <a:gd name="T1" fmla="*/ 1251 h 66"/>
                <a:gd name="T2" fmla="*/ 820 w 57"/>
                <a:gd name="T3" fmla="*/ 832 h 66"/>
                <a:gd name="T4" fmla="*/ 757 w 57"/>
                <a:gd name="T5" fmla="*/ 0 h 66"/>
                <a:gd name="T6" fmla="*/ 570 w 57"/>
                <a:gd name="T7" fmla="*/ 819 h 66"/>
                <a:gd name="T8" fmla="*/ 416 w 57"/>
                <a:gd name="T9" fmla="*/ 968 h 66"/>
                <a:gd name="T10" fmla="*/ 262 w 57"/>
                <a:gd name="T11" fmla="*/ 1139 h 66"/>
                <a:gd name="T12" fmla="*/ 0 w 57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6">
                  <a:moveTo>
                    <a:pt x="16" y="66"/>
                  </a:moveTo>
                  <a:cubicBezTo>
                    <a:pt x="27" y="62"/>
                    <a:pt x="49" y="56"/>
                    <a:pt x="53" y="44"/>
                  </a:cubicBezTo>
                  <a:cubicBezTo>
                    <a:pt x="57" y="32"/>
                    <a:pt x="54" y="11"/>
                    <a:pt x="49" y="0"/>
                  </a:cubicBezTo>
                  <a:cubicBezTo>
                    <a:pt x="47" y="17"/>
                    <a:pt x="50" y="30"/>
                    <a:pt x="37" y="43"/>
                  </a:cubicBezTo>
                  <a:cubicBezTo>
                    <a:pt x="34" y="46"/>
                    <a:pt x="31" y="48"/>
                    <a:pt x="27" y="51"/>
                  </a:cubicBezTo>
                  <a:cubicBezTo>
                    <a:pt x="23" y="53"/>
                    <a:pt x="21" y="57"/>
                    <a:pt x="17" y="60"/>
                  </a:cubicBezTo>
                  <a:cubicBezTo>
                    <a:pt x="13" y="64"/>
                    <a:pt x="6" y="66"/>
                    <a:pt x="0" y="6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4" name="Freeform 635"/>
            <p:cNvSpPr>
              <a:spLocks/>
            </p:cNvSpPr>
            <p:nvPr/>
          </p:nvSpPr>
          <p:spPr bwMode="auto">
            <a:xfrm>
              <a:off x="1390" y="2851"/>
              <a:ext cx="155" cy="109"/>
            </a:xfrm>
            <a:custGeom>
              <a:avLst/>
              <a:gdLst>
                <a:gd name="T0" fmla="*/ 50 w 62"/>
                <a:gd name="T1" fmla="*/ 580 h 41"/>
                <a:gd name="T2" fmla="*/ 333 w 62"/>
                <a:gd name="T3" fmla="*/ 694 h 41"/>
                <a:gd name="T4" fmla="*/ 708 w 62"/>
                <a:gd name="T5" fmla="*/ 678 h 41"/>
                <a:gd name="T6" fmla="*/ 938 w 62"/>
                <a:gd name="T7" fmla="*/ 601 h 41"/>
                <a:gd name="T8" fmla="*/ 938 w 62"/>
                <a:gd name="T9" fmla="*/ 319 h 41"/>
                <a:gd name="T10" fmla="*/ 958 w 62"/>
                <a:gd name="T11" fmla="*/ 0 h 41"/>
                <a:gd name="T12" fmla="*/ 863 w 62"/>
                <a:gd name="T13" fmla="*/ 340 h 41"/>
                <a:gd name="T14" fmla="*/ 595 w 62"/>
                <a:gd name="T15" fmla="*/ 524 h 41"/>
                <a:gd name="T16" fmla="*/ 283 w 62"/>
                <a:gd name="T17" fmla="*/ 487 h 41"/>
                <a:gd name="T18" fmla="*/ 0 w 62"/>
                <a:gd name="T19" fmla="*/ 58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1">
                  <a:moveTo>
                    <a:pt x="3" y="31"/>
                  </a:moveTo>
                  <a:cubicBezTo>
                    <a:pt x="10" y="29"/>
                    <a:pt x="15" y="34"/>
                    <a:pt x="21" y="37"/>
                  </a:cubicBezTo>
                  <a:cubicBezTo>
                    <a:pt x="28" y="41"/>
                    <a:pt x="38" y="37"/>
                    <a:pt x="45" y="36"/>
                  </a:cubicBezTo>
                  <a:cubicBezTo>
                    <a:pt x="49" y="35"/>
                    <a:pt x="58" y="36"/>
                    <a:pt x="60" y="32"/>
                  </a:cubicBezTo>
                  <a:cubicBezTo>
                    <a:pt x="62" y="29"/>
                    <a:pt x="60" y="20"/>
                    <a:pt x="60" y="17"/>
                  </a:cubicBezTo>
                  <a:cubicBezTo>
                    <a:pt x="60" y="11"/>
                    <a:pt x="61" y="5"/>
                    <a:pt x="61" y="0"/>
                  </a:cubicBezTo>
                  <a:cubicBezTo>
                    <a:pt x="57" y="4"/>
                    <a:pt x="58" y="13"/>
                    <a:pt x="55" y="18"/>
                  </a:cubicBezTo>
                  <a:cubicBezTo>
                    <a:pt x="51" y="24"/>
                    <a:pt x="44" y="27"/>
                    <a:pt x="38" y="28"/>
                  </a:cubicBezTo>
                  <a:cubicBezTo>
                    <a:pt x="31" y="29"/>
                    <a:pt x="25" y="26"/>
                    <a:pt x="18" y="26"/>
                  </a:cubicBezTo>
                  <a:cubicBezTo>
                    <a:pt x="12" y="27"/>
                    <a:pt x="6" y="32"/>
                    <a:pt x="0" y="3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5" name="Freeform 636"/>
            <p:cNvSpPr>
              <a:spLocks/>
            </p:cNvSpPr>
            <p:nvPr/>
          </p:nvSpPr>
          <p:spPr bwMode="auto">
            <a:xfrm>
              <a:off x="1200" y="2821"/>
              <a:ext cx="138" cy="152"/>
            </a:xfrm>
            <a:custGeom>
              <a:avLst/>
              <a:gdLst>
                <a:gd name="T0" fmla="*/ 0 w 55"/>
                <a:gd name="T1" fmla="*/ 1059 h 57"/>
                <a:gd name="T2" fmla="*/ 125 w 55"/>
                <a:gd name="T3" fmla="*/ 1003 h 57"/>
                <a:gd name="T4" fmla="*/ 346 w 55"/>
                <a:gd name="T5" fmla="*/ 888 h 57"/>
                <a:gd name="T6" fmla="*/ 725 w 55"/>
                <a:gd name="T7" fmla="*/ 776 h 57"/>
                <a:gd name="T8" fmla="*/ 851 w 55"/>
                <a:gd name="T9" fmla="*/ 533 h 57"/>
                <a:gd name="T10" fmla="*/ 838 w 55"/>
                <a:gd name="T11" fmla="*/ 0 h 57"/>
                <a:gd name="T12" fmla="*/ 617 w 55"/>
                <a:gd name="T13" fmla="*/ 648 h 57"/>
                <a:gd name="T14" fmla="*/ 83 w 55"/>
                <a:gd name="T15" fmla="*/ 1024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7">
                  <a:moveTo>
                    <a:pt x="0" y="56"/>
                  </a:moveTo>
                  <a:cubicBezTo>
                    <a:pt x="4" y="57"/>
                    <a:pt x="6" y="55"/>
                    <a:pt x="8" y="53"/>
                  </a:cubicBezTo>
                  <a:cubicBezTo>
                    <a:pt x="13" y="51"/>
                    <a:pt x="18" y="49"/>
                    <a:pt x="22" y="47"/>
                  </a:cubicBezTo>
                  <a:cubicBezTo>
                    <a:pt x="30" y="44"/>
                    <a:pt x="38" y="43"/>
                    <a:pt x="46" y="41"/>
                  </a:cubicBezTo>
                  <a:cubicBezTo>
                    <a:pt x="53" y="39"/>
                    <a:pt x="54" y="35"/>
                    <a:pt x="54" y="28"/>
                  </a:cubicBezTo>
                  <a:cubicBezTo>
                    <a:pt x="54" y="19"/>
                    <a:pt x="55" y="8"/>
                    <a:pt x="53" y="0"/>
                  </a:cubicBezTo>
                  <a:cubicBezTo>
                    <a:pt x="51" y="12"/>
                    <a:pt x="51" y="26"/>
                    <a:pt x="39" y="34"/>
                  </a:cubicBezTo>
                  <a:cubicBezTo>
                    <a:pt x="28" y="42"/>
                    <a:pt x="14" y="42"/>
                    <a:pt x="5" y="5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6" name="Freeform 637"/>
            <p:cNvSpPr>
              <a:spLocks/>
            </p:cNvSpPr>
            <p:nvPr/>
          </p:nvSpPr>
          <p:spPr bwMode="auto">
            <a:xfrm>
              <a:off x="960" y="2840"/>
              <a:ext cx="140" cy="128"/>
            </a:xfrm>
            <a:custGeom>
              <a:avLst/>
              <a:gdLst>
                <a:gd name="T0" fmla="*/ 0 w 56"/>
                <a:gd name="T1" fmla="*/ 875 h 48"/>
                <a:gd name="T2" fmla="*/ 625 w 56"/>
                <a:gd name="T3" fmla="*/ 819 h 48"/>
                <a:gd name="T4" fmla="*/ 863 w 56"/>
                <a:gd name="T5" fmla="*/ 0 h 48"/>
                <a:gd name="T6" fmla="*/ 583 w 56"/>
                <a:gd name="T7" fmla="*/ 661 h 48"/>
                <a:gd name="T8" fmla="*/ 83 w 56"/>
                <a:gd name="T9" fmla="*/ 85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0" y="46"/>
                  </a:moveTo>
                  <a:cubicBezTo>
                    <a:pt x="13" y="48"/>
                    <a:pt x="27" y="48"/>
                    <a:pt x="40" y="43"/>
                  </a:cubicBezTo>
                  <a:cubicBezTo>
                    <a:pt x="55" y="37"/>
                    <a:pt x="56" y="15"/>
                    <a:pt x="55" y="0"/>
                  </a:cubicBezTo>
                  <a:cubicBezTo>
                    <a:pt x="51" y="14"/>
                    <a:pt x="49" y="27"/>
                    <a:pt x="37" y="35"/>
                  </a:cubicBezTo>
                  <a:cubicBezTo>
                    <a:pt x="29" y="41"/>
                    <a:pt x="15" y="45"/>
                    <a:pt x="5" y="4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7" name="Freeform 638"/>
            <p:cNvSpPr>
              <a:spLocks/>
            </p:cNvSpPr>
            <p:nvPr/>
          </p:nvSpPr>
          <p:spPr bwMode="auto">
            <a:xfrm>
              <a:off x="688" y="2800"/>
              <a:ext cx="165" cy="181"/>
            </a:xfrm>
            <a:custGeom>
              <a:avLst/>
              <a:gdLst>
                <a:gd name="T0" fmla="*/ 0 w 66"/>
                <a:gd name="T1" fmla="*/ 1262 h 68"/>
                <a:gd name="T2" fmla="*/ 425 w 66"/>
                <a:gd name="T3" fmla="*/ 1262 h 68"/>
                <a:gd name="T4" fmla="*/ 658 w 66"/>
                <a:gd name="T5" fmla="*/ 1246 h 68"/>
                <a:gd name="T6" fmla="*/ 833 w 66"/>
                <a:gd name="T7" fmla="*/ 1224 h 68"/>
                <a:gd name="T8" fmla="*/ 1000 w 66"/>
                <a:gd name="T9" fmla="*/ 793 h 68"/>
                <a:gd name="T10" fmla="*/ 1000 w 66"/>
                <a:gd name="T11" fmla="*/ 319 h 68"/>
                <a:gd name="T12" fmla="*/ 1000 w 66"/>
                <a:gd name="T13" fmla="*/ 0 h 68"/>
                <a:gd name="T14" fmla="*/ 938 w 66"/>
                <a:gd name="T15" fmla="*/ 319 h 68"/>
                <a:gd name="T16" fmla="*/ 875 w 66"/>
                <a:gd name="T17" fmla="*/ 807 h 68"/>
                <a:gd name="T18" fmla="*/ 583 w 66"/>
                <a:gd name="T19" fmla="*/ 1091 h 68"/>
                <a:gd name="T20" fmla="*/ 395 w 66"/>
                <a:gd name="T21" fmla="*/ 1134 h 68"/>
                <a:gd name="T22" fmla="*/ 158 w 66"/>
                <a:gd name="T23" fmla="*/ 119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68">
                  <a:moveTo>
                    <a:pt x="0" y="67"/>
                  </a:moveTo>
                  <a:cubicBezTo>
                    <a:pt x="9" y="67"/>
                    <a:pt x="18" y="68"/>
                    <a:pt x="27" y="67"/>
                  </a:cubicBezTo>
                  <a:cubicBezTo>
                    <a:pt x="32" y="67"/>
                    <a:pt x="37" y="66"/>
                    <a:pt x="42" y="66"/>
                  </a:cubicBezTo>
                  <a:cubicBezTo>
                    <a:pt x="45" y="66"/>
                    <a:pt x="50" y="66"/>
                    <a:pt x="53" y="65"/>
                  </a:cubicBezTo>
                  <a:cubicBezTo>
                    <a:pt x="62" y="61"/>
                    <a:pt x="63" y="50"/>
                    <a:pt x="64" y="42"/>
                  </a:cubicBezTo>
                  <a:cubicBezTo>
                    <a:pt x="64" y="33"/>
                    <a:pt x="63" y="25"/>
                    <a:pt x="64" y="17"/>
                  </a:cubicBezTo>
                  <a:cubicBezTo>
                    <a:pt x="65" y="13"/>
                    <a:pt x="66" y="4"/>
                    <a:pt x="64" y="0"/>
                  </a:cubicBezTo>
                  <a:cubicBezTo>
                    <a:pt x="65" y="4"/>
                    <a:pt x="61" y="12"/>
                    <a:pt x="60" y="17"/>
                  </a:cubicBezTo>
                  <a:cubicBezTo>
                    <a:pt x="59" y="25"/>
                    <a:pt x="59" y="35"/>
                    <a:pt x="56" y="43"/>
                  </a:cubicBezTo>
                  <a:cubicBezTo>
                    <a:pt x="53" y="51"/>
                    <a:pt x="45" y="56"/>
                    <a:pt x="37" y="58"/>
                  </a:cubicBezTo>
                  <a:cubicBezTo>
                    <a:pt x="33" y="60"/>
                    <a:pt x="30" y="59"/>
                    <a:pt x="25" y="60"/>
                  </a:cubicBezTo>
                  <a:cubicBezTo>
                    <a:pt x="20" y="61"/>
                    <a:pt x="15" y="64"/>
                    <a:pt x="10" y="6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8" name="Freeform 639"/>
            <p:cNvSpPr>
              <a:spLocks/>
            </p:cNvSpPr>
            <p:nvPr/>
          </p:nvSpPr>
          <p:spPr bwMode="auto">
            <a:xfrm>
              <a:off x="900" y="3085"/>
              <a:ext cx="100" cy="118"/>
            </a:xfrm>
            <a:custGeom>
              <a:avLst/>
              <a:gdLst>
                <a:gd name="T0" fmla="*/ 0 w 40"/>
                <a:gd name="T1" fmla="*/ 826 h 44"/>
                <a:gd name="T2" fmla="*/ 250 w 40"/>
                <a:gd name="T3" fmla="*/ 826 h 44"/>
                <a:gd name="T4" fmla="*/ 500 w 40"/>
                <a:gd name="T5" fmla="*/ 813 h 44"/>
                <a:gd name="T6" fmla="*/ 595 w 40"/>
                <a:gd name="T7" fmla="*/ 483 h 44"/>
                <a:gd name="T8" fmla="*/ 583 w 40"/>
                <a:gd name="T9" fmla="*/ 0 h 44"/>
                <a:gd name="T10" fmla="*/ 425 w 40"/>
                <a:gd name="T11" fmla="*/ 641 h 44"/>
                <a:gd name="T12" fmla="*/ 50 w 4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0" y="43"/>
                  </a:moveTo>
                  <a:cubicBezTo>
                    <a:pt x="5" y="43"/>
                    <a:pt x="11" y="42"/>
                    <a:pt x="16" y="43"/>
                  </a:cubicBezTo>
                  <a:cubicBezTo>
                    <a:pt x="21" y="43"/>
                    <a:pt x="28" y="44"/>
                    <a:pt x="32" y="42"/>
                  </a:cubicBezTo>
                  <a:cubicBezTo>
                    <a:pt x="38" y="39"/>
                    <a:pt x="38" y="31"/>
                    <a:pt x="38" y="25"/>
                  </a:cubicBezTo>
                  <a:cubicBezTo>
                    <a:pt x="38" y="17"/>
                    <a:pt x="40" y="8"/>
                    <a:pt x="37" y="0"/>
                  </a:cubicBezTo>
                  <a:cubicBezTo>
                    <a:pt x="38" y="11"/>
                    <a:pt x="36" y="26"/>
                    <a:pt x="27" y="33"/>
                  </a:cubicBezTo>
                  <a:cubicBezTo>
                    <a:pt x="22" y="37"/>
                    <a:pt x="10" y="40"/>
                    <a:pt x="3" y="4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9" name="Freeform 640"/>
            <p:cNvSpPr>
              <a:spLocks/>
            </p:cNvSpPr>
            <p:nvPr/>
          </p:nvSpPr>
          <p:spPr bwMode="auto">
            <a:xfrm>
              <a:off x="1098" y="3059"/>
              <a:ext cx="132" cy="154"/>
            </a:xfrm>
            <a:custGeom>
              <a:avLst/>
              <a:gdLst>
                <a:gd name="T0" fmla="*/ 229 w 53"/>
                <a:gd name="T1" fmla="*/ 1009 h 58"/>
                <a:gd name="T2" fmla="*/ 695 w 53"/>
                <a:gd name="T3" fmla="*/ 895 h 58"/>
                <a:gd name="T4" fmla="*/ 745 w 53"/>
                <a:gd name="T5" fmla="*/ 0 h 58"/>
                <a:gd name="T6" fmla="*/ 496 w 53"/>
                <a:gd name="T7" fmla="*/ 826 h 58"/>
                <a:gd name="T8" fmla="*/ 0 w 53"/>
                <a:gd name="T9" fmla="*/ 9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15" y="54"/>
                  </a:moveTo>
                  <a:cubicBezTo>
                    <a:pt x="24" y="52"/>
                    <a:pt x="39" y="58"/>
                    <a:pt x="45" y="48"/>
                  </a:cubicBezTo>
                  <a:cubicBezTo>
                    <a:pt x="51" y="37"/>
                    <a:pt x="53" y="10"/>
                    <a:pt x="48" y="0"/>
                  </a:cubicBezTo>
                  <a:cubicBezTo>
                    <a:pt x="50" y="15"/>
                    <a:pt x="45" y="35"/>
                    <a:pt x="32" y="44"/>
                  </a:cubicBezTo>
                  <a:cubicBezTo>
                    <a:pt x="26" y="49"/>
                    <a:pt x="7" y="54"/>
                    <a:pt x="0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0" name="Freeform 641"/>
            <p:cNvSpPr>
              <a:spLocks/>
            </p:cNvSpPr>
            <p:nvPr/>
          </p:nvSpPr>
          <p:spPr bwMode="auto">
            <a:xfrm>
              <a:off x="710" y="3128"/>
              <a:ext cx="80" cy="67"/>
            </a:xfrm>
            <a:custGeom>
              <a:avLst/>
              <a:gdLst>
                <a:gd name="T0" fmla="*/ 0 w 32"/>
                <a:gd name="T1" fmla="*/ 461 h 25"/>
                <a:gd name="T2" fmla="*/ 408 w 32"/>
                <a:gd name="T3" fmla="*/ 0 h 25"/>
                <a:gd name="T4" fmla="*/ 0 w 32"/>
                <a:gd name="T5" fmla="*/ 44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24"/>
                  </a:moveTo>
                  <a:cubicBezTo>
                    <a:pt x="13" y="25"/>
                    <a:pt x="32" y="15"/>
                    <a:pt x="26" y="0"/>
                  </a:cubicBezTo>
                  <a:cubicBezTo>
                    <a:pt x="27" y="14"/>
                    <a:pt x="11" y="19"/>
                    <a:pt x="0" y="2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1" name="Freeform 642"/>
            <p:cNvSpPr>
              <a:spLocks/>
            </p:cNvSpPr>
            <p:nvPr/>
          </p:nvSpPr>
          <p:spPr bwMode="auto">
            <a:xfrm>
              <a:off x="1275" y="3056"/>
              <a:ext cx="153" cy="163"/>
            </a:xfrm>
            <a:custGeom>
              <a:avLst/>
              <a:gdLst>
                <a:gd name="T0" fmla="*/ 0 w 61"/>
                <a:gd name="T1" fmla="*/ 1085 h 61"/>
                <a:gd name="T2" fmla="*/ 409 w 61"/>
                <a:gd name="T3" fmla="*/ 1085 h 61"/>
                <a:gd name="T4" fmla="*/ 775 w 61"/>
                <a:gd name="T5" fmla="*/ 970 h 61"/>
                <a:gd name="T6" fmla="*/ 931 w 61"/>
                <a:gd name="T7" fmla="*/ 687 h 61"/>
                <a:gd name="T8" fmla="*/ 931 w 61"/>
                <a:gd name="T9" fmla="*/ 363 h 61"/>
                <a:gd name="T10" fmla="*/ 963 w 61"/>
                <a:gd name="T11" fmla="*/ 0 h 61"/>
                <a:gd name="T12" fmla="*/ 680 w 61"/>
                <a:gd name="T13" fmla="*/ 842 h 61"/>
                <a:gd name="T14" fmla="*/ 364 w 61"/>
                <a:gd name="T15" fmla="*/ 1013 h 61"/>
                <a:gd name="T16" fmla="*/ 95 w 61"/>
                <a:gd name="T17" fmla="*/ 10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61">
                  <a:moveTo>
                    <a:pt x="0" y="57"/>
                  </a:moveTo>
                  <a:cubicBezTo>
                    <a:pt x="8" y="60"/>
                    <a:pt x="17" y="58"/>
                    <a:pt x="26" y="57"/>
                  </a:cubicBezTo>
                  <a:cubicBezTo>
                    <a:pt x="34" y="55"/>
                    <a:pt x="42" y="54"/>
                    <a:pt x="49" y="51"/>
                  </a:cubicBezTo>
                  <a:cubicBezTo>
                    <a:pt x="57" y="48"/>
                    <a:pt x="59" y="44"/>
                    <a:pt x="59" y="36"/>
                  </a:cubicBezTo>
                  <a:cubicBezTo>
                    <a:pt x="59" y="31"/>
                    <a:pt x="59" y="25"/>
                    <a:pt x="59" y="19"/>
                  </a:cubicBezTo>
                  <a:cubicBezTo>
                    <a:pt x="59" y="13"/>
                    <a:pt x="61" y="7"/>
                    <a:pt x="61" y="0"/>
                  </a:cubicBezTo>
                  <a:cubicBezTo>
                    <a:pt x="53" y="14"/>
                    <a:pt x="56" y="33"/>
                    <a:pt x="43" y="44"/>
                  </a:cubicBezTo>
                  <a:cubicBezTo>
                    <a:pt x="37" y="49"/>
                    <a:pt x="31" y="50"/>
                    <a:pt x="23" y="53"/>
                  </a:cubicBezTo>
                  <a:cubicBezTo>
                    <a:pt x="19" y="54"/>
                    <a:pt x="10" y="61"/>
                    <a:pt x="6" y="57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2" name="Freeform 643"/>
            <p:cNvSpPr>
              <a:spLocks/>
            </p:cNvSpPr>
            <p:nvPr/>
          </p:nvSpPr>
          <p:spPr bwMode="auto">
            <a:xfrm>
              <a:off x="1513" y="3088"/>
              <a:ext cx="90" cy="99"/>
            </a:xfrm>
            <a:custGeom>
              <a:avLst/>
              <a:gdLst>
                <a:gd name="T0" fmla="*/ 0 w 36"/>
                <a:gd name="T1" fmla="*/ 688 h 37"/>
                <a:gd name="T2" fmla="*/ 458 w 36"/>
                <a:gd name="T3" fmla="*/ 594 h 37"/>
                <a:gd name="T4" fmla="*/ 458 w 36"/>
                <a:gd name="T5" fmla="*/ 0 h 37"/>
                <a:gd name="T6" fmla="*/ 363 w 36"/>
                <a:gd name="T7" fmla="*/ 458 h 37"/>
                <a:gd name="T8" fmla="*/ 250 w 36"/>
                <a:gd name="T9" fmla="*/ 594 h 37"/>
                <a:gd name="T10" fmla="*/ 33 w 36"/>
                <a:gd name="T11" fmla="*/ 6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9" y="33"/>
                    <a:pt x="22" y="37"/>
                    <a:pt x="29" y="31"/>
                  </a:cubicBezTo>
                  <a:cubicBezTo>
                    <a:pt x="36" y="25"/>
                    <a:pt x="29" y="8"/>
                    <a:pt x="29" y="0"/>
                  </a:cubicBezTo>
                  <a:cubicBezTo>
                    <a:pt x="30" y="10"/>
                    <a:pt x="29" y="17"/>
                    <a:pt x="23" y="24"/>
                  </a:cubicBezTo>
                  <a:cubicBezTo>
                    <a:pt x="21" y="27"/>
                    <a:pt x="19" y="30"/>
                    <a:pt x="16" y="31"/>
                  </a:cubicBezTo>
                  <a:cubicBezTo>
                    <a:pt x="12" y="33"/>
                    <a:pt x="6" y="32"/>
                    <a:pt x="2" y="3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3" name="Freeform 644"/>
            <p:cNvSpPr>
              <a:spLocks/>
            </p:cNvSpPr>
            <p:nvPr/>
          </p:nvSpPr>
          <p:spPr bwMode="auto">
            <a:xfrm>
              <a:off x="675" y="2445"/>
              <a:ext cx="120" cy="192"/>
            </a:xfrm>
            <a:custGeom>
              <a:avLst/>
              <a:gdLst>
                <a:gd name="T0" fmla="*/ 0 w 48"/>
                <a:gd name="T1" fmla="*/ 1365 h 72"/>
                <a:gd name="T2" fmla="*/ 270 w 48"/>
                <a:gd name="T3" fmla="*/ 1003 h 72"/>
                <a:gd name="T4" fmla="*/ 550 w 48"/>
                <a:gd name="T5" fmla="*/ 589 h 72"/>
                <a:gd name="T6" fmla="*/ 720 w 48"/>
                <a:gd name="T7" fmla="*/ 192 h 72"/>
                <a:gd name="T8" fmla="*/ 500 w 48"/>
                <a:gd name="T9" fmla="*/ 0 h 72"/>
                <a:gd name="T10" fmla="*/ 563 w 48"/>
                <a:gd name="T11" fmla="*/ 285 h 72"/>
                <a:gd name="T12" fmla="*/ 395 w 48"/>
                <a:gd name="T13" fmla="*/ 605 h 72"/>
                <a:gd name="T14" fmla="*/ 50 w 48"/>
                <a:gd name="T15" fmla="*/ 1229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2">
                  <a:moveTo>
                    <a:pt x="0" y="72"/>
                  </a:moveTo>
                  <a:cubicBezTo>
                    <a:pt x="7" y="67"/>
                    <a:pt x="12" y="59"/>
                    <a:pt x="17" y="53"/>
                  </a:cubicBezTo>
                  <a:cubicBezTo>
                    <a:pt x="23" y="46"/>
                    <a:pt x="30" y="39"/>
                    <a:pt x="35" y="31"/>
                  </a:cubicBezTo>
                  <a:cubicBezTo>
                    <a:pt x="38" y="26"/>
                    <a:pt x="48" y="16"/>
                    <a:pt x="46" y="10"/>
                  </a:cubicBezTo>
                  <a:cubicBezTo>
                    <a:pt x="45" y="5"/>
                    <a:pt x="36" y="2"/>
                    <a:pt x="32" y="0"/>
                  </a:cubicBezTo>
                  <a:cubicBezTo>
                    <a:pt x="35" y="5"/>
                    <a:pt x="39" y="8"/>
                    <a:pt x="36" y="15"/>
                  </a:cubicBezTo>
                  <a:cubicBezTo>
                    <a:pt x="33" y="21"/>
                    <a:pt x="29" y="27"/>
                    <a:pt x="25" y="32"/>
                  </a:cubicBezTo>
                  <a:cubicBezTo>
                    <a:pt x="18" y="43"/>
                    <a:pt x="11" y="54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4" name="Freeform 645"/>
            <p:cNvSpPr>
              <a:spLocks/>
            </p:cNvSpPr>
            <p:nvPr/>
          </p:nvSpPr>
          <p:spPr bwMode="auto">
            <a:xfrm>
              <a:off x="815" y="3216"/>
              <a:ext cx="605" cy="40"/>
            </a:xfrm>
            <a:custGeom>
              <a:avLst/>
              <a:gdLst>
                <a:gd name="T0" fmla="*/ 0 w 242"/>
                <a:gd name="T1" fmla="*/ 0 h 15"/>
                <a:gd name="T2" fmla="*/ 1145 w 242"/>
                <a:gd name="T3" fmla="*/ 93 h 15"/>
                <a:gd name="T4" fmla="*/ 1238 w 242"/>
                <a:gd name="T5" fmla="*/ 56 h 15"/>
                <a:gd name="T6" fmla="*/ 1908 w 242"/>
                <a:gd name="T7" fmla="*/ 115 h 15"/>
                <a:gd name="T8" fmla="*/ 2550 w 242"/>
                <a:gd name="T9" fmla="*/ 77 h 15"/>
                <a:gd name="T10" fmla="*/ 3113 w 242"/>
                <a:gd name="T11" fmla="*/ 171 h 15"/>
                <a:gd name="T12" fmla="*/ 3783 w 242"/>
                <a:gd name="T13" fmla="*/ 56 h 15"/>
                <a:gd name="T14" fmla="*/ 2720 w 242"/>
                <a:gd name="T15" fmla="*/ 248 h 15"/>
                <a:gd name="T16" fmla="*/ 2095 w 242"/>
                <a:gd name="T17" fmla="*/ 248 h 15"/>
                <a:gd name="T18" fmla="*/ 1050 w 242"/>
                <a:gd name="T19" fmla="*/ 227 h 15"/>
                <a:gd name="T20" fmla="*/ 0 w 242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cubicBezTo>
                    <a:pt x="18" y="6"/>
                    <a:pt x="63" y="7"/>
                    <a:pt x="73" y="5"/>
                  </a:cubicBezTo>
                  <a:cubicBezTo>
                    <a:pt x="76" y="2"/>
                    <a:pt x="79" y="3"/>
                    <a:pt x="79" y="3"/>
                  </a:cubicBezTo>
                  <a:cubicBezTo>
                    <a:pt x="79" y="3"/>
                    <a:pt x="103" y="7"/>
                    <a:pt x="122" y="6"/>
                  </a:cubicBezTo>
                  <a:cubicBezTo>
                    <a:pt x="141" y="5"/>
                    <a:pt x="157" y="8"/>
                    <a:pt x="163" y="4"/>
                  </a:cubicBezTo>
                  <a:cubicBezTo>
                    <a:pt x="170" y="8"/>
                    <a:pt x="179" y="10"/>
                    <a:pt x="199" y="9"/>
                  </a:cubicBezTo>
                  <a:cubicBezTo>
                    <a:pt x="219" y="7"/>
                    <a:pt x="242" y="3"/>
                    <a:pt x="242" y="3"/>
                  </a:cubicBezTo>
                  <a:cubicBezTo>
                    <a:pt x="227" y="13"/>
                    <a:pt x="192" y="15"/>
                    <a:pt x="174" y="13"/>
                  </a:cubicBezTo>
                  <a:cubicBezTo>
                    <a:pt x="155" y="11"/>
                    <a:pt x="158" y="12"/>
                    <a:pt x="134" y="13"/>
                  </a:cubicBezTo>
                  <a:cubicBezTo>
                    <a:pt x="109" y="14"/>
                    <a:pt x="85" y="12"/>
                    <a:pt x="67" y="12"/>
                  </a:cubicBezTo>
                  <a:cubicBezTo>
                    <a:pt x="49" y="12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5" name="Oval 646"/>
            <p:cNvSpPr>
              <a:spLocks noChangeArrowheads="1"/>
            </p:cNvSpPr>
            <p:nvPr/>
          </p:nvSpPr>
          <p:spPr bwMode="auto">
            <a:xfrm>
              <a:off x="848" y="2520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76" name="Oval 647"/>
            <p:cNvSpPr>
              <a:spLocks noChangeArrowheads="1"/>
            </p:cNvSpPr>
            <p:nvPr/>
          </p:nvSpPr>
          <p:spPr bwMode="auto">
            <a:xfrm>
              <a:off x="855" y="2520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77" name="Oval 648"/>
            <p:cNvSpPr>
              <a:spLocks noChangeArrowheads="1"/>
            </p:cNvSpPr>
            <p:nvPr/>
          </p:nvSpPr>
          <p:spPr bwMode="auto">
            <a:xfrm>
              <a:off x="880" y="251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78" name="Oval 649"/>
            <p:cNvSpPr>
              <a:spLocks noChangeArrowheads="1"/>
            </p:cNvSpPr>
            <p:nvPr/>
          </p:nvSpPr>
          <p:spPr bwMode="auto">
            <a:xfrm>
              <a:off x="845" y="25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79" name="Oval 650"/>
            <p:cNvSpPr>
              <a:spLocks noChangeArrowheads="1"/>
            </p:cNvSpPr>
            <p:nvPr/>
          </p:nvSpPr>
          <p:spPr bwMode="auto">
            <a:xfrm>
              <a:off x="1075" y="2619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0" name="Oval 651"/>
            <p:cNvSpPr>
              <a:spLocks noChangeArrowheads="1"/>
            </p:cNvSpPr>
            <p:nvPr/>
          </p:nvSpPr>
          <p:spPr bwMode="auto">
            <a:xfrm>
              <a:off x="1083" y="261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1" name="Oval 652"/>
            <p:cNvSpPr>
              <a:spLocks noChangeArrowheads="1"/>
            </p:cNvSpPr>
            <p:nvPr/>
          </p:nvSpPr>
          <p:spPr bwMode="auto">
            <a:xfrm>
              <a:off x="1108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2" name="Oval 653"/>
            <p:cNvSpPr>
              <a:spLocks noChangeArrowheads="1"/>
            </p:cNvSpPr>
            <p:nvPr/>
          </p:nvSpPr>
          <p:spPr bwMode="auto">
            <a:xfrm>
              <a:off x="1070" y="26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3" name="Oval 654"/>
            <p:cNvSpPr>
              <a:spLocks noChangeArrowheads="1"/>
            </p:cNvSpPr>
            <p:nvPr/>
          </p:nvSpPr>
          <p:spPr bwMode="auto">
            <a:xfrm>
              <a:off x="1323" y="2509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4" name="Oval 655"/>
            <p:cNvSpPr>
              <a:spLocks noChangeArrowheads="1"/>
            </p:cNvSpPr>
            <p:nvPr/>
          </p:nvSpPr>
          <p:spPr bwMode="auto">
            <a:xfrm>
              <a:off x="1330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5" name="Oval 656"/>
            <p:cNvSpPr>
              <a:spLocks noChangeArrowheads="1"/>
            </p:cNvSpPr>
            <p:nvPr/>
          </p:nvSpPr>
          <p:spPr bwMode="auto">
            <a:xfrm>
              <a:off x="1355" y="250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6" name="Oval 657"/>
            <p:cNvSpPr>
              <a:spLocks noChangeArrowheads="1"/>
            </p:cNvSpPr>
            <p:nvPr/>
          </p:nvSpPr>
          <p:spPr bwMode="auto">
            <a:xfrm>
              <a:off x="1318" y="253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7" name="Oval 658"/>
            <p:cNvSpPr>
              <a:spLocks noChangeArrowheads="1"/>
            </p:cNvSpPr>
            <p:nvPr/>
          </p:nvSpPr>
          <p:spPr bwMode="auto">
            <a:xfrm>
              <a:off x="1405" y="2765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8" name="Oval 659"/>
            <p:cNvSpPr>
              <a:spLocks noChangeArrowheads="1"/>
            </p:cNvSpPr>
            <p:nvPr/>
          </p:nvSpPr>
          <p:spPr bwMode="auto">
            <a:xfrm>
              <a:off x="1413" y="276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89" name="Oval 660"/>
            <p:cNvSpPr>
              <a:spLocks noChangeArrowheads="1"/>
            </p:cNvSpPr>
            <p:nvPr/>
          </p:nvSpPr>
          <p:spPr bwMode="auto">
            <a:xfrm>
              <a:off x="1438" y="275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0" name="Oval 661"/>
            <p:cNvSpPr>
              <a:spLocks noChangeArrowheads="1"/>
            </p:cNvSpPr>
            <p:nvPr/>
          </p:nvSpPr>
          <p:spPr bwMode="auto">
            <a:xfrm>
              <a:off x="1400" y="278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1" name="Oval 662"/>
            <p:cNvSpPr>
              <a:spLocks noChangeArrowheads="1"/>
            </p:cNvSpPr>
            <p:nvPr/>
          </p:nvSpPr>
          <p:spPr bwMode="auto">
            <a:xfrm>
              <a:off x="1188" y="28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2" name="Oval 663"/>
            <p:cNvSpPr>
              <a:spLocks noChangeArrowheads="1"/>
            </p:cNvSpPr>
            <p:nvPr/>
          </p:nvSpPr>
          <p:spPr bwMode="auto">
            <a:xfrm>
              <a:off x="1195" y="28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3" name="Oval 664"/>
            <p:cNvSpPr>
              <a:spLocks noChangeArrowheads="1"/>
            </p:cNvSpPr>
            <p:nvPr/>
          </p:nvSpPr>
          <p:spPr bwMode="auto">
            <a:xfrm>
              <a:off x="1215" y="283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4" name="Oval 665"/>
            <p:cNvSpPr>
              <a:spLocks noChangeArrowheads="1"/>
            </p:cNvSpPr>
            <p:nvPr/>
          </p:nvSpPr>
          <p:spPr bwMode="auto">
            <a:xfrm>
              <a:off x="1185" y="285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5" name="Oval 666"/>
            <p:cNvSpPr>
              <a:spLocks noChangeArrowheads="1"/>
            </p:cNvSpPr>
            <p:nvPr/>
          </p:nvSpPr>
          <p:spPr bwMode="auto">
            <a:xfrm>
              <a:off x="1055" y="3043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6" name="Oval 667"/>
            <p:cNvSpPr>
              <a:spLocks noChangeArrowheads="1"/>
            </p:cNvSpPr>
            <p:nvPr/>
          </p:nvSpPr>
          <p:spPr bwMode="auto">
            <a:xfrm>
              <a:off x="1063" y="30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7" name="Oval 668"/>
            <p:cNvSpPr>
              <a:spLocks noChangeArrowheads="1"/>
            </p:cNvSpPr>
            <p:nvPr/>
          </p:nvSpPr>
          <p:spPr bwMode="auto">
            <a:xfrm>
              <a:off x="1088" y="30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8" name="Oval 669"/>
            <p:cNvSpPr>
              <a:spLocks noChangeArrowheads="1"/>
            </p:cNvSpPr>
            <p:nvPr/>
          </p:nvSpPr>
          <p:spPr bwMode="auto">
            <a:xfrm>
              <a:off x="1050" y="30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799" name="Oval 670"/>
            <p:cNvSpPr>
              <a:spLocks noChangeArrowheads="1"/>
            </p:cNvSpPr>
            <p:nvPr/>
          </p:nvSpPr>
          <p:spPr bwMode="auto">
            <a:xfrm>
              <a:off x="853" y="3053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0" name="Oval 671"/>
            <p:cNvSpPr>
              <a:spLocks noChangeArrowheads="1"/>
            </p:cNvSpPr>
            <p:nvPr/>
          </p:nvSpPr>
          <p:spPr bwMode="auto">
            <a:xfrm>
              <a:off x="860" y="305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1" name="Oval 672"/>
            <p:cNvSpPr>
              <a:spLocks noChangeArrowheads="1"/>
            </p:cNvSpPr>
            <p:nvPr/>
          </p:nvSpPr>
          <p:spPr bwMode="auto">
            <a:xfrm>
              <a:off x="885" y="304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2" name="Oval 673"/>
            <p:cNvSpPr>
              <a:spLocks noChangeArrowheads="1"/>
            </p:cNvSpPr>
            <p:nvPr/>
          </p:nvSpPr>
          <p:spPr bwMode="auto">
            <a:xfrm>
              <a:off x="848" y="307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3" name="Oval 674"/>
            <p:cNvSpPr>
              <a:spLocks noChangeArrowheads="1"/>
            </p:cNvSpPr>
            <p:nvPr/>
          </p:nvSpPr>
          <p:spPr bwMode="auto">
            <a:xfrm>
              <a:off x="683" y="2795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4" name="Oval 675"/>
            <p:cNvSpPr>
              <a:spLocks noChangeArrowheads="1"/>
            </p:cNvSpPr>
            <p:nvPr/>
          </p:nvSpPr>
          <p:spPr bwMode="auto">
            <a:xfrm>
              <a:off x="690" y="279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5" name="Oval 676"/>
            <p:cNvSpPr>
              <a:spLocks noChangeArrowheads="1"/>
            </p:cNvSpPr>
            <p:nvPr/>
          </p:nvSpPr>
          <p:spPr bwMode="auto">
            <a:xfrm>
              <a:off x="715" y="278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6" name="Oval 677"/>
            <p:cNvSpPr>
              <a:spLocks noChangeArrowheads="1"/>
            </p:cNvSpPr>
            <p:nvPr/>
          </p:nvSpPr>
          <p:spPr bwMode="auto">
            <a:xfrm>
              <a:off x="678" y="28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7" name="Oval 678"/>
            <p:cNvSpPr>
              <a:spLocks noChangeArrowheads="1"/>
            </p:cNvSpPr>
            <p:nvPr/>
          </p:nvSpPr>
          <p:spPr bwMode="auto">
            <a:xfrm>
              <a:off x="933" y="2827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8" name="Oval 679"/>
            <p:cNvSpPr>
              <a:spLocks noChangeArrowheads="1"/>
            </p:cNvSpPr>
            <p:nvPr/>
          </p:nvSpPr>
          <p:spPr bwMode="auto">
            <a:xfrm>
              <a:off x="940" y="282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09" name="Oval 680"/>
            <p:cNvSpPr>
              <a:spLocks noChangeArrowheads="1"/>
            </p:cNvSpPr>
            <p:nvPr/>
          </p:nvSpPr>
          <p:spPr bwMode="auto">
            <a:xfrm>
              <a:off x="965" y="281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0" name="Oval 681"/>
            <p:cNvSpPr>
              <a:spLocks noChangeArrowheads="1"/>
            </p:cNvSpPr>
            <p:nvPr/>
          </p:nvSpPr>
          <p:spPr bwMode="auto">
            <a:xfrm>
              <a:off x="928" y="28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1" name="Oval 682"/>
            <p:cNvSpPr>
              <a:spLocks noChangeArrowheads="1"/>
            </p:cNvSpPr>
            <p:nvPr/>
          </p:nvSpPr>
          <p:spPr bwMode="auto">
            <a:xfrm>
              <a:off x="1550" y="2517"/>
              <a:ext cx="7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2" name="Oval 683"/>
            <p:cNvSpPr>
              <a:spLocks noChangeArrowheads="1"/>
            </p:cNvSpPr>
            <p:nvPr/>
          </p:nvSpPr>
          <p:spPr bwMode="auto">
            <a:xfrm>
              <a:off x="1555" y="251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3" name="Oval 684"/>
            <p:cNvSpPr>
              <a:spLocks noChangeArrowheads="1"/>
            </p:cNvSpPr>
            <p:nvPr/>
          </p:nvSpPr>
          <p:spPr bwMode="auto">
            <a:xfrm>
              <a:off x="1575" y="251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4" name="Oval 685"/>
            <p:cNvSpPr>
              <a:spLocks noChangeArrowheads="1"/>
            </p:cNvSpPr>
            <p:nvPr/>
          </p:nvSpPr>
          <p:spPr bwMode="auto">
            <a:xfrm>
              <a:off x="1545" y="253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5" name="Oval 686"/>
            <p:cNvSpPr>
              <a:spLocks noChangeArrowheads="1"/>
            </p:cNvSpPr>
            <p:nvPr/>
          </p:nvSpPr>
          <p:spPr bwMode="auto">
            <a:xfrm>
              <a:off x="1285" y="3027"/>
              <a:ext cx="95" cy="9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6" name="Oval 687"/>
            <p:cNvSpPr>
              <a:spLocks noChangeArrowheads="1"/>
            </p:cNvSpPr>
            <p:nvPr/>
          </p:nvSpPr>
          <p:spPr bwMode="auto">
            <a:xfrm>
              <a:off x="1293" y="302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7" name="Oval 688"/>
            <p:cNvSpPr>
              <a:spLocks noChangeArrowheads="1"/>
            </p:cNvSpPr>
            <p:nvPr/>
          </p:nvSpPr>
          <p:spPr bwMode="auto">
            <a:xfrm>
              <a:off x="1318" y="301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8" name="Oval 689"/>
            <p:cNvSpPr>
              <a:spLocks noChangeArrowheads="1"/>
            </p:cNvSpPr>
            <p:nvPr/>
          </p:nvSpPr>
          <p:spPr bwMode="auto">
            <a:xfrm>
              <a:off x="1280" y="304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19" name="Oval 690"/>
            <p:cNvSpPr>
              <a:spLocks noChangeArrowheads="1"/>
            </p:cNvSpPr>
            <p:nvPr/>
          </p:nvSpPr>
          <p:spPr bwMode="auto">
            <a:xfrm>
              <a:off x="1475" y="3051"/>
              <a:ext cx="78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0" name="Oval 691"/>
            <p:cNvSpPr>
              <a:spLocks noChangeArrowheads="1"/>
            </p:cNvSpPr>
            <p:nvPr/>
          </p:nvSpPr>
          <p:spPr bwMode="auto">
            <a:xfrm>
              <a:off x="1483" y="30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1" name="Oval 692"/>
            <p:cNvSpPr>
              <a:spLocks noChangeArrowheads="1"/>
            </p:cNvSpPr>
            <p:nvPr/>
          </p:nvSpPr>
          <p:spPr bwMode="auto">
            <a:xfrm>
              <a:off x="1503" y="304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2" name="Oval 693"/>
            <p:cNvSpPr>
              <a:spLocks noChangeArrowheads="1"/>
            </p:cNvSpPr>
            <p:nvPr/>
          </p:nvSpPr>
          <p:spPr bwMode="auto">
            <a:xfrm>
              <a:off x="1473" y="30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3" name="Oval 694"/>
            <p:cNvSpPr>
              <a:spLocks noChangeArrowheads="1"/>
            </p:cNvSpPr>
            <p:nvPr/>
          </p:nvSpPr>
          <p:spPr bwMode="auto">
            <a:xfrm>
              <a:off x="675" y="3072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4" name="Oval 695"/>
            <p:cNvSpPr>
              <a:spLocks noChangeArrowheads="1"/>
            </p:cNvSpPr>
            <p:nvPr/>
          </p:nvSpPr>
          <p:spPr bwMode="auto">
            <a:xfrm>
              <a:off x="680" y="307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5" name="Oval 696"/>
            <p:cNvSpPr>
              <a:spLocks noChangeArrowheads="1"/>
            </p:cNvSpPr>
            <p:nvPr/>
          </p:nvSpPr>
          <p:spPr bwMode="auto">
            <a:xfrm>
              <a:off x="700" y="306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6" name="Oval 697"/>
            <p:cNvSpPr>
              <a:spLocks noChangeArrowheads="1"/>
            </p:cNvSpPr>
            <p:nvPr/>
          </p:nvSpPr>
          <p:spPr bwMode="auto">
            <a:xfrm>
              <a:off x="673" y="30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7" name="Oval 698"/>
            <p:cNvSpPr>
              <a:spLocks noChangeArrowheads="1"/>
            </p:cNvSpPr>
            <p:nvPr/>
          </p:nvSpPr>
          <p:spPr bwMode="auto">
            <a:xfrm>
              <a:off x="73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28" name="Freeform 699"/>
            <p:cNvSpPr>
              <a:spLocks/>
            </p:cNvSpPr>
            <p:nvPr/>
          </p:nvSpPr>
          <p:spPr bwMode="auto">
            <a:xfrm>
              <a:off x="663" y="1419"/>
              <a:ext cx="335" cy="1029"/>
            </a:xfrm>
            <a:custGeom>
              <a:avLst/>
              <a:gdLst>
                <a:gd name="T0" fmla="*/ 1050 w 134"/>
                <a:gd name="T1" fmla="*/ 7278 h 386"/>
                <a:gd name="T2" fmla="*/ 95 w 134"/>
                <a:gd name="T3" fmla="*/ 6630 h 386"/>
                <a:gd name="T4" fmla="*/ 20 w 134"/>
                <a:gd name="T5" fmla="*/ 6233 h 386"/>
                <a:gd name="T6" fmla="*/ 20 w 134"/>
                <a:gd name="T7" fmla="*/ 435 h 386"/>
                <a:gd name="T8" fmla="*/ 313 w 134"/>
                <a:gd name="T9" fmla="*/ 21 h 386"/>
                <a:gd name="T10" fmla="*/ 1050 w 134"/>
                <a:gd name="T11" fmla="*/ 21 h 386"/>
                <a:gd name="T12" fmla="*/ 1050 w 134"/>
                <a:gd name="T13" fmla="*/ 21 h 386"/>
                <a:gd name="T14" fmla="*/ 1783 w 134"/>
                <a:gd name="T15" fmla="*/ 21 h 386"/>
                <a:gd name="T16" fmla="*/ 2083 w 134"/>
                <a:gd name="T17" fmla="*/ 435 h 386"/>
                <a:gd name="T18" fmla="*/ 2083 w 134"/>
                <a:gd name="T19" fmla="*/ 6233 h 386"/>
                <a:gd name="T20" fmla="*/ 1988 w 134"/>
                <a:gd name="T21" fmla="*/ 7198 h 386"/>
                <a:gd name="T22" fmla="*/ 1050 w 134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86">
                  <a:moveTo>
                    <a:pt x="67" y="384"/>
                  </a:moveTo>
                  <a:cubicBezTo>
                    <a:pt x="41" y="384"/>
                    <a:pt x="13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20"/>
                    <a:pt x="133" y="329"/>
                  </a:cubicBezTo>
                  <a:cubicBezTo>
                    <a:pt x="133" y="338"/>
                    <a:pt x="134" y="375"/>
                    <a:pt x="127" y="380"/>
                  </a:cubicBezTo>
                  <a:cubicBezTo>
                    <a:pt x="121" y="386"/>
                    <a:pt x="92" y="384"/>
                    <a:pt x="67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29" name="Oval 700"/>
            <p:cNvSpPr>
              <a:spLocks noChangeArrowheads="1"/>
            </p:cNvSpPr>
            <p:nvPr/>
          </p:nvSpPr>
          <p:spPr bwMode="auto">
            <a:xfrm>
              <a:off x="760" y="17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0" name="Oval 701"/>
            <p:cNvSpPr>
              <a:spLocks noChangeArrowheads="1"/>
            </p:cNvSpPr>
            <p:nvPr/>
          </p:nvSpPr>
          <p:spPr bwMode="auto">
            <a:xfrm>
              <a:off x="78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1" name="Oval 702"/>
            <p:cNvSpPr>
              <a:spLocks noChangeArrowheads="1"/>
            </p:cNvSpPr>
            <p:nvPr/>
          </p:nvSpPr>
          <p:spPr bwMode="auto">
            <a:xfrm>
              <a:off x="795" y="17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2" name="Oval 703"/>
            <p:cNvSpPr>
              <a:spLocks noChangeArrowheads="1"/>
            </p:cNvSpPr>
            <p:nvPr/>
          </p:nvSpPr>
          <p:spPr bwMode="auto">
            <a:xfrm>
              <a:off x="745" y="182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3" name="Oval 704"/>
            <p:cNvSpPr>
              <a:spLocks noChangeArrowheads="1"/>
            </p:cNvSpPr>
            <p:nvPr/>
          </p:nvSpPr>
          <p:spPr bwMode="auto">
            <a:xfrm>
              <a:off x="139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4" name="Freeform 705"/>
            <p:cNvSpPr>
              <a:spLocks/>
            </p:cNvSpPr>
            <p:nvPr/>
          </p:nvSpPr>
          <p:spPr bwMode="auto">
            <a:xfrm>
              <a:off x="1323" y="1419"/>
              <a:ext cx="332" cy="1058"/>
            </a:xfrm>
            <a:custGeom>
              <a:avLst/>
              <a:gdLst>
                <a:gd name="T0" fmla="*/ 1041 w 133"/>
                <a:gd name="T1" fmla="*/ 7515 h 397"/>
                <a:gd name="T2" fmla="*/ 92 w 133"/>
                <a:gd name="T3" fmla="*/ 7195 h 397"/>
                <a:gd name="T4" fmla="*/ 12 w 133"/>
                <a:gd name="T5" fmla="*/ 6471 h 397"/>
                <a:gd name="T6" fmla="*/ 12 w 133"/>
                <a:gd name="T7" fmla="*/ 434 h 397"/>
                <a:gd name="T8" fmla="*/ 292 w 133"/>
                <a:gd name="T9" fmla="*/ 21 h 397"/>
                <a:gd name="T10" fmla="*/ 1041 w 133"/>
                <a:gd name="T11" fmla="*/ 21 h 397"/>
                <a:gd name="T12" fmla="*/ 1041 w 133"/>
                <a:gd name="T13" fmla="*/ 21 h 397"/>
                <a:gd name="T14" fmla="*/ 1775 w 133"/>
                <a:gd name="T15" fmla="*/ 21 h 397"/>
                <a:gd name="T16" fmla="*/ 2069 w 133"/>
                <a:gd name="T17" fmla="*/ 434 h 397"/>
                <a:gd name="T18" fmla="*/ 2069 w 133"/>
                <a:gd name="T19" fmla="*/ 6471 h 397"/>
                <a:gd name="T20" fmla="*/ 1975 w 133"/>
                <a:gd name="T21" fmla="*/ 6889 h 397"/>
                <a:gd name="T22" fmla="*/ 1041 w 133"/>
                <a:gd name="T23" fmla="*/ 7515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97">
                  <a:moveTo>
                    <a:pt x="67" y="397"/>
                  </a:moveTo>
                  <a:cubicBezTo>
                    <a:pt x="41" y="397"/>
                    <a:pt x="13" y="386"/>
                    <a:pt x="6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3" y="358"/>
                    <a:pt x="127" y="364"/>
                  </a:cubicBezTo>
                  <a:cubicBezTo>
                    <a:pt x="121" y="369"/>
                    <a:pt x="92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35" name="Oval 706"/>
            <p:cNvSpPr>
              <a:spLocks noChangeArrowheads="1"/>
            </p:cNvSpPr>
            <p:nvPr/>
          </p:nvSpPr>
          <p:spPr bwMode="auto">
            <a:xfrm>
              <a:off x="141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6" name="Oval 707"/>
            <p:cNvSpPr>
              <a:spLocks noChangeArrowheads="1"/>
            </p:cNvSpPr>
            <p:nvPr/>
          </p:nvSpPr>
          <p:spPr bwMode="auto">
            <a:xfrm>
              <a:off x="144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7" name="Oval 708"/>
            <p:cNvSpPr>
              <a:spLocks noChangeArrowheads="1"/>
            </p:cNvSpPr>
            <p:nvPr/>
          </p:nvSpPr>
          <p:spPr bwMode="auto">
            <a:xfrm>
              <a:off x="145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8" name="Oval 709"/>
            <p:cNvSpPr>
              <a:spLocks noChangeArrowheads="1"/>
            </p:cNvSpPr>
            <p:nvPr/>
          </p:nvSpPr>
          <p:spPr bwMode="auto">
            <a:xfrm>
              <a:off x="140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39" name="Oval 710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0" name="Freeform 711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1" name="Oval 712"/>
            <p:cNvSpPr>
              <a:spLocks noChangeArrowheads="1"/>
            </p:cNvSpPr>
            <p:nvPr/>
          </p:nvSpPr>
          <p:spPr bwMode="auto">
            <a:xfrm>
              <a:off x="108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2" name="Oval 713"/>
            <p:cNvSpPr>
              <a:spLocks noChangeArrowheads="1"/>
            </p:cNvSpPr>
            <p:nvPr/>
          </p:nvSpPr>
          <p:spPr bwMode="auto">
            <a:xfrm>
              <a:off x="111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3" name="Oval 714"/>
            <p:cNvSpPr>
              <a:spLocks noChangeArrowheads="1"/>
            </p:cNvSpPr>
            <p:nvPr/>
          </p:nvSpPr>
          <p:spPr bwMode="auto">
            <a:xfrm>
              <a:off x="112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4" name="Oval 715"/>
            <p:cNvSpPr>
              <a:spLocks noChangeArrowheads="1"/>
            </p:cNvSpPr>
            <p:nvPr/>
          </p:nvSpPr>
          <p:spPr bwMode="auto">
            <a:xfrm>
              <a:off x="107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845" name="Freeform 716"/>
            <p:cNvSpPr>
              <a:spLocks/>
            </p:cNvSpPr>
            <p:nvPr/>
          </p:nvSpPr>
          <p:spPr bwMode="auto">
            <a:xfrm>
              <a:off x="1508" y="2352"/>
              <a:ext cx="147" cy="339"/>
            </a:xfrm>
            <a:custGeom>
              <a:avLst/>
              <a:gdLst>
                <a:gd name="T0" fmla="*/ 912 w 59"/>
                <a:gd name="T1" fmla="*/ 0 h 127"/>
                <a:gd name="T2" fmla="*/ 820 w 59"/>
                <a:gd name="T3" fmla="*/ 264 h 127"/>
                <a:gd name="T4" fmla="*/ 0 w 59"/>
                <a:gd name="T5" fmla="*/ 876 h 127"/>
                <a:gd name="T6" fmla="*/ 12 w 59"/>
                <a:gd name="T7" fmla="*/ 2015 h 127"/>
                <a:gd name="T8" fmla="*/ 912 w 59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8" y="5"/>
                    <a:pt x="58" y="10"/>
                    <a:pt x="53" y="14"/>
                  </a:cubicBezTo>
                  <a:cubicBezTo>
                    <a:pt x="47" y="19"/>
                    <a:pt x="24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8" y="127"/>
                    <a:pt x="41" y="122"/>
                    <a:pt x="59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6" name="Freeform 717"/>
            <p:cNvSpPr>
              <a:spLocks/>
            </p:cNvSpPr>
            <p:nvPr/>
          </p:nvSpPr>
          <p:spPr bwMode="auto">
            <a:xfrm>
              <a:off x="1168" y="2355"/>
              <a:ext cx="357" cy="362"/>
            </a:xfrm>
            <a:custGeom>
              <a:avLst/>
              <a:gdLst>
                <a:gd name="T0" fmla="*/ 2120 w 143"/>
                <a:gd name="T1" fmla="*/ 849 h 136"/>
                <a:gd name="T2" fmla="*/ 2007 w 143"/>
                <a:gd name="T3" fmla="*/ 865 h 136"/>
                <a:gd name="T4" fmla="*/ 1059 w 143"/>
                <a:gd name="T5" fmla="*/ 546 h 136"/>
                <a:gd name="T6" fmla="*/ 979 w 143"/>
                <a:gd name="T7" fmla="*/ 0 h 136"/>
                <a:gd name="T8" fmla="*/ 979 w 143"/>
                <a:gd name="T9" fmla="*/ 0 h 136"/>
                <a:gd name="T10" fmla="*/ 979 w 143"/>
                <a:gd name="T11" fmla="*/ 226 h 136"/>
                <a:gd name="T12" fmla="*/ 886 w 143"/>
                <a:gd name="T13" fmla="*/ 623 h 136"/>
                <a:gd name="T14" fmla="*/ 0 w 143"/>
                <a:gd name="T15" fmla="*/ 1246 h 136"/>
                <a:gd name="T16" fmla="*/ 0 w 143"/>
                <a:gd name="T17" fmla="*/ 1262 h 136"/>
                <a:gd name="T18" fmla="*/ 1196 w 143"/>
                <a:gd name="T19" fmla="*/ 2451 h 136"/>
                <a:gd name="T20" fmla="*/ 2120 w 143"/>
                <a:gd name="T21" fmla="*/ 2020 h 136"/>
                <a:gd name="T22" fmla="*/ 2120 w 143"/>
                <a:gd name="T23" fmla="*/ 84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136" y="45"/>
                  </a:moveTo>
                  <a:cubicBezTo>
                    <a:pt x="134" y="46"/>
                    <a:pt x="131" y="46"/>
                    <a:pt x="129" y="46"/>
                  </a:cubicBezTo>
                  <a:cubicBezTo>
                    <a:pt x="103" y="46"/>
                    <a:pt x="75" y="35"/>
                    <a:pt x="68" y="29"/>
                  </a:cubicBezTo>
                  <a:cubicBezTo>
                    <a:pt x="63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3" y="27"/>
                    <a:pt x="57" y="33"/>
                  </a:cubicBezTo>
                  <a:cubicBezTo>
                    <a:pt x="51" y="39"/>
                    <a:pt x="24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75"/>
                    <a:pt x="55" y="124"/>
                    <a:pt x="77" y="130"/>
                  </a:cubicBezTo>
                  <a:cubicBezTo>
                    <a:pt x="99" y="136"/>
                    <a:pt x="134" y="111"/>
                    <a:pt x="136" y="107"/>
                  </a:cubicBezTo>
                  <a:cubicBezTo>
                    <a:pt x="143" y="94"/>
                    <a:pt x="137" y="49"/>
                    <a:pt x="136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7" name="Freeform 718"/>
            <p:cNvSpPr>
              <a:spLocks/>
            </p:cNvSpPr>
            <p:nvPr/>
          </p:nvSpPr>
          <p:spPr bwMode="auto">
            <a:xfrm>
              <a:off x="698" y="2341"/>
              <a:ext cx="415" cy="411"/>
            </a:xfrm>
            <a:custGeom>
              <a:avLst/>
              <a:gdLst>
                <a:gd name="T0" fmla="*/ 1938 w 166"/>
                <a:gd name="T1" fmla="*/ 721 h 154"/>
                <a:gd name="T2" fmla="*/ 1863 w 166"/>
                <a:gd name="T3" fmla="*/ 363 h 154"/>
                <a:gd name="T4" fmla="*/ 1863 w 166"/>
                <a:gd name="T5" fmla="*/ 0 h 154"/>
                <a:gd name="T6" fmla="*/ 1770 w 166"/>
                <a:gd name="T7" fmla="*/ 649 h 154"/>
                <a:gd name="T8" fmla="*/ 833 w 166"/>
                <a:gd name="T9" fmla="*/ 721 h 154"/>
                <a:gd name="T10" fmla="*/ 0 w 166"/>
                <a:gd name="T11" fmla="*/ 2186 h 154"/>
                <a:gd name="T12" fmla="*/ 0 w 166"/>
                <a:gd name="T13" fmla="*/ 2186 h 154"/>
                <a:gd name="T14" fmla="*/ 1408 w 166"/>
                <a:gd name="T15" fmla="*/ 2778 h 154"/>
                <a:gd name="T16" fmla="*/ 2595 w 166"/>
                <a:gd name="T17" fmla="*/ 1332 h 154"/>
                <a:gd name="T18" fmla="*/ 2595 w 166"/>
                <a:gd name="T19" fmla="*/ 1289 h 154"/>
                <a:gd name="T20" fmla="*/ 1938 w 166"/>
                <a:gd name="T21" fmla="*/ 721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54">
                  <a:moveTo>
                    <a:pt x="124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14"/>
                    <a:pt x="117" y="31"/>
                    <a:pt x="113" y="34"/>
                  </a:cubicBezTo>
                  <a:cubicBezTo>
                    <a:pt x="107" y="40"/>
                    <a:pt x="78" y="38"/>
                    <a:pt x="53" y="38"/>
                  </a:cubicBezTo>
                  <a:cubicBezTo>
                    <a:pt x="54" y="40"/>
                    <a:pt x="2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6" y="132"/>
                    <a:pt x="69" y="154"/>
                    <a:pt x="90" y="146"/>
                  </a:cubicBezTo>
                  <a:cubicBezTo>
                    <a:pt x="112" y="138"/>
                    <a:pt x="163" y="81"/>
                    <a:pt x="166" y="70"/>
                  </a:cubicBezTo>
                  <a:cubicBezTo>
                    <a:pt x="166" y="69"/>
                    <a:pt x="166" y="68"/>
                    <a:pt x="166" y="68"/>
                  </a:cubicBezTo>
                  <a:cubicBezTo>
                    <a:pt x="147" y="60"/>
                    <a:pt x="129" y="43"/>
                    <a:pt x="124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8" name="Freeform 719"/>
            <p:cNvSpPr>
              <a:spLocks/>
            </p:cNvSpPr>
            <p:nvPr/>
          </p:nvSpPr>
          <p:spPr bwMode="auto">
            <a:xfrm>
              <a:off x="938" y="2523"/>
              <a:ext cx="430" cy="269"/>
            </a:xfrm>
            <a:custGeom>
              <a:avLst/>
              <a:gdLst>
                <a:gd name="T0" fmla="*/ 2645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095 w 172"/>
                <a:gd name="T15" fmla="*/ 0 h 101"/>
                <a:gd name="T16" fmla="*/ 1095 w 172"/>
                <a:gd name="T17" fmla="*/ 35 h 101"/>
                <a:gd name="T18" fmla="*/ 0 w 172"/>
                <a:gd name="T19" fmla="*/ 1420 h 101"/>
                <a:gd name="T20" fmla="*/ 1300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45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69" y="67"/>
                  </a:moveTo>
                  <a:cubicBezTo>
                    <a:pt x="147" y="61"/>
                    <a:pt x="95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6" y="2"/>
                    <a:pt x="70" y="0"/>
                  </a:cubicBezTo>
                  <a:cubicBezTo>
                    <a:pt x="70" y="0"/>
                    <a:pt x="70" y="1"/>
                    <a:pt x="70" y="2"/>
                  </a:cubicBezTo>
                  <a:cubicBezTo>
                    <a:pt x="67" y="12"/>
                    <a:pt x="23" y="61"/>
                    <a:pt x="0" y="75"/>
                  </a:cubicBezTo>
                  <a:cubicBezTo>
                    <a:pt x="6" y="89"/>
                    <a:pt x="61" y="101"/>
                    <a:pt x="83" y="101"/>
                  </a:cubicBezTo>
                  <a:cubicBezTo>
                    <a:pt x="105" y="101"/>
                    <a:pt x="163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69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9" name="Freeform 720"/>
            <p:cNvSpPr>
              <a:spLocks/>
            </p:cNvSpPr>
            <p:nvPr/>
          </p:nvSpPr>
          <p:spPr bwMode="auto">
            <a:xfrm>
              <a:off x="665" y="2317"/>
              <a:ext cx="168" cy="347"/>
            </a:xfrm>
            <a:custGeom>
              <a:avLst/>
              <a:gdLst>
                <a:gd name="T0" fmla="*/ 0 w 67"/>
                <a:gd name="T1" fmla="*/ 2472 h 130"/>
                <a:gd name="T2" fmla="*/ 1038 w 67"/>
                <a:gd name="T3" fmla="*/ 892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6" y="47"/>
                  </a:cubicBezTo>
                  <a:cubicBezTo>
                    <a:pt x="40" y="47"/>
                    <a:pt x="12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0" name="Freeform 721"/>
            <p:cNvSpPr>
              <a:spLocks/>
            </p:cNvSpPr>
            <p:nvPr/>
          </p:nvSpPr>
          <p:spPr bwMode="auto">
            <a:xfrm>
              <a:off x="665" y="3256"/>
              <a:ext cx="990" cy="24"/>
            </a:xfrm>
            <a:custGeom>
              <a:avLst/>
              <a:gdLst>
                <a:gd name="T0" fmla="*/ 0 w 396"/>
                <a:gd name="T1" fmla="*/ 0 h 9"/>
                <a:gd name="T2" fmla="*/ 3238 w 396"/>
                <a:gd name="T3" fmla="*/ 171 h 9"/>
                <a:gd name="T4" fmla="*/ 6188 w 39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6" h="9">
                  <a:moveTo>
                    <a:pt x="0" y="0"/>
                  </a:moveTo>
                  <a:cubicBezTo>
                    <a:pt x="40" y="3"/>
                    <a:pt x="132" y="9"/>
                    <a:pt x="207" y="9"/>
                  </a:cubicBezTo>
                  <a:cubicBezTo>
                    <a:pt x="283" y="9"/>
                    <a:pt x="363" y="3"/>
                    <a:pt x="39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1" name="Freeform 722"/>
            <p:cNvSpPr>
              <a:spLocks/>
            </p:cNvSpPr>
            <p:nvPr/>
          </p:nvSpPr>
          <p:spPr bwMode="auto">
            <a:xfrm>
              <a:off x="665" y="2992"/>
              <a:ext cx="130" cy="227"/>
            </a:xfrm>
            <a:custGeom>
              <a:avLst/>
              <a:gdLst>
                <a:gd name="T0" fmla="*/ 0 w 52"/>
                <a:gd name="T1" fmla="*/ 1482 h 85"/>
                <a:gd name="T2" fmla="*/ 770 w 52"/>
                <a:gd name="T3" fmla="*/ 1199 h 85"/>
                <a:gd name="T4" fmla="*/ 625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2" name="Freeform 723"/>
            <p:cNvSpPr>
              <a:spLocks/>
            </p:cNvSpPr>
            <p:nvPr/>
          </p:nvSpPr>
          <p:spPr bwMode="auto">
            <a:xfrm>
              <a:off x="780" y="2973"/>
              <a:ext cx="240" cy="243"/>
            </a:xfrm>
            <a:custGeom>
              <a:avLst/>
              <a:gdLst>
                <a:gd name="T0" fmla="*/ 1425 w 96"/>
                <a:gd name="T1" fmla="*/ 286 h 91"/>
                <a:gd name="T2" fmla="*/ 708 w 96"/>
                <a:gd name="T3" fmla="*/ 35 h 91"/>
                <a:gd name="T4" fmla="*/ 0 w 96"/>
                <a:gd name="T5" fmla="*/ 363 h 91"/>
                <a:gd name="T6" fmla="*/ 50 w 96"/>
                <a:gd name="T7" fmla="*/ 1332 h 91"/>
                <a:gd name="T8" fmla="*/ 270 w 96"/>
                <a:gd name="T9" fmla="*/ 1640 h 91"/>
                <a:gd name="T10" fmla="*/ 1208 w 96"/>
                <a:gd name="T11" fmla="*/ 1733 h 91"/>
                <a:gd name="T12" fmla="*/ 1438 w 96"/>
                <a:gd name="T13" fmla="*/ 1183 h 91"/>
                <a:gd name="T14" fmla="*/ 1425 w 96"/>
                <a:gd name="T15" fmla="*/ 286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1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2" y="3"/>
                    <a:pt x="2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4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5" y="91"/>
                    <a:pt x="92" y="79"/>
                    <a:pt x="92" y="62"/>
                  </a:cubicBezTo>
                  <a:cubicBezTo>
                    <a:pt x="91" y="46"/>
                    <a:pt x="96" y="23"/>
                    <a:pt x="91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3" name="Freeform 724"/>
            <p:cNvSpPr>
              <a:spLocks/>
            </p:cNvSpPr>
            <p:nvPr/>
          </p:nvSpPr>
          <p:spPr bwMode="auto">
            <a:xfrm>
              <a:off x="1003" y="2973"/>
              <a:ext cx="242" cy="251"/>
            </a:xfrm>
            <a:custGeom>
              <a:avLst/>
              <a:gdLst>
                <a:gd name="T0" fmla="*/ 1370 w 97"/>
                <a:gd name="T1" fmla="*/ 192 h 94"/>
                <a:gd name="T2" fmla="*/ 541 w 97"/>
                <a:gd name="T3" fmla="*/ 56 h 94"/>
                <a:gd name="T4" fmla="*/ 0 w 97"/>
                <a:gd name="T5" fmla="*/ 248 h 94"/>
                <a:gd name="T6" fmla="*/ 30 w 97"/>
                <a:gd name="T7" fmla="*/ 286 h 94"/>
                <a:gd name="T8" fmla="*/ 42 w 97"/>
                <a:gd name="T9" fmla="*/ 1183 h 94"/>
                <a:gd name="T10" fmla="*/ 0 w 97"/>
                <a:gd name="T11" fmla="*/ 1653 h 94"/>
                <a:gd name="T12" fmla="*/ 155 w 97"/>
                <a:gd name="T13" fmla="*/ 1712 h 94"/>
                <a:gd name="T14" fmla="*/ 1058 w 97"/>
                <a:gd name="T15" fmla="*/ 1768 h 94"/>
                <a:gd name="T16" fmla="*/ 1400 w 97"/>
                <a:gd name="T17" fmla="*/ 1583 h 94"/>
                <a:gd name="T18" fmla="*/ 1445 w 97"/>
                <a:gd name="T19" fmla="*/ 1255 h 94"/>
                <a:gd name="T20" fmla="*/ 1370 w 97"/>
                <a:gd name="T21" fmla="*/ 19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94">
                  <a:moveTo>
                    <a:pt x="88" y="10"/>
                  </a:moveTo>
                  <a:cubicBezTo>
                    <a:pt x="80" y="2"/>
                    <a:pt x="66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7" y="23"/>
                    <a:pt x="2" y="46"/>
                    <a:pt x="3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3" y="89"/>
                    <a:pt x="6" y="90"/>
                    <a:pt x="10" y="90"/>
                  </a:cubicBezTo>
                  <a:cubicBezTo>
                    <a:pt x="21" y="91"/>
                    <a:pt x="46" y="91"/>
                    <a:pt x="68" y="93"/>
                  </a:cubicBezTo>
                  <a:cubicBezTo>
                    <a:pt x="81" y="94"/>
                    <a:pt x="86" y="89"/>
                    <a:pt x="90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7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4" name="Freeform 725"/>
            <p:cNvSpPr>
              <a:spLocks/>
            </p:cNvSpPr>
            <p:nvPr/>
          </p:nvSpPr>
          <p:spPr bwMode="auto">
            <a:xfrm>
              <a:off x="1228" y="2939"/>
              <a:ext cx="225" cy="290"/>
            </a:xfrm>
            <a:custGeom>
              <a:avLst/>
              <a:gdLst>
                <a:gd name="T0" fmla="*/ 1333 w 90"/>
                <a:gd name="T1" fmla="*/ 1091 h 109"/>
                <a:gd name="T2" fmla="*/ 1158 w 90"/>
                <a:gd name="T3" fmla="*/ 114 h 109"/>
                <a:gd name="T4" fmla="*/ 408 w 90"/>
                <a:gd name="T5" fmla="*/ 136 h 109"/>
                <a:gd name="T6" fmla="*/ 0 w 90"/>
                <a:gd name="T7" fmla="*/ 490 h 109"/>
                <a:gd name="T8" fmla="*/ 0 w 90"/>
                <a:gd name="T9" fmla="*/ 490 h 109"/>
                <a:gd name="T10" fmla="*/ 50 w 90"/>
                <a:gd name="T11" fmla="*/ 1487 h 109"/>
                <a:gd name="T12" fmla="*/ 50 w 90"/>
                <a:gd name="T13" fmla="*/ 1658 h 109"/>
                <a:gd name="T14" fmla="*/ 438 w 90"/>
                <a:gd name="T15" fmla="*/ 2033 h 109"/>
                <a:gd name="T16" fmla="*/ 1238 w 90"/>
                <a:gd name="T17" fmla="*/ 1862 h 109"/>
                <a:gd name="T18" fmla="*/ 1333 w 90"/>
                <a:gd name="T19" fmla="*/ 1091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09">
                  <a:moveTo>
                    <a:pt x="85" y="58"/>
                  </a:moveTo>
                  <a:cubicBezTo>
                    <a:pt x="85" y="43"/>
                    <a:pt x="90" y="12"/>
                    <a:pt x="74" y="6"/>
                  </a:cubicBezTo>
                  <a:cubicBezTo>
                    <a:pt x="60" y="0"/>
                    <a:pt x="42" y="5"/>
                    <a:pt x="26" y="7"/>
                  </a:cubicBezTo>
                  <a:cubicBezTo>
                    <a:pt x="11" y="9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6"/>
                    <a:pt x="3" y="63"/>
                    <a:pt x="3" y="79"/>
                  </a:cubicBezTo>
                  <a:cubicBezTo>
                    <a:pt x="3" y="83"/>
                    <a:pt x="3" y="86"/>
                    <a:pt x="3" y="88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50" y="107"/>
                    <a:pt x="69" y="106"/>
                    <a:pt x="79" y="99"/>
                  </a:cubicBezTo>
                  <a:cubicBezTo>
                    <a:pt x="89" y="91"/>
                    <a:pt x="84" y="74"/>
                    <a:pt x="85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5" name="Freeform 726"/>
            <p:cNvSpPr>
              <a:spLocks/>
            </p:cNvSpPr>
            <p:nvPr/>
          </p:nvSpPr>
          <p:spPr bwMode="auto">
            <a:xfrm>
              <a:off x="1598" y="2987"/>
              <a:ext cx="57" cy="213"/>
            </a:xfrm>
            <a:custGeom>
              <a:avLst/>
              <a:gdLst>
                <a:gd name="T0" fmla="*/ 349 w 23"/>
                <a:gd name="T1" fmla="*/ 35 h 80"/>
                <a:gd name="T2" fmla="*/ 12 w 23"/>
                <a:gd name="T3" fmla="*/ 205 h 80"/>
                <a:gd name="T4" fmla="*/ 30 w 23"/>
                <a:gd name="T5" fmla="*/ 1134 h 80"/>
                <a:gd name="T6" fmla="*/ 337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0"/>
                    <a:pt x="1" y="11"/>
                  </a:cubicBezTo>
                  <a:cubicBezTo>
                    <a:pt x="1" y="22"/>
                    <a:pt x="1" y="46"/>
                    <a:pt x="2" y="60"/>
                  </a:cubicBezTo>
                  <a:cubicBezTo>
                    <a:pt x="4" y="74"/>
                    <a:pt x="0" y="78"/>
                    <a:pt x="22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6" name="Freeform 727"/>
            <p:cNvSpPr>
              <a:spLocks/>
            </p:cNvSpPr>
            <p:nvPr/>
          </p:nvSpPr>
          <p:spPr bwMode="auto">
            <a:xfrm>
              <a:off x="1433" y="2957"/>
              <a:ext cx="172" cy="254"/>
            </a:xfrm>
            <a:custGeom>
              <a:avLst/>
              <a:gdLst>
                <a:gd name="T0" fmla="*/ 1057 w 69"/>
                <a:gd name="T1" fmla="*/ 1358 h 95"/>
                <a:gd name="T2" fmla="*/ 1037 w 69"/>
                <a:gd name="T3" fmla="*/ 422 h 95"/>
                <a:gd name="T4" fmla="*/ 1057 w 69"/>
                <a:gd name="T5" fmla="*/ 342 h 95"/>
                <a:gd name="T6" fmla="*/ 1057 w 69"/>
                <a:gd name="T7" fmla="*/ 321 h 95"/>
                <a:gd name="T8" fmla="*/ 603 w 69"/>
                <a:gd name="T9" fmla="*/ 21 h 95"/>
                <a:gd name="T10" fmla="*/ 62 w 69"/>
                <a:gd name="T11" fmla="*/ 94 h 95"/>
                <a:gd name="T12" fmla="*/ 0 w 69"/>
                <a:gd name="T13" fmla="*/ 115 h 95"/>
                <a:gd name="T14" fmla="*/ 42 w 69"/>
                <a:gd name="T15" fmla="*/ 973 h 95"/>
                <a:gd name="T16" fmla="*/ 12 w 69"/>
                <a:gd name="T17" fmla="*/ 1644 h 95"/>
                <a:gd name="T18" fmla="*/ 75 w 69"/>
                <a:gd name="T19" fmla="*/ 1759 h 95"/>
                <a:gd name="T20" fmla="*/ 683 w 69"/>
                <a:gd name="T21" fmla="*/ 1700 h 95"/>
                <a:gd name="T22" fmla="*/ 1057 w 69"/>
                <a:gd name="T23" fmla="*/ 1551 h 95"/>
                <a:gd name="T24" fmla="*/ 1069 w 69"/>
                <a:gd name="T25" fmla="*/ 1529 h 95"/>
                <a:gd name="T26" fmla="*/ 1057 w 69"/>
                <a:gd name="T27" fmla="*/ 1358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8" y="71"/>
                  </a:moveTo>
                  <a:cubicBezTo>
                    <a:pt x="67" y="57"/>
                    <a:pt x="67" y="33"/>
                    <a:pt x="67" y="22"/>
                  </a:cubicBezTo>
                  <a:cubicBezTo>
                    <a:pt x="67" y="21"/>
                    <a:pt x="68" y="19"/>
                    <a:pt x="68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9"/>
                    <a:pt x="58" y="1"/>
                    <a:pt x="39" y="1"/>
                  </a:cubicBezTo>
                  <a:cubicBezTo>
                    <a:pt x="20" y="0"/>
                    <a:pt x="14" y="3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6" y="18"/>
                    <a:pt x="3" y="39"/>
                    <a:pt x="3" y="51"/>
                  </a:cubicBezTo>
                  <a:cubicBezTo>
                    <a:pt x="2" y="64"/>
                    <a:pt x="5" y="77"/>
                    <a:pt x="1" y="86"/>
                  </a:cubicBezTo>
                  <a:cubicBezTo>
                    <a:pt x="3" y="87"/>
                    <a:pt x="2" y="91"/>
                    <a:pt x="5" y="92"/>
                  </a:cubicBezTo>
                  <a:cubicBezTo>
                    <a:pt x="12" y="95"/>
                    <a:pt x="27" y="91"/>
                    <a:pt x="44" y="89"/>
                  </a:cubicBezTo>
                  <a:cubicBezTo>
                    <a:pt x="62" y="87"/>
                    <a:pt x="62" y="91"/>
                    <a:pt x="68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8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7" name="Freeform 728"/>
            <p:cNvSpPr>
              <a:spLocks/>
            </p:cNvSpPr>
            <p:nvPr/>
          </p:nvSpPr>
          <p:spPr bwMode="auto">
            <a:xfrm>
              <a:off x="860" y="2728"/>
              <a:ext cx="263" cy="267"/>
            </a:xfrm>
            <a:custGeom>
              <a:avLst/>
              <a:gdLst>
                <a:gd name="T0" fmla="*/ 1601 w 105"/>
                <a:gd name="T1" fmla="*/ 435 h 100"/>
                <a:gd name="T2" fmla="*/ 534 w 105"/>
                <a:gd name="T3" fmla="*/ 35 h 100"/>
                <a:gd name="T4" fmla="*/ 408 w 105"/>
                <a:gd name="T5" fmla="*/ 0 h 100"/>
                <a:gd name="T6" fmla="*/ 396 w 105"/>
                <a:gd name="T7" fmla="*/ 21 h 100"/>
                <a:gd name="T8" fmla="*/ 95 w 105"/>
                <a:gd name="T9" fmla="*/ 35 h 100"/>
                <a:gd name="T10" fmla="*/ 20 w 105"/>
                <a:gd name="T11" fmla="*/ 435 h 100"/>
                <a:gd name="T12" fmla="*/ 33 w 105"/>
                <a:gd name="T13" fmla="*/ 1469 h 100"/>
                <a:gd name="T14" fmla="*/ 333 w 105"/>
                <a:gd name="T15" fmla="*/ 1768 h 100"/>
                <a:gd name="T16" fmla="*/ 1255 w 105"/>
                <a:gd name="T17" fmla="*/ 1754 h 100"/>
                <a:gd name="T18" fmla="*/ 1601 w 105"/>
                <a:gd name="T19" fmla="*/ 457 h 100"/>
                <a:gd name="T20" fmla="*/ 1601 w 105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0">
                  <a:moveTo>
                    <a:pt x="102" y="23"/>
                  </a:moveTo>
                  <a:cubicBezTo>
                    <a:pt x="79" y="20"/>
                    <a:pt x="46" y="12"/>
                    <a:pt x="34" y="2"/>
                  </a:cubicBezTo>
                  <a:cubicBezTo>
                    <a:pt x="31" y="2"/>
                    <a:pt x="29" y="1"/>
                    <a:pt x="26" y="0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0" y="3"/>
                    <a:pt x="13" y="3"/>
                    <a:pt x="6" y="2"/>
                  </a:cubicBezTo>
                  <a:cubicBezTo>
                    <a:pt x="1" y="7"/>
                    <a:pt x="2" y="15"/>
                    <a:pt x="1" y="23"/>
                  </a:cubicBezTo>
                  <a:cubicBezTo>
                    <a:pt x="0" y="32"/>
                    <a:pt x="0" y="69"/>
                    <a:pt x="2" y="77"/>
                  </a:cubicBezTo>
                  <a:cubicBezTo>
                    <a:pt x="6" y="89"/>
                    <a:pt x="5" y="94"/>
                    <a:pt x="21" y="93"/>
                  </a:cubicBezTo>
                  <a:cubicBezTo>
                    <a:pt x="37" y="92"/>
                    <a:pt x="53" y="100"/>
                    <a:pt x="80" y="92"/>
                  </a:cubicBezTo>
                  <a:cubicBezTo>
                    <a:pt x="97" y="87"/>
                    <a:pt x="105" y="66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8" name="Freeform 729"/>
            <p:cNvSpPr>
              <a:spLocks/>
            </p:cNvSpPr>
            <p:nvPr/>
          </p:nvSpPr>
          <p:spPr bwMode="auto">
            <a:xfrm>
              <a:off x="665" y="2659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47 w 81"/>
                <a:gd name="T5" fmla="*/ 2445 h 129"/>
                <a:gd name="T6" fmla="*/ 1256 w 81"/>
                <a:gd name="T7" fmla="*/ 2296 h 129"/>
                <a:gd name="T8" fmla="*/ 127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56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3" y="127"/>
                    <a:pt x="20" y="125"/>
                    <a:pt x="34" y="129"/>
                  </a:cubicBezTo>
                  <a:cubicBezTo>
                    <a:pt x="41" y="127"/>
                    <a:pt x="50" y="128"/>
                    <a:pt x="54" y="129"/>
                  </a:cubicBezTo>
                  <a:cubicBezTo>
                    <a:pt x="60" y="125"/>
                    <a:pt x="69" y="123"/>
                    <a:pt x="80" y="121"/>
                  </a:cubicBezTo>
                  <a:cubicBezTo>
                    <a:pt x="81" y="116"/>
                    <a:pt x="81" y="109"/>
                    <a:pt x="81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8" y="95"/>
                    <a:pt x="78" y="58"/>
                    <a:pt x="79" y="49"/>
                  </a:cubicBezTo>
                  <a:cubicBezTo>
                    <a:pt x="79" y="48"/>
                    <a:pt x="80" y="47"/>
                    <a:pt x="80" y="46"/>
                  </a:cubicBezTo>
                  <a:cubicBezTo>
                    <a:pt x="79" y="39"/>
                    <a:pt x="76" y="29"/>
                    <a:pt x="73" y="26"/>
                  </a:cubicBezTo>
                  <a:cubicBezTo>
                    <a:pt x="53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9" name="Freeform 730"/>
            <p:cNvSpPr>
              <a:spLocks/>
            </p:cNvSpPr>
            <p:nvPr/>
          </p:nvSpPr>
          <p:spPr bwMode="auto">
            <a:xfrm>
              <a:off x="1553" y="2669"/>
              <a:ext cx="102" cy="323"/>
            </a:xfrm>
            <a:custGeom>
              <a:avLst/>
              <a:gdLst>
                <a:gd name="T0" fmla="*/ 632 w 41"/>
                <a:gd name="T1" fmla="*/ 21 h 121"/>
                <a:gd name="T2" fmla="*/ 229 w 41"/>
                <a:gd name="T3" fmla="*/ 93 h 121"/>
                <a:gd name="T4" fmla="*/ 30 w 41"/>
                <a:gd name="T5" fmla="*/ 948 h 121"/>
                <a:gd name="T6" fmla="*/ 75 w 41"/>
                <a:gd name="T7" fmla="*/ 2109 h 121"/>
                <a:gd name="T8" fmla="*/ 216 w 41"/>
                <a:gd name="T9" fmla="*/ 2210 h 121"/>
                <a:gd name="T10" fmla="*/ 433 w 41"/>
                <a:gd name="T11" fmla="*/ 2301 h 121"/>
                <a:gd name="T12" fmla="*/ 632 w 41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4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0" y="106"/>
                    <a:pt x="5" y="111"/>
                  </a:cubicBezTo>
                  <a:cubicBezTo>
                    <a:pt x="9" y="112"/>
                    <a:pt x="12" y="114"/>
                    <a:pt x="14" y="116"/>
                  </a:cubicBezTo>
                  <a:cubicBezTo>
                    <a:pt x="19" y="118"/>
                    <a:pt x="24" y="120"/>
                    <a:pt x="28" y="121"/>
                  </a:cubicBezTo>
                  <a:cubicBezTo>
                    <a:pt x="32" y="120"/>
                    <a:pt x="37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60" name="Freeform 731"/>
            <p:cNvSpPr>
              <a:spLocks/>
            </p:cNvSpPr>
            <p:nvPr/>
          </p:nvSpPr>
          <p:spPr bwMode="auto">
            <a:xfrm>
              <a:off x="1340" y="2645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83 w 94"/>
                <a:gd name="T3" fmla="*/ 2333 h 123"/>
                <a:gd name="T4" fmla="*/ 645 w 94"/>
                <a:gd name="T5" fmla="*/ 2312 h 123"/>
                <a:gd name="T6" fmla="*/ 1188 w 94"/>
                <a:gd name="T7" fmla="*/ 2240 h 123"/>
                <a:gd name="T8" fmla="*/ 1333 w 94"/>
                <a:gd name="T9" fmla="*/ 2253 h 123"/>
                <a:gd name="T10" fmla="*/ 1375 w 94"/>
                <a:gd name="T11" fmla="*/ 2141 h 123"/>
                <a:gd name="T12" fmla="*/ 1363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113 w 94"/>
                <a:gd name="T19" fmla="*/ 21 h 123"/>
                <a:gd name="T20" fmla="*/ 1020 w 94"/>
                <a:gd name="T21" fmla="*/ 0 h 123"/>
                <a:gd name="T22" fmla="*/ 175 w 94"/>
                <a:gd name="T23" fmla="*/ 419 h 123"/>
                <a:gd name="T24" fmla="*/ 175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83 w 94"/>
                <a:gd name="T33" fmla="*/ 2141 h 123"/>
                <a:gd name="T34" fmla="*/ 8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7" y="123"/>
                  </a:cubicBezTo>
                  <a:cubicBezTo>
                    <a:pt x="38" y="122"/>
                    <a:pt x="39" y="122"/>
                    <a:pt x="41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80" y="118"/>
                    <a:pt x="82" y="118"/>
                    <a:pt x="85" y="119"/>
                  </a:cubicBezTo>
                  <a:cubicBezTo>
                    <a:pt x="86" y="117"/>
                    <a:pt x="87" y="115"/>
                    <a:pt x="88" y="113"/>
                  </a:cubicBezTo>
                  <a:cubicBezTo>
                    <a:pt x="85" y="101"/>
                    <a:pt x="85" y="77"/>
                    <a:pt x="87" y="59"/>
                  </a:cubicBezTo>
                  <a:cubicBezTo>
                    <a:pt x="88" y="45"/>
                    <a:pt x="91" y="32"/>
                    <a:pt x="94" y="24"/>
                  </a:cubicBezTo>
                  <a:cubicBezTo>
                    <a:pt x="92" y="19"/>
                    <a:pt x="92" y="15"/>
                    <a:pt x="92" y="12"/>
                  </a:cubicBezTo>
                  <a:cubicBezTo>
                    <a:pt x="83" y="11"/>
                    <a:pt x="75" y="8"/>
                    <a:pt x="71" y="1"/>
                  </a:cubicBezTo>
                  <a:cubicBezTo>
                    <a:pt x="69" y="1"/>
                    <a:pt x="68" y="1"/>
                    <a:pt x="65" y="0"/>
                  </a:cubicBezTo>
                  <a:cubicBezTo>
                    <a:pt x="57" y="8"/>
                    <a:pt x="30" y="2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8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5" y="59"/>
                    <a:pt x="4" y="75"/>
                  </a:cubicBezTo>
                  <a:cubicBezTo>
                    <a:pt x="4" y="91"/>
                    <a:pt x="3" y="111"/>
                    <a:pt x="5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3" y="113"/>
                    <a:pt x="22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61" name="Freeform 732"/>
            <p:cNvSpPr>
              <a:spLocks/>
            </p:cNvSpPr>
            <p:nvPr/>
          </p:nvSpPr>
          <p:spPr bwMode="auto">
            <a:xfrm>
              <a:off x="1095" y="2731"/>
              <a:ext cx="258" cy="261"/>
            </a:xfrm>
            <a:custGeom>
              <a:avLst/>
              <a:gdLst>
                <a:gd name="T0" fmla="*/ 1556 w 103"/>
                <a:gd name="T1" fmla="*/ 1547 h 98"/>
                <a:gd name="T2" fmla="*/ 1601 w 103"/>
                <a:gd name="T3" fmla="*/ 1420 h 98"/>
                <a:gd name="T4" fmla="*/ 1601 w 103"/>
                <a:gd name="T5" fmla="*/ 815 h 98"/>
                <a:gd name="T6" fmla="*/ 1588 w 103"/>
                <a:gd name="T7" fmla="*/ 77 h 98"/>
                <a:gd name="T8" fmla="*/ 1505 w 103"/>
                <a:gd name="T9" fmla="*/ 0 h 98"/>
                <a:gd name="T10" fmla="*/ 313 w 103"/>
                <a:gd name="T11" fmla="*/ 431 h 98"/>
                <a:gd name="T12" fmla="*/ 125 w 103"/>
                <a:gd name="T13" fmla="*/ 418 h 98"/>
                <a:gd name="T14" fmla="*/ 125 w 103"/>
                <a:gd name="T15" fmla="*/ 431 h 98"/>
                <a:gd name="T16" fmla="*/ 20 w 103"/>
                <a:gd name="T17" fmla="*/ 1475 h 98"/>
                <a:gd name="T18" fmla="*/ 50 w 103"/>
                <a:gd name="T19" fmla="*/ 1795 h 98"/>
                <a:gd name="T20" fmla="*/ 741 w 103"/>
                <a:gd name="T21" fmla="*/ 1851 h 98"/>
                <a:gd name="T22" fmla="*/ 929 w 103"/>
                <a:gd name="T23" fmla="*/ 1758 h 98"/>
                <a:gd name="T24" fmla="*/ 942 w 103"/>
                <a:gd name="T25" fmla="*/ 1758 h 98"/>
                <a:gd name="T26" fmla="*/ 1242 w 103"/>
                <a:gd name="T27" fmla="*/ 1603 h 98"/>
                <a:gd name="T28" fmla="*/ 1556 w 103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2" y="67"/>
                    <a:pt x="102" y="54"/>
                    <a:pt x="102" y="43"/>
                  </a:cubicBezTo>
                  <a:cubicBezTo>
                    <a:pt x="103" y="31"/>
                    <a:pt x="100" y="15"/>
                    <a:pt x="101" y="4"/>
                  </a:cubicBezTo>
                  <a:cubicBezTo>
                    <a:pt x="99" y="3"/>
                    <a:pt x="98" y="2"/>
                    <a:pt x="96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7" y="23"/>
                    <a:pt x="13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1" y="90"/>
                    <a:pt x="3" y="95"/>
                  </a:cubicBezTo>
                  <a:cubicBezTo>
                    <a:pt x="25" y="97"/>
                    <a:pt x="38" y="94"/>
                    <a:pt x="47" y="98"/>
                  </a:cubicBezTo>
                  <a:cubicBezTo>
                    <a:pt x="51" y="96"/>
                    <a:pt x="56" y="94"/>
                    <a:pt x="59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5" y="89"/>
                    <a:pt x="71" y="86"/>
                    <a:pt x="79" y="85"/>
                  </a:cubicBezTo>
                  <a:cubicBezTo>
                    <a:pt x="86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1462" name="Group 3"/>
          <p:cNvGrpSpPr>
            <a:grpSpLocks/>
          </p:cNvGrpSpPr>
          <p:nvPr/>
        </p:nvGrpSpPr>
        <p:grpSpPr bwMode="auto">
          <a:xfrm>
            <a:off x="9058484" y="2100443"/>
            <a:ext cx="2223351" cy="552809"/>
            <a:chOff x="660" y="1419"/>
            <a:chExt cx="2975" cy="1861"/>
          </a:xfrm>
        </p:grpSpPr>
        <p:grpSp>
          <p:nvGrpSpPr>
            <p:cNvPr id="1463" name="Group 4"/>
            <p:cNvGrpSpPr>
              <a:grpSpLocks/>
            </p:cNvGrpSpPr>
            <p:nvPr/>
          </p:nvGrpSpPr>
          <p:grpSpPr bwMode="auto">
            <a:xfrm>
              <a:off x="1648" y="1419"/>
              <a:ext cx="997" cy="1861"/>
              <a:chOff x="1648" y="1419"/>
              <a:chExt cx="997" cy="1861"/>
            </a:xfrm>
          </p:grpSpPr>
          <p:sp>
            <p:nvSpPr>
              <p:cNvPr id="1992" name="Freeform 5"/>
              <p:cNvSpPr>
                <a:spLocks/>
              </p:cNvSpPr>
              <p:nvPr/>
            </p:nvSpPr>
            <p:spPr bwMode="auto">
              <a:xfrm>
                <a:off x="164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25 w 390"/>
                  <a:gd name="T15" fmla="*/ 4104 h 230"/>
                  <a:gd name="T16" fmla="*/ 5125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3" name="Freeform 6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83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3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4" name="Freeform 7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5" name="Freeform 8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6" name="Freeform 9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7" name="Freeform 10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6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8" name="Freeform 11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633 w 53"/>
                  <a:gd name="T1" fmla="*/ 115 h 85"/>
                  <a:gd name="T2" fmla="*/ 12 w 53"/>
                  <a:gd name="T3" fmla="*/ 0 h 85"/>
                  <a:gd name="T4" fmla="*/ 0 w 53"/>
                  <a:gd name="T5" fmla="*/ 1482 h 85"/>
                  <a:gd name="T6" fmla="*/ 775 w 53"/>
                  <a:gd name="T7" fmla="*/ 1199 h 85"/>
                  <a:gd name="T8" fmla="*/ 633 w 53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41" y="6"/>
                    </a:moveTo>
                    <a:cubicBezTo>
                      <a:pt x="22" y="0"/>
                      <a:pt x="15" y="2"/>
                      <a:pt x="1" y="0"/>
                    </a:cubicBezTo>
                    <a:cubicBezTo>
                      <a:pt x="1" y="29"/>
                      <a:pt x="0" y="55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99" name="Freeform 12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0" name="Freeform 13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1" name="Freeform 14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2" name="Freeform 15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3" name="Freeform 16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4" name="Freeform 17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5" name="Freeform 18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6" name="Freeform 19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7" name="Freeform 20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8" name="Freeform 21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09" name="Freeform 22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0" name="Freeform 23"/>
              <p:cNvSpPr>
                <a:spLocks/>
              </p:cNvSpPr>
              <p:nvPr/>
            </p:nvSpPr>
            <p:spPr bwMode="auto">
              <a:xfrm>
                <a:off x="1655" y="3160"/>
                <a:ext cx="988" cy="120"/>
              </a:xfrm>
              <a:custGeom>
                <a:avLst/>
                <a:gdLst>
                  <a:gd name="T0" fmla="*/ 6181 w 395"/>
                  <a:gd name="T1" fmla="*/ 285 h 45"/>
                  <a:gd name="T2" fmla="*/ 5868 w 395"/>
                  <a:gd name="T3" fmla="*/ 77 h 45"/>
                  <a:gd name="T4" fmla="*/ 5868 w 395"/>
                  <a:gd name="T5" fmla="*/ 93 h 45"/>
                  <a:gd name="T6" fmla="*/ 5493 w 395"/>
                  <a:gd name="T7" fmla="*/ 248 h 45"/>
                  <a:gd name="T8" fmla="*/ 4867 w 395"/>
                  <a:gd name="T9" fmla="*/ 307 h 45"/>
                  <a:gd name="T10" fmla="*/ 4817 w 395"/>
                  <a:gd name="T11" fmla="*/ 192 h 45"/>
                  <a:gd name="T12" fmla="*/ 4817 w 395"/>
                  <a:gd name="T13" fmla="*/ 192 h 45"/>
                  <a:gd name="T14" fmla="*/ 4755 w 395"/>
                  <a:gd name="T15" fmla="*/ 307 h 45"/>
                  <a:gd name="T16" fmla="*/ 3960 w 395"/>
                  <a:gd name="T17" fmla="*/ 477 h 45"/>
                  <a:gd name="T18" fmla="*/ 3554 w 395"/>
                  <a:gd name="T19" fmla="*/ 115 h 45"/>
                  <a:gd name="T20" fmla="*/ 3504 w 395"/>
                  <a:gd name="T21" fmla="*/ 248 h 45"/>
                  <a:gd name="T22" fmla="*/ 3159 w 395"/>
                  <a:gd name="T23" fmla="*/ 435 h 45"/>
                  <a:gd name="T24" fmla="*/ 2251 w 395"/>
                  <a:gd name="T25" fmla="*/ 376 h 45"/>
                  <a:gd name="T26" fmla="*/ 2096 w 395"/>
                  <a:gd name="T27" fmla="*/ 320 h 45"/>
                  <a:gd name="T28" fmla="*/ 2096 w 395"/>
                  <a:gd name="T29" fmla="*/ 320 h 45"/>
                  <a:gd name="T30" fmla="*/ 1926 w 395"/>
                  <a:gd name="T31" fmla="*/ 397 h 45"/>
                  <a:gd name="T32" fmla="*/ 988 w 395"/>
                  <a:gd name="T33" fmla="*/ 307 h 45"/>
                  <a:gd name="T34" fmla="*/ 770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22 w 395"/>
                  <a:gd name="T41" fmla="*/ 853 h 45"/>
                  <a:gd name="T42" fmla="*/ 6181 w 395"/>
                  <a:gd name="T43" fmla="*/ 683 h 45"/>
                  <a:gd name="T44" fmla="*/ 6181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1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1" name="Oval 24"/>
              <p:cNvSpPr>
                <a:spLocks noChangeArrowheads="1"/>
              </p:cNvSpPr>
              <p:nvPr/>
            </p:nvSpPr>
            <p:spPr bwMode="auto">
              <a:xfrm>
                <a:off x="185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2" name="Oval 25"/>
              <p:cNvSpPr>
                <a:spLocks noChangeArrowheads="1"/>
              </p:cNvSpPr>
              <p:nvPr/>
            </p:nvSpPr>
            <p:spPr bwMode="auto">
              <a:xfrm>
                <a:off x="184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3" name="Oval 26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4" name="Freeform 27"/>
              <p:cNvSpPr>
                <a:spLocks/>
              </p:cNvSpPr>
              <p:nvPr/>
            </p:nvSpPr>
            <p:spPr bwMode="auto">
              <a:xfrm>
                <a:off x="185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15" name="Oval 28"/>
              <p:cNvSpPr>
                <a:spLocks noChangeArrowheads="1"/>
              </p:cNvSpPr>
              <p:nvPr/>
            </p:nvSpPr>
            <p:spPr bwMode="auto">
              <a:xfrm>
                <a:off x="186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6" name="Oval 29"/>
              <p:cNvSpPr>
                <a:spLocks noChangeArrowheads="1"/>
              </p:cNvSpPr>
              <p:nvPr/>
            </p:nvSpPr>
            <p:spPr bwMode="auto">
              <a:xfrm>
                <a:off x="186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7" name="Oval 30"/>
              <p:cNvSpPr>
                <a:spLocks noChangeArrowheads="1"/>
              </p:cNvSpPr>
              <p:nvPr/>
            </p:nvSpPr>
            <p:spPr bwMode="auto">
              <a:xfrm>
                <a:off x="207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8" name="Oval 31"/>
              <p:cNvSpPr>
                <a:spLocks noChangeArrowheads="1"/>
              </p:cNvSpPr>
              <p:nvPr/>
            </p:nvSpPr>
            <p:spPr bwMode="auto">
              <a:xfrm>
                <a:off x="207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9" name="Oval 32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0" name="Freeform 33"/>
              <p:cNvSpPr>
                <a:spLocks/>
              </p:cNvSpPr>
              <p:nvPr/>
            </p:nvSpPr>
            <p:spPr bwMode="auto">
              <a:xfrm>
                <a:off x="208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1" name="Oval 34"/>
              <p:cNvSpPr>
                <a:spLocks noChangeArrowheads="1"/>
              </p:cNvSpPr>
              <p:nvPr/>
            </p:nvSpPr>
            <p:spPr bwMode="auto">
              <a:xfrm>
                <a:off x="208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2" name="Oval 35"/>
              <p:cNvSpPr>
                <a:spLocks noChangeArrowheads="1"/>
              </p:cNvSpPr>
              <p:nvPr/>
            </p:nvSpPr>
            <p:spPr bwMode="auto">
              <a:xfrm>
                <a:off x="2095" y="26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3" name="Oval 36"/>
              <p:cNvSpPr>
                <a:spLocks noChangeArrowheads="1"/>
              </p:cNvSpPr>
              <p:nvPr/>
            </p:nvSpPr>
            <p:spPr bwMode="auto">
              <a:xfrm>
                <a:off x="232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4" name="Oval 37"/>
              <p:cNvSpPr>
                <a:spLocks noChangeArrowheads="1"/>
              </p:cNvSpPr>
              <p:nvPr/>
            </p:nvSpPr>
            <p:spPr bwMode="auto">
              <a:xfrm>
                <a:off x="231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5" name="Oval 3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6" name="Freeform 39"/>
              <p:cNvSpPr>
                <a:spLocks/>
              </p:cNvSpPr>
              <p:nvPr/>
            </p:nvSpPr>
            <p:spPr bwMode="auto">
              <a:xfrm>
                <a:off x="2325" y="2520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27" name="Oval 40"/>
              <p:cNvSpPr>
                <a:spLocks noChangeArrowheads="1"/>
              </p:cNvSpPr>
              <p:nvPr/>
            </p:nvSpPr>
            <p:spPr bwMode="auto">
              <a:xfrm>
                <a:off x="233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8" name="Oval 41"/>
              <p:cNvSpPr>
                <a:spLocks noChangeArrowheads="1"/>
              </p:cNvSpPr>
              <p:nvPr/>
            </p:nvSpPr>
            <p:spPr bwMode="auto">
              <a:xfrm>
                <a:off x="2340" y="253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9" name="Oval 42"/>
              <p:cNvSpPr>
                <a:spLocks noChangeArrowheads="1"/>
              </p:cNvSpPr>
              <p:nvPr/>
            </p:nvSpPr>
            <p:spPr bwMode="auto">
              <a:xfrm>
                <a:off x="240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0" name="Oval 43"/>
              <p:cNvSpPr>
                <a:spLocks noChangeArrowheads="1"/>
              </p:cNvSpPr>
              <p:nvPr/>
            </p:nvSpPr>
            <p:spPr bwMode="auto">
              <a:xfrm>
                <a:off x="240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1" name="Oval 44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2" name="Freeform 45"/>
              <p:cNvSpPr>
                <a:spLocks/>
              </p:cNvSpPr>
              <p:nvPr/>
            </p:nvSpPr>
            <p:spPr bwMode="auto">
              <a:xfrm>
                <a:off x="241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3" name="Oval 46"/>
              <p:cNvSpPr>
                <a:spLocks noChangeArrowheads="1"/>
              </p:cNvSpPr>
              <p:nvPr/>
            </p:nvSpPr>
            <p:spPr bwMode="auto">
              <a:xfrm>
                <a:off x="241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4" name="Oval 47"/>
              <p:cNvSpPr>
                <a:spLocks noChangeArrowheads="1"/>
              </p:cNvSpPr>
              <p:nvPr/>
            </p:nvSpPr>
            <p:spPr bwMode="auto">
              <a:xfrm>
                <a:off x="2425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5" name="Oval 48"/>
              <p:cNvSpPr>
                <a:spLocks noChangeArrowheads="1"/>
              </p:cNvSpPr>
              <p:nvPr/>
            </p:nvSpPr>
            <p:spPr bwMode="auto">
              <a:xfrm>
                <a:off x="218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6" name="Oval 49"/>
              <p:cNvSpPr>
                <a:spLocks noChangeArrowheads="1"/>
              </p:cNvSpPr>
              <p:nvPr/>
            </p:nvSpPr>
            <p:spPr bwMode="auto">
              <a:xfrm>
                <a:off x="218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7" name="Oval 50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8" name="Freeform 51"/>
              <p:cNvSpPr>
                <a:spLocks/>
              </p:cNvSpPr>
              <p:nvPr/>
            </p:nvSpPr>
            <p:spPr bwMode="auto">
              <a:xfrm>
                <a:off x="2190" y="2848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5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39" name="Oval 52"/>
              <p:cNvSpPr>
                <a:spLocks noChangeArrowheads="1"/>
              </p:cNvSpPr>
              <p:nvPr/>
            </p:nvSpPr>
            <p:spPr bwMode="auto">
              <a:xfrm>
                <a:off x="2195" y="2859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0" name="Oval 53"/>
              <p:cNvSpPr>
                <a:spLocks noChangeArrowheads="1"/>
              </p:cNvSpPr>
              <p:nvPr/>
            </p:nvSpPr>
            <p:spPr bwMode="auto">
              <a:xfrm>
                <a:off x="2200" y="2864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1" name="Oval 54"/>
              <p:cNvSpPr>
                <a:spLocks noChangeArrowheads="1"/>
              </p:cNvSpPr>
              <p:nvPr/>
            </p:nvSpPr>
            <p:spPr bwMode="auto">
              <a:xfrm>
                <a:off x="205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2" name="Oval 55"/>
              <p:cNvSpPr>
                <a:spLocks noChangeArrowheads="1"/>
              </p:cNvSpPr>
              <p:nvPr/>
            </p:nvSpPr>
            <p:spPr bwMode="auto">
              <a:xfrm>
                <a:off x="205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3" name="Oval 56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4" name="Freeform 57"/>
              <p:cNvSpPr>
                <a:spLocks/>
              </p:cNvSpPr>
              <p:nvPr/>
            </p:nvSpPr>
            <p:spPr bwMode="auto">
              <a:xfrm>
                <a:off x="206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45" name="Oval 58"/>
              <p:cNvSpPr>
                <a:spLocks noChangeArrowheads="1"/>
              </p:cNvSpPr>
              <p:nvPr/>
            </p:nvSpPr>
            <p:spPr bwMode="auto">
              <a:xfrm>
                <a:off x="2068" y="3067"/>
                <a:ext cx="37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6" name="Oval 59"/>
              <p:cNvSpPr>
                <a:spLocks noChangeArrowheads="1"/>
              </p:cNvSpPr>
              <p:nvPr/>
            </p:nvSpPr>
            <p:spPr bwMode="auto">
              <a:xfrm>
                <a:off x="2075" y="307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7" name="Oval 60"/>
              <p:cNvSpPr>
                <a:spLocks noChangeArrowheads="1"/>
              </p:cNvSpPr>
              <p:nvPr/>
            </p:nvSpPr>
            <p:spPr bwMode="auto">
              <a:xfrm>
                <a:off x="1855" y="3061"/>
                <a:ext cx="93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8" name="Oval 61"/>
              <p:cNvSpPr>
                <a:spLocks noChangeArrowheads="1"/>
              </p:cNvSpPr>
              <p:nvPr/>
            </p:nvSpPr>
            <p:spPr bwMode="auto">
              <a:xfrm>
                <a:off x="184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49" name="Oval 62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0" name="Freeform 63"/>
              <p:cNvSpPr>
                <a:spLocks/>
              </p:cNvSpPr>
              <p:nvPr/>
            </p:nvSpPr>
            <p:spPr bwMode="auto">
              <a:xfrm>
                <a:off x="1855" y="3067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83 h 31"/>
                  <a:gd name="T4" fmla="*/ 14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51" name="Oval 64"/>
              <p:cNvSpPr>
                <a:spLocks noChangeArrowheads="1"/>
              </p:cNvSpPr>
              <p:nvPr/>
            </p:nvSpPr>
            <p:spPr bwMode="auto">
              <a:xfrm>
                <a:off x="186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2" name="Oval 65"/>
              <p:cNvSpPr>
                <a:spLocks noChangeArrowheads="1"/>
              </p:cNvSpPr>
              <p:nvPr/>
            </p:nvSpPr>
            <p:spPr bwMode="auto">
              <a:xfrm>
                <a:off x="187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3" name="Oval 66"/>
              <p:cNvSpPr>
                <a:spLocks noChangeArrowheads="1"/>
              </p:cNvSpPr>
              <p:nvPr/>
            </p:nvSpPr>
            <p:spPr bwMode="auto">
              <a:xfrm>
                <a:off x="1685" y="2803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4" name="Oval 67"/>
              <p:cNvSpPr>
                <a:spLocks noChangeArrowheads="1"/>
              </p:cNvSpPr>
              <p:nvPr/>
            </p:nvSpPr>
            <p:spPr bwMode="auto">
              <a:xfrm>
                <a:off x="167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5" name="Oval 6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6" name="Freeform 69"/>
              <p:cNvSpPr>
                <a:spLocks/>
              </p:cNvSpPr>
              <p:nvPr/>
            </p:nvSpPr>
            <p:spPr bwMode="auto">
              <a:xfrm>
                <a:off x="1685" y="2805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57" name="Oval 70"/>
              <p:cNvSpPr>
                <a:spLocks noChangeArrowheads="1"/>
              </p:cNvSpPr>
              <p:nvPr/>
            </p:nvSpPr>
            <p:spPr bwMode="auto">
              <a:xfrm>
                <a:off x="169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8" name="Oval 71"/>
              <p:cNvSpPr>
                <a:spLocks noChangeArrowheads="1"/>
              </p:cNvSpPr>
              <p:nvPr/>
            </p:nvSpPr>
            <p:spPr bwMode="auto">
              <a:xfrm>
                <a:off x="170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59" name="Oval 72"/>
              <p:cNvSpPr>
                <a:spLocks noChangeArrowheads="1"/>
              </p:cNvSpPr>
              <p:nvPr/>
            </p:nvSpPr>
            <p:spPr bwMode="auto">
              <a:xfrm>
                <a:off x="1935" y="2835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0" name="Oval 73"/>
              <p:cNvSpPr>
                <a:spLocks noChangeArrowheads="1"/>
              </p:cNvSpPr>
              <p:nvPr/>
            </p:nvSpPr>
            <p:spPr bwMode="auto">
              <a:xfrm>
                <a:off x="192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1" name="Oval 74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2" name="Freeform 75"/>
              <p:cNvSpPr>
                <a:spLocks/>
              </p:cNvSpPr>
              <p:nvPr/>
            </p:nvSpPr>
            <p:spPr bwMode="auto">
              <a:xfrm>
                <a:off x="1935" y="2837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3" name="Oval 76"/>
              <p:cNvSpPr>
                <a:spLocks noChangeArrowheads="1"/>
              </p:cNvSpPr>
              <p:nvPr/>
            </p:nvSpPr>
            <p:spPr bwMode="auto">
              <a:xfrm>
                <a:off x="194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4" name="Oval 77"/>
              <p:cNvSpPr>
                <a:spLocks noChangeArrowheads="1"/>
              </p:cNvSpPr>
              <p:nvPr/>
            </p:nvSpPr>
            <p:spPr bwMode="auto">
              <a:xfrm>
                <a:off x="195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5" name="Oval 78"/>
              <p:cNvSpPr>
                <a:spLocks noChangeArrowheads="1"/>
              </p:cNvSpPr>
              <p:nvPr/>
            </p:nvSpPr>
            <p:spPr bwMode="auto">
              <a:xfrm>
                <a:off x="2548" y="252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6" name="Oval 79"/>
              <p:cNvSpPr>
                <a:spLocks noChangeArrowheads="1"/>
              </p:cNvSpPr>
              <p:nvPr/>
            </p:nvSpPr>
            <p:spPr bwMode="auto">
              <a:xfrm>
                <a:off x="254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7" name="Oval 80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68" name="Freeform 81"/>
              <p:cNvSpPr>
                <a:spLocks/>
              </p:cNvSpPr>
              <p:nvPr/>
            </p:nvSpPr>
            <p:spPr bwMode="auto">
              <a:xfrm>
                <a:off x="255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9" name="Oval 82"/>
              <p:cNvSpPr>
                <a:spLocks noChangeArrowheads="1"/>
              </p:cNvSpPr>
              <p:nvPr/>
            </p:nvSpPr>
            <p:spPr bwMode="auto">
              <a:xfrm>
                <a:off x="255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0" name="Oval 83"/>
              <p:cNvSpPr>
                <a:spLocks noChangeArrowheads="1"/>
              </p:cNvSpPr>
              <p:nvPr/>
            </p:nvSpPr>
            <p:spPr bwMode="auto">
              <a:xfrm>
                <a:off x="256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1" name="Oval 84"/>
              <p:cNvSpPr>
                <a:spLocks noChangeArrowheads="1"/>
              </p:cNvSpPr>
              <p:nvPr/>
            </p:nvSpPr>
            <p:spPr bwMode="auto">
              <a:xfrm>
                <a:off x="228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2" name="Oval 85"/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3" name="Oval 86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4" name="Freeform 87"/>
              <p:cNvSpPr>
                <a:spLocks/>
              </p:cNvSpPr>
              <p:nvPr/>
            </p:nvSpPr>
            <p:spPr bwMode="auto">
              <a:xfrm>
                <a:off x="229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75" name="Oval 88"/>
              <p:cNvSpPr>
                <a:spLocks noChangeArrowheads="1"/>
              </p:cNvSpPr>
              <p:nvPr/>
            </p:nvSpPr>
            <p:spPr bwMode="auto">
              <a:xfrm>
                <a:off x="2298" y="3048"/>
                <a:ext cx="3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6" name="Oval 89"/>
              <p:cNvSpPr>
                <a:spLocks noChangeArrowheads="1"/>
              </p:cNvSpPr>
              <p:nvPr/>
            </p:nvSpPr>
            <p:spPr bwMode="auto">
              <a:xfrm>
                <a:off x="2305" y="30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7" name="Oval 90"/>
              <p:cNvSpPr>
                <a:spLocks noChangeArrowheads="1"/>
              </p:cNvSpPr>
              <p:nvPr/>
            </p:nvSpPr>
            <p:spPr bwMode="auto">
              <a:xfrm>
                <a:off x="247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8" name="Oval 91"/>
              <p:cNvSpPr>
                <a:spLocks noChangeArrowheads="1"/>
              </p:cNvSpPr>
              <p:nvPr/>
            </p:nvSpPr>
            <p:spPr bwMode="auto">
              <a:xfrm>
                <a:off x="247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79" name="Oval 92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0" name="Freeform 93"/>
              <p:cNvSpPr>
                <a:spLocks/>
              </p:cNvSpPr>
              <p:nvPr/>
            </p:nvSpPr>
            <p:spPr bwMode="auto">
              <a:xfrm>
                <a:off x="247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95 w 24"/>
                  <a:gd name="T5" fmla="*/ 404 h 25"/>
                  <a:gd name="T6" fmla="*/ 0 w 24"/>
                  <a:gd name="T7" fmla="*/ 370 h 25"/>
                  <a:gd name="T8" fmla="*/ 158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1" name="Oval 94"/>
              <p:cNvSpPr>
                <a:spLocks noChangeArrowheads="1"/>
              </p:cNvSpPr>
              <p:nvPr/>
            </p:nvSpPr>
            <p:spPr bwMode="auto">
              <a:xfrm>
                <a:off x="248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2" name="Oval 95"/>
              <p:cNvSpPr>
                <a:spLocks noChangeArrowheads="1"/>
              </p:cNvSpPr>
              <p:nvPr/>
            </p:nvSpPr>
            <p:spPr bwMode="auto">
              <a:xfrm>
                <a:off x="248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3" name="Oval 96"/>
              <p:cNvSpPr>
                <a:spLocks noChangeArrowheads="1"/>
              </p:cNvSpPr>
              <p:nvPr/>
            </p:nvSpPr>
            <p:spPr bwMode="auto">
              <a:xfrm>
                <a:off x="1675" y="307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4" name="Oval 97"/>
              <p:cNvSpPr>
                <a:spLocks noChangeArrowheads="1"/>
              </p:cNvSpPr>
              <p:nvPr/>
            </p:nvSpPr>
            <p:spPr bwMode="auto">
              <a:xfrm>
                <a:off x="167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5" name="Oval 98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6" name="Freeform 99"/>
              <p:cNvSpPr>
                <a:spLocks/>
              </p:cNvSpPr>
              <p:nvPr/>
            </p:nvSpPr>
            <p:spPr bwMode="auto">
              <a:xfrm>
                <a:off x="1675" y="3080"/>
                <a:ext cx="60" cy="67"/>
              </a:xfrm>
              <a:custGeom>
                <a:avLst/>
                <a:gdLst>
                  <a:gd name="T0" fmla="*/ 283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83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8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2" y="3"/>
                      <a:pt x="1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87" name="Oval 100"/>
              <p:cNvSpPr>
                <a:spLocks noChangeArrowheads="1"/>
              </p:cNvSpPr>
              <p:nvPr/>
            </p:nvSpPr>
            <p:spPr bwMode="auto">
              <a:xfrm>
                <a:off x="1683" y="3091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8" name="Oval 101"/>
              <p:cNvSpPr>
                <a:spLocks noChangeArrowheads="1"/>
              </p:cNvSpPr>
              <p:nvPr/>
            </p:nvSpPr>
            <p:spPr bwMode="auto">
              <a:xfrm>
                <a:off x="1688" y="309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89" name="Freeform 102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0" name="Oval 103"/>
              <p:cNvSpPr>
                <a:spLocks noChangeArrowheads="1"/>
              </p:cNvSpPr>
              <p:nvPr/>
            </p:nvSpPr>
            <p:spPr bwMode="auto">
              <a:xfrm>
                <a:off x="175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91" name="Oval 104"/>
              <p:cNvSpPr>
                <a:spLocks noChangeArrowheads="1"/>
              </p:cNvSpPr>
              <p:nvPr/>
            </p:nvSpPr>
            <p:spPr bwMode="auto">
              <a:xfrm>
                <a:off x="173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92" name="Freeform 105"/>
              <p:cNvSpPr>
                <a:spLocks/>
              </p:cNvSpPr>
              <p:nvPr/>
            </p:nvSpPr>
            <p:spPr bwMode="auto">
              <a:xfrm>
                <a:off x="166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3" name="Freeform 106"/>
              <p:cNvSpPr>
                <a:spLocks/>
              </p:cNvSpPr>
              <p:nvPr/>
            </p:nvSpPr>
            <p:spPr bwMode="auto">
              <a:xfrm>
                <a:off x="1815" y="1488"/>
                <a:ext cx="160" cy="947"/>
              </a:xfrm>
              <a:custGeom>
                <a:avLst/>
                <a:gdLst>
                  <a:gd name="T0" fmla="*/ 0 w 64"/>
                  <a:gd name="T1" fmla="*/ 6704 h 355"/>
                  <a:gd name="T2" fmla="*/ 908 w 64"/>
                  <a:gd name="T3" fmla="*/ 6626 h 355"/>
                  <a:gd name="T4" fmla="*/ 988 w 64"/>
                  <a:gd name="T5" fmla="*/ 5693 h 355"/>
                  <a:gd name="T6" fmla="*/ 988 w 64"/>
                  <a:gd name="T7" fmla="*/ 0 h 355"/>
                  <a:gd name="T8" fmla="*/ 833 w 64"/>
                  <a:gd name="T9" fmla="*/ 6111 h 355"/>
                  <a:gd name="T10" fmla="*/ 0 w 64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4" name="Freeform 107"/>
              <p:cNvSpPr>
                <a:spLocks/>
              </p:cNvSpPr>
              <p:nvPr/>
            </p:nvSpPr>
            <p:spPr bwMode="auto">
              <a:xfrm>
                <a:off x="1665" y="1432"/>
                <a:ext cx="248" cy="283"/>
              </a:xfrm>
              <a:custGeom>
                <a:avLst/>
                <a:gdLst>
                  <a:gd name="T0" fmla="*/ 0 w 99"/>
                  <a:gd name="T1" fmla="*/ 2018 h 106"/>
                  <a:gd name="T2" fmla="*/ 0 w 99"/>
                  <a:gd name="T3" fmla="*/ 400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5 h 106"/>
                  <a:gd name="T12" fmla="*/ 238 w 99"/>
                  <a:gd name="T13" fmla="*/ 363 h 106"/>
                  <a:gd name="T14" fmla="*/ 0 w 99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5" name="Freeform 108"/>
              <p:cNvSpPr>
                <a:spLocks/>
              </p:cNvSpPr>
              <p:nvPr/>
            </p:nvSpPr>
            <p:spPr bwMode="auto">
              <a:xfrm>
                <a:off x="166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6" name="Oval 109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97" name="Freeform 110"/>
              <p:cNvSpPr>
                <a:spLocks/>
              </p:cNvSpPr>
              <p:nvPr/>
            </p:nvSpPr>
            <p:spPr bwMode="auto">
              <a:xfrm>
                <a:off x="175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98" name="Oval 111"/>
              <p:cNvSpPr>
                <a:spLocks noChangeArrowheads="1"/>
              </p:cNvSpPr>
              <p:nvPr/>
            </p:nvSpPr>
            <p:spPr bwMode="auto">
              <a:xfrm>
                <a:off x="175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099" name="Freeform 112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0" name="Oval 113"/>
              <p:cNvSpPr>
                <a:spLocks noChangeArrowheads="1"/>
              </p:cNvSpPr>
              <p:nvPr/>
            </p:nvSpPr>
            <p:spPr bwMode="auto">
              <a:xfrm>
                <a:off x="241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01" name="Oval 114"/>
              <p:cNvSpPr>
                <a:spLocks noChangeArrowheads="1"/>
              </p:cNvSpPr>
              <p:nvPr/>
            </p:nvSpPr>
            <p:spPr bwMode="auto">
              <a:xfrm>
                <a:off x="239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02" name="Freeform 115"/>
              <p:cNvSpPr>
                <a:spLocks/>
              </p:cNvSpPr>
              <p:nvPr/>
            </p:nvSpPr>
            <p:spPr bwMode="auto">
              <a:xfrm>
                <a:off x="2325" y="1437"/>
                <a:ext cx="310" cy="1027"/>
              </a:xfrm>
              <a:custGeom>
                <a:avLst/>
                <a:gdLst>
                  <a:gd name="T0" fmla="*/ 0 w 124"/>
                  <a:gd name="T1" fmla="*/ 6909 h 385"/>
                  <a:gd name="T2" fmla="*/ 33 w 124"/>
                  <a:gd name="T3" fmla="*/ 6968 h 385"/>
                  <a:gd name="T4" fmla="*/ 938 w 124"/>
                  <a:gd name="T5" fmla="*/ 7309 h 385"/>
                  <a:gd name="T6" fmla="*/ 938 w 124"/>
                  <a:gd name="T7" fmla="*/ 7309 h 385"/>
                  <a:gd name="T8" fmla="*/ 1845 w 124"/>
                  <a:gd name="T9" fmla="*/ 6704 h 385"/>
                  <a:gd name="T10" fmla="*/ 1925 w 124"/>
                  <a:gd name="T11" fmla="*/ 6303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16 h 385"/>
                  <a:gd name="T20" fmla="*/ 783 w 124"/>
                  <a:gd name="T21" fmla="*/ 7002 h 385"/>
                  <a:gd name="T22" fmla="*/ 0 w 124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1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3" name="Freeform 116"/>
              <p:cNvSpPr>
                <a:spLocks/>
              </p:cNvSpPr>
              <p:nvPr/>
            </p:nvSpPr>
            <p:spPr bwMode="auto">
              <a:xfrm>
                <a:off x="247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4" name="Freeform 117"/>
              <p:cNvSpPr>
                <a:spLocks/>
              </p:cNvSpPr>
              <p:nvPr/>
            </p:nvSpPr>
            <p:spPr bwMode="auto">
              <a:xfrm>
                <a:off x="232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5" name="Freeform 118"/>
              <p:cNvSpPr>
                <a:spLocks/>
              </p:cNvSpPr>
              <p:nvPr/>
            </p:nvSpPr>
            <p:spPr bwMode="auto">
              <a:xfrm>
                <a:off x="232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6" name="Oval 1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07" name="Freeform 120"/>
              <p:cNvSpPr>
                <a:spLocks/>
              </p:cNvSpPr>
              <p:nvPr/>
            </p:nvSpPr>
            <p:spPr bwMode="auto">
              <a:xfrm>
                <a:off x="241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08" name="Oval 121"/>
              <p:cNvSpPr>
                <a:spLocks noChangeArrowheads="1"/>
              </p:cNvSpPr>
              <p:nvPr/>
            </p:nvSpPr>
            <p:spPr bwMode="auto">
              <a:xfrm>
                <a:off x="241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09" name="Freeform 122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0" name="Oval 123"/>
              <p:cNvSpPr>
                <a:spLocks noChangeArrowheads="1"/>
              </p:cNvSpPr>
              <p:nvPr/>
            </p:nvSpPr>
            <p:spPr bwMode="auto">
              <a:xfrm>
                <a:off x="208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11" name="Oval 124"/>
              <p:cNvSpPr>
                <a:spLocks noChangeArrowheads="1"/>
              </p:cNvSpPr>
              <p:nvPr/>
            </p:nvSpPr>
            <p:spPr bwMode="auto">
              <a:xfrm>
                <a:off x="206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12" name="Freeform 125"/>
              <p:cNvSpPr>
                <a:spLocks/>
              </p:cNvSpPr>
              <p:nvPr/>
            </p:nvSpPr>
            <p:spPr bwMode="auto">
              <a:xfrm>
                <a:off x="1995" y="1437"/>
                <a:ext cx="310" cy="1083"/>
              </a:xfrm>
              <a:custGeom>
                <a:avLst/>
                <a:gdLst>
                  <a:gd name="T0" fmla="*/ 0 w 124"/>
                  <a:gd name="T1" fmla="*/ 7045 h 406"/>
                  <a:gd name="T2" fmla="*/ 33 w 124"/>
                  <a:gd name="T3" fmla="*/ 7080 h 406"/>
                  <a:gd name="T4" fmla="*/ 938 w 124"/>
                  <a:gd name="T5" fmla="*/ 7706 h 406"/>
                  <a:gd name="T6" fmla="*/ 938 w 124"/>
                  <a:gd name="T7" fmla="*/ 7706 h 406"/>
                  <a:gd name="T8" fmla="*/ 1845 w 124"/>
                  <a:gd name="T9" fmla="*/ 7080 h 406"/>
                  <a:gd name="T10" fmla="*/ 1925 w 124"/>
                  <a:gd name="T11" fmla="*/ 687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16 h 406"/>
                  <a:gd name="T20" fmla="*/ 783 w 124"/>
                  <a:gd name="T21" fmla="*/ 7386 h 406"/>
                  <a:gd name="T22" fmla="*/ 0 w 124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1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3" name="Freeform 126"/>
              <p:cNvSpPr>
                <a:spLocks/>
              </p:cNvSpPr>
              <p:nvPr/>
            </p:nvSpPr>
            <p:spPr bwMode="auto">
              <a:xfrm>
                <a:off x="214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4" name="Freeform 127"/>
              <p:cNvSpPr>
                <a:spLocks/>
              </p:cNvSpPr>
              <p:nvPr/>
            </p:nvSpPr>
            <p:spPr bwMode="auto">
              <a:xfrm>
                <a:off x="199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5" name="Freeform 128"/>
              <p:cNvSpPr>
                <a:spLocks/>
              </p:cNvSpPr>
              <p:nvPr/>
            </p:nvSpPr>
            <p:spPr bwMode="auto">
              <a:xfrm>
                <a:off x="199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6" name="Oval 129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17" name="Freeform 130"/>
              <p:cNvSpPr>
                <a:spLocks/>
              </p:cNvSpPr>
              <p:nvPr/>
            </p:nvSpPr>
            <p:spPr bwMode="auto">
              <a:xfrm>
                <a:off x="208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18" name="Oval 131"/>
              <p:cNvSpPr>
                <a:spLocks noChangeArrowheads="1"/>
              </p:cNvSpPr>
              <p:nvPr/>
            </p:nvSpPr>
            <p:spPr bwMode="auto">
              <a:xfrm>
                <a:off x="208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19" name="Freeform 132"/>
              <p:cNvSpPr>
                <a:spLocks/>
              </p:cNvSpPr>
              <p:nvPr/>
            </p:nvSpPr>
            <p:spPr bwMode="auto">
              <a:xfrm>
                <a:off x="172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0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0" name="Freeform 133"/>
              <p:cNvSpPr>
                <a:spLocks/>
              </p:cNvSpPr>
              <p:nvPr/>
            </p:nvSpPr>
            <p:spPr bwMode="auto">
              <a:xfrm>
                <a:off x="1973" y="2563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1" name="Freeform 134"/>
              <p:cNvSpPr>
                <a:spLocks/>
              </p:cNvSpPr>
              <p:nvPr/>
            </p:nvSpPr>
            <p:spPr bwMode="auto">
              <a:xfrm>
                <a:off x="219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4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2" name="Freeform 135"/>
              <p:cNvSpPr>
                <a:spLocks/>
              </p:cNvSpPr>
              <p:nvPr/>
            </p:nvSpPr>
            <p:spPr bwMode="auto">
              <a:xfrm>
                <a:off x="251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18 h 50"/>
                  <a:gd name="T4" fmla="*/ 33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595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3" name="Freeform 136"/>
              <p:cNvSpPr>
                <a:spLocks/>
              </p:cNvSpPr>
              <p:nvPr/>
            </p:nvSpPr>
            <p:spPr bwMode="auto">
              <a:xfrm>
                <a:off x="255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4" name="Freeform 137"/>
              <p:cNvSpPr>
                <a:spLocks/>
              </p:cNvSpPr>
              <p:nvPr/>
            </p:nvSpPr>
            <p:spPr bwMode="auto">
              <a:xfrm>
                <a:off x="234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38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5" name="Freeform 138"/>
              <p:cNvSpPr>
                <a:spLocks/>
              </p:cNvSpPr>
              <p:nvPr/>
            </p:nvSpPr>
            <p:spPr bwMode="auto">
              <a:xfrm>
                <a:off x="211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3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6" name="Freeform 139"/>
              <p:cNvSpPr>
                <a:spLocks/>
              </p:cNvSpPr>
              <p:nvPr/>
            </p:nvSpPr>
            <p:spPr bwMode="auto">
              <a:xfrm>
                <a:off x="186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5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7" name="Freeform 140"/>
              <p:cNvSpPr>
                <a:spLocks/>
              </p:cNvSpPr>
              <p:nvPr/>
            </p:nvSpPr>
            <p:spPr bwMode="auto">
              <a:xfrm>
                <a:off x="166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8" name="Freeform 141"/>
              <p:cNvSpPr>
                <a:spLocks/>
              </p:cNvSpPr>
              <p:nvPr/>
            </p:nvSpPr>
            <p:spPr bwMode="auto">
              <a:xfrm>
                <a:off x="1775" y="2987"/>
                <a:ext cx="143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9 w 57"/>
                  <a:gd name="T5" fmla="*/ 115 h 48"/>
                  <a:gd name="T6" fmla="*/ 901 w 57"/>
                  <a:gd name="T7" fmla="*/ 21 h 48"/>
                  <a:gd name="T8" fmla="*/ 379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29" name="Freeform 142"/>
              <p:cNvSpPr>
                <a:spLocks/>
              </p:cNvSpPr>
              <p:nvPr/>
            </p:nvSpPr>
            <p:spPr bwMode="auto">
              <a:xfrm>
                <a:off x="199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0" name="Freeform 143"/>
              <p:cNvSpPr>
                <a:spLocks/>
              </p:cNvSpPr>
              <p:nvPr/>
            </p:nvSpPr>
            <p:spPr bwMode="auto">
              <a:xfrm>
                <a:off x="223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1" name="Freeform 144"/>
              <p:cNvSpPr>
                <a:spLocks/>
              </p:cNvSpPr>
              <p:nvPr/>
            </p:nvSpPr>
            <p:spPr bwMode="auto">
              <a:xfrm>
                <a:off x="243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2" name="Freeform 145"/>
              <p:cNvSpPr>
                <a:spLocks/>
              </p:cNvSpPr>
              <p:nvPr/>
            </p:nvSpPr>
            <p:spPr bwMode="auto">
              <a:xfrm>
                <a:off x="259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7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3" name="Freeform 146"/>
              <p:cNvSpPr>
                <a:spLocks/>
              </p:cNvSpPr>
              <p:nvPr/>
            </p:nvSpPr>
            <p:spPr bwMode="auto">
              <a:xfrm>
                <a:off x="179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89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2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4" name="Freeform 147"/>
              <p:cNvSpPr>
                <a:spLocks/>
              </p:cNvSpPr>
              <p:nvPr/>
            </p:nvSpPr>
            <p:spPr bwMode="auto">
              <a:xfrm>
                <a:off x="212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5" name="Freeform 148"/>
              <p:cNvSpPr>
                <a:spLocks/>
              </p:cNvSpPr>
              <p:nvPr/>
            </p:nvSpPr>
            <p:spPr bwMode="auto">
              <a:xfrm>
                <a:off x="235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20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6" name="Freeform 149"/>
              <p:cNvSpPr>
                <a:spLocks/>
              </p:cNvSpPr>
              <p:nvPr/>
            </p:nvSpPr>
            <p:spPr bwMode="auto">
              <a:xfrm>
                <a:off x="2380" y="2851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25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59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7" name="Freeform 150"/>
              <p:cNvSpPr>
                <a:spLocks/>
              </p:cNvSpPr>
              <p:nvPr/>
            </p:nvSpPr>
            <p:spPr bwMode="auto">
              <a:xfrm>
                <a:off x="219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13 w 55"/>
                  <a:gd name="T7" fmla="*/ 776 h 57"/>
                  <a:gd name="T8" fmla="*/ 838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8" name="Freeform 151"/>
              <p:cNvSpPr>
                <a:spLocks/>
              </p:cNvSpPr>
              <p:nvPr/>
            </p:nvSpPr>
            <p:spPr bwMode="auto">
              <a:xfrm>
                <a:off x="194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69 w 57"/>
                  <a:gd name="T5" fmla="*/ 0 h 48"/>
                  <a:gd name="T6" fmla="*/ 59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39" name="Freeform 152"/>
              <p:cNvSpPr>
                <a:spLocks/>
              </p:cNvSpPr>
              <p:nvPr/>
            </p:nvSpPr>
            <p:spPr bwMode="auto">
              <a:xfrm>
                <a:off x="1675" y="2800"/>
                <a:ext cx="168" cy="181"/>
              </a:xfrm>
              <a:custGeom>
                <a:avLst/>
                <a:gdLst>
                  <a:gd name="T0" fmla="*/ 0 w 67"/>
                  <a:gd name="T1" fmla="*/ 1262 h 68"/>
                  <a:gd name="T2" fmla="*/ 441 w 67"/>
                  <a:gd name="T3" fmla="*/ 1262 h 68"/>
                  <a:gd name="T4" fmla="*/ 659 w 67"/>
                  <a:gd name="T5" fmla="*/ 1246 h 68"/>
                  <a:gd name="T6" fmla="*/ 850 w 67"/>
                  <a:gd name="T7" fmla="*/ 1224 h 68"/>
                  <a:gd name="T8" fmla="*/ 1005 w 67"/>
                  <a:gd name="T9" fmla="*/ 793 h 68"/>
                  <a:gd name="T10" fmla="*/ 1026 w 67"/>
                  <a:gd name="T11" fmla="*/ 319 h 68"/>
                  <a:gd name="T12" fmla="*/ 1026 w 67"/>
                  <a:gd name="T13" fmla="*/ 0 h 68"/>
                  <a:gd name="T14" fmla="*/ 963 w 67"/>
                  <a:gd name="T15" fmla="*/ 319 h 68"/>
                  <a:gd name="T16" fmla="*/ 880 w 67"/>
                  <a:gd name="T17" fmla="*/ 807 h 68"/>
                  <a:gd name="T18" fmla="*/ 584 w 67"/>
                  <a:gd name="T19" fmla="*/ 1091 h 68"/>
                  <a:gd name="T20" fmla="*/ 409 w 67"/>
                  <a:gd name="T21" fmla="*/ 1134 h 68"/>
                  <a:gd name="T22" fmla="*/ 158 w 67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0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0" name="Freeform 153"/>
              <p:cNvSpPr>
                <a:spLocks/>
              </p:cNvSpPr>
              <p:nvPr/>
            </p:nvSpPr>
            <p:spPr bwMode="auto">
              <a:xfrm>
                <a:off x="188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33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1" name="Freeform 154"/>
              <p:cNvSpPr>
                <a:spLocks/>
              </p:cNvSpPr>
              <p:nvPr/>
            </p:nvSpPr>
            <p:spPr bwMode="auto">
              <a:xfrm>
                <a:off x="208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22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2" name="Freeform 155"/>
              <p:cNvSpPr>
                <a:spLocks/>
              </p:cNvSpPr>
              <p:nvPr/>
            </p:nvSpPr>
            <p:spPr bwMode="auto">
              <a:xfrm>
                <a:off x="170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3" name="Freeform 156"/>
              <p:cNvSpPr>
                <a:spLocks/>
              </p:cNvSpPr>
              <p:nvPr/>
            </p:nvSpPr>
            <p:spPr bwMode="auto">
              <a:xfrm>
                <a:off x="226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4" name="Freeform 157"/>
              <p:cNvSpPr>
                <a:spLocks/>
              </p:cNvSpPr>
              <p:nvPr/>
            </p:nvSpPr>
            <p:spPr bwMode="auto">
              <a:xfrm>
                <a:off x="250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2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5" name="Freeform 158"/>
              <p:cNvSpPr>
                <a:spLocks/>
              </p:cNvSpPr>
              <p:nvPr/>
            </p:nvSpPr>
            <p:spPr bwMode="auto">
              <a:xfrm>
                <a:off x="166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6" name="Freeform 159"/>
              <p:cNvSpPr>
                <a:spLocks/>
              </p:cNvSpPr>
              <p:nvPr/>
            </p:nvSpPr>
            <p:spPr bwMode="auto">
              <a:xfrm>
                <a:off x="180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147" name="Oval 160"/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48" name="Oval 161"/>
              <p:cNvSpPr>
                <a:spLocks noChangeArrowheads="1"/>
              </p:cNvSpPr>
              <p:nvPr/>
            </p:nvSpPr>
            <p:spPr bwMode="auto">
              <a:xfrm>
                <a:off x="184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49" name="Oval 162"/>
              <p:cNvSpPr>
                <a:spLocks noChangeArrowheads="1"/>
              </p:cNvSpPr>
              <p:nvPr/>
            </p:nvSpPr>
            <p:spPr bwMode="auto">
              <a:xfrm>
                <a:off x="187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0" name="Oval 163"/>
              <p:cNvSpPr>
                <a:spLocks noChangeArrowheads="1"/>
              </p:cNvSpPr>
              <p:nvPr/>
            </p:nvSpPr>
            <p:spPr bwMode="auto">
              <a:xfrm>
                <a:off x="183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1" name="Oval 164"/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2" name="Oval 165"/>
              <p:cNvSpPr>
                <a:spLocks noChangeArrowheads="1"/>
              </p:cNvSpPr>
              <p:nvPr/>
            </p:nvSpPr>
            <p:spPr bwMode="auto">
              <a:xfrm>
                <a:off x="2073" y="2619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3" name="Oval 166"/>
              <p:cNvSpPr>
                <a:spLocks noChangeArrowheads="1"/>
              </p:cNvSpPr>
              <p:nvPr/>
            </p:nvSpPr>
            <p:spPr bwMode="auto">
              <a:xfrm>
                <a:off x="2098" y="261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4" name="Oval 167"/>
              <p:cNvSpPr>
                <a:spLocks noChangeArrowheads="1"/>
              </p:cNvSpPr>
              <p:nvPr/>
            </p:nvSpPr>
            <p:spPr bwMode="auto">
              <a:xfrm>
                <a:off x="206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5" name="Oval 168"/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6" name="Oval 169"/>
              <p:cNvSpPr>
                <a:spLocks noChangeArrowheads="1"/>
              </p:cNvSpPr>
              <p:nvPr/>
            </p:nvSpPr>
            <p:spPr bwMode="auto">
              <a:xfrm>
                <a:off x="231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7" name="Oval 170"/>
              <p:cNvSpPr>
                <a:spLocks noChangeArrowheads="1"/>
              </p:cNvSpPr>
              <p:nvPr/>
            </p:nvSpPr>
            <p:spPr bwMode="auto">
              <a:xfrm>
                <a:off x="234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8" name="Oval 171"/>
              <p:cNvSpPr>
                <a:spLocks noChangeArrowheads="1"/>
              </p:cNvSpPr>
              <p:nvPr/>
            </p:nvSpPr>
            <p:spPr bwMode="auto">
              <a:xfrm>
                <a:off x="2308" y="25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59" name="Oval 172"/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0" name="Oval 173"/>
              <p:cNvSpPr>
                <a:spLocks noChangeArrowheads="1"/>
              </p:cNvSpPr>
              <p:nvPr/>
            </p:nvSpPr>
            <p:spPr bwMode="auto">
              <a:xfrm>
                <a:off x="2403" y="276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1" name="Oval 174"/>
              <p:cNvSpPr>
                <a:spLocks noChangeArrowheads="1"/>
              </p:cNvSpPr>
              <p:nvPr/>
            </p:nvSpPr>
            <p:spPr bwMode="auto">
              <a:xfrm>
                <a:off x="2428" y="27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2" name="Oval 175"/>
              <p:cNvSpPr>
                <a:spLocks noChangeArrowheads="1"/>
              </p:cNvSpPr>
              <p:nvPr/>
            </p:nvSpPr>
            <p:spPr bwMode="auto">
              <a:xfrm>
                <a:off x="239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3" name="Oval 176"/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4" name="Oval 177"/>
              <p:cNvSpPr>
                <a:spLocks noChangeArrowheads="1"/>
              </p:cNvSpPr>
              <p:nvPr/>
            </p:nvSpPr>
            <p:spPr bwMode="auto">
              <a:xfrm>
                <a:off x="218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5" name="Oval 178"/>
              <p:cNvSpPr>
                <a:spLocks noChangeArrowheads="1"/>
              </p:cNvSpPr>
              <p:nvPr/>
            </p:nvSpPr>
            <p:spPr bwMode="auto">
              <a:xfrm>
                <a:off x="2203" y="28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6" name="Oval 179"/>
              <p:cNvSpPr>
                <a:spLocks noChangeArrowheads="1"/>
              </p:cNvSpPr>
              <p:nvPr/>
            </p:nvSpPr>
            <p:spPr bwMode="auto">
              <a:xfrm>
                <a:off x="217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7" name="Oval 180"/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8" name="Oval 181"/>
              <p:cNvSpPr>
                <a:spLocks noChangeArrowheads="1"/>
              </p:cNvSpPr>
              <p:nvPr/>
            </p:nvSpPr>
            <p:spPr bwMode="auto">
              <a:xfrm>
                <a:off x="2053" y="304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69" name="Oval 182"/>
              <p:cNvSpPr>
                <a:spLocks noChangeArrowheads="1"/>
              </p:cNvSpPr>
              <p:nvPr/>
            </p:nvSpPr>
            <p:spPr bwMode="auto">
              <a:xfrm>
                <a:off x="2078" y="3035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0" name="Oval 183"/>
              <p:cNvSpPr>
                <a:spLocks noChangeArrowheads="1"/>
              </p:cNvSpPr>
              <p:nvPr/>
            </p:nvSpPr>
            <p:spPr bwMode="auto">
              <a:xfrm>
                <a:off x="204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1" name="Oval 184"/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2" name="Oval 185"/>
              <p:cNvSpPr>
                <a:spLocks noChangeArrowheads="1"/>
              </p:cNvSpPr>
              <p:nvPr/>
            </p:nvSpPr>
            <p:spPr bwMode="auto">
              <a:xfrm>
                <a:off x="184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3" name="Oval 186"/>
              <p:cNvSpPr>
                <a:spLocks noChangeArrowheads="1"/>
              </p:cNvSpPr>
              <p:nvPr/>
            </p:nvSpPr>
            <p:spPr bwMode="auto">
              <a:xfrm>
                <a:off x="187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4" name="Oval 187"/>
              <p:cNvSpPr>
                <a:spLocks noChangeArrowheads="1"/>
              </p:cNvSpPr>
              <p:nvPr/>
            </p:nvSpPr>
            <p:spPr bwMode="auto">
              <a:xfrm>
                <a:off x="1838" y="3077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5" name="Oval 188"/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6" name="Oval 189"/>
              <p:cNvSpPr>
                <a:spLocks noChangeArrowheads="1"/>
              </p:cNvSpPr>
              <p:nvPr/>
            </p:nvSpPr>
            <p:spPr bwMode="auto">
              <a:xfrm>
                <a:off x="167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7" name="Oval 190"/>
              <p:cNvSpPr>
                <a:spLocks noChangeArrowheads="1"/>
              </p:cNvSpPr>
              <p:nvPr/>
            </p:nvSpPr>
            <p:spPr bwMode="auto">
              <a:xfrm>
                <a:off x="170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8" name="Oval 191"/>
              <p:cNvSpPr>
                <a:spLocks noChangeArrowheads="1"/>
              </p:cNvSpPr>
              <p:nvPr/>
            </p:nvSpPr>
            <p:spPr bwMode="auto">
              <a:xfrm>
                <a:off x="1668" y="281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79" name="Oval 192"/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0" name="Oval 193"/>
              <p:cNvSpPr>
                <a:spLocks noChangeArrowheads="1"/>
              </p:cNvSpPr>
              <p:nvPr/>
            </p:nvSpPr>
            <p:spPr bwMode="auto">
              <a:xfrm>
                <a:off x="192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1" name="Oval 194"/>
              <p:cNvSpPr>
                <a:spLocks noChangeArrowheads="1"/>
              </p:cNvSpPr>
              <p:nvPr/>
            </p:nvSpPr>
            <p:spPr bwMode="auto">
              <a:xfrm>
                <a:off x="195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2" name="Oval 195"/>
              <p:cNvSpPr>
                <a:spLocks noChangeArrowheads="1"/>
              </p:cNvSpPr>
              <p:nvPr/>
            </p:nvSpPr>
            <p:spPr bwMode="auto">
              <a:xfrm>
                <a:off x="1918" y="285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3" name="Oval 196"/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4" name="Oval 197"/>
              <p:cNvSpPr>
                <a:spLocks noChangeArrowheads="1"/>
              </p:cNvSpPr>
              <p:nvPr/>
            </p:nvSpPr>
            <p:spPr bwMode="auto">
              <a:xfrm>
                <a:off x="254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5" name="Oval 198"/>
              <p:cNvSpPr>
                <a:spLocks noChangeArrowheads="1"/>
              </p:cNvSpPr>
              <p:nvPr/>
            </p:nvSpPr>
            <p:spPr bwMode="auto">
              <a:xfrm>
                <a:off x="2565" y="25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6" name="Oval 199"/>
              <p:cNvSpPr>
                <a:spLocks noChangeArrowheads="1"/>
              </p:cNvSpPr>
              <p:nvPr/>
            </p:nvSpPr>
            <p:spPr bwMode="auto">
              <a:xfrm>
                <a:off x="253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7" name="Oval 200"/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8" name="Oval 201"/>
              <p:cNvSpPr>
                <a:spLocks noChangeArrowheads="1"/>
              </p:cNvSpPr>
              <p:nvPr/>
            </p:nvSpPr>
            <p:spPr bwMode="auto">
              <a:xfrm>
                <a:off x="2283" y="3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89" name="Oval 202"/>
              <p:cNvSpPr>
                <a:spLocks noChangeArrowheads="1"/>
              </p:cNvSpPr>
              <p:nvPr/>
            </p:nvSpPr>
            <p:spPr bwMode="auto">
              <a:xfrm>
                <a:off x="2308" y="301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0" name="Oval 203"/>
              <p:cNvSpPr>
                <a:spLocks noChangeArrowheads="1"/>
              </p:cNvSpPr>
              <p:nvPr/>
            </p:nvSpPr>
            <p:spPr bwMode="auto">
              <a:xfrm>
                <a:off x="227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2191" name="Oval 204"/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64" name="Group 205"/>
            <p:cNvGrpSpPr>
              <a:grpSpLocks/>
            </p:cNvGrpSpPr>
            <p:nvPr/>
          </p:nvGrpSpPr>
          <p:grpSpPr bwMode="auto">
            <a:xfrm>
              <a:off x="1653" y="1419"/>
              <a:ext cx="1982" cy="1861"/>
              <a:chOff x="1653" y="1419"/>
              <a:chExt cx="1982" cy="1861"/>
            </a:xfrm>
          </p:grpSpPr>
          <p:sp>
            <p:nvSpPr>
              <p:cNvPr id="1792" name="Oval 206"/>
              <p:cNvSpPr>
                <a:spLocks noChangeArrowheads="1"/>
              </p:cNvSpPr>
              <p:nvPr/>
            </p:nvSpPr>
            <p:spPr bwMode="auto">
              <a:xfrm>
                <a:off x="247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3" name="Oval 207"/>
              <p:cNvSpPr>
                <a:spLocks noChangeArrowheads="1"/>
              </p:cNvSpPr>
              <p:nvPr/>
            </p:nvSpPr>
            <p:spPr bwMode="auto">
              <a:xfrm>
                <a:off x="2490" y="30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4" name="Oval 208"/>
              <p:cNvSpPr>
                <a:spLocks noChangeArrowheads="1"/>
              </p:cNvSpPr>
              <p:nvPr/>
            </p:nvSpPr>
            <p:spPr bwMode="auto">
              <a:xfrm>
                <a:off x="246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5" name="Oval 209"/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6" name="Oval 210"/>
              <p:cNvSpPr>
                <a:spLocks noChangeArrowheads="1"/>
              </p:cNvSpPr>
              <p:nvPr/>
            </p:nvSpPr>
            <p:spPr bwMode="auto">
              <a:xfrm>
                <a:off x="167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7" name="Oval 211"/>
              <p:cNvSpPr>
                <a:spLocks noChangeArrowheads="1"/>
              </p:cNvSpPr>
              <p:nvPr/>
            </p:nvSpPr>
            <p:spPr bwMode="auto">
              <a:xfrm>
                <a:off x="169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8" name="Oval 212"/>
              <p:cNvSpPr>
                <a:spLocks noChangeArrowheads="1"/>
              </p:cNvSpPr>
              <p:nvPr/>
            </p:nvSpPr>
            <p:spPr bwMode="auto">
              <a:xfrm>
                <a:off x="166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9" name="Oval 213"/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0" name="Freeform 214"/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01" name="Oval 215"/>
              <p:cNvSpPr>
                <a:spLocks noChangeArrowheads="1"/>
              </p:cNvSpPr>
              <p:nvPr/>
            </p:nvSpPr>
            <p:spPr bwMode="auto">
              <a:xfrm>
                <a:off x="174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2" name="Oval 216"/>
              <p:cNvSpPr>
                <a:spLocks noChangeArrowheads="1"/>
              </p:cNvSpPr>
              <p:nvPr/>
            </p:nvSpPr>
            <p:spPr bwMode="auto">
              <a:xfrm>
                <a:off x="177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3" name="Oval 217"/>
              <p:cNvSpPr>
                <a:spLocks noChangeArrowheads="1"/>
              </p:cNvSpPr>
              <p:nvPr/>
            </p:nvSpPr>
            <p:spPr bwMode="auto">
              <a:xfrm>
                <a:off x="178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4" name="Oval 218"/>
              <p:cNvSpPr>
                <a:spLocks noChangeArrowheads="1"/>
              </p:cNvSpPr>
              <p:nvPr/>
            </p:nvSpPr>
            <p:spPr bwMode="auto">
              <a:xfrm>
                <a:off x="173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5" name="Oval 219"/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6" name="Freeform 220"/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07" name="Oval 221"/>
              <p:cNvSpPr>
                <a:spLocks noChangeArrowheads="1"/>
              </p:cNvSpPr>
              <p:nvPr/>
            </p:nvSpPr>
            <p:spPr bwMode="auto">
              <a:xfrm>
                <a:off x="240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8" name="Oval 222"/>
              <p:cNvSpPr>
                <a:spLocks noChangeArrowheads="1"/>
              </p:cNvSpPr>
              <p:nvPr/>
            </p:nvSpPr>
            <p:spPr bwMode="auto">
              <a:xfrm>
                <a:off x="243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09" name="Oval 223"/>
              <p:cNvSpPr>
                <a:spLocks noChangeArrowheads="1"/>
              </p:cNvSpPr>
              <p:nvPr/>
            </p:nvSpPr>
            <p:spPr bwMode="auto">
              <a:xfrm>
                <a:off x="244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0" name="Oval 224"/>
              <p:cNvSpPr>
                <a:spLocks noChangeArrowheads="1"/>
              </p:cNvSpPr>
              <p:nvPr/>
            </p:nvSpPr>
            <p:spPr bwMode="auto">
              <a:xfrm>
                <a:off x="239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1" name="Oval 225"/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2" name="Freeform 226"/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13" name="Oval 227"/>
              <p:cNvSpPr>
                <a:spLocks noChangeArrowheads="1"/>
              </p:cNvSpPr>
              <p:nvPr/>
            </p:nvSpPr>
            <p:spPr bwMode="auto">
              <a:xfrm>
                <a:off x="207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4" name="Oval 228"/>
              <p:cNvSpPr>
                <a:spLocks noChangeArrowheads="1"/>
              </p:cNvSpPr>
              <p:nvPr/>
            </p:nvSpPr>
            <p:spPr bwMode="auto">
              <a:xfrm>
                <a:off x="210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5" name="Oval 229"/>
              <p:cNvSpPr>
                <a:spLocks noChangeArrowheads="1"/>
              </p:cNvSpPr>
              <p:nvPr/>
            </p:nvSpPr>
            <p:spPr bwMode="auto">
              <a:xfrm>
                <a:off x="211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6" name="Oval 230"/>
              <p:cNvSpPr>
                <a:spLocks noChangeArrowheads="1"/>
              </p:cNvSpPr>
              <p:nvPr/>
            </p:nvSpPr>
            <p:spPr bwMode="auto">
              <a:xfrm>
                <a:off x="206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17" name="Freeform 231"/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3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18" name="Freeform 232"/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19" name="Freeform 233"/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0" name="Freeform 234"/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1" name="Freeform 235"/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26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2" name="Freeform 236"/>
              <p:cNvSpPr>
                <a:spLocks/>
              </p:cNvSpPr>
              <p:nvPr/>
            </p:nvSpPr>
            <p:spPr bwMode="auto">
              <a:xfrm>
                <a:off x="1655" y="3256"/>
                <a:ext cx="988" cy="24"/>
              </a:xfrm>
              <a:custGeom>
                <a:avLst/>
                <a:gdLst>
                  <a:gd name="T0" fmla="*/ 0 w 395"/>
                  <a:gd name="T1" fmla="*/ 0 h 9"/>
                  <a:gd name="T2" fmla="*/ 3222 w 395"/>
                  <a:gd name="T3" fmla="*/ 171 h 9"/>
                  <a:gd name="T4" fmla="*/ 6181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3" name="Freeform 237"/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0 w 53"/>
                  <a:gd name="T1" fmla="*/ 1482 h 85"/>
                  <a:gd name="T2" fmla="*/ 775 w 53"/>
                  <a:gd name="T3" fmla="*/ 1199 h 85"/>
                  <a:gd name="T4" fmla="*/ 633 w 53"/>
                  <a:gd name="T5" fmla="*/ 115 h 85"/>
                  <a:gd name="T6" fmla="*/ 12 w 5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ubicBezTo>
                      <a:pt x="22" y="0"/>
                      <a:pt x="15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4" name="Freeform 238"/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5" name="Freeform 239"/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6" name="Freeform 240"/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7" name="Freeform 241"/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8" name="Freeform 242"/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29" name="Freeform 243"/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0" name="Freeform 244"/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1" name="Freeform 245"/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2" name="Freeform 246"/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3" name="Freeform 247"/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4" name="Freeform 248"/>
              <p:cNvSpPr>
                <a:spLocks/>
              </p:cNvSpPr>
              <p:nvPr/>
            </p:nvSpPr>
            <p:spPr bwMode="auto">
              <a:xfrm>
                <a:off x="263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08 w 390"/>
                  <a:gd name="T5" fmla="*/ 2764 h 230"/>
                  <a:gd name="T6" fmla="*/ 300 w 390"/>
                  <a:gd name="T7" fmla="*/ 3196 h 230"/>
                  <a:gd name="T8" fmla="*/ 37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13 w 390"/>
                  <a:gd name="T15" fmla="*/ 4104 h 230"/>
                  <a:gd name="T16" fmla="*/ 5113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4" y="229"/>
                      <a:pt x="58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5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1" y="219"/>
                    </a:cubicBezTo>
                    <a:cubicBezTo>
                      <a:pt x="390" y="211"/>
                      <a:pt x="388" y="196"/>
                      <a:pt x="389" y="185"/>
                    </a:cubicBezTo>
                    <a:cubicBezTo>
                      <a:pt x="390" y="166"/>
                      <a:pt x="387" y="148"/>
                      <a:pt x="386" y="130"/>
                    </a:cubicBezTo>
                    <a:cubicBezTo>
                      <a:pt x="384" y="109"/>
                      <a:pt x="384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5" name="Freeform 249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813 w 58"/>
                  <a:gd name="T1" fmla="*/ 264 h 127"/>
                  <a:gd name="T2" fmla="*/ 0 w 58"/>
                  <a:gd name="T3" fmla="*/ 876 h 127"/>
                  <a:gd name="T4" fmla="*/ 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1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2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6" name="Freeform 250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7" name="Freeform 251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8" name="Freeform 252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39" name="Freeform 253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92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4 w 67"/>
                  <a:gd name="T7" fmla="*/ 892 h 130"/>
                  <a:gd name="T8" fmla="*/ 92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6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0" name="Freeform 254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3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2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1" name="Freeform 255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2" name="Freeform 256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3" name="Freeform 257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4" name="Freeform 258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5" name="Freeform 259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6" name="Freeform 260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7" name="Freeform 261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1257 w 81"/>
                  <a:gd name="T1" fmla="*/ 1971 h 129"/>
                  <a:gd name="T2" fmla="*/ 1257 w 81"/>
                  <a:gd name="T3" fmla="*/ 1955 h 129"/>
                  <a:gd name="T4" fmla="*/ 1244 w 81"/>
                  <a:gd name="T5" fmla="*/ 931 h 129"/>
                  <a:gd name="T6" fmla="*/ 1244 w 81"/>
                  <a:gd name="T7" fmla="*/ 875 h 129"/>
                  <a:gd name="T8" fmla="*/ 1132 w 81"/>
                  <a:gd name="T9" fmla="*/ 491 h 129"/>
                  <a:gd name="T10" fmla="*/ 279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29 w 81"/>
                  <a:gd name="T17" fmla="*/ 2445 h 129"/>
                  <a:gd name="T18" fmla="*/ 840 w 81"/>
                  <a:gd name="T19" fmla="*/ 2445 h 129"/>
                  <a:gd name="T20" fmla="*/ 1244 w 81"/>
                  <a:gd name="T21" fmla="*/ 2296 h 129"/>
                  <a:gd name="T22" fmla="*/ 1257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8" name="Freeform 262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49" name="Freeform 263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0" name="Freeform 264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1" name="Freeform 265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2" name="Freeform 266"/>
              <p:cNvSpPr>
                <a:spLocks noEditPoints="1"/>
              </p:cNvSpPr>
              <p:nvPr/>
            </p:nvSpPr>
            <p:spPr bwMode="auto">
              <a:xfrm>
                <a:off x="2643" y="3152"/>
                <a:ext cx="990" cy="128"/>
              </a:xfrm>
              <a:custGeom>
                <a:avLst/>
                <a:gdLst>
                  <a:gd name="T0" fmla="*/ 5875 w 396"/>
                  <a:gd name="T1" fmla="*/ 0 h 48"/>
                  <a:gd name="T2" fmla="*/ 5875 w 396"/>
                  <a:gd name="T3" fmla="*/ 0 h 48"/>
                  <a:gd name="T4" fmla="*/ 5875 w 396"/>
                  <a:gd name="T5" fmla="*/ 35 h 48"/>
                  <a:gd name="T6" fmla="*/ 5875 w 396"/>
                  <a:gd name="T7" fmla="*/ 0 h 48"/>
                  <a:gd name="T8" fmla="*/ 6188 w 396"/>
                  <a:gd name="T9" fmla="*/ 149 h 48"/>
                  <a:gd name="T10" fmla="*/ 6188 w 396"/>
                  <a:gd name="T11" fmla="*/ 341 h 48"/>
                  <a:gd name="T12" fmla="*/ 5875 w 396"/>
                  <a:gd name="T13" fmla="*/ 136 h 48"/>
                  <a:gd name="T14" fmla="*/ 5875 w 396"/>
                  <a:gd name="T15" fmla="*/ 149 h 48"/>
                  <a:gd name="T16" fmla="*/ 5500 w 396"/>
                  <a:gd name="T17" fmla="*/ 307 h 48"/>
                  <a:gd name="T18" fmla="*/ 4875 w 396"/>
                  <a:gd name="T19" fmla="*/ 363 h 48"/>
                  <a:gd name="T20" fmla="*/ 4833 w 396"/>
                  <a:gd name="T21" fmla="*/ 248 h 48"/>
                  <a:gd name="T22" fmla="*/ 4833 w 396"/>
                  <a:gd name="T23" fmla="*/ 248 h 48"/>
                  <a:gd name="T24" fmla="*/ 4750 w 396"/>
                  <a:gd name="T25" fmla="*/ 363 h 48"/>
                  <a:gd name="T26" fmla="*/ 3970 w 396"/>
                  <a:gd name="T27" fmla="*/ 533 h 48"/>
                  <a:gd name="T28" fmla="*/ 3563 w 396"/>
                  <a:gd name="T29" fmla="*/ 171 h 48"/>
                  <a:gd name="T30" fmla="*/ 3520 w 396"/>
                  <a:gd name="T31" fmla="*/ 307 h 48"/>
                  <a:gd name="T32" fmla="*/ 3175 w 396"/>
                  <a:gd name="T33" fmla="*/ 491 h 48"/>
                  <a:gd name="T34" fmla="*/ 2270 w 396"/>
                  <a:gd name="T35" fmla="*/ 435 h 48"/>
                  <a:gd name="T36" fmla="*/ 2113 w 396"/>
                  <a:gd name="T37" fmla="*/ 376 h 48"/>
                  <a:gd name="T38" fmla="*/ 2113 w 396"/>
                  <a:gd name="T39" fmla="*/ 376 h 48"/>
                  <a:gd name="T40" fmla="*/ 1925 w 396"/>
                  <a:gd name="T41" fmla="*/ 456 h 48"/>
                  <a:gd name="T42" fmla="*/ 1000 w 396"/>
                  <a:gd name="T43" fmla="*/ 363 h 48"/>
                  <a:gd name="T44" fmla="*/ 783 w 396"/>
                  <a:gd name="T45" fmla="*/ 56 h 48"/>
                  <a:gd name="T46" fmla="*/ 0 w 396"/>
                  <a:gd name="T47" fmla="*/ 341 h 48"/>
                  <a:gd name="T48" fmla="*/ 0 w 396"/>
                  <a:gd name="T49" fmla="*/ 739 h 48"/>
                  <a:gd name="T50" fmla="*/ 3238 w 396"/>
                  <a:gd name="T51" fmla="*/ 909 h 48"/>
                  <a:gd name="T52" fmla="*/ 6188 w 396"/>
                  <a:gd name="T53" fmla="*/ 739 h 48"/>
                  <a:gd name="T54" fmla="*/ 6188 w 396"/>
                  <a:gd name="T55" fmla="*/ 149 h 48"/>
                  <a:gd name="T56" fmla="*/ 6188 w 396"/>
                  <a:gd name="T57" fmla="*/ 149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6" h="48">
                    <a:moveTo>
                      <a:pt x="376" y="0"/>
                    </a:move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2"/>
                      <a:pt x="376" y="2"/>
                    </a:cubicBezTo>
                    <a:cubicBezTo>
                      <a:pt x="376" y="2"/>
                      <a:pt x="376" y="1"/>
                      <a:pt x="376" y="0"/>
                    </a:cubicBezTo>
                    <a:close/>
                    <a:moveTo>
                      <a:pt x="396" y="8"/>
                    </a:moveTo>
                    <a:cubicBezTo>
                      <a:pt x="396" y="18"/>
                      <a:pt x="396" y="18"/>
                      <a:pt x="396" y="18"/>
                    </a:cubicBezTo>
                    <a:cubicBezTo>
                      <a:pt x="378" y="16"/>
                      <a:pt x="377" y="14"/>
                      <a:pt x="376" y="7"/>
                    </a:cubicBezTo>
                    <a:cubicBezTo>
                      <a:pt x="376" y="7"/>
                      <a:pt x="376" y="7"/>
                      <a:pt x="376" y="8"/>
                    </a:cubicBezTo>
                    <a:cubicBezTo>
                      <a:pt x="370" y="18"/>
                      <a:pt x="369" y="14"/>
                      <a:pt x="352" y="16"/>
                    </a:cubicBezTo>
                    <a:cubicBezTo>
                      <a:pt x="334" y="18"/>
                      <a:pt x="320" y="22"/>
                      <a:pt x="312" y="19"/>
                    </a:cubicBezTo>
                    <a:cubicBezTo>
                      <a:pt x="310" y="18"/>
                      <a:pt x="310" y="14"/>
                      <a:pt x="309" y="13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08" y="15"/>
                      <a:pt x="307" y="17"/>
                      <a:pt x="304" y="19"/>
                    </a:cubicBezTo>
                    <a:cubicBezTo>
                      <a:pt x="294" y="26"/>
                      <a:pt x="275" y="27"/>
                      <a:pt x="254" y="28"/>
                    </a:cubicBezTo>
                    <a:cubicBezTo>
                      <a:pt x="232" y="29"/>
                      <a:pt x="229" y="21"/>
                      <a:pt x="228" y="9"/>
                    </a:cubicBezTo>
                    <a:cubicBezTo>
                      <a:pt x="227" y="12"/>
                      <a:pt x="226" y="14"/>
                      <a:pt x="225" y="16"/>
                    </a:cubicBezTo>
                    <a:cubicBezTo>
                      <a:pt x="221" y="22"/>
                      <a:pt x="216" y="27"/>
                      <a:pt x="203" y="26"/>
                    </a:cubicBezTo>
                    <a:cubicBezTo>
                      <a:pt x="182" y="24"/>
                      <a:pt x="156" y="24"/>
                      <a:pt x="145" y="23"/>
                    </a:cubicBezTo>
                    <a:cubicBezTo>
                      <a:pt x="141" y="23"/>
                      <a:pt x="138" y="22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3" y="22"/>
                      <a:pt x="129" y="24"/>
                      <a:pt x="123" y="24"/>
                    </a:cubicBezTo>
                    <a:cubicBezTo>
                      <a:pt x="106" y="23"/>
                      <a:pt x="77" y="22"/>
                      <a:pt x="64" y="19"/>
                    </a:cubicBezTo>
                    <a:cubicBezTo>
                      <a:pt x="50" y="16"/>
                      <a:pt x="50" y="11"/>
                      <a:pt x="50" y="3"/>
                    </a:cubicBezTo>
                    <a:cubicBezTo>
                      <a:pt x="49" y="13"/>
                      <a:pt x="32" y="25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0" y="42"/>
                      <a:pt x="132" y="48"/>
                      <a:pt x="207" y="48"/>
                    </a:cubicBezTo>
                    <a:cubicBezTo>
                      <a:pt x="283" y="48"/>
                      <a:pt x="363" y="42"/>
                      <a:pt x="396" y="39"/>
                    </a:cubicBezTo>
                    <a:cubicBezTo>
                      <a:pt x="396" y="8"/>
                      <a:pt x="396" y="8"/>
                      <a:pt x="396" y="8"/>
                    </a:cubicBezTo>
                    <a:cubicBezTo>
                      <a:pt x="396" y="8"/>
                      <a:pt x="396" y="8"/>
                      <a:pt x="396" y="8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3" name="Oval 267"/>
              <p:cNvSpPr>
                <a:spLocks noChangeArrowheads="1"/>
              </p:cNvSpPr>
              <p:nvPr/>
            </p:nvSpPr>
            <p:spPr bwMode="auto">
              <a:xfrm>
                <a:off x="284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4" name="Oval 268"/>
              <p:cNvSpPr>
                <a:spLocks noChangeArrowheads="1"/>
              </p:cNvSpPr>
              <p:nvPr/>
            </p:nvSpPr>
            <p:spPr bwMode="auto">
              <a:xfrm>
                <a:off x="2833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5" name="Oval 269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6" name="Freeform 270"/>
              <p:cNvSpPr>
                <a:spLocks/>
              </p:cNvSpPr>
              <p:nvPr/>
            </p:nvSpPr>
            <p:spPr bwMode="auto">
              <a:xfrm>
                <a:off x="284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57" name="Oval 271"/>
              <p:cNvSpPr>
                <a:spLocks noChangeArrowheads="1"/>
              </p:cNvSpPr>
              <p:nvPr/>
            </p:nvSpPr>
            <p:spPr bwMode="auto">
              <a:xfrm>
                <a:off x="2850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8" name="Oval 272"/>
              <p:cNvSpPr>
                <a:spLocks noChangeArrowheads="1"/>
              </p:cNvSpPr>
              <p:nvPr/>
            </p:nvSpPr>
            <p:spPr bwMode="auto">
              <a:xfrm>
                <a:off x="285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59" name="Oval 273"/>
              <p:cNvSpPr>
                <a:spLocks noChangeArrowheads="1"/>
              </p:cNvSpPr>
              <p:nvPr/>
            </p:nvSpPr>
            <p:spPr bwMode="auto">
              <a:xfrm>
                <a:off x="3065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0" name="Oval 274"/>
              <p:cNvSpPr>
                <a:spLocks noChangeArrowheads="1"/>
              </p:cNvSpPr>
              <p:nvPr/>
            </p:nvSpPr>
            <p:spPr bwMode="auto">
              <a:xfrm>
                <a:off x="306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1" name="Oval 275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2" name="Freeform 276"/>
              <p:cNvSpPr>
                <a:spLocks/>
              </p:cNvSpPr>
              <p:nvPr/>
            </p:nvSpPr>
            <p:spPr bwMode="auto">
              <a:xfrm>
                <a:off x="3068" y="2629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63" name="Oval 277"/>
              <p:cNvSpPr>
                <a:spLocks noChangeArrowheads="1"/>
              </p:cNvSpPr>
              <p:nvPr/>
            </p:nvSpPr>
            <p:spPr bwMode="auto">
              <a:xfrm>
                <a:off x="307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4" name="Oval 278"/>
              <p:cNvSpPr>
                <a:spLocks noChangeArrowheads="1"/>
              </p:cNvSpPr>
              <p:nvPr/>
            </p:nvSpPr>
            <p:spPr bwMode="auto">
              <a:xfrm>
                <a:off x="3083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5" name="Oval 279"/>
              <p:cNvSpPr>
                <a:spLocks noChangeArrowheads="1"/>
              </p:cNvSpPr>
              <p:nvPr/>
            </p:nvSpPr>
            <p:spPr bwMode="auto">
              <a:xfrm>
                <a:off x="331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6" name="Oval 280"/>
              <p:cNvSpPr>
                <a:spLocks noChangeArrowheads="1"/>
              </p:cNvSpPr>
              <p:nvPr/>
            </p:nvSpPr>
            <p:spPr bwMode="auto">
              <a:xfrm>
                <a:off x="330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7" name="Oval 281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68" name="Freeform 282"/>
              <p:cNvSpPr>
                <a:spLocks/>
              </p:cNvSpPr>
              <p:nvPr/>
            </p:nvSpPr>
            <p:spPr bwMode="auto">
              <a:xfrm>
                <a:off x="3315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69" name="Oval 283"/>
              <p:cNvSpPr>
                <a:spLocks noChangeArrowheads="1"/>
              </p:cNvSpPr>
              <p:nvPr/>
            </p:nvSpPr>
            <p:spPr bwMode="auto">
              <a:xfrm>
                <a:off x="332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0" name="Oval 284"/>
              <p:cNvSpPr>
                <a:spLocks noChangeArrowheads="1"/>
              </p:cNvSpPr>
              <p:nvPr/>
            </p:nvSpPr>
            <p:spPr bwMode="auto">
              <a:xfrm>
                <a:off x="3330" y="25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1" name="Oval 285"/>
              <p:cNvSpPr>
                <a:spLocks noChangeArrowheads="1"/>
              </p:cNvSpPr>
              <p:nvPr/>
            </p:nvSpPr>
            <p:spPr bwMode="auto">
              <a:xfrm>
                <a:off x="3395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2" name="Oval 286"/>
              <p:cNvSpPr>
                <a:spLocks noChangeArrowheads="1"/>
              </p:cNvSpPr>
              <p:nvPr/>
            </p:nvSpPr>
            <p:spPr bwMode="auto">
              <a:xfrm>
                <a:off x="339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3" name="Oval 287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4" name="Freeform 288"/>
              <p:cNvSpPr>
                <a:spLocks/>
              </p:cNvSpPr>
              <p:nvPr/>
            </p:nvSpPr>
            <p:spPr bwMode="auto">
              <a:xfrm>
                <a:off x="3398" y="277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75" name="Oval 289"/>
              <p:cNvSpPr>
                <a:spLocks noChangeArrowheads="1"/>
              </p:cNvSpPr>
              <p:nvPr/>
            </p:nvSpPr>
            <p:spPr bwMode="auto">
              <a:xfrm>
                <a:off x="340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6" name="Oval 290"/>
              <p:cNvSpPr>
                <a:spLocks noChangeArrowheads="1"/>
              </p:cNvSpPr>
              <p:nvPr/>
            </p:nvSpPr>
            <p:spPr bwMode="auto">
              <a:xfrm>
                <a:off x="3413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7" name="Oval 291"/>
              <p:cNvSpPr>
                <a:spLocks noChangeArrowheads="1"/>
              </p:cNvSpPr>
              <p:nvPr/>
            </p:nvSpPr>
            <p:spPr bwMode="auto">
              <a:xfrm>
                <a:off x="317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8" name="Oval 292"/>
              <p:cNvSpPr>
                <a:spLocks noChangeArrowheads="1"/>
              </p:cNvSpPr>
              <p:nvPr/>
            </p:nvSpPr>
            <p:spPr bwMode="auto">
              <a:xfrm>
                <a:off x="317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79" name="Oval 293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0" name="Freeform 294"/>
              <p:cNvSpPr>
                <a:spLocks/>
              </p:cNvSpPr>
              <p:nvPr/>
            </p:nvSpPr>
            <p:spPr bwMode="auto">
              <a:xfrm>
                <a:off x="3178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81" name="Oval 295"/>
              <p:cNvSpPr>
                <a:spLocks noChangeArrowheads="1"/>
              </p:cNvSpPr>
              <p:nvPr/>
            </p:nvSpPr>
            <p:spPr bwMode="auto">
              <a:xfrm>
                <a:off x="3185" y="2859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2" name="Oval 296"/>
              <p:cNvSpPr>
                <a:spLocks noChangeArrowheads="1"/>
              </p:cNvSpPr>
              <p:nvPr/>
            </p:nvSpPr>
            <p:spPr bwMode="auto">
              <a:xfrm>
                <a:off x="3190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3" name="Oval 297"/>
              <p:cNvSpPr>
                <a:spLocks noChangeArrowheads="1"/>
              </p:cNvSpPr>
              <p:nvPr/>
            </p:nvSpPr>
            <p:spPr bwMode="auto">
              <a:xfrm>
                <a:off x="3048" y="3051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4" name="Oval 298"/>
              <p:cNvSpPr>
                <a:spLocks noChangeArrowheads="1"/>
              </p:cNvSpPr>
              <p:nvPr/>
            </p:nvSpPr>
            <p:spPr bwMode="auto">
              <a:xfrm>
                <a:off x="304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5" name="Oval 299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6" name="Freeform 300"/>
              <p:cNvSpPr>
                <a:spLocks/>
              </p:cNvSpPr>
              <p:nvPr/>
            </p:nvSpPr>
            <p:spPr bwMode="auto">
              <a:xfrm>
                <a:off x="3048" y="305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87" name="Oval 301"/>
              <p:cNvSpPr>
                <a:spLocks noChangeArrowheads="1"/>
              </p:cNvSpPr>
              <p:nvPr/>
            </p:nvSpPr>
            <p:spPr bwMode="auto">
              <a:xfrm>
                <a:off x="3058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8" name="Oval 302"/>
              <p:cNvSpPr>
                <a:spLocks noChangeArrowheads="1"/>
              </p:cNvSpPr>
              <p:nvPr/>
            </p:nvSpPr>
            <p:spPr bwMode="auto">
              <a:xfrm>
                <a:off x="3063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89" name="Oval 303"/>
              <p:cNvSpPr>
                <a:spLocks noChangeArrowheads="1"/>
              </p:cNvSpPr>
              <p:nvPr/>
            </p:nvSpPr>
            <p:spPr bwMode="auto">
              <a:xfrm>
                <a:off x="2843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0" name="Oval 304"/>
              <p:cNvSpPr>
                <a:spLocks noChangeArrowheads="1"/>
              </p:cNvSpPr>
              <p:nvPr/>
            </p:nvSpPr>
            <p:spPr bwMode="auto">
              <a:xfrm>
                <a:off x="283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1" name="Oval 305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2" name="Freeform 306"/>
              <p:cNvSpPr>
                <a:spLocks/>
              </p:cNvSpPr>
              <p:nvPr/>
            </p:nvSpPr>
            <p:spPr bwMode="auto">
              <a:xfrm>
                <a:off x="2845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3" name="Oval 307"/>
              <p:cNvSpPr>
                <a:spLocks noChangeArrowheads="1"/>
              </p:cNvSpPr>
              <p:nvPr/>
            </p:nvSpPr>
            <p:spPr bwMode="auto">
              <a:xfrm>
                <a:off x="285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4" name="Oval 308"/>
              <p:cNvSpPr>
                <a:spLocks noChangeArrowheads="1"/>
              </p:cNvSpPr>
              <p:nvPr/>
            </p:nvSpPr>
            <p:spPr bwMode="auto">
              <a:xfrm>
                <a:off x="286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5" name="Oval 309"/>
              <p:cNvSpPr>
                <a:spLocks noChangeArrowheads="1"/>
              </p:cNvSpPr>
              <p:nvPr/>
            </p:nvSpPr>
            <p:spPr bwMode="auto">
              <a:xfrm>
                <a:off x="2673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6" name="Oval 310"/>
              <p:cNvSpPr>
                <a:spLocks noChangeArrowheads="1"/>
              </p:cNvSpPr>
              <p:nvPr/>
            </p:nvSpPr>
            <p:spPr bwMode="auto">
              <a:xfrm>
                <a:off x="266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7" name="Oval 311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898" name="Freeform 312"/>
              <p:cNvSpPr>
                <a:spLocks/>
              </p:cNvSpPr>
              <p:nvPr/>
            </p:nvSpPr>
            <p:spPr bwMode="auto">
              <a:xfrm>
                <a:off x="2675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899" name="Oval 313"/>
              <p:cNvSpPr>
                <a:spLocks noChangeArrowheads="1"/>
              </p:cNvSpPr>
              <p:nvPr/>
            </p:nvSpPr>
            <p:spPr bwMode="auto">
              <a:xfrm>
                <a:off x="268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0" name="Oval 314"/>
              <p:cNvSpPr>
                <a:spLocks noChangeArrowheads="1"/>
              </p:cNvSpPr>
              <p:nvPr/>
            </p:nvSpPr>
            <p:spPr bwMode="auto">
              <a:xfrm>
                <a:off x="269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1" name="Oval 315"/>
              <p:cNvSpPr>
                <a:spLocks noChangeArrowheads="1"/>
              </p:cNvSpPr>
              <p:nvPr/>
            </p:nvSpPr>
            <p:spPr bwMode="auto">
              <a:xfrm>
                <a:off x="2923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2" name="Oval 316"/>
              <p:cNvSpPr>
                <a:spLocks noChangeArrowheads="1"/>
              </p:cNvSpPr>
              <p:nvPr/>
            </p:nvSpPr>
            <p:spPr bwMode="auto">
              <a:xfrm>
                <a:off x="291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3" name="Oval 317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4" name="Freeform 318"/>
              <p:cNvSpPr>
                <a:spLocks/>
              </p:cNvSpPr>
              <p:nvPr/>
            </p:nvSpPr>
            <p:spPr bwMode="auto">
              <a:xfrm>
                <a:off x="2925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05" name="Oval 319"/>
              <p:cNvSpPr>
                <a:spLocks noChangeArrowheads="1"/>
              </p:cNvSpPr>
              <p:nvPr/>
            </p:nvSpPr>
            <p:spPr bwMode="auto">
              <a:xfrm>
                <a:off x="293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6" name="Oval 320"/>
              <p:cNvSpPr>
                <a:spLocks noChangeArrowheads="1"/>
              </p:cNvSpPr>
              <p:nvPr/>
            </p:nvSpPr>
            <p:spPr bwMode="auto">
              <a:xfrm>
                <a:off x="294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7" name="Oval 321"/>
              <p:cNvSpPr>
                <a:spLocks noChangeArrowheads="1"/>
              </p:cNvSpPr>
              <p:nvPr/>
            </p:nvSpPr>
            <p:spPr bwMode="auto">
              <a:xfrm>
                <a:off x="3538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8" name="Oval 322"/>
              <p:cNvSpPr>
                <a:spLocks noChangeArrowheads="1"/>
              </p:cNvSpPr>
              <p:nvPr/>
            </p:nvSpPr>
            <p:spPr bwMode="auto">
              <a:xfrm>
                <a:off x="3533" y="2520"/>
                <a:ext cx="77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09" name="Oval 323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0" name="Freeform 324"/>
              <p:cNvSpPr>
                <a:spLocks/>
              </p:cNvSpPr>
              <p:nvPr/>
            </p:nvSpPr>
            <p:spPr bwMode="auto">
              <a:xfrm>
                <a:off x="354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1" name="Oval 325"/>
              <p:cNvSpPr>
                <a:spLocks noChangeArrowheads="1"/>
              </p:cNvSpPr>
              <p:nvPr/>
            </p:nvSpPr>
            <p:spPr bwMode="auto">
              <a:xfrm>
                <a:off x="354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2" name="Oval 326"/>
              <p:cNvSpPr>
                <a:spLocks noChangeArrowheads="1"/>
              </p:cNvSpPr>
              <p:nvPr/>
            </p:nvSpPr>
            <p:spPr bwMode="auto">
              <a:xfrm>
                <a:off x="355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3" name="Oval 327"/>
              <p:cNvSpPr>
                <a:spLocks noChangeArrowheads="1"/>
              </p:cNvSpPr>
              <p:nvPr/>
            </p:nvSpPr>
            <p:spPr bwMode="auto">
              <a:xfrm>
                <a:off x="3278" y="3032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4" name="Oval 328"/>
              <p:cNvSpPr>
                <a:spLocks noChangeArrowheads="1"/>
              </p:cNvSpPr>
              <p:nvPr/>
            </p:nvSpPr>
            <p:spPr bwMode="auto">
              <a:xfrm>
                <a:off x="327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5" name="Oval 329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6" name="Freeform 330"/>
              <p:cNvSpPr>
                <a:spLocks/>
              </p:cNvSpPr>
              <p:nvPr/>
            </p:nvSpPr>
            <p:spPr bwMode="auto">
              <a:xfrm>
                <a:off x="3278" y="3037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17" name="Oval 331"/>
              <p:cNvSpPr>
                <a:spLocks noChangeArrowheads="1"/>
              </p:cNvSpPr>
              <p:nvPr/>
            </p:nvSpPr>
            <p:spPr bwMode="auto">
              <a:xfrm>
                <a:off x="3288" y="3048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8" name="Oval 332"/>
              <p:cNvSpPr>
                <a:spLocks noChangeArrowheads="1"/>
              </p:cNvSpPr>
              <p:nvPr/>
            </p:nvSpPr>
            <p:spPr bwMode="auto">
              <a:xfrm>
                <a:off x="3293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19" name="Oval 333"/>
              <p:cNvSpPr>
                <a:spLocks noChangeArrowheads="1"/>
              </p:cNvSpPr>
              <p:nvPr/>
            </p:nvSpPr>
            <p:spPr bwMode="auto">
              <a:xfrm>
                <a:off x="346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0" name="Oval 334"/>
              <p:cNvSpPr>
                <a:spLocks noChangeArrowheads="1"/>
              </p:cNvSpPr>
              <p:nvPr/>
            </p:nvSpPr>
            <p:spPr bwMode="auto">
              <a:xfrm>
                <a:off x="346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1" name="Oval 335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2" name="Freeform 336"/>
              <p:cNvSpPr>
                <a:spLocks/>
              </p:cNvSpPr>
              <p:nvPr/>
            </p:nvSpPr>
            <p:spPr bwMode="auto">
              <a:xfrm>
                <a:off x="3465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3" name="Oval 337"/>
              <p:cNvSpPr>
                <a:spLocks noChangeArrowheads="1"/>
              </p:cNvSpPr>
              <p:nvPr/>
            </p:nvSpPr>
            <p:spPr bwMode="auto">
              <a:xfrm>
                <a:off x="347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4" name="Oval 338"/>
              <p:cNvSpPr>
                <a:spLocks noChangeArrowheads="1"/>
              </p:cNvSpPr>
              <p:nvPr/>
            </p:nvSpPr>
            <p:spPr bwMode="auto">
              <a:xfrm>
                <a:off x="347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5" name="Oval 339"/>
              <p:cNvSpPr>
                <a:spLocks noChangeArrowheads="1"/>
              </p:cNvSpPr>
              <p:nvPr/>
            </p:nvSpPr>
            <p:spPr bwMode="auto">
              <a:xfrm>
                <a:off x="2663" y="3077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6" name="Oval 340"/>
              <p:cNvSpPr>
                <a:spLocks noChangeArrowheads="1"/>
              </p:cNvSpPr>
              <p:nvPr/>
            </p:nvSpPr>
            <p:spPr bwMode="auto">
              <a:xfrm>
                <a:off x="266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7" name="Oval 341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28" name="Freeform 342"/>
              <p:cNvSpPr>
                <a:spLocks/>
              </p:cNvSpPr>
              <p:nvPr/>
            </p:nvSpPr>
            <p:spPr bwMode="auto">
              <a:xfrm>
                <a:off x="2665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29" name="Oval 343"/>
              <p:cNvSpPr>
                <a:spLocks noChangeArrowheads="1"/>
              </p:cNvSpPr>
              <p:nvPr/>
            </p:nvSpPr>
            <p:spPr bwMode="auto">
              <a:xfrm>
                <a:off x="2673" y="309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0" name="Oval 344"/>
              <p:cNvSpPr>
                <a:spLocks noChangeArrowheads="1"/>
              </p:cNvSpPr>
              <p:nvPr/>
            </p:nvSpPr>
            <p:spPr bwMode="auto">
              <a:xfrm>
                <a:off x="2678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1" name="Freeform 345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2" name="Oval 346"/>
              <p:cNvSpPr>
                <a:spLocks noChangeArrowheads="1"/>
              </p:cNvSpPr>
              <p:nvPr/>
            </p:nvSpPr>
            <p:spPr bwMode="auto">
              <a:xfrm>
                <a:off x="274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3" name="Oval 347"/>
              <p:cNvSpPr>
                <a:spLocks noChangeArrowheads="1"/>
              </p:cNvSpPr>
              <p:nvPr/>
            </p:nvSpPr>
            <p:spPr bwMode="auto">
              <a:xfrm>
                <a:off x="272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4" name="Freeform 348"/>
              <p:cNvSpPr>
                <a:spLocks/>
              </p:cNvSpPr>
              <p:nvPr/>
            </p:nvSpPr>
            <p:spPr bwMode="auto">
              <a:xfrm>
                <a:off x="265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33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71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1" y="339"/>
                      <a:pt x="2" y="339"/>
                    </a:cubicBezTo>
                    <a:cubicBezTo>
                      <a:pt x="8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49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5" name="Freeform 349"/>
              <p:cNvSpPr>
                <a:spLocks/>
              </p:cNvSpPr>
              <p:nvPr/>
            </p:nvSpPr>
            <p:spPr bwMode="auto">
              <a:xfrm>
                <a:off x="2805" y="1488"/>
                <a:ext cx="158" cy="947"/>
              </a:xfrm>
              <a:custGeom>
                <a:avLst/>
                <a:gdLst>
                  <a:gd name="T0" fmla="*/ 0 w 63"/>
                  <a:gd name="T1" fmla="*/ 6704 h 355"/>
                  <a:gd name="T2" fmla="*/ 900 w 63"/>
                  <a:gd name="T3" fmla="*/ 6626 h 355"/>
                  <a:gd name="T4" fmla="*/ 993 w 63"/>
                  <a:gd name="T5" fmla="*/ 5693 h 355"/>
                  <a:gd name="T6" fmla="*/ 993 w 63"/>
                  <a:gd name="T7" fmla="*/ 0 h 355"/>
                  <a:gd name="T8" fmla="*/ 838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6" name="Freeform 350"/>
              <p:cNvSpPr>
                <a:spLocks/>
              </p:cNvSpPr>
              <p:nvPr/>
            </p:nvSpPr>
            <p:spPr bwMode="auto">
              <a:xfrm>
                <a:off x="265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7" name="Freeform 351"/>
              <p:cNvSpPr>
                <a:spLocks/>
              </p:cNvSpPr>
              <p:nvPr/>
            </p:nvSpPr>
            <p:spPr bwMode="auto">
              <a:xfrm>
                <a:off x="265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38" name="Oval 352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39" name="Freeform 353"/>
              <p:cNvSpPr>
                <a:spLocks/>
              </p:cNvSpPr>
              <p:nvPr/>
            </p:nvSpPr>
            <p:spPr bwMode="auto">
              <a:xfrm>
                <a:off x="274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0" name="Oval 354"/>
              <p:cNvSpPr>
                <a:spLocks noChangeArrowheads="1"/>
              </p:cNvSpPr>
              <p:nvPr/>
            </p:nvSpPr>
            <p:spPr bwMode="auto">
              <a:xfrm>
                <a:off x="274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41" name="Freeform 355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2" name="Oval 356"/>
              <p:cNvSpPr>
                <a:spLocks noChangeArrowheads="1"/>
              </p:cNvSpPr>
              <p:nvPr/>
            </p:nvSpPr>
            <p:spPr bwMode="auto">
              <a:xfrm>
                <a:off x="340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43" name="Oval 357"/>
              <p:cNvSpPr>
                <a:spLocks noChangeArrowheads="1"/>
              </p:cNvSpPr>
              <p:nvPr/>
            </p:nvSpPr>
            <p:spPr bwMode="auto">
              <a:xfrm>
                <a:off x="338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44" name="Freeform 358"/>
              <p:cNvSpPr>
                <a:spLocks/>
              </p:cNvSpPr>
              <p:nvPr/>
            </p:nvSpPr>
            <p:spPr bwMode="auto">
              <a:xfrm>
                <a:off x="3315" y="1437"/>
                <a:ext cx="308" cy="1027"/>
              </a:xfrm>
              <a:custGeom>
                <a:avLst/>
                <a:gdLst>
                  <a:gd name="T0" fmla="*/ 0 w 123"/>
                  <a:gd name="T1" fmla="*/ 6909 h 385"/>
                  <a:gd name="T2" fmla="*/ 33 w 123"/>
                  <a:gd name="T3" fmla="*/ 6968 h 385"/>
                  <a:gd name="T4" fmla="*/ 942 w 123"/>
                  <a:gd name="T5" fmla="*/ 7309 h 385"/>
                  <a:gd name="T6" fmla="*/ 942 w 123"/>
                  <a:gd name="T7" fmla="*/ 7309 h 385"/>
                  <a:gd name="T8" fmla="*/ 1838 w 123"/>
                  <a:gd name="T9" fmla="*/ 6704 h 385"/>
                  <a:gd name="T10" fmla="*/ 1913 w 123"/>
                  <a:gd name="T11" fmla="*/ 6303 h 385"/>
                  <a:gd name="T12" fmla="*/ 1913 w 123"/>
                  <a:gd name="T13" fmla="*/ 341 h 385"/>
                  <a:gd name="T14" fmla="*/ 1788 w 123"/>
                  <a:gd name="T15" fmla="*/ 0 h 385"/>
                  <a:gd name="T16" fmla="*/ 1868 w 123"/>
                  <a:gd name="T17" fmla="*/ 285 h 385"/>
                  <a:gd name="T18" fmla="*/ 1725 w 123"/>
                  <a:gd name="T19" fmla="*/ 4916 h 385"/>
                  <a:gd name="T20" fmla="*/ 77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67"/>
                      <a:pt x="49" y="369"/>
                    </a:cubicBezTo>
                    <a:cubicBezTo>
                      <a:pt x="29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5" name="Freeform 359"/>
              <p:cNvSpPr>
                <a:spLocks/>
              </p:cNvSpPr>
              <p:nvPr/>
            </p:nvSpPr>
            <p:spPr bwMode="auto">
              <a:xfrm>
                <a:off x="3465" y="1488"/>
                <a:ext cx="158" cy="976"/>
              </a:xfrm>
              <a:custGeom>
                <a:avLst/>
                <a:gdLst>
                  <a:gd name="T0" fmla="*/ 0 w 63"/>
                  <a:gd name="T1" fmla="*/ 6941 h 366"/>
                  <a:gd name="T2" fmla="*/ 900 w 63"/>
                  <a:gd name="T3" fmla="*/ 6336 h 366"/>
                  <a:gd name="T4" fmla="*/ 976 w 63"/>
                  <a:gd name="T5" fmla="*/ 5939 h 366"/>
                  <a:gd name="T6" fmla="*/ 976 w 63"/>
                  <a:gd name="T7" fmla="*/ 0 h 366"/>
                  <a:gd name="T8" fmla="*/ 868 w 63"/>
                  <a:gd name="T9" fmla="*/ 6008 h 366"/>
                  <a:gd name="T10" fmla="*/ 0 w 63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66">
                    <a:moveTo>
                      <a:pt x="0" y="366"/>
                    </a:moveTo>
                    <a:cubicBezTo>
                      <a:pt x="24" y="366"/>
                      <a:pt x="51" y="339"/>
                      <a:pt x="57" y="334"/>
                    </a:cubicBezTo>
                    <a:cubicBezTo>
                      <a:pt x="63" y="328"/>
                      <a:pt x="62" y="322"/>
                      <a:pt x="62" y="313"/>
                    </a:cubicBezTo>
                    <a:cubicBezTo>
                      <a:pt x="62" y="305"/>
                      <a:pt x="62" y="11"/>
                      <a:pt x="62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0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6" name="Freeform 360"/>
              <p:cNvSpPr>
                <a:spLocks/>
              </p:cNvSpPr>
              <p:nvPr/>
            </p:nvSpPr>
            <p:spPr bwMode="auto">
              <a:xfrm>
                <a:off x="331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7" name="Freeform 361"/>
              <p:cNvSpPr>
                <a:spLocks/>
              </p:cNvSpPr>
              <p:nvPr/>
            </p:nvSpPr>
            <p:spPr bwMode="auto">
              <a:xfrm>
                <a:off x="331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48" name="Oval 3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49" name="Freeform 363"/>
              <p:cNvSpPr>
                <a:spLocks/>
              </p:cNvSpPr>
              <p:nvPr/>
            </p:nvSpPr>
            <p:spPr bwMode="auto">
              <a:xfrm>
                <a:off x="340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0" name="Oval 364"/>
              <p:cNvSpPr>
                <a:spLocks noChangeArrowheads="1"/>
              </p:cNvSpPr>
              <p:nvPr/>
            </p:nvSpPr>
            <p:spPr bwMode="auto">
              <a:xfrm>
                <a:off x="340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51" name="Freeform 365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2" name="Oval 366"/>
              <p:cNvSpPr>
                <a:spLocks noChangeArrowheads="1"/>
              </p:cNvSpPr>
              <p:nvPr/>
            </p:nvSpPr>
            <p:spPr bwMode="auto">
              <a:xfrm>
                <a:off x="307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53" name="Oval 367"/>
              <p:cNvSpPr>
                <a:spLocks noChangeArrowheads="1"/>
              </p:cNvSpPr>
              <p:nvPr/>
            </p:nvSpPr>
            <p:spPr bwMode="auto">
              <a:xfrm>
                <a:off x="305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54" name="Freeform 368"/>
              <p:cNvSpPr>
                <a:spLocks/>
              </p:cNvSpPr>
              <p:nvPr/>
            </p:nvSpPr>
            <p:spPr bwMode="auto">
              <a:xfrm>
                <a:off x="2985" y="1437"/>
                <a:ext cx="308" cy="1083"/>
              </a:xfrm>
              <a:custGeom>
                <a:avLst/>
                <a:gdLst>
                  <a:gd name="T0" fmla="*/ 0 w 123"/>
                  <a:gd name="T1" fmla="*/ 7045 h 406"/>
                  <a:gd name="T2" fmla="*/ 33 w 123"/>
                  <a:gd name="T3" fmla="*/ 7080 h 406"/>
                  <a:gd name="T4" fmla="*/ 942 w 123"/>
                  <a:gd name="T5" fmla="*/ 7706 h 406"/>
                  <a:gd name="T6" fmla="*/ 942 w 123"/>
                  <a:gd name="T7" fmla="*/ 7706 h 406"/>
                  <a:gd name="T8" fmla="*/ 1838 w 123"/>
                  <a:gd name="T9" fmla="*/ 7080 h 406"/>
                  <a:gd name="T10" fmla="*/ 1913 w 123"/>
                  <a:gd name="T11" fmla="*/ 6874 h 406"/>
                  <a:gd name="T12" fmla="*/ 1913 w 123"/>
                  <a:gd name="T13" fmla="*/ 341 h 406"/>
                  <a:gd name="T14" fmla="*/ 1788 w 123"/>
                  <a:gd name="T15" fmla="*/ 0 h 406"/>
                  <a:gd name="T16" fmla="*/ 1868 w 123"/>
                  <a:gd name="T17" fmla="*/ 285 h 406"/>
                  <a:gd name="T18" fmla="*/ 1725 w 123"/>
                  <a:gd name="T19" fmla="*/ 4916 h 406"/>
                  <a:gd name="T20" fmla="*/ 77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88"/>
                      <a:pt x="49" y="389"/>
                    </a:cubicBezTo>
                    <a:cubicBezTo>
                      <a:pt x="29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5" name="Freeform 369"/>
              <p:cNvSpPr>
                <a:spLocks/>
              </p:cNvSpPr>
              <p:nvPr/>
            </p:nvSpPr>
            <p:spPr bwMode="auto">
              <a:xfrm>
                <a:off x="3135" y="1488"/>
                <a:ext cx="158" cy="1032"/>
              </a:xfrm>
              <a:custGeom>
                <a:avLst/>
                <a:gdLst>
                  <a:gd name="T0" fmla="*/ 0 w 63"/>
                  <a:gd name="T1" fmla="*/ 7339 h 387"/>
                  <a:gd name="T2" fmla="*/ 900 w 63"/>
                  <a:gd name="T3" fmla="*/ 6712 h 387"/>
                  <a:gd name="T4" fmla="*/ 976 w 63"/>
                  <a:gd name="T5" fmla="*/ 6336 h 387"/>
                  <a:gd name="T6" fmla="*/ 976 w 63"/>
                  <a:gd name="T7" fmla="*/ 0 h 387"/>
                  <a:gd name="T8" fmla="*/ 838 w 63"/>
                  <a:gd name="T9" fmla="*/ 6485 h 387"/>
                  <a:gd name="T10" fmla="*/ 0 w 63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7">
                    <a:moveTo>
                      <a:pt x="0" y="387"/>
                    </a:moveTo>
                    <a:cubicBezTo>
                      <a:pt x="24" y="387"/>
                      <a:pt x="51" y="360"/>
                      <a:pt x="57" y="354"/>
                    </a:cubicBezTo>
                    <a:cubicBezTo>
                      <a:pt x="63" y="349"/>
                      <a:pt x="62" y="343"/>
                      <a:pt x="62" y="334"/>
                    </a:cubicBezTo>
                    <a:cubicBezTo>
                      <a:pt x="62" y="325"/>
                      <a:pt x="62" y="11"/>
                      <a:pt x="62" y="0"/>
                    </a:cubicBezTo>
                    <a:cubicBezTo>
                      <a:pt x="63" y="13"/>
                      <a:pt x="57" y="330"/>
                      <a:pt x="53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6" name="Freeform 370"/>
              <p:cNvSpPr>
                <a:spLocks/>
              </p:cNvSpPr>
              <p:nvPr/>
            </p:nvSpPr>
            <p:spPr bwMode="auto">
              <a:xfrm>
                <a:off x="298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7" name="Freeform 371"/>
              <p:cNvSpPr>
                <a:spLocks/>
              </p:cNvSpPr>
              <p:nvPr/>
            </p:nvSpPr>
            <p:spPr bwMode="auto">
              <a:xfrm>
                <a:off x="298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58" name="Oval 372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59" name="Freeform 373"/>
              <p:cNvSpPr>
                <a:spLocks/>
              </p:cNvSpPr>
              <p:nvPr/>
            </p:nvSpPr>
            <p:spPr bwMode="auto">
              <a:xfrm>
                <a:off x="307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0" name="Oval 374"/>
              <p:cNvSpPr>
                <a:spLocks noChangeArrowheads="1"/>
              </p:cNvSpPr>
              <p:nvPr/>
            </p:nvSpPr>
            <p:spPr bwMode="auto">
              <a:xfrm>
                <a:off x="307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61" name="Freeform 375"/>
              <p:cNvSpPr>
                <a:spLocks/>
              </p:cNvSpPr>
              <p:nvPr/>
            </p:nvSpPr>
            <p:spPr bwMode="auto">
              <a:xfrm>
                <a:off x="271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16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92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9" y="66"/>
                      <a:pt x="19" y="48"/>
                      <a:pt x="25" y="40"/>
                    </a:cubicBezTo>
                    <a:cubicBezTo>
                      <a:pt x="31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0" y="3"/>
                      <a:pt x="76" y="4"/>
                      <a:pt x="82" y="4"/>
                    </a:cubicBezTo>
                    <a:cubicBezTo>
                      <a:pt x="88" y="3"/>
                      <a:pt x="94" y="1"/>
                      <a:pt x="101" y="0"/>
                    </a:cubicBezTo>
                    <a:cubicBezTo>
                      <a:pt x="98" y="2"/>
                      <a:pt x="94" y="6"/>
                      <a:pt x="92" y="8"/>
                    </a:cubicBezTo>
                    <a:cubicBezTo>
                      <a:pt x="87" y="11"/>
                      <a:pt x="82" y="10"/>
                      <a:pt x="77" y="10"/>
                    </a:cubicBezTo>
                    <a:cubicBezTo>
                      <a:pt x="65" y="11"/>
                      <a:pt x="55" y="10"/>
                      <a:pt x="46" y="18"/>
                    </a:cubicBezTo>
                    <a:cubicBezTo>
                      <a:pt x="42" y="22"/>
                      <a:pt x="38" y="26"/>
                      <a:pt x="36" y="31"/>
                    </a:cubicBezTo>
                    <a:cubicBezTo>
                      <a:pt x="32" y="36"/>
                      <a:pt x="32" y="42"/>
                      <a:pt x="30" y="47"/>
                    </a:cubicBezTo>
                    <a:cubicBezTo>
                      <a:pt x="25" y="59"/>
                      <a:pt x="16" y="65"/>
                      <a:pt x="6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2" name="Freeform 376"/>
              <p:cNvSpPr>
                <a:spLocks/>
              </p:cNvSpPr>
              <p:nvPr/>
            </p:nvSpPr>
            <p:spPr bwMode="auto">
              <a:xfrm>
                <a:off x="2963" y="2563"/>
                <a:ext cx="125" cy="192"/>
              </a:xfrm>
              <a:custGeom>
                <a:avLst/>
                <a:gdLst>
                  <a:gd name="T0" fmla="*/ 0 w 50"/>
                  <a:gd name="T1" fmla="*/ 1080 h 72"/>
                  <a:gd name="T2" fmla="*/ 783 w 50"/>
                  <a:gd name="T3" fmla="*/ 0 h 72"/>
                  <a:gd name="T4" fmla="*/ 37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0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4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7" y="64"/>
                      <a:pt x="26" y="66"/>
                    </a:cubicBezTo>
                    <a:cubicBezTo>
                      <a:pt x="21" y="72"/>
                      <a:pt x="2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3" name="Freeform 377"/>
              <p:cNvSpPr>
                <a:spLocks/>
              </p:cNvSpPr>
              <p:nvPr/>
            </p:nvSpPr>
            <p:spPr bwMode="auto">
              <a:xfrm>
                <a:off x="3178" y="2448"/>
                <a:ext cx="130" cy="149"/>
              </a:xfrm>
              <a:custGeom>
                <a:avLst/>
                <a:gdLst>
                  <a:gd name="T0" fmla="*/ 813 w 52"/>
                  <a:gd name="T1" fmla="*/ 0 h 56"/>
                  <a:gd name="T2" fmla="*/ 125 w 52"/>
                  <a:gd name="T3" fmla="*/ 580 h 56"/>
                  <a:gd name="T4" fmla="*/ 125 w 52"/>
                  <a:gd name="T5" fmla="*/ 750 h 56"/>
                  <a:gd name="T6" fmla="*/ 470 w 52"/>
                  <a:gd name="T7" fmla="*/ 1054 h 56"/>
                  <a:gd name="T8" fmla="*/ 563 w 52"/>
                  <a:gd name="T9" fmla="*/ 490 h 56"/>
                  <a:gd name="T10" fmla="*/ 813 w 52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6">
                    <a:moveTo>
                      <a:pt x="52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1" y="34"/>
                      <a:pt x="8" y="40"/>
                    </a:cubicBezTo>
                    <a:cubicBezTo>
                      <a:pt x="15" y="46"/>
                      <a:pt x="21" y="51"/>
                      <a:pt x="30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4" name="Freeform 378"/>
              <p:cNvSpPr>
                <a:spLocks/>
              </p:cNvSpPr>
              <p:nvPr/>
            </p:nvSpPr>
            <p:spPr bwMode="auto">
              <a:xfrm>
                <a:off x="3503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50 w 42"/>
                  <a:gd name="T7" fmla="*/ 942 h 50"/>
                  <a:gd name="T8" fmla="*/ 125 w 42"/>
                  <a:gd name="T9" fmla="*/ 601 h 50"/>
                  <a:gd name="T10" fmla="*/ 313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2" y="45"/>
                      <a:pt x="3" y="50"/>
                    </a:cubicBezTo>
                    <a:cubicBezTo>
                      <a:pt x="5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20" y="24"/>
                    </a:cubicBezTo>
                    <a:cubicBezTo>
                      <a:pt x="27" y="19"/>
                      <a:pt x="35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5" name="Freeform 379"/>
              <p:cNvSpPr>
                <a:spLocks/>
              </p:cNvSpPr>
              <p:nvPr/>
            </p:nvSpPr>
            <p:spPr bwMode="auto">
              <a:xfrm>
                <a:off x="3538" y="2691"/>
                <a:ext cx="80" cy="194"/>
              </a:xfrm>
              <a:custGeom>
                <a:avLst/>
                <a:gdLst>
                  <a:gd name="T0" fmla="*/ 500 w 32"/>
                  <a:gd name="T1" fmla="*/ 21 h 73"/>
                  <a:gd name="T2" fmla="*/ 95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2" y="1"/>
                    </a:moveTo>
                    <a:cubicBezTo>
                      <a:pt x="0" y="3"/>
                      <a:pt x="6" y="52"/>
                      <a:pt x="6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6" name="Freeform 380"/>
              <p:cNvSpPr>
                <a:spLocks/>
              </p:cNvSpPr>
              <p:nvPr/>
            </p:nvSpPr>
            <p:spPr bwMode="auto">
              <a:xfrm>
                <a:off x="333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20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6" y="11"/>
                      <a:pt x="26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7" name="Freeform 381"/>
              <p:cNvSpPr>
                <a:spLocks/>
              </p:cNvSpPr>
              <p:nvPr/>
            </p:nvSpPr>
            <p:spPr bwMode="auto">
              <a:xfrm>
                <a:off x="310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1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1" y="6"/>
                      <a:pt x="47" y="8"/>
                      <a:pt x="40" y="9"/>
                    </a:cubicBezTo>
                    <a:cubicBezTo>
                      <a:pt x="31" y="11"/>
                      <a:pt x="23" y="13"/>
                      <a:pt x="15" y="14"/>
                    </a:cubicBezTo>
                    <a:cubicBezTo>
                      <a:pt x="7" y="15"/>
                      <a:pt x="5" y="18"/>
                      <a:pt x="5" y="25"/>
                    </a:cubicBezTo>
                    <a:cubicBezTo>
                      <a:pt x="5" y="37"/>
                      <a:pt x="3" y="46"/>
                      <a:pt x="0" y="57"/>
                    </a:cubicBezTo>
                    <a:cubicBezTo>
                      <a:pt x="5" y="55"/>
                      <a:pt x="10" y="47"/>
                      <a:pt x="14" y="42"/>
                    </a:cubicBezTo>
                    <a:cubicBezTo>
                      <a:pt x="17" y="36"/>
                      <a:pt x="16" y="28"/>
                      <a:pt x="20" y="23"/>
                    </a:cubicBezTo>
                    <a:cubicBezTo>
                      <a:pt x="24" y="18"/>
                      <a:pt x="31" y="17"/>
                      <a:pt x="37" y="15"/>
                    </a:cubicBezTo>
                    <a:cubicBezTo>
                      <a:pt x="43" y="12"/>
                      <a:pt x="61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8" name="Freeform 382"/>
              <p:cNvSpPr>
                <a:spLocks/>
              </p:cNvSpPr>
              <p:nvPr/>
            </p:nvSpPr>
            <p:spPr bwMode="auto">
              <a:xfrm>
                <a:off x="285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25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4" y="20"/>
                    </a:cubicBezTo>
                    <a:cubicBezTo>
                      <a:pt x="59" y="19"/>
                      <a:pt x="49" y="13"/>
                      <a:pt x="37" y="6"/>
                    </a:cubicBezTo>
                    <a:cubicBezTo>
                      <a:pt x="32" y="4"/>
                      <a:pt x="28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69" name="Freeform 383"/>
              <p:cNvSpPr>
                <a:spLocks/>
              </p:cNvSpPr>
              <p:nvPr/>
            </p:nvSpPr>
            <p:spPr bwMode="auto">
              <a:xfrm>
                <a:off x="265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7" y="1"/>
                      <a:pt x="10" y="0"/>
                      <a:pt x="17" y="5"/>
                    </a:cubicBezTo>
                    <a:cubicBezTo>
                      <a:pt x="22" y="9"/>
                      <a:pt x="32" y="10"/>
                      <a:pt x="36" y="15"/>
                    </a:cubicBezTo>
                    <a:cubicBezTo>
                      <a:pt x="28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0" name="Freeform 384"/>
              <p:cNvSpPr>
                <a:spLocks/>
              </p:cNvSpPr>
              <p:nvPr/>
            </p:nvSpPr>
            <p:spPr bwMode="auto">
              <a:xfrm>
                <a:off x="2763" y="2987"/>
                <a:ext cx="145" cy="128"/>
              </a:xfrm>
              <a:custGeom>
                <a:avLst/>
                <a:gdLst>
                  <a:gd name="T0" fmla="*/ 145 w 58"/>
                  <a:gd name="T1" fmla="*/ 909 h 48"/>
                  <a:gd name="T2" fmla="*/ 145 w 58"/>
                  <a:gd name="T3" fmla="*/ 248 h 48"/>
                  <a:gd name="T4" fmla="*/ 425 w 58"/>
                  <a:gd name="T5" fmla="*/ 115 h 48"/>
                  <a:gd name="T6" fmla="*/ 908 w 58"/>
                  <a:gd name="T7" fmla="*/ 21 h 48"/>
                  <a:gd name="T8" fmla="*/ 395 w 58"/>
                  <a:gd name="T9" fmla="*/ 227 h 48"/>
                  <a:gd name="T10" fmla="*/ 220 w 58"/>
                  <a:gd name="T11" fmla="*/ 376 h 48"/>
                  <a:gd name="T12" fmla="*/ 188 w 58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9" y="48"/>
                    </a:moveTo>
                    <a:cubicBezTo>
                      <a:pt x="14" y="37"/>
                      <a:pt x="0" y="24"/>
                      <a:pt x="9" y="13"/>
                    </a:cubicBezTo>
                    <a:cubicBezTo>
                      <a:pt x="12" y="8"/>
                      <a:pt x="21" y="7"/>
                      <a:pt x="27" y="6"/>
                    </a:cubicBezTo>
                    <a:cubicBezTo>
                      <a:pt x="36" y="4"/>
                      <a:pt x="48" y="0"/>
                      <a:pt x="58" y="1"/>
                    </a:cubicBezTo>
                    <a:cubicBezTo>
                      <a:pt x="48" y="4"/>
                      <a:pt x="35" y="7"/>
                      <a:pt x="25" y="12"/>
                    </a:cubicBezTo>
                    <a:cubicBezTo>
                      <a:pt x="21" y="13"/>
                      <a:pt x="15" y="16"/>
                      <a:pt x="14" y="20"/>
                    </a:cubicBezTo>
                    <a:cubicBezTo>
                      <a:pt x="11" y="24"/>
                      <a:pt x="14" y="30"/>
                      <a:pt x="12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1" name="Freeform 385"/>
              <p:cNvSpPr>
                <a:spLocks/>
              </p:cNvSpPr>
              <p:nvPr/>
            </p:nvSpPr>
            <p:spPr bwMode="auto">
              <a:xfrm>
                <a:off x="298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5" y="14"/>
                      <a:pt x="14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2" name="Freeform 386"/>
              <p:cNvSpPr>
                <a:spLocks/>
              </p:cNvSpPr>
              <p:nvPr/>
            </p:nvSpPr>
            <p:spPr bwMode="auto">
              <a:xfrm>
                <a:off x="322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5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0" y="32"/>
                      <a:pt x="0" y="42"/>
                      <a:pt x="3" y="51"/>
                    </a:cubicBezTo>
                    <a:cubicBezTo>
                      <a:pt x="1" y="43"/>
                      <a:pt x="4" y="30"/>
                      <a:pt x="7" y="23"/>
                    </a:cubicBezTo>
                    <a:cubicBezTo>
                      <a:pt x="8" y="17"/>
                      <a:pt x="12" y="15"/>
                      <a:pt x="16" y="11"/>
                    </a:cubicBezTo>
                    <a:cubicBezTo>
                      <a:pt x="22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3" name="Freeform 387"/>
              <p:cNvSpPr>
                <a:spLocks/>
              </p:cNvSpPr>
              <p:nvPr/>
            </p:nvSpPr>
            <p:spPr bwMode="auto">
              <a:xfrm>
                <a:off x="342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4" name="Freeform 388"/>
              <p:cNvSpPr>
                <a:spLocks/>
              </p:cNvSpPr>
              <p:nvPr/>
            </p:nvSpPr>
            <p:spPr bwMode="auto">
              <a:xfrm>
                <a:off x="358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5" name="Freeform 389"/>
              <p:cNvSpPr>
                <a:spLocks/>
              </p:cNvSpPr>
              <p:nvPr/>
            </p:nvSpPr>
            <p:spPr bwMode="auto">
              <a:xfrm>
                <a:off x="278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6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2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3" y="85"/>
                      <a:pt x="64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4" y="25"/>
                    </a:cubicBezTo>
                    <a:cubicBezTo>
                      <a:pt x="108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8" y="4"/>
                      <a:pt x="92" y="7"/>
                      <a:pt x="93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6" name="Freeform 390"/>
              <p:cNvSpPr>
                <a:spLocks/>
              </p:cNvSpPr>
              <p:nvPr/>
            </p:nvSpPr>
            <p:spPr bwMode="auto">
              <a:xfrm>
                <a:off x="311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3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3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4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7" name="Freeform 391"/>
              <p:cNvSpPr>
                <a:spLocks/>
              </p:cNvSpPr>
              <p:nvPr/>
            </p:nvSpPr>
            <p:spPr bwMode="auto">
              <a:xfrm>
                <a:off x="334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07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2" y="44"/>
                    </a:cubicBezTo>
                    <a:cubicBezTo>
                      <a:pt x="57" y="32"/>
                      <a:pt x="53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3" y="46"/>
                      <a:pt x="30" y="48"/>
                      <a:pt x="27" y="51"/>
                    </a:cubicBezTo>
                    <a:cubicBezTo>
                      <a:pt x="22" y="53"/>
                      <a:pt x="20" y="57"/>
                      <a:pt x="17" y="60"/>
                    </a:cubicBezTo>
                    <a:cubicBezTo>
                      <a:pt x="12" y="64"/>
                      <a:pt x="5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8" name="Freeform 392"/>
              <p:cNvSpPr>
                <a:spLocks/>
              </p:cNvSpPr>
              <p:nvPr/>
            </p:nvSpPr>
            <p:spPr bwMode="auto">
              <a:xfrm>
                <a:off x="3370" y="2851"/>
                <a:ext cx="153" cy="109"/>
              </a:xfrm>
              <a:custGeom>
                <a:avLst/>
                <a:gdLst>
                  <a:gd name="T0" fmla="*/ 33 w 61"/>
                  <a:gd name="T1" fmla="*/ 580 h 41"/>
                  <a:gd name="T2" fmla="*/ 314 w 61"/>
                  <a:gd name="T3" fmla="*/ 694 h 41"/>
                  <a:gd name="T4" fmla="*/ 710 w 61"/>
                  <a:gd name="T5" fmla="*/ 678 h 41"/>
                  <a:gd name="T6" fmla="*/ 931 w 61"/>
                  <a:gd name="T7" fmla="*/ 601 h 41"/>
                  <a:gd name="T8" fmla="*/ 931 w 61"/>
                  <a:gd name="T9" fmla="*/ 319 h 41"/>
                  <a:gd name="T10" fmla="*/ 943 w 61"/>
                  <a:gd name="T11" fmla="*/ 0 h 41"/>
                  <a:gd name="T12" fmla="*/ 850 w 61"/>
                  <a:gd name="T13" fmla="*/ 340 h 41"/>
                  <a:gd name="T14" fmla="*/ 584 w 61"/>
                  <a:gd name="T15" fmla="*/ 524 h 41"/>
                  <a:gd name="T16" fmla="*/ 271 w 61"/>
                  <a:gd name="T17" fmla="*/ 487 h 41"/>
                  <a:gd name="T18" fmla="*/ 0 w 61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41">
                    <a:moveTo>
                      <a:pt x="2" y="31"/>
                    </a:moveTo>
                    <a:cubicBezTo>
                      <a:pt x="9" y="29"/>
                      <a:pt x="14" y="34"/>
                      <a:pt x="20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8" y="35"/>
                      <a:pt x="57" y="36"/>
                      <a:pt x="59" y="32"/>
                    </a:cubicBezTo>
                    <a:cubicBezTo>
                      <a:pt x="61" y="29"/>
                      <a:pt x="59" y="20"/>
                      <a:pt x="59" y="17"/>
                    </a:cubicBezTo>
                    <a:cubicBezTo>
                      <a:pt x="59" y="11"/>
                      <a:pt x="60" y="5"/>
                      <a:pt x="60" y="0"/>
                    </a:cubicBezTo>
                    <a:cubicBezTo>
                      <a:pt x="56" y="4"/>
                      <a:pt x="58" y="13"/>
                      <a:pt x="54" y="18"/>
                    </a:cubicBezTo>
                    <a:cubicBezTo>
                      <a:pt x="50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5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79" name="Freeform 393"/>
              <p:cNvSpPr>
                <a:spLocks/>
              </p:cNvSpPr>
              <p:nvPr/>
            </p:nvSpPr>
            <p:spPr bwMode="auto">
              <a:xfrm>
                <a:off x="3180" y="2821"/>
                <a:ext cx="135" cy="152"/>
              </a:xfrm>
              <a:custGeom>
                <a:avLst/>
                <a:gdLst>
                  <a:gd name="T0" fmla="*/ 0 w 54"/>
                  <a:gd name="T1" fmla="*/ 1059 h 57"/>
                  <a:gd name="T2" fmla="*/ 113 w 54"/>
                  <a:gd name="T3" fmla="*/ 1003 h 57"/>
                  <a:gd name="T4" fmla="*/ 333 w 54"/>
                  <a:gd name="T5" fmla="*/ 888 h 57"/>
                  <a:gd name="T6" fmla="*/ 708 w 54"/>
                  <a:gd name="T7" fmla="*/ 776 h 57"/>
                  <a:gd name="T8" fmla="*/ 833 w 54"/>
                  <a:gd name="T9" fmla="*/ 533 h 57"/>
                  <a:gd name="T10" fmla="*/ 813 w 54"/>
                  <a:gd name="T11" fmla="*/ 0 h 57"/>
                  <a:gd name="T12" fmla="*/ 613 w 54"/>
                  <a:gd name="T13" fmla="*/ 648 h 57"/>
                  <a:gd name="T14" fmla="*/ 83 w 54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6"/>
                    </a:moveTo>
                    <a:cubicBezTo>
                      <a:pt x="3" y="57"/>
                      <a:pt x="5" y="55"/>
                      <a:pt x="7" y="53"/>
                    </a:cubicBezTo>
                    <a:cubicBezTo>
                      <a:pt x="12" y="51"/>
                      <a:pt x="17" y="49"/>
                      <a:pt x="21" y="47"/>
                    </a:cubicBezTo>
                    <a:cubicBezTo>
                      <a:pt x="29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3" y="19"/>
                      <a:pt x="54" y="8"/>
                      <a:pt x="52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7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0" name="Freeform 394"/>
              <p:cNvSpPr>
                <a:spLocks/>
              </p:cNvSpPr>
              <p:nvPr/>
            </p:nvSpPr>
            <p:spPr bwMode="auto">
              <a:xfrm>
                <a:off x="293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50 w 57"/>
                  <a:gd name="T5" fmla="*/ 0 h 48"/>
                  <a:gd name="T6" fmla="*/ 57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7" y="15"/>
                      <a:pt x="55" y="0"/>
                    </a:cubicBezTo>
                    <a:cubicBezTo>
                      <a:pt x="51" y="14"/>
                      <a:pt x="50" y="27"/>
                      <a:pt x="37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1" name="Freeform 395"/>
              <p:cNvSpPr>
                <a:spLocks/>
              </p:cNvSpPr>
              <p:nvPr/>
            </p:nvSpPr>
            <p:spPr bwMode="auto">
              <a:xfrm>
                <a:off x="2665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38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20 w 66"/>
                  <a:gd name="T11" fmla="*/ 319 h 68"/>
                  <a:gd name="T12" fmla="*/ 102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408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6" y="4"/>
                      <a:pt x="65" y="0"/>
                    </a:cubicBezTo>
                    <a:cubicBezTo>
                      <a:pt x="66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0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2" name="Freeform 396"/>
              <p:cNvSpPr>
                <a:spLocks/>
              </p:cNvSpPr>
              <p:nvPr/>
            </p:nvSpPr>
            <p:spPr bwMode="auto">
              <a:xfrm>
                <a:off x="287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15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3" name="Freeform 397"/>
              <p:cNvSpPr>
                <a:spLocks/>
              </p:cNvSpPr>
              <p:nvPr/>
            </p:nvSpPr>
            <p:spPr bwMode="auto">
              <a:xfrm>
                <a:off x="307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04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4" name="Freeform 398"/>
              <p:cNvSpPr>
                <a:spLocks/>
              </p:cNvSpPr>
              <p:nvPr/>
            </p:nvSpPr>
            <p:spPr bwMode="auto">
              <a:xfrm>
                <a:off x="2690" y="3128"/>
                <a:ext cx="78" cy="67"/>
              </a:xfrm>
              <a:custGeom>
                <a:avLst/>
                <a:gdLst>
                  <a:gd name="T0" fmla="*/ 0 w 31"/>
                  <a:gd name="T1" fmla="*/ 461 h 25"/>
                  <a:gd name="T2" fmla="*/ 413 w 31"/>
                  <a:gd name="T3" fmla="*/ 0 h 25"/>
                  <a:gd name="T4" fmla="*/ 0 w 31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0" y="24"/>
                    </a:moveTo>
                    <a:cubicBezTo>
                      <a:pt x="12" y="25"/>
                      <a:pt x="31" y="15"/>
                      <a:pt x="26" y="0"/>
                    </a:cubicBezTo>
                    <a:cubicBezTo>
                      <a:pt x="27" y="14"/>
                      <a:pt x="10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5" name="Freeform 399"/>
              <p:cNvSpPr>
                <a:spLocks/>
              </p:cNvSpPr>
              <p:nvPr/>
            </p:nvSpPr>
            <p:spPr bwMode="auto">
              <a:xfrm>
                <a:off x="325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25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50" y="51"/>
                    </a:cubicBezTo>
                    <a:cubicBezTo>
                      <a:pt x="58" y="48"/>
                      <a:pt x="59" y="44"/>
                      <a:pt x="59" y="36"/>
                    </a:cubicBezTo>
                    <a:cubicBezTo>
                      <a:pt x="60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6" name="Freeform 400"/>
              <p:cNvSpPr>
                <a:spLocks/>
              </p:cNvSpPr>
              <p:nvPr/>
            </p:nvSpPr>
            <p:spPr bwMode="auto">
              <a:xfrm>
                <a:off x="349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8" y="17"/>
                      <a:pt x="22" y="24"/>
                    </a:cubicBezTo>
                    <a:cubicBezTo>
                      <a:pt x="20" y="27"/>
                      <a:pt x="18" y="30"/>
                      <a:pt x="15" y="31"/>
                    </a:cubicBezTo>
                    <a:cubicBezTo>
                      <a:pt x="11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7" name="Freeform 401"/>
              <p:cNvSpPr>
                <a:spLocks/>
              </p:cNvSpPr>
              <p:nvPr/>
            </p:nvSpPr>
            <p:spPr bwMode="auto">
              <a:xfrm>
                <a:off x="265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6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6" y="2"/>
                      <a:pt x="33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1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8" name="Freeform 402"/>
              <p:cNvSpPr>
                <a:spLocks/>
              </p:cNvSpPr>
              <p:nvPr/>
            </p:nvSpPr>
            <p:spPr bwMode="auto">
              <a:xfrm>
                <a:off x="279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989" name="Oval 403"/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90" name="Oval 404"/>
              <p:cNvSpPr>
                <a:spLocks noChangeArrowheads="1"/>
              </p:cNvSpPr>
              <p:nvPr/>
            </p:nvSpPr>
            <p:spPr bwMode="auto">
              <a:xfrm>
                <a:off x="2835" y="252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991" name="Oval 405"/>
              <p:cNvSpPr>
                <a:spLocks noChangeArrowheads="1"/>
              </p:cNvSpPr>
              <p:nvPr/>
            </p:nvSpPr>
            <p:spPr bwMode="auto">
              <a:xfrm>
                <a:off x="2860" y="251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65" name="Group 406"/>
            <p:cNvGrpSpPr>
              <a:grpSpLocks/>
            </p:cNvGrpSpPr>
            <p:nvPr/>
          </p:nvGrpSpPr>
          <p:grpSpPr bwMode="auto">
            <a:xfrm>
              <a:off x="660" y="1419"/>
              <a:ext cx="2975" cy="1861"/>
              <a:chOff x="660" y="1419"/>
              <a:chExt cx="2975" cy="1861"/>
            </a:xfrm>
          </p:grpSpPr>
          <p:sp>
            <p:nvSpPr>
              <p:cNvPr id="1592" name="Oval 407"/>
              <p:cNvSpPr>
                <a:spLocks noChangeArrowheads="1"/>
              </p:cNvSpPr>
              <p:nvPr/>
            </p:nvSpPr>
            <p:spPr bwMode="auto">
              <a:xfrm>
                <a:off x="282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3" name="Oval 408"/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4" name="Oval 409"/>
              <p:cNvSpPr>
                <a:spLocks noChangeArrowheads="1"/>
              </p:cNvSpPr>
              <p:nvPr/>
            </p:nvSpPr>
            <p:spPr bwMode="auto">
              <a:xfrm>
                <a:off x="3060" y="261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Oval 410"/>
              <p:cNvSpPr>
                <a:spLocks noChangeArrowheads="1"/>
              </p:cNvSpPr>
              <p:nvPr/>
            </p:nvSpPr>
            <p:spPr bwMode="auto">
              <a:xfrm>
                <a:off x="3085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Oval 411"/>
              <p:cNvSpPr>
                <a:spLocks noChangeArrowheads="1"/>
              </p:cNvSpPr>
              <p:nvPr/>
            </p:nvSpPr>
            <p:spPr bwMode="auto">
              <a:xfrm>
                <a:off x="3050" y="2643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Oval 412"/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Oval 413"/>
              <p:cNvSpPr>
                <a:spLocks noChangeArrowheads="1"/>
              </p:cNvSpPr>
              <p:nvPr/>
            </p:nvSpPr>
            <p:spPr bwMode="auto">
              <a:xfrm>
                <a:off x="330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Oval 414"/>
              <p:cNvSpPr>
                <a:spLocks noChangeArrowheads="1"/>
              </p:cNvSpPr>
              <p:nvPr/>
            </p:nvSpPr>
            <p:spPr bwMode="auto">
              <a:xfrm>
                <a:off x="333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Oval 415"/>
              <p:cNvSpPr>
                <a:spLocks noChangeArrowheads="1"/>
              </p:cNvSpPr>
              <p:nvPr/>
            </p:nvSpPr>
            <p:spPr bwMode="auto">
              <a:xfrm>
                <a:off x="3295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Oval 416"/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Oval 417"/>
              <p:cNvSpPr>
                <a:spLocks noChangeArrowheads="1"/>
              </p:cNvSpPr>
              <p:nvPr/>
            </p:nvSpPr>
            <p:spPr bwMode="auto">
              <a:xfrm>
                <a:off x="3390" y="276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Oval 418"/>
              <p:cNvSpPr>
                <a:spLocks noChangeArrowheads="1"/>
              </p:cNvSpPr>
              <p:nvPr/>
            </p:nvSpPr>
            <p:spPr bwMode="auto">
              <a:xfrm>
                <a:off x="3415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4" name="Oval 419"/>
              <p:cNvSpPr>
                <a:spLocks noChangeArrowheads="1"/>
              </p:cNvSpPr>
              <p:nvPr/>
            </p:nvSpPr>
            <p:spPr bwMode="auto">
              <a:xfrm>
                <a:off x="3380" y="27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5" name="Oval 420"/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6" name="Oval 421"/>
              <p:cNvSpPr>
                <a:spLocks noChangeArrowheads="1"/>
              </p:cNvSpPr>
              <p:nvPr/>
            </p:nvSpPr>
            <p:spPr bwMode="auto">
              <a:xfrm>
                <a:off x="317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7" name="Oval 422"/>
              <p:cNvSpPr>
                <a:spLocks noChangeArrowheads="1"/>
              </p:cNvSpPr>
              <p:nvPr/>
            </p:nvSpPr>
            <p:spPr bwMode="auto">
              <a:xfrm>
                <a:off x="3193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8" name="Oval 423"/>
              <p:cNvSpPr>
                <a:spLocks noChangeArrowheads="1"/>
              </p:cNvSpPr>
              <p:nvPr/>
            </p:nvSpPr>
            <p:spPr bwMode="auto">
              <a:xfrm>
                <a:off x="316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9" name="Oval 424"/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0" name="Oval 425"/>
              <p:cNvSpPr>
                <a:spLocks noChangeArrowheads="1"/>
              </p:cNvSpPr>
              <p:nvPr/>
            </p:nvSpPr>
            <p:spPr bwMode="auto">
              <a:xfrm>
                <a:off x="3040" y="304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1" name="Oval 426"/>
              <p:cNvSpPr>
                <a:spLocks noChangeArrowheads="1"/>
              </p:cNvSpPr>
              <p:nvPr/>
            </p:nvSpPr>
            <p:spPr bwMode="auto">
              <a:xfrm>
                <a:off x="3065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2" name="Oval 427"/>
              <p:cNvSpPr>
                <a:spLocks noChangeArrowheads="1"/>
              </p:cNvSpPr>
              <p:nvPr/>
            </p:nvSpPr>
            <p:spPr bwMode="auto">
              <a:xfrm>
                <a:off x="3030" y="306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3" name="Oval 428"/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Oval 429"/>
              <p:cNvSpPr>
                <a:spLocks noChangeArrowheads="1"/>
              </p:cNvSpPr>
              <p:nvPr/>
            </p:nvSpPr>
            <p:spPr bwMode="auto">
              <a:xfrm>
                <a:off x="283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Oval 430"/>
              <p:cNvSpPr>
                <a:spLocks noChangeArrowheads="1"/>
              </p:cNvSpPr>
              <p:nvPr/>
            </p:nvSpPr>
            <p:spPr bwMode="auto">
              <a:xfrm>
                <a:off x="286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Oval 431"/>
              <p:cNvSpPr>
                <a:spLocks noChangeArrowheads="1"/>
              </p:cNvSpPr>
              <p:nvPr/>
            </p:nvSpPr>
            <p:spPr bwMode="auto">
              <a:xfrm>
                <a:off x="2825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7" name="Oval 432"/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8" name="Oval 433"/>
              <p:cNvSpPr>
                <a:spLocks noChangeArrowheads="1"/>
              </p:cNvSpPr>
              <p:nvPr/>
            </p:nvSpPr>
            <p:spPr bwMode="auto">
              <a:xfrm>
                <a:off x="266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9" name="Oval 434"/>
              <p:cNvSpPr>
                <a:spLocks noChangeArrowheads="1"/>
              </p:cNvSpPr>
              <p:nvPr/>
            </p:nvSpPr>
            <p:spPr bwMode="auto">
              <a:xfrm>
                <a:off x="269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0" name="Oval 435"/>
              <p:cNvSpPr>
                <a:spLocks noChangeArrowheads="1"/>
              </p:cNvSpPr>
              <p:nvPr/>
            </p:nvSpPr>
            <p:spPr bwMode="auto">
              <a:xfrm>
                <a:off x="2655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1" name="Oval 436"/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2" name="Oval 437"/>
              <p:cNvSpPr>
                <a:spLocks noChangeArrowheads="1"/>
              </p:cNvSpPr>
              <p:nvPr/>
            </p:nvSpPr>
            <p:spPr bwMode="auto">
              <a:xfrm>
                <a:off x="291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3" name="Oval 438"/>
              <p:cNvSpPr>
                <a:spLocks noChangeArrowheads="1"/>
              </p:cNvSpPr>
              <p:nvPr/>
            </p:nvSpPr>
            <p:spPr bwMode="auto">
              <a:xfrm>
                <a:off x="294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4" name="Oval 439"/>
              <p:cNvSpPr>
                <a:spLocks noChangeArrowheads="1"/>
              </p:cNvSpPr>
              <p:nvPr/>
            </p:nvSpPr>
            <p:spPr bwMode="auto">
              <a:xfrm>
                <a:off x="2905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5" name="Oval 440"/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6" name="Oval 441"/>
              <p:cNvSpPr>
                <a:spLocks noChangeArrowheads="1"/>
              </p:cNvSpPr>
              <p:nvPr/>
            </p:nvSpPr>
            <p:spPr bwMode="auto">
              <a:xfrm>
                <a:off x="3533" y="251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7" name="Oval 442"/>
              <p:cNvSpPr>
                <a:spLocks noChangeArrowheads="1"/>
              </p:cNvSpPr>
              <p:nvPr/>
            </p:nvSpPr>
            <p:spPr bwMode="auto">
              <a:xfrm>
                <a:off x="3553" y="25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8" name="Oval 443"/>
              <p:cNvSpPr>
                <a:spLocks noChangeArrowheads="1"/>
              </p:cNvSpPr>
              <p:nvPr/>
            </p:nvSpPr>
            <p:spPr bwMode="auto">
              <a:xfrm>
                <a:off x="3525" y="253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29" name="Oval 444"/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0" name="Oval 445"/>
              <p:cNvSpPr>
                <a:spLocks noChangeArrowheads="1"/>
              </p:cNvSpPr>
              <p:nvPr/>
            </p:nvSpPr>
            <p:spPr bwMode="auto">
              <a:xfrm>
                <a:off x="3270" y="3027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1" name="Oval 446"/>
              <p:cNvSpPr>
                <a:spLocks noChangeArrowheads="1"/>
              </p:cNvSpPr>
              <p:nvPr/>
            </p:nvSpPr>
            <p:spPr bwMode="auto">
              <a:xfrm>
                <a:off x="3295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2" name="Oval 447"/>
              <p:cNvSpPr>
                <a:spLocks noChangeArrowheads="1"/>
              </p:cNvSpPr>
              <p:nvPr/>
            </p:nvSpPr>
            <p:spPr bwMode="auto">
              <a:xfrm>
                <a:off x="3260" y="30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3" name="Oval 448"/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4" name="Oval 449"/>
              <p:cNvSpPr>
                <a:spLocks noChangeArrowheads="1"/>
              </p:cNvSpPr>
              <p:nvPr/>
            </p:nvSpPr>
            <p:spPr bwMode="auto">
              <a:xfrm>
                <a:off x="346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5" name="Oval 450"/>
              <p:cNvSpPr>
                <a:spLocks noChangeArrowheads="1"/>
              </p:cNvSpPr>
              <p:nvPr/>
            </p:nvSpPr>
            <p:spPr bwMode="auto">
              <a:xfrm>
                <a:off x="3480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6" name="Oval 451"/>
              <p:cNvSpPr>
                <a:spLocks noChangeArrowheads="1"/>
              </p:cNvSpPr>
              <p:nvPr/>
            </p:nvSpPr>
            <p:spPr bwMode="auto">
              <a:xfrm>
                <a:off x="345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7" name="Oval 452"/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8" name="Oval 453"/>
              <p:cNvSpPr>
                <a:spLocks noChangeArrowheads="1"/>
              </p:cNvSpPr>
              <p:nvPr/>
            </p:nvSpPr>
            <p:spPr bwMode="auto">
              <a:xfrm>
                <a:off x="266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39" name="Oval 454"/>
              <p:cNvSpPr>
                <a:spLocks noChangeArrowheads="1"/>
              </p:cNvSpPr>
              <p:nvPr/>
            </p:nvSpPr>
            <p:spPr bwMode="auto">
              <a:xfrm>
                <a:off x="2680" y="306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0" name="Oval 455"/>
              <p:cNvSpPr>
                <a:spLocks noChangeArrowheads="1"/>
              </p:cNvSpPr>
              <p:nvPr/>
            </p:nvSpPr>
            <p:spPr bwMode="auto">
              <a:xfrm>
                <a:off x="265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1" name="Oval 456"/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2" name="Freeform 457"/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43" name="Oval 458"/>
              <p:cNvSpPr>
                <a:spLocks noChangeArrowheads="1"/>
              </p:cNvSpPr>
              <p:nvPr/>
            </p:nvSpPr>
            <p:spPr bwMode="auto">
              <a:xfrm>
                <a:off x="273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4" name="Oval 459"/>
              <p:cNvSpPr>
                <a:spLocks noChangeArrowheads="1"/>
              </p:cNvSpPr>
              <p:nvPr/>
            </p:nvSpPr>
            <p:spPr bwMode="auto">
              <a:xfrm>
                <a:off x="276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5" name="Oval 460"/>
              <p:cNvSpPr>
                <a:spLocks noChangeArrowheads="1"/>
              </p:cNvSpPr>
              <p:nvPr/>
            </p:nvSpPr>
            <p:spPr bwMode="auto">
              <a:xfrm>
                <a:off x="277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6" name="Oval 461"/>
              <p:cNvSpPr>
                <a:spLocks noChangeArrowheads="1"/>
              </p:cNvSpPr>
              <p:nvPr/>
            </p:nvSpPr>
            <p:spPr bwMode="auto">
              <a:xfrm>
                <a:off x="272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7" name="Oval 462"/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48" name="Freeform 463"/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49" name="Oval 464"/>
              <p:cNvSpPr>
                <a:spLocks noChangeArrowheads="1"/>
              </p:cNvSpPr>
              <p:nvPr/>
            </p:nvSpPr>
            <p:spPr bwMode="auto">
              <a:xfrm>
                <a:off x="339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0" name="Oval 465"/>
              <p:cNvSpPr>
                <a:spLocks noChangeArrowheads="1"/>
              </p:cNvSpPr>
              <p:nvPr/>
            </p:nvSpPr>
            <p:spPr bwMode="auto">
              <a:xfrm>
                <a:off x="342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1" name="Oval 466"/>
              <p:cNvSpPr>
                <a:spLocks noChangeArrowheads="1"/>
              </p:cNvSpPr>
              <p:nvPr/>
            </p:nvSpPr>
            <p:spPr bwMode="auto">
              <a:xfrm>
                <a:off x="343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2" name="Oval 467"/>
              <p:cNvSpPr>
                <a:spLocks noChangeArrowheads="1"/>
              </p:cNvSpPr>
              <p:nvPr/>
            </p:nvSpPr>
            <p:spPr bwMode="auto">
              <a:xfrm>
                <a:off x="338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3" name="Oval 468"/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4" name="Freeform 469"/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55" name="Oval 470"/>
              <p:cNvSpPr>
                <a:spLocks noChangeArrowheads="1"/>
              </p:cNvSpPr>
              <p:nvPr/>
            </p:nvSpPr>
            <p:spPr bwMode="auto">
              <a:xfrm>
                <a:off x="306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6" name="Oval 471"/>
              <p:cNvSpPr>
                <a:spLocks noChangeArrowheads="1"/>
              </p:cNvSpPr>
              <p:nvPr/>
            </p:nvSpPr>
            <p:spPr bwMode="auto">
              <a:xfrm>
                <a:off x="309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7" name="Oval 472"/>
              <p:cNvSpPr>
                <a:spLocks noChangeArrowheads="1"/>
              </p:cNvSpPr>
              <p:nvPr/>
            </p:nvSpPr>
            <p:spPr bwMode="auto">
              <a:xfrm>
                <a:off x="310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8" name="Oval 473"/>
              <p:cNvSpPr>
                <a:spLocks noChangeArrowheads="1"/>
              </p:cNvSpPr>
              <p:nvPr/>
            </p:nvSpPr>
            <p:spPr bwMode="auto">
              <a:xfrm>
                <a:off x="305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59" name="Freeform 474"/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13 w 58"/>
                  <a:gd name="T3" fmla="*/ 264 h 127"/>
                  <a:gd name="T4" fmla="*/ 0 w 58"/>
                  <a:gd name="T5" fmla="*/ 876 h 127"/>
                  <a:gd name="T6" fmla="*/ 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2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0" name="Freeform 475"/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1" name="Freeform 476"/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2" name="Freeform 477"/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3" name="Freeform 478"/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0 w 67"/>
                  <a:gd name="T1" fmla="*/ 2472 h 130"/>
                  <a:gd name="T2" fmla="*/ 1024 w 67"/>
                  <a:gd name="T3" fmla="*/ 892 h 130"/>
                  <a:gd name="T4" fmla="*/ 92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4" name="Freeform 479"/>
              <p:cNvSpPr>
                <a:spLocks/>
              </p:cNvSpPr>
              <p:nvPr/>
            </p:nvSpPr>
            <p:spPr bwMode="auto">
              <a:xfrm>
                <a:off x="2643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5" name="Freeform 480"/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83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ubicBezTo>
                      <a:pt x="22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6" name="Freeform 481"/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7" name="Freeform 482"/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8" name="Freeform 483"/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69" name="Freeform 484"/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0" name="Freeform 485"/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1" name="Freeform 486"/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2" name="Freeform 487"/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0 w 81"/>
                  <a:gd name="T1" fmla="*/ 2368 h 129"/>
                  <a:gd name="T2" fmla="*/ 529 w 81"/>
                  <a:gd name="T3" fmla="*/ 2445 h 129"/>
                  <a:gd name="T4" fmla="*/ 840 w 81"/>
                  <a:gd name="T5" fmla="*/ 2445 h 129"/>
                  <a:gd name="T6" fmla="*/ 1244 w 81"/>
                  <a:gd name="T7" fmla="*/ 2296 h 129"/>
                  <a:gd name="T8" fmla="*/ 1257 w 81"/>
                  <a:gd name="T9" fmla="*/ 1971 h 129"/>
                  <a:gd name="T10" fmla="*/ 1257 w 81"/>
                  <a:gd name="T11" fmla="*/ 1955 h 129"/>
                  <a:gd name="T12" fmla="*/ 1244 w 81"/>
                  <a:gd name="T13" fmla="*/ 931 h 129"/>
                  <a:gd name="T14" fmla="*/ 1244 w 81"/>
                  <a:gd name="T15" fmla="*/ 875 h 129"/>
                  <a:gd name="T16" fmla="*/ 1132 w 81"/>
                  <a:gd name="T17" fmla="*/ 491 h 129"/>
                  <a:gd name="T18" fmla="*/ 279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3" name="Freeform 488"/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4" name="Freeform 489"/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5" name="Freeform 490"/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6" name="Freeform 491"/>
              <p:cNvSpPr>
                <a:spLocks/>
              </p:cNvSpPr>
              <p:nvPr/>
            </p:nvSpPr>
            <p:spPr bwMode="auto">
              <a:xfrm>
                <a:off x="660" y="2475"/>
                <a:ext cx="973" cy="613"/>
              </a:xfrm>
              <a:custGeom>
                <a:avLst/>
                <a:gdLst>
                  <a:gd name="T0" fmla="*/ 208 w 389"/>
                  <a:gd name="T1" fmla="*/ 888 h 230"/>
                  <a:gd name="T2" fmla="*/ 188 w 389"/>
                  <a:gd name="T3" fmla="*/ 1839 h 230"/>
                  <a:gd name="T4" fmla="*/ 208 w 389"/>
                  <a:gd name="T5" fmla="*/ 2764 h 230"/>
                  <a:gd name="T6" fmla="*/ 283 w 389"/>
                  <a:gd name="T7" fmla="*/ 3196 h 230"/>
                  <a:gd name="T8" fmla="*/ 375 w 389"/>
                  <a:gd name="T9" fmla="*/ 3899 h 230"/>
                  <a:gd name="T10" fmla="*/ 1238 w 389"/>
                  <a:gd name="T11" fmla="*/ 4334 h 230"/>
                  <a:gd name="T12" fmla="*/ 2659 w 389"/>
                  <a:gd name="T13" fmla="*/ 4184 h 230"/>
                  <a:gd name="T14" fmla="*/ 4117 w 389"/>
                  <a:gd name="T15" fmla="*/ 4104 h 230"/>
                  <a:gd name="T16" fmla="*/ 5118 w 389"/>
                  <a:gd name="T17" fmla="*/ 4014 h 230"/>
                  <a:gd name="T18" fmla="*/ 5943 w 389"/>
                  <a:gd name="T19" fmla="*/ 4147 h 230"/>
                  <a:gd name="T20" fmla="*/ 6088 w 389"/>
                  <a:gd name="T21" fmla="*/ 3502 h 230"/>
                  <a:gd name="T22" fmla="*/ 6026 w 389"/>
                  <a:gd name="T23" fmla="*/ 2457 h 230"/>
                  <a:gd name="T24" fmla="*/ 6006 w 389"/>
                  <a:gd name="T25" fmla="*/ 1285 h 230"/>
                  <a:gd name="T26" fmla="*/ 4410 w 389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9" h="230">
                    <a:moveTo>
                      <a:pt x="13" y="47"/>
                    </a:moveTo>
                    <a:cubicBezTo>
                      <a:pt x="0" y="59"/>
                      <a:pt x="12" y="81"/>
                      <a:pt x="12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8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3" y="229"/>
                      <a:pt x="58" y="228"/>
                      <a:pt x="79" y="229"/>
                    </a:cubicBezTo>
                    <a:cubicBezTo>
                      <a:pt x="110" y="230"/>
                      <a:pt x="139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4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0" y="219"/>
                    </a:cubicBezTo>
                    <a:cubicBezTo>
                      <a:pt x="389" y="211"/>
                      <a:pt x="388" y="196"/>
                      <a:pt x="389" y="185"/>
                    </a:cubicBezTo>
                    <a:cubicBezTo>
                      <a:pt x="389" y="166"/>
                      <a:pt x="387" y="148"/>
                      <a:pt x="385" y="130"/>
                    </a:cubicBezTo>
                    <a:cubicBezTo>
                      <a:pt x="383" y="109"/>
                      <a:pt x="384" y="89"/>
                      <a:pt x="384" y="68"/>
                    </a:cubicBezTo>
                    <a:cubicBezTo>
                      <a:pt x="385" y="20"/>
                      <a:pt x="323" y="0"/>
                      <a:pt x="282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7" name="Freeform 492"/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820 w 59"/>
                  <a:gd name="T1" fmla="*/ 264 h 127"/>
                  <a:gd name="T2" fmla="*/ 0 w 59"/>
                  <a:gd name="T3" fmla="*/ 876 h 127"/>
                  <a:gd name="T4" fmla="*/ 12 w 59"/>
                  <a:gd name="T5" fmla="*/ 2015 h 127"/>
                  <a:gd name="T6" fmla="*/ 912 w 59"/>
                  <a:gd name="T7" fmla="*/ 2266 h 127"/>
                  <a:gd name="T8" fmla="*/ 912 w 59"/>
                  <a:gd name="T9" fmla="*/ 0 h 127"/>
                  <a:gd name="T10" fmla="*/ 820 w 59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7">
                    <a:moveTo>
                      <a:pt x="53" y="14"/>
                    </a:move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  <a:cubicBezTo>
                      <a:pt x="59" y="62"/>
                      <a:pt x="59" y="36"/>
                      <a:pt x="59" y="0"/>
                    </a:cubicBezTo>
                    <a:cubicBezTo>
                      <a:pt x="58" y="5"/>
                      <a:pt x="58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8" name="Freeform 493"/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79" name="Freeform 494"/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0" name="Freeform 495"/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1" name="Freeform 496"/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38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2" name="Freeform 497"/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70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3" name="Freeform 498"/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4" name="Freeform 499"/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5" name="Freeform 500"/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6" name="Freeform 501"/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349 w 23"/>
                  <a:gd name="T9" fmla="*/ 1078 h 80"/>
                  <a:gd name="T10" fmla="*/ 349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7" name="Freeform 502"/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8" name="Freeform 503"/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89" name="Freeform 504"/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127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56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47 w 81"/>
                  <a:gd name="T19" fmla="*/ 2445 h 129"/>
                  <a:gd name="T20" fmla="*/ 1256 w 81"/>
                  <a:gd name="T21" fmla="*/ 2296 h 129"/>
                  <a:gd name="T22" fmla="*/ 127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6"/>
                      <a:pt x="0" y="125"/>
                    </a:cubicBez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0" name="Freeform 505"/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632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1" name="Freeform 506"/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2" name="Freeform 507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3" name="Freeform 508"/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4" name="Freeform 509"/>
              <p:cNvSpPr>
                <a:spLocks/>
              </p:cNvSpPr>
              <p:nvPr/>
            </p:nvSpPr>
            <p:spPr bwMode="auto">
              <a:xfrm>
                <a:off x="665" y="3160"/>
                <a:ext cx="990" cy="120"/>
              </a:xfrm>
              <a:custGeom>
                <a:avLst/>
                <a:gdLst>
                  <a:gd name="T0" fmla="*/ 6175 w 396"/>
                  <a:gd name="T1" fmla="*/ 285 h 45"/>
                  <a:gd name="T2" fmla="*/ 5875 w 396"/>
                  <a:gd name="T3" fmla="*/ 77 h 45"/>
                  <a:gd name="T4" fmla="*/ 5863 w 396"/>
                  <a:gd name="T5" fmla="*/ 93 h 45"/>
                  <a:gd name="T6" fmla="*/ 5488 w 396"/>
                  <a:gd name="T7" fmla="*/ 248 h 45"/>
                  <a:gd name="T8" fmla="*/ 4875 w 396"/>
                  <a:gd name="T9" fmla="*/ 307 h 45"/>
                  <a:gd name="T10" fmla="*/ 4813 w 396"/>
                  <a:gd name="T11" fmla="*/ 192 h 45"/>
                  <a:gd name="T12" fmla="*/ 4833 w 396"/>
                  <a:gd name="T13" fmla="*/ 192 h 45"/>
                  <a:gd name="T14" fmla="*/ 4750 w 396"/>
                  <a:gd name="T15" fmla="*/ 307 h 45"/>
                  <a:gd name="T16" fmla="*/ 3958 w 396"/>
                  <a:gd name="T17" fmla="*/ 477 h 45"/>
                  <a:gd name="T18" fmla="*/ 3563 w 396"/>
                  <a:gd name="T19" fmla="*/ 115 h 45"/>
                  <a:gd name="T20" fmla="*/ 3520 w 396"/>
                  <a:gd name="T21" fmla="*/ 248 h 45"/>
                  <a:gd name="T22" fmla="*/ 3175 w 396"/>
                  <a:gd name="T23" fmla="*/ 435 h 45"/>
                  <a:gd name="T24" fmla="*/ 2270 w 396"/>
                  <a:gd name="T25" fmla="*/ 376 h 45"/>
                  <a:gd name="T26" fmla="*/ 2113 w 396"/>
                  <a:gd name="T27" fmla="*/ 320 h 45"/>
                  <a:gd name="T28" fmla="*/ 2113 w 396"/>
                  <a:gd name="T29" fmla="*/ 320 h 45"/>
                  <a:gd name="T30" fmla="*/ 1925 w 396"/>
                  <a:gd name="T31" fmla="*/ 397 h 45"/>
                  <a:gd name="T32" fmla="*/ 988 w 396"/>
                  <a:gd name="T33" fmla="*/ 307 h 45"/>
                  <a:gd name="T34" fmla="*/ 770 w 396"/>
                  <a:gd name="T35" fmla="*/ 0 h 45"/>
                  <a:gd name="T36" fmla="*/ 0 w 396"/>
                  <a:gd name="T37" fmla="*/ 285 h 45"/>
                  <a:gd name="T38" fmla="*/ 0 w 396"/>
                  <a:gd name="T39" fmla="*/ 683 h 45"/>
                  <a:gd name="T40" fmla="*/ 3238 w 396"/>
                  <a:gd name="T41" fmla="*/ 853 h 45"/>
                  <a:gd name="T42" fmla="*/ 6188 w 396"/>
                  <a:gd name="T43" fmla="*/ 683 h 45"/>
                  <a:gd name="T44" fmla="*/ 6175 w 396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6" h="45">
                    <a:moveTo>
                      <a:pt x="395" y="15"/>
                    </a:moveTo>
                    <a:cubicBezTo>
                      <a:pt x="378" y="13"/>
                      <a:pt x="376" y="11"/>
                      <a:pt x="376" y="4"/>
                    </a:cubicBezTo>
                    <a:cubicBezTo>
                      <a:pt x="376" y="4"/>
                      <a:pt x="376" y="4"/>
                      <a:pt x="375" y="5"/>
                    </a:cubicBezTo>
                    <a:cubicBezTo>
                      <a:pt x="369" y="15"/>
                      <a:pt x="369" y="11"/>
                      <a:pt x="351" y="13"/>
                    </a:cubicBezTo>
                    <a:cubicBezTo>
                      <a:pt x="334" y="15"/>
                      <a:pt x="319" y="19"/>
                      <a:pt x="312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9" y="10"/>
                      <a:pt x="309" y="10"/>
                      <a:pt x="309" y="10"/>
                    </a:cubicBezTo>
                    <a:cubicBezTo>
                      <a:pt x="308" y="12"/>
                      <a:pt x="306" y="14"/>
                      <a:pt x="304" y="16"/>
                    </a:cubicBezTo>
                    <a:cubicBezTo>
                      <a:pt x="294" y="23"/>
                      <a:pt x="275" y="24"/>
                      <a:pt x="253" y="25"/>
                    </a:cubicBezTo>
                    <a:cubicBezTo>
                      <a:pt x="232" y="26"/>
                      <a:pt x="228" y="18"/>
                      <a:pt x="228" y="6"/>
                    </a:cubicBezTo>
                    <a:cubicBezTo>
                      <a:pt x="227" y="9"/>
                      <a:pt x="226" y="11"/>
                      <a:pt x="225" y="13"/>
                    </a:cubicBezTo>
                    <a:cubicBezTo>
                      <a:pt x="221" y="19"/>
                      <a:pt x="216" y="24"/>
                      <a:pt x="203" y="23"/>
                    </a:cubicBezTo>
                    <a:cubicBezTo>
                      <a:pt x="181" y="21"/>
                      <a:pt x="156" y="21"/>
                      <a:pt x="145" y="20"/>
                    </a:cubicBezTo>
                    <a:cubicBezTo>
                      <a:pt x="141" y="20"/>
                      <a:pt x="138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3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50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0" y="39"/>
                      <a:pt x="132" y="45"/>
                      <a:pt x="207" y="45"/>
                    </a:cubicBezTo>
                    <a:cubicBezTo>
                      <a:pt x="283" y="45"/>
                      <a:pt x="363" y="39"/>
                      <a:pt x="396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5" name="Oval 510"/>
              <p:cNvSpPr>
                <a:spLocks noChangeArrowheads="1"/>
              </p:cNvSpPr>
              <p:nvPr/>
            </p:nvSpPr>
            <p:spPr bwMode="auto">
              <a:xfrm>
                <a:off x="863" y="2528"/>
                <a:ext cx="92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96" name="Oval 511"/>
              <p:cNvSpPr>
                <a:spLocks noChangeArrowheads="1"/>
              </p:cNvSpPr>
              <p:nvPr/>
            </p:nvSpPr>
            <p:spPr bwMode="auto">
              <a:xfrm>
                <a:off x="85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97" name="Oval 512"/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98" name="Freeform 513"/>
              <p:cNvSpPr>
                <a:spLocks/>
              </p:cNvSpPr>
              <p:nvPr/>
            </p:nvSpPr>
            <p:spPr bwMode="auto">
              <a:xfrm>
                <a:off x="863" y="2531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4 h 31"/>
                  <a:gd name="T4" fmla="*/ 145 w 30"/>
                  <a:gd name="T5" fmla="*/ 497 h 31"/>
                  <a:gd name="T6" fmla="*/ 0 w 30"/>
                  <a:gd name="T7" fmla="*/ 463 h 31"/>
                  <a:gd name="T8" fmla="*/ 220 w 30"/>
                  <a:gd name="T9" fmla="*/ 574 h 31"/>
                  <a:gd name="T10" fmla="*/ 470 w 30"/>
                  <a:gd name="T11" fmla="*/ 280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699" name="Oval 514"/>
              <p:cNvSpPr>
                <a:spLocks noChangeArrowheads="1"/>
              </p:cNvSpPr>
              <p:nvPr/>
            </p:nvSpPr>
            <p:spPr bwMode="auto">
              <a:xfrm>
                <a:off x="87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0" name="Oval 515"/>
              <p:cNvSpPr>
                <a:spLocks noChangeArrowheads="1"/>
              </p:cNvSpPr>
              <p:nvPr/>
            </p:nvSpPr>
            <p:spPr bwMode="auto">
              <a:xfrm>
                <a:off x="878" y="254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1" name="Oval 516"/>
              <p:cNvSpPr>
                <a:spLocks noChangeArrowheads="1"/>
              </p:cNvSpPr>
              <p:nvPr/>
            </p:nvSpPr>
            <p:spPr bwMode="auto">
              <a:xfrm>
                <a:off x="108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2" name="Oval 517"/>
              <p:cNvSpPr>
                <a:spLocks noChangeArrowheads="1"/>
              </p:cNvSpPr>
              <p:nvPr/>
            </p:nvSpPr>
            <p:spPr bwMode="auto">
              <a:xfrm>
                <a:off x="1083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3" name="Oval 518"/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4" name="Freeform 519"/>
              <p:cNvSpPr>
                <a:spLocks/>
              </p:cNvSpPr>
              <p:nvPr/>
            </p:nvSpPr>
            <p:spPr bwMode="auto">
              <a:xfrm>
                <a:off x="109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05" name="Oval 520"/>
              <p:cNvSpPr>
                <a:spLocks noChangeArrowheads="1"/>
              </p:cNvSpPr>
              <p:nvPr/>
            </p:nvSpPr>
            <p:spPr bwMode="auto">
              <a:xfrm>
                <a:off x="1100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6" name="Oval 521"/>
              <p:cNvSpPr>
                <a:spLocks noChangeArrowheads="1"/>
              </p:cNvSpPr>
              <p:nvPr/>
            </p:nvSpPr>
            <p:spPr bwMode="auto">
              <a:xfrm>
                <a:off x="1105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7" name="Oval 522"/>
              <p:cNvSpPr>
                <a:spLocks noChangeArrowheads="1"/>
              </p:cNvSpPr>
              <p:nvPr/>
            </p:nvSpPr>
            <p:spPr bwMode="auto">
              <a:xfrm>
                <a:off x="1335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8" name="Oval 523"/>
              <p:cNvSpPr>
                <a:spLocks noChangeArrowheads="1"/>
              </p:cNvSpPr>
              <p:nvPr/>
            </p:nvSpPr>
            <p:spPr bwMode="auto">
              <a:xfrm>
                <a:off x="132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09" name="Oval 524"/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0" name="Freeform 525"/>
              <p:cNvSpPr>
                <a:spLocks/>
              </p:cNvSpPr>
              <p:nvPr/>
            </p:nvSpPr>
            <p:spPr bwMode="auto">
              <a:xfrm>
                <a:off x="1338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11" name="Oval 526"/>
              <p:cNvSpPr>
                <a:spLocks noChangeArrowheads="1"/>
              </p:cNvSpPr>
              <p:nvPr/>
            </p:nvSpPr>
            <p:spPr bwMode="auto">
              <a:xfrm>
                <a:off x="1345" y="2531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2" name="Oval 527"/>
              <p:cNvSpPr>
                <a:spLocks noChangeArrowheads="1"/>
              </p:cNvSpPr>
              <p:nvPr/>
            </p:nvSpPr>
            <p:spPr bwMode="auto">
              <a:xfrm>
                <a:off x="1353" y="25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3" name="Oval 528"/>
              <p:cNvSpPr>
                <a:spLocks noChangeArrowheads="1"/>
              </p:cNvSpPr>
              <p:nvPr/>
            </p:nvSpPr>
            <p:spPr bwMode="auto">
              <a:xfrm>
                <a:off x="141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4" name="Oval 529"/>
              <p:cNvSpPr>
                <a:spLocks noChangeArrowheads="1"/>
              </p:cNvSpPr>
              <p:nvPr/>
            </p:nvSpPr>
            <p:spPr bwMode="auto">
              <a:xfrm>
                <a:off x="1413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5" name="Oval 530"/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6" name="Freeform 531"/>
              <p:cNvSpPr>
                <a:spLocks/>
              </p:cNvSpPr>
              <p:nvPr/>
            </p:nvSpPr>
            <p:spPr bwMode="auto">
              <a:xfrm>
                <a:off x="142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17" name="Oval 532"/>
              <p:cNvSpPr>
                <a:spLocks noChangeArrowheads="1"/>
              </p:cNvSpPr>
              <p:nvPr/>
            </p:nvSpPr>
            <p:spPr bwMode="auto">
              <a:xfrm>
                <a:off x="1430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8" name="Oval 533"/>
              <p:cNvSpPr>
                <a:spLocks noChangeArrowheads="1"/>
              </p:cNvSpPr>
              <p:nvPr/>
            </p:nvSpPr>
            <p:spPr bwMode="auto">
              <a:xfrm>
                <a:off x="1435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19" name="Oval 534"/>
              <p:cNvSpPr>
                <a:spLocks noChangeArrowheads="1"/>
              </p:cNvSpPr>
              <p:nvPr/>
            </p:nvSpPr>
            <p:spPr bwMode="auto">
              <a:xfrm>
                <a:off x="1198" y="284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0" name="Oval 535"/>
              <p:cNvSpPr>
                <a:spLocks noChangeArrowheads="1"/>
              </p:cNvSpPr>
              <p:nvPr/>
            </p:nvSpPr>
            <p:spPr bwMode="auto">
              <a:xfrm>
                <a:off x="1193" y="2843"/>
                <a:ext cx="77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1" name="Oval 536"/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2" name="Freeform 537"/>
              <p:cNvSpPr>
                <a:spLocks/>
              </p:cNvSpPr>
              <p:nvPr/>
            </p:nvSpPr>
            <p:spPr bwMode="auto">
              <a:xfrm>
                <a:off x="1200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23" name="Oval 538"/>
              <p:cNvSpPr>
                <a:spLocks noChangeArrowheads="1"/>
              </p:cNvSpPr>
              <p:nvPr/>
            </p:nvSpPr>
            <p:spPr bwMode="auto">
              <a:xfrm>
                <a:off x="1208" y="2859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4" name="Oval 539"/>
              <p:cNvSpPr>
                <a:spLocks noChangeArrowheads="1"/>
              </p:cNvSpPr>
              <p:nvPr/>
            </p:nvSpPr>
            <p:spPr bwMode="auto">
              <a:xfrm>
                <a:off x="1213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5" name="Oval 540"/>
              <p:cNvSpPr>
                <a:spLocks noChangeArrowheads="1"/>
              </p:cNvSpPr>
              <p:nvPr/>
            </p:nvSpPr>
            <p:spPr bwMode="auto">
              <a:xfrm>
                <a:off x="106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6" name="Oval 541"/>
              <p:cNvSpPr>
                <a:spLocks noChangeArrowheads="1"/>
              </p:cNvSpPr>
              <p:nvPr/>
            </p:nvSpPr>
            <p:spPr bwMode="auto">
              <a:xfrm>
                <a:off x="1063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7" name="Oval 542"/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28" name="Freeform 543"/>
              <p:cNvSpPr>
                <a:spLocks/>
              </p:cNvSpPr>
              <p:nvPr/>
            </p:nvSpPr>
            <p:spPr bwMode="auto">
              <a:xfrm>
                <a:off x="107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29" name="Oval 544"/>
              <p:cNvSpPr>
                <a:spLocks noChangeArrowheads="1"/>
              </p:cNvSpPr>
              <p:nvPr/>
            </p:nvSpPr>
            <p:spPr bwMode="auto">
              <a:xfrm>
                <a:off x="1080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0" name="Oval 545"/>
              <p:cNvSpPr>
                <a:spLocks noChangeArrowheads="1"/>
              </p:cNvSpPr>
              <p:nvPr/>
            </p:nvSpPr>
            <p:spPr bwMode="auto">
              <a:xfrm>
                <a:off x="1085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1" name="Oval 546"/>
              <p:cNvSpPr>
                <a:spLocks noChangeArrowheads="1"/>
              </p:cNvSpPr>
              <p:nvPr/>
            </p:nvSpPr>
            <p:spPr bwMode="auto">
              <a:xfrm>
                <a:off x="865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2" name="Oval 547"/>
              <p:cNvSpPr>
                <a:spLocks noChangeArrowheads="1"/>
              </p:cNvSpPr>
              <p:nvPr/>
            </p:nvSpPr>
            <p:spPr bwMode="auto">
              <a:xfrm>
                <a:off x="860" y="3056"/>
                <a:ext cx="93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3" name="Oval 548"/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4" name="Freeform 549"/>
              <p:cNvSpPr>
                <a:spLocks/>
              </p:cNvSpPr>
              <p:nvPr/>
            </p:nvSpPr>
            <p:spPr bwMode="auto">
              <a:xfrm>
                <a:off x="868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35" name="Oval 550"/>
              <p:cNvSpPr>
                <a:spLocks noChangeArrowheads="1"/>
              </p:cNvSpPr>
              <p:nvPr/>
            </p:nvSpPr>
            <p:spPr bwMode="auto">
              <a:xfrm>
                <a:off x="875" y="3077"/>
                <a:ext cx="38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6" name="Oval 551"/>
              <p:cNvSpPr>
                <a:spLocks noChangeArrowheads="1"/>
              </p:cNvSpPr>
              <p:nvPr/>
            </p:nvSpPr>
            <p:spPr bwMode="auto">
              <a:xfrm>
                <a:off x="883" y="308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7" name="Oval 552"/>
              <p:cNvSpPr>
                <a:spLocks noChangeArrowheads="1"/>
              </p:cNvSpPr>
              <p:nvPr/>
            </p:nvSpPr>
            <p:spPr bwMode="auto">
              <a:xfrm>
                <a:off x="695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8" name="Oval 553"/>
              <p:cNvSpPr>
                <a:spLocks noChangeArrowheads="1"/>
              </p:cNvSpPr>
              <p:nvPr/>
            </p:nvSpPr>
            <p:spPr bwMode="auto">
              <a:xfrm>
                <a:off x="690" y="2797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39" name="Oval 554"/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0" name="Freeform 555"/>
              <p:cNvSpPr>
                <a:spLocks/>
              </p:cNvSpPr>
              <p:nvPr/>
            </p:nvSpPr>
            <p:spPr bwMode="auto">
              <a:xfrm>
                <a:off x="698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1" name="Oval 556"/>
              <p:cNvSpPr>
                <a:spLocks noChangeArrowheads="1"/>
              </p:cNvSpPr>
              <p:nvPr/>
            </p:nvSpPr>
            <p:spPr bwMode="auto">
              <a:xfrm>
                <a:off x="705" y="2819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2" name="Oval 557"/>
              <p:cNvSpPr>
                <a:spLocks noChangeArrowheads="1"/>
              </p:cNvSpPr>
              <p:nvPr/>
            </p:nvSpPr>
            <p:spPr bwMode="auto">
              <a:xfrm>
                <a:off x="713" y="2824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3" name="Oval 558"/>
              <p:cNvSpPr>
                <a:spLocks noChangeArrowheads="1"/>
              </p:cNvSpPr>
              <p:nvPr/>
            </p:nvSpPr>
            <p:spPr bwMode="auto">
              <a:xfrm>
                <a:off x="945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4" name="Oval 559"/>
              <p:cNvSpPr>
                <a:spLocks noChangeArrowheads="1"/>
              </p:cNvSpPr>
              <p:nvPr/>
            </p:nvSpPr>
            <p:spPr bwMode="auto">
              <a:xfrm>
                <a:off x="940" y="2829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5" name="Oval 560"/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6" name="Freeform 561"/>
              <p:cNvSpPr>
                <a:spLocks/>
              </p:cNvSpPr>
              <p:nvPr/>
            </p:nvSpPr>
            <p:spPr bwMode="auto">
              <a:xfrm>
                <a:off x="948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7" name="Oval 562"/>
              <p:cNvSpPr>
                <a:spLocks noChangeArrowheads="1"/>
              </p:cNvSpPr>
              <p:nvPr/>
            </p:nvSpPr>
            <p:spPr bwMode="auto">
              <a:xfrm>
                <a:off x="955" y="2851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8" name="Oval 563"/>
              <p:cNvSpPr>
                <a:spLocks noChangeArrowheads="1"/>
              </p:cNvSpPr>
              <p:nvPr/>
            </p:nvSpPr>
            <p:spPr bwMode="auto">
              <a:xfrm>
                <a:off x="963" y="285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49" name="Oval 564"/>
              <p:cNvSpPr>
                <a:spLocks noChangeArrowheads="1"/>
              </p:cNvSpPr>
              <p:nvPr/>
            </p:nvSpPr>
            <p:spPr bwMode="auto">
              <a:xfrm>
                <a:off x="1560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0" name="Oval 565"/>
              <p:cNvSpPr>
                <a:spLocks noChangeArrowheads="1"/>
              </p:cNvSpPr>
              <p:nvPr/>
            </p:nvSpPr>
            <p:spPr bwMode="auto">
              <a:xfrm>
                <a:off x="155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1" name="Oval 566"/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2" name="Freeform 567"/>
              <p:cNvSpPr>
                <a:spLocks/>
              </p:cNvSpPr>
              <p:nvPr/>
            </p:nvSpPr>
            <p:spPr bwMode="auto">
              <a:xfrm>
                <a:off x="1563" y="2528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50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" name="Oval 568"/>
              <p:cNvSpPr>
                <a:spLocks noChangeArrowheads="1"/>
              </p:cNvSpPr>
              <p:nvPr/>
            </p:nvSpPr>
            <p:spPr bwMode="auto">
              <a:xfrm>
                <a:off x="1568" y="2536"/>
                <a:ext cx="30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4" name="Oval 569"/>
              <p:cNvSpPr>
                <a:spLocks noChangeArrowheads="1"/>
              </p:cNvSpPr>
              <p:nvPr/>
            </p:nvSpPr>
            <p:spPr bwMode="auto">
              <a:xfrm>
                <a:off x="1573" y="2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5" name="Oval 570"/>
              <p:cNvSpPr>
                <a:spLocks noChangeArrowheads="1"/>
              </p:cNvSpPr>
              <p:nvPr/>
            </p:nvSpPr>
            <p:spPr bwMode="auto">
              <a:xfrm>
                <a:off x="129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6" name="Oval 571"/>
              <p:cNvSpPr>
                <a:spLocks noChangeArrowheads="1"/>
              </p:cNvSpPr>
              <p:nvPr/>
            </p:nvSpPr>
            <p:spPr bwMode="auto">
              <a:xfrm>
                <a:off x="1293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7" name="Oval 572"/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58" name="Freeform 573"/>
              <p:cNvSpPr>
                <a:spLocks/>
              </p:cNvSpPr>
              <p:nvPr/>
            </p:nvSpPr>
            <p:spPr bwMode="auto">
              <a:xfrm>
                <a:off x="130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" name="Oval 574"/>
              <p:cNvSpPr>
                <a:spLocks noChangeArrowheads="1"/>
              </p:cNvSpPr>
              <p:nvPr/>
            </p:nvSpPr>
            <p:spPr bwMode="auto">
              <a:xfrm>
                <a:off x="1310" y="3048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0" name="Oval 575"/>
              <p:cNvSpPr>
                <a:spLocks noChangeArrowheads="1"/>
              </p:cNvSpPr>
              <p:nvPr/>
            </p:nvSpPr>
            <p:spPr bwMode="auto">
              <a:xfrm>
                <a:off x="1315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1" name="Oval 576"/>
              <p:cNvSpPr>
                <a:spLocks noChangeArrowheads="1"/>
              </p:cNvSpPr>
              <p:nvPr/>
            </p:nvSpPr>
            <p:spPr bwMode="auto">
              <a:xfrm>
                <a:off x="1485" y="3056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2" name="Oval 577"/>
              <p:cNvSpPr>
                <a:spLocks noChangeArrowheads="1"/>
              </p:cNvSpPr>
              <p:nvPr/>
            </p:nvSpPr>
            <p:spPr bwMode="auto">
              <a:xfrm>
                <a:off x="1480" y="3053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3" name="Oval 578"/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4" name="Freeform 579"/>
              <p:cNvSpPr>
                <a:spLocks/>
              </p:cNvSpPr>
              <p:nvPr/>
            </p:nvSpPr>
            <p:spPr bwMode="auto">
              <a:xfrm>
                <a:off x="148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" name="Oval 580"/>
              <p:cNvSpPr>
                <a:spLocks noChangeArrowheads="1"/>
              </p:cNvSpPr>
              <p:nvPr/>
            </p:nvSpPr>
            <p:spPr bwMode="auto">
              <a:xfrm>
                <a:off x="1495" y="3069"/>
                <a:ext cx="28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6" name="Oval 581"/>
              <p:cNvSpPr>
                <a:spLocks noChangeArrowheads="1"/>
              </p:cNvSpPr>
              <p:nvPr/>
            </p:nvSpPr>
            <p:spPr bwMode="auto">
              <a:xfrm>
                <a:off x="1500" y="3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7" name="Oval 582"/>
              <p:cNvSpPr>
                <a:spLocks noChangeArrowheads="1"/>
              </p:cNvSpPr>
              <p:nvPr/>
            </p:nvSpPr>
            <p:spPr bwMode="auto">
              <a:xfrm>
                <a:off x="685" y="3077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8" name="Oval 583"/>
              <p:cNvSpPr>
                <a:spLocks noChangeArrowheads="1"/>
              </p:cNvSpPr>
              <p:nvPr/>
            </p:nvSpPr>
            <p:spPr bwMode="auto">
              <a:xfrm>
                <a:off x="680" y="3075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69" name="Oval 584"/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0" name="Freeform 585"/>
              <p:cNvSpPr>
                <a:spLocks/>
              </p:cNvSpPr>
              <p:nvPr/>
            </p:nvSpPr>
            <p:spPr bwMode="auto">
              <a:xfrm>
                <a:off x="688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" name="Oval 586"/>
              <p:cNvSpPr>
                <a:spLocks noChangeArrowheads="1"/>
              </p:cNvSpPr>
              <p:nvPr/>
            </p:nvSpPr>
            <p:spPr bwMode="auto">
              <a:xfrm>
                <a:off x="695" y="3091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2" name="Oval 587"/>
              <p:cNvSpPr>
                <a:spLocks noChangeArrowheads="1"/>
              </p:cNvSpPr>
              <p:nvPr/>
            </p:nvSpPr>
            <p:spPr bwMode="auto">
              <a:xfrm>
                <a:off x="700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3" name="Freeform 588"/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" name="Oval 589"/>
              <p:cNvSpPr>
                <a:spLocks noChangeArrowheads="1"/>
              </p:cNvSpPr>
              <p:nvPr/>
            </p:nvSpPr>
            <p:spPr bwMode="auto">
              <a:xfrm>
                <a:off x="763" y="1797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5" name="Oval 590"/>
              <p:cNvSpPr>
                <a:spLocks noChangeArrowheads="1"/>
              </p:cNvSpPr>
              <p:nvPr/>
            </p:nvSpPr>
            <p:spPr bwMode="auto">
              <a:xfrm>
                <a:off x="75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76" name="Freeform 591"/>
              <p:cNvSpPr>
                <a:spLocks/>
              </p:cNvSpPr>
              <p:nvPr/>
            </p:nvSpPr>
            <p:spPr bwMode="auto">
              <a:xfrm>
                <a:off x="678" y="1437"/>
                <a:ext cx="305" cy="992"/>
              </a:xfrm>
              <a:custGeom>
                <a:avLst/>
                <a:gdLst>
                  <a:gd name="T0" fmla="*/ 0 w 122"/>
                  <a:gd name="T1" fmla="*/ 6392 h 372"/>
                  <a:gd name="T2" fmla="*/ 33 w 122"/>
                  <a:gd name="T3" fmla="*/ 6429 h 372"/>
                  <a:gd name="T4" fmla="*/ 938 w 122"/>
                  <a:gd name="T5" fmla="*/ 7053 h 372"/>
                  <a:gd name="T6" fmla="*/ 938 w 122"/>
                  <a:gd name="T7" fmla="*/ 7053 h 372"/>
                  <a:gd name="T8" fmla="*/ 1783 w 122"/>
                  <a:gd name="T9" fmla="*/ 6805 h 372"/>
                  <a:gd name="T10" fmla="*/ 1908 w 122"/>
                  <a:gd name="T11" fmla="*/ 6051 h 372"/>
                  <a:gd name="T12" fmla="*/ 1908 w 122"/>
                  <a:gd name="T13" fmla="*/ 341 h 372"/>
                  <a:gd name="T14" fmla="*/ 1783 w 122"/>
                  <a:gd name="T15" fmla="*/ 0 h 372"/>
                  <a:gd name="T16" fmla="*/ 1845 w 122"/>
                  <a:gd name="T17" fmla="*/ 285 h 372"/>
                  <a:gd name="T18" fmla="*/ 1708 w 122"/>
                  <a:gd name="T19" fmla="*/ 4915 h 372"/>
                  <a:gd name="T20" fmla="*/ 770 w 122"/>
                  <a:gd name="T21" fmla="*/ 6733 h 372"/>
                  <a:gd name="T22" fmla="*/ 0 w 122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" h="372">
                    <a:moveTo>
                      <a:pt x="0" y="337"/>
                    </a:moveTo>
                    <a:cubicBezTo>
                      <a:pt x="0" y="338"/>
                      <a:pt x="1" y="339"/>
                      <a:pt x="2" y="339"/>
                    </a:cubicBezTo>
                    <a:cubicBezTo>
                      <a:pt x="8" y="345"/>
                      <a:pt x="35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8" y="365"/>
                      <a:pt x="114" y="359"/>
                    </a:cubicBezTo>
                    <a:cubicBezTo>
                      <a:pt x="120" y="354"/>
                      <a:pt x="122" y="328"/>
                      <a:pt x="122" y="319"/>
                    </a:cubicBezTo>
                    <a:cubicBezTo>
                      <a:pt x="122" y="310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238"/>
                      <a:pt x="109" y="259"/>
                    </a:cubicBezTo>
                    <a:cubicBezTo>
                      <a:pt x="107" y="299"/>
                      <a:pt x="107" y="354"/>
                      <a:pt x="49" y="355"/>
                    </a:cubicBezTo>
                    <a:cubicBezTo>
                      <a:pt x="29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" name="Freeform 592"/>
              <p:cNvSpPr>
                <a:spLocks/>
              </p:cNvSpPr>
              <p:nvPr/>
            </p:nvSpPr>
            <p:spPr bwMode="auto">
              <a:xfrm>
                <a:off x="828" y="1488"/>
                <a:ext cx="157" cy="947"/>
              </a:xfrm>
              <a:custGeom>
                <a:avLst/>
                <a:gdLst>
                  <a:gd name="T0" fmla="*/ 0 w 63"/>
                  <a:gd name="T1" fmla="*/ 6704 h 355"/>
                  <a:gd name="T2" fmla="*/ 882 w 63"/>
                  <a:gd name="T3" fmla="*/ 6626 h 355"/>
                  <a:gd name="T4" fmla="*/ 962 w 63"/>
                  <a:gd name="T5" fmla="*/ 5693 h 355"/>
                  <a:gd name="T6" fmla="*/ 962 w 63"/>
                  <a:gd name="T7" fmla="*/ 0 h 355"/>
                  <a:gd name="T8" fmla="*/ 807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2" y="309"/>
                      <a:pt x="62" y="300"/>
                    </a:cubicBezTo>
                    <a:cubicBezTo>
                      <a:pt x="62" y="291"/>
                      <a:pt x="62" y="11"/>
                      <a:pt x="62" y="0"/>
                    </a:cubicBezTo>
                    <a:cubicBezTo>
                      <a:pt x="63" y="13"/>
                      <a:pt x="56" y="310"/>
                      <a:pt x="52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" name="Freeform 593"/>
              <p:cNvSpPr>
                <a:spLocks/>
              </p:cNvSpPr>
              <p:nvPr/>
            </p:nvSpPr>
            <p:spPr bwMode="auto">
              <a:xfrm>
                <a:off x="67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" name="Freeform 594"/>
              <p:cNvSpPr>
                <a:spLocks/>
              </p:cNvSpPr>
              <p:nvPr/>
            </p:nvSpPr>
            <p:spPr bwMode="auto">
              <a:xfrm>
                <a:off x="67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" name="Oval 595"/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81" name="Freeform 596"/>
              <p:cNvSpPr>
                <a:spLocks/>
              </p:cNvSpPr>
              <p:nvPr/>
            </p:nvSpPr>
            <p:spPr bwMode="auto">
              <a:xfrm>
                <a:off x="765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" name="Oval 597"/>
              <p:cNvSpPr>
                <a:spLocks noChangeArrowheads="1"/>
              </p:cNvSpPr>
              <p:nvPr/>
            </p:nvSpPr>
            <p:spPr bwMode="auto">
              <a:xfrm>
                <a:off x="765" y="1816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83" name="Freeform 598"/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" name="Oval 599"/>
              <p:cNvSpPr>
                <a:spLocks noChangeArrowheads="1"/>
              </p:cNvSpPr>
              <p:nvPr/>
            </p:nvSpPr>
            <p:spPr bwMode="auto">
              <a:xfrm>
                <a:off x="142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85" name="Oval 600"/>
              <p:cNvSpPr>
                <a:spLocks noChangeArrowheads="1"/>
              </p:cNvSpPr>
              <p:nvPr/>
            </p:nvSpPr>
            <p:spPr bwMode="auto">
              <a:xfrm>
                <a:off x="141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86" name="Freeform 601"/>
              <p:cNvSpPr>
                <a:spLocks/>
              </p:cNvSpPr>
              <p:nvPr/>
            </p:nvSpPr>
            <p:spPr bwMode="auto">
              <a:xfrm>
                <a:off x="1338" y="1437"/>
                <a:ext cx="307" cy="1027"/>
              </a:xfrm>
              <a:custGeom>
                <a:avLst/>
                <a:gdLst>
                  <a:gd name="T0" fmla="*/ 0 w 123"/>
                  <a:gd name="T1" fmla="*/ 6909 h 385"/>
                  <a:gd name="T2" fmla="*/ 30 w 123"/>
                  <a:gd name="T3" fmla="*/ 6968 h 385"/>
                  <a:gd name="T4" fmla="*/ 916 w 123"/>
                  <a:gd name="T5" fmla="*/ 7309 h 385"/>
                  <a:gd name="T6" fmla="*/ 916 w 123"/>
                  <a:gd name="T7" fmla="*/ 7309 h 385"/>
                  <a:gd name="T8" fmla="*/ 1820 w 123"/>
                  <a:gd name="T9" fmla="*/ 6704 h 385"/>
                  <a:gd name="T10" fmla="*/ 1899 w 123"/>
                  <a:gd name="T11" fmla="*/ 6303 h 385"/>
                  <a:gd name="T12" fmla="*/ 1899 w 123"/>
                  <a:gd name="T13" fmla="*/ 341 h 385"/>
                  <a:gd name="T14" fmla="*/ 1757 w 123"/>
                  <a:gd name="T15" fmla="*/ 0 h 385"/>
                  <a:gd name="T16" fmla="*/ 1837 w 123"/>
                  <a:gd name="T17" fmla="*/ 285 h 385"/>
                  <a:gd name="T18" fmla="*/ 1695 w 123"/>
                  <a:gd name="T19" fmla="*/ 4916 h 385"/>
                  <a:gd name="T20" fmla="*/ 76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59" y="385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67"/>
                      <a:pt x="49" y="369"/>
                    </a:cubicBezTo>
                    <a:cubicBezTo>
                      <a:pt x="29" y="370"/>
                      <a:pt x="4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" name="Freeform 602"/>
              <p:cNvSpPr>
                <a:spLocks/>
              </p:cNvSpPr>
              <p:nvPr/>
            </p:nvSpPr>
            <p:spPr bwMode="auto">
              <a:xfrm>
                <a:off x="148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5" y="366"/>
                      <a:pt x="52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4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" name="Freeform 603"/>
              <p:cNvSpPr>
                <a:spLocks/>
              </p:cNvSpPr>
              <p:nvPr/>
            </p:nvSpPr>
            <p:spPr bwMode="auto">
              <a:xfrm>
                <a:off x="133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9" name="Freeform 604"/>
              <p:cNvSpPr>
                <a:spLocks/>
              </p:cNvSpPr>
              <p:nvPr/>
            </p:nvSpPr>
            <p:spPr bwMode="auto">
              <a:xfrm>
                <a:off x="133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90" name="Oval 605"/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32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rgbClr val="0070C0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el-GR" altLang="el-GR" sz="1800">
                  <a:solidFill>
                    <a:schemeClr val="tx1"/>
                  </a:solidFill>
                </a:endParaRPr>
              </a:p>
            </p:txBody>
          </p:sp>
          <p:sp>
            <p:nvSpPr>
              <p:cNvPr id="1791" name="Freeform 606"/>
              <p:cNvSpPr>
                <a:spLocks/>
              </p:cNvSpPr>
              <p:nvPr/>
            </p:nvSpPr>
            <p:spPr bwMode="auto">
              <a:xfrm>
                <a:off x="142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1466" name="Oval 607"/>
            <p:cNvSpPr>
              <a:spLocks noChangeArrowheads="1"/>
            </p:cNvSpPr>
            <p:nvPr/>
          </p:nvSpPr>
          <p:spPr bwMode="auto">
            <a:xfrm>
              <a:off x="142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467" name="Freeform 608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68" name="Oval 609"/>
            <p:cNvSpPr>
              <a:spLocks noChangeArrowheads="1"/>
            </p:cNvSpPr>
            <p:nvPr/>
          </p:nvSpPr>
          <p:spPr bwMode="auto">
            <a:xfrm>
              <a:off x="1090" y="1797"/>
              <a:ext cx="190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469" name="Oval 610"/>
            <p:cNvSpPr>
              <a:spLocks noChangeArrowheads="1"/>
            </p:cNvSpPr>
            <p:nvPr/>
          </p:nvSpPr>
          <p:spPr bwMode="auto">
            <a:xfrm>
              <a:off x="1080" y="1784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470" name="Freeform 611"/>
            <p:cNvSpPr>
              <a:spLocks/>
            </p:cNvSpPr>
            <p:nvPr/>
          </p:nvSpPr>
          <p:spPr bwMode="auto">
            <a:xfrm>
              <a:off x="1008" y="1437"/>
              <a:ext cx="307" cy="1083"/>
            </a:xfrm>
            <a:custGeom>
              <a:avLst/>
              <a:gdLst>
                <a:gd name="T0" fmla="*/ 0 w 123"/>
                <a:gd name="T1" fmla="*/ 7045 h 406"/>
                <a:gd name="T2" fmla="*/ 30 w 123"/>
                <a:gd name="T3" fmla="*/ 7080 h 406"/>
                <a:gd name="T4" fmla="*/ 916 w 123"/>
                <a:gd name="T5" fmla="*/ 7706 h 406"/>
                <a:gd name="T6" fmla="*/ 916 w 123"/>
                <a:gd name="T7" fmla="*/ 7706 h 406"/>
                <a:gd name="T8" fmla="*/ 1820 w 123"/>
                <a:gd name="T9" fmla="*/ 7080 h 406"/>
                <a:gd name="T10" fmla="*/ 1899 w 123"/>
                <a:gd name="T11" fmla="*/ 6874 h 406"/>
                <a:gd name="T12" fmla="*/ 1899 w 123"/>
                <a:gd name="T13" fmla="*/ 341 h 406"/>
                <a:gd name="T14" fmla="*/ 1757 w 123"/>
                <a:gd name="T15" fmla="*/ 0 h 406"/>
                <a:gd name="T16" fmla="*/ 1837 w 123"/>
                <a:gd name="T17" fmla="*/ 285 h 406"/>
                <a:gd name="T18" fmla="*/ 1695 w 123"/>
                <a:gd name="T19" fmla="*/ 4916 h 406"/>
                <a:gd name="T20" fmla="*/ 761 w 123"/>
                <a:gd name="T21" fmla="*/ 7386 h 406"/>
                <a:gd name="T22" fmla="*/ 0 w 123"/>
                <a:gd name="T23" fmla="*/ 7045 h 4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06">
                  <a:moveTo>
                    <a:pt x="0" y="371"/>
                  </a:moveTo>
                  <a:cubicBezTo>
                    <a:pt x="0" y="372"/>
                    <a:pt x="1" y="372"/>
                    <a:pt x="2" y="373"/>
                  </a:cubicBezTo>
                  <a:cubicBezTo>
                    <a:pt x="8" y="379"/>
                    <a:pt x="35" y="406"/>
                    <a:pt x="59" y="406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84" y="406"/>
                    <a:pt x="111" y="379"/>
                    <a:pt x="117" y="373"/>
                  </a:cubicBezTo>
                  <a:cubicBezTo>
                    <a:pt x="123" y="368"/>
                    <a:pt x="122" y="370"/>
                    <a:pt x="122" y="362"/>
                  </a:cubicBezTo>
                  <a:cubicBezTo>
                    <a:pt x="122" y="353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238"/>
                    <a:pt x="109" y="259"/>
                  </a:cubicBezTo>
                  <a:cubicBezTo>
                    <a:pt x="107" y="299"/>
                    <a:pt x="107" y="388"/>
                    <a:pt x="49" y="389"/>
                  </a:cubicBezTo>
                  <a:cubicBezTo>
                    <a:pt x="29" y="391"/>
                    <a:pt x="4" y="373"/>
                    <a:pt x="0" y="37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1" name="Freeform 612"/>
            <p:cNvSpPr>
              <a:spLocks/>
            </p:cNvSpPr>
            <p:nvPr/>
          </p:nvSpPr>
          <p:spPr bwMode="auto">
            <a:xfrm>
              <a:off x="1155" y="1488"/>
              <a:ext cx="160" cy="1032"/>
            </a:xfrm>
            <a:custGeom>
              <a:avLst/>
              <a:gdLst>
                <a:gd name="T0" fmla="*/ 0 w 64"/>
                <a:gd name="T1" fmla="*/ 7339 h 387"/>
                <a:gd name="T2" fmla="*/ 908 w 64"/>
                <a:gd name="T3" fmla="*/ 6712 h 387"/>
                <a:gd name="T4" fmla="*/ 988 w 64"/>
                <a:gd name="T5" fmla="*/ 6336 h 387"/>
                <a:gd name="T6" fmla="*/ 988 w 64"/>
                <a:gd name="T7" fmla="*/ 0 h 387"/>
                <a:gd name="T8" fmla="*/ 845 w 64"/>
                <a:gd name="T9" fmla="*/ 6485 h 387"/>
                <a:gd name="T10" fmla="*/ 0 w 64"/>
                <a:gd name="T11" fmla="*/ 7339 h 3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87">
                  <a:moveTo>
                    <a:pt x="0" y="387"/>
                  </a:moveTo>
                  <a:cubicBezTo>
                    <a:pt x="25" y="387"/>
                    <a:pt x="52" y="360"/>
                    <a:pt x="58" y="354"/>
                  </a:cubicBezTo>
                  <a:cubicBezTo>
                    <a:pt x="64" y="349"/>
                    <a:pt x="63" y="343"/>
                    <a:pt x="63" y="334"/>
                  </a:cubicBezTo>
                  <a:cubicBezTo>
                    <a:pt x="63" y="325"/>
                    <a:pt x="63" y="11"/>
                    <a:pt x="63" y="0"/>
                  </a:cubicBezTo>
                  <a:cubicBezTo>
                    <a:pt x="64" y="13"/>
                    <a:pt x="58" y="330"/>
                    <a:pt x="54" y="342"/>
                  </a:cubicBezTo>
                  <a:cubicBezTo>
                    <a:pt x="50" y="354"/>
                    <a:pt x="33" y="374"/>
                    <a:pt x="0" y="387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2" name="Freeform 613"/>
            <p:cNvSpPr>
              <a:spLocks/>
            </p:cNvSpPr>
            <p:nvPr/>
          </p:nvSpPr>
          <p:spPr bwMode="auto">
            <a:xfrm>
              <a:off x="1008" y="143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00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3" name="Freeform 614"/>
            <p:cNvSpPr>
              <a:spLocks/>
            </p:cNvSpPr>
            <p:nvPr/>
          </p:nvSpPr>
          <p:spPr bwMode="auto">
            <a:xfrm>
              <a:off x="1008" y="1432"/>
              <a:ext cx="110" cy="179"/>
            </a:xfrm>
            <a:custGeom>
              <a:avLst/>
              <a:gdLst>
                <a:gd name="T0" fmla="*/ 688 w 44"/>
                <a:gd name="T1" fmla="*/ 21 h 67"/>
                <a:gd name="T2" fmla="*/ 270 w 44"/>
                <a:gd name="T3" fmla="*/ 21 h 67"/>
                <a:gd name="T4" fmla="*/ 0 w 44"/>
                <a:gd name="T5" fmla="*/ 401 h 67"/>
                <a:gd name="T6" fmla="*/ 0 w 44"/>
                <a:gd name="T7" fmla="*/ 1277 h 67"/>
                <a:gd name="T8" fmla="*/ 63 w 44"/>
                <a:gd name="T9" fmla="*/ 342 h 67"/>
                <a:gd name="T10" fmla="*/ 688 w 44"/>
                <a:gd name="T11" fmla="*/ 2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7">
                  <a:moveTo>
                    <a:pt x="44" y="1"/>
                  </a:moveTo>
                  <a:cubicBezTo>
                    <a:pt x="34" y="0"/>
                    <a:pt x="23" y="0"/>
                    <a:pt x="17" y="1"/>
                  </a:cubicBezTo>
                  <a:cubicBezTo>
                    <a:pt x="6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0" y="57"/>
                    <a:pt x="2" y="29"/>
                    <a:pt x="4" y="18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4" name="Oval 615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475" name="Freeform 616"/>
            <p:cNvSpPr>
              <a:spLocks/>
            </p:cNvSpPr>
            <p:nvPr/>
          </p:nvSpPr>
          <p:spPr bwMode="auto">
            <a:xfrm>
              <a:off x="1095" y="1811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6" name="Oval 617"/>
            <p:cNvSpPr>
              <a:spLocks noChangeArrowheads="1"/>
            </p:cNvSpPr>
            <p:nvPr/>
          </p:nvSpPr>
          <p:spPr bwMode="auto">
            <a:xfrm>
              <a:off x="109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477" name="Freeform 618"/>
            <p:cNvSpPr>
              <a:spLocks/>
            </p:cNvSpPr>
            <p:nvPr/>
          </p:nvSpPr>
          <p:spPr bwMode="auto">
            <a:xfrm>
              <a:off x="733" y="2453"/>
              <a:ext cx="252" cy="187"/>
            </a:xfrm>
            <a:custGeom>
              <a:avLst/>
              <a:gdLst>
                <a:gd name="T0" fmla="*/ 0 w 101"/>
                <a:gd name="T1" fmla="*/ 1336 h 70"/>
                <a:gd name="T2" fmla="*/ 404 w 101"/>
                <a:gd name="T3" fmla="*/ 764 h 70"/>
                <a:gd name="T4" fmla="*/ 654 w 101"/>
                <a:gd name="T5" fmla="*/ 192 h 70"/>
                <a:gd name="T6" fmla="*/ 1028 w 101"/>
                <a:gd name="T7" fmla="*/ 56 h 70"/>
                <a:gd name="T8" fmla="*/ 1275 w 101"/>
                <a:gd name="T9" fmla="*/ 77 h 70"/>
                <a:gd name="T10" fmla="*/ 1569 w 101"/>
                <a:gd name="T11" fmla="*/ 0 h 70"/>
                <a:gd name="T12" fmla="*/ 1432 w 101"/>
                <a:gd name="T13" fmla="*/ 150 h 70"/>
                <a:gd name="T14" fmla="*/ 1215 w 101"/>
                <a:gd name="T15" fmla="*/ 192 h 70"/>
                <a:gd name="T16" fmla="*/ 729 w 101"/>
                <a:gd name="T17" fmla="*/ 342 h 70"/>
                <a:gd name="T18" fmla="*/ 561 w 101"/>
                <a:gd name="T19" fmla="*/ 593 h 70"/>
                <a:gd name="T20" fmla="*/ 479 w 101"/>
                <a:gd name="T21" fmla="*/ 900 h 70"/>
                <a:gd name="T22" fmla="*/ 105 w 101"/>
                <a:gd name="T23" fmla="*/ 1336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70">
                  <a:moveTo>
                    <a:pt x="0" y="70"/>
                  </a:moveTo>
                  <a:cubicBezTo>
                    <a:pt x="10" y="66"/>
                    <a:pt x="20" y="48"/>
                    <a:pt x="26" y="40"/>
                  </a:cubicBezTo>
                  <a:cubicBezTo>
                    <a:pt x="32" y="30"/>
                    <a:pt x="35" y="19"/>
                    <a:pt x="42" y="10"/>
                  </a:cubicBezTo>
                  <a:cubicBezTo>
                    <a:pt x="48" y="1"/>
                    <a:pt x="56" y="3"/>
                    <a:pt x="66" y="3"/>
                  </a:cubicBezTo>
                  <a:cubicBezTo>
                    <a:pt x="71" y="3"/>
                    <a:pt x="77" y="4"/>
                    <a:pt x="82" y="4"/>
                  </a:cubicBezTo>
                  <a:cubicBezTo>
                    <a:pt x="89" y="3"/>
                    <a:pt x="95" y="1"/>
                    <a:pt x="101" y="0"/>
                  </a:cubicBezTo>
                  <a:cubicBezTo>
                    <a:pt x="99" y="2"/>
                    <a:pt x="95" y="6"/>
                    <a:pt x="92" y="8"/>
                  </a:cubicBezTo>
                  <a:cubicBezTo>
                    <a:pt x="88" y="11"/>
                    <a:pt x="83" y="10"/>
                    <a:pt x="78" y="10"/>
                  </a:cubicBezTo>
                  <a:cubicBezTo>
                    <a:pt x="66" y="11"/>
                    <a:pt x="56" y="10"/>
                    <a:pt x="47" y="18"/>
                  </a:cubicBezTo>
                  <a:cubicBezTo>
                    <a:pt x="43" y="22"/>
                    <a:pt x="39" y="26"/>
                    <a:pt x="36" y="31"/>
                  </a:cubicBezTo>
                  <a:cubicBezTo>
                    <a:pt x="33" y="36"/>
                    <a:pt x="33" y="42"/>
                    <a:pt x="31" y="47"/>
                  </a:cubicBezTo>
                  <a:cubicBezTo>
                    <a:pt x="26" y="59"/>
                    <a:pt x="17" y="65"/>
                    <a:pt x="7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8" name="Freeform 619"/>
            <p:cNvSpPr>
              <a:spLocks/>
            </p:cNvSpPr>
            <p:nvPr/>
          </p:nvSpPr>
          <p:spPr bwMode="auto">
            <a:xfrm>
              <a:off x="983" y="2563"/>
              <a:ext cx="127" cy="192"/>
            </a:xfrm>
            <a:custGeom>
              <a:avLst/>
              <a:gdLst>
                <a:gd name="T0" fmla="*/ 12 w 51"/>
                <a:gd name="T1" fmla="*/ 1080 h 72"/>
                <a:gd name="T2" fmla="*/ 787 w 51"/>
                <a:gd name="T3" fmla="*/ 0 h 72"/>
                <a:gd name="T4" fmla="*/ 383 w 51"/>
                <a:gd name="T5" fmla="*/ 888 h 72"/>
                <a:gd name="T6" fmla="*/ 371 w 51"/>
                <a:gd name="T7" fmla="*/ 1117 h 72"/>
                <a:gd name="T8" fmla="*/ 403 w 51"/>
                <a:gd name="T9" fmla="*/ 1251 h 72"/>
                <a:gd name="T10" fmla="*/ 0 w 51"/>
                <a:gd name="T11" fmla="*/ 113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2">
                  <a:moveTo>
                    <a:pt x="1" y="57"/>
                  </a:moveTo>
                  <a:cubicBezTo>
                    <a:pt x="24" y="44"/>
                    <a:pt x="33" y="18"/>
                    <a:pt x="51" y="0"/>
                  </a:cubicBezTo>
                  <a:cubicBezTo>
                    <a:pt x="44" y="16"/>
                    <a:pt x="30" y="30"/>
                    <a:pt x="25" y="47"/>
                  </a:cubicBezTo>
                  <a:cubicBezTo>
                    <a:pt x="24" y="51"/>
                    <a:pt x="24" y="55"/>
                    <a:pt x="24" y="59"/>
                  </a:cubicBezTo>
                  <a:cubicBezTo>
                    <a:pt x="25" y="61"/>
                    <a:pt x="28" y="64"/>
                    <a:pt x="26" y="66"/>
                  </a:cubicBezTo>
                  <a:cubicBezTo>
                    <a:pt x="22" y="72"/>
                    <a:pt x="3" y="65"/>
                    <a:pt x="0" y="6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79" name="Freeform 620"/>
            <p:cNvSpPr>
              <a:spLocks/>
            </p:cNvSpPr>
            <p:nvPr/>
          </p:nvSpPr>
          <p:spPr bwMode="auto">
            <a:xfrm>
              <a:off x="1200" y="2448"/>
              <a:ext cx="128" cy="149"/>
            </a:xfrm>
            <a:custGeom>
              <a:avLst/>
              <a:gdLst>
                <a:gd name="T0" fmla="*/ 806 w 51"/>
                <a:gd name="T1" fmla="*/ 0 h 56"/>
                <a:gd name="T2" fmla="*/ 125 w 51"/>
                <a:gd name="T3" fmla="*/ 580 h 56"/>
                <a:gd name="T4" fmla="*/ 113 w 51"/>
                <a:gd name="T5" fmla="*/ 750 h 56"/>
                <a:gd name="T6" fmla="*/ 459 w 51"/>
                <a:gd name="T7" fmla="*/ 1054 h 56"/>
                <a:gd name="T8" fmla="*/ 567 w 51"/>
                <a:gd name="T9" fmla="*/ 490 h 56"/>
                <a:gd name="T10" fmla="*/ 806 w 5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0" y="14"/>
                    <a:pt x="25" y="24"/>
                    <a:pt x="8" y="31"/>
                  </a:cubicBezTo>
                  <a:cubicBezTo>
                    <a:pt x="0" y="34"/>
                    <a:pt x="0" y="34"/>
                    <a:pt x="7" y="40"/>
                  </a:cubicBezTo>
                  <a:cubicBezTo>
                    <a:pt x="15" y="46"/>
                    <a:pt x="21" y="51"/>
                    <a:pt x="29" y="56"/>
                  </a:cubicBezTo>
                  <a:cubicBezTo>
                    <a:pt x="16" y="43"/>
                    <a:pt x="24" y="35"/>
                    <a:pt x="36" y="26"/>
                  </a:cubicBezTo>
                  <a:cubicBezTo>
                    <a:pt x="45" y="19"/>
                    <a:pt x="45" y="9"/>
                    <a:pt x="51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0" name="Freeform 621"/>
            <p:cNvSpPr>
              <a:spLocks/>
            </p:cNvSpPr>
            <p:nvPr/>
          </p:nvSpPr>
          <p:spPr bwMode="auto">
            <a:xfrm>
              <a:off x="1525" y="2416"/>
              <a:ext cx="105" cy="133"/>
            </a:xfrm>
            <a:custGeom>
              <a:avLst/>
              <a:gdLst>
                <a:gd name="T0" fmla="*/ 658 w 42"/>
                <a:gd name="T1" fmla="*/ 0 h 50"/>
                <a:gd name="T2" fmla="*/ 208 w 42"/>
                <a:gd name="T3" fmla="*/ 418 h 50"/>
                <a:gd name="T4" fmla="*/ 50 w 42"/>
                <a:gd name="T5" fmla="*/ 524 h 50"/>
                <a:gd name="T6" fmla="*/ 33 w 42"/>
                <a:gd name="T7" fmla="*/ 942 h 50"/>
                <a:gd name="T8" fmla="*/ 125 w 42"/>
                <a:gd name="T9" fmla="*/ 601 h 50"/>
                <a:gd name="T10" fmla="*/ 300 w 42"/>
                <a:gd name="T11" fmla="*/ 452 h 50"/>
                <a:gd name="T12" fmla="*/ 613 w 42"/>
                <a:gd name="T13" fmla="*/ 7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cubicBezTo>
                    <a:pt x="33" y="8"/>
                    <a:pt x="24" y="15"/>
                    <a:pt x="13" y="22"/>
                  </a:cubicBezTo>
                  <a:cubicBezTo>
                    <a:pt x="10" y="23"/>
                    <a:pt x="5" y="25"/>
                    <a:pt x="3" y="28"/>
                  </a:cubicBezTo>
                  <a:cubicBezTo>
                    <a:pt x="0" y="32"/>
                    <a:pt x="1" y="45"/>
                    <a:pt x="2" y="50"/>
                  </a:cubicBezTo>
                  <a:cubicBezTo>
                    <a:pt x="4" y="45"/>
                    <a:pt x="4" y="36"/>
                    <a:pt x="8" y="32"/>
                  </a:cubicBezTo>
                  <a:cubicBezTo>
                    <a:pt x="11" y="29"/>
                    <a:pt x="16" y="27"/>
                    <a:pt x="19" y="24"/>
                  </a:cubicBezTo>
                  <a:cubicBezTo>
                    <a:pt x="27" y="19"/>
                    <a:pt x="34" y="12"/>
                    <a:pt x="39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1" name="Freeform 622"/>
            <p:cNvSpPr>
              <a:spLocks/>
            </p:cNvSpPr>
            <p:nvPr/>
          </p:nvSpPr>
          <p:spPr bwMode="auto">
            <a:xfrm>
              <a:off x="1560" y="2691"/>
              <a:ext cx="80" cy="194"/>
            </a:xfrm>
            <a:custGeom>
              <a:avLst/>
              <a:gdLst>
                <a:gd name="T0" fmla="*/ 488 w 32"/>
                <a:gd name="T1" fmla="*/ 21 h 73"/>
                <a:gd name="T2" fmla="*/ 83 w 32"/>
                <a:gd name="T3" fmla="*/ 1371 h 73"/>
                <a:gd name="T4" fmla="*/ 500 w 3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3">
                  <a:moveTo>
                    <a:pt x="31" y="1"/>
                  </a:moveTo>
                  <a:cubicBezTo>
                    <a:pt x="0" y="3"/>
                    <a:pt x="6" y="52"/>
                    <a:pt x="5" y="73"/>
                  </a:cubicBezTo>
                  <a:cubicBezTo>
                    <a:pt x="12" y="49"/>
                    <a:pt x="14" y="20"/>
                    <a:pt x="32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2" name="Freeform 623"/>
            <p:cNvSpPr>
              <a:spLocks/>
            </p:cNvSpPr>
            <p:nvPr/>
          </p:nvSpPr>
          <p:spPr bwMode="auto">
            <a:xfrm>
              <a:off x="1355" y="2664"/>
              <a:ext cx="138" cy="213"/>
            </a:xfrm>
            <a:custGeom>
              <a:avLst/>
              <a:gdLst>
                <a:gd name="T0" fmla="*/ 868 w 55"/>
                <a:gd name="T1" fmla="*/ 0 h 80"/>
                <a:gd name="T2" fmla="*/ 208 w 55"/>
                <a:gd name="T3" fmla="*/ 375 h 80"/>
                <a:gd name="T4" fmla="*/ 50 w 55"/>
                <a:gd name="T5" fmla="*/ 623 h 80"/>
                <a:gd name="T6" fmla="*/ 50 w 55"/>
                <a:gd name="T7" fmla="*/ 1510 h 80"/>
                <a:gd name="T8" fmla="*/ 113 w 55"/>
                <a:gd name="T9" fmla="*/ 1078 h 80"/>
                <a:gd name="T10" fmla="*/ 221 w 55"/>
                <a:gd name="T11" fmla="*/ 588 h 80"/>
                <a:gd name="T12" fmla="*/ 868 w 55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0">
                  <a:moveTo>
                    <a:pt x="55" y="0"/>
                  </a:moveTo>
                  <a:cubicBezTo>
                    <a:pt x="46" y="11"/>
                    <a:pt x="26" y="15"/>
                    <a:pt x="13" y="20"/>
                  </a:cubicBezTo>
                  <a:cubicBezTo>
                    <a:pt x="7" y="22"/>
                    <a:pt x="5" y="26"/>
                    <a:pt x="3" y="33"/>
                  </a:cubicBezTo>
                  <a:cubicBezTo>
                    <a:pt x="0" y="47"/>
                    <a:pt x="5" y="64"/>
                    <a:pt x="3" y="80"/>
                  </a:cubicBezTo>
                  <a:cubicBezTo>
                    <a:pt x="8" y="78"/>
                    <a:pt x="6" y="61"/>
                    <a:pt x="7" y="57"/>
                  </a:cubicBezTo>
                  <a:cubicBezTo>
                    <a:pt x="8" y="49"/>
                    <a:pt x="9" y="37"/>
                    <a:pt x="14" y="31"/>
                  </a:cubicBezTo>
                  <a:cubicBezTo>
                    <a:pt x="22" y="20"/>
                    <a:pt x="51" y="16"/>
                    <a:pt x="5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3" name="Freeform 624"/>
            <p:cNvSpPr>
              <a:spLocks/>
            </p:cNvSpPr>
            <p:nvPr/>
          </p:nvSpPr>
          <p:spPr bwMode="auto">
            <a:xfrm>
              <a:off x="1120" y="2765"/>
              <a:ext cx="170" cy="152"/>
            </a:xfrm>
            <a:custGeom>
              <a:avLst/>
              <a:gdLst>
                <a:gd name="T0" fmla="*/ 1063 w 68"/>
                <a:gd name="T1" fmla="*/ 0 h 57"/>
                <a:gd name="T2" fmla="*/ 625 w 68"/>
                <a:gd name="T3" fmla="*/ 171 h 57"/>
                <a:gd name="T4" fmla="*/ 238 w 68"/>
                <a:gd name="T5" fmla="*/ 264 h 57"/>
                <a:gd name="T6" fmla="*/ 95 w 68"/>
                <a:gd name="T7" fmla="*/ 477 h 57"/>
                <a:gd name="T8" fmla="*/ 0 w 68"/>
                <a:gd name="T9" fmla="*/ 1080 h 57"/>
                <a:gd name="T10" fmla="*/ 220 w 68"/>
                <a:gd name="T11" fmla="*/ 797 h 57"/>
                <a:gd name="T12" fmla="*/ 333 w 68"/>
                <a:gd name="T13" fmla="*/ 435 h 57"/>
                <a:gd name="T14" fmla="*/ 595 w 68"/>
                <a:gd name="T15" fmla="*/ 285 h 57"/>
                <a:gd name="T16" fmla="*/ 1063 w 68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7">
                  <a:moveTo>
                    <a:pt x="68" y="0"/>
                  </a:moveTo>
                  <a:cubicBezTo>
                    <a:pt x="62" y="6"/>
                    <a:pt x="48" y="8"/>
                    <a:pt x="40" y="9"/>
                  </a:cubicBezTo>
                  <a:cubicBezTo>
                    <a:pt x="32" y="11"/>
                    <a:pt x="24" y="13"/>
                    <a:pt x="15" y="14"/>
                  </a:cubicBezTo>
                  <a:cubicBezTo>
                    <a:pt x="8" y="15"/>
                    <a:pt x="6" y="18"/>
                    <a:pt x="6" y="25"/>
                  </a:cubicBezTo>
                  <a:cubicBezTo>
                    <a:pt x="6" y="37"/>
                    <a:pt x="4" y="46"/>
                    <a:pt x="0" y="57"/>
                  </a:cubicBezTo>
                  <a:cubicBezTo>
                    <a:pt x="6" y="55"/>
                    <a:pt x="11" y="47"/>
                    <a:pt x="14" y="42"/>
                  </a:cubicBezTo>
                  <a:cubicBezTo>
                    <a:pt x="18" y="36"/>
                    <a:pt x="17" y="28"/>
                    <a:pt x="21" y="23"/>
                  </a:cubicBezTo>
                  <a:cubicBezTo>
                    <a:pt x="25" y="18"/>
                    <a:pt x="32" y="17"/>
                    <a:pt x="38" y="15"/>
                  </a:cubicBezTo>
                  <a:cubicBezTo>
                    <a:pt x="44" y="12"/>
                    <a:pt x="62" y="4"/>
                    <a:pt x="68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4" name="Freeform 625"/>
            <p:cNvSpPr>
              <a:spLocks/>
            </p:cNvSpPr>
            <p:nvPr/>
          </p:nvSpPr>
          <p:spPr bwMode="auto">
            <a:xfrm>
              <a:off x="878" y="2747"/>
              <a:ext cx="182" cy="101"/>
            </a:xfrm>
            <a:custGeom>
              <a:avLst/>
              <a:gdLst>
                <a:gd name="T0" fmla="*/ 342 w 73"/>
                <a:gd name="T1" fmla="*/ 0 h 38"/>
                <a:gd name="T2" fmla="*/ 75 w 73"/>
                <a:gd name="T3" fmla="*/ 114 h 38"/>
                <a:gd name="T4" fmla="*/ 75 w 73"/>
                <a:gd name="T5" fmla="*/ 712 h 38"/>
                <a:gd name="T6" fmla="*/ 416 w 73"/>
                <a:gd name="T7" fmla="*/ 170 h 38"/>
                <a:gd name="T8" fmla="*/ 696 w 73"/>
                <a:gd name="T9" fmla="*/ 319 h 38"/>
                <a:gd name="T10" fmla="*/ 1132 w 73"/>
                <a:gd name="T11" fmla="*/ 375 h 38"/>
                <a:gd name="T12" fmla="*/ 558 w 73"/>
                <a:gd name="T13" fmla="*/ 114 h 38"/>
                <a:gd name="T14" fmla="*/ 354 w 73"/>
                <a:gd name="T15" fmla="*/ 2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22" y="0"/>
                  </a:moveTo>
                  <a:cubicBezTo>
                    <a:pt x="16" y="2"/>
                    <a:pt x="9" y="0"/>
                    <a:pt x="5" y="6"/>
                  </a:cubicBezTo>
                  <a:cubicBezTo>
                    <a:pt x="0" y="14"/>
                    <a:pt x="2" y="29"/>
                    <a:pt x="5" y="38"/>
                  </a:cubicBezTo>
                  <a:cubicBezTo>
                    <a:pt x="1" y="23"/>
                    <a:pt x="11" y="7"/>
                    <a:pt x="27" y="9"/>
                  </a:cubicBezTo>
                  <a:cubicBezTo>
                    <a:pt x="34" y="10"/>
                    <a:pt x="39" y="15"/>
                    <a:pt x="45" y="17"/>
                  </a:cubicBezTo>
                  <a:cubicBezTo>
                    <a:pt x="54" y="20"/>
                    <a:pt x="64" y="20"/>
                    <a:pt x="73" y="20"/>
                  </a:cubicBezTo>
                  <a:cubicBezTo>
                    <a:pt x="59" y="19"/>
                    <a:pt x="48" y="13"/>
                    <a:pt x="36" y="6"/>
                  </a:cubicBezTo>
                  <a:cubicBezTo>
                    <a:pt x="32" y="4"/>
                    <a:pt x="28" y="1"/>
                    <a:pt x="23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5" name="Freeform 626"/>
            <p:cNvSpPr>
              <a:spLocks/>
            </p:cNvSpPr>
            <p:nvPr/>
          </p:nvSpPr>
          <p:spPr bwMode="auto">
            <a:xfrm>
              <a:off x="678" y="2677"/>
              <a:ext cx="92" cy="40"/>
            </a:xfrm>
            <a:custGeom>
              <a:avLst/>
              <a:gdLst>
                <a:gd name="T0" fmla="*/ 0 w 37"/>
                <a:gd name="T1" fmla="*/ 56 h 15"/>
                <a:gd name="T2" fmla="*/ 278 w 37"/>
                <a:gd name="T3" fmla="*/ 93 h 15"/>
                <a:gd name="T4" fmla="*/ 569 w 37"/>
                <a:gd name="T5" fmla="*/ 285 h 15"/>
                <a:gd name="T6" fmla="*/ 246 w 37"/>
                <a:gd name="T7" fmla="*/ 149 h 15"/>
                <a:gd name="T8" fmla="*/ 12 w 37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0" y="3"/>
                  </a:moveTo>
                  <a:cubicBezTo>
                    <a:pt x="8" y="1"/>
                    <a:pt x="11" y="0"/>
                    <a:pt x="18" y="5"/>
                  </a:cubicBezTo>
                  <a:cubicBezTo>
                    <a:pt x="23" y="9"/>
                    <a:pt x="33" y="10"/>
                    <a:pt x="37" y="15"/>
                  </a:cubicBezTo>
                  <a:cubicBezTo>
                    <a:pt x="29" y="14"/>
                    <a:pt x="23" y="11"/>
                    <a:pt x="16" y="8"/>
                  </a:cubicBezTo>
                  <a:cubicBezTo>
                    <a:pt x="11" y="5"/>
                    <a:pt x="6" y="5"/>
                    <a:pt x="1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6" name="Freeform 627"/>
            <p:cNvSpPr>
              <a:spLocks/>
            </p:cNvSpPr>
            <p:nvPr/>
          </p:nvSpPr>
          <p:spPr bwMode="auto">
            <a:xfrm>
              <a:off x="785" y="2987"/>
              <a:ext cx="143" cy="128"/>
            </a:xfrm>
            <a:custGeom>
              <a:avLst/>
              <a:gdLst>
                <a:gd name="T0" fmla="*/ 146 w 57"/>
                <a:gd name="T1" fmla="*/ 909 h 48"/>
                <a:gd name="T2" fmla="*/ 125 w 57"/>
                <a:gd name="T3" fmla="*/ 248 h 48"/>
                <a:gd name="T4" fmla="*/ 429 w 57"/>
                <a:gd name="T5" fmla="*/ 115 h 48"/>
                <a:gd name="T6" fmla="*/ 901 w 57"/>
                <a:gd name="T7" fmla="*/ 21 h 48"/>
                <a:gd name="T8" fmla="*/ 396 w 57"/>
                <a:gd name="T9" fmla="*/ 227 h 48"/>
                <a:gd name="T10" fmla="*/ 208 w 57"/>
                <a:gd name="T11" fmla="*/ 376 h 48"/>
                <a:gd name="T12" fmla="*/ 176 w 57"/>
                <a:gd name="T13" fmla="*/ 66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8">
                  <a:moveTo>
                    <a:pt x="9" y="48"/>
                  </a:moveTo>
                  <a:cubicBezTo>
                    <a:pt x="14" y="37"/>
                    <a:pt x="0" y="24"/>
                    <a:pt x="8" y="13"/>
                  </a:cubicBezTo>
                  <a:cubicBezTo>
                    <a:pt x="12" y="8"/>
                    <a:pt x="21" y="6"/>
                    <a:pt x="27" y="6"/>
                  </a:cubicBezTo>
                  <a:cubicBezTo>
                    <a:pt x="36" y="4"/>
                    <a:pt x="48" y="0"/>
                    <a:pt x="57" y="1"/>
                  </a:cubicBezTo>
                  <a:cubicBezTo>
                    <a:pt x="47" y="4"/>
                    <a:pt x="34" y="7"/>
                    <a:pt x="25" y="12"/>
                  </a:cubicBezTo>
                  <a:cubicBezTo>
                    <a:pt x="21" y="13"/>
                    <a:pt x="15" y="16"/>
                    <a:pt x="13" y="20"/>
                  </a:cubicBezTo>
                  <a:cubicBezTo>
                    <a:pt x="11" y="24"/>
                    <a:pt x="13" y="30"/>
                    <a:pt x="11" y="3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7" name="Freeform 628"/>
            <p:cNvSpPr>
              <a:spLocks/>
            </p:cNvSpPr>
            <p:nvPr/>
          </p:nvSpPr>
          <p:spPr bwMode="auto">
            <a:xfrm>
              <a:off x="1008" y="2989"/>
              <a:ext cx="137" cy="123"/>
            </a:xfrm>
            <a:custGeom>
              <a:avLst/>
              <a:gdLst>
                <a:gd name="T0" fmla="*/ 849 w 55"/>
                <a:gd name="T1" fmla="*/ 78 h 46"/>
                <a:gd name="T2" fmla="*/ 279 w 55"/>
                <a:gd name="T3" fmla="*/ 56 h 46"/>
                <a:gd name="T4" fmla="*/ 137 w 55"/>
                <a:gd name="T5" fmla="*/ 880 h 46"/>
                <a:gd name="T6" fmla="*/ 187 w 55"/>
                <a:gd name="T7" fmla="*/ 422 h 46"/>
                <a:gd name="T8" fmla="*/ 341 w 55"/>
                <a:gd name="T9" fmla="*/ 171 h 46"/>
                <a:gd name="T10" fmla="*/ 820 w 55"/>
                <a:gd name="T11" fmla="*/ 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6">
                  <a:moveTo>
                    <a:pt x="55" y="4"/>
                  </a:moveTo>
                  <a:cubicBezTo>
                    <a:pt x="43" y="4"/>
                    <a:pt x="31" y="0"/>
                    <a:pt x="18" y="3"/>
                  </a:cubicBezTo>
                  <a:cubicBezTo>
                    <a:pt x="0" y="6"/>
                    <a:pt x="12" y="34"/>
                    <a:pt x="9" y="46"/>
                  </a:cubicBezTo>
                  <a:cubicBezTo>
                    <a:pt x="11" y="38"/>
                    <a:pt x="10" y="29"/>
                    <a:pt x="12" y="22"/>
                  </a:cubicBezTo>
                  <a:cubicBezTo>
                    <a:pt x="15" y="14"/>
                    <a:pt x="14" y="11"/>
                    <a:pt x="22" y="9"/>
                  </a:cubicBezTo>
                  <a:cubicBezTo>
                    <a:pt x="32" y="7"/>
                    <a:pt x="43" y="6"/>
                    <a:pt x="53" y="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8" name="Freeform 629"/>
            <p:cNvSpPr>
              <a:spLocks/>
            </p:cNvSpPr>
            <p:nvPr/>
          </p:nvSpPr>
          <p:spPr bwMode="auto">
            <a:xfrm>
              <a:off x="1248" y="2963"/>
              <a:ext cx="105" cy="136"/>
            </a:xfrm>
            <a:custGeom>
              <a:avLst/>
              <a:gdLst>
                <a:gd name="T0" fmla="*/ 658 w 42"/>
                <a:gd name="T1" fmla="*/ 0 h 51"/>
                <a:gd name="T2" fmla="*/ 345 w 42"/>
                <a:gd name="T3" fmla="*/ 35 h 51"/>
                <a:gd name="T4" fmla="*/ 113 w 42"/>
                <a:gd name="T5" fmla="*/ 149 h 51"/>
                <a:gd name="T6" fmla="*/ 20 w 42"/>
                <a:gd name="T7" fmla="*/ 435 h 51"/>
                <a:gd name="T8" fmla="*/ 63 w 42"/>
                <a:gd name="T9" fmla="*/ 968 h 51"/>
                <a:gd name="T10" fmla="*/ 113 w 42"/>
                <a:gd name="T11" fmla="*/ 435 h 51"/>
                <a:gd name="T12" fmla="*/ 270 w 42"/>
                <a:gd name="T13" fmla="*/ 205 h 51"/>
                <a:gd name="T14" fmla="*/ 563 w 42"/>
                <a:gd name="T15" fmla="*/ 3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1">
                  <a:moveTo>
                    <a:pt x="42" y="0"/>
                  </a:moveTo>
                  <a:cubicBezTo>
                    <a:pt x="36" y="2"/>
                    <a:pt x="28" y="1"/>
                    <a:pt x="22" y="2"/>
                  </a:cubicBezTo>
                  <a:cubicBezTo>
                    <a:pt x="17" y="4"/>
                    <a:pt x="12" y="5"/>
                    <a:pt x="7" y="8"/>
                  </a:cubicBezTo>
                  <a:cubicBezTo>
                    <a:pt x="2" y="12"/>
                    <a:pt x="0" y="16"/>
                    <a:pt x="1" y="23"/>
                  </a:cubicBezTo>
                  <a:cubicBezTo>
                    <a:pt x="1" y="32"/>
                    <a:pt x="0" y="42"/>
                    <a:pt x="4" y="51"/>
                  </a:cubicBezTo>
                  <a:cubicBezTo>
                    <a:pt x="2" y="43"/>
                    <a:pt x="5" y="30"/>
                    <a:pt x="7" y="23"/>
                  </a:cubicBezTo>
                  <a:cubicBezTo>
                    <a:pt x="9" y="17"/>
                    <a:pt x="13" y="15"/>
                    <a:pt x="17" y="11"/>
                  </a:cubicBezTo>
                  <a:cubicBezTo>
                    <a:pt x="23" y="6"/>
                    <a:pt x="29" y="4"/>
                    <a:pt x="36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9" name="Freeform 630"/>
            <p:cNvSpPr>
              <a:spLocks/>
            </p:cNvSpPr>
            <p:nvPr/>
          </p:nvSpPr>
          <p:spPr bwMode="auto">
            <a:xfrm>
              <a:off x="1445" y="2971"/>
              <a:ext cx="83" cy="93"/>
            </a:xfrm>
            <a:custGeom>
              <a:avLst/>
              <a:gdLst>
                <a:gd name="T0" fmla="*/ 526 w 33"/>
                <a:gd name="T1" fmla="*/ 0 h 35"/>
                <a:gd name="T2" fmla="*/ 176 w 33"/>
                <a:gd name="T3" fmla="*/ 77 h 35"/>
                <a:gd name="T4" fmla="*/ 126 w 33"/>
                <a:gd name="T5" fmla="*/ 656 h 35"/>
                <a:gd name="T6" fmla="*/ 475 w 33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33" y="0"/>
                  </a:moveTo>
                  <a:cubicBezTo>
                    <a:pt x="26" y="2"/>
                    <a:pt x="18" y="0"/>
                    <a:pt x="11" y="4"/>
                  </a:cubicBezTo>
                  <a:cubicBezTo>
                    <a:pt x="0" y="9"/>
                    <a:pt x="8" y="25"/>
                    <a:pt x="8" y="35"/>
                  </a:cubicBezTo>
                  <a:cubicBezTo>
                    <a:pt x="5" y="21"/>
                    <a:pt x="14" y="2"/>
                    <a:pt x="3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0" name="Freeform 631"/>
            <p:cNvSpPr>
              <a:spLocks/>
            </p:cNvSpPr>
            <p:nvPr/>
          </p:nvSpPr>
          <p:spPr bwMode="auto">
            <a:xfrm>
              <a:off x="1605" y="3005"/>
              <a:ext cx="40" cy="75"/>
            </a:xfrm>
            <a:custGeom>
              <a:avLst/>
              <a:gdLst>
                <a:gd name="T0" fmla="*/ 220 w 16"/>
                <a:gd name="T1" fmla="*/ 21 h 28"/>
                <a:gd name="T2" fmla="*/ 113 w 16"/>
                <a:gd name="T3" fmla="*/ 538 h 28"/>
                <a:gd name="T4" fmla="*/ 25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4" y="1"/>
                  </a:moveTo>
                  <a:cubicBezTo>
                    <a:pt x="0" y="1"/>
                    <a:pt x="4" y="20"/>
                    <a:pt x="7" y="28"/>
                  </a:cubicBezTo>
                  <a:cubicBezTo>
                    <a:pt x="7" y="18"/>
                    <a:pt x="6" y="5"/>
                    <a:pt x="16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1" name="Freeform 632"/>
            <p:cNvSpPr>
              <a:spLocks/>
            </p:cNvSpPr>
            <p:nvPr/>
          </p:nvSpPr>
          <p:spPr bwMode="auto">
            <a:xfrm>
              <a:off x="805" y="2485"/>
              <a:ext cx="278" cy="232"/>
            </a:xfrm>
            <a:custGeom>
              <a:avLst/>
              <a:gdLst>
                <a:gd name="T0" fmla="*/ 0 w 111"/>
                <a:gd name="T1" fmla="*/ 1480 h 87"/>
                <a:gd name="T2" fmla="*/ 564 w 111"/>
                <a:gd name="T3" fmla="*/ 1629 h 87"/>
                <a:gd name="T4" fmla="*/ 1180 w 111"/>
                <a:gd name="T5" fmla="*/ 1117 h 87"/>
                <a:gd name="T6" fmla="*/ 1380 w 111"/>
                <a:gd name="T7" fmla="*/ 819 h 87"/>
                <a:gd name="T8" fmla="*/ 1630 w 111"/>
                <a:gd name="T9" fmla="*/ 477 h 87"/>
                <a:gd name="T10" fmla="*/ 1630 w 111"/>
                <a:gd name="T11" fmla="*/ 192 h 87"/>
                <a:gd name="T12" fmla="*/ 1367 w 111"/>
                <a:gd name="T13" fmla="*/ 0 h 87"/>
                <a:gd name="T14" fmla="*/ 1443 w 111"/>
                <a:gd name="T15" fmla="*/ 205 h 87"/>
                <a:gd name="T16" fmla="*/ 1347 w 111"/>
                <a:gd name="T17" fmla="*/ 547 h 87"/>
                <a:gd name="T18" fmla="*/ 972 w 111"/>
                <a:gd name="T19" fmla="*/ 1101 h 87"/>
                <a:gd name="T20" fmla="*/ 804 w 111"/>
                <a:gd name="T21" fmla="*/ 1365 h 87"/>
                <a:gd name="T22" fmla="*/ 501 w 111"/>
                <a:gd name="T23" fmla="*/ 1515 h 87"/>
                <a:gd name="T24" fmla="*/ 113 w 111"/>
                <a:gd name="T25" fmla="*/ 1501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87">
                  <a:moveTo>
                    <a:pt x="0" y="78"/>
                  </a:moveTo>
                  <a:cubicBezTo>
                    <a:pt x="8" y="85"/>
                    <a:pt x="26" y="87"/>
                    <a:pt x="36" y="86"/>
                  </a:cubicBezTo>
                  <a:cubicBezTo>
                    <a:pt x="52" y="84"/>
                    <a:pt x="64" y="70"/>
                    <a:pt x="75" y="59"/>
                  </a:cubicBezTo>
                  <a:cubicBezTo>
                    <a:pt x="80" y="54"/>
                    <a:pt x="83" y="48"/>
                    <a:pt x="88" y="43"/>
                  </a:cubicBezTo>
                  <a:cubicBezTo>
                    <a:pt x="94" y="37"/>
                    <a:pt x="99" y="31"/>
                    <a:pt x="104" y="25"/>
                  </a:cubicBezTo>
                  <a:cubicBezTo>
                    <a:pt x="108" y="19"/>
                    <a:pt x="111" y="15"/>
                    <a:pt x="104" y="10"/>
                  </a:cubicBezTo>
                  <a:cubicBezTo>
                    <a:pt x="100" y="7"/>
                    <a:pt x="93" y="2"/>
                    <a:pt x="87" y="0"/>
                  </a:cubicBezTo>
                  <a:cubicBezTo>
                    <a:pt x="88" y="4"/>
                    <a:pt x="92" y="7"/>
                    <a:pt x="92" y="11"/>
                  </a:cubicBezTo>
                  <a:cubicBezTo>
                    <a:pt x="93" y="17"/>
                    <a:pt x="89" y="24"/>
                    <a:pt x="86" y="29"/>
                  </a:cubicBezTo>
                  <a:cubicBezTo>
                    <a:pt x="79" y="39"/>
                    <a:pt x="69" y="47"/>
                    <a:pt x="62" y="58"/>
                  </a:cubicBezTo>
                  <a:cubicBezTo>
                    <a:pt x="59" y="64"/>
                    <a:pt x="57" y="68"/>
                    <a:pt x="51" y="72"/>
                  </a:cubicBezTo>
                  <a:cubicBezTo>
                    <a:pt x="45" y="75"/>
                    <a:pt x="39" y="78"/>
                    <a:pt x="32" y="80"/>
                  </a:cubicBezTo>
                  <a:cubicBezTo>
                    <a:pt x="24" y="82"/>
                    <a:pt x="15" y="82"/>
                    <a:pt x="7" y="79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2" name="Freeform 633"/>
            <p:cNvSpPr>
              <a:spLocks/>
            </p:cNvSpPr>
            <p:nvPr/>
          </p:nvSpPr>
          <p:spPr bwMode="auto">
            <a:xfrm>
              <a:off x="1130" y="2635"/>
              <a:ext cx="198" cy="144"/>
            </a:xfrm>
            <a:custGeom>
              <a:avLst/>
              <a:gdLst>
                <a:gd name="T0" fmla="*/ 0 w 79"/>
                <a:gd name="T1" fmla="*/ 989 h 54"/>
                <a:gd name="T2" fmla="*/ 972 w 79"/>
                <a:gd name="T3" fmla="*/ 717 h 54"/>
                <a:gd name="T4" fmla="*/ 1163 w 79"/>
                <a:gd name="T5" fmla="*/ 477 h 54"/>
                <a:gd name="T6" fmla="*/ 930 w 79"/>
                <a:gd name="T7" fmla="*/ 227 h 54"/>
                <a:gd name="T8" fmla="*/ 617 w 79"/>
                <a:gd name="T9" fmla="*/ 0 h 54"/>
                <a:gd name="T10" fmla="*/ 817 w 79"/>
                <a:gd name="T11" fmla="*/ 435 h 54"/>
                <a:gd name="T12" fmla="*/ 597 w 79"/>
                <a:gd name="T13" fmla="*/ 704 h 54"/>
                <a:gd name="T14" fmla="*/ 50 w 79"/>
                <a:gd name="T15" fmla="*/ 96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4">
                  <a:moveTo>
                    <a:pt x="0" y="52"/>
                  </a:moveTo>
                  <a:cubicBezTo>
                    <a:pt x="20" y="54"/>
                    <a:pt x="42" y="46"/>
                    <a:pt x="62" y="38"/>
                  </a:cubicBezTo>
                  <a:cubicBezTo>
                    <a:pt x="68" y="35"/>
                    <a:pt x="79" y="33"/>
                    <a:pt x="74" y="25"/>
                  </a:cubicBezTo>
                  <a:cubicBezTo>
                    <a:pt x="71" y="19"/>
                    <a:pt x="64" y="16"/>
                    <a:pt x="59" y="12"/>
                  </a:cubicBezTo>
                  <a:cubicBezTo>
                    <a:pt x="54" y="8"/>
                    <a:pt x="46" y="1"/>
                    <a:pt x="39" y="0"/>
                  </a:cubicBezTo>
                  <a:cubicBezTo>
                    <a:pt x="44" y="7"/>
                    <a:pt x="54" y="13"/>
                    <a:pt x="52" y="23"/>
                  </a:cubicBezTo>
                  <a:cubicBezTo>
                    <a:pt x="51" y="30"/>
                    <a:pt x="44" y="34"/>
                    <a:pt x="38" y="37"/>
                  </a:cubicBezTo>
                  <a:cubicBezTo>
                    <a:pt x="27" y="42"/>
                    <a:pt x="15" y="47"/>
                    <a:pt x="3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3" name="Freeform 634"/>
            <p:cNvSpPr>
              <a:spLocks/>
            </p:cNvSpPr>
            <p:nvPr/>
          </p:nvSpPr>
          <p:spPr bwMode="auto">
            <a:xfrm>
              <a:off x="1363" y="2504"/>
              <a:ext cx="142" cy="176"/>
            </a:xfrm>
            <a:custGeom>
              <a:avLst/>
              <a:gdLst>
                <a:gd name="T0" fmla="*/ 249 w 57"/>
                <a:gd name="T1" fmla="*/ 1251 h 66"/>
                <a:gd name="T2" fmla="*/ 820 w 57"/>
                <a:gd name="T3" fmla="*/ 832 h 66"/>
                <a:gd name="T4" fmla="*/ 757 w 57"/>
                <a:gd name="T5" fmla="*/ 0 h 66"/>
                <a:gd name="T6" fmla="*/ 570 w 57"/>
                <a:gd name="T7" fmla="*/ 819 h 66"/>
                <a:gd name="T8" fmla="*/ 416 w 57"/>
                <a:gd name="T9" fmla="*/ 968 h 66"/>
                <a:gd name="T10" fmla="*/ 262 w 57"/>
                <a:gd name="T11" fmla="*/ 1139 h 66"/>
                <a:gd name="T12" fmla="*/ 0 w 57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6">
                  <a:moveTo>
                    <a:pt x="16" y="66"/>
                  </a:moveTo>
                  <a:cubicBezTo>
                    <a:pt x="27" y="62"/>
                    <a:pt x="49" y="56"/>
                    <a:pt x="53" y="44"/>
                  </a:cubicBezTo>
                  <a:cubicBezTo>
                    <a:pt x="57" y="32"/>
                    <a:pt x="54" y="11"/>
                    <a:pt x="49" y="0"/>
                  </a:cubicBezTo>
                  <a:cubicBezTo>
                    <a:pt x="47" y="17"/>
                    <a:pt x="50" y="30"/>
                    <a:pt x="37" y="43"/>
                  </a:cubicBezTo>
                  <a:cubicBezTo>
                    <a:pt x="34" y="46"/>
                    <a:pt x="31" y="48"/>
                    <a:pt x="27" y="51"/>
                  </a:cubicBezTo>
                  <a:cubicBezTo>
                    <a:pt x="23" y="53"/>
                    <a:pt x="21" y="57"/>
                    <a:pt x="17" y="60"/>
                  </a:cubicBezTo>
                  <a:cubicBezTo>
                    <a:pt x="13" y="64"/>
                    <a:pt x="6" y="66"/>
                    <a:pt x="0" y="6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4" name="Freeform 635"/>
            <p:cNvSpPr>
              <a:spLocks/>
            </p:cNvSpPr>
            <p:nvPr/>
          </p:nvSpPr>
          <p:spPr bwMode="auto">
            <a:xfrm>
              <a:off x="1390" y="2851"/>
              <a:ext cx="155" cy="109"/>
            </a:xfrm>
            <a:custGeom>
              <a:avLst/>
              <a:gdLst>
                <a:gd name="T0" fmla="*/ 50 w 62"/>
                <a:gd name="T1" fmla="*/ 580 h 41"/>
                <a:gd name="T2" fmla="*/ 333 w 62"/>
                <a:gd name="T3" fmla="*/ 694 h 41"/>
                <a:gd name="T4" fmla="*/ 708 w 62"/>
                <a:gd name="T5" fmla="*/ 678 h 41"/>
                <a:gd name="T6" fmla="*/ 938 w 62"/>
                <a:gd name="T7" fmla="*/ 601 h 41"/>
                <a:gd name="T8" fmla="*/ 938 w 62"/>
                <a:gd name="T9" fmla="*/ 319 h 41"/>
                <a:gd name="T10" fmla="*/ 958 w 62"/>
                <a:gd name="T11" fmla="*/ 0 h 41"/>
                <a:gd name="T12" fmla="*/ 863 w 62"/>
                <a:gd name="T13" fmla="*/ 340 h 41"/>
                <a:gd name="T14" fmla="*/ 595 w 62"/>
                <a:gd name="T15" fmla="*/ 524 h 41"/>
                <a:gd name="T16" fmla="*/ 283 w 62"/>
                <a:gd name="T17" fmla="*/ 487 h 41"/>
                <a:gd name="T18" fmla="*/ 0 w 62"/>
                <a:gd name="T19" fmla="*/ 58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1">
                  <a:moveTo>
                    <a:pt x="3" y="31"/>
                  </a:moveTo>
                  <a:cubicBezTo>
                    <a:pt x="10" y="29"/>
                    <a:pt x="15" y="34"/>
                    <a:pt x="21" y="37"/>
                  </a:cubicBezTo>
                  <a:cubicBezTo>
                    <a:pt x="28" y="41"/>
                    <a:pt x="38" y="37"/>
                    <a:pt x="45" y="36"/>
                  </a:cubicBezTo>
                  <a:cubicBezTo>
                    <a:pt x="49" y="35"/>
                    <a:pt x="58" y="36"/>
                    <a:pt x="60" y="32"/>
                  </a:cubicBezTo>
                  <a:cubicBezTo>
                    <a:pt x="62" y="29"/>
                    <a:pt x="60" y="20"/>
                    <a:pt x="60" y="17"/>
                  </a:cubicBezTo>
                  <a:cubicBezTo>
                    <a:pt x="60" y="11"/>
                    <a:pt x="61" y="5"/>
                    <a:pt x="61" y="0"/>
                  </a:cubicBezTo>
                  <a:cubicBezTo>
                    <a:pt x="57" y="4"/>
                    <a:pt x="58" y="13"/>
                    <a:pt x="55" y="18"/>
                  </a:cubicBezTo>
                  <a:cubicBezTo>
                    <a:pt x="51" y="24"/>
                    <a:pt x="44" y="27"/>
                    <a:pt x="38" y="28"/>
                  </a:cubicBezTo>
                  <a:cubicBezTo>
                    <a:pt x="31" y="29"/>
                    <a:pt x="25" y="26"/>
                    <a:pt x="18" y="26"/>
                  </a:cubicBezTo>
                  <a:cubicBezTo>
                    <a:pt x="12" y="27"/>
                    <a:pt x="6" y="32"/>
                    <a:pt x="0" y="3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5" name="Freeform 636"/>
            <p:cNvSpPr>
              <a:spLocks/>
            </p:cNvSpPr>
            <p:nvPr/>
          </p:nvSpPr>
          <p:spPr bwMode="auto">
            <a:xfrm>
              <a:off x="1200" y="2821"/>
              <a:ext cx="138" cy="152"/>
            </a:xfrm>
            <a:custGeom>
              <a:avLst/>
              <a:gdLst>
                <a:gd name="T0" fmla="*/ 0 w 55"/>
                <a:gd name="T1" fmla="*/ 1059 h 57"/>
                <a:gd name="T2" fmla="*/ 125 w 55"/>
                <a:gd name="T3" fmla="*/ 1003 h 57"/>
                <a:gd name="T4" fmla="*/ 346 w 55"/>
                <a:gd name="T5" fmla="*/ 888 h 57"/>
                <a:gd name="T6" fmla="*/ 725 w 55"/>
                <a:gd name="T7" fmla="*/ 776 h 57"/>
                <a:gd name="T8" fmla="*/ 851 w 55"/>
                <a:gd name="T9" fmla="*/ 533 h 57"/>
                <a:gd name="T10" fmla="*/ 838 w 55"/>
                <a:gd name="T11" fmla="*/ 0 h 57"/>
                <a:gd name="T12" fmla="*/ 617 w 55"/>
                <a:gd name="T13" fmla="*/ 648 h 57"/>
                <a:gd name="T14" fmla="*/ 83 w 55"/>
                <a:gd name="T15" fmla="*/ 1024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7">
                  <a:moveTo>
                    <a:pt x="0" y="56"/>
                  </a:moveTo>
                  <a:cubicBezTo>
                    <a:pt x="4" y="57"/>
                    <a:pt x="6" y="55"/>
                    <a:pt x="8" y="53"/>
                  </a:cubicBezTo>
                  <a:cubicBezTo>
                    <a:pt x="13" y="51"/>
                    <a:pt x="18" y="49"/>
                    <a:pt x="22" y="47"/>
                  </a:cubicBezTo>
                  <a:cubicBezTo>
                    <a:pt x="30" y="44"/>
                    <a:pt x="38" y="43"/>
                    <a:pt x="46" y="41"/>
                  </a:cubicBezTo>
                  <a:cubicBezTo>
                    <a:pt x="53" y="39"/>
                    <a:pt x="54" y="35"/>
                    <a:pt x="54" y="28"/>
                  </a:cubicBezTo>
                  <a:cubicBezTo>
                    <a:pt x="54" y="19"/>
                    <a:pt x="55" y="8"/>
                    <a:pt x="53" y="0"/>
                  </a:cubicBezTo>
                  <a:cubicBezTo>
                    <a:pt x="51" y="12"/>
                    <a:pt x="51" y="26"/>
                    <a:pt x="39" y="34"/>
                  </a:cubicBezTo>
                  <a:cubicBezTo>
                    <a:pt x="28" y="42"/>
                    <a:pt x="14" y="42"/>
                    <a:pt x="5" y="5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6" name="Freeform 637"/>
            <p:cNvSpPr>
              <a:spLocks/>
            </p:cNvSpPr>
            <p:nvPr/>
          </p:nvSpPr>
          <p:spPr bwMode="auto">
            <a:xfrm>
              <a:off x="960" y="2840"/>
              <a:ext cx="140" cy="128"/>
            </a:xfrm>
            <a:custGeom>
              <a:avLst/>
              <a:gdLst>
                <a:gd name="T0" fmla="*/ 0 w 56"/>
                <a:gd name="T1" fmla="*/ 875 h 48"/>
                <a:gd name="T2" fmla="*/ 625 w 56"/>
                <a:gd name="T3" fmla="*/ 819 h 48"/>
                <a:gd name="T4" fmla="*/ 863 w 56"/>
                <a:gd name="T5" fmla="*/ 0 h 48"/>
                <a:gd name="T6" fmla="*/ 583 w 56"/>
                <a:gd name="T7" fmla="*/ 661 h 48"/>
                <a:gd name="T8" fmla="*/ 83 w 56"/>
                <a:gd name="T9" fmla="*/ 85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0" y="46"/>
                  </a:moveTo>
                  <a:cubicBezTo>
                    <a:pt x="13" y="48"/>
                    <a:pt x="27" y="48"/>
                    <a:pt x="40" y="43"/>
                  </a:cubicBezTo>
                  <a:cubicBezTo>
                    <a:pt x="55" y="37"/>
                    <a:pt x="56" y="15"/>
                    <a:pt x="55" y="0"/>
                  </a:cubicBezTo>
                  <a:cubicBezTo>
                    <a:pt x="51" y="14"/>
                    <a:pt x="49" y="27"/>
                    <a:pt x="37" y="35"/>
                  </a:cubicBezTo>
                  <a:cubicBezTo>
                    <a:pt x="29" y="41"/>
                    <a:pt x="15" y="45"/>
                    <a:pt x="5" y="4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7" name="Freeform 638"/>
            <p:cNvSpPr>
              <a:spLocks/>
            </p:cNvSpPr>
            <p:nvPr/>
          </p:nvSpPr>
          <p:spPr bwMode="auto">
            <a:xfrm>
              <a:off x="688" y="2800"/>
              <a:ext cx="165" cy="181"/>
            </a:xfrm>
            <a:custGeom>
              <a:avLst/>
              <a:gdLst>
                <a:gd name="T0" fmla="*/ 0 w 66"/>
                <a:gd name="T1" fmla="*/ 1262 h 68"/>
                <a:gd name="T2" fmla="*/ 425 w 66"/>
                <a:gd name="T3" fmla="*/ 1262 h 68"/>
                <a:gd name="T4" fmla="*/ 658 w 66"/>
                <a:gd name="T5" fmla="*/ 1246 h 68"/>
                <a:gd name="T6" fmla="*/ 833 w 66"/>
                <a:gd name="T7" fmla="*/ 1224 h 68"/>
                <a:gd name="T8" fmla="*/ 1000 w 66"/>
                <a:gd name="T9" fmla="*/ 793 h 68"/>
                <a:gd name="T10" fmla="*/ 1000 w 66"/>
                <a:gd name="T11" fmla="*/ 319 h 68"/>
                <a:gd name="T12" fmla="*/ 1000 w 66"/>
                <a:gd name="T13" fmla="*/ 0 h 68"/>
                <a:gd name="T14" fmla="*/ 938 w 66"/>
                <a:gd name="T15" fmla="*/ 319 h 68"/>
                <a:gd name="T16" fmla="*/ 875 w 66"/>
                <a:gd name="T17" fmla="*/ 807 h 68"/>
                <a:gd name="T18" fmla="*/ 583 w 66"/>
                <a:gd name="T19" fmla="*/ 1091 h 68"/>
                <a:gd name="T20" fmla="*/ 395 w 66"/>
                <a:gd name="T21" fmla="*/ 1134 h 68"/>
                <a:gd name="T22" fmla="*/ 158 w 66"/>
                <a:gd name="T23" fmla="*/ 119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68">
                  <a:moveTo>
                    <a:pt x="0" y="67"/>
                  </a:moveTo>
                  <a:cubicBezTo>
                    <a:pt x="9" y="67"/>
                    <a:pt x="18" y="68"/>
                    <a:pt x="27" y="67"/>
                  </a:cubicBezTo>
                  <a:cubicBezTo>
                    <a:pt x="32" y="67"/>
                    <a:pt x="37" y="66"/>
                    <a:pt x="42" y="66"/>
                  </a:cubicBezTo>
                  <a:cubicBezTo>
                    <a:pt x="45" y="66"/>
                    <a:pt x="50" y="66"/>
                    <a:pt x="53" y="65"/>
                  </a:cubicBezTo>
                  <a:cubicBezTo>
                    <a:pt x="62" y="61"/>
                    <a:pt x="63" y="50"/>
                    <a:pt x="64" y="42"/>
                  </a:cubicBezTo>
                  <a:cubicBezTo>
                    <a:pt x="64" y="33"/>
                    <a:pt x="63" y="25"/>
                    <a:pt x="64" y="17"/>
                  </a:cubicBezTo>
                  <a:cubicBezTo>
                    <a:pt x="65" y="13"/>
                    <a:pt x="66" y="4"/>
                    <a:pt x="64" y="0"/>
                  </a:cubicBezTo>
                  <a:cubicBezTo>
                    <a:pt x="65" y="4"/>
                    <a:pt x="61" y="12"/>
                    <a:pt x="60" y="17"/>
                  </a:cubicBezTo>
                  <a:cubicBezTo>
                    <a:pt x="59" y="25"/>
                    <a:pt x="59" y="35"/>
                    <a:pt x="56" y="43"/>
                  </a:cubicBezTo>
                  <a:cubicBezTo>
                    <a:pt x="53" y="51"/>
                    <a:pt x="45" y="56"/>
                    <a:pt x="37" y="58"/>
                  </a:cubicBezTo>
                  <a:cubicBezTo>
                    <a:pt x="33" y="60"/>
                    <a:pt x="30" y="59"/>
                    <a:pt x="25" y="60"/>
                  </a:cubicBezTo>
                  <a:cubicBezTo>
                    <a:pt x="20" y="61"/>
                    <a:pt x="15" y="64"/>
                    <a:pt x="10" y="6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8" name="Freeform 639"/>
            <p:cNvSpPr>
              <a:spLocks/>
            </p:cNvSpPr>
            <p:nvPr/>
          </p:nvSpPr>
          <p:spPr bwMode="auto">
            <a:xfrm>
              <a:off x="900" y="3085"/>
              <a:ext cx="100" cy="118"/>
            </a:xfrm>
            <a:custGeom>
              <a:avLst/>
              <a:gdLst>
                <a:gd name="T0" fmla="*/ 0 w 40"/>
                <a:gd name="T1" fmla="*/ 826 h 44"/>
                <a:gd name="T2" fmla="*/ 250 w 40"/>
                <a:gd name="T3" fmla="*/ 826 h 44"/>
                <a:gd name="T4" fmla="*/ 500 w 40"/>
                <a:gd name="T5" fmla="*/ 813 h 44"/>
                <a:gd name="T6" fmla="*/ 595 w 40"/>
                <a:gd name="T7" fmla="*/ 483 h 44"/>
                <a:gd name="T8" fmla="*/ 583 w 40"/>
                <a:gd name="T9" fmla="*/ 0 h 44"/>
                <a:gd name="T10" fmla="*/ 425 w 40"/>
                <a:gd name="T11" fmla="*/ 641 h 44"/>
                <a:gd name="T12" fmla="*/ 50 w 4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0" y="43"/>
                  </a:moveTo>
                  <a:cubicBezTo>
                    <a:pt x="5" y="43"/>
                    <a:pt x="11" y="42"/>
                    <a:pt x="16" y="43"/>
                  </a:cubicBezTo>
                  <a:cubicBezTo>
                    <a:pt x="21" y="43"/>
                    <a:pt x="28" y="44"/>
                    <a:pt x="32" y="42"/>
                  </a:cubicBezTo>
                  <a:cubicBezTo>
                    <a:pt x="38" y="39"/>
                    <a:pt x="38" y="31"/>
                    <a:pt x="38" y="25"/>
                  </a:cubicBezTo>
                  <a:cubicBezTo>
                    <a:pt x="38" y="17"/>
                    <a:pt x="40" y="8"/>
                    <a:pt x="37" y="0"/>
                  </a:cubicBezTo>
                  <a:cubicBezTo>
                    <a:pt x="38" y="11"/>
                    <a:pt x="36" y="26"/>
                    <a:pt x="27" y="33"/>
                  </a:cubicBezTo>
                  <a:cubicBezTo>
                    <a:pt x="22" y="37"/>
                    <a:pt x="10" y="40"/>
                    <a:pt x="3" y="4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9" name="Freeform 640"/>
            <p:cNvSpPr>
              <a:spLocks/>
            </p:cNvSpPr>
            <p:nvPr/>
          </p:nvSpPr>
          <p:spPr bwMode="auto">
            <a:xfrm>
              <a:off x="1098" y="3059"/>
              <a:ext cx="132" cy="154"/>
            </a:xfrm>
            <a:custGeom>
              <a:avLst/>
              <a:gdLst>
                <a:gd name="T0" fmla="*/ 229 w 53"/>
                <a:gd name="T1" fmla="*/ 1009 h 58"/>
                <a:gd name="T2" fmla="*/ 695 w 53"/>
                <a:gd name="T3" fmla="*/ 895 h 58"/>
                <a:gd name="T4" fmla="*/ 745 w 53"/>
                <a:gd name="T5" fmla="*/ 0 h 58"/>
                <a:gd name="T6" fmla="*/ 496 w 53"/>
                <a:gd name="T7" fmla="*/ 826 h 58"/>
                <a:gd name="T8" fmla="*/ 0 w 53"/>
                <a:gd name="T9" fmla="*/ 9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15" y="54"/>
                  </a:moveTo>
                  <a:cubicBezTo>
                    <a:pt x="24" y="52"/>
                    <a:pt x="39" y="58"/>
                    <a:pt x="45" y="48"/>
                  </a:cubicBezTo>
                  <a:cubicBezTo>
                    <a:pt x="51" y="37"/>
                    <a:pt x="53" y="10"/>
                    <a:pt x="48" y="0"/>
                  </a:cubicBezTo>
                  <a:cubicBezTo>
                    <a:pt x="50" y="15"/>
                    <a:pt x="45" y="35"/>
                    <a:pt x="32" y="44"/>
                  </a:cubicBezTo>
                  <a:cubicBezTo>
                    <a:pt x="26" y="49"/>
                    <a:pt x="7" y="54"/>
                    <a:pt x="0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0" name="Freeform 641"/>
            <p:cNvSpPr>
              <a:spLocks/>
            </p:cNvSpPr>
            <p:nvPr/>
          </p:nvSpPr>
          <p:spPr bwMode="auto">
            <a:xfrm>
              <a:off x="710" y="3128"/>
              <a:ext cx="80" cy="67"/>
            </a:xfrm>
            <a:custGeom>
              <a:avLst/>
              <a:gdLst>
                <a:gd name="T0" fmla="*/ 0 w 32"/>
                <a:gd name="T1" fmla="*/ 461 h 25"/>
                <a:gd name="T2" fmla="*/ 408 w 32"/>
                <a:gd name="T3" fmla="*/ 0 h 25"/>
                <a:gd name="T4" fmla="*/ 0 w 32"/>
                <a:gd name="T5" fmla="*/ 44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24"/>
                  </a:moveTo>
                  <a:cubicBezTo>
                    <a:pt x="13" y="25"/>
                    <a:pt x="32" y="15"/>
                    <a:pt x="26" y="0"/>
                  </a:cubicBezTo>
                  <a:cubicBezTo>
                    <a:pt x="27" y="14"/>
                    <a:pt x="11" y="19"/>
                    <a:pt x="0" y="2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1" name="Freeform 642"/>
            <p:cNvSpPr>
              <a:spLocks/>
            </p:cNvSpPr>
            <p:nvPr/>
          </p:nvSpPr>
          <p:spPr bwMode="auto">
            <a:xfrm>
              <a:off x="1275" y="3056"/>
              <a:ext cx="153" cy="163"/>
            </a:xfrm>
            <a:custGeom>
              <a:avLst/>
              <a:gdLst>
                <a:gd name="T0" fmla="*/ 0 w 61"/>
                <a:gd name="T1" fmla="*/ 1085 h 61"/>
                <a:gd name="T2" fmla="*/ 409 w 61"/>
                <a:gd name="T3" fmla="*/ 1085 h 61"/>
                <a:gd name="T4" fmla="*/ 775 w 61"/>
                <a:gd name="T5" fmla="*/ 970 h 61"/>
                <a:gd name="T6" fmla="*/ 931 w 61"/>
                <a:gd name="T7" fmla="*/ 687 h 61"/>
                <a:gd name="T8" fmla="*/ 931 w 61"/>
                <a:gd name="T9" fmla="*/ 363 h 61"/>
                <a:gd name="T10" fmla="*/ 963 w 61"/>
                <a:gd name="T11" fmla="*/ 0 h 61"/>
                <a:gd name="T12" fmla="*/ 680 w 61"/>
                <a:gd name="T13" fmla="*/ 842 h 61"/>
                <a:gd name="T14" fmla="*/ 364 w 61"/>
                <a:gd name="T15" fmla="*/ 1013 h 61"/>
                <a:gd name="T16" fmla="*/ 95 w 61"/>
                <a:gd name="T17" fmla="*/ 10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61">
                  <a:moveTo>
                    <a:pt x="0" y="57"/>
                  </a:moveTo>
                  <a:cubicBezTo>
                    <a:pt x="8" y="60"/>
                    <a:pt x="17" y="58"/>
                    <a:pt x="26" y="57"/>
                  </a:cubicBezTo>
                  <a:cubicBezTo>
                    <a:pt x="34" y="55"/>
                    <a:pt x="42" y="54"/>
                    <a:pt x="49" y="51"/>
                  </a:cubicBezTo>
                  <a:cubicBezTo>
                    <a:pt x="57" y="48"/>
                    <a:pt x="59" y="44"/>
                    <a:pt x="59" y="36"/>
                  </a:cubicBezTo>
                  <a:cubicBezTo>
                    <a:pt x="59" y="31"/>
                    <a:pt x="59" y="25"/>
                    <a:pt x="59" y="19"/>
                  </a:cubicBezTo>
                  <a:cubicBezTo>
                    <a:pt x="59" y="13"/>
                    <a:pt x="61" y="7"/>
                    <a:pt x="61" y="0"/>
                  </a:cubicBezTo>
                  <a:cubicBezTo>
                    <a:pt x="53" y="14"/>
                    <a:pt x="56" y="33"/>
                    <a:pt x="43" y="44"/>
                  </a:cubicBezTo>
                  <a:cubicBezTo>
                    <a:pt x="37" y="49"/>
                    <a:pt x="31" y="50"/>
                    <a:pt x="23" y="53"/>
                  </a:cubicBezTo>
                  <a:cubicBezTo>
                    <a:pt x="19" y="54"/>
                    <a:pt x="10" y="61"/>
                    <a:pt x="6" y="57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2" name="Freeform 643"/>
            <p:cNvSpPr>
              <a:spLocks/>
            </p:cNvSpPr>
            <p:nvPr/>
          </p:nvSpPr>
          <p:spPr bwMode="auto">
            <a:xfrm>
              <a:off x="1513" y="3088"/>
              <a:ext cx="90" cy="99"/>
            </a:xfrm>
            <a:custGeom>
              <a:avLst/>
              <a:gdLst>
                <a:gd name="T0" fmla="*/ 0 w 36"/>
                <a:gd name="T1" fmla="*/ 688 h 37"/>
                <a:gd name="T2" fmla="*/ 458 w 36"/>
                <a:gd name="T3" fmla="*/ 594 h 37"/>
                <a:gd name="T4" fmla="*/ 458 w 36"/>
                <a:gd name="T5" fmla="*/ 0 h 37"/>
                <a:gd name="T6" fmla="*/ 363 w 36"/>
                <a:gd name="T7" fmla="*/ 458 h 37"/>
                <a:gd name="T8" fmla="*/ 250 w 36"/>
                <a:gd name="T9" fmla="*/ 594 h 37"/>
                <a:gd name="T10" fmla="*/ 33 w 36"/>
                <a:gd name="T11" fmla="*/ 6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9" y="33"/>
                    <a:pt x="22" y="37"/>
                    <a:pt x="29" y="31"/>
                  </a:cubicBezTo>
                  <a:cubicBezTo>
                    <a:pt x="36" y="25"/>
                    <a:pt x="29" y="8"/>
                    <a:pt x="29" y="0"/>
                  </a:cubicBezTo>
                  <a:cubicBezTo>
                    <a:pt x="30" y="10"/>
                    <a:pt x="29" y="17"/>
                    <a:pt x="23" y="24"/>
                  </a:cubicBezTo>
                  <a:cubicBezTo>
                    <a:pt x="21" y="27"/>
                    <a:pt x="19" y="30"/>
                    <a:pt x="16" y="31"/>
                  </a:cubicBezTo>
                  <a:cubicBezTo>
                    <a:pt x="12" y="33"/>
                    <a:pt x="6" y="32"/>
                    <a:pt x="2" y="3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3" name="Freeform 644"/>
            <p:cNvSpPr>
              <a:spLocks/>
            </p:cNvSpPr>
            <p:nvPr/>
          </p:nvSpPr>
          <p:spPr bwMode="auto">
            <a:xfrm>
              <a:off x="675" y="2445"/>
              <a:ext cx="120" cy="192"/>
            </a:xfrm>
            <a:custGeom>
              <a:avLst/>
              <a:gdLst>
                <a:gd name="T0" fmla="*/ 0 w 48"/>
                <a:gd name="T1" fmla="*/ 1365 h 72"/>
                <a:gd name="T2" fmla="*/ 270 w 48"/>
                <a:gd name="T3" fmla="*/ 1003 h 72"/>
                <a:gd name="T4" fmla="*/ 550 w 48"/>
                <a:gd name="T5" fmla="*/ 589 h 72"/>
                <a:gd name="T6" fmla="*/ 720 w 48"/>
                <a:gd name="T7" fmla="*/ 192 h 72"/>
                <a:gd name="T8" fmla="*/ 500 w 48"/>
                <a:gd name="T9" fmla="*/ 0 h 72"/>
                <a:gd name="T10" fmla="*/ 563 w 48"/>
                <a:gd name="T11" fmla="*/ 285 h 72"/>
                <a:gd name="T12" fmla="*/ 395 w 48"/>
                <a:gd name="T13" fmla="*/ 605 h 72"/>
                <a:gd name="T14" fmla="*/ 50 w 48"/>
                <a:gd name="T15" fmla="*/ 1229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2">
                  <a:moveTo>
                    <a:pt x="0" y="72"/>
                  </a:moveTo>
                  <a:cubicBezTo>
                    <a:pt x="7" y="67"/>
                    <a:pt x="12" y="59"/>
                    <a:pt x="17" y="53"/>
                  </a:cubicBezTo>
                  <a:cubicBezTo>
                    <a:pt x="23" y="46"/>
                    <a:pt x="30" y="39"/>
                    <a:pt x="35" y="31"/>
                  </a:cubicBezTo>
                  <a:cubicBezTo>
                    <a:pt x="38" y="26"/>
                    <a:pt x="48" y="16"/>
                    <a:pt x="46" y="10"/>
                  </a:cubicBezTo>
                  <a:cubicBezTo>
                    <a:pt x="45" y="5"/>
                    <a:pt x="36" y="2"/>
                    <a:pt x="32" y="0"/>
                  </a:cubicBezTo>
                  <a:cubicBezTo>
                    <a:pt x="35" y="5"/>
                    <a:pt x="39" y="8"/>
                    <a:pt x="36" y="15"/>
                  </a:cubicBezTo>
                  <a:cubicBezTo>
                    <a:pt x="33" y="21"/>
                    <a:pt x="29" y="27"/>
                    <a:pt x="25" y="32"/>
                  </a:cubicBezTo>
                  <a:cubicBezTo>
                    <a:pt x="18" y="43"/>
                    <a:pt x="11" y="54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4" name="Freeform 645"/>
            <p:cNvSpPr>
              <a:spLocks/>
            </p:cNvSpPr>
            <p:nvPr/>
          </p:nvSpPr>
          <p:spPr bwMode="auto">
            <a:xfrm>
              <a:off x="815" y="3216"/>
              <a:ext cx="605" cy="40"/>
            </a:xfrm>
            <a:custGeom>
              <a:avLst/>
              <a:gdLst>
                <a:gd name="T0" fmla="*/ 0 w 242"/>
                <a:gd name="T1" fmla="*/ 0 h 15"/>
                <a:gd name="T2" fmla="*/ 1145 w 242"/>
                <a:gd name="T3" fmla="*/ 93 h 15"/>
                <a:gd name="T4" fmla="*/ 1238 w 242"/>
                <a:gd name="T5" fmla="*/ 56 h 15"/>
                <a:gd name="T6" fmla="*/ 1908 w 242"/>
                <a:gd name="T7" fmla="*/ 115 h 15"/>
                <a:gd name="T8" fmla="*/ 2550 w 242"/>
                <a:gd name="T9" fmla="*/ 77 h 15"/>
                <a:gd name="T10" fmla="*/ 3113 w 242"/>
                <a:gd name="T11" fmla="*/ 171 h 15"/>
                <a:gd name="T12" fmla="*/ 3783 w 242"/>
                <a:gd name="T13" fmla="*/ 56 h 15"/>
                <a:gd name="T14" fmla="*/ 2720 w 242"/>
                <a:gd name="T15" fmla="*/ 248 h 15"/>
                <a:gd name="T16" fmla="*/ 2095 w 242"/>
                <a:gd name="T17" fmla="*/ 248 h 15"/>
                <a:gd name="T18" fmla="*/ 1050 w 242"/>
                <a:gd name="T19" fmla="*/ 227 h 15"/>
                <a:gd name="T20" fmla="*/ 0 w 242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cubicBezTo>
                    <a:pt x="18" y="6"/>
                    <a:pt x="63" y="7"/>
                    <a:pt x="73" y="5"/>
                  </a:cubicBezTo>
                  <a:cubicBezTo>
                    <a:pt x="76" y="2"/>
                    <a:pt x="79" y="3"/>
                    <a:pt x="79" y="3"/>
                  </a:cubicBezTo>
                  <a:cubicBezTo>
                    <a:pt x="79" y="3"/>
                    <a:pt x="103" y="7"/>
                    <a:pt x="122" y="6"/>
                  </a:cubicBezTo>
                  <a:cubicBezTo>
                    <a:pt x="141" y="5"/>
                    <a:pt x="157" y="8"/>
                    <a:pt x="163" y="4"/>
                  </a:cubicBezTo>
                  <a:cubicBezTo>
                    <a:pt x="170" y="8"/>
                    <a:pt x="179" y="10"/>
                    <a:pt x="199" y="9"/>
                  </a:cubicBezTo>
                  <a:cubicBezTo>
                    <a:pt x="219" y="7"/>
                    <a:pt x="242" y="3"/>
                    <a:pt x="242" y="3"/>
                  </a:cubicBezTo>
                  <a:cubicBezTo>
                    <a:pt x="227" y="13"/>
                    <a:pt x="192" y="15"/>
                    <a:pt x="174" y="13"/>
                  </a:cubicBezTo>
                  <a:cubicBezTo>
                    <a:pt x="155" y="11"/>
                    <a:pt x="158" y="12"/>
                    <a:pt x="134" y="13"/>
                  </a:cubicBezTo>
                  <a:cubicBezTo>
                    <a:pt x="109" y="14"/>
                    <a:pt x="85" y="12"/>
                    <a:pt x="67" y="12"/>
                  </a:cubicBezTo>
                  <a:cubicBezTo>
                    <a:pt x="49" y="12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5" name="Oval 646"/>
            <p:cNvSpPr>
              <a:spLocks noChangeArrowheads="1"/>
            </p:cNvSpPr>
            <p:nvPr/>
          </p:nvSpPr>
          <p:spPr bwMode="auto">
            <a:xfrm>
              <a:off x="848" y="2520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06" name="Oval 647"/>
            <p:cNvSpPr>
              <a:spLocks noChangeArrowheads="1"/>
            </p:cNvSpPr>
            <p:nvPr/>
          </p:nvSpPr>
          <p:spPr bwMode="auto">
            <a:xfrm>
              <a:off x="855" y="2520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07" name="Oval 648"/>
            <p:cNvSpPr>
              <a:spLocks noChangeArrowheads="1"/>
            </p:cNvSpPr>
            <p:nvPr/>
          </p:nvSpPr>
          <p:spPr bwMode="auto">
            <a:xfrm>
              <a:off x="880" y="251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08" name="Oval 649"/>
            <p:cNvSpPr>
              <a:spLocks noChangeArrowheads="1"/>
            </p:cNvSpPr>
            <p:nvPr/>
          </p:nvSpPr>
          <p:spPr bwMode="auto">
            <a:xfrm>
              <a:off x="845" y="25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09" name="Oval 650"/>
            <p:cNvSpPr>
              <a:spLocks noChangeArrowheads="1"/>
            </p:cNvSpPr>
            <p:nvPr/>
          </p:nvSpPr>
          <p:spPr bwMode="auto">
            <a:xfrm>
              <a:off x="1075" y="2619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0" name="Oval 651"/>
            <p:cNvSpPr>
              <a:spLocks noChangeArrowheads="1"/>
            </p:cNvSpPr>
            <p:nvPr/>
          </p:nvSpPr>
          <p:spPr bwMode="auto">
            <a:xfrm>
              <a:off x="1083" y="261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1" name="Oval 652"/>
            <p:cNvSpPr>
              <a:spLocks noChangeArrowheads="1"/>
            </p:cNvSpPr>
            <p:nvPr/>
          </p:nvSpPr>
          <p:spPr bwMode="auto">
            <a:xfrm>
              <a:off x="1108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2" name="Oval 653"/>
            <p:cNvSpPr>
              <a:spLocks noChangeArrowheads="1"/>
            </p:cNvSpPr>
            <p:nvPr/>
          </p:nvSpPr>
          <p:spPr bwMode="auto">
            <a:xfrm>
              <a:off x="1070" y="26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3" name="Oval 654"/>
            <p:cNvSpPr>
              <a:spLocks noChangeArrowheads="1"/>
            </p:cNvSpPr>
            <p:nvPr/>
          </p:nvSpPr>
          <p:spPr bwMode="auto">
            <a:xfrm>
              <a:off x="1323" y="2509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4" name="Oval 655"/>
            <p:cNvSpPr>
              <a:spLocks noChangeArrowheads="1"/>
            </p:cNvSpPr>
            <p:nvPr/>
          </p:nvSpPr>
          <p:spPr bwMode="auto">
            <a:xfrm>
              <a:off x="1330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5" name="Oval 656"/>
            <p:cNvSpPr>
              <a:spLocks noChangeArrowheads="1"/>
            </p:cNvSpPr>
            <p:nvPr/>
          </p:nvSpPr>
          <p:spPr bwMode="auto">
            <a:xfrm>
              <a:off x="1355" y="250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6" name="Oval 657"/>
            <p:cNvSpPr>
              <a:spLocks noChangeArrowheads="1"/>
            </p:cNvSpPr>
            <p:nvPr/>
          </p:nvSpPr>
          <p:spPr bwMode="auto">
            <a:xfrm>
              <a:off x="1318" y="253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7" name="Oval 658"/>
            <p:cNvSpPr>
              <a:spLocks noChangeArrowheads="1"/>
            </p:cNvSpPr>
            <p:nvPr/>
          </p:nvSpPr>
          <p:spPr bwMode="auto">
            <a:xfrm>
              <a:off x="1405" y="2765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8" name="Oval 659"/>
            <p:cNvSpPr>
              <a:spLocks noChangeArrowheads="1"/>
            </p:cNvSpPr>
            <p:nvPr/>
          </p:nvSpPr>
          <p:spPr bwMode="auto">
            <a:xfrm>
              <a:off x="1413" y="276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19" name="Oval 660"/>
            <p:cNvSpPr>
              <a:spLocks noChangeArrowheads="1"/>
            </p:cNvSpPr>
            <p:nvPr/>
          </p:nvSpPr>
          <p:spPr bwMode="auto">
            <a:xfrm>
              <a:off x="1438" y="275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0" name="Oval 661"/>
            <p:cNvSpPr>
              <a:spLocks noChangeArrowheads="1"/>
            </p:cNvSpPr>
            <p:nvPr/>
          </p:nvSpPr>
          <p:spPr bwMode="auto">
            <a:xfrm>
              <a:off x="1400" y="278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1" name="Oval 662"/>
            <p:cNvSpPr>
              <a:spLocks noChangeArrowheads="1"/>
            </p:cNvSpPr>
            <p:nvPr/>
          </p:nvSpPr>
          <p:spPr bwMode="auto">
            <a:xfrm>
              <a:off x="1188" y="28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2" name="Oval 663"/>
            <p:cNvSpPr>
              <a:spLocks noChangeArrowheads="1"/>
            </p:cNvSpPr>
            <p:nvPr/>
          </p:nvSpPr>
          <p:spPr bwMode="auto">
            <a:xfrm>
              <a:off x="1195" y="28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3" name="Oval 664"/>
            <p:cNvSpPr>
              <a:spLocks noChangeArrowheads="1"/>
            </p:cNvSpPr>
            <p:nvPr/>
          </p:nvSpPr>
          <p:spPr bwMode="auto">
            <a:xfrm>
              <a:off x="1215" y="283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4" name="Oval 665"/>
            <p:cNvSpPr>
              <a:spLocks noChangeArrowheads="1"/>
            </p:cNvSpPr>
            <p:nvPr/>
          </p:nvSpPr>
          <p:spPr bwMode="auto">
            <a:xfrm>
              <a:off x="1185" y="285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5" name="Oval 666"/>
            <p:cNvSpPr>
              <a:spLocks noChangeArrowheads="1"/>
            </p:cNvSpPr>
            <p:nvPr/>
          </p:nvSpPr>
          <p:spPr bwMode="auto">
            <a:xfrm>
              <a:off x="1055" y="3043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6" name="Oval 667"/>
            <p:cNvSpPr>
              <a:spLocks noChangeArrowheads="1"/>
            </p:cNvSpPr>
            <p:nvPr/>
          </p:nvSpPr>
          <p:spPr bwMode="auto">
            <a:xfrm>
              <a:off x="1063" y="30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7" name="Oval 668"/>
            <p:cNvSpPr>
              <a:spLocks noChangeArrowheads="1"/>
            </p:cNvSpPr>
            <p:nvPr/>
          </p:nvSpPr>
          <p:spPr bwMode="auto">
            <a:xfrm>
              <a:off x="1088" y="30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8" name="Oval 669"/>
            <p:cNvSpPr>
              <a:spLocks noChangeArrowheads="1"/>
            </p:cNvSpPr>
            <p:nvPr/>
          </p:nvSpPr>
          <p:spPr bwMode="auto">
            <a:xfrm>
              <a:off x="1050" y="30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29" name="Oval 670"/>
            <p:cNvSpPr>
              <a:spLocks noChangeArrowheads="1"/>
            </p:cNvSpPr>
            <p:nvPr/>
          </p:nvSpPr>
          <p:spPr bwMode="auto">
            <a:xfrm>
              <a:off x="853" y="3053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0" name="Oval 671"/>
            <p:cNvSpPr>
              <a:spLocks noChangeArrowheads="1"/>
            </p:cNvSpPr>
            <p:nvPr/>
          </p:nvSpPr>
          <p:spPr bwMode="auto">
            <a:xfrm>
              <a:off x="860" y="305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1" name="Oval 672"/>
            <p:cNvSpPr>
              <a:spLocks noChangeArrowheads="1"/>
            </p:cNvSpPr>
            <p:nvPr/>
          </p:nvSpPr>
          <p:spPr bwMode="auto">
            <a:xfrm>
              <a:off x="885" y="304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2" name="Oval 673"/>
            <p:cNvSpPr>
              <a:spLocks noChangeArrowheads="1"/>
            </p:cNvSpPr>
            <p:nvPr/>
          </p:nvSpPr>
          <p:spPr bwMode="auto">
            <a:xfrm>
              <a:off x="848" y="307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3" name="Oval 674"/>
            <p:cNvSpPr>
              <a:spLocks noChangeArrowheads="1"/>
            </p:cNvSpPr>
            <p:nvPr/>
          </p:nvSpPr>
          <p:spPr bwMode="auto">
            <a:xfrm>
              <a:off x="683" y="2795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4" name="Oval 675"/>
            <p:cNvSpPr>
              <a:spLocks noChangeArrowheads="1"/>
            </p:cNvSpPr>
            <p:nvPr/>
          </p:nvSpPr>
          <p:spPr bwMode="auto">
            <a:xfrm>
              <a:off x="690" y="279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5" name="Oval 676"/>
            <p:cNvSpPr>
              <a:spLocks noChangeArrowheads="1"/>
            </p:cNvSpPr>
            <p:nvPr/>
          </p:nvSpPr>
          <p:spPr bwMode="auto">
            <a:xfrm>
              <a:off x="715" y="278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6" name="Oval 677"/>
            <p:cNvSpPr>
              <a:spLocks noChangeArrowheads="1"/>
            </p:cNvSpPr>
            <p:nvPr/>
          </p:nvSpPr>
          <p:spPr bwMode="auto">
            <a:xfrm>
              <a:off x="678" y="28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7" name="Oval 678"/>
            <p:cNvSpPr>
              <a:spLocks noChangeArrowheads="1"/>
            </p:cNvSpPr>
            <p:nvPr/>
          </p:nvSpPr>
          <p:spPr bwMode="auto">
            <a:xfrm>
              <a:off x="933" y="2827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8" name="Oval 679"/>
            <p:cNvSpPr>
              <a:spLocks noChangeArrowheads="1"/>
            </p:cNvSpPr>
            <p:nvPr/>
          </p:nvSpPr>
          <p:spPr bwMode="auto">
            <a:xfrm>
              <a:off x="940" y="282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39" name="Oval 680"/>
            <p:cNvSpPr>
              <a:spLocks noChangeArrowheads="1"/>
            </p:cNvSpPr>
            <p:nvPr/>
          </p:nvSpPr>
          <p:spPr bwMode="auto">
            <a:xfrm>
              <a:off x="965" y="281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0" name="Oval 681"/>
            <p:cNvSpPr>
              <a:spLocks noChangeArrowheads="1"/>
            </p:cNvSpPr>
            <p:nvPr/>
          </p:nvSpPr>
          <p:spPr bwMode="auto">
            <a:xfrm>
              <a:off x="928" y="28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1" name="Oval 682"/>
            <p:cNvSpPr>
              <a:spLocks noChangeArrowheads="1"/>
            </p:cNvSpPr>
            <p:nvPr/>
          </p:nvSpPr>
          <p:spPr bwMode="auto">
            <a:xfrm>
              <a:off x="1550" y="2517"/>
              <a:ext cx="7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2" name="Oval 683"/>
            <p:cNvSpPr>
              <a:spLocks noChangeArrowheads="1"/>
            </p:cNvSpPr>
            <p:nvPr/>
          </p:nvSpPr>
          <p:spPr bwMode="auto">
            <a:xfrm>
              <a:off x="1555" y="251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3" name="Oval 684"/>
            <p:cNvSpPr>
              <a:spLocks noChangeArrowheads="1"/>
            </p:cNvSpPr>
            <p:nvPr/>
          </p:nvSpPr>
          <p:spPr bwMode="auto">
            <a:xfrm>
              <a:off x="1575" y="251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4" name="Oval 685"/>
            <p:cNvSpPr>
              <a:spLocks noChangeArrowheads="1"/>
            </p:cNvSpPr>
            <p:nvPr/>
          </p:nvSpPr>
          <p:spPr bwMode="auto">
            <a:xfrm>
              <a:off x="1545" y="253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5" name="Oval 686"/>
            <p:cNvSpPr>
              <a:spLocks noChangeArrowheads="1"/>
            </p:cNvSpPr>
            <p:nvPr/>
          </p:nvSpPr>
          <p:spPr bwMode="auto">
            <a:xfrm>
              <a:off x="1285" y="3027"/>
              <a:ext cx="95" cy="9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6" name="Oval 687"/>
            <p:cNvSpPr>
              <a:spLocks noChangeArrowheads="1"/>
            </p:cNvSpPr>
            <p:nvPr/>
          </p:nvSpPr>
          <p:spPr bwMode="auto">
            <a:xfrm>
              <a:off x="1293" y="302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7" name="Oval 688"/>
            <p:cNvSpPr>
              <a:spLocks noChangeArrowheads="1"/>
            </p:cNvSpPr>
            <p:nvPr/>
          </p:nvSpPr>
          <p:spPr bwMode="auto">
            <a:xfrm>
              <a:off x="1318" y="301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8" name="Oval 689"/>
            <p:cNvSpPr>
              <a:spLocks noChangeArrowheads="1"/>
            </p:cNvSpPr>
            <p:nvPr/>
          </p:nvSpPr>
          <p:spPr bwMode="auto">
            <a:xfrm>
              <a:off x="1280" y="304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49" name="Oval 690"/>
            <p:cNvSpPr>
              <a:spLocks noChangeArrowheads="1"/>
            </p:cNvSpPr>
            <p:nvPr/>
          </p:nvSpPr>
          <p:spPr bwMode="auto">
            <a:xfrm>
              <a:off x="1475" y="3051"/>
              <a:ext cx="78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0" name="Oval 691"/>
            <p:cNvSpPr>
              <a:spLocks noChangeArrowheads="1"/>
            </p:cNvSpPr>
            <p:nvPr/>
          </p:nvSpPr>
          <p:spPr bwMode="auto">
            <a:xfrm>
              <a:off x="1483" y="30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1" name="Oval 692"/>
            <p:cNvSpPr>
              <a:spLocks noChangeArrowheads="1"/>
            </p:cNvSpPr>
            <p:nvPr/>
          </p:nvSpPr>
          <p:spPr bwMode="auto">
            <a:xfrm>
              <a:off x="1503" y="304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2" name="Oval 693"/>
            <p:cNvSpPr>
              <a:spLocks noChangeArrowheads="1"/>
            </p:cNvSpPr>
            <p:nvPr/>
          </p:nvSpPr>
          <p:spPr bwMode="auto">
            <a:xfrm>
              <a:off x="1473" y="30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3" name="Oval 694"/>
            <p:cNvSpPr>
              <a:spLocks noChangeArrowheads="1"/>
            </p:cNvSpPr>
            <p:nvPr/>
          </p:nvSpPr>
          <p:spPr bwMode="auto">
            <a:xfrm>
              <a:off x="675" y="3072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4" name="Oval 695"/>
            <p:cNvSpPr>
              <a:spLocks noChangeArrowheads="1"/>
            </p:cNvSpPr>
            <p:nvPr/>
          </p:nvSpPr>
          <p:spPr bwMode="auto">
            <a:xfrm>
              <a:off x="680" y="307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5" name="Oval 696"/>
            <p:cNvSpPr>
              <a:spLocks noChangeArrowheads="1"/>
            </p:cNvSpPr>
            <p:nvPr/>
          </p:nvSpPr>
          <p:spPr bwMode="auto">
            <a:xfrm>
              <a:off x="700" y="306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6" name="Oval 697"/>
            <p:cNvSpPr>
              <a:spLocks noChangeArrowheads="1"/>
            </p:cNvSpPr>
            <p:nvPr/>
          </p:nvSpPr>
          <p:spPr bwMode="auto">
            <a:xfrm>
              <a:off x="673" y="30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7" name="Oval 698"/>
            <p:cNvSpPr>
              <a:spLocks noChangeArrowheads="1"/>
            </p:cNvSpPr>
            <p:nvPr/>
          </p:nvSpPr>
          <p:spPr bwMode="auto">
            <a:xfrm>
              <a:off x="73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58" name="Freeform 699"/>
            <p:cNvSpPr>
              <a:spLocks/>
            </p:cNvSpPr>
            <p:nvPr/>
          </p:nvSpPr>
          <p:spPr bwMode="auto">
            <a:xfrm>
              <a:off x="663" y="1419"/>
              <a:ext cx="335" cy="1029"/>
            </a:xfrm>
            <a:custGeom>
              <a:avLst/>
              <a:gdLst>
                <a:gd name="T0" fmla="*/ 1050 w 134"/>
                <a:gd name="T1" fmla="*/ 7278 h 386"/>
                <a:gd name="T2" fmla="*/ 95 w 134"/>
                <a:gd name="T3" fmla="*/ 6630 h 386"/>
                <a:gd name="T4" fmla="*/ 20 w 134"/>
                <a:gd name="T5" fmla="*/ 6233 h 386"/>
                <a:gd name="T6" fmla="*/ 20 w 134"/>
                <a:gd name="T7" fmla="*/ 435 h 386"/>
                <a:gd name="T8" fmla="*/ 313 w 134"/>
                <a:gd name="T9" fmla="*/ 21 h 386"/>
                <a:gd name="T10" fmla="*/ 1050 w 134"/>
                <a:gd name="T11" fmla="*/ 21 h 386"/>
                <a:gd name="T12" fmla="*/ 1050 w 134"/>
                <a:gd name="T13" fmla="*/ 21 h 386"/>
                <a:gd name="T14" fmla="*/ 1783 w 134"/>
                <a:gd name="T15" fmla="*/ 21 h 386"/>
                <a:gd name="T16" fmla="*/ 2083 w 134"/>
                <a:gd name="T17" fmla="*/ 435 h 386"/>
                <a:gd name="T18" fmla="*/ 2083 w 134"/>
                <a:gd name="T19" fmla="*/ 6233 h 386"/>
                <a:gd name="T20" fmla="*/ 1988 w 134"/>
                <a:gd name="T21" fmla="*/ 7198 h 386"/>
                <a:gd name="T22" fmla="*/ 1050 w 134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86">
                  <a:moveTo>
                    <a:pt x="67" y="384"/>
                  </a:moveTo>
                  <a:cubicBezTo>
                    <a:pt x="41" y="384"/>
                    <a:pt x="13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20"/>
                    <a:pt x="133" y="329"/>
                  </a:cubicBezTo>
                  <a:cubicBezTo>
                    <a:pt x="133" y="338"/>
                    <a:pt x="134" y="375"/>
                    <a:pt x="127" y="380"/>
                  </a:cubicBezTo>
                  <a:cubicBezTo>
                    <a:pt x="121" y="386"/>
                    <a:pt x="92" y="384"/>
                    <a:pt x="67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59" name="Oval 700"/>
            <p:cNvSpPr>
              <a:spLocks noChangeArrowheads="1"/>
            </p:cNvSpPr>
            <p:nvPr/>
          </p:nvSpPr>
          <p:spPr bwMode="auto">
            <a:xfrm>
              <a:off x="760" y="17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0" name="Oval 701"/>
            <p:cNvSpPr>
              <a:spLocks noChangeArrowheads="1"/>
            </p:cNvSpPr>
            <p:nvPr/>
          </p:nvSpPr>
          <p:spPr bwMode="auto">
            <a:xfrm>
              <a:off x="78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1" name="Oval 702"/>
            <p:cNvSpPr>
              <a:spLocks noChangeArrowheads="1"/>
            </p:cNvSpPr>
            <p:nvPr/>
          </p:nvSpPr>
          <p:spPr bwMode="auto">
            <a:xfrm>
              <a:off x="795" y="17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2" name="Oval 703"/>
            <p:cNvSpPr>
              <a:spLocks noChangeArrowheads="1"/>
            </p:cNvSpPr>
            <p:nvPr/>
          </p:nvSpPr>
          <p:spPr bwMode="auto">
            <a:xfrm>
              <a:off x="745" y="182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3" name="Oval 704"/>
            <p:cNvSpPr>
              <a:spLocks noChangeArrowheads="1"/>
            </p:cNvSpPr>
            <p:nvPr/>
          </p:nvSpPr>
          <p:spPr bwMode="auto">
            <a:xfrm>
              <a:off x="139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4" name="Freeform 705"/>
            <p:cNvSpPr>
              <a:spLocks/>
            </p:cNvSpPr>
            <p:nvPr/>
          </p:nvSpPr>
          <p:spPr bwMode="auto">
            <a:xfrm>
              <a:off x="1323" y="1419"/>
              <a:ext cx="332" cy="1058"/>
            </a:xfrm>
            <a:custGeom>
              <a:avLst/>
              <a:gdLst>
                <a:gd name="T0" fmla="*/ 1041 w 133"/>
                <a:gd name="T1" fmla="*/ 7515 h 397"/>
                <a:gd name="T2" fmla="*/ 92 w 133"/>
                <a:gd name="T3" fmla="*/ 7195 h 397"/>
                <a:gd name="T4" fmla="*/ 12 w 133"/>
                <a:gd name="T5" fmla="*/ 6471 h 397"/>
                <a:gd name="T6" fmla="*/ 12 w 133"/>
                <a:gd name="T7" fmla="*/ 434 h 397"/>
                <a:gd name="T8" fmla="*/ 292 w 133"/>
                <a:gd name="T9" fmla="*/ 21 h 397"/>
                <a:gd name="T10" fmla="*/ 1041 w 133"/>
                <a:gd name="T11" fmla="*/ 21 h 397"/>
                <a:gd name="T12" fmla="*/ 1041 w 133"/>
                <a:gd name="T13" fmla="*/ 21 h 397"/>
                <a:gd name="T14" fmla="*/ 1775 w 133"/>
                <a:gd name="T15" fmla="*/ 21 h 397"/>
                <a:gd name="T16" fmla="*/ 2069 w 133"/>
                <a:gd name="T17" fmla="*/ 434 h 397"/>
                <a:gd name="T18" fmla="*/ 2069 w 133"/>
                <a:gd name="T19" fmla="*/ 6471 h 397"/>
                <a:gd name="T20" fmla="*/ 1975 w 133"/>
                <a:gd name="T21" fmla="*/ 6889 h 397"/>
                <a:gd name="T22" fmla="*/ 1041 w 133"/>
                <a:gd name="T23" fmla="*/ 7515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97">
                  <a:moveTo>
                    <a:pt x="67" y="397"/>
                  </a:moveTo>
                  <a:cubicBezTo>
                    <a:pt x="41" y="397"/>
                    <a:pt x="13" y="386"/>
                    <a:pt x="6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3" y="358"/>
                    <a:pt x="127" y="364"/>
                  </a:cubicBezTo>
                  <a:cubicBezTo>
                    <a:pt x="121" y="369"/>
                    <a:pt x="92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65" name="Oval 706"/>
            <p:cNvSpPr>
              <a:spLocks noChangeArrowheads="1"/>
            </p:cNvSpPr>
            <p:nvPr/>
          </p:nvSpPr>
          <p:spPr bwMode="auto">
            <a:xfrm>
              <a:off x="141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6" name="Oval 707"/>
            <p:cNvSpPr>
              <a:spLocks noChangeArrowheads="1"/>
            </p:cNvSpPr>
            <p:nvPr/>
          </p:nvSpPr>
          <p:spPr bwMode="auto">
            <a:xfrm>
              <a:off x="144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7" name="Oval 708"/>
            <p:cNvSpPr>
              <a:spLocks noChangeArrowheads="1"/>
            </p:cNvSpPr>
            <p:nvPr/>
          </p:nvSpPr>
          <p:spPr bwMode="auto">
            <a:xfrm>
              <a:off x="145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8" name="Oval 709"/>
            <p:cNvSpPr>
              <a:spLocks noChangeArrowheads="1"/>
            </p:cNvSpPr>
            <p:nvPr/>
          </p:nvSpPr>
          <p:spPr bwMode="auto">
            <a:xfrm>
              <a:off x="140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69" name="Oval 710"/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70" name="Freeform 711"/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1" name="Oval 712"/>
            <p:cNvSpPr>
              <a:spLocks noChangeArrowheads="1"/>
            </p:cNvSpPr>
            <p:nvPr/>
          </p:nvSpPr>
          <p:spPr bwMode="auto">
            <a:xfrm>
              <a:off x="108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72" name="Oval 713"/>
            <p:cNvSpPr>
              <a:spLocks noChangeArrowheads="1"/>
            </p:cNvSpPr>
            <p:nvPr/>
          </p:nvSpPr>
          <p:spPr bwMode="auto">
            <a:xfrm>
              <a:off x="111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73" name="Oval 714"/>
            <p:cNvSpPr>
              <a:spLocks noChangeArrowheads="1"/>
            </p:cNvSpPr>
            <p:nvPr/>
          </p:nvSpPr>
          <p:spPr bwMode="auto">
            <a:xfrm>
              <a:off x="112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74" name="Oval 715"/>
            <p:cNvSpPr>
              <a:spLocks noChangeArrowheads="1"/>
            </p:cNvSpPr>
            <p:nvPr/>
          </p:nvSpPr>
          <p:spPr bwMode="auto">
            <a:xfrm>
              <a:off x="107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3200">
                  <a:solidFill>
                    <a:srgbClr val="0070C0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rgbClr val="0070C0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rgbClr val="0070C0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rgbClr val="0070C0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l-GR" altLang="el-GR" sz="1800">
                <a:solidFill>
                  <a:schemeClr val="tx1"/>
                </a:solidFill>
              </a:endParaRPr>
            </a:p>
          </p:txBody>
        </p:sp>
        <p:sp>
          <p:nvSpPr>
            <p:cNvPr id="1575" name="Freeform 716"/>
            <p:cNvSpPr>
              <a:spLocks/>
            </p:cNvSpPr>
            <p:nvPr/>
          </p:nvSpPr>
          <p:spPr bwMode="auto">
            <a:xfrm>
              <a:off x="1508" y="2352"/>
              <a:ext cx="147" cy="339"/>
            </a:xfrm>
            <a:custGeom>
              <a:avLst/>
              <a:gdLst>
                <a:gd name="T0" fmla="*/ 912 w 59"/>
                <a:gd name="T1" fmla="*/ 0 h 127"/>
                <a:gd name="T2" fmla="*/ 820 w 59"/>
                <a:gd name="T3" fmla="*/ 264 h 127"/>
                <a:gd name="T4" fmla="*/ 0 w 59"/>
                <a:gd name="T5" fmla="*/ 876 h 127"/>
                <a:gd name="T6" fmla="*/ 12 w 59"/>
                <a:gd name="T7" fmla="*/ 2015 h 127"/>
                <a:gd name="T8" fmla="*/ 912 w 59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8" y="5"/>
                    <a:pt x="58" y="10"/>
                    <a:pt x="53" y="14"/>
                  </a:cubicBezTo>
                  <a:cubicBezTo>
                    <a:pt x="47" y="19"/>
                    <a:pt x="24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8" y="127"/>
                    <a:pt x="41" y="122"/>
                    <a:pt x="59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6" name="Freeform 717"/>
            <p:cNvSpPr>
              <a:spLocks/>
            </p:cNvSpPr>
            <p:nvPr/>
          </p:nvSpPr>
          <p:spPr bwMode="auto">
            <a:xfrm>
              <a:off x="1168" y="2355"/>
              <a:ext cx="357" cy="362"/>
            </a:xfrm>
            <a:custGeom>
              <a:avLst/>
              <a:gdLst>
                <a:gd name="T0" fmla="*/ 2120 w 143"/>
                <a:gd name="T1" fmla="*/ 849 h 136"/>
                <a:gd name="T2" fmla="*/ 2007 w 143"/>
                <a:gd name="T3" fmla="*/ 865 h 136"/>
                <a:gd name="T4" fmla="*/ 1059 w 143"/>
                <a:gd name="T5" fmla="*/ 546 h 136"/>
                <a:gd name="T6" fmla="*/ 979 w 143"/>
                <a:gd name="T7" fmla="*/ 0 h 136"/>
                <a:gd name="T8" fmla="*/ 979 w 143"/>
                <a:gd name="T9" fmla="*/ 0 h 136"/>
                <a:gd name="T10" fmla="*/ 979 w 143"/>
                <a:gd name="T11" fmla="*/ 226 h 136"/>
                <a:gd name="T12" fmla="*/ 886 w 143"/>
                <a:gd name="T13" fmla="*/ 623 h 136"/>
                <a:gd name="T14" fmla="*/ 0 w 143"/>
                <a:gd name="T15" fmla="*/ 1246 h 136"/>
                <a:gd name="T16" fmla="*/ 0 w 143"/>
                <a:gd name="T17" fmla="*/ 1262 h 136"/>
                <a:gd name="T18" fmla="*/ 1196 w 143"/>
                <a:gd name="T19" fmla="*/ 2451 h 136"/>
                <a:gd name="T20" fmla="*/ 2120 w 143"/>
                <a:gd name="T21" fmla="*/ 2020 h 136"/>
                <a:gd name="T22" fmla="*/ 2120 w 143"/>
                <a:gd name="T23" fmla="*/ 84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136" y="45"/>
                  </a:moveTo>
                  <a:cubicBezTo>
                    <a:pt x="134" y="46"/>
                    <a:pt x="131" y="46"/>
                    <a:pt x="129" y="46"/>
                  </a:cubicBezTo>
                  <a:cubicBezTo>
                    <a:pt x="103" y="46"/>
                    <a:pt x="75" y="35"/>
                    <a:pt x="68" y="29"/>
                  </a:cubicBezTo>
                  <a:cubicBezTo>
                    <a:pt x="63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3" y="27"/>
                    <a:pt x="57" y="33"/>
                  </a:cubicBezTo>
                  <a:cubicBezTo>
                    <a:pt x="51" y="39"/>
                    <a:pt x="24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75"/>
                    <a:pt x="55" y="124"/>
                    <a:pt x="77" y="130"/>
                  </a:cubicBezTo>
                  <a:cubicBezTo>
                    <a:pt x="99" y="136"/>
                    <a:pt x="134" y="111"/>
                    <a:pt x="136" y="107"/>
                  </a:cubicBezTo>
                  <a:cubicBezTo>
                    <a:pt x="143" y="94"/>
                    <a:pt x="137" y="49"/>
                    <a:pt x="136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7" name="Freeform 718"/>
            <p:cNvSpPr>
              <a:spLocks/>
            </p:cNvSpPr>
            <p:nvPr/>
          </p:nvSpPr>
          <p:spPr bwMode="auto">
            <a:xfrm>
              <a:off x="698" y="2341"/>
              <a:ext cx="415" cy="411"/>
            </a:xfrm>
            <a:custGeom>
              <a:avLst/>
              <a:gdLst>
                <a:gd name="T0" fmla="*/ 1938 w 166"/>
                <a:gd name="T1" fmla="*/ 721 h 154"/>
                <a:gd name="T2" fmla="*/ 1863 w 166"/>
                <a:gd name="T3" fmla="*/ 363 h 154"/>
                <a:gd name="T4" fmla="*/ 1863 w 166"/>
                <a:gd name="T5" fmla="*/ 0 h 154"/>
                <a:gd name="T6" fmla="*/ 1770 w 166"/>
                <a:gd name="T7" fmla="*/ 649 h 154"/>
                <a:gd name="T8" fmla="*/ 833 w 166"/>
                <a:gd name="T9" fmla="*/ 721 h 154"/>
                <a:gd name="T10" fmla="*/ 0 w 166"/>
                <a:gd name="T11" fmla="*/ 2186 h 154"/>
                <a:gd name="T12" fmla="*/ 0 w 166"/>
                <a:gd name="T13" fmla="*/ 2186 h 154"/>
                <a:gd name="T14" fmla="*/ 1408 w 166"/>
                <a:gd name="T15" fmla="*/ 2778 h 154"/>
                <a:gd name="T16" fmla="*/ 2595 w 166"/>
                <a:gd name="T17" fmla="*/ 1332 h 154"/>
                <a:gd name="T18" fmla="*/ 2595 w 166"/>
                <a:gd name="T19" fmla="*/ 1289 h 154"/>
                <a:gd name="T20" fmla="*/ 1938 w 166"/>
                <a:gd name="T21" fmla="*/ 721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54">
                  <a:moveTo>
                    <a:pt x="124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14"/>
                    <a:pt x="117" y="31"/>
                    <a:pt x="113" y="34"/>
                  </a:cubicBezTo>
                  <a:cubicBezTo>
                    <a:pt x="107" y="40"/>
                    <a:pt x="78" y="38"/>
                    <a:pt x="53" y="38"/>
                  </a:cubicBezTo>
                  <a:cubicBezTo>
                    <a:pt x="54" y="40"/>
                    <a:pt x="2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6" y="132"/>
                    <a:pt x="69" y="154"/>
                    <a:pt x="90" y="146"/>
                  </a:cubicBezTo>
                  <a:cubicBezTo>
                    <a:pt x="112" y="138"/>
                    <a:pt x="163" y="81"/>
                    <a:pt x="166" y="70"/>
                  </a:cubicBezTo>
                  <a:cubicBezTo>
                    <a:pt x="166" y="69"/>
                    <a:pt x="166" y="68"/>
                    <a:pt x="166" y="68"/>
                  </a:cubicBezTo>
                  <a:cubicBezTo>
                    <a:pt x="147" y="60"/>
                    <a:pt x="129" y="43"/>
                    <a:pt x="124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8" name="Freeform 719"/>
            <p:cNvSpPr>
              <a:spLocks/>
            </p:cNvSpPr>
            <p:nvPr/>
          </p:nvSpPr>
          <p:spPr bwMode="auto">
            <a:xfrm>
              <a:off x="938" y="2523"/>
              <a:ext cx="430" cy="269"/>
            </a:xfrm>
            <a:custGeom>
              <a:avLst/>
              <a:gdLst>
                <a:gd name="T0" fmla="*/ 2645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095 w 172"/>
                <a:gd name="T15" fmla="*/ 0 h 101"/>
                <a:gd name="T16" fmla="*/ 1095 w 172"/>
                <a:gd name="T17" fmla="*/ 35 h 101"/>
                <a:gd name="T18" fmla="*/ 0 w 172"/>
                <a:gd name="T19" fmla="*/ 1420 h 101"/>
                <a:gd name="T20" fmla="*/ 1300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45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69" y="67"/>
                  </a:moveTo>
                  <a:cubicBezTo>
                    <a:pt x="147" y="61"/>
                    <a:pt x="95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6" y="2"/>
                    <a:pt x="70" y="0"/>
                  </a:cubicBezTo>
                  <a:cubicBezTo>
                    <a:pt x="70" y="0"/>
                    <a:pt x="70" y="1"/>
                    <a:pt x="70" y="2"/>
                  </a:cubicBezTo>
                  <a:cubicBezTo>
                    <a:pt x="67" y="12"/>
                    <a:pt x="23" y="61"/>
                    <a:pt x="0" y="75"/>
                  </a:cubicBezTo>
                  <a:cubicBezTo>
                    <a:pt x="6" y="89"/>
                    <a:pt x="61" y="101"/>
                    <a:pt x="83" y="101"/>
                  </a:cubicBezTo>
                  <a:cubicBezTo>
                    <a:pt x="105" y="101"/>
                    <a:pt x="163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69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9" name="Freeform 720"/>
            <p:cNvSpPr>
              <a:spLocks/>
            </p:cNvSpPr>
            <p:nvPr/>
          </p:nvSpPr>
          <p:spPr bwMode="auto">
            <a:xfrm>
              <a:off x="665" y="2317"/>
              <a:ext cx="168" cy="347"/>
            </a:xfrm>
            <a:custGeom>
              <a:avLst/>
              <a:gdLst>
                <a:gd name="T0" fmla="*/ 0 w 67"/>
                <a:gd name="T1" fmla="*/ 2472 h 130"/>
                <a:gd name="T2" fmla="*/ 1038 w 67"/>
                <a:gd name="T3" fmla="*/ 892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6" y="47"/>
                  </a:cubicBezTo>
                  <a:cubicBezTo>
                    <a:pt x="40" y="47"/>
                    <a:pt x="12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0" name="Freeform 721"/>
            <p:cNvSpPr>
              <a:spLocks/>
            </p:cNvSpPr>
            <p:nvPr/>
          </p:nvSpPr>
          <p:spPr bwMode="auto">
            <a:xfrm>
              <a:off x="665" y="3256"/>
              <a:ext cx="990" cy="24"/>
            </a:xfrm>
            <a:custGeom>
              <a:avLst/>
              <a:gdLst>
                <a:gd name="T0" fmla="*/ 0 w 396"/>
                <a:gd name="T1" fmla="*/ 0 h 9"/>
                <a:gd name="T2" fmla="*/ 3238 w 396"/>
                <a:gd name="T3" fmla="*/ 171 h 9"/>
                <a:gd name="T4" fmla="*/ 6188 w 39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6" h="9">
                  <a:moveTo>
                    <a:pt x="0" y="0"/>
                  </a:moveTo>
                  <a:cubicBezTo>
                    <a:pt x="40" y="3"/>
                    <a:pt x="132" y="9"/>
                    <a:pt x="207" y="9"/>
                  </a:cubicBezTo>
                  <a:cubicBezTo>
                    <a:pt x="283" y="9"/>
                    <a:pt x="363" y="3"/>
                    <a:pt x="39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1" name="Freeform 722"/>
            <p:cNvSpPr>
              <a:spLocks/>
            </p:cNvSpPr>
            <p:nvPr/>
          </p:nvSpPr>
          <p:spPr bwMode="auto">
            <a:xfrm>
              <a:off x="665" y="2992"/>
              <a:ext cx="130" cy="227"/>
            </a:xfrm>
            <a:custGeom>
              <a:avLst/>
              <a:gdLst>
                <a:gd name="T0" fmla="*/ 0 w 52"/>
                <a:gd name="T1" fmla="*/ 1482 h 85"/>
                <a:gd name="T2" fmla="*/ 770 w 52"/>
                <a:gd name="T3" fmla="*/ 1199 h 85"/>
                <a:gd name="T4" fmla="*/ 625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2" name="Freeform 723"/>
            <p:cNvSpPr>
              <a:spLocks/>
            </p:cNvSpPr>
            <p:nvPr/>
          </p:nvSpPr>
          <p:spPr bwMode="auto">
            <a:xfrm>
              <a:off x="780" y="2973"/>
              <a:ext cx="240" cy="243"/>
            </a:xfrm>
            <a:custGeom>
              <a:avLst/>
              <a:gdLst>
                <a:gd name="T0" fmla="*/ 1425 w 96"/>
                <a:gd name="T1" fmla="*/ 286 h 91"/>
                <a:gd name="T2" fmla="*/ 708 w 96"/>
                <a:gd name="T3" fmla="*/ 35 h 91"/>
                <a:gd name="T4" fmla="*/ 0 w 96"/>
                <a:gd name="T5" fmla="*/ 363 h 91"/>
                <a:gd name="T6" fmla="*/ 50 w 96"/>
                <a:gd name="T7" fmla="*/ 1332 h 91"/>
                <a:gd name="T8" fmla="*/ 270 w 96"/>
                <a:gd name="T9" fmla="*/ 1640 h 91"/>
                <a:gd name="T10" fmla="*/ 1208 w 96"/>
                <a:gd name="T11" fmla="*/ 1733 h 91"/>
                <a:gd name="T12" fmla="*/ 1438 w 96"/>
                <a:gd name="T13" fmla="*/ 1183 h 91"/>
                <a:gd name="T14" fmla="*/ 1425 w 96"/>
                <a:gd name="T15" fmla="*/ 286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1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2" y="3"/>
                    <a:pt x="2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4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5" y="91"/>
                    <a:pt x="92" y="79"/>
                    <a:pt x="92" y="62"/>
                  </a:cubicBezTo>
                  <a:cubicBezTo>
                    <a:pt x="91" y="46"/>
                    <a:pt x="96" y="23"/>
                    <a:pt x="91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3" name="Freeform 724"/>
            <p:cNvSpPr>
              <a:spLocks/>
            </p:cNvSpPr>
            <p:nvPr/>
          </p:nvSpPr>
          <p:spPr bwMode="auto">
            <a:xfrm>
              <a:off x="1003" y="2973"/>
              <a:ext cx="242" cy="251"/>
            </a:xfrm>
            <a:custGeom>
              <a:avLst/>
              <a:gdLst>
                <a:gd name="T0" fmla="*/ 1370 w 97"/>
                <a:gd name="T1" fmla="*/ 192 h 94"/>
                <a:gd name="T2" fmla="*/ 541 w 97"/>
                <a:gd name="T3" fmla="*/ 56 h 94"/>
                <a:gd name="T4" fmla="*/ 0 w 97"/>
                <a:gd name="T5" fmla="*/ 248 h 94"/>
                <a:gd name="T6" fmla="*/ 30 w 97"/>
                <a:gd name="T7" fmla="*/ 286 h 94"/>
                <a:gd name="T8" fmla="*/ 42 w 97"/>
                <a:gd name="T9" fmla="*/ 1183 h 94"/>
                <a:gd name="T10" fmla="*/ 0 w 97"/>
                <a:gd name="T11" fmla="*/ 1653 h 94"/>
                <a:gd name="T12" fmla="*/ 155 w 97"/>
                <a:gd name="T13" fmla="*/ 1712 h 94"/>
                <a:gd name="T14" fmla="*/ 1058 w 97"/>
                <a:gd name="T15" fmla="*/ 1768 h 94"/>
                <a:gd name="T16" fmla="*/ 1400 w 97"/>
                <a:gd name="T17" fmla="*/ 1583 h 94"/>
                <a:gd name="T18" fmla="*/ 1445 w 97"/>
                <a:gd name="T19" fmla="*/ 1255 h 94"/>
                <a:gd name="T20" fmla="*/ 1370 w 97"/>
                <a:gd name="T21" fmla="*/ 19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94">
                  <a:moveTo>
                    <a:pt x="88" y="10"/>
                  </a:moveTo>
                  <a:cubicBezTo>
                    <a:pt x="80" y="2"/>
                    <a:pt x="66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7" y="23"/>
                    <a:pt x="2" y="46"/>
                    <a:pt x="3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3" y="89"/>
                    <a:pt x="6" y="90"/>
                    <a:pt x="10" y="90"/>
                  </a:cubicBezTo>
                  <a:cubicBezTo>
                    <a:pt x="21" y="91"/>
                    <a:pt x="46" y="91"/>
                    <a:pt x="68" y="93"/>
                  </a:cubicBezTo>
                  <a:cubicBezTo>
                    <a:pt x="81" y="94"/>
                    <a:pt x="86" y="89"/>
                    <a:pt x="90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7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4" name="Freeform 725"/>
            <p:cNvSpPr>
              <a:spLocks/>
            </p:cNvSpPr>
            <p:nvPr/>
          </p:nvSpPr>
          <p:spPr bwMode="auto">
            <a:xfrm>
              <a:off x="1228" y="2939"/>
              <a:ext cx="225" cy="290"/>
            </a:xfrm>
            <a:custGeom>
              <a:avLst/>
              <a:gdLst>
                <a:gd name="T0" fmla="*/ 1333 w 90"/>
                <a:gd name="T1" fmla="*/ 1091 h 109"/>
                <a:gd name="T2" fmla="*/ 1158 w 90"/>
                <a:gd name="T3" fmla="*/ 114 h 109"/>
                <a:gd name="T4" fmla="*/ 408 w 90"/>
                <a:gd name="T5" fmla="*/ 136 h 109"/>
                <a:gd name="T6" fmla="*/ 0 w 90"/>
                <a:gd name="T7" fmla="*/ 490 h 109"/>
                <a:gd name="T8" fmla="*/ 0 w 90"/>
                <a:gd name="T9" fmla="*/ 490 h 109"/>
                <a:gd name="T10" fmla="*/ 50 w 90"/>
                <a:gd name="T11" fmla="*/ 1487 h 109"/>
                <a:gd name="T12" fmla="*/ 50 w 90"/>
                <a:gd name="T13" fmla="*/ 1658 h 109"/>
                <a:gd name="T14" fmla="*/ 438 w 90"/>
                <a:gd name="T15" fmla="*/ 2033 h 109"/>
                <a:gd name="T16" fmla="*/ 1238 w 90"/>
                <a:gd name="T17" fmla="*/ 1862 h 109"/>
                <a:gd name="T18" fmla="*/ 1333 w 90"/>
                <a:gd name="T19" fmla="*/ 1091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09">
                  <a:moveTo>
                    <a:pt x="85" y="58"/>
                  </a:moveTo>
                  <a:cubicBezTo>
                    <a:pt x="85" y="43"/>
                    <a:pt x="90" y="12"/>
                    <a:pt x="74" y="6"/>
                  </a:cubicBezTo>
                  <a:cubicBezTo>
                    <a:pt x="60" y="0"/>
                    <a:pt x="42" y="5"/>
                    <a:pt x="26" y="7"/>
                  </a:cubicBezTo>
                  <a:cubicBezTo>
                    <a:pt x="11" y="9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6"/>
                    <a:pt x="3" y="63"/>
                    <a:pt x="3" y="79"/>
                  </a:cubicBezTo>
                  <a:cubicBezTo>
                    <a:pt x="3" y="83"/>
                    <a:pt x="3" y="86"/>
                    <a:pt x="3" y="88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50" y="107"/>
                    <a:pt x="69" y="106"/>
                    <a:pt x="79" y="99"/>
                  </a:cubicBezTo>
                  <a:cubicBezTo>
                    <a:pt x="89" y="91"/>
                    <a:pt x="84" y="74"/>
                    <a:pt x="85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5" name="Freeform 726"/>
            <p:cNvSpPr>
              <a:spLocks/>
            </p:cNvSpPr>
            <p:nvPr/>
          </p:nvSpPr>
          <p:spPr bwMode="auto">
            <a:xfrm>
              <a:off x="1598" y="2987"/>
              <a:ext cx="57" cy="213"/>
            </a:xfrm>
            <a:custGeom>
              <a:avLst/>
              <a:gdLst>
                <a:gd name="T0" fmla="*/ 349 w 23"/>
                <a:gd name="T1" fmla="*/ 35 h 80"/>
                <a:gd name="T2" fmla="*/ 12 w 23"/>
                <a:gd name="T3" fmla="*/ 205 h 80"/>
                <a:gd name="T4" fmla="*/ 30 w 23"/>
                <a:gd name="T5" fmla="*/ 1134 h 80"/>
                <a:gd name="T6" fmla="*/ 337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0"/>
                    <a:pt x="1" y="11"/>
                  </a:cubicBezTo>
                  <a:cubicBezTo>
                    <a:pt x="1" y="22"/>
                    <a:pt x="1" y="46"/>
                    <a:pt x="2" y="60"/>
                  </a:cubicBezTo>
                  <a:cubicBezTo>
                    <a:pt x="4" y="74"/>
                    <a:pt x="0" y="78"/>
                    <a:pt x="22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6" name="Freeform 727"/>
            <p:cNvSpPr>
              <a:spLocks/>
            </p:cNvSpPr>
            <p:nvPr/>
          </p:nvSpPr>
          <p:spPr bwMode="auto">
            <a:xfrm>
              <a:off x="1433" y="2957"/>
              <a:ext cx="172" cy="254"/>
            </a:xfrm>
            <a:custGeom>
              <a:avLst/>
              <a:gdLst>
                <a:gd name="T0" fmla="*/ 1057 w 69"/>
                <a:gd name="T1" fmla="*/ 1358 h 95"/>
                <a:gd name="T2" fmla="*/ 1037 w 69"/>
                <a:gd name="T3" fmla="*/ 422 h 95"/>
                <a:gd name="T4" fmla="*/ 1057 w 69"/>
                <a:gd name="T5" fmla="*/ 342 h 95"/>
                <a:gd name="T6" fmla="*/ 1057 w 69"/>
                <a:gd name="T7" fmla="*/ 321 h 95"/>
                <a:gd name="T8" fmla="*/ 603 w 69"/>
                <a:gd name="T9" fmla="*/ 21 h 95"/>
                <a:gd name="T10" fmla="*/ 62 w 69"/>
                <a:gd name="T11" fmla="*/ 94 h 95"/>
                <a:gd name="T12" fmla="*/ 0 w 69"/>
                <a:gd name="T13" fmla="*/ 115 h 95"/>
                <a:gd name="T14" fmla="*/ 42 w 69"/>
                <a:gd name="T15" fmla="*/ 973 h 95"/>
                <a:gd name="T16" fmla="*/ 12 w 69"/>
                <a:gd name="T17" fmla="*/ 1644 h 95"/>
                <a:gd name="T18" fmla="*/ 75 w 69"/>
                <a:gd name="T19" fmla="*/ 1759 h 95"/>
                <a:gd name="T20" fmla="*/ 683 w 69"/>
                <a:gd name="T21" fmla="*/ 1700 h 95"/>
                <a:gd name="T22" fmla="*/ 1057 w 69"/>
                <a:gd name="T23" fmla="*/ 1551 h 95"/>
                <a:gd name="T24" fmla="*/ 1069 w 69"/>
                <a:gd name="T25" fmla="*/ 1529 h 95"/>
                <a:gd name="T26" fmla="*/ 1057 w 69"/>
                <a:gd name="T27" fmla="*/ 1358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8" y="71"/>
                  </a:moveTo>
                  <a:cubicBezTo>
                    <a:pt x="67" y="57"/>
                    <a:pt x="67" y="33"/>
                    <a:pt x="67" y="22"/>
                  </a:cubicBezTo>
                  <a:cubicBezTo>
                    <a:pt x="67" y="21"/>
                    <a:pt x="68" y="19"/>
                    <a:pt x="68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9"/>
                    <a:pt x="58" y="1"/>
                    <a:pt x="39" y="1"/>
                  </a:cubicBezTo>
                  <a:cubicBezTo>
                    <a:pt x="20" y="0"/>
                    <a:pt x="14" y="3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6" y="18"/>
                    <a:pt x="3" y="39"/>
                    <a:pt x="3" y="51"/>
                  </a:cubicBezTo>
                  <a:cubicBezTo>
                    <a:pt x="2" y="64"/>
                    <a:pt x="5" y="77"/>
                    <a:pt x="1" y="86"/>
                  </a:cubicBezTo>
                  <a:cubicBezTo>
                    <a:pt x="3" y="87"/>
                    <a:pt x="2" y="91"/>
                    <a:pt x="5" y="92"/>
                  </a:cubicBezTo>
                  <a:cubicBezTo>
                    <a:pt x="12" y="95"/>
                    <a:pt x="27" y="91"/>
                    <a:pt x="44" y="89"/>
                  </a:cubicBezTo>
                  <a:cubicBezTo>
                    <a:pt x="62" y="87"/>
                    <a:pt x="62" y="91"/>
                    <a:pt x="68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8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7" name="Freeform 728"/>
            <p:cNvSpPr>
              <a:spLocks/>
            </p:cNvSpPr>
            <p:nvPr/>
          </p:nvSpPr>
          <p:spPr bwMode="auto">
            <a:xfrm>
              <a:off x="860" y="2728"/>
              <a:ext cx="263" cy="267"/>
            </a:xfrm>
            <a:custGeom>
              <a:avLst/>
              <a:gdLst>
                <a:gd name="T0" fmla="*/ 1601 w 105"/>
                <a:gd name="T1" fmla="*/ 435 h 100"/>
                <a:gd name="T2" fmla="*/ 534 w 105"/>
                <a:gd name="T3" fmla="*/ 35 h 100"/>
                <a:gd name="T4" fmla="*/ 408 w 105"/>
                <a:gd name="T5" fmla="*/ 0 h 100"/>
                <a:gd name="T6" fmla="*/ 396 w 105"/>
                <a:gd name="T7" fmla="*/ 21 h 100"/>
                <a:gd name="T8" fmla="*/ 95 w 105"/>
                <a:gd name="T9" fmla="*/ 35 h 100"/>
                <a:gd name="T10" fmla="*/ 20 w 105"/>
                <a:gd name="T11" fmla="*/ 435 h 100"/>
                <a:gd name="T12" fmla="*/ 33 w 105"/>
                <a:gd name="T13" fmla="*/ 1469 h 100"/>
                <a:gd name="T14" fmla="*/ 333 w 105"/>
                <a:gd name="T15" fmla="*/ 1768 h 100"/>
                <a:gd name="T16" fmla="*/ 1255 w 105"/>
                <a:gd name="T17" fmla="*/ 1754 h 100"/>
                <a:gd name="T18" fmla="*/ 1601 w 105"/>
                <a:gd name="T19" fmla="*/ 457 h 100"/>
                <a:gd name="T20" fmla="*/ 1601 w 105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0">
                  <a:moveTo>
                    <a:pt x="102" y="23"/>
                  </a:moveTo>
                  <a:cubicBezTo>
                    <a:pt x="79" y="20"/>
                    <a:pt x="46" y="12"/>
                    <a:pt x="34" y="2"/>
                  </a:cubicBezTo>
                  <a:cubicBezTo>
                    <a:pt x="31" y="2"/>
                    <a:pt x="29" y="1"/>
                    <a:pt x="26" y="0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0" y="3"/>
                    <a:pt x="13" y="3"/>
                    <a:pt x="6" y="2"/>
                  </a:cubicBezTo>
                  <a:cubicBezTo>
                    <a:pt x="1" y="7"/>
                    <a:pt x="2" y="15"/>
                    <a:pt x="1" y="23"/>
                  </a:cubicBezTo>
                  <a:cubicBezTo>
                    <a:pt x="0" y="32"/>
                    <a:pt x="0" y="69"/>
                    <a:pt x="2" y="77"/>
                  </a:cubicBezTo>
                  <a:cubicBezTo>
                    <a:pt x="6" y="89"/>
                    <a:pt x="5" y="94"/>
                    <a:pt x="21" y="93"/>
                  </a:cubicBezTo>
                  <a:cubicBezTo>
                    <a:pt x="37" y="92"/>
                    <a:pt x="53" y="100"/>
                    <a:pt x="80" y="92"/>
                  </a:cubicBezTo>
                  <a:cubicBezTo>
                    <a:pt x="97" y="87"/>
                    <a:pt x="105" y="66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8" name="Freeform 729"/>
            <p:cNvSpPr>
              <a:spLocks/>
            </p:cNvSpPr>
            <p:nvPr/>
          </p:nvSpPr>
          <p:spPr bwMode="auto">
            <a:xfrm>
              <a:off x="665" y="2659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47 w 81"/>
                <a:gd name="T5" fmla="*/ 2445 h 129"/>
                <a:gd name="T6" fmla="*/ 1256 w 81"/>
                <a:gd name="T7" fmla="*/ 2296 h 129"/>
                <a:gd name="T8" fmla="*/ 127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56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3" y="127"/>
                    <a:pt x="20" y="125"/>
                    <a:pt x="34" y="129"/>
                  </a:cubicBezTo>
                  <a:cubicBezTo>
                    <a:pt x="41" y="127"/>
                    <a:pt x="50" y="128"/>
                    <a:pt x="54" y="129"/>
                  </a:cubicBezTo>
                  <a:cubicBezTo>
                    <a:pt x="60" y="125"/>
                    <a:pt x="69" y="123"/>
                    <a:pt x="80" y="121"/>
                  </a:cubicBezTo>
                  <a:cubicBezTo>
                    <a:pt x="81" y="116"/>
                    <a:pt x="81" y="109"/>
                    <a:pt x="81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8" y="95"/>
                    <a:pt x="78" y="58"/>
                    <a:pt x="79" y="49"/>
                  </a:cubicBezTo>
                  <a:cubicBezTo>
                    <a:pt x="79" y="48"/>
                    <a:pt x="80" y="47"/>
                    <a:pt x="80" y="46"/>
                  </a:cubicBezTo>
                  <a:cubicBezTo>
                    <a:pt x="79" y="39"/>
                    <a:pt x="76" y="29"/>
                    <a:pt x="73" y="26"/>
                  </a:cubicBezTo>
                  <a:cubicBezTo>
                    <a:pt x="53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9" name="Freeform 730"/>
            <p:cNvSpPr>
              <a:spLocks/>
            </p:cNvSpPr>
            <p:nvPr/>
          </p:nvSpPr>
          <p:spPr bwMode="auto">
            <a:xfrm>
              <a:off x="1553" y="2669"/>
              <a:ext cx="102" cy="323"/>
            </a:xfrm>
            <a:custGeom>
              <a:avLst/>
              <a:gdLst>
                <a:gd name="T0" fmla="*/ 632 w 41"/>
                <a:gd name="T1" fmla="*/ 21 h 121"/>
                <a:gd name="T2" fmla="*/ 229 w 41"/>
                <a:gd name="T3" fmla="*/ 93 h 121"/>
                <a:gd name="T4" fmla="*/ 30 w 41"/>
                <a:gd name="T5" fmla="*/ 948 h 121"/>
                <a:gd name="T6" fmla="*/ 75 w 41"/>
                <a:gd name="T7" fmla="*/ 2109 h 121"/>
                <a:gd name="T8" fmla="*/ 216 w 41"/>
                <a:gd name="T9" fmla="*/ 2210 h 121"/>
                <a:gd name="T10" fmla="*/ 433 w 41"/>
                <a:gd name="T11" fmla="*/ 2301 h 121"/>
                <a:gd name="T12" fmla="*/ 632 w 41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4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0" y="106"/>
                    <a:pt x="5" y="111"/>
                  </a:cubicBezTo>
                  <a:cubicBezTo>
                    <a:pt x="9" y="112"/>
                    <a:pt x="12" y="114"/>
                    <a:pt x="14" y="116"/>
                  </a:cubicBezTo>
                  <a:cubicBezTo>
                    <a:pt x="19" y="118"/>
                    <a:pt x="24" y="120"/>
                    <a:pt x="28" y="121"/>
                  </a:cubicBezTo>
                  <a:cubicBezTo>
                    <a:pt x="32" y="120"/>
                    <a:pt x="37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90" name="Freeform 731"/>
            <p:cNvSpPr>
              <a:spLocks/>
            </p:cNvSpPr>
            <p:nvPr/>
          </p:nvSpPr>
          <p:spPr bwMode="auto">
            <a:xfrm>
              <a:off x="1340" y="2645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83 w 94"/>
                <a:gd name="T3" fmla="*/ 2333 h 123"/>
                <a:gd name="T4" fmla="*/ 645 w 94"/>
                <a:gd name="T5" fmla="*/ 2312 h 123"/>
                <a:gd name="T6" fmla="*/ 1188 w 94"/>
                <a:gd name="T7" fmla="*/ 2240 h 123"/>
                <a:gd name="T8" fmla="*/ 1333 w 94"/>
                <a:gd name="T9" fmla="*/ 2253 h 123"/>
                <a:gd name="T10" fmla="*/ 1375 w 94"/>
                <a:gd name="T11" fmla="*/ 2141 h 123"/>
                <a:gd name="T12" fmla="*/ 1363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113 w 94"/>
                <a:gd name="T19" fmla="*/ 21 h 123"/>
                <a:gd name="T20" fmla="*/ 1020 w 94"/>
                <a:gd name="T21" fmla="*/ 0 h 123"/>
                <a:gd name="T22" fmla="*/ 175 w 94"/>
                <a:gd name="T23" fmla="*/ 419 h 123"/>
                <a:gd name="T24" fmla="*/ 175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83 w 94"/>
                <a:gd name="T33" fmla="*/ 2141 h 123"/>
                <a:gd name="T34" fmla="*/ 8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7" y="123"/>
                  </a:cubicBezTo>
                  <a:cubicBezTo>
                    <a:pt x="38" y="122"/>
                    <a:pt x="39" y="122"/>
                    <a:pt x="41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80" y="118"/>
                    <a:pt x="82" y="118"/>
                    <a:pt x="85" y="119"/>
                  </a:cubicBezTo>
                  <a:cubicBezTo>
                    <a:pt x="86" y="117"/>
                    <a:pt x="87" y="115"/>
                    <a:pt x="88" y="113"/>
                  </a:cubicBezTo>
                  <a:cubicBezTo>
                    <a:pt x="85" y="101"/>
                    <a:pt x="85" y="77"/>
                    <a:pt x="87" y="59"/>
                  </a:cubicBezTo>
                  <a:cubicBezTo>
                    <a:pt x="88" y="45"/>
                    <a:pt x="91" y="32"/>
                    <a:pt x="94" y="24"/>
                  </a:cubicBezTo>
                  <a:cubicBezTo>
                    <a:pt x="92" y="19"/>
                    <a:pt x="92" y="15"/>
                    <a:pt x="92" y="12"/>
                  </a:cubicBezTo>
                  <a:cubicBezTo>
                    <a:pt x="83" y="11"/>
                    <a:pt x="75" y="8"/>
                    <a:pt x="71" y="1"/>
                  </a:cubicBezTo>
                  <a:cubicBezTo>
                    <a:pt x="69" y="1"/>
                    <a:pt x="68" y="1"/>
                    <a:pt x="65" y="0"/>
                  </a:cubicBezTo>
                  <a:cubicBezTo>
                    <a:pt x="57" y="8"/>
                    <a:pt x="30" y="2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8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5" y="59"/>
                    <a:pt x="4" y="75"/>
                  </a:cubicBezTo>
                  <a:cubicBezTo>
                    <a:pt x="4" y="91"/>
                    <a:pt x="3" y="111"/>
                    <a:pt x="5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3" y="113"/>
                    <a:pt x="22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91" name="Freeform 732"/>
            <p:cNvSpPr>
              <a:spLocks/>
            </p:cNvSpPr>
            <p:nvPr/>
          </p:nvSpPr>
          <p:spPr bwMode="auto">
            <a:xfrm>
              <a:off x="1095" y="2731"/>
              <a:ext cx="258" cy="261"/>
            </a:xfrm>
            <a:custGeom>
              <a:avLst/>
              <a:gdLst>
                <a:gd name="T0" fmla="*/ 1556 w 103"/>
                <a:gd name="T1" fmla="*/ 1547 h 98"/>
                <a:gd name="T2" fmla="*/ 1601 w 103"/>
                <a:gd name="T3" fmla="*/ 1420 h 98"/>
                <a:gd name="T4" fmla="*/ 1601 w 103"/>
                <a:gd name="T5" fmla="*/ 815 h 98"/>
                <a:gd name="T6" fmla="*/ 1588 w 103"/>
                <a:gd name="T7" fmla="*/ 77 h 98"/>
                <a:gd name="T8" fmla="*/ 1505 w 103"/>
                <a:gd name="T9" fmla="*/ 0 h 98"/>
                <a:gd name="T10" fmla="*/ 313 w 103"/>
                <a:gd name="T11" fmla="*/ 431 h 98"/>
                <a:gd name="T12" fmla="*/ 125 w 103"/>
                <a:gd name="T13" fmla="*/ 418 h 98"/>
                <a:gd name="T14" fmla="*/ 125 w 103"/>
                <a:gd name="T15" fmla="*/ 431 h 98"/>
                <a:gd name="T16" fmla="*/ 20 w 103"/>
                <a:gd name="T17" fmla="*/ 1475 h 98"/>
                <a:gd name="T18" fmla="*/ 50 w 103"/>
                <a:gd name="T19" fmla="*/ 1795 h 98"/>
                <a:gd name="T20" fmla="*/ 741 w 103"/>
                <a:gd name="T21" fmla="*/ 1851 h 98"/>
                <a:gd name="T22" fmla="*/ 929 w 103"/>
                <a:gd name="T23" fmla="*/ 1758 h 98"/>
                <a:gd name="T24" fmla="*/ 942 w 103"/>
                <a:gd name="T25" fmla="*/ 1758 h 98"/>
                <a:gd name="T26" fmla="*/ 1242 w 103"/>
                <a:gd name="T27" fmla="*/ 1603 h 98"/>
                <a:gd name="T28" fmla="*/ 1556 w 103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2" y="67"/>
                    <a:pt x="102" y="54"/>
                    <a:pt x="102" y="43"/>
                  </a:cubicBezTo>
                  <a:cubicBezTo>
                    <a:pt x="103" y="31"/>
                    <a:pt x="100" y="15"/>
                    <a:pt x="101" y="4"/>
                  </a:cubicBezTo>
                  <a:cubicBezTo>
                    <a:pt x="99" y="3"/>
                    <a:pt x="98" y="2"/>
                    <a:pt x="96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7" y="23"/>
                    <a:pt x="13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1" y="90"/>
                    <a:pt x="3" y="95"/>
                  </a:cubicBezTo>
                  <a:cubicBezTo>
                    <a:pt x="25" y="97"/>
                    <a:pt x="38" y="94"/>
                    <a:pt x="47" y="98"/>
                  </a:cubicBezTo>
                  <a:cubicBezTo>
                    <a:pt x="51" y="96"/>
                    <a:pt x="56" y="94"/>
                    <a:pt x="59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5" y="89"/>
                    <a:pt x="71" y="86"/>
                    <a:pt x="79" y="85"/>
                  </a:cubicBezTo>
                  <a:cubicBezTo>
                    <a:pt x="86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2194" name="Rectangle 2193"/>
          <p:cNvSpPr/>
          <p:nvPr/>
        </p:nvSpPr>
        <p:spPr>
          <a:xfrm>
            <a:off x="2899240" y="3041374"/>
            <a:ext cx="2209473" cy="268356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95" name="Rectangle 2194"/>
          <p:cNvSpPr/>
          <p:nvPr/>
        </p:nvSpPr>
        <p:spPr>
          <a:xfrm>
            <a:off x="5987456" y="3039717"/>
            <a:ext cx="2209473" cy="268356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96" name="Rectangle 2195"/>
          <p:cNvSpPr/>
          <p:nvPr/>
        </p:nvSpPr>
        <p:spPr>
          <a:xfrm>
            <a:off x="9068199" y="3039717"/>
            <a:ext cx="2209473" cy="268356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97" name="Rectangle 2196"/>
          <p:cNvSpPr/>
          <p:nvPr/>
        </p:nvSpPr>
        <p:spPr>
          <a:xfrm>
            <a:off x="2899239" y="3390294"/>
            <a:ext cx="2209473" cy="10828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98" name="Rectangle 2197"/>
          <p:cNvSpPr/>
          <p:nvPr/>
        </p:nvSpPr>
        <p:spPr>
          <a:xfrm>
            <a:off x="5995864" y="3390294"/>
            <a:ext cx="2209473" cy="10828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199" name="Rectangle 2198"/>
          <p:cNvSpPr/>
          <p:nvPr/>
        </p:nvSpPr>
        <p:spPr>
          <a:xfrm>
            <a:off x="9075672" y="3381877"/>
            <a:ext cx="2209473" cy="10828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200" name="Rectangle 2199"/>
          <p:cNvSpPr/>
          <p:nvPr/>
        </p:nvSpPr>
        <p:spPr>
          <a:xfrm>
            <a:off x="2899238" y="3600575"/>
            <a:ext cx="2209473" cy="268356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201" name="Rectangle 2200"/>
          <p:cNvSpPr/>
          <p:nvPr/>
        </p:nvSpPr>
        <p:spPr>
          <a:xfrm>
            <a:off x="9083146" y="3605794"/>
            <a:ext cx="2209473" cy="268356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202" name="Rectangle 2201"/>
          <p:cNvSpPr/>
          <p:nvPr/>
        </p:nvSpPr>
        <p:spPr>
          <a:xfrm>
            <a:off x="6003337" y="3598215"/>
            <a:ext cx="2209473" cy="268356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2203" name="Group 331"/>
          <p:cNvGrpSpPr>
            <a:grpSpLocks/>
          </p:cNvGrpSpPr>
          <p:nvPr/>
        </p:nvGrpSpPr>
        <p:grpSpPr bwMode="auto">
          <a:xfrm rot="21357652">
            <a:off x="3362440" y="1868418"/>
            <a:ext cx="1245481" cy="909574"/>
            <a:chOff x="551" y="2111"/>
            <a:chExt cx="333" cy="344"/>
          </a:xfrm>
        </p:grpSpPr>
        <p:sp>
          <p:nvSpPr>
            <p:cNvPr id="2204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5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6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7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8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9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0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1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2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3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4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5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6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7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8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9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0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1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2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3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4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5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6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7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8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9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0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1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2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3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4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5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6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7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8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9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0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1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2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3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4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5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6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2291" name="Group 331"/>
          <p:cNvGrpSpPr>
            <a:grpSpLocks/>
          </p:cNvGrpSpPr>
          <p:nvPr/>
        </p:nvGrpSpPr>
        <p:grpSpPr bwMode="auto">
          <a:xfrm rot="21357652">
            <a:off x="6490127" y="1896768"/>
            <a:ext cx="1245481" cy="1034455"/>
            <a:chOff x="551" y="2111"/>
            <a:chExt cx="333" cy="344"/>
          </a:xfrm>
        </p:grpSpPr>
        <p:sp>
          <p:nvSpPr>
            <p:cNvPr id="2292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3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4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5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6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7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8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9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0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1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2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3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4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5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6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7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8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9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0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1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2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3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4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5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6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7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8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9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0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1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2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3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4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5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6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7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8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9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0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1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2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3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4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2335" name="Group 331"/>
          <p:cNvGrpSpPr>
            <a:grpSpLocks/>
          </p:cNvGrpSpPr>
          <p:nvPr/>
        </p:nvGrpSpPr>
        <p:grpSpPr bwMode="auto">
          <a:xfrm rot="21357652">
            <a:off x="9604068" y="1764840"/>
            <a:ext cx="1245481" cy="1296000"/>
            <a:chOff x="551" y="2111"/>
            <a:chExt cx="333" cy="344"/>
          </a:xfrm>
        </p:grpSpPr>
        <p:sp>
          <p:nvSpPr>
            <p:cNvPr id="2336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7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8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9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0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1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2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3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4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5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6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7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8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9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0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1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2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3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4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5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6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7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8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59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0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1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2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3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4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5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6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7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8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69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0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1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2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3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4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5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6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7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8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2379" name="TextBox 2378"/>
          <p:cNvSpPr txBox="1"/>
          <p:nvPr/>
        </p:nvSpPr>
        <p:spPr>
          <a:xfrm>
            <a:off x="3470959" y="1238931"/>
            <a:ext cx="11003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sm1</a:t>
            </a:r>
            <a:endParaRPr lang="el-GR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0" name="TextBox 2379"/>
          <p:cNvSpPr txBox="1"/>
          <p:nvPr/>
        </p:nvSpPr>
        <p:spPr>
          <a:xfrm>
            <a:off x="6549443" y="1235413"/>
            <a:ext cx="11003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sm2</a:t>
            </a:r>
            <a:endParaRPr lang="el-GR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1" name="TextBox 2380"/>
          <p:cNvSpPr txBox="1"/>
          <p:nvPr/>
        </p:nvSpPr>
        <p:spPr>
          <a:xfrm>
            <a:off x="9607093" y="1241792"/>
            <a:ext cx="11003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sm3</a:t>
            </a:r>
            <a:endParaRPr lang="el-GR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2" name="TextBox 2381"/>
          <p:cNvSpPr txBox="1"/>
          <p:nvPr/>
        </p:nvSpPr>
        <p:spPr>
          <a:xfrm>
            <a:off x="817803" y="2030778"/>
            <a:ext cx="1753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Βλεννογόνος</a:t>
            </a:r>
          </a:p>
        </p:txBody>
      </p:sp>
      <p:sp>
        <p:nvSpPr>
          <p:cNvPr id="2383" name="TextBox 2382"/>
          <p:cNvSpPr txBox="1"/>
          <p:nvPr/>
        </p:nvSpPr>
        <p:spPr>
          <a:xfrm>
            <a:off x="690765" y="2462589"/>
            <a:ext cx="2018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Υποβλεννογόνια</a:t>
            </a:r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στιβάδα</a:t>
            </a:r>
          </a:p>
        </p:txBody>
      </p:sp>
      <p:sp>
        <p:nvSpPr>
          <p:cNvPr id="2384" name="TextBox 2383"/>
          <p:cNvSpPr txBox="1"/>
          <p:nvPr/>
        </p:nvSpPr>
        <p:spPr>
          <a:xfrm>
            <a:off x="817803" y="3119535"/>
            <a:ext cx="1753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Μυϊκός χιτώνας</a:t>
            </a:r>
          </a:p>
        </p:txBody>
      </p:sp>
      <p:sp>
        <p:nvSpPr>
          <p:cNvPr id="2385" name="TextBox 2384"/>
          <p:cNvSpPr txBox="1"/>
          <p:nvPr/>
        </p:nvSpPr>
        <p:spPr>
          <a:xfrm>
            <a:off x="703580" y="3547727"/>
            <a:ext cx="20055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Ορογόνος χιτώνας</a:t>
            </a:r>
          </a:p>
        </p:txBody>
      </p:sp>
      <p:sp>
        <p:nvSpPr>
          <p:cNvPr id="2387" name="TextBox 2386"/>
          <p:cNvSpPr txBox="1"/>
          <p:nvPr/>
        </p:nvSpPr>
        <p:spPr>
          <a:xfrm>
            <a:off x="403402" y="4063478"/>
            <a:ext cx="25033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Κίνδυνος </a:t>
            </a:r>
            <a:r>
              <a:rPr lang="el-GR" sz="1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λεμφαδενικής</a:t>
            </a:r>
            <a:r>
              <a:rPr lang="el-G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μετάστασης</a:t>
            </a:r>
          </a:p>
        </p:txBody>
      </p:sp>
      <p:sp>
        <p:nvSpPr>
          <p:cNvPr id="2388" name="TextBox 2387"/>
          <p:cNvSpPr txBox="1"/>
          <p:nvPr/>
        </p:nvSpPr>
        <p:spPr>
          <a:xfrm>
            <a:off x="9327528" y="4172713"/>
            <a:ext cx="1753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25%</a:t>
            </a:r>
          </a:p>
        </p:txBody>
      </p:sp>
      <p:sp>
        <p:nvSpPr>
          <p:cNvPr id="2389" name="TextBox 2388"/>
          <p:cNvSpPr txBox="1"/>
          <p:nvPr/>
        </p:nvSpPr>
        <p:spPr>
          <a:xfrm>
            <a:off x="6496646" y="4176935"/>
            <a:ext cx="1753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5%</a:t>
            </a:r>
          </a:p>
        </p:txBody>
      </p:sp>
      <p:cxnSp>
        <p:nvCxnSpPr>
          <p:cNvPr id="2391" name="Straight Connector 2390"/>
          <p:cNvCxnSpPr/>
          <p:nvPr/>
        </p:nvCxnSpPr>
        <p:spPr>
          <a:xfrm>
            <a:off x="2899238" y="4063478"/>
            <a:ext cx="8393381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2" name="TextBox 2391"/>
          <p:cNvSpPr txBox="1"/>
          <p:nvPr/>
        </p:nvSpPr>
        <p:spPr>
          <a:xfrm>
            <a:off x="3121201" y="4139098"/>
            <a:ext cx="1753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xmlns="" val="97694846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xmlns="" id="{6892FD2B-CDBA-43AB-B6C1-2EE9924B45F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xmlns="" val="2809300935"/>
              </p:ext>
            </p:extLst>
          </p:nvPr>
        </p:nvGraphicFramePr>
        <p:xfrm>
          <a:off x="1183126" y="156682"/>
          <a:ext cx="8876872" cy="654463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8876872">
                  <a:extLst>
                    <a:ext uri="{9D8B030D-6E8A-4147-A177-3AD203B41FA5}">
                      <a16:colId xmlns:a16="http://schemas.microsoft.com/office/drawing/2014/main" xmlns="" val="3077255302"/>
                    </a:ext>
                  </a:extLst>
                </a:gridCol>
              </a:tblGrid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1" dirty="0">
                          <a:solidFill>
                            <a:srgbClr val="FFFF00"/>
                          </a:solidFill>
                          <a:effectLst/>
                        </a:rPr>
                        <a:t>Σύνδρομα </a:t>
                      </a:r>
                      <a:r>
                        <a:rPr lang="el-GR" sz="2800" b="1" dirty="0" err="1">
                          <a:solidFill>
                            <a:srgbClr val="FFFF00"/>
                          </a:solidFill>
                          <a:effectLst/>
                        </a:rPr>
                        <a:t>αδενωματώδους</a:t>
                      </a:r>
                      <a:r>
                        <a:rPr lang="el-GR" sz="2800" b="1" dirty="0">
                          <a:solidFill>
                            <a:srgbClr val="FFFF00"/>
                          </a:solidFill>
                          <a:effectLst/>
                        </a:rPr>
                        <a:t> </a:t>
                      </a:r>
                      <a:r>
                        <a:rPr lang="el-GR" sz="2800" b="1" dirty="0" err="1">
                          <a:solidFill>
                            <a:srgbClr val="FFFF00"/>
                          </a:solidFill>
                          <a:effectLst/>
                        </a:rPr>
                        <a:t>πολυποδίασης</a:t>
                      </a:r>
                      <a:endParaRPr lang="en-GB" sz="2800" b="1" dirty="0">
                        <a:solidFill>
                          <a:srgbClr val="FFFF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167882318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 dirty="0" err="1">
                          <a:effectLst/>
                        </a:rPr>
                        <a:t>Οικογενής</a:t>
                      </a:r>
                      <a:r>
                        <a:rPr lang="el-GR" sz="2800" b="0" dirty="0">
                          <a:effectLst/>
                        </a:rPr>
                        <a:t> </a:t>
                      </a:r>
                      <a:r>
                        <a:rPr lang="el-GR" sz="2800" b="0" dirty="0" err="1">
                          <a:effectLst/>
                        </a:rPr>
                        <a:t>αδενωματώδης</a:t>
                      </a:r>
                      <a:r>
                        <a:rPr lang="el-GR" sz="2800" b="0" dirty="0">
                          <a:effectLst/>
                        </a:rPr>
                        <a:t> πολυποδίαση (</a:t>
                      </a:r>
                      <a:r>
                        <a:rPr lang="en-US" sz="2800" b="0" dirty="0">
                          <a:effectLst/>
                        </a:rPr>
                        <a:t>FAP)</a:t>
                      </a:r>
                      <a:endParaRPr lang="en-GB" sz="28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4152989615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>
                          <a:effectLst/>
                        </a:rPr>
                        <a:t>  Παραλλαγές οικογενούς αδενωματώδους πολυποδίασης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077661578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>
                          <a:effectLst/>
                        </a:rPr>
                        <a:t>     Σύνδρομο </a:t>
                      </a:r>
                      <a:r>
                        <a:rPr lang="en-US" sz="2800" b="0">
                          <a:effectLst/>
                        </a:rPr>
                        <a:t>Gardner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691052136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>
                          <a:effectLst/>
                        </a:rPr>
                        <a:t>     Σύνδρομο </a:t>
                      </a:r>
                      <a:r>
                        <a:rPr lang="en-US" sz="2800" b="0">
                          <a:effectLst/>
                        </a:rPr>
                        <a:t>Turcot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492650426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>
                          <a:effectLst/>
                        </a:rPr>
                        <a:t>     Εξασθενημένη οικογενής αδενωματώδης πολυποδίαση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755190513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2800" b="0">
                          <a:effectLst/>
                        </a:rPr>
                        <a:t>Σύνδρομο οδοντωτής πολυποδίασης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138624444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1" dirty="0">
                          <a:solidFill>
                            <a:srgbClr val="FFFF00"/>
                          </a:solidFill>
                          <a:effectLst/>
                        </a:rPr>
                        <a:t>Σύνδρομα </a:t>
                      </a:r>
                      <a:r>
                        <a:rPr lang="el-GR" sz="2800" b="1" dirty="0" err="1">
                          <a:solidFill>
                            <a:srgbClr val="FFFF00"/>
                          </a:solidFill>
                          <a:effectLst/>
                        </a:rPr>
                        <a:t>αμαρτωματώδους</a:t>
                      </a:r>
                      <a:r>
                        <a:rPr lang="el-GR" sz="2800" b="1" dirty="0">
                          <a:solidFill>
                            <a:srgbClr val="FFFF00"/>
                          </a:solidFill>
                          <a:effectLst/>
                        </a:rPr>
                        <a:t> </a:t>
                      </a:r>
                      <a:r>
                        <a:rPr lang="el-GR" sz="2800" b="1" dirty="0" err="1">
                          <a:solidFill>
                            <a:srgbClr val="FFFF00"/>
                          </a:solidFill>
                          <a:effectLst/>
                        </a:rPr>
                        <a:t>πολυποδίασης</a:t>
                      </a:r>
                      <a:r>
                        <a:rPr lang="el-GR" sz="2800" b="0" dirty="0">
                          <a:effectLst/>
                        </a:rPr>
                        <a:t>	</a:t>
                      </a:r>
                      <a:endParaRPr lang="en-GB" sz="28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1566913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 dirty="0">
                          <a:effectLst/>
                        </a:rPr>
                        <a:t>  Σύνδρομο </a:t>
                      </a:r>
                      <a:r>
                        <a:rPr lang="en-US" sz="2800" b="0" dirty="0" err="1">
                          <a:effectLst/>
                        </a:rPr>
                        <a:t>Peutz-Jeghers</a:t>
                      </a:r>
                      <a:endParaRPr lang="en-GB" sz="28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301401154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>
                          <a:effectLst/>
                        </a:rPr>
                        <a:t>  Νεανική πολυποδίαση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978933506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>
                          <a:effectLst/>
                        </a:rPr>
                        <a:t>  Νόσος </a:t>
                      </a:r>
                      <a:r>
                        <a:rPr lang="en-US" sz="2800" b="0">
                          <a:effectLst/>
                        </a:rPr>
                        <a:t>Cowden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798629086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1" dirty="0">
                          <a:solidFill>
                            <a:srgbClr val="FFFF00"/>
                          </a:solidFill>
                          <a:effectLst/>
                        </a:rPr>
                        <a:t>Μη κληρονομούμενα σύνδρομα </a:t>
                      </a:r>
                      <a:r>
                        <a:rPr lang="el-GR" sz="2800" b="1" dirty="0" err="1">
                          <a:solidFill>
                            <a:srgbClr val="FFFF00"/>
                          </a:solidFill>
                          <a:effectLst/>
                        </a:rPr>
                        <a:t>πολυποδίασης</a:t>
                      </a:r>
                      <a:endParaRPr lang="en-GB" sz="2800" b="1" dirty="0">
                        <a:solidFill>
                          <a:srgbClr val="FFFF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011988815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 dirty="0">
                          <a:effectLst/>
                        </a:rPr>
                        <a:t>Σύνδρομο </a:t>
                      </a:r>
                      <a:r>
                        <a:rPr lang="en-US" sz="2800" b="0" dirty="0" err="1">
                          <a:effectLst/>
                        </a:rPr>
                        <a:t>Cronkhite</a:t>
                      </a:r>
                      <a:r>
                        <a:rPr lang="en-US" sz="2800" b="0" dirty="0">
                          <a:effectLst/>
                        </a:rPr>
                        <a:t>-Canada</a:t>
                      </a:r>
                      <a:endParaRPr lang="en-GB" sz="28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854644729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>
                          <a:effectLst/>
                        </a:rPr>
                        <a:t>Λεμφωματώδης πολυποδίαση</a:t>
                      </a:r>
                      <a:endParaRPr lang="en-GB" sz="2800" b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426554093"/>
                  </a:ext>
                </a:extLst>
              </a:tr>
              <a:tr h="293841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3514725" algn="l"/>
                        </a:tabLst>
                      </a:pPr>
                      <a:r>
                        <a:rPr lang="el-GR" sz="2800" b="0" dirty="0">
                          <a:effectLst/>
                        </a:rPr>
                        <a:t>Λεμφοειδής οζώδης υπερπλασία</a:t>
                      </a:r>
                      <a:endParaRPr lang="en-GB" sz="2800" b="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38058027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21670361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B1C01D-A406-4F4B-8EB3-20DE1E44D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480" y="170275"/>
            <a:ext cx="11551918" cy="1325563"/>
          </a:xfrm>
        </p:spPr>
        <p:txBody>
          <a:bodyPr>
            <a:normAutofit/>
          </a:bodyPr>
          <a:lstStyle/>
          <a:p>
            <a:r>
              <a:rPr lang="el-GR" sz="3200" dirty="0"/>
              <a:t>Κίνδυνος καρκίνου και συστάσεις παρακολούθησης στα διάφορα σύνδρομα </a:t>
            </a:r>
            <a:r>
              <a:rPr lang="el-GR" sz="3200" dirty="0" err="1"/>
              <a:t>πολυποδίασης</a:t>
            </a:r>
            <a:r>
              <a:rPr lang="el-GR" sz="3200" dirty="0"/>
              <a:t> </a:t>
            </a:r>
            <a:endParaRPr lang="en-GB" sz="32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8DF86C6E-50C5-4D24-B9F9-39E94B6C267F}"/>
              </a:ext>
            </a:extLst>
          </p:cNvPr>
          <p:cNvGraphicFramePr>
            <a:graphicFrameLocks noGrp="1"/>
          </p:cNvGraphicFramePr>
          <p:nvPr/>
        </p:nvGraphicFramePr>
        <p:xfrm>
          <a:off x="284480" y="1495838"/>
          <a:ext cx="11551919" cy="4317051"/>
        </p:xfrm>
        <a:graphic>
          <a:graphicData uri="http://schemas.openxmlformats.org/drawingml/2006/table">
            <a:tbl>
              <a:tblPr firstRow="1" firstCol="1" bandRow="1"/>
              <a:tblGrid>
                <a:gridCol w="3064254">
                  <a:extLst>
                    <a:ext uri="{9D8B030D-6E8A-4147-A177-3AD203B41FA5}">
                      <a16:colId xmlns:a16="http://schemas.microsoft.com/office/drawing/2014/main" xmlns="" val="3311786606"/>
                    </a:ext>
                  </a:extLst>
                </a:gridCol>
                <a:gridCol w="1558634">
                  <a:extLst>
                    <a:ext uri="{9D8B030D-6E8A-4147-A177-3AD203B41FA5}">
                      <a16:colId xmlns:a16="http://schemas.microsoft.com/office/drawing/2014/main" xmlns="" val="291591397"/>
                    </a:ext>
                  </a:extLst>
                </a:gridCol>
                <a:gridCol w="6929031">
                  <a:extLst>
                    <a:ext uri="{9D8B030D-6E8A-4147-A177-3AD203B41FA5}">
                      <a16:colId xmlns:a16="http://schemas.microsoft.com/office/drawing/2014/main" xmlns="" val="20624495"/>
                    </a:ext>
                  </a:extLst>
                </a:gridCol>
              </a:tblGrid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Σύνδρομο 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Κίνδυνος δια βίου (%)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Οδηγίες ελέγχου</a:t>
                      </a:r>
                      <a:endParaRPr lang="en-GB" dirty="0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725190252"/>
                  </a:ext>
                </a:extLst>
              </a:tr>
              <a:tr h="104292"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ΟΙΚΟΓΕΝΗΣ ΑΔΕΝΩΜΑΔΗΣ ΠΟΛΥΠΟΔΙΑΣΗ</a:t>
                      </a:r>
                      <a:r>
                        <a:rPr lang="en-US" sz="1800" b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(FAP)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635224967"/>
                  </a:ext>
                </a:extLst>
              </a:tr>
              <a:tr h="54370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παχέος εντέρου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Σχεδόν 100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Σιγμοειδοσκόπηση ετησίως από ηλικία 10-12 ετών. Αν βρεθούν πολύποδες, κολονοσκόπηση για αποκλεισμό καρκίνου εγγύς. Κολονοσκόπηση ετησίως από ηλικία 25 ετών για την εξασθενημένη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FAP</a:t>
                      </a:r>
                      <a:endParaRPr lang="en-GB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842238855"/>
                  </a:ext>
                </a:extLst>
              </a:tr>
              <a:tr h="49852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φύματος ή δωδεκαδακτύλου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5-12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Δωδεκαδακτυλοσκόπηση: έναρξη στα 25-30 έτη. Επανέλεγχος ανάλογα με το στάδιο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Spigelman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σε 1-5 έτη. </a:t>
                      </a:r>
                      <a:endParaRPr lang="en-GB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772108269"/>
                  </a:ext>
                </a:extLst>
              </a:tr>
              <a:tr h="39244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Γαστρικός καρκίνος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~0.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Γαστροσκόπηση κάθε 1-2 έτη επί πολυπόδων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Γαστροσκόπηση κάθε 6-9 μήνες επί υψηλόβαθμης δυσπλασίας</a:t>
                      </a:r>
                      <a:endParaRPr lang="en-GB" dirty="0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589301388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θυρεοειδή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~2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Υπερηχογράφημα (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US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) θυρεοειδή ή εξέταση: έναρξη στα 10-12 έτη</a:t>
                      </a:r>
                      <a:endParaRPr lang="en-GB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941391813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Ηπατοβλάστωμα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1.6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Ετήσια φυσική εξέταση, </a:t>
                      </a:r>
                      <a:r>
                        <a:rPr lang="en-US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US</a:t>
                      </a: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ήπατος, α</a:t>
                      </a:r>
                      <a:r>
                        <a:rPr lang="en-US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FP</a:t>
                      </a: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για την πρώτη δεκαετία της ζωής</a:t>
                      </a:r>
                      <a:endParaRPr lang="en-GB" dirty="0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21633425"/>
                  </a:ext>
                </a:extLst>
              </a:tr>
              <a:tr h="104292"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ΟΔΟΝΤΩΤΗ ΠΟΛΥΠΟΔΙΑΣΗ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45256341"/>
                  </a:ext>
                </a:extLst>
              </a:tr>
              <a:tr h="10429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παχέος εντέρου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16-50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Κολονοσκόπηση κάθε 1-2 έτη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245338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322647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C05528-DE36-45D4-A418-C527641F04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/>
              <a:t>Πολύποδες: </a:t>
            </a:r>
            <a:r>
              <a:rPr lang="el-GR" dirty="0" err="1"/>
              <a:t>Προκαρκινική</a:t>
            </a:r>
            <a:r>
              <a:rPr lang="el-GR" dirty="0"/>
              <a:t> κατάσταση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66702CEE-25C3-4CEB-B492-DF24D1106C5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l-GR" dirty="0"/>
              <a:t>Η πλειοψηφία των περιπτώσεων ΚΠΕ αποτελούν το τελικό στάδιο μιας αλληλουχίας εξέλιξης που ξεκινάει από την εμφάνιση μιας</a:t>
            </a:r>
            <a:r>
              <a:rPr lang="en-GB" dirty="0"/>
              <a:t> </a:t>
            </a:r>
            <a:r>
              <a:rPr lang="el-GR" dirty="0"/>
              <a:t>βλάβης του εντερικού βλεννογόνου που προβάλλει εντός του αυλού και περιγράφεται με τον όρο </a:t>
            </a:r>
            <a:r>
              <a:rPr lang="el-GR" dirty="0" err="1"/>
              <a:t>πολυποειδής</a:t>
            </a:r>
            <a:r>
              <a:rPr lang="el-GR" dirty="0"/>
              <a:t> βλάβη (ή πολύποδας) </a:t>
            </a:r>
            <a:endParaRPr lang="en-GB" dirty="0"/>
          </a:p>
          <a:p>
            <a:r>
              <a:rPr lang="el-GR" dirty="0"/>
              <a:t>Οι πολύποδες αποτελούν τα πλέον συνήθη καλοήθη επιθηλιακά νεοπλάσματα και ταξινομούνται με βάση τα ιστολογικά τους χαρακτηριστικά </a:t>
            </a:r>
          </a:p>
          <a:p>
            <a:r>
              <a:rPr lang="el-GR" dirty="0"/>
              <a:t>Η εφαρμογή προληπτικών προγραμμάτων επιτήρησης </a:t>
            </a:r>
            <a:r>
              <a:rPr lang="el-GR" dirty="0" err="1"/>
              <a:t>ασυμπτωματικών</a:t>
            </a:r>
            <a:r>
              <a:rPr lang="el-GR" dirty="0"/>
              <a:t> πληθυσμών επιτρέπει την ανίχνευση τους σε πρώιμα στάδια μειώνοντας την επίπτωση και τη θνητότητα από ΚΠΕ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453888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B1C01D-A406-4F4B-8EB3-20DE1E44D8A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4480" y="170275"/>
            <a:ext cx="11551918" cy="1325563"/>
          </a:xfrm>
        </p:spPr>
        <p:txBody>
          <a:bodyPr>
            <a:normAutofit/>
          </a:bodyPr>
          <a:lstStyle/>
          <a:p>
            <a:r>
              <a:rPr lang="el-GR" sz="3200" dirty="0"/>
              <a:t>Κίνδυνος καρκίνου και συστάσεις παρακολούθησης στα διάφορα σύνδρομα </a:t>
            </a:r>
            <a:r>
              <a:rPr lang="el-GR" sz="3200" dirty="0" err="1"/>
              <a:t>πολυποδίασης</a:t>
            </a:r>
            <a:r>
              <a:rPr lang="el-GR" sz="3200" dirty="0"/>
              <a:t> </a:t>
            </a:r>
            <a:endParaRPr lang="en-GB" sz="32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8DF86C6E-50C5-4D24-B9F9-39E94B6C267F}"/>
              </a:ext>
            </a:extLst>
          </p:cNvPr>
          <p:cNvGraphicFramePr>
            <a:graphicFrameLocks noGrp="1"/>
          </p:cNvGraphicFramePr>
          <p:nvPr/>
        </p:nvGraphicFramePr>
        <p:xfrm>
          <a:off x="284480" y="1495838"/>
          <a:ext cx="11623041" cy="4833245"/>
        </p:xfrm>
        <a:graphic>
          <a:graphicData uri="http://schemas.openxmlformats.org/drawingml/2006/table">
            <a:tbl>
              <a:tblPr firstRow="1" firstCol="1" bandRow="1"/>
              <a:tblGrid>
                <a:gridCol w="3083120">
                  <a:extLst>
                    <a:ext uri="{9D8B030D-6E8A-4147-A177-3AD203B41FA5}">
                      <a16:colId xmlns:a16="http://schemas.microsoft.com/office/drawing/2014/main" xmlns="" val="3311786606"/>
                    </a:ext>
                  </a:extLst>
                </a:gridCol>
                <a:gridCol w="1568230">
                  <a:extLst>
                    <a:ext uri="{9D8B030D-6E8A-4147-A177-3AD203B41FA5}">
                      <a16:colId xmlns:a16="http://schemas.microsoft.com/office/drawing/2014/main" xmlns="" val="291591397"/>
                    </a:ext>
                  </a:extLst>
                </a:gridCol>
                <a:gridCol w="6971691">
                  <a:extLst>
                    <a:ext uri="{9D8B030D-6E8A-4147-A177-3AD203B41FA5}">
                      <a16:colId xmlns:a16="http://schemas.microsoft.com/office/drawing/2014/main" xmlns="" val="20624495"/>
                    </a:ext>
                  </a:extLst>
                </a:gridCol>
              </a:tblGrid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Σύνδρομο 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Κίνδυνος δια βίου (%)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Οδηγίες ελέγχου</a:t>
                      </a:r>
                      <a:endParaRPr lang="en-GB" dirty="0"/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725190252"/>
                  </a:ext>
                </a:extLst>
              </a:tr>
              <a:tr h="104292"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ΣΥΝΔΡΟΜΟ </a:t>
                      </a:r>
                      <a:r>
                        <a:rPr lang="en-US" sz="1800" b="1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PEUTZ-JEGHERS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25163895"/>
                  </a:ext>
                </a:extLst>
              </a:tr>
              <a:tr h="10429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παχέος εντέρου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39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Κολονοσκόπηση κάθε 2-3 έτη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281061585"/>
                  </a:ext>
                </a:extLst>
              </a:tr>
              <a:tr h="10429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Γαστρικός καρκίνος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29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Γαστροσκόπηση κάθε 2-3 έτη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34714464"/>
                  </a:ext>
                </a:extLst>
              </a:tr>
              <a:tr h="323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λεπτού εντέρου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13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CT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ή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MR 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εντερογραφία ή ασύρματη εντεροσκόπηση κάθε 2-3 έτη από την ηλικία των 10 ετών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472714925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παγκρέατος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11-36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MRI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/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MRCP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ή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EUS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κάθε 1-2 έτη από την ηλικία των 30 ετών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471206766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μαστού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45-50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Εξέταση μαστών, μαστογραφία και </a:t>
                      </a:r>
                      <a:r>
                        <a:rPr lang="en-US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MRI</a:t>
                      </a: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κάθε έτος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46082470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μήτρας / ωοθηκών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9/18-21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Εξέταση πυέλου, τεστ Παπανικολάου,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US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πυέλου ανά έτος από την ηλικία των 20 ετών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540165579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Όγκος κυττάρων </a:t>
                      </a:r>
                      <a:r>
                        <a:rPr lang="en-US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Sertoli </a:t>
                      </a: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όρχεων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Σπάνιος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Ετήσια εξέταση </a:t>
                      </a:r>
                      <a:r>
                        <a:rPr lang="el-GR" sz="1800" dirty="0" err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όρχεων</a:t>
                      </a: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από την ηλικία των 10 ετών. </a:t>
                      </a:r>
                      <a:r>
                        <a:rPr lang="en-US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US </a:t>
                      </a:r>
                      <a:r>
                        <a:rPr lang="el-GR" sz="1800" dirty="0" err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όρχεων</a:t>
                      </a: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επί συμπτωμάτων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01850624"/>
                  </a:ext>
                </a:extLst>
              </a:tr>
              <a:tr h="104292">
                <a:tc gridSpan="3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b="1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ΝΕΑΝΙΚΗ ΠΟΛΥΠΟΔΙΑΣΗ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138768505"/>
                  </a:ext>
                </a:extLst>
              </a:tr>
              <a:tr h="21414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Καρκίνος παχέος εντέρου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40-50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Κολονοσκόπηση κάθε 2-3 έτη, κάθε έτος επί πολλαπλών πολυπόδων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897866696"/>
                  </a:ext>
                </a:extLst>
              </a:tr>
              <a:tr h="323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Γαστρικός καρκίνος</a:t>
                      </a:r>
                      <a:endParaRPr lang="en-GB" sz="180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Ως 21%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l-GR" sz="18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Γαστροσκόπηση κάθε 2-3 έτη, πιο συχνά σε πολλαπλούς πολύποδες, έναρξη στην εφηβεία</a:t>
                      </a:r>
                      <a:endParaRPr lang="en-GB" sz="18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6200" marR="462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1012247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36054239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 descr="Large confetti">
            <a:extLst>
              <a:ext uri="{FF2B5EF4-FFF2-40B4-BE49-F238E27FC236}">
                <a16:creationId xmlns:a16="http://schemas.microsoft.com/office/drawing/2014/main" xmlns="" id="{6E9793D5-BE26-43CB-8461-AB19F6FD6A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eaLnBrk="1" hangingPunct="1"/>
            <a:r>
              <a:rPr lang="el-GR" altLang="en-US" sz="4000" dirty="0"/>
              <a:t>Καρκίνος Παχέος Εντέρου</a:t>
            </a:r>
          </a:p>
        </p:txBody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xmlns="" id="{1EFCA53C-057D-4144-9073-39721EE775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74826" y="1889126"/>
            <a:ext cx="8893175" cy="4968875"/>
          </a:xfrm>
        </p:spPr>
        <p:txBody>
          <a:bodyPr/>
          <a:lstStyle/>
          <a:p>
            <a:pPr>
              <a:lnSpc>
                <a:spcPct val="150000"/>
              </a:lnSpc>
              <a:buClr>
                <a:schemeClr val="tx1"/>
              </a:buClr>
              <a:buSzPct val="70000"/>
            </a:pPr>
            <a:r>
              <a:rPr lang="el-GR" altLang="en-US" dirty="0"/>
              <a:t>Ο συχνότερος καρκίνος του ΓΕΣ στο Δυτικό κόσμο.</a:t>
            </a:r>
          </a:p>
          <a:p>
            <a:pPr>
              <a:lnSpc>
                <a:spcPct val="150000"/>
              </a:lnSpc>
              <a:buClr>
                <a:schemeClr val="tx1"/>
              </a:buClr>
            </a:pPr>
            <a:r>
              <a:rPr lang="el-GR" altLang="en-US" dirty="0"/>
              <a:t>25 - 30%  εντόπιση στο ορθό.</a:t>
            </a:r>
            <a:endParaRPr lang="en-US" altLang="en-US" dirty="0"/>
          </a:p>
          <a:p>
            <a:pPr>
              <a:lnSpc>
                <a:spcPct val="150000"/>
              </a:lnSpc>
              <a:buClr>
                <a:schemeClr val="tx1"/>
              </a:buClr>
            </a:pPr>
            <a:r>
              <a:rPr lang="el-GR" altLang="en-US" dirty="0"/>
              <a:t> Αναλογία αρρένων/θηλέων: </a:t>
            </a:r>
          </a:p>
          <a:p>
            <a:pPr lvl="1">
              <a:lnSpc>
                <a:spcPct val="150000"/>
              </a:lnSpc>
              <a:buClr>
                <a:schemeClr val="tx1"/>
              </a:buClr>
            </a:pPr>
            <a:r>
              <a:rPr lang="el-GR" altLang="en-US" dirty="0"/>
              <a:t>1 για το </a:t>
            </a:r>
            <a:r>
              <a:rPr lang="en-US" altLang="en-US" dirty="0"/>
              <a:t>Ca </a:t>
            </a:r>
            <a:r>
              <a:rPr lang="el-GR" altLang="en-US" dirty="0"/>
              <a:t>του ΠΕ,  1,7 για το </a:t>
            </a:r>
            <a:r>
              <a:rPr lang="en-US" altLang="en-US" dirty="0"/>
              <a:t>Ca </a:t>
            </a:r>
            <a:r>
              <a:rPr lang="el-GR" altLang="en-US" dirty="0"/>
              <a:t>του ορθού</a:t>
            </a:r>
          </a:p>
          <a:p>
            <a:pPr>
              <a:lnSpc>
                <a:spcPct val="150000"/>
              </a:lnSpc>
              <a:buClr>
                <a:schemeClr val="tx1"/>
              </a:buClr>
            </a:pPr>
            <a:r>
              <a:rPr lang="el-GR" altLang="en-US" dirty="0"/>
              <a:t>Αύξηση επίπτωσης με την ηλικία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1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E4606A-A0B6-4660-B14D-78E716DE62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328" y="365125"/>
            <a:ext cx="11440161" cy="1325563"/>
          </a:xfrm>
        </p:spPr>
        <p:txBody>
          <a:bodyPr>
            <a:normAutofit/>
          </a:bodyPr>
          <a:lstStyle/>
          <a:p>
            <a:r>
              <a:rPr lang="en-GB" sz="3600" dirty="0"/>
              <a:t>GLOBACAN 2020 </a:t>
            </a:r>
            <a:r>
              <a:rPr lang="el-GR" sz="3600" dirty="0"/>
              <a:t>Επιδημιολογία του καρκίνου στην Ελλάδα</a:t>
            </a:r>
            <a:endParaRPr lang="en-GB" sz="3600" dirty="0"/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xmlns="" id="{4445CB16-EF1F-469C-B92F-441DD00562D1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 rotWithShape="1">
          <a:blip r:embed="rId2"/>
          <a:srcRect l="20307" t="153" r="16243" b="-1"/>
          <a:stretch/>
        </p:blipFill>
        <p:spPr>
          <a:xfrm>
            <a:off x="6346966" y="1769990"/>
            <a:ext cx="5709195" cy="5055099"/>
          </a:xfrm>
          <a:prstGeom prst="rect">
            <a:avLst/>
          </a:prstGeom>
        </p:spPr>
      </p:pic>
      <p:pic>
        <p:nvPicPr>
          <p:cNvPr id="6" name="Object 1" descr="preencoded.png">
            <a:extLst>
              <a:ext uri="{FF2B5EF4-FFF2-40B4-BE49-F238E27FC236}">
                <a16:creationId xmlns:a16="http://schemas.microsoft.com/office/drawing/2014/main" xmlns="" id="{5BC11C12-F3C2-4AFA-80F3-ADCA412F1BEF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 rotWithShape="1">
          <a:blip r:embed="rId3"/>
          <a:srcRect l="19833" t="1629" r="18417" b="9778"/>
          <a:stretch/>
        </p:blipFill>
        <p:spPr>
          <a:xfrm>
            <a:off x="459214" y="1846172"/>
            <a:ext cx="5709195" cy="4534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9943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3">
            <a:extLst>
              <a:ext uri="{FF2B5EF4-FFF2-40B4-BE49-F238E27FC236}">
                <a16:creationId xmlns:a16="http://schemas.microsoft.com/office/drawing/2014/main" xmlns="" id="{E32584C4-5802-4970-9DDB-FBB5A40E1B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11200" y="1844676"/>
            <a:ext cx="9739313" cy="4754563"/>
          </a:xfrm>
        </p:spPr>
        <p:txBody>
          <a:bodyPr/>
          <a:lstStyle/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v"/>
              <a:defRPr/>
            </a:pPr>
            <a:r>
              <a:rPr lang="el-GR" dirty="0"/>
              <a:t>Παρατηρείται αύξηση της συχνότητας εμφάνισης </a:t>
            </a:r>
            <a:r>
              <a:rPr lang="en-US" dirty="0" err="1"/>
              <a:t>Ca</a:t>
            </a:r>
            <a:r>
              <a:rPr lang="en-US" dirty="0"/>
              <a:t> </a:t>
            </a:r>
            <a:r>
              <a:rPr lang="el-GR" dirty="0"/>
              <a:t>στο δεξιό ΠΕ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v"/>
              <a:defRPr/>
            </a:pPr>
            <a:r>
              <a:rPr lang="el-GR" dirty="0"/>
              <a:t>Αύξηση της συχνότητας σε ηλικία &lt; 50 ετών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v"/>
              <a:defRPr/>
            </a:pPr>
            <a:r>
              <a:rPr lang="el-GR" dirty="0"/>
              <a:t>Το 95% των κακοηθειών του Π.Ε. είναι αδενοκαρκίνωμα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v"/>
              <a:defRPr/>
            </a:pPr>
            <a:r>
              <a:rPr lang="el-GR" dirty="0"/>
              <a:t>Χειρουργική εκτομή, ο βασικός θεραπευτικός χειρισμός.</a:t>
            </a:r>
          </a:p>
          <a:p>
            <a:pPr eaLnBrk="1" hangingPunct="1">
              <a:buClr>
                <a:schemeClr val="tx1"/>
              </a:buClr>
              <a:buSzPct val="70000"/>
              <a:buFont typeface="Wingdings" panose="05000000000000000000" pitchFamily="2" charset="2"/>
              <a:buChar char="v"/>
              <a:defRPr/>
            </a:pPr>
            <a:r>
              <a:rPr lang="el-GR" dirty="0"/>
              <a:t> Η αντιμετώπιση σε πρώιμο στάδιο έχει άριστη πρόγνωση. </a:t>
            </a:r>
          </a:p>
          <a:p>
            <a:pPr lvl="1">
              <a:buClr>
                <a:schemeClr val="tx1"/>
              </a:buClr>
              <a:buSzPct val="70000"/>
              <a:buFont typeface="Wingdings" panose="05000000000000000000" pitchFamily="2" charset="2"/>
              <a:buChar char="v"/>
              <a:defRPr/>
            </a:pPr>
            <a:r>
              <a:rPr lang="el-GR" dirty="0"/>
              <a:t>το 25%, φθάνει στον κλινικό ιατρό με κάποια επιπλοκή.</a:t>
            </a:r>
          </a:p>
          <a:p>
            <a:pPr marL="0" indent="0">
              <a:buClr>
                <a:schemeClr val="tx1"/>
              </a:buClr>
              <a:buNone/>
              <a:defRPr/>
            </a:pPr>
            <a:endParaRPr lang="el-GR" dirty="0"/>
          </a:p>
        </p:txBody>
      </p:sp>
      <p:sp>
        <p:nvSpPr>
          <p:cNvPr id="9219" name="Rectangle 5" descr="Large confetti">
            <a:extLst>
              <a:ext uri="{FF2B5EF4-FFF2-40B4-BE49-F238E27FC236}">
                <a16:creationId xmlns:a16="http://schemas.microsoft.com/office/drawing/2014/main" xmlns="" id="{3291A51D-73E2-4167-B7EC-6DAB89B221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pPr eaLnBrk="1" hangingPunct="1"/>
            <a:r>
              <a:rPr lang="el-GR" altLang="en-US" sz="4000" dirty="0"/>
              <a:t>Καρκίνος Παχέος Εντέρου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7" name="Rectangle 3">
            <a:extLst>
              <a:ext uri="{FF2B5EF4-FFF2-40B4-BE49-F238E27FC236}">
                <a16:creationId xmlns:a16="http://schemas.microsoft.com/office/drawing/2014/main" xmlns="" id="{C74CC6A4-4414-4AE2-803B-C60670A72D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l-GR" b="1" dirty="0"/>
              <a:t>Μείωση της θνητότητας από καρκίνο Π.Ε., τα τελευταία 15 χρόνια, λόγω:</a:t>
            </a:r>
          </a:p>
          <a:p>
            <a:pPr eaLnBrk="1" hangingPunct="1">
              <a:defRPr/>
            </a:pPr>
            <a:r>
              <a:rPr lang="el-GR" dirty="0"/>
              <a:t>Ανεύρεση πολυπόδων, και αφαίρεση, πριν μεταπέσουν σε κακοήθεια</a:t>
            </a:r>
          </a:p>
          <a:p>
            <a:pPr eaLnBrk="1" hangingPunct="1">
              <a:defRPr/>
            </a:pPr>
            <a:r>
              <a:rPr lang="el-GR" dirty="0"/>
              <a:t>Διάγνωση του καρκίνου σε πρωϊμότερο στάδιο, οπότε η αντιμετώπιση είναι ευκολότερη</a:t>
            </a:r>
          </a:p>
          <a:p>
            <a:pPr eaLnBrk="1" hangingPunct="1">
              <a:defRPr/>
            </a:pPr>
            <a:r>
              <a:rPr lang="el-GR" dirty="0"/>
              <a:t>Βελτίωση της θεραπευτικής αντιμετώπισης συνολικά.</a:t>
            </a:r>
          </a:p>
          <a:p>
            <a:pPr eaLnBrk="1" hangingPunct="1">
              <a:defRPr/>
            </a:pPr>
            <a:endParaRPr lang="el-GR" b="1" dirty="0"/>
          </a:p>
        </p:txBody>
      </p:sp>
      <p:sp>
        <p:nvSpPr>
          <p:cNvPr id="10243" name="Rectangle 5" descr="Large confetti">
            <a:extLst>
              <a:ext uri="{FF2B5EF4-FFF2-40B4-BE49-F238E27FC236}">
                <a16:creationId xmlns:a16="http://schemas.microsoft.com/office/drawing/2014/main" xmlns="" id="{56EB154B-0035-426A-B0E2-581B4B8856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pPr eaLnBrk="1" hangingPunct="1"/>
            <a:r>
              <a:rPr lang="el-GR" altLang="en-US" sz="4000" b="1" dirty="0"/>
              <a:t>Καρκίνος Παχέος Εντέρου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Slide Number Placeholder 5">
            <a:extLst>
              <a:ext uri="{FF2B5EF4-FFF2-40B4-BE49-F238E27FC236}">
                <a16:creationId xmlns:a16="http://schemas.microsoft.com/office/drawing/2014/main" xmlns="" id="{A14495A1-CFEB-4362-9C7E-20AAFDCB7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D2E489E-05A1-46F5-9ED8-42F8D217BB75}" type="slidenum">
              <a:rPr lang="el-GR" altLang="en-US" sz="1800"/>
              <a:pPr eaLnBrk="1" hangingPunct="1"/>
              <a:t>26</a:t>
            </a:fld>
            <a:endParaRPr lang="el-GR" altLang="en-US" sz="1800"/>
          </a:p>
        </p:txBody>
      </p:sp>
      <p:graphicFrame>
        <p:nvGraphicFramePr>
          <p:cNvPr id="2" name="Object 3">
            <a:extLst>
              <a:ext uri="{FF2B5EF4-FFF2-40B4-BE49-F238E27FC236}">
                <a16:creationId xmlns:a16="http://schemas.microsoft.com/office/drawing/2014/main" xmlns="" id="{65091E7C-9B8C-428E-A6DC-F72EDA7BBAC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1072855470"/>
              </p:ext>
            </p:extLst>
          </p:nvPr>
        </p:nvGraphicFramePr>
        <p:xfrm>
          <a:off x="703571" y="1300480"/>
          <a:ext cx="9840606" cy="52749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xmlns="" id="{E440638B-03B6-40FD-97D7-EBA07C52B8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Ταξινόμηση ατόμων που ενδέχεται να αναπτύξουν καρκίνο</a:t>
            </a:r>
            <a:endParaRPr lang="en-GB" sz="4000" dirty="0"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 descr="Large confetti">
            <a:extLst>
              <a:ext uri="{FF2B5EF4-FFF2-40B4-BE49-F238E27FC236}">
                <a16:creationId xmlns:a16="http://schemas.microsoft.com/office/drawing/2014/main" xmlns="" id="{099A9367-D60E-4072-A43B-9772E00DF5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361440" y="404813"/>
            <a:ext cx="9228773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l-GR" altLang="en-US" sz="4000" b="1" dirty="0"/>
              <a:t>Καρκίνος Παχέος Εντέρου -Αιτιολογία</a:t>
            </a:r>
          </a:p>
        </p:txBody>
      </p:sp>
      <p:sp>
        <p:nvSpPr>
          <p:cNvPr id="214019" name="Rectangle 3">
            <a:extLst>
              <a:ext uri="{FF2B5EF4-FFF2-40B4-BE49-F238E27FC236}">
                <a16:creationId xmlns:a16="http://schemas.microsoft.com/office/drawing/2014/main" xmlns="" id="{39DD320F-200D-45B6-9F76-41FF31ED7A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774825" y="2349500"/>
            <a:ext cx="8686800" cy="43195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el-GR" sz="2600" b="1" dirty="0"/>
              <a:t>Γενετική προδιάθεση</a:t>
            </a:r>
          </a:p>
          <a:p>
            <a:pPr eaLnBrk="1" hangingPunct="1">
              <a:lnSpc>
                <a:spcPct val="80000"/>
              </a:lnSpc>
              <a:buFontTx/>
              <a:buNone/>
              <a:defRPr/>
            </a:pPr>
            <a:r>
              <a:rPr lang="el-GR" sz="2600" dirty="0"/>
              <a:t>	- Οικογενής πολυποδίαση Π.Ε., </a:t>
            </a:r>
          </a:p>
          <a:p>
            <a:pPr eaLnBrk="1" hangingPunct="1">
              <a:lnSpc>
                <a:spcPct val="80000"/>
              </a:lnSpc>
              <a:buFontTx/>
              <a:buNone/>
              <a:defRPr/>
            </a:pPr>
            <a:r>
              <a:rPr lang="el-GR" sz="2600" dirty="0"/>
              <a:t>	- Οικογενής μη πολυποδιασικός καρκίνος Π.Ε.</a:t>
            </a:r>
          </a:p>
          <a:p>
            <a:pPr eaLnBrk="1" hangingPunct="1">
              <a:lnSpc>
                <a:spcPct val="80000"/>
              </a:lnSpc>
              <a:buFontTx/>
              <a:buNone/>
              <a:defRPr/>
            </a:pPr>
            <a:r>
              <a:rPr lang="el-GR" sz="2600" dirty="0"/>
              <a:t> 	- Συγγενείς πρώτου βαθμού με ασθενή με καρκίνο Π.Ε. 	(2-3φορές μεγαλύτερο κίνδυνο)</a:t>
            </a:r>
          </a:p>
          <a:p>
            <a:pPr eaLnBrk="1" hangingPunct="1">
              <a:lnSpc>
                <a:spcPct val="80000"/>
              </a:lnSpc>
              <a:buFontTx/>
              <a:buNone/>
              <a:defRPr/>
            </a:pPr>
            <a:endParaRPr lang="el-GR" sz="2600" dirty="0"/>
          </a:p>
          <a:p>
            <a:pPr eaLnBrk="1" hangingPunct="1">
              <a:lnSpc>
                <a:spcPct val="80000"/>
              </a:lnSpc>
              <a:defRPr/>
            </a:pPr>
            <a:r>
              <a:rPr lang="el-GR" sz="2600" b="1" dirty="0"/>
              <a:t>Φλεγμονώδεις νόσοι του εντέρου</a:t>
            </a:r>
          </a:p>
          <a:p>
            <a:pPr eaLnBrk="1" hangingPunct="1">
              <a:lnSpc>
                <a:spcPct val="80000"/>
              </a:lnSpc>
              <a:defRPr/>
            </a:pPr>
            <a:endParaRPr lang="el-GR" sz="2600" dirty="0"/>
          </a:p>
          <a:p>
            <a:pPr eaLnBrk="1" hangingPunct="1">
              <a:lnSpc>
                <a:spcPct val="80000"/>
              </a:lnSpc>
              <a:defRPr/>
            </a:pPr>
            <a:endParaRPr lang="el-GR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564FDE7A-B4C2-4FBE-8107-57BED1D75E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276" t="26667" r="22586" b="12183"/>
          <a:stretch/>
        </p:blipFill>
        <p:spPr>
          <a:xfrm>
            <a:off x="1832737" y="428187"/>
            <a:ext cx="10120108" cy="6429813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xmlns="" id="{872FF1F1-F801-41F9-AAE4-688B2FD29C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156" y="428187"/>
            <a:ext cx="10515600" cy="1325563"/>
          </a:xfrm>
        </p:spPr>
        <p:txBody>
          <a:bodyPr>
            <a:normAutofit/>
          </a:bodyPr>
          <a:lstStyle/>
          <a:p>
            <a:r>
              <a:rPr lang="el-GR" sz="4000" dirty="0"/>
              <a:t>ΗΝ</a:t>
            </a:r>
            <a:r>
              <a:rPr lang="en-GB" sz="4000" dirty="0"/>
              <a:t>PCC</a:t>
            </a:r>
          </a:p>
        </p:txBody>
      </p:sp>
    </p:spTree>
    <p:extLst>
      <p:ext uri="{BB962C8B-B14F-4D97-AF65-F5344CB8AC3E}">
        <p14:creationId xmlns:p14="http://schemas.microsoft.com/office/powerpoint/2010/main" xmlns="" val="353125091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itle 1" descr="Large confetti">
            <a:extLst>
              <a:ext uri="{FF2B5EF4-FFF2-40B4-BE49-F238E27FC236}">
                <a16:creationId xmlns:a16="http://schemas.microsoft.com/office/drawing/2014/main" xmlns="" id="{2B5B8606-A56A-4276-AB48-6B012FA5E0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l-GR" altLang="en-US" sz="3600" dirty="0"/>
              <a:t>Καρκίνος Παχέος Εντέρου: Αιτιολογία</a:t>
            </a:r>
            <a:endParaRPr lang="en-US" alt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F5AB4012-2B2D-44E2-A6D6-5BAE631CF5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09800" y="2636838"/>
            <a:ext cx="7772400" cy="3459162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el-GR" sz="2600" dirty="0"/>
              <a:t>Πολύποδες παχέος εντέρου</a:t>
            </a:r>
          </a:p>
          <a:p>
            <a:pPr eaLnBrk="1" hangingPunct="1">
              <a:lnSpc>
                <a:spcPct val="80000"/>
              </a:lnSpc>
              <a:defRPr/>
            </a:pPr>
            <a:endParaRPr lang="el-GR" sz="2600" dirty="0"/>
          </a:p>
          <a:p>
            <a:pPr eaLnBrk="1" hangingPunct="1">
              <a:lnSpc>
                <a:spcPct val="80000"/>
              </a:lnSpc>
              <a:defRPr/>
            </a:pPr>
            <a:r>
              <a:rPr lang="el-GR" sz="2600" dirty="0"/>
              <a:t>Έκθεση σε ακτινοβολία </a:t>
            </a:r>
          </a:p>
          <a:p>
            <a:pPr eaLnBrk="1" hangingPunct="1">
              <a:lnSpc>
                <a:spcPct val="80000"/>
              </a:lnSpc>
              <a:defRPr/>
            </a:pPr>
            <a:endParaRPr lang="el-GR" sz="2600" dirty="0"/>
          </a:p>
          <a:p>
            <a:pPr eaLnBrk="1" hangingPunct="1">
              <a:lnSpc>
                <a:spcPct val="80000"/>
              </a:lnSpc>
              <a:defRPr/>
            </a:pPr>
            <a:r>
              <a:rPr lang="el-GR" sz="2600" dirty="0"/>
              <a:t>Διατροφή (αυξημένη λήψη θερμίδων και κεκορεσμένων λιπών, μειωμένη λήψη ινών και ασβεστίου)</a:t>
            </a:r>
          </a:p>
          <a:p>
            <a:pPr eaLnBrk="1" hangingPunct="1">
              <a:lnSpc>
                <a:spcPct val="80000"/>
              </a:lnSpc>
              <a:defRPr/>
            </a:pPr>
            <a:endParaRPr lang="el-GR" sz="2600" dirty="0"/>
          </a:p>
          <a:p>
            <a:pPr eaLnBrk="1" hangingPunct="1">
              <a:defRPr/>
            </a:pPr>
            <a:endParaRPr 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1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xmlns="" id="{A38C67A7-826C-4D8C-AA7E-3D332C8FC09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209800" y="2806247"/>
            <a:ext cx="7772400" cy="3331028"/>
          </a:xfrm>
        </p:spPr>
      </p:pic>
      <p:sp>
        <p:nvSpPr>
          <p:cNvPr id="132101" name="Text Box 5" descr="Large confetti">
            <a:extLst>
              <a:ext uri="{FF2B5EF4-FFF2-40B4-BE49-F238E27FC236}">
                <a16:creationId xmlns:a16="http://schemas.microsoft.com/office/drawing/2014/main" xmlns="" id="{9D039EBE-9A40-4C82-8097-187F980614EC}"/>
              </a:ext>
            </a:extLst>
          </p:cNvPr>
          <p:cNvSpPr txBox="1">
            <a:spLocks noGrp="1" noChangeArrowheads="1"/>
          </p:cNvSpPr>
          <p:nvPr>
            <p:ph type="title"/>
          </p:nvPr>
        </p:nvSpPr>
        <p:spPr>
          <a:xfrm>
            <a:off x="873760" y="1"/>
            <a:ext cx="10474960" cy="1944687"/>
          </a:xfrm>
        </p:spPr>
        <p:txBody>
          <a:bodyPr anchor="ctr">
            <a:normAutofit/>
          </a:bodyPr>
          <a:lstStyle/>
          <a:p>
            <a:pPr eaLnBrk="1" hangingPunct="1">
              <a:defRPr/>
            </a:pPr>
            <a:r>
              <a:rPr lang="el-GR" sz="4000" dirty="0"/>
              <a:t>Συχνότητα αδενοκαρκινώματος και πολυπόδων</a:t>
            </a:r>
            <a:br>
              <a:rPr lang="el-GR" sz="4000" dirty="0"/>
            </a:br>
            <a:r>
              <a:rPr lang="el-GR" sz="4000" dirty="0"/>
              <a:t>στις ανατομικές μοίρες του παχέος εντέρου</a:t>
            </a:r>
            <a:endParaRPr lang="en-GB" sz="4000" dirty="0"/>
          </a:p>
        </p:txBody>
      </p:sp>
      <p:sp>
        <p:nvSpPr>
          <p:cNvPr id="16388" name="Text Box 7">
            <a:extLst>
              <a:ext uri="{FF2B5EF4-FFF2-40B4-BE49-F238E27FC236}">
                <a16:creationId xmlns:a16="http://schemas.microsoft.com/office/drawing/2014/main" xmlns="" id="{02929DEC-72A7-4530-A44B-4FE5887C4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5914" y="2420938"/>
            <a:ext cx="13607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SzPct val="85000"/>
              <a:buBlip>
                <a:blip r:embed="rId3"/>
              </a:buBlip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</a:pPr>
            <a:r>
              <a:rPr lang="el-GR" altLang="en-US" sz="2400" b="1" dirty="0">
                <a:latin typeface="+mn-lt"/>
              </a:rPr>
              <a:t>Καρκίνος</a:t>
            </a:r>
          </a:p>
        </p:txBody>
      </p:sp>
      <p:sp>
        <p:nvSpPr>
          <p:cNvPr id="16389" name="Text Box 8">
            <a:extLst>
              <a:ext uri="{FF2B5EF4-FFF2-40B4-BE49-F238E27FC236}">
                <a16:creationId xmlns:a16="http://schemas.microsoft.com/office/drawing/2014/main" xmlns="" id="{2C38555A-381F-40C5-A808-D6847FF1E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4788" y="2420938"/>
            <a:ext cx="16176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SzPct val="85000"/>
              <a:buBlip>
                <a:blip r:embed="rId3"/>
              </a:buBlip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</a:pPr>
            <a:r>
              <a:rPr lang="el-GR" altLang="en-US" sz="2400" b="1" dirty="0">
                <a:latin typeface="+mn-lt"/>
              </a:rPr>
              <a:t>Πολύποδες</a:t>
            </a:r>
          </a:p>
        </p:txBody>
      </p:sp>
      <p:sp>
        <p:nvSpPr>
          <p:cNvPr id="132106" name="Rectangle 10">
            <a:extLst>
              <a:ext uri="{FF2B5EF4-FFF2-40B4-BE49-F238E27FC236}">
                <a16:creationId xmlns:a16="http://schemas.microsoft.com/office/drawing/2014/main" xmlns="" id="{DECB79A1-95B8-417C-B001-88C4D1597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1089" y="4868864"/>
            <a:ext cx="503237" cy="287337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14%</a:t>
            </a:r>
          </a:p>
        </p:txBody>
      </p:sp>
      <p:sp>
        <p:nvSpPr>
          <p:cNvPr id="132109" name="Rectangle 13">
            <a:extLst>
              <a:ext uri="{FF2B5EF4-FFF2-40B4-BE49-F238E27FC236}">
                <a16:creationId xmlns:a16="http://schemas.microsoft.com/office/drawing/2014/main" xmlns="" id="{2D1BA683-09FB-45E8-962E-D8C26ABDF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4114" y="3933825"/>
            <a:ext cx="503237" cy="287338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10%</a:t>
            </a:r>
          </a:p>
        </p:txBody>
      </p:sp>
      <p:sp>
        <p:nvSpPr>
          <p:cNvPr id="132110" name="Rectangle 14">
            <a:extLst>
              <a:ext uri="{FF2B5EF4-FFF2-40B4-BE49-F238E27FC236}">
                <a16:creationId xmlns:a16="http://schemas.microsoft.com/office/drawing/2014/main" xmlns="" id="{308A3FE3-29D8-4CD3-844E-7F48BC693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7714" y="3429000"/>
            <a:ext cx="504825" cy="287338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10%</a:t>
            </a:r>
          </a:p>
        </p:txBody>
      </p:sp>
      <p:sp>
        <p:nvSpPr>
          <p:cNvPr id="132111" name="Rectangle 15">
            <a:extLst>
              <a:ext uri="{FF2B5EF4-FFF2-40B4-BE49-F238E27FC236}">
                <a16:creationId xmlns:a16="http://schemas.microsoft.com/office/drawing/2014/main" xmlns="" id="{863237B2-36D7-453B-A203-0A0D48BE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675" y="4005264"/>
            <a:ext cx="431800" cy="287337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6%</a:t>
            </a:r>
          </a:p>
        </p:txBody>
      </p:sp>
      <p:sp>
        <p:nvSpPr>
          <p:cNvPr id="132112" name="Rectangle 16">
            <a:extLst>
              <a:ext uri="{FF2B5EF4-FFF2-40B4-BE49-F238E27FC236}">
                <a16:creationId xmlns:a16="http://schemas.microsoft.com/office/drawing/2014/main" xmlns="" id="{81F41340-2700-482A-AE6F-8A0C3F254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7714" y="5661026"/>
            <a:ext cx="504825" cy="360363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55%</a:t>
            </a:r>
          </a:p>
        </p:txBody>
      </p:sp>
      <p:sp>
        <p:nvSpPr>
          <p:cNvPr id="132114" name="Rectangle 18">
            <a:extLst>
              <a:ext uri="{FF2B5EF4-FFF2-40B4-BE49-F238E27FC236}">
                <a16:creationId xmlns:a16="http://schemas.microsoft.com/office/drawing/2014/main" xmlns="" id="{2F8D47CE-B09A-4FE6-B084-E02DCE13B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6" y="5589588"/>
            <a:ext cx="504825" cy="431800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52%</a:t>
            </a:r>
          </a:p>
        </p:txBody>
      </p:sp>
      <p:sp>
        <p:nvSpPr>
          <p:cNvPr id="132115" name="Rectangle 19">
            <a:extLst>
              <a:ext uri="{FF2B5EF4-FFF2-40B4-BE49-F238E27FC236}">
                <a16:creationId xmlns:a16="http://schemas.microsoft.com/office/drawing/2014/main" xmlns="" id="{FA810953-EF07-4AAD-A616-172CBE3CE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6088" y="3933826"/>
            <a:ext cx="431800" cy="358775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18%</a:t>
            </a:r>
          </a:p>
        </p:txBody>
      </p:sp>
      <p:sp>
        <p:nvSpPr>
          <p:cNvPr id="132116" name="Rectangle 20">
            <a:extLst>
              <a:ext uri="{FF2B5EF4-FFF2-40B4-BE49-F238E27FC236}">
                <a16:creationId xmlns:a16="http://schemas.microsoft.com/office/drawing/2014/main" xmlns="" id="{FA237509-DAAF-4260-802B-0F243F85B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6" y="3429001"/>
            <a:ext cx="504825" cy="360363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10</a:t>
            </a:r>
            <a:r>
              <a:rPr lang="el-GR" dirty="0"/>
              <a:t>%</a:t>
            </a:r>
          </a:p>
        </p:txBody>
      </p:sp>
      <p:sp>
        <p:nvSpPr>
          <p:cNvPr id="132117" name="Rectangle 21">
            <a:extLst>
              <a:ext uri="{FF2B5EF4-FFF2-40B4-BE49-F238E27FC236}">
                <a16:creationId xmlns:a16="http://schemas.microsoft.com/office/drawing/2014/main" xmlns="" id="{9F5FD731-6DBC-497A-A31E-CF116662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8526" y="3860800"/>
            <a:ext cx="504825" cy="431800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13</a:t>
            </a:r>
            <a:r>
              <a:rPr lang="el-GR" dirty="0"/>
              <a:t>%</a:t>
            </a:r>
          </a:p>
        </p:txBody>
      </p:sp>
      <p:sp>
        <p:nvSpPr>
          <p:cNvPr id="132118" name="Rectangle 22">
            <a:extLst>
              <a:ext uri="{FF2B5EF4-FFF2-40B4-BE49-F238E27FC236}">
                <a16:creationId xmlns:a16="http://schemas.microsoft.com/office/drawing/2014/main" xmlns="" id="{DCC9646F-680C-4B2B-8A17-34F347B3F9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064" y="4941888"/>
            <a:ext cx="504825" cy="215900"/>
          </a:xfrm>
          <a:prstGeom prst="rect">
            <a:avLst/>
          </a:pr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1" hangingPunct="1">
              <a:defRPr/>
            </a:pPr>
            <a:r>
              <a:rPr lang="el-GR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7%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01" name="Rectangle 5" descr="Large confetti">
            <a:extLst>
              <a:ext uri="{FF2B5EF4-FFF2-40B4-BE49-F238E27FC236}">
                <a16:creationId xmlns:a16="http://schemas.microsoft.com/office/drawing/2014/main" xmlns="" id="{8A29D6D6-45E7-47AA-B093-8EF47D8FC0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pPr eaLnBrk="1" hangingPunct="1">
              <a:defRPr/>
            </a:pPr>
            <a:r>
              <a:rPr lang="el-GR" sz="4000" dirty="0"/>
              <a:t>Καρκίνος Παχέος Εντέρου: Κλινική Εικόνα</a:t>
            </a:r>
          </a:p>
        </p:txBody>
      </p:sp>
      <p:sp>
        <p:nvSpPr>
          <p:cNvPr id="55299" name="Rectangle 3">
            <a:extLst>
              <a:ext uri="{FF2B5EF4-FFF2-40B4-BE49-F238E27FC236}">
                <a16:creationId xmlns:a16="http://schemas.microsoft.com/office/drawing/2014/main" xmlns="" id="{25D4DDC1-F2DB-41E5-8F7A-687135D5D113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l-GR" sz="3000" b="1" dirty="0"/>
              <a:t>Δεξιό ΠΕ:</a:t>
            </a:r>
          </a:p>
          <a:p>
            <a:pPr>
              <a:defRPr/>
            </a:pPr>
            <a:r>
              <a:rPr lang="el-GR" sz="3000" dirty="0"/>
              <a:t>Αναιμία</a:t>
            </a:r>
          </a:p>
          <a:p>
            <a:pPr>
              <a:defRPr/>
            </a:pPr>
            <a:r>
              <a:rPr lang="el-GR" sz="3000" dirty="0"/>
              <a:t>Μικροσκοπική απώλεια αίματος στα κόπρανα</a:t>
            </a:r>
          </a:p>
          <a:p>
            <a:pPr>
              <a:defRPr/>
            </a:pPr>
            <a:r>
              <a:rPr lang="el-GR" sz="3000" dirty="0" err="1"/>
              <a:t>Δυσπεπτικά</a:t>
            </a:r>
            <a:r>
              <a:rPr lang="el-GR" sz="3000" dirty="0"/>
              <a:t> ενοχλήματα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l-GR" sz="3000" dirty="0"/>
              <a:t>Ψηλαφητή μάζα δεξιάς κοιλιάς</a:t>
            </a:r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xmlns="" id="{B704BC05-6939-4A1F-8018-2EA2790D6FF3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Αριστερό ΠΕ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l-G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Αλλαγές στις συνήθειες του εντέρου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l-G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Αίμα εμφανές στα κόπρανα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l-G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Αποφρακτικά συμπτώματα</a:t>
            </a:r>
          </a:p>
          <a:p>
            <a:endParaRPr lang="en-GB" dirty="0"/>
          </a:p>
        </p:txBody>
      </p:sp>
      <p:sp>
        <p:nvSpPr>
          <p:cNvPr id="18437" name="Line 8">
            <a:extLst>
              <a:ext uri="{FF2B5EF4-FFF2-40B4-BE49-F238E27FC236}">
                <a16:creationId xmlns:a16="http://schemas.microsoft.com/office/drawing/2014/main" xmlns="" id="{47F00262-42B9-4CA8-BFFC-E9B57C05C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9288" y="5373688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GB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438" name="Line 9">
            <a:extLst>
              <a:ext uri="{FF2B5EF4-FFF2-40B4-BE49-F238E27FC236}">
                <a16:creationId xmlns:a16="http://schemas.microsoft.com/office/drawing/2014/main" xmlns="" id="{007BA353-F27D-4F3F-94C3-76ED678DE39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19289" y="5300663"/>
            <a:ext cx="4752975" cy="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GB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>
            <a:extLst>
              <a:ext uri="{FF2B5EF4-FFF2-40B4-BE49-F238E27FC236}">
                <a16:creationId xmlns:a16="http://schemas.microsoft.com/office/drawing/2014/main" xmlns="" id="{CCEE1573-3AD9-4EE3-867D-80A37768D0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92313" y="2708276"/>
            <a:ext cx="8229600" cy="2117725"/>
          </a:xfrm>
        </p:spPr>
        <p:txBody>
          <a:bodyPr>
            <a:normAutofit fontScale="92500" lnSpcReduction="20000"/>
          </a:bodyPr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l-GR" altLang="en-US" sz="3000" b="1" dirty="0"/>
              <a:t>Ορθό</a:t>
            </a:r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/>
              <a:t>Αιμορραγία</a:t>
            </a:r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/>
              <a:t>Αλλαγές στις συνήθειες του εντέρου</a:t>
            </a:r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/>
              <a:t>Αίσθημα ατελούς κένωσης</a:t>
            </a:r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/>
              <a:t>Ψηλαφητή μάζα στο ορθό</a:t>
            </a:r>
          </a:p>
        </p:txBody>
      </p:sp>
      <p:sp>
        <p:nvSpPr>
          <p:cNvPr id="57349" name="Rectangle 5" descr="Large confetti">
            <a:extLst>
              <a:ext uri="{FF2B5EF4-FFF2-40B4-BE49-F238E27FC236}">
                <a16:creationId xmlns:a16="http://schemas.microsoft.com/office/drawing/2014/main" xmlns="" id="{E0085494-F45E-41BD-8F4B-45AB2B9C17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pPr eaLnBrk="1" hangingPunct="1">
              <a:defRPr/>
            </a:pPr>
            <a:r>
              <a:rPr lang="el-GR" sz="4000" dirty="0">
                <a:latin typeface="+mn-lt"/>
              </a:rPr>
              <a:t>Καρκίνος Παχέος Εντέρου: Κλινική Εικόνα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>
            <a:extLst>
              <a:ext uri="{FF2B5EF4-FFF2-40B4-BE49-F238E27FC236}">
                <a16:creationId xmlns:a16="http://schemas.microsoft.com/office/drawing/2014/main" xmlns="" id="{30930DED-4FD9-44B2-9093-20B20B23B9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65325" y="403225"/>
            <a:ext cx="8229600" cy="973138"/>
          </a:xfrm>
        </p:spPr>
        <p:txBody>
          <a:bodyPr>
            <a:normAutofit/>
          </a:bodyPr>
          <a:lstStyle/>
          <a:p>
            <a:pPr eaLnBrk="1" hangingPunct="1">
              <a:defRPr/>
            </a:pPr>
            <a:r>
              <a:rPr lang="el-GR" sz="4000" dirty="0">
                <a:latin typeface="+mn-lt"/>
              </a:rPr>
              <a:t>Στάδια καρκίνου παχέος εντέρου</a:t>
            </a:r>
            <a:endParaRPr lang="en-GB" sz="4000" dirty="0">
              <a:latin typeface="+mn-lt"/>
            </a:endParaRPr>
          </a:p>
        </p:txBody>
      </p:sp>
      <p:sp>
        <p:nvSpPr>
          <p:cNvPr id="23555" name="Text Box 3">
            <a:extLst>
              <a:ext uri="{FF2B5EF4-FFF2-40B4-BE49-F238E27FC236}">
                <a16:creationId xmlns:a16="http://schemas.microsoft.com/office/drawing/2014/main" xmlns="" id="{9B1F6B7A-A10E-4760-A215-C8D59DC00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3325" y="1843088"/>
            <a:ext cx="420688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GB" altLang="en-US" sz="2400" b="1">
                <a:latin typeface="+mn-lt"/>
              </a:rPr>
              <a:t>I</a:t>
            </a:r>
          </a:p>
        </p:txBody>
      </p:sp>
      <p:sp>
        <p:nvSpPr>
          <p:cNvPr id="23556" name="Text Box 4">
            <a:extLst>
              <a:ext uri="{FF2B5EF4-FFF2-40B4-BE49-F238E27FC236}">
                <a16:creationId xmlns:a16="http://schemas.microsoft.com/office/drawing/2014/main" xmlns="" id="{74D158A6-7252-4002-A5F2-3FF47FEE3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7839" y="1843088"/>
            <a:ext cx="420687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GB" altLang="en-US" sz="2400" b="1">
                <a:latin typeface="+mn-lt"/>
              </a:rPr>
              <a:t>II</a:t>
            </a:r>
          </a:p>
        </p:txBody>
      </p:sp>
      <p:sp>
        <p:nvSpPr>
          <p:cNvPr id="23557" name="Text Box 5">
            <a:extLst>
              <a:ext uri="{FF2B5EF4-FFF2-40B4-BE49-F238E27FC236}">
                <a16:creationId xmlns:a16="http://schemas.microsoft.com/office/drawing/2014/main" xmlns="" id="{418D4DCA-75ED-47F4-93FC-BD63E327F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1844675"/>
            <a:ext cx="720725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GB" altLang="en-US" sz="2400" b="1">
                <a:latin typeface="+mn-lt"/>
              </a:rPr>
              <a:t>III</a:t>
            </a:r>
          </a:p>
        </p:txBody>
      </p:sp>
      <p:sp>
        <p:nvSpPr>
          <p:cNvPr id="23558" name="Text Box 6">
            <a:extLst>
              <a:ext uri="{FF2B5EF4-FFF2-40B4-BE49-F238E27FC236}">
                <a16:creationId xmlns:a16="http://schemas.microsoft.com/office/drawing/2014/main" xmlns="" id="{2F039071-31C8-4AB0-8E5F-F8FB5797A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3526" y="1844675"/>
            <a:ext cx="720725" cy="4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GB" altLang="en-US" sz="2400" b="1">
                <a:latin typeface="+mn-lt"/>
              </a:rPr>
              <a:t>IV</a:t>
            </a:r>
          </a:p>
        </p:txBody>
      </p:sp>
      <p:sp>
        <p:nvSpPr>
          <p:cNvPr id="23559" name="Text Box 7">
            <a:extLst>
              <a:ext uri="{FF2B5EF4-FFF2-40B4-BE49-F238E27FC236}">
                <a16:creationId xmlns:a16="http://schemas.microsoft.com/office/drawing/2014/main" xmlns="" id="{A4ECBE5A-1207-4DD0-9AB1-12245D73C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9" y="5013325"/>
            <a:ext cx="1787525" cy="42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l-GR" altLang="en-US" sz="2200" b="1">
                <a:latin typeface="+mn-lt"/>
              </a:rPr>
              <a:t>Εντοπισμένο</a:t>
            </a:r>
            <a:endParaRPr lang="en-GB" altLang="en-US" sz="2200" b="1">
              <a:latin typeface="+mn-lt"/>
            </a:endParaRPr>
          </a:p>
        </p:txBody>
      </p:sp>
      <p:sp>
        <p:nvSpPr>
          <p:cNvPr id="23560" name="Text Box 8">
            <a:extLst>
              <a:ext uri="{FF2B5EF4-FFF2-40B4-BE49-F238E27FC236}">
                <a16:creationId xmlns:a16="http://schemas.microsoft.com/office/drawing/2014/main" xmlns="" id="{892EC0AA-1CA7-43A1-A8FA-EE5733EF2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4" y="5049838"/>
            <a:ext cx="1787525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l-GR" altLang="en-US" sz="2000" b="1">
                <a:latin typeface="+mn-lt"/>
              </a:rPr>
              <a:t>Διαπερνά το τοίχωμα</a:t>
            </a:r>
            <a:endParaRPr lang="en-GB" altLang="en-US" sz="2000" b="1">
              <a:latin typeface="+mn-lt"/>
            </a:endParaRPr>
          </a:p>
        </p:txBody>
      </p:sp>
      <p:sp>
        <p:nvSpPr>
          <p:cNvPr id="23561" name="Text Box 9">
            <a:extLst>
              <a:ext uri="{FF2B5EF4-FFF2-40B4-BE49-F238E27FC236}">
                <a16:creationId xmlns:a16="http://schemas.microsoft.com/office/drawing/2014/main" xmlns="" id="{1363F584-96B1-4FF2-8BB3-DC0F5A6D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8663" y="5013325"/>
            <a:ext cx="2252662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l-GR" altLang="en-US" sz="2000" b="1">
                <a:latin typeface="+mn-lt"/>
              </a:rPr>
              <a:t>Λεμφαδενική προσβολή</a:t>
            </a:r>
            <a:endParaRPr lang="en-GB" altLang="en-US" sz="2000" b="1">
              <a:latin typeface="+mn-lt"/>
            </a:endParaRPr>
          </a:p>
        </p:txBody>
      </p:sp>
      <p:sp>
        <p:nvSpPr>
          <p:cNvPr id="23562" name="Text Box 10">
            <a:extLst>
              <a:ext uri="{FF2B5EF4-FFF2-40B4-BE49-F238E27FC236}">
                <a16:creationId xmlns:a16="http://schemas.microsoft.com/office/drawing/2014/main" xmlns="" id="{EC3FFF6F-88B5-4416-A49A-13A63B7E5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0438" y="5013325"/>
            <a:ext cx="2087562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l-GR" altLang="en-US" sz="2000" b="1">
                <a:latin typeface="+mn-lt"/>
              </a:rPr>
              <a:t>Μεταστάσεις</a:t>
            </a:r>
            <a:endParaRPr lang="en-GB" altLang="en-US" sz="2000" b="1">
              <a:latin typeface="+mn-lt"/>
            </a:endParaRPr>
          </a:p>
        </p:txBody>
      </p:sp>
      <p:pic>
        <p:nvPicPr>
          <p:cNvPr id="23563" name="Picture 11" descr="XR2">
            <a:extLst>
              <a:ext uri="{FF2B5EF4-FFF2-40B4-BE49-F238E27FC236}">
                <a16:creationId xmlns:a16="http://schemas.microsoft.com/office/drawing/2014/main" xmlns="" id="{26083C7E-789A-4A55-96D6-C200AB82EC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6000"/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740775" y="2359025"/>
            <a:ext cx="1543050" cy="2605088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3564" name="Picture 12" descr="Carecto40macro-icono">
            <a:extLst>
              <a:ext uri="{FF2B5EF4-FFF2-40B4-BE49-F238E27FC236}">
                <a16:creationId xmlns:a16="http://schemas.microsoft.com/office/drawing/2014/main" xmlns="" id="{E835F55F-4E6B-4E62-A7E4-A219D1E88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826"/>
          <a:stretch>
            <a:fillRect/>
          </a:stretch>
        </p:blipFill>
        <p:spPr bwMode="auto">
          <a:xfrm>
            <a:off x="5519739" y="2349500"/>
            <a:ext cx="2840037" cy="2605088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23565" name="Group 13">
            <a:extLst>
              <a:ext uri="{FF2B5EF4-FFF2-40B4-BE49-F238E27FC236}">
                <a16:creationId xmlns:a16="http://schemas.microsoft.com/office/drawing/2014/main" xmlns="" id="{85AD1A57-598E-4CE5-95B1-B8F870446A70}"/>
              </a:ext>
            </a:extLst>
          </p:cNvPr>
          <p:cNvGrpSpPr>
            <a:grpSpLocks/>
          </p:cNvGrpSpPr>
          <p:nvPr/>
        </p:nvGrpSpPr>
        <p:grpSpPr bwMode="auto">
          <a:xfrm>
            <a:off x="1871664" y="2446334"/>
            <a:ext cx="1697037" cy="1325560"/>
            <a:chOff x="248" y="1361"/>
            <a:chExt cx="1069" cy="835"/>
          </a:xfrm>
        </p:grpSpPr>
        <p:sp>
          <p:nvSpPr>
            <p:cNvPr id="23759" name="Rectangle 14">
              <a:extLst>
                <a:ext uri="{FF2B5EF4-FFF2-40B4-BE49-F238E27FC236}">
                  <a16:creationId xmlns:a16="http://schemas.microsoft.com/office/drawing/2014/main" xmlns="" id="{85A96055-6AE7-4C00-9917-2332ED1BE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1801"/>
              <a:ext cx="115" cy="231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760" name="Rectangle 15">
              <a:extLst>
                <a:ext uri="{FF2B5EF4-FFF2-40B4-BE49-F238E27FC236}">
                  <a16:creationId xmlns:a16="http://schemas.microsoft.com/office/drawing/2014/main" xmlns="" id="{FB9FC982-4373-459A-A297-8A565D435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1361"/>
              <a:ext cx="115" cy="23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761" name="Rectangle 16" descr="Oak">
              <a:extLst>
                <a:ext uri="{FF2B5EF4-FFF2-40B4-BE49-F238E27FC236}">
                  <a16:creationId xmlns:a16="http://schemas.microsoft.com/office/drawing/2014/main" xmlns="" id="{D582EEE4-FBE3-4F0D-A275-01C3C0073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633"/>
              <a:ext cx="115" cy="23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762" name="Rectangle 17" descr="Granite">
              <a:extLst>
                <a:ext uri="{FF2B5EF4-FFF2-40B4-BE49-F238E27FC236}">
                  <a16:creationId xmlns:a16="http://schemas.microsoft.com/office/drawing/2014/main" xmlns="" id="{13F4C207-99CB-4F7D-8772-7D6A7298C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745"/>
              <a:ext cx="115" cy="231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763" name="Freeform 18">
              <a:extLst>
                <a:ext uri="{FF2B5EF4-FFF2-40B4-BE49-F238E27FC236}">
                  <a16:creationId xmlns:a16="http://schemas.microsoft.com/office/drawing/2014/main" xmlns="" id="{A3F5CC5A-D92A-45A8-BC12-EE65F6591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861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64" name="Freeform 19">
              <a:extLst>
                <a:ext uri="{FF2B5EF4-FFF2-40B4-BE49-F238E27FC236}">
                  <a16:creationId xmlns:a16="http://schemas.microsoft.com/office/drawing/2014/main" xmlns="" id="{1DB27579-DCB8-408F-A0B9-BF852AC8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882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65" name="Freeform 20">
              <a:extLst>
                <a:ext uri="{FF2B5EF4-FFF2-40B4-BE49-F238E27FC236}">
                  <a16:creationId xmlns:a16="http://schemas.microsoft.com/office/drawing/2014/main" xmlns="" id="{8DC598D2-F170-4ADF-B5A0-FFF6C342D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903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66" name="Freeform 21">
              <a:extLst>
                <a:ext uri="{FF2B5EF4-FFF2-40B4-BE49-F238E27FC236}">
                  <a16:creationId xmlns:a16="http://schemas.microsoft.com/office/drawing/2014/main" xmlns="" id="{C3450CA8-E57D-465A-9C94-112F184D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92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67" name="Freeform 22">
              <a:extLst>
                <a:ext uri="{FF2B5EF4-FFF2-40B4-BE49-F238E27FC236}">
                  <a16:creationId xmlns:a16="http://schemas.microsoft.com/office/drawing/2014/main" xmlns="" id="{E8B18C1D-0AE8-4454-9F5D-42011E7D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945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68" name="Freeform 23">
              <a:extLst>
                <a:ext uri="{FF2B5EF4-FFF2-40B4-BE49-F238E27FC236}">
                  <a16:creationId xmlns:a16="http://schemas.microsoft.com/office/drawing/2014/main" xmlns="" id="{AD5D04E8-3DAA-46C3-9D75-2784C2175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1965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112" name="Freeform 24">
              <a:extLst>
                <a:ext uri="{FF2B5EF4-FFF2-40B4-BE49-F238E27FC236}">
                  <a16:creationId xmlns:a16="http://schemas.microsoft.com/office/drawing/2014/main" xmlns="" id="{296C6A53-62D2-469A-B532-DDF32A944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674"/>
              <a:ext cx="115" cy="231"/>
            </a:xfrm>
            <a:custGeom>
              <a:avLst/>
              <a:gdLst>
                <a:gd name="T0" fmla="*/ 53 w 97"/>
                <a:gd name="T1" fmla="*/ 10 h 74"/>
                <a:gd name="T2" fmla="*/ 0 w 97"/>
                <a:gd name="T3" fmla="*/ 26 h 74"/>
                <a:gd name="T4" fmla="*/ 77 w 97"/>
                <a:gd name="T5" fmla="*/ 74 h 74"/>
                <a:gd name="T6" fmla="*/ 96 w 97"/>
                <a:gd name="T7" fmla="*/ 60 h 74"/>
                <a:gd name="T8" fmla="*/ 80 w 97"/>
                <a:gd name="T9" fmla="*/ 26 h 74"/>
                <a:gd name="T10" fmla="*/ 61 w 97"/>
                <a:gd name="T11" fmla="*/ 12 h 74"/>
                <a:gd name="T12" fmla="*/ 53 w 97"/>
                <a:gd name="T13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4">
                  <a:moveTo>
                    <a:pt x="53" y="10"/>
                  </a:moveTo>
                  <a:cubicBezTo>
                    <a:pt x="16" y="11"/>
                    <a:pt x="9" y="0"/>
                    <a:pt x="0" y="26"/>
                  </a:cubicBezTo>
                  <a:cubicBezTo>
                    <a:pt x="10" y="70"/>
                    <a:pt x="31" y="70"/>
                    <a:pt x="77" y="74"/>
                  </a:cubicBezTo>
                  <a:cubicBezTo>
                    <a:pt x="85" y="70"/>
                    <a:pt x="89" y="67"/>
                    <a:pt x="96" y="60"/>
                  </a:cubicBezTo>
                  <a:cubicBezTo>
                    <a:pt x="93" y="40"/>
                    <a:pt x="97" y="33"/>
                    <a:pt x="80" y="26"/>
                  </a:cubicBezTo>
                  <a:cubicBezTo>
                    <a:pt x="75" y="20"/>
                    <a:pt x="67" y="15"/>
                    <a:pt x="61" y="12"/>
                  </a:cubicBezTo>
                  <a:cubicBezTo>
                    <a:pt x="58" y="10"/>
                    <a:pt x="53" y="10"/>
                    <a:pt x="53" y="1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3" name="Freeform 25">
              <a:extLst>
                <a:ext uri="{FF2B5EF4-FFF2-40B4-BE49-F238E27FC236}">
                  <a16:creationId xmlns:a16="http://schemas.microsoft.com/office/drawing/2014/main" xmlns="" id="{7E151C80-9071-4041-8352-B6A857965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759"/>
              <a:ext cx="115" cy="231"/>
            </a:xfrm>
            <a:custGeom>
              <a:avLst/>
              <a:gdLst>
                <a:gd name="T0" fmla="*/ 53 w 83"/>
                <a:gd name="T1" fmla="*/ 0 h 80"/>
                <a:gd name="T2" fmla="*/ 18 w 83"/>
                <a:gd name="T3" fmla="*/ 13 h 80"/>
                <a:gd name="T4" fmla="*/ 47 w 83"/>
                <a:gd name="T5" fmla="*/ 80 h 80"/>
                <a:gd name="T6" fmla="*/ 77 w 83"/>
                <a:gd name="T7" fmla="*/ 66 h 80"/>
                <a:gd name="T8" fmla="*/ 53 w 83"/>
                <a:gd name="T9" fmla="*/ 0 h 80"/>
                <a:gd name="T10" fmla="*/ 26 w 83"/>
                <a:gd name="T11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0">
                  <a:moveTo>
                    <a:pt x="53" y="0"/>
                  </a:moveTo>
                  <a:cubicBezTo>
                    <a:pt x="40" y="3"/>
                    <a:pt x="29" y="7"/>
                    <a:pt x="18" y="13"/>
                  </a:cubicBezTo>
                  <a:cubicBezTo>
                    <a:pt x="0" y="41"/>
                    <a:pt x="20" y="71"/>
                    <a:pt x="47" y="80"/>
                  </a:cubicBezTo>
                  <a:cubicBezTo>
                    <a:pt x="58" y="75"/>
                    <a:pt x="66" y="70"/>
                    <a:pt x="77" y="66"/>
                  </a:cubicBezTo>
                  <a:cubicBezTo>
                    <a:pt x="83" y="40"/>
                    <a:pt x="75" y="11"/>
                    <a:pt x="53" y="0"/>
                  </a:cubicBezTo>
                  <a:cubicBezTo>
                    <a:pt x="42" y="1"/>
                    <a:pt x="33" y="2"/>
                    <a:pt x="26" y="1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4" name="Freeform 26">
              <a:extLst>
                <a:ext uri="{FF2B5EF4-FFF2-40B4-BE49-F238E27FC236}">
                  <a16:creationId xmlns:a16="http://schemas.microsoft.com/office/drawing/2014/main" xmlns="" id="{70138935-AFC0-41E4-8236-23104A7E6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712"/>
              <a:ext cx="115" cy="231"/>
            </a:xfrm>
            <a:custGeom>
              <a:avLst/>
              <a:gdLst>
                <a:gd name="T0" fmla="*/ 54 w 72"/>
                <a:gd name="T1" fmla="*/ 19 h 110"/>
                <a:gd name="T2" fmla="*/ 38 w 72"/>
                <a:gd name="T3" fmla="*/ 0 h 110"/>
                <a:gd name="T4" fmla="*/ 0 w 72"/>
                <a:gd name="T5" fmla="*/ 24 h 110"/>
                <a:gd name="T6" fmla="*/ 14 w 72"/>
                <a:gd name="T7" fmla="*/ 78 h 110"/>
                <a:gd name="T8" fmla="*/ 38 w 72"/>
                <a:gd name="T9" fmla="*/ 110 h 110"/>
                <a:gd name="T10" fmla="*/ 62 w 72"/>
                <a:gd name="T11" fmla="*/ 102 h 110"/>
                <a:gd name="T12" fmla="*/ 72 w 72"/>
                <a:gd name="T13" fmla="*/ 75 h 110"/>
                <a:gd name="T14" fmla="*/ 51 w 72"/>
                <a:gd name="T15" fmla="*/ 16 h 110"/>
                <a:gd name="T16" fmla="*/ 54 w 72"/>
                <a:gd name="T17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10">
                  <a:moveTo>
                    <a:pt x="54" y="19"/>
                  </a:moveTo>
                  <a:cubicBezTo>
                    <a:pt x="46" y="13"/>
                    <a:pt x="42" y="7"/>
                    <a:pt x="38" y="0"/>
                  </a:cubicBezTo>
                  <a:cubicBezTo>
                    <a:pt x="13" y="3"/>
                    <a:pt x="8" y="2"/>
                    <a:pt x="0" y="24"/>
                  </a:cubicBezTo>
                  <a:cubicBezTo>
                    <a:pt x="2" y="45"/>
                    <a:pt x="4" y="59"/>
                    <a:pt x="14" y="78"/>
                  </a:cubicBezTo>
                  <a:cubicBezTo>
                    <a:pt x="16" y="92"/>
                    <a:pt x="23" y="104"/>
                    <a:pt x="38" y="110"/>
                  </a:cubicBezTo>
                  <a:cubicBezTo>
                    <a:pt x="56" y="103"/>
                    <a:pt x="48" y="105"/>
                    <a:pt x="62" y="102"/>
                  </a:cubicBezTo>
                  <a:cubicBezTo>
                    <a:pt x="64" y="90"/>
                    <a:pt x="69" y="88"/>
                    <a:pt x="72" y="75"/>
                  </a:cubicBezTo>
                  <a:cubicBezTo>
                    <a:pt x="67" y="55"/>
                    <a:pt x="51" y="35"/>
                    <a:pt x="51" y="16"/>
                  </a:cubicBezTo>
                  <a:cubicBezTo>
                    <a:pt x="51" y="14"/>
                    <a:pt x="53" y="18"/>
                    <a:pt x="54" y="1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5" name="Freeform 27">
              <a:extLst>
                <a:ext uri="{FF2B5EF4-FFF2-40B4-BE49-F238E27FC236}">
                  <a16:creationId xmlns:a16="http://schemas.microsoft.com/office/drawing/2014/main" xmlns="" id="{BAEA06BA-8940-42A2-AF0A-98BE7F236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688"/>
              <a:ext cx="115" cy="231"/>
            </a:xfrm>
            <a:custGeom>
              <a:avLst/>
              <a:gdLst>
                <a:gd name="T0" fmla="*/ 71 w 80"/>
                <a:gd name="T1" fmla="*/ 24 h 82"/>
                <a:gd name="T2" fmla="*/ 50 w 80"/>
                <a:gd name="T3" fmla="*/ 0 h 82"/>
                <a:gd name="T4" fmla="*/ 31 w 80"/>
                <a:gd name="T5" fmla="*/ 2 h 82"/>
                <a:gd name="T6" fmla="*/ 15 w 80"/>
                <a:gd name="T7" fmla="*/ 8 h 82"/>
                <a:gd name="T8" fmla="*/ 2 w 80"/>
                <a:gd name="T9" fmla="*/ 32 h 82"/>
                <a:gd name="T10" fmla="*/ 29 w 80"/>
                <a:gd name="T11" fmla="*/ 82 h 82"/>
                <a:gd name="T12" fmla="*/ 74 w 80"/>
                <a:gd name="T13" fmla="*/ 64 h 82"/>
                <a:gd name="T14" fmla="*/ 77 w 80"/>
                <a:gd name="T15" fmla="*/ 40 h 82"/>
                <a:gd name="T16" fmla="*/ 71 w 80"/>
                <a:gd name="T17" fmla="*/ 2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2">
                  <a:moveTo>
                    <a:pt x="71" y="24"/>
                  </a:moveTo>
                  <a:cubicBezTo>
                    <a:pt x="64" y="12"/>
                    <a:pt x="63" y="3"/>
                    <a:pt x="50" y="0"/>
                  </a:cubicBezTo>
                  <a:cubicBezTo>
                    <a:pt x="43" y="0"/>
                    <a:pt x="37" y="0"/>
                    <a:pt x="31" y="2"/>
                  </a:cubicBezTo>
                  <a:cubicBezTo>
                    <a:pt x="25" y="3"/>
                    <a:pt x="15" y="8"/>
                    <a:pt x="15" y="8"/>
                  </a:cubicBezTo>
                  <a:cubicBezTo>
                    <a:pt x="6" y="16"/>
                    <a:pt x="6" y="21"/>
                    <a:pt x="2" y="32"/>
                  </a:cubicBezTo>
                  <a:cubicBezTo>
                    <a:pt x="4" y="62"/>
                    <a:pt x="0" y="74"/>
                    <a:pt x="29" y="82"/>
                  </a:cubicBezTo>
                  <a:cubicBezTo>
                    <a:pt x="43" y="79"/>
                    <a:pt x="60" y="72"/>
                    <a:pt x="74" y="64"/>
                  </a:cubicBezTo>
                  <a:cubicBezTo>
                    <a:pt x="77" y="55"/>
                    <a:pt x="80" y="49"/>
                    <a:pt x="77" y="40"/>
                  </a:cubicBezTo>
                  <a:cubicBezTo>
                    <a:pt x="75" y="34"/>
                    <a:pt x="71" y="24"/>
                    <a:pt x="71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6" name="Freeform 28">
              <a:extLst>
                <a:ext uri="{FF2B5EF4-FFF2-40B4-BE49-F238E27FC236}">
                  <a16:creationId xmlns:a16="http://schemas.microsoft.com/office/drawing/2014/main" xmlns="" id="{BC790170-1DA8-4058-8638-D37D414E9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695"/>
              <a:ext cx="115" cy="231"/>
            </a:xfrm>
            <a:custGeom>
              <a:avLst/>
              <a:gdLst>
                <a:gd name="T0" fmla="*/ 3 w 45"/>
                <a:gd name="T1" fmla="*/ 96 h 102"/>
                <a:gd name="T2" fmla="*/ 27 w 45"/>
                <a:gd name="T3" fmla="*/ 96 h 102"/>
                <a:gd name="T4" fmla="*/ 45 w 45"/>
                <a:gd name="T5" fmla="*/ 40 h 102"/>
                <a:gd name="T6" fmla="*/ 24 w 45"/>
                <a:gd name="T7" fmla="*/ 0 h 102"/>
                <a:gd name="T8" fmla="*/ 0 w 45"/>
                <a:gd name="T9" fmla="*/ 27 h 102"/>
                <a:gd name="T10" fmla="*/ 3 w 45"/>
                <a:gd name="T11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02">
                  <a:moveTo>
                    <a:pt x="3" y="96"/>
                  </a:moveTo>
                  <a:cubicBezTo>
                    <a:pt x="14" y="100"/>
                    <a:pt x="16" y="102"/>
                    <a:pt x="27" y="96"/>
                  </a:cubicBezTo>
                  <a:cubicBezTo>
                    <a:pt x="37" y="79"/>
                    <a:pt x="40" y="58"/>
                    <a:pt x="45" y="40"/>
                  </a:cubicBezTo>
                  <a:cubicBezTo>
                    <a:pt x="42" y="28"/>
                    <a:pt x="33" y="3"/>
                    <a:pt x="24" y="0"/>
                  </a:cubicBezTo>
                  <a:cubicBezTo>
                    <a:pt x="6" y="4"/>
                    <a:pt x="5" y="11"/>
                    <a:pt x="0" y="27"/>
                  </a:cubicBezTo>
                  <a:cubicBezTo>
                    <a:pt x="3" y="49"/>
                    <a:pt x="7" y="72"/>
                    <a:pt x="3" y="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7" name="Freeform 29">
              <a:extLst>
                <a:ext uri="{FF2B5EF4-FFF2-40B4-BE49-F238E27FC236}">
                  <a16:creationId xmlns:a16="http://schemas.microsoft.com/office/drawing/2014/main" xmlns="" id="{9EA64125-DB15-4C18-AC5F-594F0D14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1791"/>
              <a:ext cx="115" cy="231"/>
            </a:xfrm>
            <a:custGeom>
              <a:avLst/>
              <a:gdLst>
                <a:gd name="T0" fmla="*/ 95 w 102"/>
                <a:gd name="T1" fmla="*/ 16 h 91"/>
                <a:gd name="T2" fmla="*/ 55 w 102"/>
                <a:gd name="T3" fmla="*/ 8 h 91"/>
                <a:gd name="T4" fmla="*/ 17 w 102"/>
                <a:gd name="T5" fmla="*/ 16 h 91"/>
                <a:gd name="T6" fmla="*/ 39 w 102"/>
                <a:gd name="T7" fmla="*/ 80 h 91"/>
                <a:gd name="T8" fmla="*/ 65 w 102"/>
                <a:gd name="T9" fmla="*/ 91 h 91"/>
                <a:gd name="T10" fmla="*/ 84 w 102"/>
                <a:gd name="T11" fmla="*/ 75 h 91"/>
                <a:gd name="T12" fmla="*/ 100 w 102"/>
                <a:gd name="T13" fmla="*/ 54 h 91"/>
                <a:gd name="T14" fmla="*/ 89 w 102"/>
                <a:gd name="T15" fmla="*/ 22 h 91"/>
                <a:gd name="T16" fmla="*/ 76 w 102"/>
                <a:gd name="T1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91">
                  <a:moveTo>
                    <a:pt x="95" y="16"/>
                  </a:moveTo>
                  <a:cubicBezTo>
                    <a:pt x="83" y="0"/>
                    <a:pt x="75" y="6"/>
                    <a:pt x="55" y="8"/>
                  </a:cubicBezTo>
                  <a:cubicBezTo>
                    <a:pt x="42" y="10"/>
                    <a:pt x="29" y="12"/>
                    <a:pt x="17" y="16"/>
                  </a:cubicBezTo>
                  <a:cubicBezTo>
                    <a:pt x="0" y="41"/>
                    <a:pt x="12" y="73"/>
                    <a:pt x="39" y="80"/>
                  </a:cubicBezTo>
                  <a:cubicBezTo>
                    <a:pt x="47" y="86"/>
                    <a:pt x="55" y="87"/>
                    <a:pt x="65" y="91"/>
                  </a:cubicBezTo>
                  <a:cubicBezTo>
                    <a:pt x="71" y="85"/>
                    <a:pt x="76" y="79"/>
                    <a:pt x="84" y="75"/>
                  </a:cubicBezTo>
                  <a:cubicBezTo>
                    <a:pt x="89" y="65"/>
                    <a:pt x="96" y="64"/>
                    <a:pt x="100" y="54"/>
                  </a:cubicBezTo>
                  <a:cubicBezTo>
                    <a:pt x="94" y="24"/>
                    <a:pt x="102" y="32"/>
                    <a:pt x="89" y="22"/>
                  </a:cubicBezTo>
                  <a:cubicBezTo>
                    <a:pt x="86" y="13"/>
                    <a:pt x="84" y="9"/>
                    <a:pt x="76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8" name="Freeform 30">
              <a:extLst>
                <a:ext uri="{FF2B5EF4-FFF2-40B4-BE49-F238E27FC236}">
                  <a16:creationId xmlns:a16="http://schemas.microsoft.com/office/drawing/2014/main" xmlns="" id="{E3D73F47-B85F-41AF-971F-8FA01AA89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687"/>
              <a:ext cx="115" cy="231"/>
            </a:xfrm>
            <a:custGeom>
              <a:avLst/>
              <a:gdLst>
                <a:gd name="T0" fmla="*/ 50 w 66"/>
                <a:gd name="T1" fmla="*/ 58 h 84"/>
                <a:gd name="T2" fmla="*/ 66 w 66"/>
                <a:gd name="T3" fmla="*/ 28 h 84"/>
                <a:gd name="T4" fmla="*/ 48 w 66"/>
                <a:gd name="T5" fmla="*/ 7 h 84"/>
                <a:gd name="T6" fmla="*/ 0 w 66"/>
                <a:gd name="T7" fmla="*/ 23 h 84"/>
                <a:gd name="T8" fmla="*/ 32 w 66"/>
                <a:gd name="T9" fmla="*/ 84 h 84"/>
                <a:gd name="T10" fmla="*/ 53 w 66"/>
                <a:gd name="T11" fmla="*/ 66 h 84"/>
                <a:gd name="T12" fmla="*/ 50 w 66"/>
                <a:gd name="T13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4">
                  <a:moveTo>
                    <a:pt x="50" y="58"/>
                  </a:moveTo>
                  <a:cubicBezTo>
                    <a:pt x="59" y="48"/>
                    <a:pt x="62" y="40"/>
                    <a:pt x="66" y="28"/>
                  </a:cubicBezTo>
                  <a:cubicBezTo>
                    <a:pt x="62" y="12"/>
                    <a:pt x="64" y="10"/>
                    <a:pt x="48" y="7"/>
                  </a:cubicBezTo>
                  <a:cubicBezTo>
                    <a:pt x="22" y="8"/>
                    <a:pt x="5" y="0"/>
                    <a:pt x="0" y="23"/>
                  </a:cubicBezTo>
                  <a:cubicBezTo>
                    <a:pt x="2" y="56"/>
                    <a:pt x="4" y="67"/>
                    <a:pt x="32" y="84"/>
                  </a:cubicBezTo>
                  <a:cubicBezTo>
                    <a:pt x="40" y="78"/>
                    <a:pt x="44" y="71"/>
                    <a:pt x="53" y="66"/>
                  </a:cubicBezTo>
                  <a:cubicBezTo>
                    <a:pt x="56" y="56"/>
                    <a:pt x="58" y="58"/>
                    <a:pt x="50" y="5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19" name="Freeform 31">
              <a:extLst>
                <a:ext uri="{FF2B5EF4-FFF2-40B4-BE49-F238E27FC236}">
                  <a16:creationId xmlns:a16="http://schemas.microsoft.com/office/drawing/2014/main" xmlns="" id="{DAFA04FD-41FE-4EE1-A5CC-BC2BF3EA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682"/>
              <a:ext cx="115" cy="231"/>
            </a:xfrm>
            <a:custGeom>
              <a:avLst/>
              <a:gdLst>
                <a:gd name="T0" fmla="*/ 37 w 64"/>
                <a:gd name="T1" fmla="*/ 40 h 53"/>
                <a:gd name="T2" fmla="*/ 64 w 64"/>
                <a:gd name="T3" fmla="*/ 24 h 53"/>
                <a:gd name="T4" fmla="*/ 45 w 64"/>
                <a:gd name="T5" fmla="*/ 0 h 53"/>
                <a:gd name="T6" fmla="*/ 0 w 64"/>
                <a:gd name="T7" fmla="*/ 32 h 53"/>
                <a:gd name="T8" fmla="*/ 19 w 64"/>
                <a:gd name="T9" fmla="*/ 53 h 53"/>
                <a:gd name="T10" fmla="*/ 37 w 64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3">
                  <a:moveTo>
                    <a:pt x="37" y="40"/>
                  </a:moveTo>
                  <a:cubicBezTo>
                    <a:pt x="46" y="34"/>
                    <a:pt x="64" y="24"/>
                    <a:pt x="64" y="24"/>
                  </a:cubicBezTo>
                  <a:cubicBezTo>
                    <a:pt x="60" y="9"/>
                    <a:pt x="59" y="3"/>
                    <a:pt x="45" y="0"/>
                  </a:cubicBezTo>
                  <a:cubicBezTo>
                    <a:pt x="20" y="2"/>
                    <a:pt x="8" y="8"/>
                    <a:pt x="0" y="32"/>
                  </a:cubicBezTo>
                  <a:cubicBezTo>
                    <a:pt x="3" y="47"/>
                    <a:pt x="5" y="47"/>
                    <a:pt x="19" y="53"/>
                  </a:cubicBezTo>
                  <a:cubicBezTo>
                    <a:pt x="25" y="48"/>
                    <a:pt x="33" y="47"/>
                    <a:pt x="37" y="4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0" name="Freeform 32">
              <a:extLst>
                <a:ext uri="{FF2B5EF4-FFF2-40B4-BE49-F238E27FC236}">
                  <a16:creationId xmlns:a16="http://schemas.microsoft.com/office/drawing/2014/main" xmlns="" id="{1ED62A09-5B1A-4D95-8B41-73271B1A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700"/>
              <a:ext cx="115" cy="231"/>
            </a:xfrm>
            <a:custGeom>
              <a:avLst/>
              <a:gdLst>
                <a:gd name="T0" fmla="*/ 30 w 48"/>
                <a:gd name="T1" fmla="*/ 59 h 70"/>
                <a:gd name="T2" fmla="*/ 48 w 48"/>
                <a:gd name="T3" fmla="*/ 14 h 70"/>
                <a:gd name="T4" fmla="*/ 46 w 48"/>
                <a:gd name="T5" fmla="*/ 6 h 70"/>
                <a:gd name="T6" fmla="*/ 30 w 48"/>
                <a:gd name="T7" fmla="*/ 0 h 70"/>
                <a:gd name="T8" fmla="*/ 11 w 48"/>
                <a:gd name="T9" fmla="*/ 14 h 70"/>
                <a:gd name="T10" fmla="*/ 0 w 48"/>
                <a:gd name="T11" fmla="*/ 38 h 70"/>
                <a:gd name="T12" fmla="*/ 22 w 48"/>
                <a:gd name="T13" fmla="*/ 70 h 70"/>
                <a:gd name="T14" fmla="*/ 30 w 48"/>
                <a:gd name="T15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0">
                  <a:moveTo>
                    <a:pt x="30" y="59"/>
                  </a:moveTo>
                  <a:cubicBezTo>
                    <a:pt x="32" y="42"/>
                    <a:pt x="43" y="30"/>
                    <a:pt x="48" y="14"/>
                  </a:cubicBezTo>
                  <a:cubicBezTo>
                    <a:pt x="47" y="11"/>
                    <a:pt x="48" y="7"/>
                    <a:pt x="46" y="6"/>
                  </a:cubicBezTo>
                  <a:cubicBezTo>
                    <a:pt x="41" y="2"/>
                    <a:pt x="30" y="0"/>
                    <a:pt x="30" y="0"/>
                  </a:cubicBezTo>
                  <a:cubicBezTo>
                    <a:pt x="21" y="3"/>
                    <a:pt x="17" y="6"/>
                    <a:pt x="11" y="14"/>
                  </a:cubicBezTo>
                  <a:cubicBezTo>
                    <a:pt x="7" y="22"/>
                    <a:pt x="3" y="29"/>
                    <a:pt x="0" y="38"/>
                  </a:cubicBezTo>
                  <a:cubicBezTo>
                    <a:pt x="3" y="57"/>
                    <a:pt x="3" y="63"/>
                    <a:pt x="22" y="70"/>
                  </a:cubicBezTo>
                  <a:cubicBezTo>
                    <a:pt x="28" y="64"/>
                    <a:pt x="48" y="33"/>
                    <a:pt x="30" y="5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1" name="Freeform 33">
              <a:extLst>
                <a:ext uri="{FF2B5EF4-FFF2-40B4-BE49-F238E27FC236}">
                  <a16:creationId xmlns:a16="http://schemas.microsoft.com/office/drawing/2014/main" xmlns="" id="{F25D2F7B-95EC-4C49-B7BC-39E849C0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1817"/>
              <a:ext cx="115" cy="231"/>
            </a:xfrm>
            <a:custGeom>
              <a:avLst/>
              <a:gdLst>
                <a:gd name="T0" fmla="*/ 79 w 101"/>
                <a:gd name="T1" fmla="*/ 78 h 80"/>
                <a:gd name="T2" fmla="*/ 101 w 101"/>
                <a:gd name="T3" fmla="*/ 51 h 80"/>
                <a:gd name="T4" fmla="*/ 90 w 101"/>
                <a:gd name="T5" fmla="*/ 8 h 80"/>
                <a:gd name="T6" fmla="*/ 63 w 101"/>
                <a:gd name="T7" fmla="*/ 0 h 80"/>
                <a:gd name="T8" fmla="*/ 34 w 101"/>
                <a:gd name="T9" fmla="*/ 8 h 80"/>
                <a:gd name="T10" fmla="*/ 10 w 101"/>
                <a:gd name="T11" fmla="*/ 30 h 80"/>
                <a:gd name="T12" fmla="*/ 37 w 101"/>
                <a:gd name="T13" fmla="*/ 80 h 80"/>
                <a:gd name="T14" fmla="*/ 85 w 101"/>
                <a:gd name="T15" fmla="*/ 78 h 80"/>
                <a:gd name="T16" fmla="*/ 93 w 101"/>
                <a:gd name="T17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80">
                  <a:moveTo>
                    <a:pt x="79" y="78"/>
                  </a:moveTo>
                  <a:cubicBezTo>
                    <a:pt x="90" y="69"/>
                    <a:pt x="96" y="64"/>
                    <a:pt x="101" y="51"/>
                  </a:cubicBezTo>
                  <a:cubicBezTo>
                    <a:pt x="97" y="36"/>
                    <a:pt x="100" y="17"/>
                    <a:pt x="90" y="8"/>
                  </a:cubicBezTo>
                  <a:cubicBezTo>
                    <a:pt x="85" y="4"/>
                    <a:pt x="67" y="1"/>
                    <a:pt x="63" y="0"/>
                  </a:cubicBezTo>
                  <a:cubicBezTo>
                    <a:pt x="53" y="3"/>
                    <a:pt x="34" y="8"/>
                    <a:pt x="34" y="8"/>
                  </a:cubicBezTo>
                  <a:cubicBezTo>
                    <a:pt x="26" y="16"/>
                    <a:pt x="17" y="21"/>
                    <a:pt x="10" y="30"/>
                  </a:cubicBezTo>
                  <a:cubicBezTo>
                    <a:pt x="0" y="55"/>
                    <a:pt x="10" y="73"/>
                    <a:pt x="37" y="80"/>
                  </a:cubicBezTo>
                  <a:cubicBezTo>
                    <a:pt x="53" y="79"/>
                    <a:pt x="69" y="80"/>
                    <a:pt x="85" y="78"/>
                  </a:cubicBezTo>
                  <a:cubicBezTo>
                    <a:pt x="90" y="77"/>
                    <a:pt x="93" y="64"/>
                    <a:pt x="93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2" name="Freeform 34">
              <a:extLst>
                <a:ext uri="{FF2B5EF4-FFF2-40B4-BE49-F238E27FC236}">
                  <a16:creationId xmlns:a16="http://schemas.microsoft.com/office/drawing/2014/main" xmlns="" id="{DE8277E3-1198-4765-AAA9-3C5FC047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831"/>
              <a:ext cx="115" cy="231"/>
            </a:xfrm>
            <a:custGeom>
              <a:avLst/>
              <a:gdLst>
                <a:gd name="T0" fmla="*/ 59 w 66"/>
                <a:gd name="T1" fmla="*/ 45 h 53"/>
                <a:gd name="T2" fmla="*/ 30 w 66"/>
                <a:gd name="T3" fmla="*/ 0 h 53"/>
                <a:gd name="T4" fmla="*/ 8 w 66"/>
                <a:gd name="T5" fmla="*/ 24 h 53"/>
                <a:gd name="T6" fmla="*/ 0 w 66"/>
                <a:gd name="T7" fmla="*/ 48 h 53"/>
                <a:gd name="T8" fmla="*/ 43 w 66"/>
                <a:gd name="T9" fmla="*/ 51 h 53"/>
                <a:gd name="T10" fmla="*/ 59 w 66"/>
                <a:gd name="T1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3">
                  <a:moveTo>
                    <a:pt x="59" y="45"/>
                  </a:moveTo>
                  <a:cubicBezTo>
                    <a:pt x="66" y="20"/>
                    <a:pt x="49" y="7"/>
                    <a:pt x="30" y="0"/>
                  </a:cubicBezTo>
                  <a:cubicBezTo>
                    <a:pt x="18" y="7"/>
                    <a:pt x="17" y="16"/>
                    <a:pt x="8" y="24"/>
                  </a:cubicBezTo>
                  <a:cubicBezTo>
                    <a:pt x="5" y="32"/>
                    <a:pt x="0" y="48"/>
                    <a:pt x="0" y="48"/>
                  </a:cubicBezTo>
                  <a:cubicBezTo>
                    <a:pt x="15" y="53"/>
                    <a:pt x="27" y="52"/>
                    <a:pt x="43" y="51"/>
                  </a:cubicBezTo>
                  <a:cubicBezTo>
                    <a:pt x="48" y="49"/>
                    <a:pt x="59" y="45"/>
                    <a:pt x="59" y="4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3" name="Freeform 35">
              <a:extLst>
                <a:ext uri="{FF2B5EF4-FFF2-40B4-BE49-F238E27FC236}">
                  <a16:creationId xmlns:a16="http://schemas.microsoft.com/office/drawing/2014/main" xmlns="" id="{8C1B2415-0FF4-4CC9-B1CF-AA58F8E53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749"/>
              <a:ext cx="115" cy="231"/>
            </a:xfrm>
            <a:custGeom>
              <a:avLst/>
              <a:gdLst>
                <a:gd name="T0" fmla="*/ 27 w 54"/>
                <a:gd name="T1" fmla="*/ 66 h 69"/>
                <a:gd name="T2" fmla="*/ 48 w 54"/>
                <a:gd name="T3" fmla="*/ 50 h 69"/>
                <a:gd name="T4" fmla="*/ 54 w 54"/>
                <a:gd name="T5" fmla="*/ 34 h 69"/>
                <a:gd name="T6" fmla="*/ 24 w 54"/>
                <a:gd name="T7" fmla="*/ 21 h 69"/>
                <a:gd name="T8" fmla="*/ 0 w 54"/>
                <a:gd name="T9" fmla="*/ 50 h 69"/>
                <a:gd name="T10" fmla="*/ 22 w 54"/>
                <a:gd name="T11" fmla="*/ 69 h 69"/>
                <a:gd name="T12" fmla="*/ 43 w 54"/>
                <a:gd name="T1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27" y="66"/>
                  </a:moveTo>
                  <a:cubicBezTo>
                    <a:pt x="36" y="62"/>
                    <a:pt x="43" y="59"/>
                    <a:pt x="48" y="50"/>
                  </a:cubicBezTo>
                  <a:cubicBezTo>
                    <a:pt x="50" y="44"/>
                    <a:pt x="54" y="34"/>
                    <a:pt x="54" y="34"/>
                  </a:cubicBezTo>
                  <a:cubicBezTo>
                    <a:pt x="49" y="0"/>
                    <a:pt x="47" y="12"/>
                    <a:pt x="24" y="21"/>
                  </a:cubicBezTo>
                  <a:cubicBezTo>
                    <a:pt x="14" y="30"/>
                    <a:pt x="9" y="41"/>
                    <a:pt x="0" y="50"/>
                  </a:cubicBezTo>
                  <a:cubicBezTo>
                    <a:pt x="4" y="61"/>
                    <a:pt x="12" y="61"/>
                    <a:pt x="22" y="69"/>
                  </a:cubicBezTo>
                  <a:cubicBezTo>
                    <a:pt x="31" y="66"/>
                    <a:pt x="43" y="65"/>
                    <a:pt x="43" y="53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4" name="Freeform 36">
              <a:extLst>
                <a:ext uri="{FF2B5EF4-FFF2-40B4-BE49-F238E27FC236}">
                  <a16:creationId xmlns:a16="http://schemas.microsoft.com/office/drawing/2014/main" xmlns="" id="{6F957E96-F787-4423-AE12-18790A631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803"/>
              <a:ext cx="115" cy="231"/>
            </a:xfrm>
            <a:custGeom>
              <a:avLst/>
              <a:gdLst>
                <a:gd name="T0" fmla="*/ 59 w 63"/>
                <a:gd name="T1" fmla="*/ 66 h 88"/>
                <a:gd name="T2" fmla="*/ 48 w 63"/>
                <a:gd name="T3" fmla="*/ 0 h 88"/>
                <a:gd name="T4" fmla="*/ 0 w 63"/>
                <a:gd name="T5" fmla="*/ 64 h 88"/>
                <a:gd name="T6" fmla="*/ 11 w 63"/>
                <a:gd name="T7" fmla="*/ 88 h 88"/>
                <a:gd name="T8" fmla="*/ 35 w 63"/>
                <a:gd name="T9" fmla="*/ 80 h 88"/>
                <a:gd name="T10" fmla="*/ 62 w 63"/>
                <a:gd name="T11" fmla="*/ 64 h 88"/>
                <a:gd name="T12" fmla="*/ 59 w 63"/>
                <a:gd name="T13" fmla="*/ 45 h 88"/>
                <a:gd name="T14" fmla="*/ 56 w 63"/>
                <a:gd name="T15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8">
                  <a:moveTo>
                    <a:pt x="59" y="66"/>
                  </a:moveTo>
                  <a:cubicBezTo>
                    <a:pt x="57" y="37"/>
                    <a:pt x="63" y="20"/>
                    <a:pt x="48" y="0"/>
                  </a:cubicBezTo>
                  <a:cubicBezTo>
                    <a:pt x="17" y="7"/>
                    <a:pt x="5" y="35"/>
                    <a:pt x="0" y="64"/>
                  </a:cubicBezTo>
                  <a:cubicBezTo>
                    <a:pt x="2" y="73"/>
                    <a:pt x="4" y="80"/>
                    <a:pt x="11" y="88"/>
                  </a:cubicBezTo>
                  <a:cubicBezTo>
                    <a:pt x="29" y="81"/>
                    <a:pt x="21" y="83"/>
                    <a:pt x="35" y="80"/>
                  </a:cubicBezTo>
                  <a:cubicBezTo>
                    <a:pt x="52" y="83"/>
                    <a:pt x="55" y="80"/>
                    <a:pt x="62" y="64"/>
                  </a:cubicBezTo>
                  <a:cubicBezTo>
                    <a:pt x="61" y="57"/>
                    <a:pt x="60" y="51"/>
                    <a:pt x="59" y="45"/>
                  </a:cubicBezTo>
                  <a:cubicBezTo>
                    <a:pt x="58" y="42"/>
                    <a:pt x="56" y="37"/>
                    <a:pt x="56" y="37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5" name="Freeform 37">
              <a:extLst>
                <a:ext uri="{FF2B5EF4-FFF2-40B4-BE49-F238E27FC236}">
                  <a16:creationId xmlns:a16="http://schemas.microsoft.com/office/drawing/2014/main" xmlns="" id="{0E673D89-70B0-43DB-BF7A-80132B7EB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1758"/>
              <a:ext cx="115" cy="231"/>
            </a:xfrm>
            <a:custGeom>
              <a:avLst/>
              <a:gdLst>
                <a:gd name="T0" fmla="*/ 49 w 50"/>
                <a:gd name="T1" fmla="*/ 35 h 51"/>
                <a:gd name="T2" fmla="*/ 30 w 50"/>
                <a:gd name="T3" fmla="*/ 0 h 51"/>
                <a:gd name="T4" fmla="*/ 6 w 50"/>
                <a:gd name="T5" fmla="*/ 8 h 51"/>
                <a:gd name="T6" fmla="*/ 25 w 50"/>
                <a:gd name="T7" fmla="*/ 51 h 51"/>
                <a:gd name="T8" fmla="*/ 44 w 50"/>
                <a:gd name="T9" fmla="*/ 45 h 51"/>
                <a:gd name="T10" fmla="*/ 49 w 50"/>
                <a:gd name="T11" fmla="*/ 29 h 51"/>
                <a:gd name="T12" fmla="*/ 49 w 50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1">
                  <a:moveTo>
                    <a:pt x="49" y="35"/>
                  </a:moveTo>
                  <a:cubicBezTo>
                    <a:pt x="43" y="20"/>
                    <a:pt x="42" y="10"/>
                    <a:pt x="30" y="0"/>
                  </a:cubicBezTo>
                  <a:cubicBezTo>
                    <a:pt x="22" y="2"/>
                    <a:pt x="13" y="5"/>
                    <a:pt x="6" y="8"/>
                  </a:cubicBezTo>
                  <a:cubicBezTo>
                    <a:pt x="0" y="29"/>
                    <a:pt x="13" y="37"/>
                    <a:pt x="25" y="51"/>
                  </a:cubicBezTo>
                  <a:cubicBezTo>
                    <a:pt x="25" y="50"/>
                    <a:pt x="42" y="46"/>
                    <a:pt x="44" y="45"/>
                  </a:cubicBezTo>
                  <a:cubicBezTo>
                    <a:pt x="47" y="41"/>
                    <a:pt x="44" y="31"/>
                    <a:pt x="49" y="29"/>
                  </a:cubicBezTo>
                  <a:cubicBezTo>
                    <a:pt x="50" y="27"/>
                    <a:pt x="49" y="33"/>
                    <a:pt x="49" y="3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6" name="Freeform 38">
              <a:extLst>
                <a:ext uri="{FF2B5EF4-FFF2-40B4-BE49-F238E27FC236}">
                  <a16:creationId xmlns:a16="http://schemas.microsoft.com/office/drawing/2014/main" xmlns="" id="{0458CF55-E335-481B-A4F6-47275214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1829"/>
              <a:ext cx="115" cy="231"/>
            </a:xfrm>
            <a:custGeom>
              <a:avLst/>
              <a:gdLst>
                <a:gd name="T0" fmla="*/ 37 w 67"/>
                <a:gd name="T1" fmla="*/ 62 h 62"/>
                <a:gd name="T2" fmla="*/ 67 w 67"/>
                <a:gd name="T3" fmla="*/ 49 h 62"/>
                <a:gd name="T4" fmla="*/ 45 w 67"/>
                <a:gd name="T5" fmla="*/ 9 h 62"/>
                <a:gd name="T6" fmla="*/ 24 w 67"/>
                <a:gd name="T7" fmla="*/ 3 h 62"/>
                <a:gd name="T8" fmla="*/ 0 w 67"/>
                <a:gd name="T9" fmla="*/ 38 h 62"/>
                <a:gd name="T10" fmla="*/ 37 w 67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2">
                  <a:moveTo>
                    <a:pt x="37" y="62"/>
                  </a:moveTo>
                  <a:cubicBezTo>
                    <a:pt x="49" y="59"/>
                    <a:pt x="62" y="61"/>
                    <a:pt x="67" y="49"/>
                  </a:cubicBezTo>
                  <a:cubicBezTo>
                    <a:pt x="63" y="32"/>
                    <a:pt x="63" y="13"/>
                    <a:pt x="45" y="9"/>
                  </a:cubicBezTo>
                  <a:cubicBezTo>
                    <a:pt x="38" y="0"/>
                    <a:pt x="34" y="0"/>
                    <a:pt x="24" y="3"/>
                  </a:cubicBezTo>
                  <a:cubicBezTo>
                    <a:pt x="14" y="14"/>
                    <a:pt x="5" y="23"/>
                    <a:pt x="0" y="38"/>
                  </a:cubicBezTo>
                  <a:cubicBezTo>
                    <a:pt x="4" y="53"/>
                    <a:pt x="20" y="62"/>
                    <a:pt x="37" y="6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7" name="Freeform 39">
              <a:extLst>
                <a:ext uri="{FF2B5EF4-FFF2-40B4-BE49-F238E27FC236}">
                  <a16:creationId xmlns:a16="http://schemas.microsoft.com/office/drawing/2014/main" xmlns="" id="{63F8CEDE-9102-4282-8F1E-F663D94F0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1815"/>
              <a:ext cx="115" cy="231"/>
            </a:xfrm>
            <a:custGeom>
              <a:avLst/>
              <a:gdLst>
                <a:gd name="T0" fmla="*/ 47 w 53"/>
                <a:gd name="T1" fmla="*/ 56 h 80"/>
                <a:gd name="T2" fmla="*/ 31 w 53"/>
                <a:gd name="T3" fmla="*/ 0 h 80"/>
                <a:gd name="T4" fmla="*/ 13 w 53"/>
                <a:gd name="T5" fmla="*/ 16 h 80"/>
                <a:gd name="T6" fmla="*/ 7 w 53"/>
                <a:gd name="T7" fmla="*/ 32 h 80"/>
                <a:gd name="T8" fmla="*/ 26 w 53"/>
                <a:gd name="T9" fmla="*/ 80 h 80"/>
                <a:gd name="T10" fmla="*/ 47 w 53"/>
                <a:gd name="T11" fmla="*/ 66 h 80"/>
                <a:gd name="T12" fmla="*/ 47 w 53"/>
                <a:gd name="T1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0">
                  <a:moveTo>
                    <a:pt x="47" y="56"/>
                  </a:moveTo>
                  <a:cubicBezTo>
                    <a:pt x="50" y="36"/>
                    <a:pt x="49" y="11"/>
                    <a:pt x="31" y="0"/>
                  </a:cubicBezTo>
                  <a:cubicBezTo>
                    <a:pt x="21" y="2"/>
                    <a:pt x="17" y="6"/>
                    <a:pt x="13" y="16"/>
                  </a:cubicBezTo>
                  <a:cubicBezTo>
                    <a:pt x="10" y="21"/>
                    <a:pt x="7" y="32"/>
                    <a:pt x="7" y="32"/>
                  </a:cubicBezTo>
                  <a:cubicBezTo>
                    <a:pt x="9" y="69"/>
                    <a:pt x="0" y="70"/>
                    <a:pt x="26" y="80"/>
                  </a:cubicBezTo>
                  <a:cubicBezTo>
                    <a:pt x="44" y="72"/>
                    <a:pt x="38" y="78"/>
                    <a:pt x="47" y="66"/>
                  </a:cubicBezTo>
                  <a:cubicBezTo>
                    <a:pt x="50" y="55"/>
                    <a:pt x="53" y="56"/>
                    <a:pt x="47" y="5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8" name="Freeform 40">
              <a:extLst>
                <a:ext uri="{FF2B5EF4-FFF2-40B4-BE49-F238E27FC236}">
                  <a16:creationId xmlns:a16="http://schemas.microsoft.com/office/drawing/2014/main" xmlns="" id="{4F9DA06B-0177-4B5B-9EEE-60B90D494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1774"/>
              <a:ext cx="115" cy="231"/>
            </a:xfrm>
            <a:custGeom>
              <a:avLst/>
              <a:gdLst>
                <a:gd name="T0" fmla="*/ 19 w 63"/>
                <a:gd name="T1" fmla="*/ 48 h 51"/>
                <a:gd name="T2" fmla="*/ 40 w 63"/>
                <a:gd name="T3" fmla="*/ 35 h 51"/>
                <a:gd name="T4" fmla="*/ 59 w 63"/>
                <a:gd name="T5" fmla="*/ 21 h 51"/>
                <a:gd name="T6" fmla="*/ 51 w 63"/>
                <a:gd name="T7" fmla="*/ 0 h 51"/>
                <a:gd name="T8" fmla="*/ 11 w 63"/>
                <a:gd name="T9" fmla="*/ 19 h 51"/>
                <a:gd name="T10" fmla="*/ 16 w 63"/>
                <a:gd name="T11" fmla="*/ 51 h 51"/>
                <a:gd name="T12" fmla="*/ 38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19" y="48"/>
                  </a:moveTo>
                  <a:cubicBezTo>
                    <a:pt x="27" y="42"/>
                    <a:pt x="30" y="37"/>
                    <a:pt x="40" y="35"/>
                  </a:cubicBezTo>
                  <a:cubicBezTo>
                    <a:pt x="46" y="28"/>
                    <a:pt x="52" y="28"/>
                    <a:pt x="59" y="21"/>
                  </a:cubicBezTo>
                  <a:cubicBezTo>
                    <a:pt x="63" y="9"/>
                    <a:pt x="57" y="10"/>
                    <a:pt x="51" y="0"/>
                  </a:cubicBezTo>
                  <a:cubicBezTo>
                    <a:pt x="31" y="2"/>
                    <a:pt x="23" y="4"/>
                    <a:pt x="11" y="19"/>
                  </a:cubicBezTo>
                  <a:cubicBezTo>
                    <a:pt x="6" y="31"/>
                    <a:pt x="0" y="45"/>
                    <a:pt x="16" y="51"/>
                  </a:cubicBezTo>
                  <a:cubicBezTo>
                    <a:pt x="26" y="47"/>
                    <a:pt x="29" y="40"/>
                    <a:pt x="38" y="3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29" name="Freeform 41">
              <a:extLst>
                <a:ext uri="{FF2B5EF4-FFF2-40B4-BE49-F238E27FC236}">
                  <a16:creationId xmlns:a16="http://schemas.microsoft.com/office/drawing/2014/main" xmlns="" id="{18470470-DA13-4AF3-8E47-FDE15BA6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1678"/>
              <a:ext cx="115" cy="231"/>
            </a:xfrm>
            <a:custGeom>
              <a:avLst/>
              <a:gdLst>
                <a:gd name="T0" fmla="*/ 29 w 64"/>
                <a:gd name="T1" fmla="*/ 51 h 51"/>
                <a:gd name="T2" fmla="*/ 51 w 64"/>
                <a:gd name="T3" fmla="*/ 40 h 51"/>
                <a:gd name="T4" fmla="*/ 64 w 64"/>
                <a:gd name="T5" fmla="*/ 16 h 51"/>
                <a:gd name="T6" fmla="*/ 45 w 64"/>
                <a:gd name="T7" fmla="*/ 0 h 51"/>
                <a:gd name="T8" fmla="*/ 8 w 64"/>
                <a:gd name="T9" fmla="*/ 8 h 51"/>
                <a:gd name="T10" fmla="*/ 0 w 64"/>
                <a:gd name="T11" fmla="*/ 32 h 51"/>
                <a:gd name="T12" fmla="*/ 16 w 64"/>
                <a:gd name="T13" fmla="*/ 51 h 51"/>
                <a:gd name="T14" fmla="*/ 29 w 64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1">
                  <a:moveTo>
                    <a:pt x="29" y="51"/>
                  </a:moveTo>
                  <a:cubicBezTo>
                    <a:pt x="37" y="47"/>
                    <a:pt x="42" y="43"/>
                    <a:pt x="51" y="40"/>
                  </a:cubicBezTo>
                  <a:cubicBezTo>
                    <a:pt x="62" y="21"/>
                    <a:pt x="58" y="29"/>
                    <a:pt x="64" y="16"/>
                  </a:cubicBezTo>
                  <a:cubicBezTo>
                    <a:pt x="60" y="5"/>
                    <a:pt x="55" y="3"/>
                    <a:pt x="45" y="0"/>
                  </a:cubicBezTo>
                  <a:cubicBezTo>
                    <a:pt x="31" y="1"/>
                    <a:pt x="20" y="3"/>
                    <a:pt x="8" y="8"/>
                  </a:cubicBezTo>
                  <a:cubicBezTo>
                    <a:pt x="5" y="15"/>
                    <a:pt x="2" y="24"/>
                    <a:pt x="0" y="32"/>
                  </a:cubicBezTo>
                  <a:cubicBezTo>
                    <a:pt x="3" y="41"/>
                    <a:pt x="9" y="43"/>
                    <a:pt x="16" y="51"/>
                  </a:cubicBezTo>
                  <a:cubicBezTo>
                    <a:pt x="39" y="47"/>
                    <a:pt x="43" y="45"/>
                    <a:pt x="29" y="5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0" name="Freeform 42">
              <a:extLst>
                <a:ext uri="{FF2B5EF4-FFF2-40B4-BE49-F238E27FC236}">
                  <a16:creationId xmlns:a16="http://schemas.microsoft.com/office/drawing/2014/main" xmlns="" id="{6ABAE0B0-C097-4E80-BABD-16CF057C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1814"/>
              <a:ext cx="115" cy="231"/>
            </a:xfrm>
            <a:custGeom>
              <a:avLst/>
              <a:gdLst>
                <a:gd name="T0" fmla="*/ 96 w 103"/>
                <a:gd name="T1" fmla="*/ 9 h 76"/>
                <a:gd name="T2" fmla="*/ 21 w 103"/>
                <a:gd name="T3" fmla="*/ 15 h 76"/>
                <a:gd name="T4" fmla="*/ 0 w 103"/>
                <a:gd name="T5" fmla="*/ 52 h 76"/>
                <a:gd name="T6" fmla="*/ 13 w 103"/>
                <a:gd name="T7" fmla="*/ 76 h 76"/>
                <a:gd name="T8" fmla="*/ 66 w 103"/>
                <a:gd name="T9" fmla="*/ 73 h 76"/>
                <a:gd name="T10" fmla="*/ 93 w 103"/>
                <a:gd name="T11" fmla="*/ 68 h 76"/>
                <a:gd name="T12" fmla="*/ 98 w 103"/>
                <a:gd name="T13" fmla="*/ 23 h 76"/>
                <a:gd name="T14" fmla="*/ 90 w 103"/>
                <a:gd name="T15" fmla="*/ 9 h 76"/>
                <a:gd name="T16" fmla="*/ 96 w 103"/>
                <a:gd name="T1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76">
                  <a:moveTo>
                    <a:pt x="96" y="9"/>
                  </a:moveTo>
                  <a:cubicBezTo>
                    <a:pt x="74" y="8"/>
                    <a:pt x="40" y="0"/>
                    <a:pt x="21" y="15"/>
                  </a:cubicBezTo>
                  <a:cubicBezTo>
                    <a:pt x="12" y="28"/>
                    <a:pt x="4" y="35"/>
                    <a:pt x="0" y="52"/>
                  </a:cubicBezTo>
                  <a:cubicBezTo>
                    <a:pt x="1" y="64"/>
                    <a:pt x="0" y="71"/>
                    <a:pt x="13" y="76"/>
                  </a:cubicBezTo>
                  <a:cubicBezTo>
                    <a:pt x="42" y="68"/>
                    <a:pt x="25" y="70"/>
                    <a:pt x="66" y="73"/>
                  </a:cubicBezTo>
                  <a:cubicBezTo>
                    <a:pt x="79" y="76"/>
                    <a:pt x="81" y="75"/>
                    <a:pt x="93" y="68"/>
                  </a:cubicBezTo>
                  <a:cubicBezTo>
                    <a:pt x="103" y="50"/>
                    <a:pt x="101" y="47"/>
                    <a:pt x="98" y="23"/>
                  </a:cubicBezTo>
                  <a:cubicBezTo>
                    <a:pt x="97" y="17"/>
                    <a:pt x="90" y="14"/>
                    <a:pt x="90" y="9"/>
                  </a:cubicBezTo>
                  <a:cubicBezTo>
                    <a:pt x="90" y="7"/>
                    <a:pt x="94" y="9"/>
                    <a:pt x="96" y="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1" name="Freeform 43">
              <a:extLst>
                <a:ext uri="{FF2B5EF4-FFF2-40B4-BE49-F238E27FC236}">
                  <a16:creationId xmlns:a16="http://schemas.microsoft.com/office/drawing/2014/main" xmlns="" id="{814BAE8A-9EA0-41AF-993F-F720D620C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674"/>
              <a:ext cx="115" cy="231"/>
            </a:xfrm>
            <a:custGeom>
              <a:avLst/>
              <a:gdLst>
                <a:gd name="T0" fmla="*/ 38 w 126"/>
                <a:gd name="T1" fmla="*/ 53 h 59"/>
                <a:gd name="T2" fmla="*/ 102 w 126"/>
                <a:gd name="T3" fmla="*/ 37 h 59"/>
                <a:gd name="T4" fmla="*/ 121 w 126"/>
                <a:gd name="T5" fmla="*/ 24 h 59"/>
                <a:gd name="T6" fmla="*/ 89 w 126"/>
                <a:gd name="T7" fmla="*/ 0 h 59"/>
                <a:gd name="T8" fmla="*/ 41 w 126"/>
                <a:gd name="T9" fmla="*/ 13 h 59"/>
                <a:gd name="T10" fmla="*/ 14 w 126"/>
                <a:gd name="T11" fmla="*/ 16 h 59"/>
                <a:gd name="T12" fmla="*/ 22 w 126"/>
                <a:gd name="T13" fmla="*/ 59 h 59"/>
                <a:gd name="T14" fmla="*/ 38 w 126"/>
                <a:gd name="T15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59">
                  <a:moveTo>
                    <a:pt x="38" y="53"/>
                  </a:moveTo>
                  <a:cubicBezTo>
                    <a:pt x="59" y="47"/>
                    <a:pt x="80" y="43"/>
                    <a:pt x="102" y="37"/>
                  </a:cubicBezTo>
                  <a:cubicBezTo>
                    <a:pt x="108" y="32"/>
                    <a:pt x="118" y="31"/>
                    <a:pt x="121" y="24"/>
                  </a:cubicBezTo>
                  <a:cubicBezTo>
                    <a:pt x="126" y="8"/>
                    <a:pt x="96" y="2"/>
                    <a:pt x="89" y="0"/>
                  </a:cubicBezTo>
                  <a:cubicBezTo>
                    <a:pt x="73" y="4"/>
                    <a:pt x="57" y="8"/>
                    <a:pt x="41" y="13"/>
                  </a:cubicBezTo>
                  <a:cubicBezTo>
                    <a:pt x="29" y="10"/>
                    <a:pt x="24" y="11"/>
                    <a:pt x="14" y="16"/>
                  </a:cubicBezTo>
                  <a:cubicBezTo>
                    <a:pt x="0" y="29"/>
                    <a:pt x="2" y="51"/>
                    <a:pt x="22" y="59"/>
                  </a:cubicBezTo>
                  <a:cubicBezTo>
                    <a:pt x="46" y="55"/>
                    <a:pt x="50" y="59"/>
                    <a:pt x="38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2" name="Freeform 44">
              <a:extLst>
                <a:ext uri="{FF2B5EF4-FFF2-40B4-BE49-F238E27FC236}">
                  <a16:creationId xmlns:a16="http://schemas.microsoft.com/office/drawing/2014/main" xmlns="" id="{83E38913-D628-460B-9D02-B2A682B16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686"/>
              <a:ext cx="115" cy="231"/>
            </a:xfrm>
            <a:custGeom>
              <a:avLst/>
              <a:gdLst>
                <a:gd name="T0" fmla="*/ 30 w 46"/>
                <a:gd name="T1" fmla="*/ 61 h 61"/>
                <a:gd name="T2" fmla="*/ 41 w 46"/>
                <a:gd name="T3" fmla="*/ 45 h 61"/>
                <a:gd name="T4" fmla="*/ 46 w 46"/>
                <a:gd name="T5" fmla="*/ 26 h 61"/>
                <a:gd name="T6" fmla="*/ 22 w 46"/>
                <a:gd name="T7" fmla="*/ 0 h 61"/>
                <a:gd name="T8" fmla="*/ 1 w 46"/>
                <a:gd name="T9" fmla="*/ 24 h 61"/>
                <a:gd name="T10" fmla="*/ 17 w 46"/>
                <a:gd name="T11" fmla="*/ 61 h 61"/>
                <a:gd name="T12" fmla="*/ 30 w 4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1">
                  <a:moveTo>
                    <a:pt x="30" y="61"/>
                  </a:moveTo>
                  <a:cubicBezTo>
                    <a:pt x="38" y="52"/>
                    <a:pt x="37" y="55"/>
                    <a:pt x="41" y="45"/>
                  </a:cubicBezTo>
                  <a:cubicBezTo>
                    <a:pt x="42" y="38"/>
                    <a:pt x="46" y="26"/>
                    <a:pt x="46" y="26"/>
                  </a:cubicBezTo>
                  <a:cubicBezTo>
                    <a:pt x="41" y="8"/>
                    <a:pt x="39" y="4"/>
                    <a:pt x="22" y="0"/>
                  </a:cubicBezTo>
                  <a:cubicBezTo>
                    <a:pt x="8" y="8"/>
                    <a:pt x="4" y="8"/>
                    <a:pt x="1" y="24"/>
                  </a:cubicBezTo>
                  <a:cubicBezTo>
                    <a:pt x="3" y="45"/>
                    <a:pt x="0" y="48"/>
                    <a:pt x="17" y="61"/>
                  </a:cubicBezTo>
                  <a:cubicBezTo>
                    <a:pt x="30" y="57"/>
                    <a:pt x="30" y="53"/>
                    <a:pt x="30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3" name="Freeform 45">
              <a:extLst>
                <a:ext uri="{FF2B5EF4-FFF2-40B4-BE49-F238E27FC236}">
                  <a16:creationId xmlns:a16="http://schemas.microsoft.com/office/drawing/2014/main" xmlns="" id="{6C404BF4-0BC3-4ADA-998C-2E28ADC02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744"/>
              <a:ext cx="115" cy="231"/>
            </a:xfrm>
            <a:custGeom>
              <a:avLst/>
              <a:gdLst>
                <a:gd name="T0" fmla="*/ 59 w 59"/>
                <a:gd name="T1" fmla="*/ 48 h 61"/>
                <a:gd name="T2" fmla="*/ 43 w 59"/>
                <a:gd name="T3" fmla="*/ 0 h 61"/>
                <a:gd name="T4" fmla="*/ 16 w 59"/>
                <a:gd name="T5" fmla="*/ 8 h 61"/>
                <a:gd name="T6" fmla="*/ 0 w 59"/>
                <a:gd name="T7" fmla="*/ 30 h 61"/>
                <a:gd name="T8" fmla="*/ 16 w 59"/>
                <a:gd name="T9" fmla="*/ 48 h 61"/>
                <a:gd name="T10" fmla="*/ 59 w 59"/>
                <a:gd name="T11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59" y="48"/>
                  </a:moveTo>
                  <a:cubicBezTo>
                    <a:pt x="57" y="33"/>
                    <a:pt x="58" y="5"/>
                    <a:pt x="43" y="0"/>
                  </a:cubicBezTo>
                  <a:cubicBezTo>
                    <a:pt x="33" y="2"/>
                    <a:pt x="25" y="5"/>
                    <a:pt x="16" y="8"/>
                  </a:cubicBezTo>
                  <a:cubicBezTo>
                    <a:pt x="9" y="15"/>
                    <a:pt x="3" y="20"/>
                    <a:pt x="0" y="30"/>
                  </a:cubicBezTo>
                  <a:cubicBezTo>
                    <a:pt x="3" y="40"/>
                    <a:pt x="4" y="45"/>
                    <a:pt x="16" y="48"/>
                  </a:cubicBezTo>
                  <a:cubicBezTo>
                    <a:pt x="29" y="61"/>
                    <a:pt x="59" y="40"/>
                    <a:pt x="59" y="4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4" name="Freeform 46">
              <a:extLst>
                <a:ext uri="{FF2B5EF4-FFF2-40B4-BE49-F238E27FC236}">
                  <a16:creationId xmlns:a16="http://schemas.microsoft.com/office/drawing/2014/main" xmlns="" id="{47702FF0-8AF9-4393-B623-390950022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807"/>
              <a:ext cx="115" cy="231"/>
            </a:xfrm>
            <a:custGeom>
              <a:avLst/>
              <a:gdLst>
                <a:gd name="T0" fmla="*/ 54 w 61"/>
                <a:gd name="T1" fmla="*/ 32 h 85"/>
                <a:gd name="T2" fmla="*/ 52 w 61"/>
                <a:gd name="T3" fmla="*/ 0 h 85"/>
                <a:gd name="T4" fmla="*/ 14 w 61"/>
                <a:gd name="T5" fmla="*/ 16 h 85"/>
                <a:gd name="T6" fmla="*/ 6 w 61"/>
                <a:gd name="T7" fmla="*/ 40 h 85"/>
                <a:gd name="T8" fmla="*/ 38 w 61"/>
                <a:gd name="T9" fmla="*/ 85 h 85"/>
                <a:gd name="T10" fmla="*/ 52 w 61"/>
                <a:gd name="T11" fmla="*/ 45 h 85"/>
                <a:gd name="T12" fmla="*/ 54 w 61"/>
                <a:gd name="T13" fmla="*/ 3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5">
                  <a:moveTo>
                    <a:pt x="54" y="32"/>
                  </a:moveTo>
                  <a:cubicBezTo>
                    <a:pt x="60" y="14"/>
                    <a:pt x="61" y="15"/>
                    <a:pt x="52" y="0"/>
                  </a:cubicBezTo>
                  <a:cubicBezTo>
                    <a:pt x="30" y="3"/>
                    <a:pt x="28" y="3"/>
                    <a:pt x="14" y="16"/>
                  </a:cubicBezTo>
                  <a:cubicBezTo>
                    <a:pt x="11" y="24"/>
                    <a:pt x="6" y="40"/>
                    <a:pt x="6" y="40"/>
                  </a:cubicBezTo>
                  <a:cubicBezTo>
                    <a:pt x="0" y="71"/>
                    <a:pt x="6" y="81"/>
                    <a:pt x="38" y="85"/>
                  </a:cubicBezTo>
                  <a:cubicBezTo>
                    <a:pt x="48" y="75"/>
                    <a:pt x="49" y="58"/>
                    <a:pt x="52" y="45"/>
                  </a:cubicBezTo>
                  <a:cubicBezTo>
                    <a:pt x="52" y="40"/>
                    <a:pt x="54" y="32"/>
                    <a:pt x="54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5" name="Freeform 47">
              <a:extLst>
                <a:ext uri="{FF2B5EF4-FFF2-40B4-BE49-F238E27FC236}">
                  <a16:creationId xmlns:a16="http://schemas.microsoft.com/office/drawing/2014/main" xmlns="" id="{97CACE0B-5475-4351-88C4-67E4ED25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804"/>
              <a:ext cx="115" cy="231"/>
            </a:xfrm>
            <a:custGeom>
              <a:avLst/>
              <a:gdLst>
                <a:gd name="T0" fmla="*/ 86 w 86"/>
                <a:gd name="T1" fmla="*/ 61 h 96"/>
                <a:gd name="T2" fmla="*/ 56 w 86"/>
                <a:gd name="T3" fmla="*/ 0 h 96"/>
                <a:gd name="T4" fmla="*/ 30 w 86"/>
                <a:gd name="T5" fmla="*/ 8 h 96"/>
                <a:gd name="T6" fmla="*/ 0 w 86"/>
                <a:gd name="T7" fmla="*/ 77 h 96"/>
                <a:gd name="T8" fmla="*/ 14 w 86"/>
                <a:gd name="T9" fmla="*/ 96 h 96"/>
                <a:gd name="T10" fmla="*/ 72 w 86"/>
                <a:gd name="T11" fmla="*/ 85 h 96"/>
                <a:gd name="T12" fmla="*/ 86 w 86"/>
                <a:gd name="T13" fmla="*/ 6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6">
                  <a:moveTo>
                    <a:pt x="86" y="61"/>
                  </a:moveTo>
                  <a:cubicBezTo>
                    <a:pt x="82" y="32"/>
                    <a:pt x="80" y="15"/>
                    <a:pt x="56" y="0"/>
                  </a:cubicBezTo>
                  <a:cubicBezTo>
                    <a:pt x="47" y="2"/>
                    <a:pt x="38" y="4"/>
                    <a:pt x="30" y="8"/>
                  </a:cubicBezTo>
                  <a:cubicBezTo>
                    <a:pt x="10" y="24"/>
                    <a:pt x="4" y="52"/>
                    <a:pt x="0" y="77"/>
                  </a:cubicBezTo>
                  <a:cubicBezTo>
                    <a:pt x="7" y="95"/>
                    <a:pt x="0" y="91"/>
                    <a:pt x="14" y="96"/>
                  </a:cubicBezTo>
                  <a:cubicBezTo>
                    <a:pt x="34" y="88"/>
                    <a:pt x="48" y="87"/>
                    <a:pt x="72" y="85"/>
                  </a:cubicBezTo>
                  <a:cubicBezTo>
                    <a:pt x="80" y="77"/>
                    <a:pt x="78" y="68"/>
                    <a:pt x="86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6" name="Freeform 48">
              <a:extLst>
                <a:ext uri="{FF2B5EF4-FFF2-40B4-BE49-F238E27FC236}">
                  <a16:creationId xmlns:a16="http://schemas.microsoft.com/office/drawing/2014/main" xmlns="" id="{97D6660B-4747-4D4F-BC8F-85AD98736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809"/>
              <a:ext cx="115" cy="231"/>
            </a:xfrm>
            <a:custGeom>
              <a:avLst/>
              <a:gdLst>
                <a:gd name="T0" fmla="*/ 93 w 93"/>
                <a:gd name="T1" fmla="*/ 14 h 80"/>
                <a:gd name="T2" fmla="*/ 77 w 93"/>
                <a:gd name="T3" fmla="*/ 6 h 80"/>
                <a:gd name="T4" fmla="*/ 61 w 93"/>
                <a:gd name="T5" fmla="*/ 0 h 80"/>
                <a:gd name="T6" fmla="*/ 13 w 93"/>
                <a:gd name="T7" fmla="*/ 11 h 80"/>
                <a:gd name="T8" fmla="*/ 2 w 93"/>
                <a:gd name="T9" fmla="*/ 24 h 80"/>
                <a:gd name="T10" fmla="*/ 26 w 93"/>
                <a:gd name="T11" fmla="*/ 80 h 80"/>
                <a:gd name="T12" fmla="*/ 82 w 93"/>
                <a:gd name="T13" fmla="*/ 64 h 80"/>
                <a:gd name="T14" fmla="*/ 93 w 93"/>
                <a:gd name="T15" fmla="*/ 43 h 80"/>
                <a:gd name="T16" fmla="*/ 66 w 93"/>
                <a:gd name="T17" fmla="*/ 0 h 80"/>
                <a:gd name="T18" fmla="*/ 50 w 93"/>
                <a:gd name="T1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0">
                  <a:moveTo>
                    <a:pt x="93" y="14"/>
                  </a:moveTo>
                  <a:cubicBezTo>
                    <a:pt x="80" y="4"/>
                    <a:pt x="90" y="10"/>
                    <a:pt x="77" y="6"/>
                  </a:cubicBezTo>
                  <a:cubicBezTo>
                    <a:pt x="71" y="4"/>
                    <a:pt x="61" y="0"/>
                    <a:pt x="61" y="0"/>
                  </a:cubicBezTo>
                  <a:cubicBezTo>
                    <a:pt x="44" y="4"/>
                    <a:pt x="30" y="8"/>
                    <a:pt x="13" y="11"/>
                  </a:cubicBezTo>
                  <a:cubicBezTo>
                    <a:pt x="9" y="15"/>
                    <a:pt x="2" y="18"/>
                    <a:pt x="2" y="24"/>
                  </a:cubicBezTo>
                  <a:cubicBezTo>
                    <a:pt x="0" y="40"/>
                    <a:pt x="7" y="75"/>
                    <a:pt x="26" y="80"/>
                  </a:cubicBezTo>
                  <a:cubicBezTo>
                    <a:pt x="43" y="75"/>
                    <a:pt x="65" y="70"/>
                    <a:pt x="82" y="64"/>
                  </a:cubicBezTo>
                  <a:cubicBezTo>
                    <a:pt x="89" y="57"/>
                    <a:pt x="89" y="52"/>
                    <a:pt x="93" y="43"/>
                  </a:cubicBezTo>
                  <a:cubicBezTo>
                    <a:pt x="89" y="20"/>
                    <a:pt x="88" y="8"/>
                    <a:pt x="66" y="0"/>
                  </a:cubicBezTo>
                  <a:cubicBezTo>
                    <a:pt x="60" y="2"/>
                    <a:pt x="50" y="6"/>
                    <a:pt x="50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7" name="Freeform 49">
              <a:extLst>
                <a:ext uri="{FF2B5EF4-FFF2-40B4-BE49-F238E27FC236}">
                  <a16:creationId xmlns:a16="http://schemas.microsoft.com/office/drawing/2014/main" xmlns="" id="{08F6399F-BBCF-4650-AA1E-41B03372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682"/>
              <a:ext cx="115" cy="231"/>
            </a:xfrm>
            <a:custGeom>
              <a:avLst/>
              <a:gdLst>
                <a:gd name="T0" fmla="*/ 66 w 66"/>
                <a:gd name="T1" fmla="*/ 18 h 85"/>
                <a:gd name="T2" fmla="*/ 34 w 66"/>
                <a:gd name="T3" fmla="*/ 5 h 85"/>
                <a:gd name="T4" fmla="*/ 10 w 66"/>
                <a:gd name="T5" fmla="*/ 18 h 85"/>
                <a:gd name="T6" fmla="*/ 2 w 66"/>
                <a:gd name="T7" fmla="*/ 32 h 85"/>
                <a:gd name="T8" fmla="*/ 18 w 66"/>
                <a:gd name="T9" fmla="*/ 61 h 85"/>
                <a:gd name="T10" fmla="*/ 23 w 66"/>
                <a:gd name="T11" fmla="*/ 77 h 85"/>
                <a:gd name="T12" fmla="*/ 39 w 66"/>
                <a:gd name="T13" fmla="*/ 85 h 85"/>
                <a:gd name="T14" fmla="*/ 53 w 66"/>
                <a:gd name="T15" fmla="*/ 77 h 85"/>
                <a:gd name="T16" fmla="*/ 63 w 66"/>
                <a:gd name="T17" fmla="*/ 61 h 85"/>
                <a:gd name="T18" fmla="*/ 66 w 6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5">
                  <a:moveTo>
                    <a:pt x="66" y="18"/>
                  </a:moveTo>
                  <a:cubicBezTo>
                    <a:pt x="50" y="2"/>
                    <a:pt x="63" y="0"/>
                    <a:pt x="34" y="5"/>
                  </a:cubicBezTo>
                  <a:cubicBezTo>
                    <a:pt x="25" y="8"/>
                    <a:pt x="10" y="18"/>
                    <a:pt x="10" y="18"/>
                  </a:cubicBezTo>
                  <a:cubicBezTo>
                    <a:pt x="8" y="23"/>
                    <a:pt x="2" y="26"/>
                    <a:pt x="2" y="32"/>
                  </a:cubicBezTo>
                  <a:cubicBezTo>
                    <a:pt x="0" y="43"/>
                    <a:pt x="13" y="52"/>
                    <a:pt x="18" y="61"/>
                  </a:cubicBezTo>
                  <a:cubicBezTo>
                    <a:pt x="20" y="65"/>
                    <a:pt x="19" y="72"/>
                    <a:pt x="23" y="77"/>
                  </a:cubicBezTo>
                  <a:cubicBezTo>
                    <a:pt x="27" y="81"/>
                    <a:pt x="33" y="81"/>
                    <a:pt x="39" y="85"/>
                  </a:cubicBezTo>
                  <a:cubicBezTo>
                    <a:pt x="44" y="82"/>
                    <a:pt x="48" y="82"/>
                    <a:pt x="53" y="77"/>
                  </a:cubicBezTo>
                  <a:cubicBezTo>
                    <a:pt x="56" y="71"/>
                    <a:pt x="63" y="61"/>
                    <a:pt x="63" y="61"/>
                  </a:cubicBezTo>
                  <a:cubicBezTo>
                    <a:pt x="59" y="39"/>
                    <a:pt x="60" y="53"/>
                    <a:pt x="66" y="1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8" name="Freeform 50">
              <a:extLst>
                <a:ext uri="{FF2B5EF4-FFF2-40B4-BE49-F238E27FC236}">
                  <a16:creationId xmlns:a16="http://schemas.microsoft.com/office/drawing/2014/main" xmlns="" id="{CC0A3796-EFD7-4D07-9EF0-9ED9E469F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817"/>
              <a:ext cx="115" cy="231"/>
            </a:xfrm>
            <a:custGeom>
              <a:avLst/>
              <a:gdLst>
                <a:gd name="T0" fmla="*/ 53 w 64"/>
                <a:gd name="T1" fmla="*/ 61 h 68"/>
                <a:gd name="T2" fmla="*/ 64 w 64"/>
                <a:gd name="T3" fmla="*/ 37 h 68"/>
                <a:gd name="T4" fmla="*/ 45 w 64"/>
                <a:gd name="T5" fmla="*/ 0 h 68"/>
                <a:gd name="T6" fmla="*/ 19 w 64"/>
                <a:gd name="T7" fmla="*/ 10 h 68"/>
                <a:gd name="T8" fmla="*/ 0 w 64"/>
                <a:gd name="T9" fmla="*/ 40 h 68"/>
                <a:gd name="T10" fmla="*/ 13 w 64"/>
                <a:gd name="T11" fmla="*/ 58 h 68"/>
                <a:gd name="T12" fmla="*/ 48 w 64"/>
                <a:gd name="T13" fmla="*/ 64 h 68"/>
                <a:gd name="T14" fmla="*/ 53 w 64"/>
                <a:gd name="T15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8">
                  <a:moveTo>
                    <a:pt x="53" y="61"/>
                  </a:moveTo>
                  <a:cubicBezTo>
                    <a:pt x="59" y="52"/>
                    <a:pt x="60" y="46"/>
                    <a:pt x="64" y="37"/>
                  </a:cubicBezTo>
                  <a:cubicBezTo>
                    <a:pt x="60" y="18"/>
                    <a:pt x="63" y="4"/>
                    <a:pt x="45" y="0"/>
                  </a:cubicBezTo>
                  <a:cubicBezTo>
                    <a:pt x="35" y="2"/>
                    <a:pt x="28" y="7"/>
                    <a:pt x="19" y="10"/>
                  </a:cubicBezTo>
                  <a:cubicBezTo>
                    <a:pt x="3" y="25"/>
                    <a:pt x="6" y="22"/>
                    <a:pt x="0" y="40"/>
                  </a:cubicBezTo>
                  <a:cubicBezTo>
                    <a:pt x="3" y="50"/>
                    <a:pt x="1" y="55"/>
                    <a:pt x="13" y="58"/>
                  </a:cubicBezTo>
                  <a:cubicBezTo>
                    <a:pt x="23" y="68"/>
                    <a:pt x="33" y="65"/>
                    <a:pt x="48" y="64"/>
                  </a:cubicBezTo>
                  <a:cubicBezTo>
                    <a:pt x="56" y="60"/>
                    <a:pt x="58" y="61"/>
                    <a:pt x="53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39" name="Freeform 51">
              <a:extLst>
                <a:ext uri="{FF2B5EF4-FFF2-40B4-BE49-F238E27FC236}">
                  <a16:creationId xmlns:a16="http://schemas.microsoft.com/office/drawing/2014/main" xmlns="" id="{B55E18FE-02F4-40C0-AD95-6F4354538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816"/>
              <a:ext cx="115" cy="231"/>
            </a:xfrm>
            <a:custGeom>
              <a:avLst/>
              <a:gdLst>
                <a:gd name="T0" fmla="*/ 64 w 69"/>
                <a:gd name="T1" fmla="*/ 45 h 72"/>
                <a:gd name="T2" fmla="*/ 48 w 69"/>
                <a:gd name="T3" fmla="*/ 0 h 72"/>
                <a:gd name="T4" fmla="*/ 13 w 69"/>
                <a:gd name="T5" fmla="*/ 16 h 72"/>
                <a:gd name="T6" fmla="*/ 0 w 69"/>
                <a:gd name="T7" fmla="*/ 40 h 72"/>
                <a:gd name="T8" fmla="*/ 37 w 69"/>
                <a:gd name="T9" fmla="*/ 72 h 72"/>
                <a:gd name="T10" fmla="*/ 67 w 69"/>
                <a:gd name="T11" fmla="*/ 56 h 72"/>
                <a:gd name="T12" fmla="*/ 61 w 69"/>
                <a:gd name="T13" fmla="*/ 35 h 72"/>
                <a:gd name="T14" fmla="*/ 56 w 69"/>
                <a:gd name="T1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2">
                  <a:moveTo>
                    <a:pt x="64" y="45"/>
                  </a:moveTo>
                  <a:cubicBezTo>
                    <a:pt x="58" y="29"/>
                    <a:pt x="64" y="6"/>
                    <a:pt x="48" y="0"/>
                  </a:cubicBezTo>
                  <a:cubicBezTo>
                    <a:pt x="29" y="4"/>
                    <a:pt x="27" y="6"/>
                    <a:pt x="13" y="16"/>
                  </a:cubicBezTo>
                  <a:cubicBezTo>
                    <a:pt x="1" y="34"/>
                    <a:pt x="5" y="26"/>
                    <a:pt x="0" y="40"/>
                  </a:cubicBezTo>
                  <a:cubicBezTo>
                    <a:pt x="4" y="72"/>
                    <a:pt x="10" y="62"/>
                    <a:pt x="37" y="72"/>
                  </a:cubicBezTo>
                  <a:cubicBezTo>
                    <a:pt x="59" y="66"/>
                    <a:pt x="52" y="68"/>
                    <a:pt x="67" y="56"/>
                  </a:cubicBezTo>
                  <a:cubicBezTo>
                    <a:pt x="69" y="45"/>
                    <a:pt x="69" y="41"/>
                    <a:pt x="61" y="35"/>
                  </a:cubicBezTo>
                  <a:cubicBezTo>
                    <a:pt x="58" y="6"/>
                    <a:pt x="65" y="14"/>
                    <a:pt x="56" y="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0" name="Freeform 52">
              <a:extLst>
                <a:ext uri="{FF2B5EF4-FFF2-40B4-BE49-F238E27FC236}">
                  <a16:creationId xmlns:a16="http://schemas.microsoft.com/office/drawing/2014/main" xmlns="" id="{22C68F76-74E7-4081-ABBD-980FFE3C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728"/>
              <a:ext cx="115" cy="231"/>
            </a:xfrm>
            <a:custGeom>
              <a:avLst/>
              <a:gdLst>
                <a:gd name="T0" fmla="*/ 40 w 64"/>
                <a:gd name="T1" fmla="*/ 60 h 79"/>
                <a:gd name="T2" fmla="*/ 58 w 64"/>
                <a:gd name="T3" fmla="*/ 44 h 79"/>
                <a:gd name="T4" fmla="*/ 64 w 64"/>
                <a:gd name="T5" fmla="*/ 28 h 79"/>
                <a:gd name="T6" fmla="*/ 34 w 64"/>
                <a:gd name="T7" fmla="*/ 28 h 79"/>
                <a:gd name="T8" fmla="*/ 13 w 64"/>
                <a:gd name="T9" fmla="*/ 41 h 79"/>
                <a:gd name="T10" fmla="*/ 0 w 64"/>
                <a:gd name="T11" fmla="*/ 71 h 79"/>
                <a:gd name="T12" fmla="*/ 37 w 64"/>
                <a:gd name="T13" fmla="*/ 57 h 79"/>
                <a:gd name="T14" fmla="*/ 40 w 64"/>
                <a:gd name="T15" fmla="*/ 6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9">
                  <a:moveTo>
                    <a:pt x="40" y="60"/>
                  </a:moveTo>
                  <a:cubicBezTo>
                    <a:pt x="50" y="55"/>
                    <a:pt x="54" y="54"/>
                    <a:pt x="58" y="44"/>
                  </a:cubicBezTo>
                  <a:cubicBezTo>
                    <a:pt x="59" y="38"/>
                    <a:pt x="64" y="28"/>
                    <a:pt x="64" y="28"/>
                  </a:cubicBezTo>
                  <a:cubicBezTo>
                    <a:pt x="57" y="0"/>
                    <a:pt x="47" y="19"/>
                    <a:pt x="34" y="28"/>
                  </a:cubicBezTo>
                  <a:cubicBezTo>
                    <a:pt x="27" y="37"/>
                    <a:pt x="23" y="38"/>
                    <a:pt x="13" y="41"/>
                  </a:cubicBezTo>
                  <a:cubicBezTo>
                    <a:pt x="8" y="51"/>
                    <a:pt x="2" y="59"/>
                    <a:pt x="0" y="71"/>
                  </a:cubicBezTo>
                  <a:cubicBezTo>
                    <a:pt x="14" y="79"/>
                    <a:pt x="22" y="62"/>
                    <a:pt x="37" y="57"/>
                  </a:cubicBezTo>
                  <a:cubicBezTo>
                    <a:pt x="46" y="60"/>
                    <a:pt x="47" y="60"/>
                    <a:pt x="40" y="6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1" name="Freeform 53">
              <a:extLst>
                <a:ext uri="{FF2B5EF4-FFF2-40B4-BE49-F238E27FC236}">
                  <a16:creationId xmlns:a16="http://schemas.microsoft.com/office/drawing/2014/main" xmlns="" id="{2955EB0A-7FCD-4023-BDD4-8375C2635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696"/>
              <a:ext cx="115" cy="231"/>
            </a:xfrm>
            <a:custGeom>
              <a:avLst/>
              <a:gdLst>
                <a:gd name="T0" fmla="*/ 23 w 53"/>
                <a:gd name="T1" fmla="*/ 72 h 72"/>
                <a:gd name="T2" fmla="*/ 42 w 53"/>
                <a:gd name="T3" fmla="*/ 51 h 72"/>
                <a:gd name="T4" fmla="*/ 34 w 53"/>
                <a:gd name="T5" fmla="*/ 0 h 72"/>
                <a:gd name="T6" fmla="*/ 12 w 53"/>
                <a:gd name="T7" fmla="*/ 16 h 72"/>
                <a:gd name="T8" fmla="*/ 2 w 53"/>
                <a:gd name="T9" fmla="*/ 40 h 72"/>
                <a:gd name="T10" fmla="*/ 7 w 53"/>
                <a:gd name="T11" fmla="*/ 67 h 72"/>
                <a:gd name="T12" fmla="*/ 23 w 53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2">
                  <a:moveTo>
                    <a:pt x="23" y="72"/>
                  </a:moveTo>
                  <a:cubicBezTo>
                    <a:pt x="32" y="65"/>
                    <a:pt x="35" y="61"/>
                    <a:pt x="42" y="51"/>
                  </a:cubicBezTo>
                  <a:cubicBezTo>
                    <a:pt x="46" y="34"/>
                    <a:pt x="53" y="7"/>
                    <a:pt x="34" y="0"/>
                  </a:cubicBezTo>
                  <a:cubicBezTo>
                    <a:pt x="23" y="3"/>
                    <a:pt x="19" y="8"/>
                    <a:pt x="12" y="16"/>
                  </a:cubicBezTo>
                  <a:cubicBezTo>
                    <a:pt x="9" y="25"/>
                    <a:pt x="7" y="31"/>
                    <a:pt x="2" y="40"/>
                  </a:cubicBezTo>
                  <a:cubicBezTo>
                    <a:pt x="2" y="49"/>
                    <a:pt x="0" y="60"/>
                    <a:pt x="7" y="67"/>
                  </a:cubicBezTo>
                  <a:cubicBezTo>
                    <a:pt x="11" y="70"/>
                    <a:pt x="23" y="72"/>
                    <a:pt x="23" y="7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2" name="Freeform 54">
              <a:extLst>
                <a:ext uri="{FF2B5EF4-FFF2-40B4-BE49-F238E27FC236}">
                  <a16:creationId xmlns:a16="http://schemas.microsoft.com/office/drawing/2014/main" xmlns="" id="{65AEC807-9F7F-485E-B847-A17FC669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730"/>
              <a:ext cx="115" cy="231"/>
            </a:xfrm>
            <a:custGeom>
              <a:avLst/>
              <a:gdLst>
                <a:gd name="T0" fmla="*/ 53 w 70"/>
                <a:gd name="T1" fmla="*/ 43 h 59"/>
                <a:gd name="T2" fmla="*/ 37 w 70"/>
                <a:gd name="T3" fmla="*/ 0 h 59"/>
                <a:gd name="T4" fmla="*/ 5 w 70"/>
                <a:gd name="T5" fmla="*/ 24 h 59"/>
                <a:gd name="T6" fmla="*/ 24 w 70"/>
                <a:gd name="T7" fmla="*/ 59 h 59"/>
                <a:gd name="T8" fmla="*/ 53 w 70"/>
                <a:gd name="T9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9">
                  <a:moveTo>
                    <a:pt x="53" y="43"/>
                  </a:moveTo>
                  <a:cubicBezTo>
                    <a:pt x="70" y="25"/>
                    <a:pt x="57" y="5"/>
                    <a:pt x="37" y="0"/>
                  </a:cubicBezTo>
                  <a:cubicBezTo>
                    <a:pt x="18" y="4"/>
                    <a:pt x="15" y="9"/>
                    <a:pt x="5" y="24"/>
                  </a:cubicBezTo>
                  <a:cubicBezTo>
                    <a:pt x="0" y="43"/>
                    <a:pt x="13" y="46"/>
                    <a:pt x="24" y="59"/>
                  </a:cubicBezTo>
                  <a:cubicBezTo>
                    <a:pt x="36" y="54"/>
                    <a:pt x="46" y="53"/>
                    <a:pt x="53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3" name="Freeform 55">
              <a:extLst>
                <a:ext uri="{FF2B5EF4-FFF2-40B4-BE49-F238E27FC236}">
                  <a16:creationId xmlns:a16="http://schemas.microsoft.com/office/drawing/2014/main" xmlns="" id="{9D3D7013-9CD3-4FB1-81B3-43B288171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743"/>
              <a:ext cx="115" cy="231"/>
            </a:xfrm>
            <a:custGeom>
              <a:avLst/>
              <a:gdLst>
                <a:gd name="T0" fmla="*/ 32 w 67"/>
                <a:gd name="T1" fmla="*/ 53 h 58"/>
                <a:gd name="T2" fmla="*/ 67 w 67"/>
                <a:gd name="T3" fmla="*/ 23 h 58"/>
                <a:gd name="T4" fmla="*/ 16 w 67"/>
                <a:gd name="T5" fmla="*/ 15 h 58"/>
                <a:gd name="T6" fmla="*/ 22 w 67"/>
                <a:gd name="T7" fmla="*/ 58 h 58"/>
                <a:gd name="T8" fmla="*/ 32 w 67"/>
                <a:gd name="T9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8">
                  <a:moveTo>
                    <a:pt x="32" y="53"/>
                  </a:moveTo>
                  <a:cubicBezTo>
                    <a:pt x="44" y="43"/>
                    <a:pt x="55" y="34"/>
                    <a:pt x="67" y="23"/>
                  </a:cubicBezTo>
                  <a:cubicBezTo>
                    <a:pt x="58" y="0"/>
                    <a:pt x="35" y="12"/>
                    <a:pt x="16" y="15"/>
                  </a:cubicBezTo>
                  <a:cubicBezTo>
                    <a:pt x="0" y="20"/>
                    <a:pt x="11" y="49"/>
                    <a:pt x="22" y="58"/>
                  </a:cubicBezTo>
                  <a:cubicBezTo>
                    <a:pt x="24" y="57"/>
                    <a:pt x="48" y="53"/>
                    <a:pt x="32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4" name="Freeform 56">
              <a:extLst>
                <a:ext uri="{FF2B5EF4-FFF2-40B4-BE49-F238E27FC236}">
                  <a16:creationId xmlns:a16="http://schemas.microsoft.com/office/drawing/2014/main" xmlns="" id="{FBC1D936-7075-433F-90B8-C11E326D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682"/>
              <a:ext cx="115" cy="231"/>
            </a:xfrm>
            <a:custGeom>
              <a:avLst/>
              <a:gdLst>
                <a:gd name="T0" fmla="*/ 20 w 62"/>
                <a:gd name="T1" fmla="*/ 75 h 75"/>
                <a:gd name="T2" fmla="*/ 57 w 62"/>
                <a:gd name="T3" fmla="*/ 53 h 75"/>
                <a:gd name="T4" fmla="*/ 54 w 62"/>
                <a:gd name="T5" fmla="*/ 40 h 75"/>
                <a:gd name="T6" fmla="*/ 25 w 62"/>
                <a:gd name="T7" fmla="*/ 0 h 75"/>
                <a:gd name="T8" fmla="*/ 12 w 62"/>
                <a:gd name="T9" fmla="*/ 19 h 75"/>
                <a:gd name="T10" fmla="*/ 20 w 62"/>
                <a:gd name="T11" fmla="*/ 69 h 75"/>
                <a:gd name="T12" fmla="*/ 46 w 62"/>
                <a:gd name="T13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5">
                  <a:moveTo>
                    <a:pt x="20" y="75"/>
                  </a:moveTo>
                  <a:cubicBezTo>
                    <a:pt x="34" y="69"/>
                    <a:pt x="46" y="65"/>
                    <a:pt x="57" y="53"/>
                  </a:cubicBezTo>
                  <a:cubicBezTo>
                    <a:pt x="62" y="38"/>
                    <a:pt x="60" y="50"/>
                    <a:pt x="54" y="40"/>
                  </a:cubicBezTo>
                  <a:cubicBezTo>
                    <a:pt x="42" y="20"/>
                    <a:pt x="49" y="9"/>
                    <a:pt x="25" y="0"/>
                  </a:cubicBezTo>
                  <a:cubicBezTo>
                    <a:pt x="14" y="4"/>
                    <a:pt x="14" y="8"/>
                    <a:pt x="12" y="19"/>
                  </a:cubicBezTo>
                  <a:cubicBezTo>
                    <a:pt x="10" y="43"/>
                    <a:pt x="0" y="56"/>
                    <a:pt x="20" y="69"/>
                  </a:cubicBezTo>
                  <a:cubicBezTo>
                    <a:pt x="25" y="68"/>
                    <a:pt x="39" y="64"/>
                    <a:pt x="46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5" name="Freeform 57">
              <a:extLst>
                <a:ext uri="{FF2B5EF4-FFF2-40B4-BE49-F238E27FC236}">
                  <a16:creationId xmlns:a16="http://schemas.microsoft.com/office/drawing/2014/main" xmlns="" id="{C8DDC774-B8F8-4194-9961-DC996413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753"/>
              <a:ext cx="115" cy="231"/>
            </a:xfrm>
            <a:custGeom>
              <a:avLst/>
              <a:gdLst>
                <a:gd name="T0" fmla="*/ 55 w 62"/>
                <a:gd name="T1" fmla="*/ 41 h 49"/>
                <a:gd name="T2" fmla="*/ 47 w 62"/>
                <a:gd name="T3" fmla="*/ 12 h 49"/>
                <a:gd name="T4" fmla="*/ 12 w 62"/>
                <a:gd name="T5" fmla="*/ 28 h 49"/>
                <a:gd name="T6" fmla="*/ 12 w 62"/>
                <a:gd name="T7" fmla="*/ 49 h 49"/>
                <a:gd name="T8" fmla="*/ 55 w 62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55" y="41"/>
                  </a:moveTo>
                  <a:cubicBezTo>
                    <a:pt x="62" y="29"/>
                    <a:pt x="59" y="16"/>
                    <a:pt x="47" y="12"/>
                  </a:cubicBezTo>
                  <a:cubicBezTo>
                    <a:pt x="33" y="0"/>
                    <a:pt x="24" y="20"/>
                    <a:pt x="12" y="28"/>
                  </a:cubicBezTo>
                  <a:cubicBezTo>
                    <a:pt x="5" y="38"/>
                    <a:pt x="0" y="41"/>
                    <a:pt x="12" y="49"/>
                  </a:cubicBezTo>
                  <a:cubicBezTo>
                    <a:pt x="26" y="45"/>
                    <a:pt x="41" y="46"/>
                    <a:pt x="55" y="4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6" name="Freeform 58">
              <a:extLst>
                <a:ext uri="{FF2B5EF4-FFF2-40B4-BE49-F238E27FC236}">
                  <a16:creationId xmlns:a16="http://schemas.microsoft.com/office/drawing/2014/main" xmlns="" id="{90676811-B00B-4BB0-8F6C-1BFC030E8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668"/>
              <a:ext cx="115" cy="231"/>
            </a:xfrm>
            <a:custGeom>
              <a:avLst/>
              <a:gdLst>
                <a:gd name="T0" fmla="*/ 14 w 33"/>
                <a:gd name="T1" fmla="*/ 43 h 48"/>
                <a:gd name="T2" fmla="*/ 32 w 33"/>
                <a:gd name="T3" fmla="*/ 29 h 48"/>
                <a:gd name="T4" fmla="*/ 19 w 33"/>
                <a:gd name="T5" fmla="*/ 0 h 48"/>
                <a:gd name="T6" fmla="*/ 6 w 33"/>
                <a:gd name="T7" fmla="*/ 27 h 48"/>
                <a:gd name="T8" fmla="*/ 14 w 33"/>
                <a:gd name="T9" fmla="*/ 48 h 48"/>
                <a:gd name="T10" fmla="*/ 14 w 33"/>
                <a:gd name="T11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8">
                  <a:moveTo>
                    <a:pt x="14" y="43"/>
                  </a:moveTo>
                  <a:cubicBezTo>
                    <a:pt x="32" y="36"/>
                    <a:pt x="28" y="42"/>
                    <a:pt x="32" y="29"/>
                  </a:cubicBezTo>
                  <a:cubicBezTo>
                    <a:pt x="30" y="14"/>
                    <a:pt x="33" y="5"/>
                    <a:pt x="19" y="0"/>
                  </a:cubicBezTo>
                  <a:cubicBezTo>
                    <a:pt x="0" y="4"/>
                    <a:pt x="3" y="8"/>
                    <a:pt x="6" y="27"/>
                  </a:cubicBezTo>
                  <a:cubicBezTo>
                    <a:pt x="6" y="28"/>
                    <a:pt x="4" y="48"/>
                    <a:pt x="14" y="48"/>
                  </a:cubicBezTo>
                  <a:cubicBezTo>
                    <a:pt x="15" y="48"/>
                    <a:pt x="14" y="44"/>
                    <a:pt x="14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7" name="Freeform 59">
              <a:extLst>
                <a:ext uri="{FF2B5EF4-FFF2-40B4-BE49-F238E27FC236}">
                  <a16:creationId xmlns:a16="http://schemas.microsoft.com/office/drawing/2014/main" xmlns="" id="{75BC4EC8-3A9D-4F48-B3A7-ACB8E1CA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1721"/>
              <a:ext cx="115" cy="231"/>
            </a:xfrm>
            <a:custGeom>
              <a:avLst/>
              <a:gdLst>
                <a:gd name="T0" fmla="*/ 7 w 52"/>
                <a:gd name="T1" fmla="*/ 55 h 56"/>
                <a:gd name="T2" fmla="*/ 25 w 52"/>
                <a:gd name="T3" fmla="*/ 50 h 56"/>
                <a:gd name="T4" fmla="*/ 41 w 52"/>
                <a:gd name="T5" fmla="*/ 44 h 56"/>
                <a:gd name="T6" fmla="*/ 36 w 52"/>
                <a:gd name="T7" fmla="*/ 10 h 56"/>
                <a:gd name="T8" fmla="*/ 12 w 52"/>
                <a:gd name="T9" fmla="*/ 4 h 56"/>
                <a:gd name="T10" fmla="*/ 1 w 52"/>
                <a:gd name="T11" fmla="*/ 28 h 56"/>
                <a:gd name="T12" fmla="*/ 4 w 52"/>
                <a:gd name="T13" fmla="*/ 52 h 56"/>
                <a:gd name="T14" fmla="*/ 12 w 52"/>
                <a:gd name="T15" fmla="*/ 55 h 56"/>
                <a:gd name="T16" fmla="*/ 7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7" y="55"/>
                  </a:moveTo>
                  <a:cubicBezTo>
                    <a:pt x="12" y="53"/>
                    <a:pt x="19" y="51"/>
                    <a:pt x="25" y="50"/>
                  </a:cubicBezTo>
                  <a:cubicBezTo>
                    <a:pt x="30" y="48"/>
                    <a:pt x="41" y="44"/>
                    <a:pt x="41" y="44"/>
                  </a:cubicBezTo>
                  <a:cubicBezTo>
                    <a:pt x="52" y="34"/>
                    <a:pt x="51" y="13"/>
                    <a:pt x="36" y="10"/>
                  </a:cubicBezTo>
                  <a:cubicBezTo>
                    <a:pt x="28" y="0"/>
                    <a:pt x="23" y="1"/>
                    <a:pt x="12" y="4"/>
                  </a:cubicBezTo>
                  <a:cubicBezTo>
                    <a:pt x="5" y="11"/>
                    <a:pt x="3" y="18"/>
                    <a:pt x="1" y="28"/>
                  </a:cubicBezTo>
                  <a:cubicBezTo>
                    <a:pt x="2" y="36"/>
                    <a:pt x="0" y="44"/>
                    <a:pt x="4" y="52"/>
                  </a:cubicBezTo>
                  <a:cubicBezTo>
                    <a:pt x="5" y="54"/>
                    <a:pt x="9" y="52"/>
                    <a:pt x="12" y="55"/>
                  </a:cubicBezTo>
                  <a:cubicBezTo>
                    <a:pt x="13" y="56"/>
                    <a:pt x="8" y="55"/>
                    <a:pt x="7" y="5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8" name="Freeform 60">
              <a:extLst>
                <a:ext uri="{FF2B5EF4-FFF2-40B4-BE49-F238E27FC236}">
                  <a16:creationId xmlns:a16="http://schemas.microsoft.com/office/drawing/2014/main" xmlns="" id="{59701C6F-3C79-4625-8476-ED976978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38"/>
              <a:ext cx="115" cy="231"/>
            </a:xfrm>
            <a:custGeom>
              <a:avLst/>
              <a:gdLst>
                <a:gd name="T0" fmla="*/ 25 w 68"/>
                <a:gd name="T1" fmla="*/ 53 h 53"/>
                <a:gd name="T2" fmla="*/ 54 w 68"/>
                <a:gd name="T3" fmla="*/ 45 h 53"/>
                <a:gd name="T4" fmla="*/ 68 w 68"/>
                <a:gd name="T5" fmla="*/ 21 h 53"/>
                <a:gd name="T6" fmla="*/ 52 w 68"/>
                <a:gd name="T7" fmla="*/ 0 h 53"/>
                <a:gd name="T8" fmla="*/ 30 w 68"/>
                <a:gd name="T9" fmla="*/ 2 h 53"/>
                <a:gd name="T10" fmla="*/ 14 w 68"/>
                <a:gd name="T11" fmla="*/ 8 h 53"/>
                <a:gd name="T12" fmla="*/ 14 w 68"/>
                <a:gd name="T13" fmla="*/ 53 h 53"/>
                <a:gd name="T14" fmla="*/ 41 w 68"/>
                <a:gd name="T15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3">
                  <a:moveTo>
                    <a:pt x="25" y="53"/>
                  </a:moveTo>
                  <a:cubicBezTo>
                    <a:pt x="48" y="47"/>
                    <a:pt x="39" y="50"/>
                    <a:pt x="54" y="45"/>
                  </a:cubicBezTo>
                  <a:cubicBezTo>
                    <a:pt x="62" y="37"/>
                    <a:pt x="64" y="32"/>
                    <a:pt x="68" y="21"/>
                  </a:cubicBezTo>
                  <a:cubicBezTo>
                    <a:pt x="64" y="9"/>
                    <a:pt x="64" y="3"/>
                    <a:pt x="52" y="0"/>
                  </a:cubicBezTo>
                  <a:cubicBezTo>
                    <a:pt x="44" y="0"/>
                    <a:pt x="37" y="0"/>
                    <a:pt x="30" y="2"/>
                  </a:cubicBezTo>
                  <a:cubicBezTo>
                    <a:pt x="24" y="3"/>
                    <a:pt x="14" y="8"/>
                    <a:pt x="14" y="8"/>
                  </a:cubicBezTo>
                  <a:cubicBezTo>
                    <a:pt x="0" y="21"/>
                    <a:pt x="4" y="37"/>
                    <a:pt x="14" y="53"/>
                  </a:cubicBezTo>
                  <a:cubicBezTo>
                    <a:pt x="23" y="52"/>
                    <a:pt x="41" y="50"/>
                    <a:pt x="41" y="5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49" name="Freeform 61">
              <a:extLst>
                <a:ext uri="{FF2B5EF4-FFF2-40B4-BE49-F238E27FC236}">
                  <a16:creationId xmlns:a16="http://schemas.microsoft.com/office/drawing/2014/main" xmlns="" id="{C94E2340-1562-4740-A844-4073E68A2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1593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0" name="Freeform 62">
              <a:extLst>
                <a:ext uri="{FF2B5EF4-FFF2-40B4-BE49-F238E27FC236}">
                  <a16:creationId xmlns:a16="http://schemas.microsoft.com/office/drawing/2014/main" xmlns="" id="{4CB9CE09-4EF7-42C2-9B1F-18560B124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1584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1" name="Freeform 63">
              <a:extLst>
                <a:ext uri="{FF2B5EF4-FFF2-40B4-BE49-F238E27FC236}">
                  <a16:creationId xmlns:a16="http://schemas.microsoft.com/office/drawing/2014/main" xmlns="" id="{4420D8DE-BD29-4115-B535-D87EEC61C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610"/>
              <a:ext cx="115" cy="231"/>
            </a:xfrm>
            <a:custGeom>
              <a:avLst/>
              <a:gdLst>
                <a:gd name="T0" fmla="*/ 21 w 37"/>
                <a:gd name="T1" fmla="*/ 28 h 30"/>
                <a:gd name="T2" fmla="*/ 37 w 37"/>
                <a:gd name="T3" fmla="*/ 9 h 30"/>
                <a:gd name="T4" fmla="*/ 32 w 37"/>
                <a:gd name="T5" fmla="*/ 1 h 30"/>
                <a:gd name="T6" fmla="*/ 13 w 37"/>
                <a:gd name="T7" fmla="*/ 6 h 30"/>
                <a:gd name="T8" fmla="*/ 0 w 37"/>
                <a:gd name="T9" fmla="*/ 25 h 30"/>
                <a:gd name="T10" fmla="*/ 16 w 37"/>
                <a:gd name="T11" fmla="*/ 30 h 30"/>
                <a:gd name="T12" fmla="*/ 21 w 37"/>
                <a:gd name="T1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0">
                  <a:moveTo>
                    <a:pt x="21" y="28"/>
                  </a:moveTo>
                  <a:cubicBezTo>
                    <a:pt x="26" y="21"/>
                    <a:pt x="32" y="16"/>
                    <a:pt x="37" y="9"/>
                  </a:cubicBezTo>
                  <a:cubicBezTo>
                    <a:pt x="35" y="6"/>
                    <a:pt x="35" y="1"/>
                    <a:pt x="32" y="1"/>
                  </a:cubicBezTo>
                  <a:cubicBezTo>
                    <a:pt x="25" y="0"/>
                    <a:pt x="13" y="6"/>
                    <a:pt x="13" y="6"/>
                  </a:cubicBezTo>
                  <a:cubicBezTo>
                    <a:pt x="6" y="13"/>
                    <a:pt x="2" y="15"/>
                    <a:pt x="0" y="25"/>
                  </a:cubicBezTo>
                  <a:cubicBezTo>
                    <a:pt x="3" y="26"/>
                    <a:pt x="12" y="30"/>
                    <a:pt x="16" y="30"/>
                  </a:cubicBezTo>
                  <a:cubicBezTo>
                    <a:pt x="16" y="30"/>
                    <a:pt x="29" y="28"/>
                    <a:pt x="21" y="2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2" name="Freeform 64">
              <a:extLst>
                <a:ext uri="{FF2B5EF4-FFF2-40B4-BE49-F238E27FC236}">
                  <a16:creationId xmlns:a16="http://schemas.microsoft.com/office/drawing/2014/main" xmlns="" id="{D7D22FE3-447B-4EEC-9E1A-5911759D8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570"/>
              <a:ext cx="115" cy="231"/>
            </a:xfrm>
            <a:custGeom>
              <a:avLst/>
              <a:gdLst>
                <a:gd name="T0" fmla="*/ 27 w 97"/>
                <a:gd name="T1" fmla="*/ 37 h 43"/>
                <a:gd name="T2" fmla="*/ 83 w 97"/>
                <a:gd name="T3" fmla="*/ 27 h 43"/>
                <a:gd name="T4" fmla="*/ 83 w 97"/>
                <a:gd name="T5" fmla="*/ 0 h 43"/>
                <a:gd name="T6" fmla="*/ 19 w 97"/>
                <a:gd name="T7" fmla="*/ 19 h 43"/>
                <a:gd name="T8" fmla="*/ 3 w 97"/>
                <a:gd name="T9" fmla="*/ 29 h 43"/>
                <a:gd name="T10" fmla="*/ 6 w 97"/>
                <a:gd name="T11" fmla="*/ 37 h 43"/>
                <a:gd name="T12" fmla="*/ 22 w 97"/>
                <a:gd name="T13" fmla="*/ 43 h 43"/>
                <a:gd name="T14" fmla="*/ 51 w 97"/>
                <a:gd name="T1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3">
                  <a:moveTo>
                    <a:pt x="27" y="37"/>
                  </a:moveTo>
                  <a:cubicBezTo>
                    <a:pt x="49" y="35"/>
                    <a:pt x="62" y="32"/>
                    <a:pt x="83" y="27"/>
                  </a:cubicBezTo>
                  <a:cubicBezTo>
                    <a:pt x="95" y="17"/>
                    <a:pt x="97" y="8"/>
                    <a:pt x="83" y="0"/>
                  </a:cubicBezTo>
                  <a:cubicBezTo>
                    <a:pt x="59" y="8"/>
                    <a:pt x="47" y="15"/>
                    <a:pt x="19" y="19"/>
                  </a:cubicBezTo>
                  <a:cubicBezTo>
                    <a:pt x="13" y="22"/>
                    <a:pt x="0" y="23"/>
                    <a:pt x="3" y="29"/>
                  </a:cubicBezTo>
                  <a:cubicBezTo>
                    <a:pt x="4" y="31"/>
                    <a:pt x="3" y="35"/>
                    <a:pt x="6" y="37"/>
                  </a:cubicBezTo>
                  <a:cubicBezTo>
                    <a:pt x="10" y="40"/>
                    <a:pt x="22" y="43"/>
                    <a:pt x="22" y="43"/>
                  </a:cubicBezTo>
                  <a:cubicBezTo>
                    <a:pt x="31" y="39"/>
                    <a:pt x="40" y="35"/>
                    <a:pt x="51" y="35"/>
                  </a:cubicBez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3" name="Freeform 65">
              <a:extLst>
                <a:ext uri="{FF2B5EF4-FFF2-40B4-BE49-F238E27FC236}">
                  <a16:creationId xmlns:a16="http://schemas.microsoft.com/office/drawing/2014/main" xmlns="" id="{965822B6-FB49-42CA-9EB0-6E308AC3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615"/>
              <a:ext cx="115" cy="231"/>
            </a:xfrm>
            <a:custGeom>
              <a:avLst/>
              <a:gdLst>
                <a:gd name="T0" fmla="*/ 18 w 41"/>
                <a:gd name="T1" fmla="*/ 24 h 32"/>
                <a:gd name="T2" fmla="*/ 21 w 41"/>
                <a:gd name="T3" fmla="*/ 0 h 32"/>
                <a:gd name="T4" fmla="*/ 0 w 41"/>
                <a:gd name="T5" fmla="*/ 13 h 32"/>
                <a:gd name="T6" fmla="*/ 18 w 41"/>
                <a:gd name="T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18" y="24"/>
                  </a:moveTo>
                  <a:cubicBezTo>
                    <a:pt x="28" y="16"/>
                    <a:pt x="41" y="5"/>
                    <a:pt x="21" y="0"/>
                  </a:cubicBezTo>
                  <a:cubicBezTo>
                    <a:pt x="9" y="2"/>
                    <a:pt x="3" y="0"/>
                    <a:pt x="0" y="13"/>
                  </a:cubicBezTo>
                  <a:cubicBezTo>
                    <a:pt x="4" y="32"/>
                    <a:pt x="18" y="16"/>
                    <a:pt x="18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4" name="Freeform 66">
              <a:extLst>
                <a:ext uri="{FF2B5EF4-FFF2-40B4-BE49-F238E27FC236}">
                  <a16:creationId xmlns:a16="http://schemas.microsoft.com/office/drawing/2014/main" xmlns="" id="{D8C9382B-757F-4EDF-A66F-B1B2822A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573"/>
              <a:ext cx="115" cy="231"/>
            </a:xfrm>
            <a:custGeom>
              <a:avLst/>
              <a:gdLst>
                <a:gd name="T0" fmla="*/ 32 w 67"/>
                <a:gd name="T1" fmla="*/ 21 h 33"/>
                <a:gd name="T2" fmla="*/ 67 w 67"/>
                <a:gd name="T3" fmla="*/ 13 h 33"/>
                <a:gd name="T4" fmla="*/ 64 w 67"/>
                <a:gd name="T5" fmla="*/ 5 h 33"/>
                <a:gd name="T6" fmla="*/ 43 w 67"/>
                <a:gd name="T7" fmla="*/ 0 h 33"/>
                <a:gd name="T8" fmla="*/ 16 w 67"/>
                <a:gd name="T9" fmla="*/ 3 h 33"/>
                <a:gd name="T10" fmla="*/ 0 w 67"/>
                <a:gd name="T11" fmla="*/ 13 h 33"/>
                <a:gd name="T12" fmla="*/ 32 w 67"/>
                <a:gd name="T1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32" y="21"/>
                  </a:moveTo>
                  <a:cubicBezTo>
                    <a:pt x="45" y="24"/>
                    <a:pt x="60" y="29"/>
                    <a:pt x="67" y="13"/>
                  </a:cubicBezTo>
                  <a:cubicBezTo>
                    <a:pt x="66" y="10"/>
                    <a:pt x="66" y="6"/>
                    <a:pt x="64" y="5"/>
                  </a:cubicBezTo>
                  <a:cubicBezTo>
                    <a:pt x="57" y="1"/>
                    <a:pt x="43" y="0"/>
                    <a:pt x="43" y="0"/>
                  </a:cubicBezTo>
                  <a:cubicBezTo>
                    <a:pt x="34" y="1"/>
                    <a:pt x="24" y="0"/>
                    <a:pt x="16" y="3"/>
                  </a:cubicBezTo>
                  <a:cubicBezTo>
                    <a:pt x="9" y="4"/>
                    <a:pt x="0" y="13"/>
                    <a:pt x="0" y="13"/>
                  </a:cubicBezTo>
                  <a:cubicBezTo>
                    <a:pt x="5" y="33"/>
                    <a:pt x="9" y="21"/>
                    <a:pt x="32" y="2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5" name="Freeform 67">
              <a:extLst>
                <a:ext uri="{FF2B5EF4-FFF2-40B4-BE49-F238E27FC236}">
                  <a16:creationId xmlns:a16="http://schemas.microsoft.com/office/drawing/2014/main" xmlns="" id="{D15D93F6-F967-41C5-9C2F-8ACE71823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610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6" name="Freeform 68">
              <a:extLst>
                <a:ext uri="{FF2B5EF4-FFF2-40B4-BE49-F238E27FC236}">
                  <a16:creationId xmlns:a16="http://schemas.microsoft.com/office/drawing/2014/main" xmlns="" id="{57C19337-A997-4A8C-8C28-404C9C6D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1562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57" name="Freeform 69">
              <a:extLst>
                <a:ext uri="{FF2B5EF4-FFF2-40B4-BE49-F238E27FC236}">
                  <a16:creationId xmlns:a16="http://schemas.microsoft.com/office/drawing/2014/main" xmlns="" id="{945EF729-B29C-4635-B82F-797538934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1568"/>
              <a:ext cx="115" cy="231"/>
            </a:xfrm>
            <a:custGeom>
              <a:avLst/>
              <a:gdLst>
                <a:gd name="T0" fmla="*/ 0 w 19"/>
                <a:gd name="T1" fmla="*/ 16 h 23"/>
                <a:gd name="T2" fmla="*/ 19 w 19"/>
                <a:gd name="T3" fmla="*/ 8 h 23"/>
                <a:gd name="T4" fmla="*/ 0 w 19"/>
                <a:gd name="T5" fmla="*/ 13 h 23"/>
                <a:gd name="T6" fmla="*/ 0 w 19"/>
                <a:gd name="T7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0" y="16"/>
                  </a:moveTo>
                  <a:cubicBezTo>
                    <a:pt x="11" y="20"/>
                    <a:pt x="14" y="19"/>
                    <a:pt x="19" y="8"/>
                  </a:cubicBezTo>
                  <a:cubicBezTo>
                    <a:pt x="9" y="0"/>
                    <a:pt x="4" y="1"/>
                    <a:pt x="0" y="13"/>
                  </a:cubicBezTo>
                  <a:cubicBezTo>
                    <a:pt x="3" y="22"/>
                    <a:pt x="4" y="23"/>
                    <a:pt x="0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815" name="Freeform 70">
              <a:extLst>
                <a:ext uri="{FF2B5EF4-FFF2-40B4-BE49-F238E27FC236}">
                  <a16:creationId xmlns:a16="http://schemas.microsoft.com/office/drawing/2014/main" xmlns="" id="{B1EBD9DB-F1C3-4109-A415-017A9DF7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424"/>
              <a:ext cx="115" cy="231"/>
            </a:xfrm>
            <a:custGeom>
              <a:avLst/>
              <a:gdLst>
                <a:gd name="T0" fmla="*/ 19 w 1008"/>
                <a:gd name="T1" fmla="*/ 35 h 190"/>
                <a:gd name="T2" fmla="*/ 24 w 1008"/>
                <a:gd name="T3" fmla="*/ 152 h 190"/>
                <a:gd name="T4" fmla="*/ 53 w 1008"/>
                <a:gd name="T5" fmla="*/ 158 h 190"/>
                <a:gd name="T6" fmla="*/ 69 w 1008"/>
                <a:gd name="T7" fmla="*/ 24 h 190"/>
                <a:gd name="T8" fmla="*/ 83 w 1008"/>
                <a:gd name="T9" fmla="*/ 176 h 190"/>
                <a:gd name="T10" fmla="*/ 104 w 1008"/>
                <a:gd name="T11" fmla="*/ 48 h 190"/>
                <a:gd name="T12" fmla="*/ 112 w 1008"/>
                <a:gd name="T13" fmla="*/ 142 h 190"/>
                <a:gd name="T14" fmla="*/ 133 w 1008"/>
                <a:gd name="T15" fmla="*/ 158 h 190"/>
                <a:gd name="T16" fmla="*/ 157 w 1008"/>
                <a:gd name="T17" fmla="*/ 59 h 190"/>
                <a:gd name="T18" fmla="*/ 184 w 1008"/>
                <a:gd name="T19" fmla="*/ 48 h 190"/>
                <a:gd name="T20" fmla="*/ 227 w 1008"/>
                <a:gd name="T21" fmla="*/ 14 h 190"/>
                <a:gd name="T22" fmla="*/ 248 w 1008"/>
                <a:gd name="T23" fmla="*/ 174 h 190"/>
                <a:gd name="T24" fmla="*/ 288 w 1008"/>
                <a:gd name="T25" fmla="*/ 11 h 190"/>
                <a:gd name="T26" fmla="*/ 283 w 1008"/>
                <a:gd name="T27" fmla="*/ 102 h 190"/>
                <a:gd name="T28" fmla="*/ 301 w 1008"/>
                <a:gd name="T29" fmla="*/ 152 h 190"/>
                <a:gd name="T30" fmla="*/ 315 w 1008"/>
                <a:gd name="T31" fmla="*/ 62 h 190"/>
                <a:gd name="T32" fmla="*/ 331 w 1008"/>
                <a:gd name="T33" fmla="*/ 144 h 190"/>
                <a:gd name="T34" fmla="*/ 363 w 1008"/>
                <a:gd name="T35" fmla="*/ 131 h 190"/>
                <a:gd name="T36" fmla="*/ 376 w 1008"/>
                <a:gd name="T37" fmla="*/ 32 h 190"/>
                <a:gd name="T38" fmla="*/ 405 w 1008"/>
                <a:gd name="T39" fmla="*/ 38 h 190"/>
                <a:gd name="T40" fmla="*/ 437 w 1008"/>
                <a:gd name="T41" fmla="*/ 150 h 190"/>
                <a:gd name="T42" fmla="*/ 437 w 1008"/>
                <a:gd name="T43" fmla="*/ 14 h 190"/>
                <a:gd name="T44" fmla="*/ 459 w 1008"/>
                <a:gd name="T45" fmla="*/ 22 h 190"/>
                <a:gd name="T46" fmla="*/ 461 w 1008"/>
                <a:gd name="T47" fmla="*/ 182 h 190"/>
                <a:gd name="T48" fmla="*/ 483 w 1008"/>
                <a:gd name="T49" fmla="*/ 144 h 190"/>
                <a:gd name="T50" fmla="*/ 504 w 1008"/>
                <a:gd name="T51" fmla="*/ 3 h 190"/>
                <a:gd name="T52" fmla="*/ 509 w 1008"/>
                <a:gd name="T53" fmla="*/ 160 h 190"/>
                <a:gd name="T54" fmla="*/ 541 w 1008"/>
                <a:gd name="T55" fmla="*/ 155 h 190"/>
                <a:gd name="T56" fmla="*/ 571 w 1008"/>
                <a:gd name="T57" fmla="*/ 75 h 190"/>
                <a:gd name="T58" fmla="*/ 600 w 1008"/>
                <a:gd name="T59" fmla="*/ 155 h 190"/>
                <a:gd name="T60" fmla="*/ 624 w 1008"/>
                <a:gd name="T61" fmla="*/ 59 h 190"/>
                <a:gd name="T62" fmla="*/ 659 w 1008"/>
                <a:gd name="T63" fmla="*/ 16 h 190"/>
                <a:gd name="T64" fmla="*/ 675 w 1008"/>
                <a:gd name="T65" fmla="*/ 184 h 190"/>
                <a:gd name="T66" fmla="*/ 699 w 1008"/>
                <a:gd name="T67" fmla="*/ 22 h 190"/>
                <a:gd name="T68" fmla="*/ 725 w 1008"/>
                <a:gd name="T69" fmla="*/ 142 h 190"/>
                <a:gd name="T70" fmla="*/ 741 w 1008"/>
                <a:gd name="T71" fmla="*/ 163 h 190"/>
                <a:gd name="T72" fmla="*/ 747 w 1008"/>
                <a:gd name="T73" fmla="*/ 112 h 190"/>
                <a:gd name="T74" fmla="*/ 787 w 1008"/>
                <a:gd name="T75" fmla="*/ 96 h 190"/>
                <a:gd name="T76" fmla="*/ 781 w 1008"/>
                <a:gd name="T77" fmla="*/ 70 h 190"/>
                <a:gd name="T78" fmla="*/ 800 w 1008"/>
                <a:gd name="T79" fmla="*/ 142 h 190"/>
                <a:gd name="T80" fmla="*/ 859 w 1008"/>
                <a:gd name="T81" fmla="*/ 19 h 190"/>
                <a:gd name="T82" fmla="*/ 856 w 1008"/>
                <a:gd name="T83" fmla="*/ 158 h 190"/>
                <a:gd name="T84" fmla="*/ 875 w 1008"/>
                <a:gd name="T85" fmla="*/ 160 h 190"/>
                <a:gd name="T86" fmla="*/ 912 w 1008"/>
                <a:gd name="T87" fmla="*/ 24 h 190"/>
                <a:gd name="T88" fmla="*/ 931 w 1008"/>
                <a:gd name="T89" fmla="*/ 158 h 190"/>
                <a:gd name="T90" fmla="*/ 941 w 1008"/>
                <a:gd name="T91" fmla="*/ 16 h 190"/>
                <a:gd name="T92" fmla="*/ 973 w 1008"/>
                <a:gd name="T93" fmla="*/ 22 h 190"/>
                <a:gd name="T94" fmla="*/ 957 w 1008"/>
                <a:gd name="T95" fmla="*/ 134 h 190"/>
                <a:gd name="T96" fmla="*/ 987 w 1008"/>
                <a:gd name="T97" fmla="*/ 150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8"/>
                <a:gd name="T148" fmla="*/ 0 h 190"/>
                <a:gd name="T149" fmla="*/ 1008 w 1008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8" h="190">
                  <a:moveTo>
                    <a:pt x="0" y="22"/>
                  </a:moveTo>
                  <a:cubicBezTo>
                    <a:pt x="11" y="6"/>
                    <a:pt x="13" y="19"/>
                    <a:pt x="19" y="35"/>
                  </a:cubicBezTo>
                  <a:cubicBezTo>
                    <a:pt x="19" y="40"/>
                    <a:pt x="20" y="45"/>
                    <a:pt x="21" y="51"/>
                  </a:cubicBezTo>
                  <a:cubicBezTo>
                    <a:pt x="22" y="84"/>
                    <a:pt x="21" y="118"/>
                    <a:pt x="24" y="152"/>
                  </a:cubicBezTo>
                  <a:cubicBezTo>
                    <a:pt x="25" y="172"/>
                    <a:pt x="24" y="169"/>
                    <a:pt x="37" y="174"/>
                  </a:cubicBezTo>
                  <a:cubicBezTo>
                    <a:pt x="47" y="170"/>
                    <a:pt x="50" y="168"/>
                    <a:pt x="53" y="158"/>
                  </a:cubicBezTo>
                  <a:cubicBezTo>
                    <a:pt x="51" y="122"/>
                    <a:pt x="47" y="99"/>
                    <a:pt x="51" y="64"/>
                  </a:cubicBezTo>
                  <a:cubicBezTo>
                    <a:pt x="52" y="50"/>
                    <a:pt x="55" y="28"/>
                    <a:pt x="69" y="24"/>
                  </a:cubicBezTo>
                  <a:cubicBezTo>
                    <a:pt x="75" y="32"/>
                    <a:pt x="76" y="38"/>
                    <a:pt x="80" y="48"/>
                  </a:cubicBezTo>
                  <a:cubicBezTo>
                    <a:pt x="77" y="90"/>
                    <a:pt x="70" y="134"/>
                    <a:pt x="83" y="176"/>
                  </a:cubicBezTo>
                  <a:cubicBezTo>
                    <a:pt x="94" y="173"/>
                    <a:pt x="93" y="165"/>
                    <a:pt x="99" y="155"/>
                  </a:cubicBezTo>
                  <a:cubicBezTo>
                    <a:pt x="107" y="121"/>
                    <a:pt x="98" y="82"/>
                    <a:pt x="104" y="48"/>
                  </a:cubicBezTo>
                  <a:cubicBezTo>
                    <a:pt x="106" y="34"/>
                    <a:pt x="103" y="25"/>
                    <a:pt x="117" y="22"/>
                  </a:cubicBezTo>
                  <a:cubicBezTo>
                    <a:pt x="126" y="48"/>
                    <a:pt x="113" y="113"/>
                    <a:pt x="112" y="142"/>
                  </a:cubicBezTo>
                  <a:cubicBezTo>
                    <a:pt x="114" y="154"/>
                    <a:pt x="115" y="164"/>
                    <a:pt x="120" y="176"/>
                  </a:cubicBezTo>
                  <a:cubicBezTo>
                    <a:pt x="131" y="173"/>
                    <a:pt x="130" y="168"/>
                    <a:pt x="133" y="158"/>
                  </a:cubicBezTo>
                  <a:cubicBezTo>
                    <a:pt x="133" y="155"/>
                    <a:pt x="119" y="36"/>
                    <a:pt x="147" y="14"/>
                  </a:cubicBezTo>
                  <a:cubicBezTo>
                    <a:pt x="155" y="27"/>
                    <a:pt x="153" y="43"/>
                    <a:pt x="157" y="59"/>
                  </a:cubicBezTo>
                  <a:cubicBezTo>
                    <a:pt x="153" y="98"/>
                    <a:pt x="148" y="137"/>
                    <a:pt x="163" y="176"/>
                  </a:cubicBezTo>
                  <a:cubicBezTo>
                    <a:pt x="195" y="155"/>
                    <a:pt x="169" y="85"/>
                    <a:pt x="184" y="48"/>
                  </a:cubicBezTo>
                  <a:cubicBezTo>
                    <a:pt x="180" y="33"/>
                    <a:pt x="178" y="27"/>
                    <a:pt x="192" y="19"/>
                  </a:cubicBezTo>
                  <a:cubicBezTo>
                    <a:pt x="204" y="23"/>
                    <a:pt x="214" y="17"/>
                    <a:pt x="227" y="14"/>
                  </a:cubicBezTo>
                  <a:cubicBezTo>
                    <a:pt x="250" y="17"/>
                    <a:pt x="245" y="22"/>
                    <a:pt x="248" y="48"/>
                  </a:cubicBezTo>
                  <a:cubicBezTo>
                    <a:pt x="243" y="86"/>
                    <a:pt x="234" y="137"/>
                    <a:pt x="248" y="174"/>
                  </a:cubicBezTo>
                  <a:cubicBezTo>
                    <a:pt x="258" y="169"/>
                    <a:pt x="258" y="165"/>
                    <a:pt x="261" y="155"/>
                  </a:cubicBezTo>
                  <a:cubicBezTo>
                    <a:pt x="262" y="136"/>
                    <a:pt x="249" y="35"/>
                    <a:pt x="288" y="11"/>
                  </a:cubicBezTo>
                  <a:cubicBezTo>
                    <a:pt x="298" y="15"/>
                    <a:pt x="298" y="19"/>
                    <a:pt x="301" y="30"/>
                  </a:cubicBezTo>
                  <a:cubicBezTo>
                    <a:pt x="299" y="53"/>
                    <a:pt x="295" y="81"/>
                    <a:pt x="283" y="102"/>
                  </a:cubicBezTo>
                  <a:cubicBezTo>
                    <a:pt x="275" y="125"/>
                    <a:pt x="261" y="168"/>
                    <a:pt x="291" y="176"/>
                  </a:cubicBezTo>
                  <a:cubicBezTo>
                    <a:pt x="293" y="166"/>
                    <a:pt x="298" y="160"/>
                    <a:pt x="301" y="152"/>
                  </a:cubicBezTo>
                  <a:cubicBezTo>
                    <a:pt x="302" y="146"/>
                    <a:pt x="307" y="136"/>
                    <a:pt x="307" y="136"/>
                  </a:cubicBezTo>
                  <a:cubicBezTo>
                    <a:pt x="308" y="98"/>
                    <a:pt x="304" y="88"/>
                    <a:pt x="315" y="62"/>
                  </a:cubicBezTo>
                  <a:cubicBezTo>
                    <a:pt x="317" y="41"/>
                    <a:pt x="320" y="22"/>
                    <a:pt x="339" y="11"/>
                  </a:cubicBezTo>
                  <a:cubicBezTo>
                    <a:pt x="375" y="34"/>
                    <a:pt x="339" y="108"/>
                    <a:pt x="331" y="144"/>
                  </a:cubicBezTo>
                  <a:cubicBezTo>
                    <a:pt x="334" y="190"/>
                    <a:pt x="337" y="178"/>
                    <a:pt x="355" y="155"/>
                  </a:cubicBezTo>
                  <a:cubicBezTo>
                    <a:pt x="357" y="146"/>
                    <a:pt x="363" y="131"/>
                    <a:pt x="363" y="131"/>
                  </a:cubicBezTo>
                  <a:cubicBezTo>
                    <a:pt x="364" y="105"/>
                    <a:pt x="367" y="81"/>
                    <a:pt x="371" y="56"/>
                  </a:cubicBezTo>
                  <a:cubicBezTo>
                    <a:pt x="373" y="38"/>
                    <a:pt x="372" y="47"/>
                    <a:pt x="376" y="32"/>
                  </a:cubicBezTo>
                  <a:cubicBezTo>
                    <a:pt x="377" y="25"/>
                    <a:pt x="381" y="11"/>
                    <a:pt x="381" y="11"/>
                  </a:cubicBezTo>
                  <a:cubicBezTo>
                    <a:pt x="397" y="15"/>
                    <a:pt x="401" y="22"/>
                    <a:pt x="405" y="38"/>
                  </a:cubicBezTo>
                  <a:cubicBezTo>
                    <a:pt x="403" y="77"/>
                    <a:pt x="392" y="133"/>
                    <a:pt x="416" y="171"/>
                  </a:cubicBezTo>
                  <a:cubicBezTo>
                    <a:pt x="435" y="167"/>
                    <a:pt x="432" y="167"/>
                    <a:pt x="437" y="150"/>
                  </a:cubicBezTo>
                  <a:cubicBezTo>
                    <a:pt x="435" y="120"/>
                    <a:pt x="432" y="91"/>
                    <a:pt x="432" y="62"/>
                  </a:cubicBezTo>
                  <a:cubicBezTo>
                    <a:pt x="432" y="45"/>
                    <a:pt x="429" y="28"/>
                    <a:pt x="437" y="14"/>
                  </a:cubicBezTo>
                  <a:cubicBezTo>
                    <a:pt x="439" y="8"/>
                    <a:pt x="448" y="0"/>
                    <a:pt x="448" y="0"/>
                  </a:cubicBezTo>
                  <a:cubicBezTo>
                    <a:pt x="453" y="6"/>
                    <a:pt x="459" y="22"/>
                    <a:pt x="459" y="22"/>
                  </a:cubicBezTo>
                  <a:cubicBezTo>
                    <a:pt x="456" y="49"/>
                    <a:pt x="454" y="78"/>
                    <a:pt x="445" y="104"/>
                  </a:cubicBezTo>
                  <a:cubicBezTo>
                    <a:pt x="442" y="130"/>
                    <a:pt x="429" y="172"/>
                    <a:pt x="461" y="182"/>
                  </a:cubicBezTo>
                  <a:cubicBezTo>
                    <a:pt x="472" y="177"/>
                    <a:pt x="473" y="171"/>
                    <a:pt x="477" y="160"/>
                  </a:cubicBezTo>
                  <a:cubicBezTo>
                    <a:pt x="478" y="154"/>
                    <a:pt x="483" y="144"/>
                    <a:pt x="483" y="144"/>
                  </a:cubicBezTo>
                  <a:cubicBezTo>
                    <a:pt x="488" y="96"/>
                    <a:pt x="482" y="155"/>
                    <a:pt x="488" y="54"/>
                  </a:cubicBezTo>
                  <a:cubicBezTo>
                    <a:pt x="488" y="38"/>
                    <a:pt x="486" y="9"/>
                    <a:pt x="504" y="3"/>
                  </a:cubicBezTo>
                  <a:cubicBezTo>
                    <a:pt x="514" y="13"/>
                    <a:pt x="515" y="22"/>
                    <a:pt x="520" y="35"/>
                  </a:cubicBezTo>
                  <a:cubicBezTo>
                    <a:pt x="517" y="77"/>
                    <a:pt x="513" y="117"/>
                    <a:pt x="509" y="160"/>
                  </a:cubicBezTo>
                  <a:cubicBezTo>
                    <a:pt x="516" y="178"/>
                    <a:pt x="509" y="173"/>
                    <a:pt x="523" y="179"/>
                  </a:cubicBezTo>
                  <a:cubicBezTo>
                    <a:pt x="539" y="174"/>
                    <a:pt x="538" y="173"/>
                    <a:pt x="541" y="155"/>
                  </a:cubicBezTo>
                  <a:cubicBezTo>
                    <a:pt x="542" y="113"/>
                    <a:pt x="525" y="63"/>
                    <a:pt x="552" y="32"/>
                  </a:cubicBezTo>
                  <a:cubicBezTo>
                    <a:pt x="570" y="37"/>
                    <a:pt x="568" y="57"/>
                    <a:pt x="571" y="75"/>
                  </a:cubicBezTo>
                  <a:cubicBezTo>
                    <a:pt x="571" y="97"/>
                    <a:pt x="564" y="160"/>
                    <a:pt x="587" y="179"/>
                  </a:cubicBezTo>
                  <a:cubicBezTo>
                    <a:pt x="597" y="172"/>
                    <a:pt x="595" y="166"/>
                    <a:pt x="600" y="155"/>
                  </a:cubicBezTo>
                  <a:cubicBezTo>
                    <a:pt x="595" y="107"/>
                    <a:pt x="593" y="62"/>
                    <a:pt x="605" y="16"/>
                  </a:cubicBezTo>
                  <a:cubicBezTo>
                    <a:pt x="621" y="28"/>
                    <a:pt x="621" y="38"/>
                    <a:pt x="624" y="59"/>
                  </a:cubicBezTo>
                  <a:cubicBezTo>
                    <a:pt x="626" y="96"/>
                    <a:pt x="622" y="138"/>
                    <a:pt x="632" y="174"/>
                  </a:cubicBezTo>
                  <a:cubicBezTo>
                    <a:pt x="667" y="160"/>
                    <a:pt x="624" y="50"/>
                    <a:pt x="659" y="16"/>
                  </a:cubicBezTo>
                  <a:cubicBezTo>
                    <a:pt x="668" y="52"/>
                    <a:pt x="659" y="128"/>
                    <a:pt x="659" y="128"/>
                  </a:cubicBezTo>
                  <a:cubicBezTo>
                    <a:pt x="659" y="142"/>
                    <a:pt x="655" y="179"/>
                    <a:pt x="675" y="184"/>
                  </a:cubicBezTo>
                  <a:cubicBezTo>
                    <a:pt x="678" y="169"/>
                    <a:pt x="680" y="160"/>
                    <a:pt x="683" y="144"/>
                  </a:cubicBezTo>
                  <a:cubicBezTo>
                    <a:pt x="684" y="114"/>
                    <a:pt x="676" y="36"/>
                    <a:pt x="699" y="22"/>
                  </a:cubicBezTo>
                  <a:cubicBezTo>
                    <a:pt x="715" y="26"/>
                    <a:pt x="714" y="40"/>
                    <a:pt x="720" y="54"/>
                  </a:cubicBezTo>
                  <a:cubicBezTo>
                    <a:pt x="727" y="137"/>
                    <a:pt x="717" y="18"/>
                    <a:pt x="725" y="142"/>
                  </a:cubicBezTo>
                  <a:cubicBezTo>
                    <a:pt x="725" y="157"/>
                    <a:pt x="733" y="187"/>
                    <a:pt x="733" y="187"/>
                  </a:cubicBezTo>
                  <a:cubicBezTo>
                    <a:pt x="739" y="168"/>
                    <a:pt x="737" y="176"/>
                    <a:pt x="741" y="163"/>
                  </a:cubicBezTo>
                  <a:cubicBezTo>
                    <a:pt x="743" y="112"/>
                    <a:pt x="744" y="67"/>
                    <a:pt x="757" y="19"/>
                  </a:cubicBezTo>
                  <a:cubicBezTo>
                    <a:pt x="768" y="48"/>
                    <a:pt x="751" y="81"/>
                    <a:pt x="747" y="112"/>
                  </a:cubicBezTo>
                  <a:cubicBezTo>
                    <a:pt x="748" y="131"/>
                    <a:pt x="748" y="148"/>
                    <a:pt x="755" y="166"/>
                  </a:cubicBezTo>
                  <a:cubicBezTo>
                    <a:pt x="769" y="148"/>
                    <a:pt x="782" y="118"/>
                    <a:pt x="787" y="96"/>
                  </a:cubicBezTo>
                  <a:cubicBezTo>
                    <a:pt x="787" y="73"/>
                    <a:pt x="792" y="4"/>
                    <a:pt x="789" y="27"/>
                  </a:cubicBezTo>
                  <a:cubicBezTo>
                    <a:pt x="786" y="41"/>
                    <a:pt x="783" y="55"/>
                    <a:pt x="781" y="70"/>
                  </a:cubicBezTo>
                  <a:cubicBezTo>
                    <a:pt x="779" y="93"/>
                    <a:pt x="757" y="173"/>
                    <a:pt x="789" y="166"/>
                  </a:cubicBezTo>
                  <a:cubicBezTo>
                    <a:pt x="795" y="157"/>
                    <a:pt x="796" y="151"/>
                    <a:pt x="800" y="142"/>
                  </a:cubicBezTo>
                  <a:cubicBezTo>
                    <a:pt x="801" y="112"/>
                    <a:pt x="797" y="52"/>
                    <a:pt x="821" y="24"/>
                  </a:cubicBezTo>
                  <a:cubicBezTo>
                    <a:pt x="841" y="31"/>
                    <a:pt x="839" y="26"/>
                    <a:pt x="859" y="19"/>
                  </a:cubicBezTo>
                  <a:cubicBezTo>
                    <a:pt x="870" y="23"/>
                    <a:pt x="871" y="29"/>
                    <a:pt x="875" y="40"/>
                  </a:cubicBezTo>
                  <a:cubicBezTo>
                    <a:pt x="870" y="79"/>
                    <a:pt x="863" y="118"/>
                    <a:pt x="856" y="158"/>
                  </a:cubicBezTo>
                  <a:cubicBezTo>
                    <a:pt x="858" y="169"/>
                    <a:pt x="859" y="186"/>
                    <a:pt x="869" y="168"/>
                  </a:cubicBezTo>
                  <a:cubicBezTo>
                    <a:pt x="870" y="165"/>
                    <a:pt x="873" y="162"/>
                    <a:pt x="875" y="160"/>
                  </a:cubicBezTo>
                  <a:cubicBezTo>
                    <a:pt x="881" y="126"/>
                    <a:pt x="889" y="92"/>
                    <a:pt x="899" y="59"/>
                  </a:cubicBezTo>
                  <a:cubicBezTo>
                    <a:pt x="900" y="42"/>
                    <a:pt x="896" y="29"/>
                    <a:pt x="912" y="24"/>
                  </a:cubicBezTo>
                  <a:cubicBezTo>
                    <a:pt x="926" y="63"/>
                    <a:pt x="913" y="109"/>
                    <a:pt x="909" y="152"/>
                  </a:cubicBezTo>
                  <a:cubicBezTo>
                    <a:pt x="916" y="186"/>
                    <a:pt x="918" y="168"/>
                    <a:pt x="931" y="158"/>
                  </a:cubicBezTo>
                  <a:cubicBezTo>
                    <a:pt x="933" y="149"/>
                    <a:pt x="939" y="134"/>
                    <a:pt x="939" y="134"/>
                  </a:cubicBezTo>
                  <a:cubicBezTo>
                    <a:pt x="933" y="97"/>
                    <a:pt x="916" y="45"/>
                    <a:pt x="941" y="16"/>
                  </a:cubicBezTo>
                  <a:cubicBezTo>
                    <a:pt x="949" y="27"/>
                    <a:pt x="952" y="40"/>
                    <a:pt x="955" y="54"/>
                  </a:cubicBezTo>
                  <a:cubicBezTo>
                    <a:pt x="965" y="45"/>
                    <a:pt x="965" y="33"/>
                    <a:pt x="973" y="22"/>
                  </a:cubicBezTo>
                  <a:cubicBezTo>
                    <a:pt x="983" y="24"/>
                    <a:pt x="986" y="27"/>
                    <a:pt x="989" y="38"/>
                  </a:cubicBezTo>
                  <a:cubicBezTo>
                    <a:pt x="982" y="71"/>
                    <a:pt x="963" y="99"/>
                    <a:pt x="957" y="134"/>
                  </a:cubicBezTo>
                  <a:cubicBezTo>
                    <a:pt x="958" y="152"/>
                    <a:pt x="952" y="172"/>
                    <a:pt x="971" y="179"/>
                  </a:cubicBezTo>
                  <a:cubicBezTo>
                    <a:pt x="982" y="174"/>
                    <a:pt x="983" y="161"/>
                    <a:pt x="987" y="150"/>
                  </a:cubicBezTo>
                  <a:cubicBezTo>
                    <a:pt x="988" y="108"/>
                    <a:pt x="978" y="89"/>
                    <a:pt x="1008" y="70"/>
                  </a:cubicBezTo>
                </a:path>
              </a:pathLst>
            </a:custGeom>
            <a:noFill/>
            <a:ln w="285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159" name="Freeform 71">
              <a:extLst>
                <a:ext uri="{FF2B5EF4-FFF2-40B4-BE49-F238E27FC236}">
                  <a16:creationId xmlns:a16="http://schemas.microsoft.com/office/drawing/2014/main" xmlns="" id="{150D990A-CE6B-450E-AF38-35B6B450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426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60" name="Freeform 72">
              <a:extLst>
                <a:ext uri="{FF2B5EF4-FFF2-40B4-BE49-F238E27FC236}">
                  <a16:creationId xmlns:a16="http://schemas.microsoft.com/office/drawing/2014/main" xmlns="" id="{D779A592-E23D-448D-9685-5F4D2D9459C0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" y="1488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61" name="Freeform 73">
              <a:extLst>
                <a:ext uri="{FF2B5EF4-FFF2-40B4-BE49-F238E27FC236}">
                  <a16:creationId xmlns:a16="http://schemas.microsoft.com/office/drawing/2014/main" xmlns="" id="{1147DE09-B293-4AF4-9BC3-C08A567F580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043" y="1405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62" name="Freeform 74">
              <a:extLst>
                <a:ext uri="{FF2B5EF4-FFF2-40B4-BE49-F238E27FC236}">
                  <a16:creationId xmlns:a16="http://schemas.microsoft.com/office/drawing/2014/main" xmlns="" id="{F45AA856-B2D3-432F-913F-1556D0D8EA2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033" y="1478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820" name="Rectangle 75">
              <a:extLst>
                <a:ext uri="{FF2B5EF4-FFF2-40B4-BE49-F238E27FC236}">
                  <a16:creationId xmlns:a16="http://schemas.microsoft.com/office/drawing/2014/main" xmlns="" id="{D9D4318C-97CD-4735-9F10-4AE156C17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1583"/>
              <a:ext cx="1010" cy="231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89164" name="Freeform 76">
              <a:extLst>
                <a:ext uri="{FF2B5EF4-FFF2-40B4-BE49-F238E27FC236}">
                  <a16:creationId xmlns:a16="http://schemas.microsoft.com/office/drawing/2014/main" xmlns="" id="{4F6566EA-5F92-4A92-9B93-638844FA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1450"/>
              <a:ext cx="115" cy="231"/>
            </a:xfrm>
            <a:custGeom>
              <a:avLst/>
              <a:gdLst>
                <a:gd name="T0" fmla="*/ 209 w 409"/>
                <a:gd name="T1" fmla="*/ 11 h 316"/>
                <a:gd name="T2" fmla="*/ 148 w 409"/>
                <a:gd name="T3" fmla="*/ 21 h 316"/>
                <a:gd name="T4" fmla="*/ 54 w 409"/>
                <a:gd name="T5" fmla="*/ 24 h 316"/>
                <a:gd name="T6" fmla="*/ 30 w 409"/>
                <a:gd name="T7" fmla="*/ 48 h 316"/>
                <a:gd name="T8" fmla="*/ 9 w 409"/>
                <a:gd name="T9" fmla="*/ 83 h 316"/>
                <a:gd name="T10" fmla="*/ 33 w 409"/>
                <a:gd name="T11" fmla="*/ 123 h 316"/>
                <a:gd name="T12" fmla="*/ 46 w 409"/>
                <a:gd name="T13" fmla="*/ 155 h 316"/>
                <a:gd name="T14" fmla="*/ 25 w 409"/>
                <a:gd name="T15" fmla="*/ 211 h 316"/>
                <a:gd name="T16" fmla="*/ 14 w 409"/>
                <a:gd name="T17" fmla="*/ 235 h 316"/>
                <a:gd name="T18" fmla="*/ 38 w 409"/>
                <a:gd name="T19" fmla="*/ 259 h 316"/>
                <a:gd name="T20" fmla="*/ 76 w 409"/>
                <a:gd name="T21" fmla="*/ 243 h 316"/>
                <a:gd name="T22" fmla="*/ 129 w 409"/>
                <a:gd name="T23" fmla="*/ 248 h 316"/>
                <a:gd name="T24" fmla="*/ 150 w 409"/>
                <a:gd name="T25" fmla="*/ 264 h 316"/>
                <a:gd name="T26" fmla="*/ 174 w 409"/>
                <a:gd name="T27" fmla="*/ 296 h 316"/>
                <a:gd name="T28" fmla="*/ 204 w 409"/>
                <a:gd name="T29" fmla="*/ 288 h 316"/>
                <a:gd name="T30" fmla="*/ 246 w 409"/>
                <a:gd name="T31" fmla="*/ 235 h 316"/>
                <a:gd name="T32" fmla="*/ 281 w 409"/>
                <a:gd name="T33" fmla="*/ 243 h 316"/>
                <a:gd name="T34" fmla="*/ 348 w 409"/>
                <a:gd name="T35" fmla="*/ 235 h 316"/>
                <a:gd name="T36" fmla="*/ 361 w 409"/>
                <a:gd name="T37" fmla="*/ 227 h 316"/>
                <a:gd name="T38" fmla="*/ 396 w 409"/>
                <a:gd name="T39" fmla="*/ 200 h 316"/>
                <a:gd name="T40" fmla="*/ 409 w 409"/>
                <a:gd name="T41" fmla="*/ 168 h 316"/>
                <a:gd name="T42" fmla="*/ 342 w 409"/>
                <a:gd name="T43" fmla="*/ 96 h 316"/>
                <a:gd name="T44" fmla="*/ 318 w 409"/>
                <a:gd name="T45" fmla="*/ 67 h 316"/>
                <a:gd name="T46" fmla="*/ 281 w 409"/>
                <a:gd name="T47" fmla="*/ 0 h 316"/>
                <a:gd name="T48" fmla="*/ 209 w 409"/>
                <a:gd name="T49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9" h="316">
                  <a:moveTo>
                    <a:pt x="209" y="11"/>
                  </a:moveTo>
                  <a:cubicBezTo>
                    <a:pt x="187" y="16"/>
                    <a:pt x="171" y="19"/>
                    <a:pt x="148" y="21"/>
                  </a:cubicBezTo>
                  <a:cubicBezTo>
                    <a:pt x="121" y="31"/>
                    <a:pt x="84" y="20"/>
                    <a:pt x="54" y="24"/>
                  </a:cubicBezTo>
                  <a:cubicBezTo>
                    <a:pt x="41" y="28"/>
                    <a:pt x="39" y="40"/>
                    <a:pt x="30" y="48"/>
                  </a:cubicBezTo>
                  <a:cubicBezTo>
                    <a:pt x="26" y="63"/>
                    <a:pt x="19" y="70"/>
                    <a:pt x="9" y="83"/>
                  </a:cubicBezTo>
                  <a:cubicBezTo>
                    <a:pt x="0" y="105"/>
                    <a:pt x="22" y="108"/>
                    <a:pt x="33" y="123"/>
                  </a:cubicBezTo>
                  <a:cubicBezTo>
                    <a:pt x="39" y="132"/>
                    <a:pt x="43" y="143"/>
                    <a:pt x="46" y="155"/>
                  </a:cubicBezTo>
                  <a:cubicBezTo>
                    <a:pt x="40" y="175"/>
                    <a:pt x="34" y="192"/>
                    <a:pt x="25" y="211"/>
                  </a:cubicBezTo>
                  <a:cubicBezTo>
                    <a:pt x="21" y="218"/>
                    <a:pt x="14" y="235"/>
                    <a:pt x="14" y="235"/>
                  </a:cubicBezTo>
                  <a:cubicBezTo>
                    <a:pt x="17" y="257"/>
                    <a:pt x="15" y="262"/>
                    <a:pt x="38" y="259"/>
                  </a:cubicBezTo>
                  <a:cubicBezTo>
                    <a:pt x="51" y="254"/>
                    <a:pt x="62" y="246"/>
                    <a:pt x="76" y="243"/>
                  </a:cubicBezTo>
                  <a:cubicBezTo>
                    <a:pt x="92" y="230"/>
                    <a:pt x="112" y="237"/>
                    <a:pt x="129" y="248"/>
                  </a:cubicBezTo>
                  <a:cubicBezTo>
                    <a:pt x="134" y="257"/>
                    <a:pt x="139" y="260"/>
                    <a:pt x="150" y="264"/>
                  </a:cubicBezTo>
                  <a:cubicBezTo>
                    <a:pt x="161" y="273"/>
                    <a:pt x="161" y="288"/>
                    <a:pt x="174" y="296"/>
                  </a:cubicBezTo>
                  <a:cubicBezTo>
                    <a:pt x="189" y="316"/>
                    <a:pt x="190" y="298"/>
                    <a:pt x="204" y="288"/>
                  </a:cubicBezTo>
                  <a:cubicBezTo>
                    <a:pt x="208" y="269"/>
                    <a:pt x="226" y="239"/>
                    <a:pt x="246" y="235"/>
                  </a:cubicBezTo>
                  <a:cubicBezTo>
                    <a:pt x="258" y="236"/>
                    <a:pt x="269" y="238"/>
                    <a:pt x="281" y="243"/>
                  </a:cubicBezTo>
                  <a:cubicBezTo>
                    <a:pt x="320" y="240"/>
                    <a:pt x="321" y="241"/>
                    <a:pt x="348" y="235"/>
                  </a:cubicBezTo>
                  <a:cubicBezTo>
                    <a:pt x="360" y="219"/>
                    <a:pt x="343" y="237"/>
                    <a:pt x="361" y="227"/>
                  </a:cubicBezTo>
                  <a:cubicBezTo>
                    <a:pt x="372" y="219"/>
                    <a:pt x="383" y="207"/>
                    <a:pt x="396" y="200"/>
                  </a:cubicBezTo>
                  <a:cubicBezTo>
                    <a:pt x="398" y="188"/>
                    <a:pt x="404" y="179"/>
                    <a:pt x="409" y="168"/>
                  </a:cubicBezTo>
                  <a:cubicBezTo>
                    <a:pt x="395" y="132"/>
                    <a:pt x="370" y="118"/>
                    <a:pt x="342" y="96"/>
                  </a:cubicBezTo>
                  <a:cubicBezTo>
                    <a:pt x="332" y="88"/>
                    <a:pt x="325" y="76"/>
                    <a:pt x="318" y="67"/>
                  </a:cubicBezTo>
                  <a:cubicBezTo>
                    <a:pt x="303" y="49"/>
                    <a:pt x="297" y="10"/>
                    <a:pt x="281" y="0"/>
                  </a:cubicBezTo>
                  <a:cubicBezTo>
                    <a:pt x="257" y="1"/>
                    <a:pt x="231" y="11"/>
                    <a:pt x="209" y="1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</p:grpSp>
      <p:grpSp>
        <p:nvGrpSpPr>
          <p:cNvPr id="23566" name="Group 77">
            <a:extLst>
              <a:ext uri="{FF2B5EF4-FFF2-40B4-BE49-F238E27FC236}">
                <a16:creationId xmlns:a16="http://schemas.microsoft.com/office/drawing/2014/main" xmlns="" id="{332A6166-A9E6-43EA-A0A6-4DF1D99821FD}"/>
              </a:ext>
            </a:extLst>
          </p:cNvPr>
          <p:cNvGrpSpPr>
            <a:grpSpLocks/>
          </p:cNvGrpSpPr>
          <p:nvPr/>
        </p:nvGrpSpPr>
        <p:grpSpPr bwMode="auto">
          <a:xfrm>
            <a:off x="3686175" y="2446334"/>
            <a:ext cx="1697038" cy="1325560"/>
            <a:chOff x="1355" y="1361"/>
            <a:chExt cx="1069" cy="835"/>
          </a:xfrm>
        </p:grpSpPr>
        <p:sp>
          <p:nvSpPr>
            <p:cNvPr id="23696" name="Rectangle 78">
              <a:extLst>
                <a:ext uri="{FF2B5EF4-FFF2-40B4-BE49-F238E27FC236}">
                  <a16:creationId xmlns:a16="http://schemas.microsoft.com/office/drawing/2014/main" xmlns="" id="{A4D33FF7-31A8-4AAA-99BD-1DA0F23F2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1801"/>
              <a:ext cx="115" cy="231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97" name="Rectangle 79">
              <a:extLst>
                <a:ext uri="{FF2B5EF4-FFF2-40B4-BE49-F238E27FC236}">
                  <a16:creationId xmlns:a16="http://schemas.microsoft.com/office/drawing/2014/main" xmlns="" id="{C367D15B-5FD9-43FA-8450-2E43B0C3A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7" y="1361"/>
              <a:ext cx="115" cy="23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98" name="Rectangle 80" descr="Oak">
              <a:extLst>
                <a:ext uri="{FF2B5EF4-FFF2-40B4-BE49-F238E27FC236}">
                  <a16:creationId xmlns:a16="http://schemas.microsoft.com/office/drawing/2014/main" xmlns="" id="{B7BC805D-EBAB-42A7-8B6B-3C2D6F20B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1633"/>
              <a:ext cx="115" cy="23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99" name="Rectangle 81" descr="Granite">
              <a:extLst>
                <a:ext uri="{FF2B5EF4-FFF2-40B4-BE49-F238E27FC236}">
                  <a16:creationId xmlns:a16="http://schemas.microsoft.com/office/drawing/2014/main" xmlns="" id="{E328086A-301F-4A62-977E-BF9B1520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1745"/>
              <a:ext cx="115" cy="231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700" name="Freeform 82">
              <a:extLst>
                <a:ext uri="{FF2B5EF4-FFF2-40B4-BE49-F238E27FC236}">
                  <a16:creationId xmlns:a16="http://schemas.microsoft.com/office/drawing/2014/main" xmlns="" id="{1DB68275-E91D-4E1C-9B1A-DA79F76E8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61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01" name="Freeform 83">
              <a:extLst>
                <a:ext uri="{FF2B5EF4-FFF2-40B4-BE49-F238E27FC236}">
                  <a16:creationId xmlns:a16="http://schemas.microsoft.com/office/drawing/2014/main" xmlns="" id="{39E6E025-5A2D-482D-97C1-A25BE27E4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82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02" name="Freeform 84">
              <a:extLst>
                <a:ext uri="{FF2B5EF4-FFF2-40B4-BE49-F238E27FC236}">
                  <a16:creationId xmlns:a16="http://schemas.microsoft.com/office/drawing/2014/main" xmlns="" id="{04A5E2E1-9CFD-4DB1-8941-3DD85C45C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03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03" name="Freeform 85">
              <a:extLst>
                <a:ext uri="{FF2B5EF4-FFF2-40B4-BE49-F238E27FC236}">
                  <a16:creationId xmlns:a16="http://schemas.microsoft.com/office/drawing/2014/main" xmlns="" id="{2DA7D779-FE27-4530-BDCC-542944476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2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04" name="Freeform 86">
              <a:extLst>
                <a:ext uri="{FF2B5EF4-FFF2-40B4-BE49-F238E27FC236}">
                  <a16:creationId xmlns:a16="http://schemas.microsoft.com/office/drawing/2014/main" xmlns="" id="{DBF42EC7-CD37-4288-B0C3-BDBE0F9C3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45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705" name="Freeform 87">
              <a:extLst>
                <a:ext uri="{FF2B5EF4-FFF2-40B4-BE49-F238E27FC236}">
                  <a16:creationId xmlns:a16="http://schemas.microsoft.com/office/drawing/2014/main" xmlns="" id="{6CAF30A4-FFEB-452F-B11D-687716E41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65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176" name="Freeform 88">
              <a:extLst>
                <a:ext uri="{FF2B5EF4-FFF2-40B4-BE49-F238E27FC236}">
                  <a16:creationId xmlns:a16="http://schemas.microsoft.com/office/drawing/2014/main" xmlns="" id="{A6012AD8-61D3-4241-8C49-FD0074EC9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674"/>
              <a:ext cx="115" cy="231"/>
            </a:xfrm>
            <a:custGeom>
              <a:avLst/>
              <a:gdLst>
                <a:gd name="T0" fmla="*/ 53 w 97"/>
                <a:gd name="T1" fmla="*/ 10 h 74"/>
                <a:gd name="T2" fmla="*/ 0 w 97"/>
                <a:gd name="T3" fmla="*/ 26 h 74"/>
                <a:gd name="T4" fmla="*/ 77 w 97"/>
                <a:gd name="T5" fmla="*/ 74 h 74"/>
                <a:gd name="T6" fmla="*/ 96 w 97"/>
                <a:gd name="T7" fmla="*/ 60 h 74"/>
                <a:gd name="T8" fmla="*/ 80 w 97"/>
                <a:gd name="T9" fmla="*/ 26 h 74"/>
                <a:gd name="T10" fmla="*/ 61 w 97"/>
                <a:gd name="T11" fmla="*/ 12 h 74"/>
                <a:gd name="T12" fmla="*/ 53 w 97"/>
                <a:gd name="T13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4">
                  <a:moveTo>
                    <a:pt x="53" y="10"/>
                  </a:moveTo>
                  <a:cubicBezTo>
                    <a:pt x="16" y="11"/>
                    <a:pt x="9" y="0"/>
                    <a:pt x="0" y="26"/>
                  </a:cubicBezTo>
                  <a:cubicBezTo>
                    <a:pt x="10" y="70"/>
                    <a:pt x="31" y="70"/>
                    <a:pt x="77" y="74"/>
                  </a:cubicBezTo>
                  <a:cubicBezTo>
                    <a:pt x="85" y="70"/>
                    <a:pt x="89" y="67"/>
                    <a:pt x="96" y="60"/>
                  </a:cubicBezTo>
                  <a:cubicBezTo>
                    <a:pt x="93" y="40"/>
                    <a:pt x="97" y="33"/>
                    <a:pt x="80" y="26"/>
                  </a:cubicBezTo>
                  <a:cubicBezTo>
                    <a:pt x="75" y="20"/>
                    <a:pt x="67" y="15"/>
                    <a:pt x="61" y="12"/>
                  </a:cubicBezTo>
                  <a:cubicBezTo>
                    <a:pt x="58" y="10"/>
                    <a:pt x="53" y="10"/>
                    <a:pt x="53" y="1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77" name="Freeform 89">
              <a:extLst>
                <a:ext uri="{FF2B5EF4-FFF2-40B4-BE49-F238E27FC236}">
                  <a16:creationId xmlns:a16="http://schemas.microsoft.com/office/drawing/2014/main" xmlns="" id="{972EAA27-8554-4389-B1C1-22B80F93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759"/>
              <a:ext cx="115" cy="231"/>
            </a:xfrm>
            <a:custGeom>
              <a:avLst/>
              <a:gdLst>
                <a:gd name="T0" fmla="*/ 53 w 83"/>
                <a:gd name="T1" fmla="*/ 0 h 80"/>
                <a:gd name="T2" fmla="*/ 18 w 83"/>
                <a:gd name="T3" fmla="*/ 13 h 80"/>
                <a:gd name="T4" fmla="*/ 47 w 83"/>
                <a:gd name="T5" fmla="*/ 80 h 80"/>
                <a:gd name="T6" fmla="*/ 77 w 83"/>
                <a:gd name="T7" fmla="*/ 66 h 80"/>
                <a:gd name="T8" fmla="*/ 53 w 83"/>
                <a:gd name="T9" fmla="*/ 0 h 80"/>
                <a:gd name="T10" fmla="*/ 26 w 83"/>
                <a:gd name="T11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0">
                  <a:moveTo>
                    <a:pt x="53" y="0"/>
                  </a:moveTo>
                  <a:cubicBezTo>
                    <a:pt x="40" y="3"/>
                    <a:pt x="29" y="7"/>
                    <a:pt x="18" y="13"/>
                  </a:cubicBezTo>
                  <a:cubicBezTo>
                    <a:pt x="0" y="41"/>
                    <a:pt x="20" y="71"/>
                    <a:pt x="47" y="80"/>
                  </a:cubicBezTo>
                  <a:cubicBezTo>
                    <a:pt x="58" y="75"/>
                    <a:pt x="66" y="70"/>
                    <a:pt x="77" y="66"/>
                  </a:cubicBezTo>
                  <a:cubicBezTo>
                    <a:pt x="83" y="40"/>
                    <a:pt x="75" y="11"/>
                    <a:pt x="53" y="0"/>
                  </a:cubicBezTo>
                  <a:cubicBezTo>
                    <a:pt x="42" y="1"/>
                    <a:pt x="33" y="2"/>
                    <a:pt x="26" y="1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78" name="Freeform 90">
              <a:extLst>
                <a:ext uri="{FF2B5EF4-FFF2-40B4-BE49-F238E27FC236}">
                  <a16:creationId xmlns:a16="http://schemas.microsoft.com/office/drawing/2014/main" xmlns="" id="{29FEE12B-1AEA-4E9E-B62D-A854C0D9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1712"/>
              <a:ext cx="115" cy="231"/>
            </a:xfrm>
            <a:custGeom>
              <a:avLst/>
              <a:gdLst>
                <a:gd name="T0" fmla="*/ 54 w 72"/>
                <a:gd name="T1" fmla="*/ 19 h 110"/>
                <a:gd name="T2" fmla="*/ 38 w 72"/>
                <a:gd name="T3" fmla="*/ 0 h 110"/>
                <a:gd name="T4" fmla="*/ 0 w 72"/>
                <a:gd name="T5" fmla="*/ 24 h 110"/>
                <a:gd name="T6" fmla="*/ 14 w 72"/>
                <a:gd name="T7" fmla="*/ 78 h 110"/>
                <a:gd name="T8" fmla="*/ 38 w 72"/>
                <a:gd name="T9" fmla="*/ 110 h 110"/>
                <a:gd name="T10" fmla="*/ 62 w 72"/>
                <a:gd name="T11" fmla="*/ 102 h 110"/>
                <a:gd name="T12" fmla="*/ 72 w 72"/>
                <a:gd name="T13" fmla="*/ 75 h 110"/>
                <a:gd name="T14" fmla="*/ 51 w 72"/>
                <a:gd name="T15" fmla="*/ 16 h 110"/>
                <a:gd name="T16" fmla="*/ 54 w 72"/>
                <a:gd name="T17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10">
                  <a:moveTo>
                    <a:pt x="54" y="19"/>
                  </a:moveTo>
                  <a:cubicBezTo>
                    <a:pt x="46" y="13"/>
                    <a:pt x="42" y="7"/>
                    <a:pt x="38" y="0"/>
                  </a:cubicBezTo>
                  <a:cubicBezTo>
                    <a:pt x="13" y="3"/>
                    <a:pt x="8" y="2"/>
                    <a:pt x="0" y="24"/>
                  </a:cubicBezTo>
                  <a:cubicBezTo>
                    <a:pt x="2" y="45"/>
                    <a:pt x="4" y="59"/>
                    <a:pt x="14" y="78"/>
                  </a:cubicBezTo>
                  <a:cubicBezTo>
                    <a:pt x="16" y="92"/>
                    <a:pt x="23" y="104"/>
                    <a:pt x="38" y="110"/>
                  </a:cubicBezTo>
                  <a:cubicBezTo>
                    <a:pt x="56" y="103"/>
                    <a:pt x="48" y="105"/>
                    <a:pt x="62" y="102"/>
                  </a:cubicBezTo>
                  <a:cubicBezTo>
                    <a:pt x="64" y="90"/>
                    <a:pt x="69" y="88"/>
                    <a:pt x="72" y="75"/>
                  </a:cubicBezTo>
                  <a:cubicBezTo>
                    <a:pt x="67" y="55"/>
                    <a:pt x="51" y="35"/>
                    <a:pt x="51" y="16"/>
                  </a:cubicBezTo>
                  <a:cubicBezTo>
                    <a:pt x="51" y="14"/>
                    <a:pt x="53" y="18"/>
                    <a:pt x="54" y="1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79" name="Freeform 91">
              <a:extLst>
                <a:ext uri="{FF2B5EF4-FFF2-40B4-BE49-F238E27FC236}">
                  <a16:creationId xmlns:a16="http://schemas.microsoft.com/office/drawing/2014/main" xmlns="" id="{086FB4FC-90A8-40FA-A3F2-5A1EC17B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88"/>
              <a:ext cx="115" cy="231"/>
            </a:xfrm>
            <a:custGeom>
              <a:avLst/>
              <a:gdLst>
                <a:gd name="T0" fmla="*/ 71 w 80"/>
                <a:gd name="T1" fmla="*/ 24 h 82"/>
                <a:gd name="T2" fmla="*/ 50 w 80"/>
                <a:gd name="T3" fmla="*/ 0 h 82"/>
                <a:gd name="T4" fmla="*/ 31 w 80"/>
                <a:gd name="T5" fmla="*/ 2 h 82"/>
                <a:gd name="T6" fmla="*/ 15 w 80"/>
                <a:gd name="T7" fmla="*/ 8 h 82"/>
                <a:gd name="T8" fmla="*/ 2 w 80"/>
                <a:gd name="T9" fmla="*/ 32 h 82"/>
                <a:gd name="T10" fmla="*/ 29 w 80"/>
                <a:gd name="T11" fmla="*/ 82 h 82"/>
                <a:gd name="T12" fmla="*/ 74 w 80"/>
                <a:gd name="T13" fmla="*/ 64 h 82"/>
                <a:gd name="T14" fmla="*/ 77 w 80"/>
                <a:gd name="T15" fmla="*/ 40 h 82"/>
                <a:gd name="T16" fmla="*/ 71 w 80"/>
                <a:gd name="T17" fmla="*/ 2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2">
                  <a:moveTo>
                    <a:pt x="71" y="24"/>
                  </a:moveTo>
                  <a:cubicBezTo>
                    <a:pt x="64" y="12"/>
                    <a:pt x="63" y="3"/>
                    <a:pt x="50" y="0"/>
                  </a:cubicBezTo>
                  <a:cubicBezTo>
                    <a:pt x="43" y="0"/>
                    <a:pt x="37" y="0"/>
                    <a:pt x="31" y="2"/>
                  </a:cubicBezTo>
                  <a:cubicBezTo>
                    <a:pt x="25" y="3"/>
                    <a:pt x="15" y="8"/>
                    <a:pt x="15" y="8"/>
                  </a:cubicBezTo>
                  <a:cubicBezTo>
                    <a:pt x="6" y="16"/>
                    <a:pt x="6" y="21"/>
                    <a:pt x="2" y="32"/>
                  </a:cubicBezTo>
                  <a:cubicBezTo>
                    <a:pt x="4" y="62"/>
                    <a:pt x="0" y="74"/>
                    <a:pt x="29" y="82"/>
                  </a:cubicBezTo>
                  <a:cubicBezTo>
                    <a:pt x="43" y="79"/>
                    <a:pt x="60" y="72"/>
                    <a:pt x="74" y="64"/>
                  </a:cubicBezTo>
                  <a:cubicBezTo>
                    <a:pt x="77" y="55"/>
                    <a:pt x="80" y="49"/>
                    <a:pt x="77" y="40"/>
                  </a:cubicBezTo>
                  <a:cubicBezTo>
                    <a:pt x="75" y="34"/>
                    <a:pt x="71" y="24"/>
                    <a:pt x="71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0" name="Freeform 92">
              <a:extLst>
                <a:ext uri="{FF2B5EF4-FFF2-40B4-BE49-F238E27FC236}">
                  <a16:creationId xmlns:a16="http://schemas.microsoft.com/office/drawing/2014/main" xmlns="" id="{5EBB52B6-8DCC-4605-8EFE-CB63E1BF2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695"/>
              <a:ext cx="115" cy="231"/>
            </a:xfrm>
            <a:custGeom>
              <a:avLst/>
              <a:gdLst>
                <a:gd name="T0" fmla="*/ 3 w 45"/>
                <a:gd name="T1" fmla="*/ 96 h 102"/>
                <a:gd name="T2" fmla="*/ 27 w 45"/>
                <a:gd name="T3" fmla="*/ 96 h 102"/>
                <a:gd name="T4" fmla="*/ 45 w 45"/>
                <a:gd name="T5" fmla="*/ 40 h 102"/>
                <a:gd name="T6" fmla="*/ 24 w 45"/>
                <a:gd name="T7" fmla="*/ 0 h 102"/>
                <a:gd name="T8" fmla="*/ 0 w 45"/>
                <a:gd name="T9" fmla="*/ 27 h 102"/>
                <a:gd name="T10" fmla="*/ 3 w 45"/>
                <a:gd name="T11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02">
                  <a:moveTo>
                    <a:pt x="3" y="96"/>
                  </a:moveTo>
                  <a:cubicBezTo>
                    <a:pt x="14" y="100"/>
                    <a:pt x="16" y="102"/>
                    <a:pt x="27" y="96"/>
                  </a:cubicBezTo>
                  <a:cubicBezTo>
                    <a:pt x="37" y="79"/>
                    <a:pt x="40" y="58"/>
                    <a:pt x="45" y="40"/>
                  </a:cubicBezTo>
                  <a:cubicBezTo>
                    <a:pt x="42" y="28"/>
                    <a:pt x="33" y="3"/>
                    <a:pt x="24" y="0"/>
                  </a:cubicBezTo>
                  <a:cubicBezTo>
                    <a:pt x="6" y="4"/>
                    <a:pt x="5" y="11"/>
                    <a:pt x="0" y="27"/>
                  </a:cubicBezTo>
                  <a:cubicBezTo>
                    <a:pt x="3" y="49"/>
                    <a:pt x="7" y="72"/>
                    <a:pt x="3" y="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1" name="Freeform 93">
              <a:extLst>
                <a:ext uri="{FF2B5EF4-FFF2-40B4-BE49-F238E27FC236}">
                  <a16:creationId xmlns:a16="http://schemas.microsoft.com/office/drawing/2014/main" xmlns="" id="{3555701B-506D-45E9-BCCB-20CBB65DA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791"/>
              <a:ext cx="115" cy="231"/>
            </a:xfrm>
            <a:custGeom>
              <a:avLst/>
              <a:gdLst>
                <a:gd name="T0" fmla="*/ 95 w 102"/>
                <a:gd name="T1" fmla="*/ 16 h 91"/>
                <a:gd name="T2" fmla="*/ 55 w 102"/>
                <a:gd name="T3" fmla="*/ 8 h 91"/>
                <a:gd name="T4" fmla="*/ 17 w 102"/>
                <a:gd name="T5" fmla="*/ 16 h 91"/>
                <a:gd name="T6" fmla="*/ 39 w 102"/>
                <a:gd name="T7" fmla="*/ 80 h 91"/>
                <a:gd name="T8" fmla="*/ 65 w 102"/>
                <a:gd name="T9" fmla="*/ 91 h 91"/>
                <a:gd name="T10" fmla="*/ 84 w 102"/>
                <a:gd name="T11" fmla="*/ 75 h 91"/>
                <a:gd name="T12" fmla="*/ 100 w 102"/>
                <a:gd name="T13" fmla="*/ 54 h 91"/>
                <a:gd name="T14" fmla="*/ 89 w 102"/>
                <a:gd name="T15" fmla="*/ 22 h 91"/>
                <a:gd name="T16" fmla="*/ 76 w 102"/>
                <a:gd name="T1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91">
                  <a:moveTo>
                    <a:pt x="95" y="16"/>
                  </a:moveTo>
                  <a:cubicBezTo>
                    <a:pt x="83" y="0"/>
                    <a:pt x="75" y="6"/>
                    <a:pt x="55" y="8"/>
                  </a:cubicBezTo>
                  <a:cubicBezTo>
                    <a:pt x="42" y="10"/>
                    <a:pt x="29" y="12"/>
                    <a:pt x="17" y="16"/>
                  </a:cubicBezTo>
                  <a:cubicBezTo>
                    <a:pt x="0" y="41"/>
                    <a:pt x="12" y="73"/>
                    <a:pt x="39" y="80"/>
                  </a:cubicBezTo>
                  <a:cubicBezTo>
                    <a:pt x="47" y="86"/>
                    <a:pt x="55" y="87"/>
                    <a:pt x="65" y="91"/>
                  </a:cubicBezTo>
                  <a:cubicBezTo>
                    <a:pt x="71" y="85"/>
                    <a:pt x="76" y="79"/>
                    <a:pt x="84" y="75"/>
                  </a:cubicBezTo>
                  <a:cubicBezTo>
                    <a:pt x="89" y="65"/>
                    <a:pt x="96" y="64"/>
                    <a:pt x="100" y="54"/>
                  </a:cubicBezTo>
                  <a:cubicBezTo>
                    <a:pt x="94" y="24"/>
                    <a:pt x="102" y="32"/>
                    <a:pt x="89" y="22"/>
                  </a:cubicBezTo>
                  <a:cubicBezTo>
                    <a:pt x="86" y="13"/>
                    <a:pt x="84" y="9"/>
                    <a:pt x="76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2" name="Freeform 94">
              <a:extLst>
                <a:ext uri="{FF2B5EF4-FFF2-40B4-BE49-F238E27FC236}">
                  <a16:creationId xmlns:a16="http://schemas.microsoft.com/office/drawing/2014/main" xmlns="" id="{B19BD22A-88CD-4FB8-B1C9-8D853095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687"/>
              <a:ext cx="115" cy="231"/>
            </a:xfrm>
            <a:custGeom>
              <a:avLst/>
              <a:gdLst>
                <a:gd name="T0" fmla="*/ 50 w 66"/>
                <a:gd name="T1" fmla="*/ 58 h 84"/>
                <a:gd name="T2" fmla="*/ 66 w 66"/>
                <a:gd name="T3" fmla="*/ 28 h 84"/>
                <a:gd name="T4" fmla="*/ 48 w 66"/>
                <a:gd name="T5" fmla="*/ 7 h 84"/>
                <a:gd name="T6" fmla="*/ 0 w 66"/>
                <a:gd name="T7" fmla="*/ 23 h 84"/>
                <a:gd name="T8" fmla="*/ 32 w 66"/>
                <a:gd name="T9" fmla="*/ 84 h 84"/>
                <a:gd name="T10" fmla="*/ 53 w 66"/>
                <a:gd name="T11" fmla="*/ 66 h 84"/>
                <a:gd name="T12" fmla="*/ 50 w 66"/>
                <a:gd name="T13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4">
                  <a:moveTo>
                    <a:pt x="50" y="58"/>
                  </a:moveTo>
                  <a:cubicBezTo>
                    <a:pt x="59" y="48"/>
                    <a:pt x="62" y="40"/>
                    <a:pt x="66" y="28"/>
                  </a:cubicBezTo>
                  <a:cubicBezTo>
                    <a:pt x="62" y="12"/>
                    <a:pt x="64" y="10"/>
                    <a:pt x="48" y="7"/>
                  </a:cubicBezTo>
                  <a:cubicBezTo>
                    <a:pt x="22" y="8"/>
                    <a:pt x="5" y="0"/>
                    <a:pt x="0" y="23"/>
                  </a:cubicBezTo>
                  <a:cubicBezTo>
                    <a:pt x="2" y="56"/>
                    <a:pt x="4" y="67"/>
                    <a:pt x="32" y="84"/>
                  </a:cubicBezTo>
                  <a:cubicBezTo>
                    <a:pt x="40" y="78"/>
                    <a:pt x="44" y="71"/>
                    <a:pt x="53" y="66"/>
                  </a:cubicBezTo>
                  <a:cubicBezTo>
                    <a:pt x="56" y="56"/>
                    <a:pt x="58" y="58"/>
                    <a:pt x="50" y="5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3" name="Freeform 95">
              <a:extLst>
                <a:ext uri="{FF2B5EF4-FFF2-40B4-BE49-F238E27FC236}">
                  <a16:creationId xmlns:a16="http://schemas.microsoft.com/office/drawing/2014/main" xmlns="" id="{437415C0-F7C2-4BDC-9968-20532C6D2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682"/>
              <a:ext cx="115" cy="231"/>
            </a:xfrm>
            <a:custGeom>
              <a:avLst/>
              <a:gdLst>
                <a:gd name="T0" fmla="*/ 37 w 64"/>
                <a:gd name="T1" fmla="*/ 40 h 53"/>
                <a:gd name="T2" fmla="*/ 64 w 64"/>
                <a:gd name="T3" fmla="*/ 24 h 53"/>
                <a:gd name="T4" fmla="*/ 45 w 64"/>
                <a:gd name="T5" fmla="*/ 0 h 53"/>
                <a:gd name="T6" fmla="*/ 0 w 64"/>
                <a:gd name="T7" fmla="*/ 32 h 53"/>
                <a:gd name="T8" fmla="*/ 19 w 64"/>
                <a:gd name="T9" fmla="*/ 53 h 53"/>
                <a:gd name="T10" fmla="*/ 37 w 64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3">
                  <a:moveTo>
                    <a:pt x="37" y="40"/>
                  </a:moveTo>
                  <a:cubicBezTo>
                    <a:pt x="46" y="34"/>
                    <a:pt x="64" y="24"/>
                    <a:pt x="64" y="24"/>
                  </a:cubicBezTo>
                  <a:cubicBezTo>
                    <a:pt x="60" y="9"/>
                    <a:pt x="59" y="3"/>
                    <a:pt x="45" y="0"/>
                  </a:cubicBezTo>
                  <a:cubicBezTo>
                    <a:pt x="20" y="2"/>
                    <a:pt x="8" y="8"/>
                    <a:pt x="0" y="32"/>
                  </a:cubicBezTo>
                  <a:cubicBezTo>
                    <a:pt x="3" y="47"/>
                    <a:pt x="5" y="47"/>
                    <a:pt x="19" y="53"/>
                  </a:cubicBezTo>
                  <a:cubicBezTo>
                    <a:pt x="25" y="48"/>
                    <a:pt x="33" y="47"/>
                    <a:pt x="37" y="4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4" name="Freeform 96">
              <a:extLst>
                <a:ext uri="{FF2B5EF4-FFF2-40B4-BE49-F238E27FC236}">
                  <a16:creationId xmlns:a16="http://schemas.microsoft.com/office/drawing/2014/main" xmlns="" id="{8F6BED44-E440-4242-A356-AC21FCE0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700"/>
              <a:ext cx="115" cy="231"/>
            </a:xfrm>
            <a:custGeom>
              <a:avLst/>
              <a:gdLst>
                <a:gd name="T0" fmla="*/ 30 w 48"/>
                <a:gd name="T1" fmla="*/ 59 h 70"/>
                <a:gd name="T2" fmla="*/ 48 w 48"/>
                <a:gd name="T3" fmla="*/ 14 h 70"/>
                <a:gd name="T4" fmla="*/ 46 w 48"/>
                <a:gd name="T5" fmla="*/ 6 h 70"/>
                <a:gd name="T6" fmla="*/ 30 w 48"/>
                <a:gd name="T7" fmla="*/ 0 h 70"/>
                <a:gd name="T8" fmla="*/ 11 w 48"/>
                <a:gd name="T9" fmla="*/ 14 h 70"/>
                <a:gd name="T10" fmla="*/ 0 w 48"/>
                <a:gd name="T11" fmla="*/ 38 h 70"/>
                <a:gd name="T12" fmla="*/ 22 w 48"/>
                <a:gd name="T13" fmla="*/ 70 h 70"/>
                <a:gd name="T14" fmla="*/ 30 w 48"/>
                <a:gd name="T15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0">
                  <a:moveTo>
                    <a:pt x="30" y="59"/>
                  </a:moveTo>
                  <a:cubicBezTo>
                    <a:pt x="32" y="42"/>
                    <a:pt x="43" y="30"/>
                    <a:pt x="48" y="14"/>
                  </a:cubicBezTo>
                  <a:cubicBezTo>
                    <a:pt x="47" y="11"/>
                    <a:pt x="48" y="7"/>
                    <a:pt x="46" y="6"/>
                  </a:cubicBezTo>
                  <a:cubicBezTo>
                    <a:pt x="41" y="2"/>
                    <a:pt x="30" y="0"/>
                    <a:pt x="30" y="0"/>
                  </a:cubicBezTo>
                  <a:cubicBezTo>
                    <a:pt x="21" y="3"/>
                    <a:pt x="17" y="6"/>
                    <a:pt x="11" y="14"/>
                  </a:cubicBezTo>
                  <a:cubicBezTo>
                    <a:pt x="7" y="22"/>
                    <a:pt x="3" y="29"/>
                    <a:pt x="0" y="38"/>
                  </a:cubicBezTo>
                  <a:cubicBezTo>
                    <a:pt x="3" y="57"/>
                    <a:pt x="3" y="63"/>
                    <a:pt x="22" y="70"/>
                  </a:cubicBezTo>
                  <a:cubicBezTo>
                    <a:pt x="28" y="64"/>
                    <a:pt x="48" y="33"/>
                    <a:pt x="30" y="5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5" name="Freeform 97">
              <a:extLst>
                <a:ext uri="{FF2B5EF4-FFF2-40B4-BE49-F238E27FC236}">
                  <a16:creationId xmlns:a16="http://schemas.microsoft.com/office/drawing/2014/main" xmlns="" id="{8981A888-7988-45E5-9469-297EC325F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1817"/>
              <a:ext cx="115" cy="231"/>
            </a:xfrm>
            <a:custGeom>
              <a:avLst/>
              <a:gdLst>
                <a:gd name="T0" fmla="*/ 79 w 101"/>
                <a:gd name="T1" fmla="*/ 78 h 80"/>
                <a:gd name="T2" fmla="*/ 101 w 101"/>
                <a:gd name="T3" fmla="*/ 51 h 80"/>
                <a:gd name="T4" fmla="*/ 90 w 101"/>
                <a:gd name="T5" fmla="*/ 8 h 80"/>
                <a:gd name="T6" fmla="*/ 63 w 101"/>
                <a:gd name="T7" fmla="*/ 0 h 80"/>
                <a:gd name="T8" fmla="*/ 34 w 101"/>
                <a:gd name="T9" fmla="*/ 8 h 80"/>
                <a:gd name="T10" fmla="*/ 10 w 101"/>
                <a:gd name="T11" fmla="*/ 30 h 80"/>
                <a:gd name="T12" fmla="*/ 37 w 101"/>
                <a:gd name="T13" fmla="*/ 80 h 80"/>
                <a:gd name="T14" fmla="*/ 85 w 101"/>
                <a:gd name="T15" fmla="*/ 78 h 80"/>
                <a:gd name="T16" fmla="*/ 93 w 101"/>
                <a:gd name="T17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80">
                  <a:moveTo>
                    <a:pt x="79" y="78"/>
                  </a:moveTo>
                  <a:cubicBezTo>
                    <a:pt x="90" y="69"/>
                    <a:pt x="96" y="64"/>
                    <a:pt x="101" y="51"/>
                  </a:cubicBezTo>
                  <a:cubicBezTo>
                    <a:pt x="97" y="36"/>
                    <a:pt x="100" y="17"/>
                    <a:pt x="90" y="8"/>
                  </a:cubicBezTo>
                  <a:cubicBezTo>
                    <a:pt x="85" y="4"/>
                    <a:pt x="67" y="1"/>
                    <a:pt x="63" y="0"/>
                  </a:cubicBezTo>
                  <a:cubicBezTo>
                    <a:pt x="53" y="3"/>
                    <a:pt x="34" y="8"/>
                    <a:pt x="34" y="8"/>
                  </a:cubicBezTo>
                  <a:cubicBezTo>
                    <a:pt x="26" y="16"/>
                    <a:pt x="17" y="21"/>
                    <a:pt x="10" y="30"/>
                  </a:cubicBezTo>
                  <a:cubicBezTo>
                    <a:pt x="0" y="55"/>
                    <a:pt x="10" y="73"/>
                    <a:pt x="37" y="80"/>
                  </a:cubicBezTo>
                  <a:cubicBezTo>
                    <a:pt x="53" y="79"/>
                    <a:pt x="69" y="80"/>
                    <a:pt x="85" y="78"/>
                  </a:cubicBezTo>
                  <a:cubicBezTo>
                    <a:pt x="90" y="77"/>
                    <a:pt x="93" y="64"/>
                    <a:pt x="93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6" name="Freeform 98">
              <a:extLst>
                <a:ext uri="{FF2B5EF4-FFF2-40B4-BE49-F238E27FC236}">
                  <a16:creationId xmlns:a16="http://schemas.microsoft.com/office/drawing/2014/main" xmlns="" id="{D64E179C-9317-4526-9577-539962081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831"/>
              <a:ext cx="115" cy="231"/>
            </a:xfrm>
            <a:custGeom>
              <a:avLst/>
              <a:gdLst>
                <a:gd name="T0" fmla="*/ 59 w 66"/>
                <a:gd name="T1" fmla="*/ 45 h 53"/>
                <a:gd name="T2" fmla="*/ 30 w 66"/>
                <a:gd name="T3" fmla="*/ 0 h 53"/>
                <a:gd name="T4" fmla="*/ 8 w 66"/>
                <a:gd name="T5" fmla="*/ 24 h 53"/>
                <a:gd name="T6" fmla="*/ 0 w 66"/>
                <a:gd name="T7" fmla="*/ 48 h 53"/>
                <a:gd name="T8" fmla="*/ 43 w 66"/>
                <a:gd name="T9" fmla="*/ 51 h 53"/>
                <a:gd name="T10" fmla="*/ 59 w 66"/>
                <a:gd name="T1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3">
                  <a:moveTo>
                    <a:pt x="59" y="45"/>
                  </a:moveTo>
                  <a:cubicBezTo>
                    <a:pt x="66" y="20"/>
                    <a:pt x="49" y="7"/>
                    <a:pt x="30" y="0"/>
                  </a:cubicBezTo>
                  <a:cubicBezTo>
                    <a:pt x="18" y="7"/>
                    <a:pt x="17" y="16"/>
                    <a:pt x="8" y="24"/>
                  </a:cubicBezTo>
                  <a:cubicBezTo>
                    <a:pt x="5" y="32"/>
                    <a:pt x="0" y="48"/>
                    <a:pt x="0" y="48"/>
                  </a:cubicBezTo>
                  <a:cubicBezTo>
                    <a:pt x="15" y="53"/>
                    <a:pt x="27" y="52"/>
                    <a:pt x="43" y="51"/>
                  </a:cubicBezTo>
                  <a:cubicBezTo>
                    <a:pt x="48" y="49"/>
                    <a:pt x="59" y="45"/>
                    <a:pt x="59" y="4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7" name="Freeform 99">
              <a:extLst>
                <a:ext uri="{FF2B5EF4-FFF2-40B4-BE49-F238E27FC236}">
                  <a16:creationId xmlns:a16="http://schemas.microsoft.com/office/drawing/2014/main" xmlns="" id="{4D589B82-8E1F-4A88-B824-9C82263C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749"/>
              <a:ext cx="115" cy="231"/>
            </a:xfrm>
            <a:custGeom>
              <a:avLst/>
              <a:gdLst>
                <a:gd name="T0" fmla="*/ 27 w 54"/>
                <a:gd name="T1" fmla="*/ 66 h 69"/>
                <a:gd name="T2" fmla="*/ 48 w 54"/>
                <a:gd name="T3" fmla="*/ 50 h 69"/>
                <a:gd name="T4" fmla="*/ 54 w 54"/>
                <a:gd name="T5" fmla="*/ 34 h 69"/>
                <a:gd name="T6" fmla="*/ 24 w 54"/>
                <a:gd name="T7" fmla="*/ 21 h 69"/>
                <a:gd name="T8" fmla="*/ 0 w 54"/>
                <a:gd name="T9" fmla="*/ 50 h 69"/>
                <a:gd name="T10" fmla="*/ 22 w 54"/>
                <a:gd name="T11" fmla="*/ 69 h 69"/>
                <a:gd name="T12" fmla="*/ 43 w 54"/>
                <a:gd name="T1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27" y="66"/>
                  </a:moveTo>
                  <a:cubicBezTo>
                    <a:pt x="36" y="62"/>
                    <a:pt x="43" y="59"/>
                    <a:pt x="48" y="50"/>
                  </a:cubicBezTo>
                  <a:cubicBezTo>
                    <a:pt x="50" y="44"/>
                    <a:pt x="54" y="34"/>
                    <a:pt x="54" y="34"/>
                  </a:cubicBezTo>
                  <a:cubicBezTo>
                    <a:pt x="49" y="0"/>
                    <a:pt x="47" y="12"/>
                    <a:pt x="24" y="21"/>
                  </a:cubicBezTo>
                  <a:cubicBezTo>
                    <a:pt x="14" y="30"/>
                    <a:pt x="9" y="41"/>
                    <a:pt x="0" y="50"/>
                  </a:cubicBezTo>
                  <a:cubicBezTo>
                    <a:pt x="4" y="61"/>
                    <a:pt x="12" y="61"/>
                    <a:pt x="22" y="69"/>
                  </a:cubicBezTo>
                  <a:cubicBezTo>
                    <a:pt x="31" y="66"/>
                    <a:pt x="43" y="65"/>
                    <a:pt x="43" y="53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8" name="Freeform 100">
              <a:extLst>
                <a:ext uri="{FF2B5EF4-FFF2-40B4-BE49-F238E27FC236}">
                  <a16:creationId xmlns:a16="http://schemas.microsoft.com/office/drawing/2014/main" xmlns="" id="{2CE46A2D-1F02-407E-8581-CDC8600B5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803"/>
              <a:ext cx="115" cy="231"/>
            </a:xfrm>
            <a:custGeom>
              <a:avLst/>
              <a:gdLst>
                <a:gd name="T0" fmla="*/ 59 w 63"/>
                <a:gd name="T1" fmla="*/ 66 h 88"/>
                <a:gd name="T2" fmla="*/ 48 w 63"/>
                <a:gd name="T3" fmla="*/ 0 h 88"/>
                <a:gd name="T4" fmla="*/ 0 w 63"/>
                <a:gd name="T5" fmla="*/ 64 h 88"/>
                <a:gd name="T6" fmla="*/ 11 w 63"/>
                <a:gd name="T7" fmla="*/ 88 h 88"/>
                <a:gd name="T8" fmla="*/ 35 w 63"/>
                <a:gd name="T9" fmla="*/ 80 h 88"/>
                <a:gd name="T10" fmla="*/ 62 w 63"/>
                <a:gd name="T11" fmla="*/ 64 h 88"/>
                <a:gd name="T12" fmla="*/ 59 w 63"/>
                <a:gd name="T13" fmla="*/ 45 h 88"/>
                <a:gd name="T14" fmla="*/ 56 w 63"/>
                <a:gd name="T15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8">
                  <a:moveTo>
                    <a:pt x="59" y="66"/>
                  </a:moveTo>
                  <a:cubicBezTo>
                    <a:pt x="57" y="37"/>
                    <a:pt x="63" y="20"/>
                    <a:pt x="48" y="0"/>
                  </a:cubicBezTo>
                  <a:cubicBezTo>
                    <a:pt x="17" y="7"/>
                    <a:pt x="5" y="35"/>
                    <a:pt x="0" y="64"/>
                  </a:cubicBezTo>
                  <a:cubicBezTo>
                    <a:pt x="2" y="73"/>
                    <a:pt x="4" y="80"/>
                    <a:pt x="11" y="88"/>
                  </a:cubicBezTo>
                  <a:cubicBezTo>
                    <a:pt x="29" y="81"/>
                    <a:pt x="21" y="83"/>
                    <a:pt x="35" y="80"/>
                  </a:cubicBezTo>
                  <a:cubicBezTo>
                    <a:pt x="52" y="83"/>
                    <a:pt x="55" y="80"/>
                    <a:pt x="62" y="64"/>
                  </a:cubicBezTo>
                  <a:cubicBezTo>
                    <a:pt x="61" y="57"/>
                    <a:pt x="60" y="51"/>
                    <a:pt x="59" y="45"/>
                  </a:cubicBezTo>
                  <a:cubicBezTo>
                    <a:pt x="58" y="42"/>
                    <a:pt x="56" y="37"/>
                    <a:pt x="56" y="37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89" name="Freeform 101">
              <a:extLst>
                <a:ext uri="{FF2B5EF4-FFF2-40B4-BE49-F238E27FC236}">
                  <a16:creationId xmlns:a16="http://schemas.microsoft.com/office/drawing/2014/main" xmlns="" id="{572AB8AA-432F-421F-B173-1F503ADE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758"/>
              <a:ext cx="115" cy="231"/>
            </a:xfrm>
            <a:custGeom>
              <a:avLst/>
              <a:gdLst>
                <a:gd name="T0" fmla="*/ 49 w 50"/>
                <a:gd name="T1" fmla="*/ 35 h 51"/>
                <a:gd name="T2" fmla="*/ 30 w 50"/>
                <a:gd name="T3" fmla="*/ 0 h 51"/>
                <a:gd name="T4" fmla="*/ 6 w 50"/>
                <a:gd name="T5" fmla="*/ 8 h 51"/>
                <a:gd name="T6" fmla="*/ 25 w 50"/>
                <a:gd name="T7" fmla="*/ 51 h 51"/>
                <a:gd name="T8" fmla="*/ 44 w 50"/>
                <a:gd name="T9" fmla="*/ 45 h 51"/>
                <a:gd name="T10" fmla="*/ 49 w 50"/>
                <a:gd name="T11" fmla="*/ 29 h 51"/>
                <a:gd name="T12" fmla="*/ 49 w 50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1">
                  <a:moveTo>
                    <a:pt x="49" y="35"/>
                  </a:moveTo>
                  <a:cubicBezTo>
                    <a:pt x="43" y="20"/>
                    <a:pt x="42" y="10"/>
                    <a:pt x="30" y="0"/>
                  </a:cubicBezTo>
                  <a:cubicBezTo>
                    <a:pt x="22" y="2"/>
                    <a:pt x="13" y="5"/>
                    <a:pt x="6" y="8"/>
                  </a:cubicBezTo>
                  <a:cubicBezTo>
                    <a:pt x="0" y="29"/>
                    <a:pt x="13" y="37"/>
                    <a:pt x="25" y="51"/>
                  </a:cubicBezTo>
                  <a:cubicBezTo>
                    <a:pt x="25" y="50"/>
                    <a:pt x="42" y="46"/>
                    <a:pt x="44" y="45"/>
                  </a:cubicBezTo>
                  <a:cubicBezTo>
                    <a:pt x="47" y="41"/>
                    <a:pt x="44" y="31"/>
                    <a:pt x="49" y="29"/>
                  </a:cubicBezTo>
                  <a:cubicBezTo>
                    <a:pt x="50" y="27"/>
                    <a:pt x="49" y="33"/>
                    <a:pt x="49" y="3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0" name="Freeform 102">
              <a:extLst>
                <a:ext uri="{FF2B5EF4-FFF2-40B4-BE49-F238E27FC236}">
                  <a16:creationId xmlns:a16="http://schemas.microsoft.com/office/drawing/2014/main" xmlns="" id="{FE746205-4271-4F70-B7B3-DF524C81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829"/>
              <a:ext cx="115" cy="231"/>
            </a:xfrm>
            <a:custGeom>
              <a:avLst/>
              <a:gdLst>
                <a:gd name="T0" fmla="*/ 37 w 67"/>
                <a:gd name="T1" fmla="*/ 62 h 62"/>
                <a:gd name="T2" fmla="*/ 67 w 67"/>
                <a:gd name="T3" fmla="*/ 49 h 62"/>
                <a:gd name="T4" fmla="*/ 45 w 67"/>
                <a:gd name="T5" fmla="*/ 9 h 62"/>
                <a:gd name="T6" fmla="*/ 24 w 67"/>
                <a:gd name="T7" fmla="*/ 3 h 62"/>
                <a:gd name="T8" fmla="*/ 0 w 67"/>
                <a:gd name="T9" fmla="*/ 38 h 62"/>
                <a:gd name="T10" fmla="*/ 37 w 67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2">
                  <a:moveTo>
                    <a:pt x="37" y="62"/>
                  </a:moveTo>
                  <a:cubicBezTo>
                    <a:pt x="49" y="59"/>
                    <a:pt x="62" y="61"/>
                    <a:pt x="67" y="49"/>
                  </a:cubicBezTo>
                  <a:cubicBezTo>
                    <a:pt x="63" y="32"/>
                    <a:pt x="63" y="13"/>
                    <a:pt x="45" y="9"/>
                  </a:cubicBezTo>
                  <a:cubicBezTo>
                    <a:pt x="38" y="0"/>
                    <a:pt x="34" y="0"/>
                    <a:pt x="24" y="3"/>
                  </a:cubicBezTo>
                  <a:cubicBezTo>
                    <a:pt x="14" y="14"/>
                    <a:pt x="5" y="23"/>
                    <a:pt x="0" y="38"/>
                  </a:cubicBezTo>
                  <a:cubicBezTo>
                    <a:pt x="4" y="53"/>
                    <a:pt x="20" y="62"/>
                    <a:pt x="37" y="6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1" name="Freeform 103">
              <a:extLst>
                <a:ext uri="{FF2B5EF4-FFF2-40B4-BE49-F238E27FC236}">
                  <a16:creationId xmlns:a16="http://schemas.microsoft.com/office/drawing/2014/main" xmlns="" id="{60A941EB-0A81-4696-8398-E4B56CBA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815"/>
              <a:ext cx="115" cy="231"/>
            </a:xfrm>
            <a:custGeom>
              <a:avLst/>
              <a:gdLst>
                <a:gd name="T0" fmla="*/ 47 w 53"/>
                <a:gd name="T1" fmla="*/ 56 h 80"/>
                <a:gd name="T2" fmla="*/ 31 w 53"/>
                <a:gd name="T3" fmla="*/ 0 h 80"/>
                <a:gd name="T4" fmla="*/ 13 w 53"/>
                <a:gd name="T5" fmla="*/ 16 h 80"/>
                <a:gd name="T6" fmla="*/ 7 w 53"/>
                <a:gd name="T7" fmla="*/ 32 h 80"/>
                <a:gd name="T8" fmla="*/ 26 w 53"/>
                <a:gd name="T9" fmla="*/ 80 h 80"/>
                <a:gd name="T10" fmla="*/ 47 w 53"/>
                <a:gd name="T11" fmla="*/ 66 h 80"/>
                <a:gd name="T12" fmla="*/ 47 w 53"/>
                <a:gd name="T1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0">
                  <a:moveTo>
                    <a:pt x="47" y="56"/>
                  </a:moveTo>
                  <a:cubicBezTo>
                    <a:pt x="50" y="36"/>
                    <a:pt x="49" y="11"/>
                    <a:pt x="31" y="0"/>
                  </a:cubicBezTo>
                  <a:cubicBezTo>
                    <a:pt x="21" y="2"/>
                    <a:pt x="17" y="6"/>
                    <a:pt x="13" y="16"/>
                  </a:cubicBezTo>
                  <a:cubicBezTo>
                    <a:pt x="10" y="21"/>
                    <a:pt x="7" y="32"/>
                    <a:pt x="7" y="32"/>
                  </a:cubicBezTo>
                  <a:cubicBezTo>
                    <a:pt x="9" y="69"/>
                    <a:pt x="0" y="70"/>
                    <a:pt x="26" y="80"/>
                  </a:cubicBezTo>
                  <a:cubicBezTo>
                    <a:pt x="44" y="72"/>
                    <a:pt x="38" y="78"/>
                    <a:pt x="47" y="66"/>
                  </a:cubicBezTo>
                  <a:cubicBezTo>
                    <a:pt x="50" y="55"/>
                    <a:pt x="53" y="56"/>
                    <a:pt x="47" y="5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2" name="Freeform 104">
              <a:extLst>
                <a:ext uri="{FF2B5EF4-FFF2-40B4-BE49-F238E27FC236}">
                  <a16:creationId xmlns:a16="http://schemas.microsoft.com/office/drawing/2014/main" xmlns="" id="{76BBF537-6B01-41DF-93C3-D3E7323C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774"/>
              <a:ext cx="115" cy="231"/>
            </a:xfrm>
            <a:custGeom>
              <a:avLst/>
              <a:gdLst>
                <a:gd name="T0" fmla="*/ 19 w 63"/>
                <a:gd name="T1" fmla="*/ 48 h 51"/>
                <a:gd name="T2" fmla="*/ 40 w 63"/>
                <a:gd name="T3" fmla="*/ 35 h 51"/>
                <a:gd name="T4" fmla="*/ 59 w 63"/>
                <a:gd name="T5" fmla="*/ 21 h 51"/>
                <a:gd name="T6" fmla="*/ 51 w 63"/>
                <a:gd name="T7" fmla="*/ 0 h 51"/>
                <a:gd name="T8" fmla="*/ 11 w 63"/>
                <a:gd name="T9" fmla="*/ 19 h 51"/>
                <a:gd name="T10" fmla="*/ 16 w 63"/>
                <a:gd name="T11" fmla="*/ 51 h 51"/>
                <a:gd name="T12" fmla="*/ 38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19" y="48"/>
                  </a:moveTo>
                  <a:cubicBezTo>
                    <a:pt x="27" y="42"/>
                    <a:pt x="30" y="37"/>
                    <a:pt x="40" y="35"/>
                  </a:cubicBezTo>
                  <a:cubicBezTo>
                    <a:pt x="46" y="28"/>
                    <a:pt x="52" y="28"/>
                    <a:pt x="59" y="21"/>
                  </a:cubicBezTo>
                  <a:cubicBezTo>
                    <a:pt x="63" y="9"/>
                    <a:pt x="57" y="10"/>
                    <a:pt x="51" y="0"/>
                  </a:cubicBezTo>
                  <a:cubicBezTo>
                    <a:pt x="31" y="2"/>
                    <a:pt x="23" y="4"/>
                    <a:pt x="11" y="19"/>
                  </a:cubicBezTo>
                  <a:cubicBezTo>
                    <a:pt x="6" y="31"/>
                    <a:pt x="0" y="45"/>
                    <a:pt x="16" y="51"/>
                  </a:cubicBezTo>
                  <a:cubicBezTo>
                    <a:pt x="26" y="47"/>
                    <a:pt x="29" y="40"/>
                    <a:pt x="38" y="3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3" name="Freeform 105">
              <a:extLst>
                <a:ext uri="{FF2B5EF4-FFF2-40B4-BE49-F238E27FC236}">
                  <a16:creationId xmlns:a16="http://schemas.microsoft.com/office/drawing/2014/main" xmlns="" id="{2BE34A08-650D-4352-B6B8-A8211B003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678"/>
              <a:ext cx="115" cy="231"/>
            </a:xfrm>
            <a:custGeom>
              <a:avLst/>
              <a:gdLst>
                <a:gd name="T0" fmla="*/ 29 w 64"/>
                <a:gd name="T1" fmla="*/ 51 h 51"/>
                <a:gd name="T2" fmla="*/ 51 w 64"/>
                <a:gd name="T3" fmla="*/ 40 h 51"/>
                <a:gd name="T4" fmla="*/ 64 w 64"/>
                <a:gd name="T5" fmla="*/ 16 h 51"/>
                <a:gd name="T6" fmla="*/ 45 w 64"/>
                <a:gd name="T7" fmla="*/ 0 h 51"/>
                <a:gd name="T8" fmla="*/ 8 w 64"/>
                <a:gd name="T9" fmla="*/ 8 h 51"/>
                <a:gd name="T10" fmla="*/ 0 w 64"/>
                <a:gd name="T11" fmla="*/ 32 h 51"/>
                <a:gd name="T12" fmla="*/ 16 w 64"/>
                <a:gd name="T13" fmla="*/ 51 h 51"/>
                <a:gd name="T14" fmla="*/ 29 w 64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1">
                  <a:moveTo>
                    <a:pt x="29" y="51"/>
                  </a:moveTo>
                  <a:cubicBezTo>
                    <a:pt x="37" y="47"/>
                    <a:pt x="42" y="43"/>
                    <a:pt x="51" y="40"/>
                  </a:cubicBezTo>
                  <a:cubicBezTo>
                    <a:pt x="62" y="21"/>
                    <a:pt x="58" y="29"/>
                    <a:pt x="64" y="16"/>
                  </a:cubicBezTo>
                  <a:cubicBezTo>
                    <a:pt x="60" y="5"/>
                    <a:pt x="55" y="3"/>
                    <a:pt x="45" y="0"/>
                  </a:cubicBezTo>
                  <a:cubicBezTo>
                    <a:pt x="31" y="1"/>
                    <a:pt x="20" y="3"/>
                    <a:pt x="8" y="8"/>
                  </a:cubicBezTo>
                  <a:cubicBezTo>
                    <a:pt x="5" y="15"/>
                    <a:pt x="2" y="24"/>
                    <a:pt x="0" y="32"/>
                  </a:cubicBezTo>
                  <a:cubicBezTo>
                    <a:pt x="3" y="41"/>
                    <a:pt x="9" y="43"/>
                    <a:pt x="16" y="51"/>
                  </a:cubicBezTo>
                  <a:cubicBezTo>
                    <a:pt x="39" y="47"/>
                    <a:pt x="43" y="45"/>
                    <a:pt x="29" y="5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4" name="Freeform 106">
              <a:extLst>
                <a:ext uri="{FF2B5EF4-FFF2-40B4-BE49-F238E27FC236}">
                  <a16:creationId xmlns:a16="http://schemas.microsoft.com/office/drawing/2014/main" xmlns="" id="{CF822778-7E48-4237-B63C-F4C7BAB23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814"/>
              <a:ext cx="115" cy="231"/>
            </a:xfrm>
            <a:custGeom>
              <a:avLst/>
              <a:gdLst>
                <a:gd name="T0" fmla="*/ 96 w 103"/>
                <a:gd name="T1" fmla="*/ 9 h 76"/>
                <a:gd name="T2" fmla="*/ 21 w 103"/>
                <a:gd name="T3" fmla="*/ 15 h 76"/>
                <a:gd name="T4" fmla="*/ 0 w 103"/>
                <a:gd name="T5" fmla="*/ 52 h 76"/>
                <a:gd name="T6" fmla="*/ 13 w 103"/>
                <a:gd name="T7" fmla="*/ 76 h 76"/>
                <a:gd name="T8" fmla="*/ 66 w 103"/>
                <a:gd name="T9" fmla="*/ 73 h 76"/>
                <a:gd name="T10" fmla="*/ 93 w 103"/>
                <a:gd name="T11" fmla="*/ 68 h 76"/>
                <a:gd name="T12" fmla="*/ 98 w 103"/>
                <a:gd name="T13" fmla="*/ 23 h 76"/>
                <a:gd name="T14" fmla="*/ 90 w 103"/>
                <a:gd name="T15" fmla="*/ 9 h 76"/>
                <a:gd name="T16" fmla="*/ 96 w 103"/>
                <a:gd name="T1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76">
                  <a:moveTo>
                    <a:pt x="96" y="9"/>
                  </a:moveTo>
                  <a:cubicBezTo>
                    <a:pt x="74" y="8"/>
                    <a:pt x="40" y="0"/>
                    <a:pt x="21" y="15"/>
                  </a:cubicBezTo>
                  <a:cubicBezTo>
                    <a:pt x="12" y="28"/>
                    <a:pt x="4" y="35"/>
                    <a:pt x="0" y="52"/>
                  </a:cubicBezTo>
                  <a:cubicBezTo>
                    <a:pt x="1" y="64"/>
                    <a:pt x="0" y="71"/>
                    <a:pt x="13" y="76"/>
                  </a:cubicBezTo>
                  <a:cubicBezTo>
                    <a:pt x="42" y="68"/>
                    <a:pt x="25" y="70"/>
                    <a:pt x="66" y="73"/>
                  </a:cubicBezTo>
                  <a:cubicBezTo>
                    <a:pt x="79" y="76"/>
                    <a:pt x="81" y="75"/>
                    <a:pt x="93" y="68"/>
                  </a:cubicBezTo>
                  <a:cubicBezTo>
                    <a:pt x="103" y="50"/>
                    <a:pt x="101" y="47"/>
                    <a:pt x="98" y="23"/>
                  </a:cubicBezTo>
                  <a:cubicBezTo>
                    <a:pt x="97" y="17"/>
                    <a:pt x="90" y="14"/>
                    <a:pt x="90" y="9"/>
                  </a:cubicBezTo>
                  <a:cubicBezTo>
                    <a:pt x="90" y="7"/>
                    <a:pt x="94" y="9"/>
                    <a:pt x="96" y="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5" name="Freeform 107">
              <a:extLst>
                <a:ext uri="{FF2B5EF4-FFF2-40B4-BE49-F238E27FC236}">
                  <a16:creationId xmlns:a16="http://schemas.microsoft.com/office/drawing/2014/main" xmlns="" id="{0FF14D46-EFBD-4BE9-810E-BA2D6863E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674"/>
              <a:ext cx="115" cy="231"/>
            </a:xfrm>
            <a:custGeom>
              <a:avLst/>
              <a:gdLst>
                <a:gd name="T0" fmla="*/ 38 w 126"/>
                <a:gd name="T1" fmla="*/ 53 h 59"/>
                <a:gd name="T2" fmla="*/ 102 w 126"/>
                <a:gd name="T3" fmla="*/ 37 h 59"/>
                <a:gd name="T4" fmla="*/ 121 w 126"/>
                <a:gd name="T5" fmla="*/ 24 h 59"/>
                <a:gd name="T6" fmla="*/ 89 w 126"/>
                <a:gd name="T7" fmla="*/ 0 h 59"/>
                <a:gd name="T8" fmla="*/ 41 w 126"/>
                <a:gd name="T9" fmla="*/ 13 h 59"/>
                <a:gd name="T10" fmla="*/ 14 w 126"/>
                <a:gd name="T11" fmla="*/ 16 h 59"/>
                <a:gd name="T12" fmla="*/ 22 w 126"/>
                <a:gd name="T13" fmla="*/ 59 h 59"/>
                <a:gd name="T14" fmla="*/ 38 w 126"/>
                <a:gd name="T15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59">
                  <a:moveTo>
                    <a:pt x="38" y="53"/>
                  </a:moveTo>
                  <a:cubicBezTo>
                    <a:pt x="59" y="47"/>
                    <a:pt x="80" y="43"/>
                    <a:pt x="102" y="37"/>
                  </a:cubicBezTo>
                  <a:cubicBezTo>
                    <a:pt x="108" y="32"/>
                    <a:pt x="118" y="31"/>
                    <a:pt x="121" y="24"/>
                  </a:cubicBezTo>
                  <a:cubicBezTo>
                    <a:pt x="126" y="8"/>
                    <a:pt x="96" y="2"/>
                    <a:pt x="89" y="0"/>
                  </a:cubicBezTo>
                  <a:cubicBezTo>
                    <a:pt x="73" y="4"/>
                    <a:pt x="57" y="8"/>
                    <a:pt x="41" y="13"/>
                  </a:cubicBezTo>
                  <a:cubicBezTo>
                    <a:pt x="29" y="10"/>
                    <a:pt x="24" y="11"/>
                    <a:pt x="14" y="16"/>
                  </a:cubicBezTo>
                  <a:cubicBezTo>
                    <a:pt x="0" y="29"/>
                    <a:pt x="2" y="51"/>
                    <a:pt x="22" y="59"/>
                  </a:cubicBezTo>
                  <a:cubicBezTo>
                    <a:pt x="46" y="55"/>
                    <a:pt x="50" y="59"/>
                    <a:pt x="38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6" name="Freeform 108">
              <a:extLst>
                <a:ext uri="{FF2B5EF4-FFF2-40B4-BE49-F238E27FC236}">
                  <a16:creationId xmlns:a16="http://schemas.microsoft.com/office/drawing/2014/main" xmlns="" id="{D37B5CA3-FE1D-487B-B283-711DDFA3C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686"/>
              <a:ext cx="115" cy="231"/>
            </a:xfrm>
            <a:custGeom>
              <a:avLst/>
              <a:gdLst>
                <a:gd name="T0" fmla="*/ 30 w 46"/>
                <a:gd name="T1" fmla="*/ 61 h 61"/>
                <a:gd name="T2" fmla="*/ 41 w 46"/>
                <a:gd name="T3" fmla="*/ 45 h 61"/>
                <a:gd name="T4" fmla="*/ 46 w 46"/>
                <a:gd name="T5" fmla="*/ 26 h 61"/>
                <a:gd name="T6" fmla="*/ 22 w 46"/>
                <a:gd name="T7" fmla="*/ 0 h 61"/>
                <a:gd name="T8" fmla="*/ 1 w 46"/>
                <a:gd name="T9" fmla="*/ 24 h 61"/>
                <a:gd name="T10" fmla="*/ 17 w 46"/>
                <a:gd name="T11" fmla="*/ 61 h 61"/>
                <a:gd name="T12" fmla="*/ 30 w 4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1">
                  <a:moveTo>
                    <a:pt x="30" y="61"/>
                  </a:moveTo>
                  <a:cubicBezTo>
                    <a:pt x="38" y="52"/>
                    <a:pt x="37" y="55"/>
                    <a:pt x="41" y="45"/>
                  </a:cubicBezTo>
                  <a:cubicBezTo>
                    <a:pt x="42" y="38"/>
                    <a:pt x="46" y="26"/>
                    <a:pt x="46" y="26"/>
                  </a:cubicBezTo>
                  <a:cubicBezTo>
                    <a:pt x="41" y="8"/>
                    <a:pt x="39" y="4"/>
                    <a:pt x="22" y="0"/>
                  </a:cubicBezTo>
                  <a:cubicBezTo>
                    <a:pt x="8" y="8"/>
                    <a:pt x="4" y="8"/>
                    <a:pt x="1" y="24"/>
                  </a:cubicBezTo>
                  <a:cubicBezTo>
                    <a:pt x="3" y="45"/>
                    <a:pt x="0" y="48"/>
                    <a:pt x="17" y="61"/>
                  </a:cubicBezTo>
                  <a:cubicBezTo>
                    <a:pt x="30" y="57"/>
                    <a:pt x="30" y="53"/>
                    <a:pt x="30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7" name="Freeform 109">
              <a:extLst>
                <a:ext uri="{FF2B5EF4-FFF2-40B4-BE49-F238E27FC236}">
                  <a16:creationId xmlns:a16="http://schemas.microsoft.com/office/drawing/2014/main" xmlns="" id="{30BA5256-BEDB-4F56-8F23-8BB539F9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44"/>
              <a:ext cx="115" cy="231"/>
            </a:xfrm>
            <a:custGeom>
              <a:avLst/>
              <a:gdLst>
                <a:gd name="T0" fmla="*/ 59 w 59"/>
                <a:gd name="T1" fmla="*/ 48 h 61"/>
                <a:gd name="T2" fmla="*/ 43 w 59"/>
                <a:gd name="T3" fmla="*/ 0 h 61"/>
                <a:gd name="T4" fmla="*/ 16 w 59"/>
                <a:gd name="T5" fmla="*/ 8 h 61"/>
                <a:gd name="T6" fmla="*/ 0 w 59"/>
                <a:gd name="T7" fmla="*/ 30 h 61"/>
                <a:gd name="T8" fmla="*/ 16 w 59"/>
                <a:gd name="T9" fmla="*/ 48 h 61"/>
                <a:gd name="T10" fmla="*/ 59 w 59"/>
                <a:gd name="T11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59" y="48"/>
                  </a:moveTo>
                  <a:cubicBezTo>
                    <a:pt x="57" y="33"/>
                    <a:pt x="58" y="5"/>
                    <a:pt x="43" y="0"/>
                  </a:cubicBezTo>
                  <a:cubicBezTo>
                    <a:pt x="33" y="2"/>
                    <a:pt x="25" y="5"/>
                    <a:pt x="16" y="8"/>
                  </a:cubicBezTo>
                  <a:cubicBezTo>
                    <a:pt x="9" y="15"/>
                    <a:pt x="3" y="20"/>
                    <a:pt x="0" y="30"/>
                  </a:cubicBezTo>
                  <a:cubicBezTo>
                    <a:pt x="3" y="40"/>
                    <a:pt x="4" y="45"/>
                    <a:pt x="16" y="48"/>
                  </a:cubicBezTo>
                  <a:cubicBezTo>
                    <a:pt x="29" y="61"/>
                    <a:pt x="59" y="40"/>
                    <a:pt x="59" y="4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8" name="Freeform 110">
              <a:extLst>
                <a:ext uri="{FF2B5EF4-FFF2-40B4-BE49-F238E27FC236}">
                  <a16:creationId xmlns:a16="http://schemas.microsoft.com/office/drawing/2014/main" xmlns="" id="{66F35F8E-6C11-4920-9320-E198254F8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07"/>
              <a:ext cx="115" cy="231"/>
            </a:xfrm>
            <a:custGeom>
              <a:avLst/>
              <a:gdLst>
                <a:gd name="T0" fmla="*/ 54 w 61"/>
                <a:gd name="T1" fmla="*/ 32 h 85"/>
                <a:gd name="T2" fmla="*/ 52 w 61"/>
                <a:gd name="T3" fmla="*/ 0 h 85"/>
                <a:gd name="T4" fmla="*/ 14 w 61"/>
                <a:gd name="T5" fmla="*/ 16 h 85"/>
                <a:gd name="T6" fmla="*/ 6 w 61"/>
                <a:gd name="T7" fmla="*/ 40 h 85"/>
                <a:gd name="T8" fmla="*/ 38 w 61"/>
                <a:gd name="T9" fmla="*/ 85 h 85"/>
                <a:gd name="T10" fmla="*/ 52 w 61"/>
                <a:gd name="T11" fmla="*/ 45 h 85"/>
                <a:gd name="T12" fmla="*/ 54 w 61"/>
                <a:gd name="T13" fmla="*/ 3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5">
                  <a:moveTo>
                    <a:pt x="54" y="32"/>
                  </a:moveTo>
                  <a:cubicBezTo>
                    <a:pt x="60" y="14"/>
                    <a:pt x="61" y="15"/>
                    <a:pt x="52" y="0"/>
                  </a:cubicBezTo>
                  <a:cubicBezTo>
                    <a:pt x="30" y="3"/>
                    <a:pt x="28" y="3"/>
                    <a:pt x="14" y="16"/>
                  </a:cubicBezTo>
                  <a:cubicBezTo>
                    <a:pt x="11" y="24"/>
                    <a:pt x="6" y="40"/>
                    <a:pt x="6" y="40"/>
                  </a:cubicBezTo>
                  <a:cubicBezTo>
                    <a:pt x="0" y="71"/>
                    <a:pt x="6" y="81"/>
                    <a:pt x="38" y="85"/>
                  </a:cubicBezTo>
                  <a:cubicBezTo>
                    <a:pt x="48" y="75"/>
                    <a:pt x="49" y="58"/>
                    <a:pt x="52" y="45"/>
                  </a:cubicBezTo>
                  <a:cubicBezTo>
                    <a:pt x="52" y="40"/>
                    <a:pt x="54" y="32"/>
                    <a:pt x="54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199" name="Freeform 111">
              <a:extLst>
                <a:ext uri="{FF2B5EF4-FFF2-40B4-BE49-F238E27FC236}">
                  <a16:creationId xmlns:a16="http://schemas.microsoft.com/office/drawing/2014/main" xmlns="" id="{E163FA82-793A-4934-AE94-8086403A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804"/>
              <a:ext cx="115" cy="231"/>
            </a:xfrm>
            <a:custGeom>
              <a:avLst/>
              <a:gdLst>
                <a:gd name="T0" fmla="*/ 86 w 86"/>
                <a:gd name="T1" fmla="*/ 61 h 96"/>
                <a:gd name="T2" fmla="*/ 56 w 86"/>
                <a:gd name="T3" fmla="*/ 0 h 96"/>
                <a:gd name="T4" fmla="*/ 30 w 86"/>
                <a:gd name="T5" fmla="*/ 8 h 96"/>
                <a:gd name="T6" fmla="*/ 0 w 86"/>
                <a:gd name="T7" fmla="*/ 77 h 96"/>
                <a:gd name="T8" fmla="*/ 14 w 86"/>
                <a:gd name="T9" fmla="*/ 96 h 96"/>
                <a:gd name="T10" fmla="*/ 72 w 86"/>
                <a:gd name="T11" fmla="*/ 85 h 96"/>
                <a:gd name="T12" fmla="*/ 86 w 86"/>
                <a:gd name="T13" fmla="*/ 6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6">
                  <a:moveTo>
                    <a:pt x="86" y="61"/>
                  </a:moveTo>
                  <a:cubicBezTo>
                    <a:pt x="82" y="32"/>
                    <a:pt x="80" y="15"/>
                    <a:pt x="56" y="0"/>
                  </a:cubicBezTo>
                  <a:cubicBezTo>
                    <a:pt x="47" y="2"/>
                    <a:pt x="38" y="4"/>
                    <a:pt x="30" y="8"/>
                  </a:cubicBezTo>
                  <a:cubicBezTo>
                    <a:pt x="10" y="24"/>
                    <a:pt x="4" y="52"/>
                    <a:pt x="0" y="77"/>
                  </a:cubicBezTo>
                  <a:cubicBezTo>
                    <a:pt x="7" y="95"/>
                    <a:pt x="0" y="91"/>
                    <a:pt x="14" y="96"/>
                  </a:cubicBezTo>
                  <a:cubicBezTo>
                    <a:pt x="34" y="88"/>
                    <a:pt x="48" y="87"/>
                    <a:pt x="72" y="85"/>
                  </a:cubicBezTo>
                  <a:cubicBezTo>
                    <a:pt x="80" y="77"/>
                    <a:pt x="78" y="68"/>
                    <a:pt x="86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0" name="Freeform 112">
              <a:extLst>
                <a:ext uri="{FF2B5EF4-FFF2-40B4-BE49-F238E27FC236}">
                  <a16:creationId xmlns:a16="http://schemas.microsoft.com/office/drawing/2014/main" xmlns="" id="{FB805F07-D76B-4162-A7DC-06A6F3E7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809"/>
              <a:ext cx="115" cy="231"/>
            </a:xfrm>
            <a:custGeom>
              <a:avLst/>
              <a:gdLst>
                <a:gd name="T0" fmla="*/ 93 w 93"/>
                <a:gd name="T1" fmla="*/ 14 h 80"/>
                <a:gd name="T2" fmla="*/ 77 w 93"/>
                <a:gd name="T3" fmla="*/ 6 h 80"/>
                <a:gd name="T4" fmla="*/ 61 w 93"/>
                <a:gd name="T5" fmla="*/ 0 h 80"/>
                <a:gd name="T6" fmla="*/ 13 w 93"/>
                <a:gd name="T7" fmla="*/ 11 h 80"/>
                <a:gd name="T8" fmla="*/ 2 w 93"/>
                <a:gd name="T9" fmla="*/ 24 h 80"/>
                <a:gd name="T10" fmla="*/ 26 w 93"/>
                <a:gd name="T11" fmla="*/ 80 h 80"/>
                <a:gd name="T12" fmla="*/ 82 w 93"/>
                <a:gd name="T13" fmla="*/ 64 h 80"/>
                <a:gd name="T14" fmla="*/ 93 w 93"/>
                <a:gd name="T15" fmla="*/ 43 h 80"/>
                <a:gd name="T16" fmla="*/ 66 w 93"/>
                <a:gd name="T17" fmla="*/ 0 h 80"/>
                <a:gd name="T18" fmla="*/ 50 w 93"/>
                <a:gd name="T1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0">
                  <a:moveTo>
                    <a:pt x="93" y="14"/>
                  </a:moveTo>
                  <a:cubicBezTo>
                    <a:pt x="80" y="4"/>
                    <a:pt x="90" y="10"/>
                    <a:pt x="77" y="6"/>
                  </a:cubicBezTo>
                  <a:cubicBezTo>
                    <a:pt x="71" y="4"/>
                    <a:pt x="61" y="0"/>
                    <a:pt x="61" y="0"/>
                  </a:cubicBezTo>
                  <a:cubicBezTo>
                    <a:pt x="44" y="4"/>
                    <a:pt x="30" y="8"/>
                    <a:pt x="13" y="11"/>
                  </a:cubicBezTo>
                  <a:cubicBezTo>
                    <a:pt x="9" y="15"/>
                    <a:pt x="2" y="18"/>
                    <a:pt x="2" y="24"/>
                  </a:cubicBezTo>
                  <a:cubicBezTo>
                    <a:pt x="0" y="40"/>
                    <a:pt x="7" y="75"/>
                    <a:pt x="26" y="80"/>
                  </a:cubicBezTo>
                  <a:cubicBezTo>
                    <a:pt x="43" y="75"/>
                    <a:pt x="65" y="70"/>
                    <a:pt x="82" y="64"/>
                  </a:cubicBezTo>
                  <a:cubicBezTo>
                    <a:pt x="89" y="57"/>
                    <a:pt x="89" y="52"/>
                    <a:pt x="93" y="43"/>
                  </a:cubicBezTo>
                  <a:cubicBezTo>
                    <a:pt x="89" y="20"/>
                    <a:pt x="88" y="8"/>
                    <a:pt x="66" y="0"/>
                  </a:cubicBezTo>
                  <a:cubicBezTo>
                    <a:pt x="60" y="2"/>
                    <a:pt x="50" y="6"/>
                    <a:pt x="50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1" name="Freeform 113">
              <a:extLst>
                <a:ext uri="{FF2B5EF4-FFF2-40B4-BE49-F238E27FC236}">
                  <a16:creationId xmlns:a16="http://schemas.microsoft.com/office/drawing/2014/main" xmlns="" id="{CE2B694C-70B7-4FB5-8EBF-A566734C4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1682"/>
              <a:ext cx="115" cy="231"/>
            </a:xfrm>
            <a:custGeom>
              <a:avLst/>
              <a:gdLst>
                <a:gd name="T0" fmla="*/ 66 w 66"/>
                <a:gd name="T1" fmla="*/ 18 h 85"/>
                <a:gd name="T2" fmla="*/ 34 w 66"/>
                <a:gd name="T3" fmla="*/ 5 h 85"/>
                <a:gd name="T4" fmla="*/ 10 w 66"/>
                <a:gd name="T5" fmla="*/ 18 h 85"/>
                <a:gd name="T6" fmla="*/ 2 w 66"/>
                <a:gd name="T7" fmla="*/ 32 h 85"/>
                <a:gd name="T8" fmla="*/ 18 w 66"/>
                <a:gd name="T9" fmla="*/ 61 h 85"/>
                <a:gd name="T10" fmla="*/ 23 w 66"/>
                <a:gd name="T11" fmla="*/ 77 h 85"/>
                <a:gd name="T12" fmla="*/ 39 w 66"/>
                <a:gd name="T13" fmla="*/ 85 h 85"/>
                <a:gd name="T14" fmla="*/ 53 w 66"/>
                <a:gd name="T15" fmla="*/ 77 h 85"/>
                <a:gd name="T16" fmla="*/ 63 w 66"/>
                <a:gd name="T17" fmla="*/ 61 h 85"/>
                <a:gd name="T18" fmla="*/ 66 w 6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5">
                  <a:moveTo>
                    <a:pt x="66" y="18"/>
                  </a:moveTo>
                  <a:cubicBezTo>
                    <a:pt x="50" y="2"/>
                    <a:pt x="63" y="0"/>
                    <a:pt x="34" y="5"/>
                  </a:cubicBezTo>
                  <a:cubicBezTo>
                    <a:pt x="25" y="8"/>
                    <a:pt x="10" y="18"/>
                    <a:pt x="10" y="18"/>
                  </a:cubicBezTo>
                  <a:cubicBezTo>
                    <a:pt x="8" y="23"/>
                    <a:pt x="2" y="26"/>
                    <a:pt x="2" y="32"/>
                  </a:cubicBezTo>
                  <a:cubicBezTo>
                    <a:pt x="0" y="43"/>
                    <a:pt x="13" y="52"/>
                    <a:pt x="18" y="61"/>
                  </a:cubicBezTo>
                  <a:cubicBezTo>
                    <a:pt x="20" y="65"/>
                    <a:pt x="19" y="72"/>
                    <a:pt x="23" y="77"/>
                  </a:cubicBezTo>
                  <a:cubicBezTo>
                    <a:pt x="27" y="81"/>
                    <a:pt x="33" y="81"/>
                    <a:pt x="39" y="85"/>
                  </a:cubicBezTo>
                  <a:cubicBezTo>
                    <a:pt x="44" y="82"/>
                    <a:pt x="48" y="82"/>
                    <a:pt x="53" y="77"/>
                  </a:cubicBezTo>
                  <a:cubicBezTo>
                    <a:pt x="56" y="71"/>
                    <a:pt x="63" y="61"/>
                    <a:pt x="63" y="61"/>
                  </a:cubicBezTo>
                  <a:cubicBezTo>
                    <a:pt x="59" y="39"/>
                    <a:pt x="60" y="53"/>
                    <a:pt x="66" y="1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2" name="Freeform 114">
              <a:extLst>
                <a:ext uri="{FF2B5EF4-FFF2-40B4-BE49-F238E27FC236}">
                  <a16:creationId xmlns:a16="http://schemas.microsoft.com/office/drawing/2014/main" xmlns="" id="{E0C7E892-E0F9-41A2-AEF5-F09A5245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1817"/>
              <a:ext cx="115" cy="231"/>
            </a:xfrm>
            <a:custGeom>
              <a:avLst/>
              <a:gdLst>
                <a:gd name="T0" fmla="*/ 53 w 64"/>
                <a:gd name="T1" fmla="*/ 61 h 68"/>
                <a:gd name="T2" fmla="*/ 64 w 64"/>
                <a:gd name="T3" fmla="*/ 37 h 68"/>
                <a:gd name="T4" fmla="*/ 45 w 64"/>
                <a:gd name="T5" fmla="*/ 0 h 68"/>
                <a:gd name="T6" fmla="*/ 19 w 64"/>
                <a:gd name="T7" fmla="*/ 10 h 68"/>
                <a:gd name="T8" fmla="*/ 0 w 64"/>
                <a:gd name="T9" fmla="*/ 40 h 68"/>
                <a:gd name="T10" fmla="*/ 13 w 64"/>
                <a:gd name="T11" fmla="*/ 58 h 68"/>
                <a:gd name="T12" fmla="*/ 48 w 64"/>
                <a:gd name="T13" fmla="*/ 64 h 68"/>
                <a:gd name="T14" fmla="*/ 53 w 64"/>
                <a:gd name="T15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8">
                  <a:moveTo>
                    <a:pt x="53" y="61"/>
                  </a:moveTo>
                  <a:cubicBezTo>
                    <a:pt x="59" y="52"/>
                    <a:pt x="60" y="46"/>
                    <a:pt x="64" y="37"/>
                  </a:cubicBezTo>
                  <a:cubicBezTo>
                    <a:pt x="60" y="18"/>
                    <a:pt x="63" y="4"/>
                    <a:pt x="45" y="0"/>
                  </a:cubicBezTo>
                  <a:cubicBezTo>
                    <a:pt x="35" y="2"/>
                    <a:pt x="28" y="7"/>
                    <a:pt x="19" y="10"/>
                  </a:cubicBezTo>
                  <a:cubicBezTo>
                    <a:pt x="3" y="25"/>
                    <a:pt x="6" y="22"/>
                    <a:pt x="0" y="40"/>
                  </a:cubicBezTo>
                  <a:cubicBezTo>
                    <a:pt x="3" y="50"/>
                    <a:pt x="1" y="55"/>
                    <a:pt x="13" y="58"/>
                  </a:cubicBezTo>
                  <a:cubicBezTo>
                    <a:pt x="23" y="68"/>
                    <a:pt x="33" y="65"/>
                    <a:pt x="48" y="64"/>
                  </a:cubicBezTo>
                  <a:cubicBezTo>
                    <a:pt x="56" y="60"/>
                    <a:pt x="58" y="61"/>
                    <a:pt x="53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3" name="Freeform 115">
              <a:extLst>
                <a:ext uri="{FF2B5EF4-FFF2-40B4-BE49-F238E27FC236}">
                  <a16:creationId xmlns:a16="http://schemas.microsoft.com/office/drawing/2014/main" xmlns="" id="{42FD5DDE-317F-4C32-BD96-23E2FBF6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816"/>
              <a:ext cx="115" cy="231"/>
            </a:xfrm>
            <a:custGeom>
              <a:avLst/>
              <a:gdLst>
                <a:gd name="T0" fmla="*/ 64 w 69"/>
                <a:gd name="T1" fmla="*/ 45 h 72"/>
                <a:gd name="T2" fmla="*/ 48 w 69"/>
                <a:gd name="T3" fmla="*/ 0 h 72"/>
                <a:gd name="T4" fmla="*/ 13 w 69"/>
                <a:gd name="T5" fmla="*/ 16 h 72"/>
                <a:gd name="T6" fmla="*/ 0 w 69"/>
                <a:gd name="T7" fmla="*/ 40 h 72"/>
                <a:gd name="T8" fmla="*/ 37 w 69"/>
                <a:gd name="T9" fmla="*/ 72 h 72"/>
                <a:gd name="T10" fmla="*/ 67 w 69"/>
                <a:gd name="T11" fmla="*/ 56 h 72"/>
                <a:gd name="T12" fmla="*/ 61 w 69"/>
                <a:gd name="T13" fmla="*/ 35 h 72"/>
                <a:gd name="T14" fmla="*/ 56 w 69"/>
                <a:gd name="T1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2">
                  <a:moveTo>
                    <a:pt x="64" y="45"/>
                  </a:moveTo>
                  <a:cubicBezTo>
                    <a:pt x="58" y="29"/>
                    <a:pt x="64" y="6"/>
                    <a:pt x="48" y="0"/>
                  </a:cubicBezTo>
                  <a:cubicBezTo>
                    <a:pt x="29" y="4"/>
                    <a:pt x="27" y="6"/>
                    <a:pt x="13" y="16"/>
                  </a:cubicBezTo>
                  <a:cubicBezTo>
                    <a:pt x="1" y="34"/>
                    <a:pt x="5" y="26"/>
                    <a:pt x="0" y="40"/>
                  </a:cubicBezTo>
                  <a:cubicBezTo>
                    <a:pt x="4" y="72"/>
                    <a:pt x="10" y="62"/>
                    <a:pt x="37" y="72"/>
                  </a:cubicBezTo>
                  <a:cubicBezTo>
                    <a:pt x="59" y="66"/>
                    <a:pt x="52" y="68"/>
                    <a:pt x="67" y="56"/>
                  </a:cubicBezTo>
                  <a:cubicBezTo>
                    <a:pt x="69" y="45"/>
                    <a:pt x="69" y="41"/>
                    <a:pt x="61" y="35"/>
                  </a:cubicBezTo>
                  <a:cubicBezTo>
                    <a:pt x="58" y="6"/>
                    <a:pt x="65" y="14"/>
                    <a:pt x="56" y="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4" name="Freeform 116">
              <a:extLst>
                <a:ext uri="{FF2B5EF4-FFF2-40B4-BE49-F238E27FC236}">
                  <a16:creationId xmlns:a16="http://schemas.microsoft.com/office/drawing/2014/main" xmlns="" id="{C413B669-AB3E-4753-846B-1F7184DB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728"/>
              <a:ext cx="115" cy="231"/>
            </a:xfrm>
            <a:custGeom>
              <a:avLst/>
              <a:gdLst>
                <a:gd name="T0" fmla="*/ 40 w 64"/>
                <a:gd name="T1" fmla="*/ 60 h 79"/>
                <a:gd name="T2" fmla="*/ 58 w 64"/>
                <a:gd name="T3" fmla="*/ 44 h 79"/>
                <a:gd name="T4" fmla="*/ 64 w 64"/>
                <a:gd name="T5" fmla="*/ 28 h 79"/>
                <a:gd name="T6" fmla="*/ 34 w 64"/>
                <a:gd name="T7" fmla="*/ 28 h 79"/>
                <a:gd name="T8" fmla="*/ 13 w 64"/>
                <a:gd name="T9" fmla="*/ 41 h 79"/>
                <a:gd name="T10" fmla="*/ 0 w 64"/>
                <a:gd name="T11" fmla="*/ 71 h 79"/>
                <a:gd name="T12" fmla="*/ 37 w 64"/>
                <a:gd name="T13" fmla="*/ 57 h 79"/>
                <a:gd name="T14" fmla="*/ 40 w 64"/>
                <a:gd name="T15" fmla="*/ 6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9">
                  <a:moveTo>
                    <a:pt x="40" y="60"/>
                  </a:moveTo>
                  <a:cubicBezTo>
                    <a:pt x="50" y="55"/>
                    <a:pt x="54" y="54"/>
                    <a:pt x="58" y="44"/>
                  </a:cubicBezTo>
                  <a:cubicBezTo>
                    <a:pt x="59" y="38"/>
                    <a:pt x="64" y="28"/>
                    <a:pt x="64" y="28"/>
                  </a:cubicBezTo>
                  <a:cubicBezTo>
                    <a:pt x="57" y="0"/>
                    <a:pt x="47" y="19"/>
                    <a:pt x="34" y="28"/>
                  </a:cubicBezTo>
                  <a:cubicBezTo>
                    <a:pt x="27" y="37"/>
                    <a:pt x="23" y="38"/>
                    <a:pt x="13" y="41"/>
                  </a:cubicBezTo>
                  <a:cubicBezTo>
                    <a:pt x="8" y="51"/>
                    <a:pt x="2" y="59"/>
                    <a:pt x="0" y="71"/>
                  </a:cubicBezTo>
                  <a:cubicBezTo>
                    <a:pt x="14" y="79"/>
                    <a:pt x="22" y="62"/>
                    <a:pt x="37" y="57"/>
                  </a:cubicBezTo>
                  <a:cubicBezTo>
                    <a:pt x="46" y="60"/>
                    <a:pt x="47" y="60"/>
                    <a:pt x="40" y="6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5" name="Freeform 117">
              <a:extLst>
                <a:ext uri="{FF2B5EF4-FFF2-40B4-BE49-F238E27FC236}">
                  <a16:creationId xmlns:a16="http://schemas.microsoft.com/office/drawing/2014/main" xmlns="" id="{8570867D-93AF-4BB0-90E9-F28DC844D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696"/>
              <a:ext cx="115" cy="231"/>
            </a:xfrm>
            <a:custGeom>
              <a:avLst/>
              <a:gdLst>
                <a:gd name="T0" fmla="*/ 23 w 53"/>
                <a:gd name="T1" fmla="*/ 72 h 72"/>
                <a:gd name="T2" fmla="*/ 42 w 53"/>
                <a:gd name="T3" fmla="*/ 51 h 72"/>
                <a:gd name="T4" fmla="*/ 34 w 53"/>
                <a:gd name="T5" fmla="*/ 0 h 72"/>
                <a:gd name="T6" fmla="*/ 12 w 53"/>
                <a:gd name="T7" fmla="*/ 16 h 72"/>
                <a:gd name="T8" fmla="*/ 2 w 53"/>
                <a:gd name="T9" fmla="*/ 40 h 72"/>
                <a:gd name="T10" fmla="*/ 7 w 53"/>
                <a:gd name="T11" fmla="*/ 67 h 72"/>
                <a:gd name="T12" fmla="*/ 23 w 53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2">
                  <a:moveTo>
                    <a:pt x="23" y="72"/>
                  </a:moveTo>
                  <a:cubicBezTo>
                    <a:pt x="32" y="65"/>
                    <a:pt x="35" y="61"/>
                    <a:pt x="42" y="51"/>
                  </a:cubicBezTo>
                  <a:cubicBezTo>
                    <a:pt x="46" y="34"/>
                    <a:pt x="53" y="7"/>
                    <a:pt x="34" y="0"/>
                  </a:cubicBezTo>
                  <a:cubicBezTo>
                    <a:pt x="23" y="3"/>
                    <a:pt x="19" y="8"/>
                    <a:pt x="12" y="16"/>
                  </a:cubicBezTo>
                  <a:cubicBezTo>
                    <a:pt x="9" y="25"/>
                    <a:pt x="7" y="31"/>
                    <a:pt x="2" y="40"/>
                  </a:cubicBezTo>
                  <a:cubicBezTo>
                    <a:pt x="2" y="49"/>
                    <a:pt x="0" y="60"/>
                    <a:pt x="7" y="67"/>
                  </a:cubicBezTo>
                  <a:cubicBezTo>
                    <a:pt x="11" y="70"/>
                    <a:pt x="23" y="72"/>
                    <a:pt x="23" y="7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6" name="Freeform 118">
              <a:extLst>
                <a:ext uri="{FF2B5EF4-FFF2-40B4-BE49-F238E27FC236}">
                  <a16:creationId xmlns:a16="http://schemas.microsoft.com/office/drawing/2014/main" xmlns="" id="{71FAE1CB-4956-4930-9B72-FBD7F799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730"/>
              <a:ext cx="115" cy="231"/>
            </a:xfrm>
            <a:custGeom>
              <a:avLst/>
              <a:gdLst>
                <a:gd name="T0" fmla="*/ 53 w 70"/>
                <a:gd name="T1" fmla="*/ 43 h 59"/>
                <a:gd name="T2" fmla="*/ 37 w 70"/>
                <a:gd name="T3" fmla="*/ 0 h 59"/>
                <a:gd name="T4" fmla="*/ 5 w 70"/>
                <a:gd name="T5" fmla="*/ 24 h 59"/>
                <a:gd name="T6" fmla="*/ 24 w 70"/>
                <a:gd name="T7" fmla="*/ 59 h 59"/>
                <a:gd name="T8" fmla="*/ 53 w 70"/>
                <a:gd name="T9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9">
                  <a:moveTo>
                    <a:pt x="53" y="43"/>
                  </a:moveTo>
                  <a:cubicBezTo>
                    <a:pt x="70" y="25"/>
                    <a:pt x="57" y="5"/>
                    <a:pt x="37" y="0"/>
                  </a:cubicBezTo>
                  <a:cubicBezTo>
                    <a:pt x="18" y="4"/>
                    <a:pt x="15" y="9"/>
                    <a:pt x="5" y="24"/>
                  </a:cubicBezTo>
                  <a:cubicBezTo>
                    <a:pt x="0" y="43"/>
                    <a:pt x="13" y="46"/>
                    <a:pt x="24" y="59"/>
                  </a:cubicBezTo>
                  <a:cubicBezTo>
                    <a:pt x="36" y="54"/>
                    <a:pt x="46" y="53"/>
                    <a:pt x="53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7" name="Freeform 119">
              <a:extLst>
                <a:ext uri="{FF2B5EF4-FFF2-40B4-BE49-F238E27FC236}">
                  <a16:creationId xmlns:a16="http://schemas.microsoft.com/office/drawing/2014/main" xmlns="" id="{6218A928-9B4F-497B-99CB-DDFA39A2B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743"/>
              <a:ext cx="115" cy="231"/>
            </a:xfrm>
            <a:custGeom>
              <a:avLst/>
              <a:gdLst>
                <a:gd name="T0" fmla="*/ 32 w 67"/>
                <a:gd name="T1" fmla="*/ 53 h 58"/>
                <a:gd name="T2" fmla="*/ 67 w 67"/>
                <a:gd name="T3" fmla="*/ 23 h 58"/>
                <a:gd name="T4" fmla="*/ 16 w 67"/>
                <a:gd name="T5" fmla="*/ 15 h 58"/>
                <a:gd name="T6" fmla="*/ 22 w 67"/>
                <a:gd name="T7" fmla="*/ 58 h 58"/>
                <a:gd name="T8" fmla="*/ 32 w 67"/>
                <a:gd name="T9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8">
                  <a:moveTo>
                    <a:pt x="32" y="53"/>
                  </a:moveTo>
                  <a:cubicBezTo>
                    <a:pt x="44" y="43"/>
                    <a:pt x="55" y="34"/>
                    <a:pt x="67" y="23"/>
                  </a:cubicBezTo>
                  <a:cubicBezTo>
                    <a:pt x="58" y="0"/>
                    <a:pt x="35" y="12"/>
                    <a:pt x="16" y="15"/>
                  </a:cubicBezTo>
                  <a:cubicBezTo>
                    <a:pt x="0" y="20"/>
                    <a:pt x="11" y="49"/>
                    <a:pt x="22" y="58"/>
                  </a:cubicBezTo>
                  <a:cubicBezTo>
                    <a:pt x="24" y="57"/>
                    <a:pt x="48" y="53"/>
                    <a:pt x="32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8" name="Freeform 120">
              <a:extLst>
                <a:ext uri="{FF2B5EF4-FFF2-40B4-BE49-F238E27FC236}">
                  <a16:creationId xmlns:a16="http://schemas.microsoft.com/office/drawing/2014/main" xmlns="" id="{562558E3-2549-4DBA-898A-BD4CC62B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682"/>
              <a:ext cx="115" cy="231"/>
            </a:xfrm>
            <a:custGeom>
              <a:avLst/>
              <a:gdLst>
                <a:gd name="T0" fmla="*/ 20 w 62"/>
                <a:gd name="T1" fmla="*/ 75 h 75"/>
                <a:gd name="T2" fmla="*/ 57 w 62"/>
                <a:gd name="T3" fmla="*/ 53 h 75"/>
                <a:gd name="T4" fmla="*/ 54 w 62"/>
                <a:gd name="T5" fmla="*/ 40 h 75"/>
                <a:gd name="T6" fmla="*/ 25 w 62"/>
                <a:gd name="T7" fmla="*/ 0 h 75"/>
                <a:gd name="T8" fmla="*/ 12 w 62"/>
                <a:gd name="T9" fmla="*/ 19 h 75"/>
                <a:gd name="T10" fmla="*/ 20 w 62"/>
                <a:gd name="T11" fmla="*/ 69 h 75"/>
                <a:gd name="T12" fmla="*/ 46 w 62"/>
                <a:gd name="T13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5">
                  <a:moveTo>
                    <a:pt x="20" y="75"/>
                  </a:moveTo>
                  <a:cubicBezTo>
                    <a:pt x="34" y="69"/>
                    <a:pt x="46" y="65"/>
                    <a:pt x="57" y="53"/>
                  </a:cubicBezTo>
                  <a:cubicBezTo>
                    <a:pt x="62" y="38"/>
                    <a:pt x="60" y="50"/>
                    <a:pt x="54" y="40"/>
                  </a:cubicBezTo>
                  <a:cubicBezTo>
                    <a:pt x="42" y="20"/>
                    <a:pt x="49" y="9"/>
                    <a:pt x="25" y="0"/>
                  </a:cubicBezTo>
                  <a:cubicBezTo>
                    <a:pt x="14" y="4"/>
                    <a:pt x="14" y="8"/>
                    <a:pt x="12" y="19"/>
                  </a:cubicBezTo>
                  <a:cubicBezTo>
                    <a:pt x="10" y="43"/>
                    <a:pt x="0" y="56"/>
                    <a:pt x="20" y="69"/>
                  </a:cubicBezTo>
                  <a:cubicBezTo>
                    <a:pt x="25" y="68"/>
                    <a:pt x="39" y="64"/>
                    <a:pt x="46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09" name="Freeform 121">
              <a:extLst>
                <a:ext uri="{FF2B5EF4-FFF2-40B4-BE49-F238E27FC236}">
                  <a16:creationId xmlns:a16="http://schemas.microsoft.com/office/drawing/2014/main" xmlns="" id="{33D3AE98-E8C6-4AD0-ADB8-BB688713B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753"/>
              <a:ext cx="115" cy="231"/>
            </a:xfrm>
            <a:custGeom>
              <a:avLst/>
              <a:gdLst>
                <a:gd name="T0" fmla="*/ 55 w 62"/>
                <a:gd name="T1" fmla="*/ 41 h 49"/>
                <a:gd name="T2" fmla="*/ 47 w 62"/>
                <a:gd name="T3" fmla="*/ 12 h 49"/>
                <a:gd name="T4" fmla="*/ 12 w 62"/>
                <a:gd name="T5" fmla="*/ 28 h 49"/>
                <a:gd name="T6" fmla="*/ 12 w 62"/>
                <a:gd name="T7" fmla="*/ 49 h 49"/>
                <a:gd name="T8" fmla="*/ 55 w 62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55" y="41"/>
                  </a:moveTo>
                  <a:cubicBezTo>
                    <a:pt x="62" y="29"/>
                    <a:pt x="59" y="16"/>
                    <a:pt x="47" y="12"/>
                  </a:cubicBezTo>
                  <a:cubicBezTo>
                    <a:pt x="33" y="0"/>
                    <a:pt x="24" y="20"/>
                    <a:pt x="12" y="28"/>
                  </a:cubicBezTo>
                  <a:cubicBezTo>
                    <a:pt x="5" y="38"/>
                    <a:pt x="0" y="41"/>
                    <a:pt x="12" y="49"/>
                  </a:cubicBezTo>
                  <a:cubicBezTo>
                    <a:pt x="26" y="45"/>
                    <a:pt x="41" y="46"/>
                    <a:pt x="55" y="4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0" name="Freeform 122">
              <a:extLst>
                <a:ext uri="{FF2B5EF4-FFF2-40B4-BE49-F238E27FC236}">
                  <a16:creationId xmlns:a16="http://schemas.microsoft.com/office/drawing/2014/main" xmlns="" id="{56D5B673-BF95-4E3D-9E58-31DD0DFB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668"/>
              <a:ext cx="115" cy="231"/>
            </a:xfrm>
            <a:custGeom>
              <a:avLst/>
              <a:gdLst>
                <a:gd name="T0" fmla="*/ 14 w 33"/>
                <a:gd name="T1" fmla="*/ 43 h 48"/>
                <a:gd name="T2" fmla="*/ 32 w 33"/>
                <a:gd name="T3" fmla="*/ 29 h 48"/>
                <a:gd name="T4" fmla="*/ 19 w 33"/>
                <a:gd name="T5" fmla="*/ 0 h 48"/>
                <a:gd name="T6" fmla="*/ 6 w 33"/>
                <a:gd name="T7" fmla="*/ 27 h 48"/>
                <a:gd name="T8" fmla="*/ 14 w 33"/>
                <a:gd name="T9" fmla="*/ 48 h 48"/>
                <a:gd name="T10" fmla="*/ 14 w 33"/>
                <a:gd name="T11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8">
                  <a:moveTo>
                    <a:pt x="14" y="43"/>
                  </a:moveTo>
                  <a:cubicBezTo>
                    <a:pt x="32" y="36"/>
                    <a:pt x="28" y="42"/>
                    <a:pt x="32" y="29"/>
                  </a:cubicBezTo>
                  <a:cubicBezTo>
                    <a:pt x="30" y="14"/>
                    <a:pt x="33" y="5"/>
                    <a:pt x="19" y="0"/>
                  </a:cubicBezTo>
                  <a:cubicBezTo>
                    <a:pt x="0" y="4"/>
                    <a:pt x="3" y="8"/>
                    <a:pt x="6" y="27"/>
                  </a:cubicBezTo>
                  <a:cubicBezTo>
                    <a:pt x="6" y="28"/>
                    <a:pt x="4" y="48"/>
                    <a:pt x="14" y="48"/>
                  </a:cubicBezTo>
                  <a:cubicBezTo>
                    <a:pt x="15" y="48"/>
                    <a:pt x="14" y="44"/>
                    <a:pt x="14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1" name="Freeform 123">
              <a:extLst>
                <a:ext uri="{FF2B5EF4-FFF2-40B4-BE49-F238E27FC236}">
                  <a16:creationId xmlns:a16="http://schemas.microsoft.com/office/drawing/2014/main" xmlns="" id="{3EE4FDD8-76D0-4437-AAA6-9535BF8A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721"/>
              <a:ext cx="115" cy="231"/>
            </a:xfrm>
            <a:custGeom>
              <a:avLst/>
              <a:gdLst>
                <a:gd name="T0" fmla="*/ 7 w 52"/>
                <a:gd name="T1" fmla="*/ 55 h 56"/>
                <a:gd name="T2" fmla="*/ 25 w 52"/>
                <a:gd name="T3" fmla="*/ 50 h 56"/>
                <a:gd name="T4" fmla="*/ 41 w 52"/>
                <a:gd name="T5" fmla="*/ 44 h 56"/>
                <a:gd name="T6" fmla="*/ 36 w 52"/>
                <a:gd name="T7" fmla="*/ 10 h 56"/>
                <a:gd name="T8" fmla="*/ 12 w 52"/>
                <a:gd name="T9" fmla="*/ 4 h 56"/>
                <a:gd name="T10" fmla="*/ 1 w 52"/>
                <a:gd name="T11" fmla="*/ 28 h 56"/>
                <a:gd name="T12" fmla="*/ 4 w 52"/>
                <a:gd name="T13" fmla="*/ 52 h 56"/>
                <a:gd name="T14" fmla="*/ 12 w 52"/>
                <a:gd name="T15" fmla="*/ 55 h 56"/>
                <a:gd name="T16" fmla="*/ 7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7" y="55"/>
                  </a:moveTo>
                  <a:cubicBezTo>
                    <a:pt x="12" y="53"/>
                    <a:pt x="19" y="51"/>
                    <a:pt x="25" y="50"/>
                  </a:cubicBezTo>
                  <a:cubicBezTo>
                    <a:pt x="30" y="48"/>
                    <a:pt x="41" y="44"/>
                    <a:pt x="41" y="44"/>
                  </a:cubicBezTo>
                  <a:cubicBezTo>
                    <a:pt x="52" y="34"/>
                    <a:pt x="51" y="13"/>
                    <a:pt x="36" y="10"/>
                  </a:cubicBezTo>
                  <a:cubicBezTo>
                    <a:pt x="28" y="0"/>
                    <a:pt x="23" y="1"/>
                    <a:pt x="12" y="4"/>
                  </a:cubicBezTo>
                  <a:cubicBezTo>
                    <a:pt x="5" y="11"/>
                    <a:pt x="3" y="18"/>
                    <a:pt x="1" y="28"/>
                  </a:cubicBezTo>
                  <a:cubicBezTo>
                    <a:pt x="2" y="36"/>
                    <a:pt x="0" y="44"/>
                    <a:pt x="4" y="52"/>
                  </a:cubicBezTo>
                  <a:cubicBezTo>
                    <a:pt x="5" y="54"/>
                    <a:pt x="9" y="52"/>
                    <a:pt x="12" y="55"/>
                  </a:cubicBezTo>
                  <a:cubicBezTo>
                    <a:pt x="13" y="56"/>
                    <a:pt x="8" y="55"/>
                    <a:pt x="7" y="5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2" name="Freeform 124">
              <a:extLst>
                <a:ext uri="{FF2B5EF4-FFF2-40B4-BE49-F238E27FC236}">
                  <a16:creationId xmlns:a16="http://schemas.microsoft.com/office/drawing/2014/main" xmlns="" id="{97F45DDA-C1D7-4C88-84D0-C80F7AA1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738"/>
              <a:ext cx="115" cy="231"/>
            </a:xfrm>
            <a:custGeom>
              <a:avLst/>
              <a:gdLst>
                <a:gd name="T0" fmla="*/ 25 w 68"/>
                <a:gd name="T1" fmla="*/ 53 h 53"/>
                <a:gd name="T2" fmla="*/ 54 w 68"/>
                <a:gd name="T3" fmla="*/ 45 h 53"/>
                <a:gd name="T4" fmla="*/ 68 w 68"/>
                <a:gd name="T5" fmla="*/ 21 h 53"/>
                <a:gd name="T6" fmla="*/ 52 w 68"/>
                <a:gd name="T7" fmla="*/ 0 h 53"/>
                <a:gd name="T8" fmla="*/ 30 w 68"/>
                <a:gd name="T9" fmla="*/ 2 h 53"/>
                <a:gd name="T10" fmla="*/ 14 w 68"/>
                <a:gd name="T11" fmla="*/ 8 h 53"/>
                <a:gd name="T12" fmla="*/ 14 w 68"/>
                <a:gd name="T13" fmla="*/ 53 h 53"/>
                <a:gd name="T14" fmla="*/ 41 w 68"/>
                <a:gd name="T15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3">
                  <a:moveTo>
                    <a:pt x="25" y="53"/>
                  </a:moveTo>
                  <a:cubicBezTo>
                    <a:pt x="48" y="47"/>
                    <a:pt x="39" y="50"/>
                    <a:pt x="54" y="45"/>
                  </a:cubicBezTo>
                  <a:cubicBezTo>
                    <a:pt x="62" y="37"/>
                    <a:pt x="64" y="32"/>
                    <a:pt x="68" y="21"/>
                  </a:cubicBezTo>
                  <a:cubicBezTo>
                    <a:pt x="64" y="9"/>
                    <a:pt x="64" y="3"/>
                    <a:pt x="52" y="0"/>
                  </a:cubicBezTo>
                  <a:cubicBezTo>
                    <a:pt x="44" y="0"/>
                    <a:pt x="37" y="0"/>
                    <a:pt x="30" y="2"/>
                  </a:cubicBezTo>
                  <a:cubicBezTo>
                    <a:pt x="24" y="3"/>
                    <a:pt x="14" y="8"/>
                    <a:pt x="14" y="8"/>
                  </a:cubicBezTo>
                  <a:cubicBezTo>
                    <a:pt x="0" y="21"/>
                    <a:pt x="4" y="37"/>
                    <a:pt x="14" y="53"/>
                  </a:cubicBezTo>
                  <a:cubicBezTo>
                    <a:pt x="23" y="52"/>
                    <a:pt x="41" y="50"/>
                    <a:pt x="41" y="5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3" name="Freeform 125">
              <a:extLst>
                <a:ext uri="{FF2B5EF4-FFF2-40B4-BE49-F238E27FC236}">
                  <a16:creationId xmlns:a16="http://schemas.microsoft.com/office/drawing/2014/main" xmlns="" id="{352CBF62-7E6F-4E69-B230-C3718C49B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593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4" name="Freeform 126">
              <a:extLst>
                <a:ext uri="{FF2B5EF4-FFF2-40B4-BE49-F238E27FC236}">
                  <a16:creationId xmlns:a16="http://schemas.microsoft.com/office/drawing/2014/main" xmlns="" id="{0184251C-C26A-407A-A9EE-D54249D9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584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5" name="Freeform 127">
              <a:extLst>
                <a:ext uri="{FF2B5EF4-FFF2-40B4-BE49-F238E27FC236}">
                  <a16:creationId xmlns:a16="http://schemas.microsoft.com/office/drawing/2014/main" xmlns="" id="{10B3EEEE-40F5-454F-80EE-C0F8440FD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610"/>
              <a:ext cx="115" cy="231"/>
            </a:xfrm>
            <a:custGeom>
              <a:avLst/>
              <a:gdLst>
                <a:gd name="T0" fmla="*/ 21 w 37"/>
                <a:gd name="T1" fmla="*/ 28 h 30"/>
                <a:gd name="T2" fmla="*/ 37 w 37"/>
                <a:gd name="T3" fmla="*/ 9 h 30"/>
                <a:gd name="T4" fmla="*/ 32 w 37"/>
                <a:gd name="T5" fmla="*/ 1 h 30"/>
                <a:gd name="T6" fmla="*/ 13 w 37"/>
                <a:gd name="T7" fmla="*/ 6 h 30"/>
                <a:gd name="T8" fmla="*/ 0 w 37"/>
                <a:gd name="T9" fmla="*/ 25 h 30"/>
                <a:gd name="T10" fmla="*/ 16 w 37"/>
                <a:gd name="T11" fmla="*/ 30 h 30"/>
                <a:gd name="T12" fmla="*/ 21 w 37"/>
                <a:gd name="T1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0">
                  <a:moveTo>
                    <a:pt x="21" y="28"/>
                  </a:moveTo>
                  <a:cubicBezTo>
                    <a:pt x="26" y="21"/>
                    <a:pt x="32" y="16"/>
                    <a:pt x="37" y="9"/>
                  </a:cubicBezTo>
                  <a:cubicBezTo>
                    <a:pt x="35" y="6"/>
                    <a:pt x="35" y="1"/>
                    <a:pt x="32" y="1"/>
                  </a:cubicBezTo>
                  <a:cubicBezTo>
                    <a:pt x="25" y="0"/>
                    <a:pt x="13" y="6"/>
                    <a:pt x="13" y="6"/>
                  </a:cubicBezTo>
                  <a:cubicBezTo>
                    <a:pt x="6" y="13"/>
                    <a:pt x="2" y="15"/>
                    <a:pt x="0" y="25"/>
                  </a:cubicBezTo>
                  <a:cubicBezTo>
                    <a:pt x="3" y="26"/>
                    <a:pt x="12" y="30"/>
                    <a:pt x="16" y="30"/>
                  </a:cubicBezTo>
                  <a:cubicBezTo>
                    <a:pt x="16" y="30"/>
                    <a:pt x="29" y="28"/>
                    <a:pt x="21" y="2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6" name="Freeform 128">
              <a:extLst>
                <a:ext uri="{FF2B5EF4-FFF2-40B4-BE49-F238E27FC236}">
                  <a16:creationId xmlns:a16="http://schemas.microsoft.com/office/drawing/2014/main" xmlns="" id="{C1C2F4E1-CAC5-4D22-A3E3-208BA8E52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1570"/>
              <a:ext cx="115" cy="231"/>
            </a:xfrm>
            <a:custGeom>
              <a:avLst/>
              <a:gdLst>
                <a:gd name="T0" fmla="*/ 27 w 97"/>
                <a:gd name="T1" fmla="*/ 37 h 43"/>
                <a:gd name="T2" fmla="*/ 83 w 97"/>
                <a:gd name="T3" fmla="*/ 27 h 43"/>
                <a:gd name="T4" fmla="*/ 83 w 97"/>
                <a:gd name="T5" fmla="*/ 0 h 43"/>
                <a:gd name="T6" fmla="*/ 19 w 97"/>
                <a:gd name="T7" fmla="*/ 19 h 43"/>
                <a:gd name="T8" fmla="*/ 3 w 97"/>
                <a:gd name="T9" fmla="*/ 29 h 43"/>
                <a:gd name="T10" fmla="*/ 6 w 97"/>
                <a:gd name="T11" fmla="*/ 37 h 43"/>
                <a:gd name="T12" fmla="*/ 22 w 97"/>
                <a:gd name="T13" fmla="*/ 43 h 43"/>
                <a:gd name="T14" fmla="*/ 51 w 97"/>
                <a:gd name="T1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3">
                  <a:moveTo>
                    <a:pt x="27" y="37"/>
                  </a:moveTo>
                  <a:cubicBezTo>
                    <a:pt x="49" y="35"/>
                    <a:pt x="62" y="32"/>
                    <a:pt x="83" y="27"/>
                  </a:cubicBezTo>
                  <a:cubicBezTo>
                    <a:pt x="95" y="17"/>
                    <a:pt x="97" y="8"/>
                    <a:pt x="83" y="0"/>
                  </a:cubicBezTo>
                  <a:cubicBezTo>
                    <a:pt x="59" y="8"/>
                    <a:pt x="47" y="15"/>
                    <a:pt x="19" y="19"/>
                  </a:cubicBezTo>
                  <a:cubicBezTo>
                    <a:pt x="13" y="22"/>
                    <a:pt x="0" y="23"/>
                    <a:pt x="3" y="29"/>
                  </a:cubicBezTo>
                  <a:cubicBezTo>
                    <a:pt x="4" y="31"/>
                    <a:pt x="3" y="35"/>
                    <a:pt x="6" y="37"/>
                  </a:cubicBezTo>
                  <a:cubicBezTo>
                    <a:pt x="10" y="40"/>
                    <a:pt x="22" y="43"/>
                    <a:pt x="22" y="43"/>
                  </a:cubicBezTo>
                  <a:cubicBezTo>
                    <a:pt x="31" y="39"/>
                    <a:pt x="40" y="35"/>
                    <a:pt x="51" y="35"/>
                  </a:cubicBez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7" name="Freeform 129">
              <a:extLst>
                <a:ext uri="{FF2B5EF4-FFF2-40B4-BE49-F238E27FC236}">
                  <a16:creationId xmlns:a16="http://schemas.microsoft.com/office/drawing/2014/main" xmlns="" id="{06C9639B-DF0B-4A93-BE3A-A7F544A55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615"/>
              <a:ext cx="115" cy="231"/>
            </a:xfrm>
            <a:custGeom>
              <a:avLst/>
              <a:gdLst>
                <a:gd name="T0" fmla="*/ 18 w 41"/>
                <a:gd name="T1" fmla="*/ 24 h 32"/>
                <a:gd name="T2" fmla="*/ 21 w 41"/>
                <a:gd name="T3" fmla="*/ 0 h 32"/>
                <a:gd name="T4" fmla="*/ 0 w 41"/>
                <a:gd name="T5" fmla="*/ 13 h 32"/>
                <a:gd name="T6" fmla="*/ 18 w 41"/>
                <a:gd name="T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18" y="24"/>
                  </a:moveTo>
                  <a:cubicBezTo>
                    <a:pt x="28" y="16"/>
                    <a:pt x="41" y="5"/>
                    <a:pt x="21" y="0"/>
                  </a:cubicBezTo>
                  <a:cubicBezTo>
                    <a:pt x="9" y="2"/>
                    <a:pt x="3" y="0"/>
                    <a:pt x="0" y="13"/>
                  </a:cubicBezTo>
                  <a:cubicBezTo>
                    <a:pt x="4" y="32"/>
                    <a:pt x="18" y="16"/>
                    <a:pt x="18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8" name="Freeform 130">
              <a:extLst>
                <a:ext uri="{FF2B5EF4-FFF2-40B4-BE49-F238E27FC236}">
                  <a16:creationId xmlns:a16="http://schemas.microsoft.com/office/drawing/2014/main" xmlns="" id="{3ADAF625-BB7D-4B64-8E0E-3B5D7A97A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573"/>
              <a:ext cx="115" cy="231"/>
            </a:xfrm>
            <a:custGeom>
              <a:avLst/>
              <a:gdLst>
                <a:gd name="T0" fmla="*/ 32 w 67"/>
                <a:gd name="T1" fmla="*/ 21 h 33"/>
                <a:gd name="T2" fmla="*/ 67 w 67"/>
                <a:gd name="T3" fmla="*/ 13 h 33"/>
                <a:gd name="T4" fmla="*/ 64 w 67"/>
                <a:gd name="T5" fmla="*/ 5 h 33"/>
                <a:gd name="T6" fmla="*/ 43 w 67"/>
                <a:gd name="T7" fmla="*/ 0 h 33"/>
                <a:gd name="T8" fmla="*/ 16 w 67"/>
                <a:gd name="T9" fmla="*/ 3 h 33"/>
                <a:gd name="T10" fmla="*/ 0 w 67"/>
                <a:gd name="T11" fmla="*/ 13 h 33"/>
                <a:gd name="T12" fmla="*/ 32 w 67"/>
                <a:gd name="T1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32" y="21"/>
                  </a:moveTo>
                  <a:cubicBezTo>
                    <a:pt x="45" y="24"/>
                    <a:pt x="60" y="29"/>
                    <a:pt x="67" y="13"/>
                  </a:cubicBezTo>
                  <a:cubicBezTo>
                    <a:pt x="66" y="10"/>
                    <a:pt x="66" y="6"/>
                    <a:pt x="64" y="5"/>
                  </a:cubicBezTo>
                  <a:cubicBezTo>
                    <a:pt x="57" y="1"/>
                    <a:pt x="43" y="0"/>
                    <a:pt x="43" y="0"/>
                  </a:cubicBezTo>
                  <a:cubicBezTo>
                    <a:pt x="34" y="1"/>
                    <a:pt x="24" y="0"/>
                    <a:pt x="16" y="3"/>
                  </a:cubicBezTo>
                  <a:cubicBezTo>
                    <a:pt x="9" y="4"/>
                    <a:pt x="0" y="13"/>
                    <a:pt x="0" y="13"/>
                  </a:cubicBezTo>
                  <a:cubicBezTo>
                    <a:pt x="5" y="33"/>
                    <a:pt x="9" y="21"/>
                    <a:pt x="32" y="2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19" name="Freeform 131">
              <a:extLst>
                <a:ext uri="{FF2B5EF4-FFF2-40B4-BE49-F238E27FC236}">
                  <a16:creationId xmlns:a16="http://schemas.microsoft.com/office/drawing/2014/main" xmlns="" id="{0696D22E-2FB3-4DF3-9FF3-6EDAB1A2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610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20" name="Freeform 132">
              <a:extLst>
                <a:ext uri="{FF2B5EF4-FFF2-40B4-BE49-F238E27FC236}">
                  <a16:creationId xmlns:a16="http://schemas.microsoft.com/office/drawing/2014/main" xmlns="" id="{DD5A7069-D316-4C73-AF6F-A9013B74B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562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21" name="Freeform 133">
              <a:extLst>
                <a:ext uri="{FF2B5EF4-FFF2-40B4-BE49-F238E27FC236}">
                  <a16:creationId xmlns:a16="http://schemas.microsoft.com/office/drawing/2014/main" xmlns="" id="{2594325B-6C57-409E-A402-2A59FD4E0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568"/>
              <a:ext cx="115" cy="231"/>
            </a:xfrm>
            <a:custGeom>
              <a:avLst/>
              <a:gdLst>
                <a:gd name="T0" fmla="*/ 0 w 19"/>
                <a:gd name="T1" fmla="*/ 16 h 23"/>
                <a:gd name="T2" fmla="*/ 19 w 19"/>
                <a:gd name="T3" fmla="*/ 8 h 23"/>
                <a:gd name="T4" fmla="*/ 0 w 19"/>
                <a:gd name="T5" fmla="*/ 13 h 23"/>
                <a:gd name="T6" fmla="*/ 0 w 19"/>
                <a:gd name="T7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0" y="16"/>
                  </a:moveTo>
                  <a:cubicBezTo>
                    <a:pt x="11" y="20"/>
                    <a:pt x="14" y="19"/>
                    <a:pt x="19" y="8"/>
                  </a:cubicBezTo>
                  <a:cubicBezTo>
                    <a:pt x="9" y="0"/>
                    <a:pt x="4" y="1"/>
                    <a:pt x="0" y="13"/>
                  </a:cubicBezTo>
                  <a:cubicBezTo>
                    <a:pt x="3" y="22"/>
                    <a:pt x="4" y="23"/>
                    <a:pt x="0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752" name="Freeform 134">
              <a:extLst>
                <a:ext uri="{FF2B5EF4-FFF2-40B4-BE49-F238E27FC236}">
                  <a16:creationId xmlns:a16="http://schemas.microsoft.com/office/drawing/2014/main" xmlns="" id="{3FA5C45D-7528-4E75-B86F-49BD65D97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451"/>
              <a:ext cx="115" cy="231"/>
            </a:xfrm>
            <a:custGeom>
              <a:avLst/>
              <a:gdLst>
                <a:gd name="T0" fmla="*/ 19 w 1008"/>
                <a:gd name="T1" fmla="*/ 29 h 232"/>
                <a:gd name="T2" fmla="*/ 24 w 1008"/>
                <a:gd name="T3" fmla="*/ 146 h 232"/>
                <a:gd name="T4" fmla="*/ 53 w 1008"/>
                <a:gd name="T5" fmla="*/ 152 h 232"/>
                <a:gd name="T6" fmla="*/ 69 w 1008"/>
                <a:gd name="T7" fmla="*/ 18 h 232"/>
                <a:gd name="T8" fmla="*/ 83 w 1008"/>
                <a:gd name="T9" fmla="*/ 170 h 232"/>
                <a:gd name="T10" fmla="*/ 104 w 1008"/>
                <a:gd name="T11" fmla="*/ 42 h 232"/>
                <a:gd name="T12" fmla="*/ 112 w 1008"/>
                <a:gd name="T13" fmla="*/ 136 h 232"/>
                <a:gd name="T14" fmla="*/ 133 w 1008"/>
                <a:gd name="T15" fmla="*/ 152 h 232"/>
                <a:gd name="T16" fmla="*/ 157 w 1008"/>
                <a:gd name="T17" fmla="*/ 53 h 232"/>
                <a:gd name="T18" fmla="*/ 184 w 1008"/>
                <a:gd name="T19" fmla="*/ 42 h 232"/>
                <a:gd name="T20" fmla="*/ 189 w 1008"/>
                <a:gd name="T21" fmla="*/ 152 h 232"/>
                <a:gd name="T22" fmla="*/ 248 w 1008"/>
                <a:gd name="T23" fmla="*/ 168 h 232"/>
                <a:gd name="T24" fmla="*/ 227 w 1008"/>
                <a:gd name="T25" fmla="*/ 165 h 232"/>
                <a:gd name="T26" fmla="*/ 269 w 1008"/>
                <a:gd name="T27" fmla="*/ 168 h 232"/>
                <a:gd name="T28" fmla="*/ 301 w 1008"/>
                <a:gd name="T29" fmla="*/ 146 h 232"/>
                <a:gd name="T30" fmla="*/ 339 w 1008"/>
                <a:gd name="T31" fmla="*/ 178 h 232"/>
                <a:gd name="T32" fmla="*/ 331 w 1008"/>
                <a:gd name="T33" fmla="*/ 138 h 232"/>
                <a:gd name="T34" fmla="*/ 363 w 1008"/>
                <a:gd name="T35" fmla="*/ 125 h 232"/>
                <a:gd name="T36" fmla="*/ 371 w 1008"/>
                <a:gd name="T37" fmla="*/ 178 h 232"/>
                <a:gd name="T38" fmla="*/ 387 w 1008"/>
                <a:gd name="T39" fmla="*/ 149 h 232"/>
                <a:gd name="T40" fmla="*/ 437 w 1008"/>
                <a:gd name="T41" fmla="*/ 144 h 232"/>
                <a:gd name="T42" fmla="*/ 432 w 1008"/>
                <a:gd name="T43" fmla="*/ 138 h 232"/>
                <a:gd name="T44" fmla="*/ 472 w 1008"/>
                <a:gd name="T45" fmla="*/ 149 h 232"/>
                <a:gd name="T46" fmla="*/ 461 w 1008"/>
                <a:gd name="T47" fmla="*/ 176 h 232"/>
                <a:gd name="T48" fmla="*/ 483 w 1008"/>
                <a:gd name="T49" fmla="*/ 138 h 232"/>
                <a:gd name="T50" fmla="*/ 504 w 1008"/>
                <a:gd name="T51" fmla="*/ 106 h 232"/>
                <a:gd name="T52" fmla="*/ 509 w 1008"/>
                <a:gd name="T53" fmla="*/ 154 h 232"/>
                <a:gd name="T54" fmla="*/ 541 w 1008"/>
                <a:gd name="T55" fmla="*/ 149 h 232"/>
                <a:gd name="T56" fmla="*/ 571 w 1008"/>
                <a:gd name="T57" fmla="*/ 69 h 232"/>
                <a:gd name="T58" fmla="*/ 600 w 1008"/>
                <a:gd name="T59" fmla="*/ 149 h 232"/>
                <a:gd name="T60" fmla="*/ 621 w 1008"/>
                <a:gd name="T61" fmla="*/ 85 h 232"/>
                <a:gd name="T62" fmla="*/ 640 w 1008"/>
                <a:gd name="T63" fmla="*/ 125 h 232"/>
                <a:gd name="T64" fmla="*/ 675 w 1008"/>
                <a:gd name="T65" fmla="*/ 178 h 232"/>
                <a:gd name="T66" fmla="*/ 651 w 1008"/>
                <a:gd name="T67" fmla="*/ 133 h 232"/>
                <a:gd name="T68" fmla="*/ 725 w 1008"/>
                <a:gd name="T69" fmla="*/ 136 h 232"/>
                <a:gd name="T70" fmla="*/ 741 w 1008"/>
                <a:gd name="T71" fmla="*/ 157 h 232"/>
                <a:gd name="T72" fmla="*/ 747 w 1008"/>
                <a:gd name="T73" fmla="*/ 106 h 232"/>
                <a:gd name="T74" fmla="*/ 787 w 1008"/>
                <a:gd name="T75" fmla="*/ 90 h 232"/>
                <a:gd name="T76" fmla="*/ 781 w 1008"/>
                <a:gd name="T77" fmla="*/ 64 h 232"/>
                <a:gd name="T78" fmla="*/ 800 w 1008"/>
                <a:gd name="T79" fmla="*/ 136 h 232"/>
                <a:gd name="T80" fmla="*/ 840 w 1008"/>
                <a:gd name="T81" fmla="*/ 88 h 232"/>
                <a:gd name="T82" fmla="*/ 856 w 1008"/>
                <a:gd name="T83" fmla="*/ 152 h 232"/>
                <a:gd name="T84" fmla="*/ 875 w 1008"/>
                <a:gd name="T85" fmla="*/ 154 h 232"/>
                <a:gd name="T86" fmla="*/ 912 w 1008"/>
                <a:gd name="T87" fmla="*/ 18 h 232"/>
                <a:gd name="T88" fmla="*/ 931 w 1008"/>
                <a:gd name="T89" fmla="*/ 152 h 232"/>
                <a:gd name="T90" fmla="*/ 941 w 1008"/>
                <a:gd name="T91" fmla="*/ 10 h 232"/>
                <a:gd name="T92" fmla="*/ 973 w 1008"/>
                <a:gd name="T93" fmla="*/ 16 h 232"/>
                <a:gd name="T94" fmla="*/ 957 w 1008"/>
                <a:gd name="T95" fmla="*/ 128 h 232"/>
                <a:gd name="T96" fmla="*/ 987 w 1008"/>
                <a:gd name="T97" fmla="*/ 144 h 2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8"/>
                <a:gd name="T148" fmla="*/ 0 h 232"/>
                <a:gd name="T149" fmla="*/ 1008 w 1008"/>
                <a:gd name="T150" fmla="*/ 232 h 2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8" h="232">
                  <a:moveTo>
                    <a:pt x="0" y="16"/>
                  </a:moveTo>
                  <a:cubicBezTo>
                    <a:pt x="11" y="0"/>
                    <a:pt x="13" y="13"/>
                    <a:pt x="19" y="29"/>
                  </a:cubicBezTo>
                  <a:cubicBezTo>
                    <a:pt x="19" y="34"/>
                    <a:pt x="20" y="39"/>
                    <a:pt x="21" y="45"/>
                  </a:cubicBezTo>
                  <a:cubicBezTo>
                    <a:pt x="22" y="78"/>
                    <a:pt x="21" y="112"/>
                    <a:pt x="24" y="146"/>
                  </a:cubicBezTo>
                  <a:cubicBezTo>
                    <a:pt x="25" y="166"/>
                    <a:pt x="24" y="163"/>
                    <a:pt x="37" y="168"/>
                  </a:cubicBezTo>
                  <a:cubicBezTo>
                    <a:pt x="47" y="164"/>
                    <a:pt x="50" y="162"/>
                    <a:pt x="53" y="152"/>
                  </a:cubicBezTo>
                  <a:cubicBezTo>
                    <a:pt x="51" y="116"/>
                    <a:pt x="47" y="93"/>
                    <a:pt x="51" y="58"/>
                  </a:cubicBezTo>
                  <a:cubicBezTo>
                    <a:pt x="52" y="44"/>
                    <a:pt x="55" y="22"/>
                    <a:pt x="69" y="18"/>
                  </a:cubicBezTo>
                  <a:cubicBezTo>
                    <a:pt x="75" y="26"/>
                    <a:pt x="76" y="32"/>
                    <a:pt x="80" y="42"/>
                  </a:cubicBezTo>
                  <a:cubicBezTo>
                    <a:pt x="77" y="84"/>
                    <a:pt x="70" y="128"/>
                    <a:pt x="83" y="170"/>
                  </a:cubicBezTo>
                  <a:cubicBezTo>
                    <a:pt x="94" y="167"/>
                    <a:pt x="93" y="159"/>
                    <a:pt x="99" y="149"/>
                  </a:cubicBezTo>
                  <a:cubicBezTo>
                    <a:pt x="107" y="115"/>
                    <a:pt x="98" y="76"/>
                    <a:pt x="104" y="42"/>
                  </a:cubicBezTo>
                  <a:cubicBezTo>
                    <a:pt x="106" y="28"/>
                    <a:pt x="103" y="19"/>
                    <a:pt x="117" y="16"/>
                  </a:cubicBezTo>
                  <a:cubicBezTo>
                    <a:pt x="126" y="42"/>
                    <a:pt x="113" y="107"/>
                    <a:pt x="112" y="136"/>
                  </a:cubicBezTo>
                  <a:cubicBezTo>
                    <a:pt x="114" y="148"/>
                    <a:pt x="115" y="158"/>
                    <a:pt x="120" y="170"/>
                  </a:cubicBezTo>
                  <a:cubicBezTo>
                    <a:pt x="131" y="167"/>
                    <a:pt x="130" y="162"/>
                    <a:pt x="133" y="152"/>
                  </a:cubicBezTo>
                  <a:cubicBezTo>
                    <a:pt x="133" y="149"/>
                    <a:pt x="119" y="30"/>
                    <a:pt x="147" y="8"/>
                  </a:cubicBezTo>
                  <a:cubicBezTo>
                    <a:pt x="155" y="21"/>
                    <a:pt x="153" y="37"/>
                    <a:pt x="157" y="53"/>
                  </a:cubicBezTo>
                  <a:cubicBezTo>
                    <a:pt x="153" y="92"/>
                    <a:pt x="148" y="131"/>
                    <a:pt x="163" y="170"/>
                  </a:cubicBezTo>
                  <a:cubicBezTo>
                    <a:pt x="195" y="149"/>
                    <a:pt x="169" y="79"/>
                    <a:pt x="184" y="42"/>
                  </a:cubicBezTo>
                  <a:cubicBezTo>
                    <a:pt x="180" y="27"/>
                    <a:pt x="170" y="88"/>
                    <a:pt x="184" y="80"/>
                  </a:cubicBezTo>
                  <a:cubicBezTo>
                    <a:pt x="196" y="84"/>
                    <a:pt x="176" y="155"/>
                    <a:pt x="189" y="152"/>
                  </a:cubicBezTo>
                  <a:cubicBezTo>
                    <a:pt x="212" y="155"/>
                    <a:pt x="213" y="118"/>
                    <a:pt x="216" y="144"/>
                  </a:cubicBezTo>
                  <a:cubicBezTo>
                    <a:pt x="211" y="182"/>
                    <a:pt x="234" y="131"/>
                    <a:pt x="248" y="168"/>
                  </a:cubicBezTo>
                  <a:cubicBezTo>
                    <a:pt x="258" y="163"/>
                    <a:pt x="258" y="159"/>
                    <a:pt x="261" y="149"/>
                  </a:cubicBezTo>
                  <a:cubicBezTo>
                    <a:pt x="262" y="130"/>
                    <a:pt x="188" y="189"/>
                    <a:pt x="227" y="165"/>
                  </a:cubicBezTo>
                  <a:cubicBezTo>
                    <a:pt x="237" y="169"/>
                    <a:pt x="266" y="173"/>
                    <a:pt x="269" y="184"/>
                  </a:cubicBezTo>
                  <a:cubicBezTo>
                    <a:pt x="267" y="207"/>
                    <a:pt x="281" y="147"/>
                    <a:pt x="269" y="168"/>
                  </a:cubicBezTo>
                  <a:cubicBezTo>
                    <a:pt x="261" y="191"/>
                    <a:pt x="261" y="162"/>
                    <a:pt x="291" y="170"/>
                  </a:cubicBezTo>
                  <a:cubicBezTo>
                    <a:pt x="293" y="160"/>
                    <a:pt x="298" y="154"/>
                    <a:pt x="301" y="146"/>
                  </a:cubicBezTo>
                  <a:cubicBezTo>
                    <a:pt x="302" y="140"/>
                    <a:pt x="307" y="130"/>
                    <a:pt x="307" y="130"/>
                  </a:cubicBezTo>
                  <a:cubicBezTo>
                    <a:pt x="308" y="92"/>
                    <a:pt x="328" y="204"/>
                    <a:pt x="339" y="178"/>
                  </a:cubicBezTo>
                  <a:cubicBezTo>
                    <a:pt x="341" y="157"/>
                    <a:pt x="320" y="181"/>
                    <a:pt x="339" y="170"/>
                  </a:cubicBezTo>
                  <a:cubicBezTo>
                    <a:pt x="375" y="193"/>
                    <a:pt x="339" y="102"/>
                    <a:pt x="331" y="138"/>
                  </a:cubicBezTo>
                  <a:cubicBezTo>
                    <a:pt x="334" y="184"/>
                    <a:pt x="337" y="172"/>
                    <a:pt x="355" y="149"/>
                  </a:cubicBezTo>
                  <a:cubicBezTo>
                    <a:pt x="357" y="140"/>
                    <a:pt x="363" y="125"/>
                    <a:pt x="363" y="125"/>
                  </a:cubicBezTo>
                  <a:cubicBezTo>
                    <a:pt x="364" y="99"/>
                    <a:pt x="356" y="211"/>
                    <a:pt x="360" y="186"/>
                  </a:cubicBezTo>
                  <a:cubicBezTo>
                    <a:pt x="362" y="168"/>
                    <a:pt x="367" y="193"/>
                    <a:pt x="371" y="178"/>
                  </a:cubicBezTo>
                  <a:cubicBezTo>
                    <a:pt x="372" y="171"/>
                    <a:pt x="384" y="189"/>
                    <a:pt x="384" y="189"/>
                  </a:cubicBezTo>
                  <a:cubicBezTo>
                    <a:pt x="400" y="193"/>
                    <a:pt x="383" y="133"/>
                    <a:pt x="387" y="149"/>
                  </a:cubicBezTo>
                  <a:cubicBezTo>
                    <a:pt x="385" y="188"/>
                    <a:pt x="392" y="127"/>
                    <a:pt x="416" y="165"/>
                  </a:cubicBezTo>
                  <a:cubicBezTo>
                    <a:pt x="435" y="161"/>
                    <a:pt x="432" y="161"/>
                    <a:pt x="437" y="144"/>
                  </a:cubicBezTo>
                  <a:cubicBezTo>
                    <a:pt x="435" y="114"/>
                    <a:pt x="429" y="186"/>
                    <a:pt x="429" y="157"/>
                  </a:cubicBezTo>
                  <a:cubicBezTo>
                    <a:pt x="429" y="140"/>
                    <a:pt x="424" y="152"/>
                    <a:pt x="432" y="138"/>
                  </a:cubicBezTo>
                  <a:cubicBezTo>
                    <a:pt x="434" y="132"/>
                    <a:pt x="448" y="125"/>
                    <a:pt x="448" y="125"/>
                  </a:cubicBezTo>
                  <a:cubicBezTo>
                    <a:pt x="453" y="131"/>
                    <a:pt x="472" y="149"/>
                    <a:pt x="472" y="149"/>
                  </a:cubicBezTo>
                  <a:cubicBezTo>
                    <a:pt x="469" y="176"/>
                    <a:pt x="454" y="72"/>
                    <a:pt x="445" y="98"/>
                  </a:cubicBezTo>
                  <a:cubicBezTo>
                    <a:pt x="442" y="124"/>
                    <a:pt x="429" y="166"/>
                    <a:pt x="461" y="176"/>
                  </a:cubicBezTo>
                  <a:cubicBezTo>
                    <a:pt x="472" y="171"/>
                    <a:pt x="473" y="165"/>
                    <a:pt x="477" y="154"/>
                  </a:cubicBezTo>
                  <a:cubicBezTo>
                    <a:pt x="478" y="148"/>
                    <a:pt x="483" y="138"/>
                    <a:pt x="483" y="138"/>
                  </a:cubicBezTo>
                  <a:cubicBezTo>
                    <a:pt x="488" y="90"/>
                    <a:pt x="485" y="189"/>
                    <a:pt x="491" y="88"/>
                  </a:cubicBezTo>
                  <a:cubicBezTo>
                    <a:pt x="491" y="72"/>
                    <a:pt x="486" y="112"/>
                    <a:pt x="504" y="106"/>
                  </a:cubicBezTo>
                  <a:cubicBezTo>
                    <a:pt x="514" y="116"/>
                    <a:pt x="523" y="91"/>
                    <a:pt x="528" y="104"/>
                  </a:cubicBezTo>
                  <a:cubicBezTo>
                    <a:pt x="525" y="146"/>
                    <a:pt x="513" y="111"/>
                    <a:pt x="509" y="154"/>
                  </a:cubicBezTo>
                  <a:cubicBezTo>
                    <a:pt x="516" y="172"/>
                    <a:pt x="509" y="167"/>
                    <a:pt x="523" y="173"/>
                  </a:cubicBezTo>
                  <a:cubicBezTo>
                    <a:pt x="539" y="168"/>
                    <a:pt x="538" y="167"/>
                    <a:pt x="541" y="149"/>
                  </a:cubicBezTo>
                  <a:cubicBezTo>
                    <a:pt x="542" y="107"/>
                    <a:pt x="520" y="105"/>
                    <a:pt x="547" y="74"/>
                  </a:cubicBezTo>
                  <a:cubicBezTo>
                    <a:pt x="565" y="79"/>
                    <a:pt x="568" y="51"/>
                    <a:pt x="571" y="69"/>
                  </a:cubicBezTo>
                  <a:cubicBezTo>
                    <a:pt x="571" y="91"/>
                    <a:pt x="564" y="154"/>
                    <a:pt x="587" y="173"/>
                  </a:cubicBezTo>
                  <a:cubicBezTo>
                    <a:pt x="597" y="166"/>
                    <a:pt x="595" y="160"/>
                    <a:pt x="600" y="149"/>
                  </a:cubicBezTo>
                  <a:cubicBezTo>
                    <a:pt x="595" y="101"/>
                    <a:pt x="580" y="118"/>
                    <a:pt x="592" y="72"/>
                  </a:cubicBezTo>
                  <a:cubicBezTo>
                    <a:pt x="608" y="84"/>
                    <a:pt x="618" y="64"/>
                    <a:pt x="621" y="85"/>
                  </a:cubicBezTo>
                  <a:cubicBezTo>
                    <a:pt x="623" y="122"/>
                    <a:pt x="622" y="132"/>
                    <a:pt x="632" y="168"/>
                  </a:cubicBezTo>
                  <a:cubicBezTo>
                    <a:pt x="667" y="154"/>
                    <a:pt x="605" y="159"/>
                    <a:pt x="640" y="125"/>
                  </a:cubicBezTo>
                  <a:cubicBezTo>
                    <a:pt x="649" y="161"/>
                    <a:pt x="659" y="122"/>
                    <a:pt x="659" y="122"/>
                  </a:cubicBezTo>
                  <a:cubicBezTo>
                    <a:pt x="659" y="136"/>
                    <a:pt x="655" y="173"/>
                    <a:pt x="675" y="178"/>
                  </a:cubicBezTo>
                  <a:cubicBezTo>
                    <a:pt x="678" y="163"/>
                    <a:pt x="680" y="154"/>
                    <a:pt x="683" y="138"/>
                  </a:cubicBezTo>
                  <a:cubicBezTo>
                    <a:pt x="684" y="108"/>
                    <a:pt x="628" y="147"/>
                    <a:pt x="651" y="133"/>
                  </a:cubicBezTo>
                  <a:cubicBezTo>
                    <a:pt x="667" y="137"/>
                    <a:pt x="690" y="135"/>
                    <a:pt x="696" y="149"/>
                  </a:cubicBezTo>
                  <a:cubicBezTo>
                    <a:pt x="703" y="232"/>
                    <a:pt x="717" y="12"/>
                    <a:pt x="725" y="136"/>
                  </a:cubicBezTo>
                  <a:cubicBezTo>
                    <a:pt x="725" y="151"/>
                    <a:pt x="733" y="181"/>
                    <a:pt x="733" y="181"/>
                  </a:cubicBezTo>
                  <a:cubicBezTo>
                    <a:pt x="739" y="162"/>
                    <a:pt x="737" y="170"/>
                    <a:pt x="741" y="157"/>
                  </a:cubicBezTo>
                  <a:cubicBezTo>
                    <a:pt x="743" y="106"/>
                    <a:pt x="734" y="162"/>
                    <a:pt x="747" y="114"/>
                  </a:cubicBezTo>
                  <a:cubicBezTo>
                    <a:pt x="758" y="143"/>
                    <a:pt x="751" y="75"/>
                    <a:pt x="747" y="106"/>
                  </a:cubicBezTo>
                  <a:cubicBezTo>
                    <a:pt x="748" y="125"/>
                    <a:pt x="748" y="142"/>
                    <a:pt x="755" y="160"/>
                  </a:cubicBezTo>
                  <a:cubicBezTo>
                    <a:pt x="769" y="142"/>
                    <a:pt x="782" y="112"/>
                    <a:pt x="787" y="90"/>
                  </a:cubicBezTo>
                  <a:cubicBezTo>
                    <a:pt x="787" y="67"/>
                    <a:pt x="790" y="70"/>
                    <a:pt x="787" y="93"/>
                  </a:cubicBezTo>
                  <a:cubicBezTo>
                    <a:pt x="784" y="107"/>
                    <a:pt x="783" y="49"/>
                    <a:pt x="781" y="64"/>
                  </a:cubicBezTo>
                  <a:cubicBezTo>
                    <a:pt x="779" y="87"/>
                    <a:pt x="757" y="167"/>
                    <a:pt x="789" y="160"/>
                  </a:cubicBezTo>
                  <a:cubicBezTo>
                    <a:pt x="795" y="151"/>
                    <a:pt x="796" y="145"/>
                    <a:pt x="800" y="136"/>
                  </a:cubicBezTo>
                  <a:cubicBezTo>
                    <a:pt x="801" y="106"/>
                    <a:pt x="795" y="105"/>
                    <a:pt x="819" y="77"/>
                  </a:cubicBezTo>
                  <a:cubicBezTo>
                    <a:pt x="839" y="84"/>
                    <a:pt x="820" y="95"/>
                    <a:pt x="840" y="88"/>
                  </a:cubicBezTo>
                  <a:cubicBezTo>
                    <a:pt x="851" y="92"/>
                    <a:pt x="871" y="23"/>
                    <a:pt x="875" y="34"/>
                  </a:cubicBezTo>
                  <a:cubicBezTo>
                    <a:pt x="870" y="73"/>
                    <a:pt x="863" y="112"/>
                    <a:pt x="856" y="152"/>
                  </a:cubicBezTo>
                  <a:cubicBezTo>
                    <a:pt x="858" y="163"/>
                    <a:pt x="859" y="180"/>
                    <a:pt x="869" y="162"/>
                  </a:cubicBezTo>
                  <a:cubicBezTo>
                    <a:pt x="870" y="159"/>
                    <a:pt x="873" y="156"/>
                    <a:pt x="875" y="154"/>
                  </a:cubicBezTo>
                  <a:cubicBezTo>
                    <a:pt x="881" y="120"/>
                    <a:pt x="889" y="86"/>
                    <a:pt x="899" y="53"/>
                  </a:cubicBezTo>
                  <a:cubicBezTo>
                    <a:pt x="900" y="36"/>
                    <a:pt x="896" y="23"/>
                    <a:pt x="912" y="18"/>
                  </a:cubicBezTo>
                  <a:cubicBezTo>
                    <a:pt x="926" y="57"/>
                    <a:pt x="913" y="103"/>
                    <a:pt x="909" y="146"/>
                  </a:cubicBezTo>
                  <a:cubicBezTo>
                    <a:pt x="916" y="180"/>
                    <a:pt x="918" y="162"/>
                    <a:pt x="931" y="152"/>
                  </a:cubicBezTo>
                  <a:cubicBezTo>
                    <a:pt x="933" y="143"/>
                    <a:pt x="939" y="128"/>
                    <a:pt x="939" y="128"/>
                  </a:cubicBezTo>
                  <a:cubicBezTo>
                    <a:pt x="933" y="91"/>
                    <a:pt x="916" y="39"/>
                    <a:pt x="941" y="10"/>
                  </a:cubicBezTo>
                  <a:cubicBezTo>
                    <a:pt x="949" y="21"/>
                    <a:pt x="952" y="34"/>
                    <a:pt x="955" y="48"/>
                  </a:cubicBezTo>
                  <a:cubicBezTo>
                    <a:pt x="965" y="39"/>
                    <a:pt x="965" y="27"/>
                    <a:pt x="973" y="16"/>
                  </a:cubicBezTo>
                  <a:cubicBezTo>
                    <a:pt x="983" y="18"/>
                    <a:pt x="986" y="21"/>
                    <a:pt x="989" y="32"/>
                  </a:cubicBezTo>
                  <a:cubicBezTo>
                    <a:pt x="982" y="65"/>
                    <a:pt x="963" y="93"/>
                    <a:pt x="957" y="128"/>
                  </a:cubicBezTo>
                  <a:cubicBezTo>
                    <a:pt x="958" y="146"/>
                    <a:pt x="952" y="166"/>
                    <a:pt x="971" y="173"/>
                  </a:cubicBezTo>
                  <a:cubicBezTo>
                    <a:pt x="982" y="168"/>
                    <a:pt x="983" y="155"/>
                    <a:pt x="987" y="144"/>
                  </a:cubicBezTo>
                  <a:cubicBezTo>
                    <a:pt x="988" y="102"/>
                    <a:pt x="978" y="83"/>
                    <a:pt x="1008" y="64"/>
                  </a:cubicBezTo>
                </a:path>
              </a:pathLst>
            </a:custGeom>
            <a:noFill/>
            <a:ln w="285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223" name="Freeform 135">
              <a:extLst>
                <a:ext uri="{FF2B5EF4-FFF2-40B4-BE49-F238E27FC236}">
                  <a16:creationId xmlns:a16="http://schemas.microsoft.com/office/drawing/2014/main" xmlns="" id="{7DF446DD-2C85-4E1C-B42D-516D8F6A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426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24" name="Freeform 136">
              <a:extLst>
                <a:ext uri="{FF2B5EF4-FFF2-40B4-BE49-F238E27FC236}">
                  <a16:creationId xmlns:a16="http://schemas.microsoft.com/office/drawing/2014/main" xmlns="" id="{AAB98F0B-2F35-4ED3-AB22-40B6A0922E5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520" y="1488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25" name="Freeform 137">
              <a:extLst>
                <a:ext uri="{FF2B5EF4-FFF2-40B4-BE49-F238E27FC236}">
                  <a16:creationId xmlns:a16="http://schemas.microsoft.com/office/drawing/2014/main" xmlns="" id="{05837D15-D990-41B9-98FA-691691199669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149" y="1406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26" name="Freeform 138">
              <a:extLst>
                <a:ext uri="{FF2B5EF4-FFF2-40B4-BE49-F238E27FC236}">
                  <a16:creationId xmlns:a16="http://schemas.microsoft.com/office/drawing/2014/main" xmlns="" id="{44BBE94D-5062-47E0-B660-87368AAF6A4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139" y="1478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757" name="Rectangle 139">
              <a:extLst>
                <a:ext uri="{FF2B5EF4-FFF2-40B4-BE49-F238E27FC236}">
                  <a16:creationId xmlns:a16="http://schemas.microsoft.com/office/drawing/2014/main" xmlns="" id="{A95BE160-9617-4DE6-A8A5-031A45D1C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1583"/>
              <a:ext cx="1010" cy="231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89228" name="Freeform 140">
              <a:extLst>
                <a:ext uri="{FF2B5EF4-FFF2-40B4-BE49-F238E27FC236}">
                  <a16:creationId xmlns:a16="http://schemas.microsoft.com/office/drawing/2014/main" xmlns="" id="{AAA787D8-BA79-4EE0-9559-5906E77F3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1650"/>
              <a:ext cx="115" cy="231"/>
            </a:xfrm>
            <a:custGeom>
              <a:avLst/>
              <a:gdLst>
                <a:gd name="T0" fmla="*/ 600 w 976"/>
                <a:gd name="T1" fmla="*/ 45 h 651"/>
                <a:gd name="T2" fmla="*/ 560 w 976"/>
                <a:gd name="T3" fmla="*/ 40 h 651"/>
                <a:gd name="T4" fmla="*/ 478 w 976"/>
                <a:gd name="T5" fmla="*/ 59 h 651"/>
                <a:gd name="T6" fmla="*/ 448 w 976"/>
                <a:gd name="T7" fmla="*/ 77 h 651"/>
                <a:gd name="T8" fmla="*/ 400 w 976"/>
                <a:gd name="T9" fmla="*/ 109 h 651"/>
                <a:gd name="T10" fmla="*/ 350 w 976"/>
                <a:gd name="T11" fmla="*/ 120 h 651"/>
                <a:gd name="T12" fmla="*/ 304 w 976"/>
                <a:gd name="T13" fmla="*/ 128 h 651"/>
                <a:gd name="T14" fmla="*/ 275 w 976"/>
                <a:gd name="T15" fmla="*/ 125 h 651"/>
                <a:gd name="T16" fmla="*/ 270 w 976"/>
                <a:gd name="T17" fmla="*/ 117 h 651"/>
                <a:gd name="T18" fmla="*/ 227 w 976"/>
                <a:gd name="T19" fmla="*/ 107 h 651"/>
                <a:gd name="T20" fmla="*/ 163 w 976"/>
                <a:gd name="T21" fmla="*/ 27 h 651"/>
                <a:gd name="T22" fmla="*/ 107 w 976"/>
                <a:gd name="T23" fmla="*/ 48 h 651"/>
                <a:gd name="T24" fmla="*/ 0 w 976"/>
                <a:gd name="T25" fmla="*/ 131 h 651"/>
                <a:gd name="T26" fmla="*/ 27 w 976"/>
                <a:gd name="T27" fmla="*/ 171 h 651"/>
                <a:gd name="T28" fmla="*/ 35 w 976"/>
                <a:gd name="T29" fmla="*/ 195 h 651"/>
                <a:gd name="T30" fmla="*/ 24 w 976"/>
                <a:gd name="T31" fmla="*/ 243 h 651"/>
                <a:gd name="T32" fmla="*/ 27 w 976"/>
                <a:gd name="T33" fmla="*/ 280 h 651"/>
                <a:gd name="T34" fmla="*/ 46 w 976"/>
                <a:gd name="T35" fmla="*/ 296 h 651"/>
                <a:gd name="T36" fmla="*/ 78 w 976"/>
                <a:gd name="T37" fmla="*/ 331 h 651"/>
                <a:gd name="T38" fmla="*/ 115 w 976"/>
                <a:gd name="T39" fmla="*/ 349 h 651"/>
                <a:gd name="T40" fmla="*/ 134 w 976"/>
                <a:gd name="T41" fmla="*/ 365 h 651"/>
                <a:gd name="T42" fmla="*/ 126 w 976"/>
                <a:gd name="T43" fmla="*/ 421 h 651"/>
                <a:gd name="T44" fmla="*/ 163 w 976"/>
                <a:gd name="T45" fmla="*/ 472 h 651"/>
                <a:gd name="T46" fmla="*/ 168 w 976"/>
                <a:gd name="T47" fmla="*/ 483 h 651"/>
                <a:gd name="T48" fmla="*/ 176 w 976"/>
                <a:gd name="T49" fmla="*/ 493 h 651"/>
                <a:gd name="T50" fmla="*/ 182 w 976"/>
                <a:gd name="T51" fmla="*/ 509 h 651"/>
                <a:gd name="T52" fmla="*/ 222 w 976"/>
                <a:gd name="T53" fmla="*/ 581 h 651"/>
                <a:gd name="T54" fmla="*/ 299 w 976"/>
                <a:gd name="T55" fmla="*/ 597 h 651"/>
                <a:gd name="T56" fmla="*/ 342 w 976"/>
                <a:gd name="T57" fmla="*/ 616 h 651"/>
                <a:gd name="T58" fmla="*/ 414 w 976"/>
                <a:gd name="T59" fmla="*/ 627 h 651"/>
                <a:gd name="T60" fmla="*/ 435 w 976"/>
                <a:gd name="T61" fmla="*/ 632 h 651"/>
                <a:gd name="T62" fmla="*/ 486 w 976"/>
                <a:gd name="T63" fmla="*/ 651 h 651"/>
                <a:gd name="T64" fmla="*/ 536 w 976"/>
                <a:gd name="T65" fmla="*/ 635 h 651"/>
                <a:gd name="T66" fmla="*/ 616 w 976"/>
                <a:gd name="T67" fmla="*/ 621 h 651"/>
                <a:gd name="T68" fmla="*/ 691 w 976"/>
                <a:gd name="T69" fmla="*/ 597 h 651"/>
                <a:gd name="T70" fmla="*/ 731 w 976"/>
                <a:gd name="T71" fmla="*/ 616 h 651"/>
                <a:gd name="T72" fmla="*/ 768 w 976"/>
                <a:gd name="T73" fmla="*/ 600 h 651"/>
                <a:gd name="T74" fmla="*/ 790 w 976"/>
                <a:gd name="T75" fmla="*/ 565 h 651"/>
                <a:gd name="T76" fmla="*/ 819 w 976"/>
                <a:gd name="T77" fmla="*/ 488 h 651"/>
                <a:gd name="T78" fmla="*/ 827 w 976"/>
                <a:gd name="T79" fmla="*/ 429 h 651"/>
                <a:gd name="T80" fmla="*/ 808 w 976"/>
                <a:gd name="T81" fmla="*/ 371 h 651"/>
                <a:gd name="T82" fmla="*/ 830 w 976"/>
                <a:gd name="T83" fmla="*/ 320 h 651"/>
                <a:gd name="T84" fmla="*/ 816 w 976"/>
                <a:gd name="T85" fmla="*/ 261 h 651"/>
                <a:gd name="T86" fmla="*/ 870 w 976"/>
                <a:gd name="T87" fmla="*/ 195 h 651"/>
                <a:gd name="T88" fmla="*/ 915 w 976"/>
                <a:gd name="T89" fmla="*/ 149 h 651"/>
                <a:gd name="T90" fmla="*/ 942 w 976"/>
                <a:gd name="T91" fmla="*/ 120 h 651"/>
                <a:gd name="T92" fmla="*/ 958 w 976"/>
                <a:gd name="T93" fmla="*/ 69 h 651"/>
                <a:gd name="T94" fmla="*/ 966 w 976"/>
                <a:gd name="T95" fmla="*/ 45 h 651"/>
                <a:gd name="T96" fmla="*/ 952 w 976"/>
                <a:gd name="T97" fmla="*/ 0 h 651"/>
                <a:gd name="T98" fmla="*/ 835 w 976"/>
                <a:gd name="T99" fmla="*/ 32 h 651"/>
                <a:gd name="T100" fmla="*/ 803 w 976"/>
                <a:gd name="T101" fmla="*/ 51 h 651"/>
                <a:gd name="T102" fmla="*/ 755 w 976"/>
                <a:gd name="T103" fmla="*/ 67 h 651"/>
                <a:gd name="T104" fmla="*/ 726 w 976"/>
                <a:gd name="T105" fmla="*/ 101 h 651"/>
                <a:gd name="T106" fmla="*/ 667 w 976"/>
                <a:gd name="T107" fmla="*/ 91 h 651"/>
                <a:gd name="T108" fmla="*/ 640 w 976"/>
                <a:gd name="T109" fmla="*/ 75 h 651"/>
                <a:gd name="T110" fmla="*/ 600 w 976"/>
                <a:gd name="T111" fmla="*/ 45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76" h="651">
                  <a:moveTo>
                    <a:pt x="600" y="45"/>
                  </a:moveTo>
                  <a:cubicBezTo>
                    <a:pt x="580" y="40"/>
                    <a:pt x="584" y="36"/>
                    <a:pt x="560" y="40"/>
                  </a:cubicBezTo>
                  <a:cubicBezTo>
                    <a:pt x="529" y="51"/>
                    <a:pt x="513" y="56"/>
                    <a:pt x="478" y="59"/>
                  </a:cubicBezTo>
                  <a:cubicBezTo>
                    <a:pt x="467" y="65"/>
                    <a:pt x="459" y="74"/>
                    <a:pt x="448" y="77"/>
                  </a:cubicBezTo>
                  <a:cubicBezTo>
                    <a:pt x="441" y="84"/>
                    <a:pt x="409" y="106"/>
                    <a:pt x="400" y="109"/>
                  </a:cubicBezTo>
                  <a:cubicBezTo>
                    <a:pt x="388" y="123"/>
                    <a:pt x="367" y="118"/>
                    <a:pt x="350" y="120"/>
                  </a:cubicBezTo>
                  <a:cubicBezTo>
                    <a:pt x="338" y="115"/>
                    <a:pt x="317" y="125"/>
                    <a:pt x="304" y="128"/>
                  </a:cubicBezTo>
                  <a:cubicBezTo>
                    <a:pt x="294" y="127"/>
                    <a:pt x="284" y="127"/>
                    <a:pt x="275" y="125"/>
                  </a:cubicBezTo>
                  <a:cubicBezTo>
                    <a:pt x="272" y="124"/>
                    <a:pt x="272" y="118"/>
                    <a:pt x="270" y="117"/>
                  </a:cubicBezTo>
                  <a:cubicBezTo>
                    <a:pt x="260" y="109"/>
                    <a:pt x="238" y="108"/>
                    <a:pt x="227" y="107"/>
                  </a:cubicBezTo>
                  <a:cubicBezTo>
                    <a:pt x="206" y="82"/>
                    <a:pt x="191" y="44"/>
                    <a:pt x="163" y="27"/>
                  </a:cubicBezTo>
                  <a:cubicBezTo>
                    <a:pt x="141" y="30"/>
                    <a:pt x="127" y="42"/>
                    <a:pt x="107" y="48"/>
                  </a:cubicBezTo>
                  <a:cubicBezTo>
                    <a:pt x="68" y="72"/>
                    <a:pt x="17" y="83"/>
                    <a:pt x="0" y="131"/>
                  </a:cubicBezTo>
                  <a:cubicBezTo>
                    <a:pt x="4" y="148"/>
                    <a:pt x="15" y="157"/>
                    <a:pt x="27" y="171"/>
                  </a:cubicBezTo>
                  <a:cubicBezTo>
                    <a:pt x="29" y="178"/>
                    <a:pt x="32" y="187"/>
                    <a:pt x="35" y="195"/>
                  </a:cubicBezTo>
                  <a:cubicBezTo>
                    <a:pt x="31" y="211"/>
                    <a:pt x="27" y="226"/>
                    <a:pt x="24" y="243"/>
                  </a:cubicBezTo>
                  <a:cubicBezTo>
                    <a:pt x="25" y="255"/>
                    <a:pt x="22" y="268"/>
                    <a:pt x="27" y="280"/>
                  </a:cubicBezTo>
                  <a:cubicBezTo>
                    <a:pt x="30" y="287"/>
                    <a:pt x="41" y="288"/>
                    <a:pt x="46" y="296"/>
                  </a:cubicBezTo>
                  <a:cubicBezTo>
                    <a:pt x="54" y="310"/>
                    <a:pt x="68" y="317"/>
                    <a:pt x="78" y="331"/>
                  </a:cubicBezTo>
                  <a:cubicBezTo>
                    <a:pt x="82" y="348"/>
                    <a:pt x="99" y="347"/>
                    <a:pt x="115" y="349"/>
                  </a:cubicBezTo>
                  <a:cubicBezTo>
                    <a:pt x="121" y="357"/>
                    <a:pt x="127" y="355"/>
                    <a:pt x="134" y="365"/>
                  </a:cubicBezTo>
                  <a:cubicBezTo>
                    <a:pt x="132" y="386"/>
                    <a:pt x="129" y="401"/>
                    <a:pt x="126" y="421"/>
                  </a:cubicBezTo>
                  <a:cubicBezTo>
                    <a:pt x="129" y="442"/>
                    <a:pt x="148" y="457"/>
                    <a:pt x="163" y="472"/>
                  </a:cubicBezTo>
                  <a:cubicBezTo>
                    <a:pt x="164" y="475"/>
                    <a:pt x="165" y="479"/>
                    <a:pt x="168" y="483"/>
                  </a:cubicBezTo>
                  <a:cubicBezTo>
                    <a:pt x="170" y="486"/>
                    <a:pt x="173" y="489"/>
                    <a:pt x="176" y="493"/>
                  </a:cubicBezTo>
                  <a:cubicBezTo>
                    <a:pt x="178" y="498"/>
                    <a:pt x="182" y="509"/>
                    <a:pt x="182" y="509"/>
                  </a:cubicBezTo>
                  <a:cubicBezTo>
                    <a:pt x="183" y="533"/>
                    <a:pt x="192" y="573"/>
                    <a:pt x="222" y="581"/>
                  </a:cubicBezTo>
                  <a:cubicBezTo>
                    <a:pt x="237" y="599"/>
                    <a:pt x="278" y="595"/>
                    <a:pt x="299" y="597"/>
                  </a:cubicBezTo>
                  <a:cubicBezTo>
                    <a:pt x="313" y="602"/>
                    <a:pt x="327" y="610"/>
                    <a:pt x="342" y="616"/>
                  </a:cubicBezTo>
                  <a:cubicBezTo>
                    <a:pt x="369" y="637"/>
                    <a:pt x="343" y="620"/>
                    <a:pt x="414" y="627"/>
                  </a:cubicBezTo>
                  <a:cubicBezTo>
                    <a:pt x="421" y="627"/>
                    <a:pt x="435" y="632"/>
                    <a:pt x="435" y="632"/>
                  </a:cubicBezTo>
                  <a:cubicBezTo>
                    <a:pt x="449" y="641"/>
                    <a:pt x="469" y="644"/>
                    <a:pt x="486" y="651"/>
                  </a:cubicBezTo>
                  <a:cubicBezTo>
                    <a:pt x="503" y="647"/>
                    <a:pt x="518" y="638"/>
                    <a:pt x="536" y="635"/>
                  </a:cubicBezTo>
                  <a:cubicBezTo>
                    <a:pt x="553" y="622"/>
                    <a:pt x="597" y="622"/>
                    <a:pt x="616" y="621"/>
                  </a:cubicBezTo>
                  <a:cubicBezTo>
                    <a:pt x="641" y="614"/>
                    <a:pt x="664" y="602"/>
                    <a:pt x="691" y="597"/>
                  </a:cubicBezTo>
                  <a:cubicBezTo>
                    <a:pt x="707" y="600"/>
                    <a:pt x="717" y="607"/>
                    <a:pt x="731" y="616"/>
                  </a:cubicBezTo>
                  <a:cubicBezTo>
                    <a:pt x="743" y="611"/>
                    <a:pt x="756" y="605"/>
                    <a:pt x="768" y="600"/>
                  </a:cubicBezTo>
                  <a:cubicBezTo>
                    <a:pt x="777" y="587"/>
                    <a:pt x="784" y="579"/>
                    <a:pt x="790" y="565"/>
                  </a:cubicBezTo>
                  <a:cubicBezTo>
                    <a:pt x="782" y="522"/>
                    <a:pt x="806" y="521"/>
                    <a:pt x="819" y="488"/>
                  </a:cubicBezTo>
                  <a:cubicBezTo>
                    <a:pt x="821" y="467"/>
                    <a:pt x="824" y="449"/>
                    <a:pt x="827" y="429"/>
                  </a:cubicBezTo>
                  <a:cubicBezTo>
                    <a:pt x="824" y="412"/>
                    <a:pt x="821" y="382"/>
                    <a:pt x="808" y="371"/>
                  </a:cubicBezTo>
                  <a:cubicBezTo>
                    <a:pt x="812" y="355"/>
                    <a:pt x="817" y="330"/>
                    <a:pt x="830" y="320"/>
                  </a:cubicBezTo>
                  <a:cubicBezTo>
                    <a:pt x="827" y="299"/>
                    <a:pt x="821" y="280"/>
                    <a:pt x="816" y="261"/>
                  </a:cubicBezTo>
                  <a:cubicBezTo>
                    <a:pt x="825" y="235"/>
                    <a:pt x="847" y="209"/>
                    <a:pt x="870" y="195"/>
                  </a:cubicBezTo>
                  <a:cubicBezTo>
                    <a:pt x="882" y="175"/>
                    <a:pt x="898" y="165"/>
                    <a:pt x="915" y="149"/>
                  </a:cubicBezTo>
                  <a:cubicBezTo>
                    <a:pt x="924" y="139"/>
                    <a:pt x="932" y="128"/>
                    <a:pt x="942" y="120"/>
                  </a:cubicBezTo>
                  <a:cubicBezTo>
                    <a:pt x="946" y="102"/>
                    <a:pt x="953" y="86"/>
                    <a:pt x="958" y="69"/>
                  </a:cubicBezTo>
                  <a:cubicBezTo>
                    <a:pt x="960" y="60"/>
                    <a:pt x="966" y="45"/>
                    <a:pt x="966" y="45"/>
                  </a:cubicBezTo>
                  <a:cubicBezTo>
                    <a:pt x="968" y="23"/>
                    <a:pt x="976" y="9"/>
                    <a:pt x="952" y="0"/>
                  </a:cubicBezTo>
                  <a:cubicBezTo>
                    <a:pt x="911" y="6"/>
                    <a:pt x="877" y="27"/>
                    <a:pt x="835" y="32"/>
                  </a:cubicBezTo>
                  <a:cubicBezTo>
                    <a:pt x="823" y="36"/>
                    <a:pt x="813" y="43"/>
                    <a:pt x="803" y="51"/>
                  </a:cubicBezTo>
                  <a:cubicBezTo>
                    <a:pt x="793" y="66"/>
                    <a:pt x="772" y="63"/>
                    <a:pt x="755" y="67"/>
                  </a:cubicBezTo>
                  <a:cubicBezTo>
                    <a:pt x="747" y="79"/>
                    <a:pt x="738" y="93"/>
                    <a:pt x="726" y="101"/>
                  </a:cubicBezTo>
                  <a:cubicBezTo>
                    <a:pt x="702" y="96"/>
                    <a:pt x="692" y="92"/>
                    <a:pt x="667" y="91"/>
                  </a:cubicBezTo>
                  <a:cubicBezTo>
                    <a:pt x="645" y="75"/>
                    <a:pt x="655" y="78"/>
                    <a:pt x="640" y="75"/>
                  </a:cubicBezTo>
                  <a:cubicBezTo>
                    <a:pt x="624" y="63"/>
                    <a:pt x="607" y="65"/>
                    <a:pt x="600" y="4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</p:grpSp>
      <p:grpSp>
        <p:nvGrpSpPr>
          <p:cNvPr id="23567" name="Group 141">
            <a:extLst>
              <a:ext uri="{FF2B5EF4-FFF2-40B4-BE49-F238E27FC236}">
                <a16:creationId xmlns:a16="http://schemas.microsoft.com/office/drawing/2014/main" xmlns="" id="{3C7E12FD-5F80-4C46-AD1A-2C03E8A39DAA}"/>
              </a:ext>
            </a:extLst>
          </p:cNvPr>
          <p:cNvGrpSpPr>
            <a:grpSpLocks/>
          </p:cNvGrpSpPr>
          <p:nvPr/>
        </p:nvGrpSpPr>
        <p:grpSpPr bwMode="auto">
          <a:xfrm>
            <a:off x="1871664" y="3810006"/>
            <a:ext cx="1697037" cy="1325565"/>
            <a:chOff x="248" y="2220"/>
            <a:chExt cx="1069" cy="835"/>
          </a:xfrm>
        </p:grpSpPr>
        <p:sp>
          <p:nvSpPr>
            <p:cNvPr id="23633" name="Rectangle 142">
              <a:extLst>
                <a:ext uri="{FF2B5EF4-FFF2-40B4-BE49-F238E27FC236}">
                  <a16:creationId xmlns:a16="http://schemas.microsoft.com/office/drawing/2014/main" xmlns="" id="{1E0D5FAF-C8A5-4450-9A22-4FAEE0434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660"/>
              <a:ext cx="115" cy="231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34" name="Rectangle 143">
              <a:extLst>
                <a:ext uri="{FF2B5EF4-FFF2-40B4-BE49-F238E27FC236}">
                  <a16:creationId xmlns:a16="http://schemas.microsoft.com/office/drawing/2014/main" xmlns="" id="{91F5B835-8F47-4B4B-B0E0-857EE891F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2220"/>
              <a:ext cx="115" cy="23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35" name="Rectangle 144" descr="Oak">
              <a:extLst>
                <a:ext uri="{FF2B5EF4-FFF2-40B4-BE49-F238E27FC236}">
                  <a16:creationId xmlns:a16="http://schemas.microsoft.com/office/drawing/2014/main" xmlns="" id="{B4F8C2EF-50D3-4D63-80B7-90B0F006A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2492"/>
              <a:ext cx="115" cy="23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36" name="Rectangle 145" descr="Granite">
              <a:extLst>
                <a:ext uri="{FF2B5EF4-FFF2-40B4-BE49-F238E27FC236}">
                  <a16:creationId xmlns:a16="http://schemas.microsoft.com/office/drawing/2014/main" xmlns="" id="{7865D41E-9FFC-4807-87DC-6FB588039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2604"/>
              <a:ext cx="115" cy="231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37" name="Freeform 146">
              <a:extLst>
                <a:ext uri="{FF2B5EF4-FFF2-40B4-BE49-F238E27FC236}">
                  <a16:creationId xmlns:a16="http://schemas.microsoft.com/office/drawing/2014/main" xmlns="" id="{8138B16F-1A18-487A-80D9-BD0DD09AB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720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638" name="Freeform 147">
              <a:extLst>
                <a:ext uri="{FF2B5EF4-FFF2-40B4-BE49-F238E27FC236}">
                  <a16:creationId xmlns:a16="http://schemas.microsoft.com/office/drawing/2014/main" xmlns="" id="{527DDA49-4B5D-4BAC-AC11-D177AD3D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741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639" name="Freeform 148">
              <a:extLst>
                <a:ext uri="{FF2B5EF4-FFF2-40B4-BE49-F238E27FC236}">
                  <a16:creationId xmlns:a16="http://schemas.microsoft.com/office/drawing/2014/main" xmlns="" id="{6210B104-86F8-4597-BB72-CE1D55257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762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640" name="Freeform 149">
              <a:extLst>
                <a:ext uri="{FF2B5EF4-FFF2-40B4-BE49-F238E27FC236}">
                  <a16:creationId xmlns:a16="http://schemas.microsoft.com/office/drawing/2014/main" xmlns="" id="{6A8A41E4-C636-485D-9B0B-BF5D08EE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783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641" name="Freeform 150">
              <a:extLst>
                <a:ext uri="{FF2B5EF4-FFF2-40B4-BE49-F238E27FC236}">
                  <a16:creationId xmlns:a16="http://schemas.microsoft.com/office/drawing/2014/main" xmlns="" id="{E6E0EFC8-EC3E-486B-AAE4-B111DEF3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80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642" name="Freeform 151">
              <a:extLst>
                <a:ext uri="{FF2B5EF4-FFF2-40B4-BE49-F238E27FC236}">
                  <a16:creationId xmlns:a16="http://schemas.microsoft.com/office/drawing/2014/main" xmlns="" id="{2BB2ABA8-5F12-4A4D-AD40-548FD36B9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" y="282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240" name="Freeform 152">
              <a:extLst>
                <a:ext uri="{FF2B5EF4-FFF2-40B4-BE49-F238E27FC236}">
                  <a16:creationId xmlns:a16="http://schemas.microsoft.com/office/drawing/2014/main" xmlns="" id="{CCA7AE48-237A-4DE4-BE2C-E020AA53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533"/>
              <a:ext cx="115" cy="231"/>
            </a:xfrm>
            <a:custGeom>
              <a:avLst/>
              <a:gdLst>
                <a:gd name="T0" fmla="*/ 53 w 97"/>
                <a:gd name="T1" fmla="*/ 10 h 74"/>
                <a:gd name="T2" fmla="*/ 0 w 97"/>
                <a:gd name="T3" fmla="*/ 26 h 74"/>
                <a:gd name="T4" fmla="*/ 77 w 97"/>
                <a:gd name="T5" fmla="*/ 74 h 74"/>
                <a:gd name="T6" fmla="*/ 96 w 97"/>
                <a:gd name="T7" fmla="*/ 60 h 74"/>
                <a:gd name="T8" fmla="*/ 80 w 97"/>
                <a:gd name="T9" fmla="*/ 26 h 74"/>
                <a:gd name="T10" fmla="*/ 61 w 97"/>
                <a:gd name="T11" fmla="*/ 12 h 74"/>
                <a:gd name="T12" fmla="*/ 53 w 97"/>
                <a:gd name="T13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4">
                  <a:moveTo>
                    <a:pt x="53" y="10"/>
                  </a:moveTo>
                  <a:cubicBezTo>
                    <a:pt x="16" y="11"/>
                    <a:pt x="9" y="0"/>
                    <a:pt x="0" y="26"/>
                  </a:cubicBezTo>
                  <a:cubicBezTo>
                    <a:pt x="10" y="70"/>
                    <a:pt x="31" y="70"/>
                    <a:pt x="77" y="74"/>
                  </a:cubicBezTo>
                  <a:cubicBezTo>
                    <a:pt x="85" y="70"/>
                    <a:pt x="89" y="67"/>
                    <a:pt x="96" y="60"/>
                  </a:cubicBezTo>
                  <a:cubicBezTo>
                    <a:pt x="93" y="40"/>
                    <a:pt x="97" y="33"/>
                    <a:pt x="80" y="26"/>
                  </a:cubicBezTo>
                  <a:cubicBezTo>
                    <a:pt x="75" y="20"/>
                    <a:pt x="67" y="15"/>
                    <a:pt x="61" y="12"/>
                  </a:cubicBezTo>
                  <a:cubicBezTo>
                    <a:pt x="58" y="10"/>
                    <a:pt x="53" y="10"/>
                    <a:pt x="53" y="1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1" name="Freeform 153">
              <a:extLst>
                <a:ext uri="{FF2B5EF4-FFF2-40B4-BE49-F238E27FC236}">
                  <a16:creationId xmlns:a16="http://schemas.microsoft.com/office/drawing/2014/main" xmlns="" id="{60F10BB7-DE31-4BAE-B80A-F160F930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618"/>
              <a:ext cx="115" cy="231"/>
            </a:xfrm>
            <a:custGeom>
              <a:avLst/>
              <a:gdLst>
                <a:gd name="T0" fmla="*/ 53 w 83"/>
                <a:gd name="T1" fmla="*/ 0 h 80"/>
                <a:gd name="T2" fmla="*/ 18 w 83"/>
                <a:gd name="T3" fmla="*/ 13 h 80"/>
                <a:gd name="T4" fmla="*/ 47 w 83"/>
                <a:gd name="T5" fmla="*/ 80 h 80"/>
                <a:gd name="T6" fmla="*/ 77 w 83"/>
                <a:gd name="T7" fmla="*/ 66 h 80"/>
                <a:gd name="T8" fmla="*/ 53 w 83"/>
                <a:gd name="T9" fmla="*/ 0 h 80"/>
                <a:gd name="T10" fmla="*/ 26 w 83"/>
                <a:gd name="T11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0">
                  <a:moveTo>
                    <a:pt x="53" y="0"/>
                  </a:moveTo>
                  <a:cubicBezTo>
                    <a:pt x="40" y="3"/>
                    <a:pt x="29" y="7"/>
                    <a:pt x="18" y="13"/>
                  </a:cubicBezTo>
                  <a:cubicBezTo>
                    <a:pt x="0" y="41"/>
                    <a:pt x="20" y="71"/>
                    <a:pt x="47" y="80"/>
                  </a:cubicBezTo>
                  <a:cubicBezTo>
                    <a:pt x="58" y="75"/>
                    <a:pt x="66" y="70"/>
                    <a:pt x="77" y="66"/>
                  </a:cubicBezTo>
                  <a:cubicBezTo>
                    <a:pt x="83" y="40"/>
                    <a:pt x="75" y="11"/>
                    <a:pt x="53" y="0"/>
                  </a:cubicBezTo>
                  <a:cubicBezTo>
                    <a:pt x="42" y="1"/>
                    <a:pt x="33" y="2"/>
                    <a:pt x="26" y="1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2" name="Freeform 154">
              <a:extLst>
                <a:ext uri="{FF2B5EF4-FFF2-40B4-BE49-F238E27FC236}">
                  <a16:creationId xmlns:a16="http://schemas.microsoft.com/office/drawing/2014/main" xmlns="" id="{A81B3707-B5E9-4C3E-AEB7-FE49E350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2571"/>
              <a:ext cx="115" cy="231"/>
            </a:xfrm>
            <a:custGeom>
              <a:avLst/>
              <a:gdLst>
                <a:gd name="T0" fmla="*/ 54 w 72"/>
                <a:gd name="T1" fmla="*/ 19 h 110"/>
                <a:gd name="T2" fmla="*/ 38 w 72"/>
                <a:gd name="T3" fmla="*/ 0 h 110"/>
                <a:gd name="T4" fmla="*/ 0 w 72"/>
                <a:gd name="T5" fmla="*/ 24 h 110"/>
                <a:gd name="T6" fmla="*/ 14 w 72"/>
                <a:gd name="T7" fmla="*/ 78 h 110"/>
                <a:gd name="T8" fmla="*/ 38 w 72"/>
                <a:gd name="T9" fmla="*/ 110 h 110"/>
                <a:gd name="T10" fmla="*/ 62 w 72"/>
                <a:gd name="T11" fmla="*/ 102 h 110"/>
                <a:gd name="T12" fmla="*/ 72 w 72"/>
                <a:gd name="T13" fmla="*/ 75 h 110"/>
                <a:gd name="T14" fmla="*/ 51 w 72"/>
                <a:gd name="T15" fmla="*/ 16 h 110"/>
                <a:gd name="T16" fmla="*/ 54 w 72"/>
                <a:gd name="T17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10">
                  <a:moveTo>
                    <a:pt x="54" y="19"/>
                  </a:moveTo>
                  <a:cubicBezTo>
                    <a:pt x="46" y="13"/>
                    <a:pt x="42" y="7"/>
                    <a:pt x="38" y="0"/>
                  </a:cubicBezTo>
                  <a:cubicBezTo>
                    <a:pt x="13" y="3"/>
                    <a:pt x="8" y="2"/>
                    <a:pt x="0" y="24"/>
                  </a:cubicBezTo>
                  <a:cubicBezTo>
                    <a:pt x="2" y="45"/>
                    <a:pt x="4" y="59"/>
                    <a:pt x="14" y="78"/>
                  </a:cubicBezTo>
                  <a:cubicBezTo>
                    <a:pt x="16" y="92"/>
                    <a:pt x="23" y="104"/>
                    <a:pt x="38" y="110"/>
                  </a:cubicBezTo>
                  <a:cubicBezTo>
                    <a:pt x="56" y="103"/>
                    <a:pt x="48" y="105"/>
                    <a:pt x="62" y="102"/>
                  </a:cubicBezTo>
                  <a:cubicBezTo>
                    <a:pt x="64" y="90"/>
                    <a:pt x="69" y="88"/>
                    <a:pt x="72" y="75"/>
                  </a:cubicBezTo>
                  <a:cubicBezTo>
                    <a:pt x="67" y="55"/>
                    <a:pt x="51" y="35"/>
                    <a:pt x="51" y="16"/>
                  </a:cubicBezTo>
                  <a:cubicBezTo>
                    <a:pt x="51" y="14"/>
                    <a:pt x="53" y="18"/>
                    <a:pt x="54" y="1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3" name="Freeform 155">
              <a:extLst>
                <a:ext uri="{FF2B5EF4-FFF2-40B4-BE49-F238E27FC236}">
                  <a16:creationId xmlns:a16="http://schemas.microsoft.com/office/drawing/2014/main" xmlns="" id="{70798113-24EA-4978-8F23-CF97C2E0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547"/>
              <a:ext cx="115" cy="231"/>
            </a:xfrm>
            <a:custGeom>
              <a:avLst/>
              <a:gdLst>
                <a:gd name="T0" fmla="*/ 71 w 80"/>
                <a:gd name="T1" fmla="*/ 24 h 82"/>
                <a:gd name="T2" fmla="*/ 50 w 80"/>
                <a:gd name="T3" fmla="*/ 0 h 82"/>
                <a:gd name="T4" fmla="*/ 31 w 80"/>
                <a:gd name="T5" fmla="*/ 2 h 82"/>
                <a:gd name="T6" fmla="*/ 15 w 80"/>
                <a:gd name="T7" fmla="*/ 8 h 82"/>
                <a:gd name="T8" fmla="*/ 2 w 80"/>
                <a:gd name="T9" fmla="*/ 32 h 82"/>
                <a:gd name="T10" fmla="*/ 29 w 80"/>
                <a:gd name="T11" fmla="*/ 82 h 82"/>
                <a:gd name="T12" fmla="*/ 74 w 80"/>
                <a:gd name="T13" fmla="*/ 64 h 82"/>
                <a:gd name="T14" fmla="*/ 77 w 80"/>
                <a:gd name="T15" fmla="*/ 40 h 82"/>
                <a:gd name="T16" fmla="*/ 71 w 80"/>
                <a:gd name="T17" fmla="*/ 2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2">
                  <a:moveTo>
                    <a:pt x="71" y="24"/>
                  </a:moveTo>
                  <a:cubicBezTo>
                    <a:pt x="64" y="12"/>
                    <a:pt x="63" y="3"/>
                    <a:pt x="50" y="0"/>
                  </a:cubicBezTo>
                  <a:cubicBezTo>
                    <a:pt x="43" y="0"/>
                    <a:pt x="37" y="0"/>
                    <a:pt x="31" y="2"/>
                  </a:cubicBezTo>
                  <a:cubicBezTo>
                    <a:pt x="25" y="3"/>
                    <a:pt x="15" y="8"/>
                    <a:pt x="15" y="8"/>
                  </a:cubicBezTo>
                  <a:cubicBezTo>
                    <a:pt x="6" y="16"/>
                    <a:pt x="6" y="21"/>
                    <a:pt x="2" y="32"/>
                  </a:cubicBezTo>
                  <a:cubicBezTo>
                    <a:pt x="4" y="62"/>
                    <a:pt x="0" y="74"/>
                    <a:pt x="29" y="82"/>
                  </a:cubicBezTo>
                  <a:cubicBezTo>
                    <a:pt x="43" y="79"/>
                    <a:pt x="60" y="72"/>
                    <a:pt x="74" y="64"/>
                  </a:cubicBezTo>
                  <a:cubicBezTo>
                    <a:pt x="77" y="55"/>
                    <a:pt x="80" y="49"/>
                    <a:pt x="77" y="40"/>
                  </a:cubicBezTo>
                  <a:cubicBezTo>
                    <a:pt x="75" y="34"/>
                    <a:pt x="71" y="24"/>
                    <a:pt x="71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4" name="Freeform 156">
              <a:extLst>
                <a:ext uri="{FF2B5EF4-FFF2-40B4-BE49-F238E27FC236}">
                  <a16:creationId xmlns:a16="http://schemas.microsoft.com/office/drawing/2014/main" xmlns="" id="{BB957218-65BC-45ED-983F-3105852E3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554"/>
              <a:ext cx="115" cy="231"/>
            </a:xfrm>
            <a:custGeom>
              <a:avLst/>
              <a:gdLst>
                <a:gd name="T0" fmla="*/ 3 w 45"/>
                <a:gd name="T1" fmla="*/ 96 h 102"/>
                <a:gd name="T2" fmla="*/ 27 w 45"/>
                <a:gd name="T3" fmla="*/ 96 h 102"/>
                <a:gd name="T4" fmla="*/ 45 w 45"/>
                <a:gd name="T5" fmla="*/ 40 h 102"/>
                <a:gd name="T6" fmla="*/ 24 w 45"/>
                <a:gd name="T7" fmla="*/ 0 h 102"/>
                <a:gd name="T8" fmla="*/ 0 w 45"/>
                <a:gd name="T9" fmla="*/ 27 h 102"/>
                <a:gd name="T10" fmla="*/ 3 w 45"/>
                <a:gd name="T11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02">
                  <a:moveTo>
                    <a:pt x="3" y="96"/>
                  </a:moveTo>
                  <a:cubicBezTo>
                    <a:pt x="14" y="100"/>
                    <a:pt x="16" y="102"/>
                    <a:pt x="27" y="96"/>
                  </a:cubicBezTo>
                  <a:cubicBezTo>
                    <a:pt x="37" y="79"/>
                    <a:pt x="40" y="58"/>
                    <a:pt x="45" y="40"/>
                  </a:cubicBezTo>
                  <a:cubicBezTo>
                    <a:pt x="42" y="28"/>
                    <a:pt x="33" y="3"/>
                    <a:pt x="24" y="0"/>
                  </a:cubicBezTo>
                  <a:cubicBezTo>
                    <a:pt x="6" y="4"/>
                    <a:pt x="5" y="11"/>
                    <a:pt x="0" y="27"/>
                  </a:cubicBezTo>
                  <a:cubicBezTo>
                    <a:pt x="3" y="49"/>
                    <a:pt x="7" y="72"/>
                    <a:pt x="3" y="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5" name="Freeform 157">
              <a:extLst>
                <a:ext uri="{FF2B5EF4-FFF2-40B4-BE49-F238E27FC236}">
                  <a16:creationId xmlns:a16="http://schemas.microsoft.com/office/drawing/2014/main" xmlns="" id="{7F1DCD5F-1265-4783-A8A1-E5630E31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650"/>
              <a:ext cx="115" cy="231"/>
            </a:xfrm>
            <a:custGeom>
              <a:avLst/>
              <a:gdLst>
                <a:gd name="T0" fmla="*/ 95 w 102"/>
                <a:gd name="T1" fmla="*/ 16 h 91"/>
                <a:gd name="T2" fmla="*/ 55 w 102"/>
                <a:gd name="T3" fmla="*/ 8 h 91"/>
                <a:gd name="T4" fmla="*/ 17 w 102"/>
                <a:gd name="T5" fmla="*/ 16 h 91"/>
                <a:gd name="T6" fmla="*/ 39 w 102"/>
                <a:gd name="T7" fmla="*/ 80 h 91"/>
                <a:gd name="T8" fmla="*/ 65 w 102"/>
                <a:gd name="T9" fmla="*/ 91 h 91"/>
                <a:gd name="T10" fmla="*/ 84 w 102"/>
                <a:gd name="T11" fmla="*/ 75 h 91"/>
                <a:gd name="T12" fmla="*/ 100 w 102"/>
                <a:gd name="T13" fmla="*/ 54 h 91"/>
                <a:gd name="T14" fmla="*/ 89 w 102"/>
                <a:gd name="T15" fmla="*/ 22 h 91"/>
                <a:gd name="T16" fmla="*/ 76 w 102"/>
                <a:gd name="T1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91">
                  <a:moveTo>
                    <a:pt x="95" y="16"/>
                  </a:moveTo>
                  <a:cubicBezTo>
                    <a:pt x="83" y="0"/>
                    <a:pt x="75" y="6"/>
                    <a:pt x="55" y="8"/>
                  </a:cubicBezTo>
                  <a:cubicBezTo>
                    <a:pt x="42" y="10"/>
                    <a:pt x="29" y="12"/>
                    <a:pt x="17" y="16"/>
                  </a:cubicBezTo>
                  <a:cubicBezTo>
                    <a:pt x="0" y="41"/>
                    <a:pt x="12" y="73"/>
                    <a:pt x="39" y="80"/>
                  </a:cubicBezTo>
                  <a:cubicBezTo>
                    <a:pt x="47" y="86"/>
                    <a:pt x="55" y="87"/>
                    <a:pt x="65" y="91"/>
                  </a:cubicBezTo>
                  <a:cubicBezTo>
                    <a:pt x="71" y="85"/>
                    <a:pt x="76" y="79"/>
                    <a:pt x="84" y="75"/>
                  </a:cubicBezTo>
                  <a:cubicBezTo>
                    <a:pt x="89" y="65"/>
                    <a:pt x="96" y="64"/>
                    <a:pt x="100" y="54"/>
                  </a:cubicBezTo>
                  <a:cubicBezTo>
                    <a:pt x="94" y="24"/>
                    <a:pt x="102" y="32"/>
                    <a:pt x="89" y="22"/>
                  </a:cubicBezTo>
                  <a:cubicBezTo>
                    <a:pt x="86" y="13"/>
                    <a:pt x="84" y="9"/>
                    <a:pt x="76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6" name="Freeform 158">
              <a:extLst>
                <a:ext uri="{FF2B5EF4-FFF2-40B4-BE49-F238E27FC236}">
                  <a16:creationId xmlns:a16="http://schemas.microsoft.com/office/drawing/2014/main" xmlns="" id="{4A23FB41-BA02-4A7C-9798-C42D31FD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546"/>
              <a:ext cx="115" cy="231"/>
            </a:xfrm>
            <a:custGeom>
              <a:avLst/>
              <a:gdLst>
                <a:gd name="T0" fmla="*/ 50 w 66"/>
                <a:gd name="T1" fmla="*/ 58 h 84"/>
                <a:gd name="T2" fmla="*/ 66 w 66"/>
                <a:gd name="T3" fmla="*/ 28 h 84"/>
                <a:gd name="T4" fmla="*/ 48 w 66"/>
                <a:gd name="T5" fmla="*/ 7 h 84"/>
                <a:gd name="T6" fmla="*/ 0 w 66"/>
                <a:gd name="T7" fmla="*/ 23 h 84"/>
                <a:gd name="T8" fmla="*/ 32 w 66"/>
                <a:gd name="T9" fmla="*/ 84 h 84"/>
                <a:gd name="T10" fmla="*/ 53 w 66"/>
                <a:gd name="T11" fmla="*/ 66 h 84"/>
                <a:gd name="T12" fmla="*/ 50 w 66"/>
                <a:gd name="T13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4">
                  <a:moveTo>
                    <a:pt x="50" y="58"/>
                  </a:moveTo>
                  <a:cubicBezTo>
                    <a:pt x="59" y="48"/>
                    <a:pt x="62" y="40"/>
                    <a:pt x="66" y="28"/>
                  </a:cubicBezTo>
                  <a:cubicBezTo>
                    <a:pt x="62" y="12"/>
                    <a:pt x="64" y="10"/>
                    <a:pt x="48" y="7"/>
                  </a:cubicBezTo>
                  <a:cubicBezTo>
                    <a:pt x="22" y="8"/>
                    <a:pt x="5" y="0"/>
                    <a:pt x="0" y="23"/>
                  </a:cubicBezTo>
                  <a:cubicBezTo>
                    <a:pt x="2" y="56"/>
                    <a:pt x="4" y="67"/>
                    <a:pt x="32" y="84"/>
                  </a:cubicBezTo>
                  <a:cubicBezTo>
                    <a:pt x="40" y="78"/>
                    <a:pt x="44" y="71"/>
                    <a:pt x="53" y="66"/>
                  </a:cubicBezTo>
                  <a:cubicBezTo>
                    <a:pt x="56" y="56"/>
                    <a:pt x="58" y="58"/>
                    <a:pt x="50" y="5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7" name="Freeform 159">
              <a:extLst>
                <a:ext uri="{FF2B5EF4-FFF2-40B4-BE49-F238E27FC236}">
                  <a16:creationId xmlns:a16="http://schemas.microsoft.com/office/drawing/2014/main" xmlns="" id="{0E65B03C-B810-43F4-8AA7-09A5F738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541"/>
              <a:ext cx="115" cy="231"/>
            </a:xfrm>
            <a:custGeom>
              <a:avLst/>
              <a:gdLst>
                <a:gd name="T0" fmla="*/ 37 w 64"/>
                <a:gd name="T1" fmla="*/ 40 h 53"/>
                <a:gd name="T2" fmla="*/ 64 w 64"/>
                <a:gd name="T3" fmla="*/ 24 h 53"/>
                <a:gd name="T4" fmla="*/ 45 w 64"/>
                <a:gd name="T5" fmla="*/ 0 h 53"/>
                <a:gd name="T6" fmla="*/ 0 w 64"/>
                <a:gd name="T7" fmla="*/ 32 h 53"/>
                <a:gd name="T8" fmla="*/ 19 w 64"/>
                <a:gd name="T9" fmla="*/ 53 h 53"/>
                <a:gd name="T10" fmla="*/ 37 w 64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3">
                  <a:moveTo>
                    <a:pt x="37" y="40"/>
                  </a:moveTo>
                  <a:cubicBezTo>
                    <a:pt x="46" y="34"/>
                    <a:pt x="64" y="24"/>
                    <a:pt x="64" y="24"/>
                  </a:cubicBezTo>
                  <a:cubicBezTo>
                    <a:pt x="60" y="9"/>
                    <a:pt x="59" y="3"/>
                    <a:pt x="45" y="0"/>
                  </a:cubicBezTo>
                  <a:cubicBezTo>
                    <a:pt x="20" y="2"/>
                    <a:pt x="8" y="8"/>
                    <a:pt x="0" y="32"/>
                  </a:cubicBezTo>
                  <a:cubicBezTo>
                    <a:pt x="3" y="47"/>
                    <a:pt x="5" y="47"/>
                    <a:pt x="19" y="53"/>
                  </a:cubicBezTo>
                  <a:cubicBezTo>
                    <a:pt x="25" y="48"/>
                    <a:pt x="33" y="47"/>
                    <a:pt x="37" y="4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8" name="Freeform 160">
              <a:extLst>
                <a:ext uri="{FF2B5EF4-FFF2-40B4-BE49-F238E27FC236}">
                  <a16:creationId xmlns:a16="http://schemas.microsoft.com/office/drawing/2014/main" xmlns="" id="{FAD94C4F-1059-4206-BA67-0C85DA6D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2559"/>
              <a:ext cx="115" cy="231"/>
            </a:xfrm>
            <a:custGeom>
              <a:avLst/>
              <a:gdLst>
                <a:gd name="T0" fmla="*/ 30 w 48"/>
                <a:gd name="T1" fmla="*/ 59 h 70"/>
                <a:gd name="T2" fmla="*/ 48 w 48"/>
                <a:gd name="T3" fmla="*/ 14 h 70"/>
                <a:gd name="T4" fmla="*/ 46 w 48"/>
                <a:gd name="T5" fmla="*/ 6 h 70"/>
                <a:gd name="T6" fmla="*/ 30 w 48"/>
                <a:gd name="T7" fmla="*/ 0 h 70"/>
                <a:gd name="T8" fmla="*/ 11 w 48"/>
                <a:gd name="T9" fmla="*/ 14 h 70"/>
                <a:gd name="T10" fmla="*/ 0 w 48"/>
                <a:gd name="T11" fmla="*/ 38 h 70"/>
                <a:gd name="T12" fmla="*/ 22 w 48"/>
                <a:gd name="T13" fmla="*/ 70 h 70"/>
                <a:gd name="T14" fmla="*/ 30 w 48"/>
                <a:gd name="T15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0">
                  <a:moveTo>
                    <a:pt x="30" y="59"/>
                  </a:moveTo>
                  <a:cubicBezTo>
                    <a:pt x="32" y="42"/>
                    <a:pt x="43" y="30"/>
                    <a:pt x="48" y="14"/>
                  </a:cubicBezTo>
                  <a:cubicBezTo>
                    <a:pt x="47" y="11"/>
                    <a:pt x="48" y="7"/>
                    <a:pt x="46" y="6"/>
                  </a:cubicBezTo>
                  <a:cubicBezTo>
                    <a:pt x="41" y="2"/>
                    <a:pt x="30" y="0"/>
                    <a:pt x="30" y="0"/>
                  </a:cubicBezTo>
                  <a:cubicBezTo>
                    <a:pt x="21" y="3"/>
                    <a:pt x="17" y="6"/>
                    <a:pt x="11" y="14"/>
                  </a:cubicBezTo>
                  <a:cubicBezTo>
                    <a:pt x="7" y="22"/>
                    <a:pt x="3" y="29"/>
                    <a:pt x="0" y="38"/>
                  </a:cubicBezTo>
                  <a:cubicBezTo>
                    <a:pt x="3" y="57"/>
                    <a:pt x="3" y="63"/>
                    <a:pt x="22" y="70"/>
                  </a:cubicBezTo>
                  <a:cubicBezTo>
                    <a:pt x="28" y="64"/>
                    <a:pt x="48" y="33"/>
                    <a:pt x="30" y="5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49" name="Freeform 161">
              <a:extLst>
                <a:ext uri="{FF2B5EF4-FFF2-40B4-BE49-F238E27FC236}">
                  <a16:creationId xmlns:a16="http://schemas.microsoft.com/office/drawing/2014/main" xmlns="" id="{4D8D3980-92B6-4A49-AB68-35C4E652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" y="2676"/>
              <a:ext cx="115" cy="231"/>
            </a:xfrm>
            <a:custGeom>
              <a:avLst/>
              <a:gdLst>
                <a:gd name="T0" fmla="*/ 79 w 101"/>
                <a:gd name="T1" fmla="*/ 78 h 80"/>
                <a:gd name="T2" fmla="*/ 101 w 101"/>
                <a:gd name="T3" fmla="*/ 51 h 80"/>
                <a:gd name="T4" fmla="*/ 90 w 101"/>
                <a:gd name="T5" fmla="*/ 8 h 80"/>
                <a:gd name="T6" fmla="*/ 63 w 101"/>
                <a:gd name="T7" fmla="*/ 0 h 80"/>
                <a:gd name="T8" fmla="*/ 34 w 101"/>
                <a:gd name="T9" fmla="*/ 8 h 80"/>
                <a:gd name="T10" fmla="*/ 10 w 101"/>
                <a:gd name="T11" fmla="*/ 30 h 80"/>
                <a:gd name="T12" fmla="*/ 37 w 101"/>
                <a:gd name="T13" fmla="*/ 80 h 80"/>
                <a:gd name="T14" fmla="*/ 85 w 101"/>
                <a:gd name="T15" fmla="*/ 78 h 80"/>
                <a:gd name="T16" fmla="*/ 93 w 101"/>
                <a:gd name="T17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80">
                  <a:moveTo>
                    <a:pt x="79" y="78"/>
                  </a:moveTo>
                  <a:cubicBezTo>
                    <a:pt x="90" y="69"/>
                    <a:pt x="96" y="64"/>
                    <a:pt x="101" y="51"/>
                  </a:cubicBezTo>
                  <a:cubicBezTo>
                    <a:pt x="97" y="36"/>
                    <a:pt x="100" y="17"/>
                    <a:pt x="90" y="8"/>
                  </a:cubicBezTo>
                  <a:cubicBezTo>
                    <a:pt x="85" y="4"/>
                    <a:pt x="67" y="1"/>
                    <a:pt x="63" y="0"/>
                  </a:cubicBezTo>
                  <a:cubicBezTo>
                    <a:pt x="53" y="3"/>
                    <a:pt x="34" y="8"/>
                    <a:pt x="34" y="8"/>
                  </a:cubicBezTo>
                  <a:cubicBezTo>
                    <a:pt x="26" y="16"/>
                    <a:pt x="17" y="21"/>
                    <a:pt x="10" y="30"/>
                  </a:cubicBezTo>
                  <a:cubicBezTo>
                    <a:pt x="0" y="55"/>
                    <a:pt x="10" y="73"/>
                    <a:pt x="37" y="80"/>
                  </a:cubicBezTo>
                  <a:cubicBezTo>
                    <a:pt x="53" y="79"/>
                    <a:pt x="69" y="80"/>
                    <a:pt x="85" y="78"/>
                  </a:cubicBezTo>
                  <a:cubicBezTo>
                    <a:pt x="90" y="77"/>
                    <a:pt x="93" y="64"/>
                    <a:pt x="93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0" name="Freeform 162">
              <a:extLst>
                <a:ext uri="{FF2B5EF4-FFF2-40B4-BE49-F238E27FC236}">
                  <a16:creationId xmlns:a16="http://schemas.microsoft.com/office/drawing/2014/main" xmlns="" id="{D78365EF-7F22-4AC8-AFBB-DB93401C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2690"/>
              <a:ext cx="115" cy="231"/>
            </a:xfrm>
            <a:custGeom>
              <a:avLst/>
              <a:gdLst>
                <a:gd name="T0" fmla="*/ 59 w 66"/>
                <a:gd name="T1" fmla="*/ 45 h 53"/>
                <a:gd name="T2" fmla="*/ 30 w 66"/>
                <a:gd name="T3" fmla="*/ 0 h 53"/>
                <a:gd name="T4" fmla="*/ 8 w 66"/>
                <a:gd name="T5" fmla="*/ 24 h 53"/>
                <a:gd name="T6" fmla="*/ 0 w 66"/>
                <a:gd name="T7" fmla="*/ 48 h 53"/>
                <a:gd name="T8" fmla="*/ 43 w 66"/>
                <a:gd name="T9" fmla="*/ 51 h 53"/>
                <a:gd name="T10" fmla="*/ 59 w 66"/>
                <a:gd name="T1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3">
                  <a:moveTo>
                    <a:pt x="59" y="45"/>
                  </a:moveTo>
                  <a:cubicBezTo>
                    <a:pt x="66" y="20"/>
                    <a:pt x="49" y="7"/>
                    <a:pt x="30" y="0"/>
                  </a:cubicBezTo>
                  <a:cubicBezTo>
                    <a:pt x="18" y="7"/>
                    <a:pt x="17" y="16"/>
                    <a:pt x="8" y="24"/>
                  </a:cubicBezTo>
                  <a:cubicBezTo>
                    <a:pt x="5" y="32"/>
                    <a:pt x="0" y="48"/>
                    <a:pt x="0" y="48"/>
                  </a:cubicBezTo>
                  <a:cubicBezTo>
                    <a:pt x="15" y="53"/>
                    <a:pt x="27" y="52"/>
                    <a:pt x="43" y="51"/>
                  </a:cubicBezTo>
                  <a:cubicBezTo>
                    <a:pt x="48" y="49"/>
                    <a:pt x="59" y="45"/>
                    <a:pt x="59" y="4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1" name="Freeform 163">
              <a:extLst>
                <a:ext uri="{FF2B5EF4-FFF2-40B4-BE49-F238E27FC236}">
                  <a16:creationId xmlns:a16="http://schemas.microsoft.com/office/drawing/2014/main" xmlns="" id="{C94284F1-BBAA-40A8-B00E-11C88E7F5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2608"/>
              <a:ext cx="115" cy="231"/>
            </a:xfrm>
            <a:custGeom>
              <a:avLst/>
              <a:gdLst>
                <a:gd name="T0" fmla="*/ 27 w 54"/>
                <a:gd name="T1" fmla="*/ 66 h 69"/>
                <a:gd name="T2" fmla="*/ 48 w 54"/>
                <a:gd name="T3" fmla="*/ 50 h 69"/>
                <a:gd name="T4" fmla="*/ 54 w 54"/>
                <a:gd name="T5" fmla="*/ 34 h 69"/>
                <a:gd name="T6" fmla="*/ 24 w 54"/>
                <a:gd name="T7" fmla="*/ 21 h 69"/>
                <a:gd name="T8" fmla="*/ 0 w 54"/>
                <a:gd name="T9" fmla="*/ 50 h 69"/>
                <a:gd name="T10" fmla="*/ 22 w 54"/>
                <a:gd name="T11" fmla="*/ 69 h 69"/>
                <a:gd name="T12" fmla="*/ 43 w 54"/>
                <a:gd name="T1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27" y="66"/>
                  </a:moveTo>
                  <a:cubicBezTo>
                    <a:pt x="36" y="62"/>
                    <a:pt x="43" y="59"/>
                    <a:pt x="48" y="50"/>
                  </a:cubicBezTo>
                  <a:cubicBezTo>
                    <a:pt x="50" y="44"/>
                    <a:pt x="54" y="34"/>
                    <a:pt x="54" y="34"/>
                  </a:cubicBezTo>
                  <a:cubicBezTo>
                    <a:pt x="49" y="0"/>
                    <a:pt x="47" y="12"/>
                    <a:pt x="24" y="21"/>
                  </a:cubicBezTo>
                  <a:cubicBezTo>
                    <a:pt x="14" y="30"/>
                    <a:pt x="9" y="41"/>
                    <a:pt x="0" y="50"/>
                  </a:cubicBezTo>
                  <a:cubicBezTo>
                    <a:pt x="4" y="61"/>
                    <a:pt x="12" y="61"/>
                    <a:pt x="22" y="69"/>
                  </a:cubicBezTo>
                  <a:cubicBezTo>
                    <a:pt x="31" y="66"/>
                    <a:pt x="43" y="65"/>
                    <a:pt x="43" y="53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2" name="Freeform 164">
              <a:extLst>
                <a:ext uri="{FF2B5EF4-FFF2-40B4-BE49-F238E27FC236}">
                  <a16:creationId xmlns:a16="http://schemas.microsoft.com/office/drawing/2014/main" xmlns="" id="{740208E5-F430-46A6-AB05-3E19D57AB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662"/>
              <a:ext cx="115" cy="231"/>
            </a:xfrm>
            <a:custGeom>
              <a:avLst/>
              <a:gdLst>
                <a:gd name="T0" fmla="*/ 59 w 63"/>
                <a:gd name="T1" fmla="*/ 66 h 88"/>
                <a:gd name="T2" fmla="*/ 48 w 63"/>
                <a:gd name="T3" fmla="*/ 0 h 88"/>
                <a:gd name="T4" fmla="*/ 0 w 63"/>
                <a:gd name="T5" fmla="*/ 64 h 88"/>
                <a:gd name="T6" fmla="*/ 11 w 63"/>
                <a:gd name="T7" fmla="*/ 88 h 88"/>
                <a:gd name="T8" fmla="*/ 35 w 63"/>
                <a:gd name="T9" fmla="*/ 80 h 88"/>
                <a:gd name="T10" fmla="*/ 62 w 63"/>
                <a:gd name="T11" fmla="*/ 64 h 88"/>
                <a:gd name="T12" fmla="*/ 59 w 63"/>
                <a:gd name="T13" fmla="*/ 45 h 88"/>
                <a:gd name="T14" fmla="*/ 56 w 63"/>
                <a:gd name="T15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8">
                  <a:moveTo>
                    <a:pt x="59" y="66"/>
                  </a:moveTo>
                  <a:cubicBezTo>
                    <a:pt x="57" y="37"/>
                    <a:pt x="63" y="20"/>
                    <a:pt x="48" y="0"/>
                  </a:cubicBezTo>
                  <a:cubicBezTo>
                    <a:pt x="17" y="7"/>
                    <a:pt x="5" y="35"/>
                    <a:pt x="0" y="64"/>
                  </a:cubicBezTo>
                  <a:cubicBezTo>
                    <a:pt x="2" y="73"/>
                    <a:pt x="4" y="80"/>
                    <a:pt x="11" y="88"/>
                  </a:cubicBezTo>
                  <a:cubicBezTo>
                    <a:pt x="29" y="81"/>
                    <a:pt x="21" y="83"/>
                    <a:pt x="35" y="80"/>
                  </a:cubicBezTo>
                  <a:cubicBezTo>
                    <a:pt x="52" y="83"/>
                    <a:pt x="55" y="80"/>
                    <a:pt x="62" y="64"/>
                  </a:cubicBezTo>
                  <a:cubicBezTo>
                    <a:pt x="61" y="57"/>
                    <a:pt x="60" y="51"/>
                    <a:pt x="59" y="45"/>
                  </a:cubicBezTo>
                  <a:cubicBezTo>
                    <a:pt x="58" y="42"/>
                    <a:pt x="56" y="37"/>
                    <a:pt x="56" y="37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3" name="Freeform 165">
              <a:extLst>
                <a:ext uri="{FF2B5EF4-FFF2-40B4-BE49-F238E27FC236}">
                  <a16:creationId xmlns:a16="http://schemas.microsoft.com/office/drawing/2014/main" xmlns="" id="{FE009BDE-CDBE-4F6E-A4D3-93B70589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2617"/>
              <a:ext cx="115" cy="231"/>
            </a:xfrm>
            <a:custGeom>
              <a:avLst/>
              <a:gdLst>
                <a:gd name="T0" fmla="*/ 49 w 50"/>
                <a:gd name="T1" fmla="*/ 35 h 51"/>
                <a:gd name="T2" fmla="*/ 30 w 50"/>
                <a:gd name="T3" fmla="*/ 0 h 51"/>
                <a:gd name="T4" fmla="*/ 6 w 50"/>
                <a:gd name="T5" fmla="*/ 8 h 51"/>
                <a:gd name="T6" fmla="*/ 25 w 50"/>
                <a:gd name="T7" fmla="*/ 51 h 51"/>
                <a:gd name="T8" fmla="*/ 44 w 50"/>
                <a:gd name="T9" fmla="*/ 45 h 51"/>
                <a:gd name="T10" fmla="*/ 49 w 50"/>
                <a:gd name="T11" fmla="*/ 29 h 51"/>
                <a:gd name="T12" fmla="*/ 49 w 50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1">
                  <a:moveTo>
                    <a:pt x="49" y="35"/>
                  </a:moveTo>
                  <a:cubicBezTo>
                    <a:pt x="43" y="20"/>
                    <a:pt x="42" y="10"/>
                    <a:pt x="30" y="0"/>
                  </a:cubicBezTo>
                  <a:cubicBezTo>
                    <a:pt x="22" y="2"/>
                    <a:pt x="13" y="5"/>
                    <a:pt x="6" y="8"/>
                  </a:cubicBezTo>
                  <a:cubicBezTo>
                    <a:pt x="0" y="29"/>
                    <a:pt x="13" y="37"/>
                    <a:pt x="25" y="51"/>
                  </a:cubicBezTo>
                  <a:cubicBezTo>
                    <a:pt x="25" y="50"/>
                    <a:pt x="42" y="46"/>
                    <a:pt x="44" y="45"/>
                  </a:cubicBezTo>
                  <a:cubicBezTo>
                    <a:pt x="47" y="41"/>
                    <a:pt x="44" y="31"/>
                    <a:pt x="49" y="29"/>
                  </a:cubicBezTo>
                  <a:cubicBezTo>
                    <a:pt x="50" y="27"/>
                    <a:pt x="49" y="33"/>
                    <a:pt x="49" y="3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4" name="Freeform 166">
              <a:extLst>
                <a:ext uri="{FF2B5EF4-FFF2-40B4-BE49-F238E27FC236}">
                  <a16:creationId xmlns:a16="http://schemas.microsoft.com/office/drawing/2014/main" xmlns="" id="{56169FED-713D-4DB2-9690-D68A5295E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2688"/>
              <a:ext cx="115" cy="231"/>
            </a:xfrm>
            <a:custGeom>
              <a:avLst/>
              <a:gdLst>
                <a:gd name="T0" fmla="*/ 37 w 67"/>
                <a:gd name="T1" fmla="*/ 62 h 62"/>
                <a:gd name="T2" fmla="*/ 67 w 67"/>
                <a:gd name="T3" fmla="*/ 49 h 62"/>
                <a:gd name="T4" fmla="*/ 45 w 67"/>
                <a:gd name="T5" fmla="*/ 9 h 62"/>
                <a:gd name="T6" fmla="*/ 24 w 67"/>
                <a:gd name="T7" fmla="*/ 3 h 62"/>
                <a:gd name="T8" fmla="*/ 0 w 67"/>
                <a:gd name="T9" fmla="*/ 38 h 62"/>
                <a:gd name="T10" fmla="*/ 37 w 67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2">
                  <a:moveTo>
                    <a:pt x="37" y="62"/>
                  </a:moveTo>
                  <a:cubicBezTo>
                    <a:pt x="49" y="59"/>
                    <a:pt x="62" y="61"/>
                    <a:pt x="67" y="49"/>
                  </a:cubicBezTo>
                  <a:cubicBezTo>
                    <a:pt x="63" y="32"/>
                    <a:pt x="63" y="13"/>
                    <a:pt x="45" y="9"/>
                  </a:cubicBezTo>
                  <a:cubicBezTo>
                    <a:pt x="38" y="0"/>
                    <a:pt x="34" y="0"/>
                    <a:pt x="24" y="3"/>
                  </a:cubicBezTo>
                  <a:cubicBezTo>
                    <a:pt x="14" y="14"/>
                    <a:pt x="5" y="23"/>
                    <a:pt x="0" y="38"/>
                  </a:cubicBezTo>
                  <a:cubicBezTo>
                    <a:pt x="4" y="53"/>
                    <a:pt x="20" y="62"/>
                    <a:pt x="37" y="6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5" name="Freeform 167">
              <a:extLst>
                <a:ext uri="{FF2B5EF4-FFF2-40B4-BE49-F238E27FC236}">
                  <a16:creationId xmlns:a16="http://schemas.microsoft.com/office/drawing/2014/main" xmlns="" id="{D79A64FF-1FAF-4A67-97FA-D75AA7DA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674"/>
              <a:ext cx="115" cy="231"/>
            </a:xfrm>
            <a:custGeom>
              <a:avLst/>
              <a:gdLst>
                <a:gd name="T0" fmla="*/ 47 w 53"/>
                <a:gd name="T1" fmla="*/ 56 h 80"/>
                <a:gd name="T2" fmla="*/ 31 w 53"/>
                <a:gd name="T3" fmla="*/ 0 h 80"/>
                <a:gd name="T4" fmla="*/ 13 w 53"/>
                <a:gd name="T5" fmla="*/ 16 h 80"/>
                <a:gd name="T6" fmla="*/ 7 w 53"/>
                <a:gd name="T7" fmla="*/ 32 h 80"/>
                <a:gd name="T8" fmla="*/ 26 w 53"/>
                <a:gd name="T9" fmla="*/ 80 h 80"/>
                <a:gd name="T10" fmla="*/ 47 w 53"/>
                <a:gd name="T11" fmla="*/ 66 h 80"/>
                <a:gd name="T12" fmla="*/ 47 w 53"/>
                <a:gd name="T1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0">
                  <a:moveTo>
                    <a:pt x="47" y="56"/>
                  </a:moveTo>
                  <a:cubicBezTo>
                    <a:pt x="50" y="36"/>
                    <a:pt x="49" y="11"/>
                    <a:pt x="31" y="0"/>
                  </a:cubicBezTo>
                  <a:cubicBezTo>
                    <a:pt x="21" y="2"/>
                    <a:pt x="17" y="6"/>
                    <a:pt x="13" y="16"/>
                  </a:cubicBezTo>
                  <a:cubicBezTo>
                    <a:pt x="10" y="21"/>
                    <a:pt x="7" y="32"/>
                    <a:pt x="7" y="32"/>
                  </a:cubicBezTo>
                  <a:cubicBezTo>
                    <a:pt x="9" y="69"/>
                    <a:pt x="0" y="70"/>
                    <a:pt x="26" y="80"/>
                  </a:cubicBezTo>
                  <a:cubicBezTo>
                    <a:pt x="44" y="72"/>
                    <a:pt x="38" y="78"/>
                    <a:pt x="47" y="66"/>
                  </a:cubicBezTo>
                  <a:cubicBezTo>
                    <a:pt x="50" y="55"/>
                    <a:pt x="53" y="56"/>
                    <a:pt x="47" y="5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6" name="Freeform 168">
              <a:extLst>
                <a:ext uri="{FF2B5EF4-FFF2-40B4-BE49-F238E27FC236}">
                  <a16:creationId xmlns:a16="http://schemas.microsoft.com/office/drawing/2014/main" xmlns="" id="{814C966E-2EE0-4C63-BB3B-5D2ED8E14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633"/>
              <a:ext cx="115" cy="231"/>
            </a:xfrm>
            <a:custGeom>
              <a:avLst/>
              <a:gdLst>
                <a:gd name="T0" fmla="*/ 19 w 63"/>
                <a:gd name="T1" fmla="*/ 48 h 51"/>
                <a:gd name="T2" fmla="*/ 40 w 63"/>
                <a:gd name="T3" fmla="*/ 35 h 51"/>
                <a:gd name="T4" fmla="*/ 59 w 63"/>
                <a:gd name="T5" fmla="*/ 21 h 51"/>
                <a:gd name="T6" fmla="*/ 51 w 63"/>
                <a:gd name="T7" fmla="*/ 0 h 51"/>
                <a:gd name="T8" fmla="*/ 11 w 63"/>
                <a:gd name="T9" fmla="*/ 19 h 51"/>
                <a:gd name="T10" fmla="*/ 16 w 63"/>
                <a:gd name="T11" fmla="*/ 51 h 51"/>
                <a:gd name="T12" fmla="*/ 38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19" y="48"/>
                  </a:moveTo>
                  <a:cubicBezTo>
                    <a:pt x="27" y="42"/>
                    <a:pt x="30" y="37"/>
                    <a:pt x="40" y="35"/>
                  </a:cubicBezTo>
                  <a:cubicBezTo>
                    <a:pt x="46" y="28"/>
                    <a:pt x="52" y="28"/>
                    <a:pt x="59" y="21"/>
                  </a:cubicBezTo>
                  <a:cubicBezTo>
                    <a:pt x="63" y="9"/>
                    <a:pt x="57" y="10"/>
                    <a:pt x="51" y="0"/>
                  </a:cubicBezTo>
                  <a:cubicBezTo>
                    <a:pt x="31" y="2"/>
                    <a:pt x="23" y="4"/>
                    <a:pt x="11" y="19"/>
                  </a:cubicBezTo>
                  <a:cubicBezTo>
                    <a:pt x="6" y="31"/>
                    <a:pt x="0" y="45"/>
                    <a:pt x="16" y="51"/>
                  </a:cubicBezTo>
                  <a:cubicBezTo>
                    <a:pt x="26" y="47"/>
                    <a:pt x="29" y="40"/>
                    <a:pt x="38" y="3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7" name="Freeform 169">
              <a:extLst>
                <a:ext uri="{FF2B5EF4-FFF2-40B4-BE49-F238E27FC236}">
                  <a16:creationId xmlns:a16="http://schemas.microsoft.com/office/drawing/2014/main" xmlns="" id="{EE4F298B-87BF-454E-861F-A8E2BB6F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537"/>
              <a:ext cx="115" cy="231"/>
            </a:xfrm>
            <a:custGeom>
              <a:avLst/>
              <a:gdLst>
                <a:gd name="T0" fmla="*/ 29 w 64"/>
                <a:gd name="T1" fmla="*/ 51 h 51"/>
                <a:gd name="T2" fmla="*/ 51 w 64"/>
                <a:gd name="T3" fmla="*/ 40 h 51"/>
                <a:gd name="T4" fmla="*/ 64 w 64"/>
                <a:gd name="T5" fmla="*/ 16 h 51"/>
                <a:gd name="T6" fmla="*/ 45 w 64"/>
                <a:gd name="T7" fmla="*/ 0 h 51"/>
                <a:gd name="T8" fmla="*/ 8 w 64"/>
                <a:gd name="T9" fmla="*/ 8 h 51"/>
                <a:gd name="T10" fmla="*/ 0 w 64"/>
                <a:gd name="T11" fmla="*/ 32 h 51"/>
                <a:gd name="T12" fmla="*/ 16 w 64"/>
                <a:gd name="T13" fmla="*/ 51 h 51"/>
                <a:gd name="T14" fmla="*/ 29 w 64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1">
                  <a:moveTo>
                    <a:pt x="29" y="51"/>
                  </a:moveTo>
                  <a:cubicBezTo>
                    <a:pt x="37" y="47"/>
                    <a:pt x="42" y="43"/>
                    <a:pt x="51" y="40"/>
                  </a:cubicBezTo>
                  <a:cubicBezTo>
                    <a:pt x="62" y="21"/>
                    <a:pt x="58" y="29"/>
                    <a:pt x="64" y="16"/>
                  </a:cubicBezTo>
                  <a:cubicBezTo>
                    <a:pt x="60" y="5"/>
                    <a:pt x="55" y="3"/>
                    <a:pt x="45" y="0"/>
                  </a:cubicBezTo>
                  <a:cubicBezTo>
                    <a:pt x="31" y="1"/>
                    <a:pt x="20" y="3"/>
                    <a:pt x="8" y="8"/>
                  </a:cubicBezTo>
                  <a:cubicBezTo>
                    <a:pt x="5" y="15"/>
                    <a:pt x="2" y="24"/>
                    <a:pt x="0" y="32"/>
                  </a:cubicBezTo>
                  <a:cubicBezTo>
                    <a:pt x="3" y="41"/>
                    <a:pt x="9" y="43"/>
                    <a:pt x="16" y="51"/>
                  </a:cubicBezTo>
                  <a:cubicBezTo>
                    <a:pt x="39" y="47"/>
                    <a:pt x="43" y="45"/>
                    <a:pt x="29" y="5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8" name="Freeform 170">
              <a:extLst>
                <a:ext uri="{FF2B5EF4-FFF2-40B4-BE49-F238E27FC236}">
                  <a16:creationId xmlns:a16="http://schemas.microsoft.com/office/drawing/2014/main" xmlns="" id="{5E66D985-2005-434B-AC37-E73F33014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673"/>
              <a:ext cx="115" cy="231"/>
            </a:xfrm>
            <a:custGeom>
              <a:avLst/>
              <a:gdLst>
                <a:gd name="T0" fmla="*/ 96 w 103"/>
                <a:gd name="T1" fmla="*/ 9 h 76"/>
                <a:gd name="T2" fmla="*/ 21 w 103"/>
                <a:gd name="T3" fmla="*/ 15 h 76"/>
                <a:gd name="T4" fmla="*/ 0 w 103"/>
                <a:gd name="T5" fmla="*/ 52 h 76"/>
                <a:gd name="T6" fmla="*/ 13 w 103"/>
                <a:gd name="T7" fmla="*/ 76 h 76"/>
                <a:gd name="T8" fmla="*/ 66 w 103"/>
                <a:gd name="T9" fmla="*/ 73 h 76"/>
                <a:gd name="T10" fmla="*/ 93 w 103"/>
                <a:gd name="T11" fmla="*/ 68 h 76"/>
                <a:gd name="T12" fmla="*/ 98 w 103"/>
                <a:gd name="T13" fmla="*/ 23 h 76"/>
                <a:gd name="T14" fmla="*/ 90 w 103"/>
                <a:gd name="T15" fmla="*/ 9 h 76"/>
                <a:gd name="T16" fmla="*/ 96 w 103"/>
                <a:gd name="T1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76">
                  <a:moveTo>
                    <a:pt x="96" y="9"/>
                  </a:moveTo>
                  <a:cubicBezTo>
                    <a:pt x="74" y="8"/>
                    <a:pt x="40" y="0"/>
                    <a:pt x="21" y="15"/>
                  </a:cubicBezTo>
                  <a:cubicBezTo>
                    <a:pt x="12" y="28"/>
                    <a:pt x="4" y="35"/>
                    <a:pt x="0" y="52"/>
                  </a:cubicBezTo>
                  <a:cubicBezTo>
                    <a:pt x="1" y="64"/>
                    <a:pt x="0" y="71"/>
                    <a:pt x="13" y="76"/>
                  </a:cubicBezTo>
                  <a:cubicBezTo>
                    <a:pt x="42" y="68"/>
                    <a:pt x="25" y="70"/>
                    <a:pt x="66" y="73"/>
                  </a:cubicBezTo>
                  <a:cubicBezTo>
                    <a:pt x="79" y="76"/>
                    <a:pt x="81" y="75"/>
                    <a:pt x="93" y="68"/>
                  </a:cubicBezTo>
                  <a:cubicBezTo>
                    <a:pt x="103" y="50"/>
                    <a:pt x="101" y="47"/>
                    <a:pt x="98" y="23"/>
                  </a:cubicBezTo>
                  <a:cubicBezTo>
                    <a:pt x="97" y="17"/>
                    <a:pt x="90" y="14"/>
                    <a:pt x="90" y="9"/>
                  </a:cubicBezTo>
                  <a:cubicBezTo>
                    <a:pt x="90" y="7"/>
                    <a:pt x="94" y="9"/>
                    <a:pt x="96" y="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59" name="Freeform 171">
              <a:extLst>
                <a:ext uri="{FF2B5EF4-FFF2-40B4-BE49-F238E27FC236}">
                  <a16:creationId xmlns:a16="http://schemas.microsoft.com/office/drawing/2014/main" xmlns="" id="{4D35288C-980D-46AE-8B8D-AA184B93E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533"/>
              <a:ext cx="115" cy="231"/>
            </a:xfrm>
            <a:custGeom>
              <a:avLst/>
              <a:gdLst>
                <a:gd name="T0" fmla="*/ 38 w 126"/>
                <a:gd name="T1" fmla="*/ 53 h 59"/>
                <a:gd name="T2" fmla="*/ 102 w 126"/>
                <a:gd name="T3" fmla="*/ 37 h 59"/>
                <a:gd name="T4" fmla="*/ 121 w 126"/>
                <a:gd name="T5" fmla="*/ 24 h 59"/>
                <a:gd name="T6" fmla="*/ 89 w 126"/>
                <a:gd name="T7" fmla="*/ 0 h 59"/>
                <a:gd name="T8" fmla="*/ 41 w 126"/>
                <a:gd name="T9" fmla="*/ 13 h 59"/>
                <a:gd name="T10" fmla="*/ 14 w 126"/>
                <a:gd name="T11" fmla="*/ 16 h 59"/>
                <a:gd name="T12" fmla="*/ 22 w 126"/>
                <a:gd name="T13" fmla="*/ 59 h 59"/>
                <a:gd name="T14" fmla="*/ 38 w 126"/>
                <a:gd name="T15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59">
                  <a:moveTo>
                    <a:pt x="38" y="53"/>
                  </a:moveTo>
                  <a:cubicBezTo>
                    <a:pt x="59" y="47"/>
                    <a:pt x="80" y="43"/>
                    <a:pt x="102" y="37"/>
                  </a:cubicBezTo>
                  <a:cubicBezTo>
                    <a:pt x="108" y="32"/>
                    <a:pt x="118" y="31"/>
                    <a:pt x="121" y="24"/>
                  </a:cubicBezTo>
                  <a:cubicBezTo>
                    <a:pt x="126" y="8"/>
                    <a:pt x="96" y="2"/>
                    <a:pt x="89" y="0"/>
                  </a:cubicBezTo>
                  <a:cubicBezTo>
                    <a:pt x="73" y="4"/>
                    <a:pt x="57" y="8"/>
                    <a:pt x="41" y="13"/>
                  </a:cubicBezTo>
                  <a:cubicBezTo>
                    <a:pt x="29" y="10"/>
                    <a:pt x="24" y="11"/>
                    <a:pt x="14" y="16"/>
                  </a:cubicBezTo>
                  <a:cubicBezTo>
                    <a:pt x="0" y="29"/>
                    <a:pt x="2" y="51"/>
                    <a:pt x="22" y="59"/>
                  </a:cubicBezTo>
                  <a:cubicBezTo>
                    <a:pt x="46" y="55"/>
                    <a:pt x="50" y="59"/>
                    <a:pt x="38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0" name="Freeform 172">
              <a:extLst>
                <a:ext uri="{FF2B5EF4-FFF2-40B4-BE49-F238E27FC236}">
                  <a16:creationId xmlns:a16="http://schemas.microsoft.com/office/drawing/2014/main" xmlns="" id="{A069F287-3F31-4301-AEC9-63BCAD686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545"/>
              <a:ext cx="115" cy="231"/>
            </a:xfrm>
            <a:custGeom>
              <a:avLst/>
              <a:gdLst>
                <a:gd name="T0" fmla="*/ 30 w 46"/>
                <a:gd name="T1" fmla="*/ 61 h 61"/>
                <a:gd name="T2" fmla="*/ 41 w 46"/>
                <a:gd name="T3" fmla="*/ 45 h 61"/>
                <a:gd name="T4" fmla="*/ 46 w 46"/>
                <a:gd name="T5" fmla="*/ 26 h 61"/>
                <a:gd name="T6" fmla="*/ 22 w 46"/>
                <a:gd name="T7" fmla="*/ 0 h 61"/>
                <a:gd name="T8" fmla="*/ 1 w 46"/>
                <a:gd name="T9" fmla="*/ 24 h 61"/>
                <a:gd name="T10" fmla="*/ 17 w 46"/>
                <a:gd name="T11" fmla="*/ 61 h 61"/>
                <a:gd name="T12" fmla="*/ 30 w 4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1">
                  <a:moveTo>
                    <a:pt x="30" y="61"/>
                  </a:moveTo>
                  <a:cubicBezTo>
                    <a:pt x="38" y="52"/>
                    <a:pt x="37" y="55"/>
                    <a:pt x="41" y="45"/>
                  </a:cubicBezTo>
                  <a:cubicBezTo>
                    <a:pt x="42" y="38"/>
                    <a:pt x="46" y="26"/>
                    <a:pt x="46" y="26"/>
                  </a:cubicBezTo>
                  <a:cubicBezTo>
                    <a:pt x="41" y="8"/>
                    <a:pt x="39" y="4"/>
                    <a:pt x="22" y="0"/>
                  </a:cubicBezTo>
                  <a:cubicBezTo>
                    <a:pt x="8" y="8"/>
                    <a:pt x="4" y="8"/>
                    <a:pt x="1" y="24"/>
                  </a:cubicBezTo>
                  <a:cubicBezTo>
                    <a:pt x="3" y="45"/>
                    <a:pt x="0" y="48"/>
                    <a:pt x="17" y="61"/>
                  </a:cubicBezTo>
                  <a:cubicBezTo>
                    <a:pt x="30" y="57"/>
                    <a:pt x="30" y="53"/>
                    <a:pt x="30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1" name="Freeform 173">
              <a:extLst>
                <a:ext uri="{FF2B5EF4-FFF2-40B4-BE49-F238E27FC236}">
                  <a16:creationId xmlns:a16="http://schemas.microsoft.com/office/drawing/2014/main" xmlns="" id="{701B623D-BD44-4320-8D6C-7BCAF1E06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603"/>
              <a:ext cx="115" cy="231"/>
            </a:xfrm>
            <a:custGeom>
              <a:avLst/>
              <a:gdLst>
                <a:gd name="T0" fmla="*/ 59 w 59"/>
                <a:gd name="T1" fmla="*/ 48 h 61"/>
                <a:gd name="T2" fmla="*/ 43 w 59"/>
                <a:gd name="T3" fmla="*/ 0 h 61"/>
                <a:gd name="T4" fmla="*/ 16 w 59"/>
                <a:gd name="T5" fmla="*/ 8 h 61"/>
                <a:gd name="T6" fmla="*/ 0 w 59"/>
                <a:gd name="T7" fmla="*/ 30 h 61"/>
                <a:gd name="T8" fmla="*/ 16 w 59"/>
                <a:gd name="T9" fmla="*/ 48 h 61"/>
                <a:gd name="T10" fmla="*/ 59 w 59"/>
                <a:gd name="T11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59" y="48"/>
                  </a:moveTo>
                  <a:cubicBezTo>
                    <a:pt x="57" y="33"/>
                    <a:pt x="58" y="5"/>
                    <a:pt x="43" y="0"/>
                  </a:cubicBezTo>
                  <a:cubicBezTo>
                    <a:pt x="33" y="2"/>
                    <a:pt x="25" y="5"/>
                    <a:pt x="16" y="8"/>
                  </a:cubicBezTo>
                  <a:cubicBezTo>
                    <a:pt x="9" y="15"/>
                    <a:pt x="3" y="20"/>
                    <a:pt x="0" y="30"/>
                  </a:cubicBezTo>
                  <a:cubicBezTo>
                    <a:pt x="3" y="40"/>
                    <a:pt x="4" y="45"/>
                    <a:pt x="16" y="48"/>
                  </a:cubicBezTo>
                  <a:cubicBezTo>
                    <a:pt x="29" y="61"/>
                    <a:pt x="59" y="40"/>
                    <a:pt x="59" y="4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2" name="Freeform 174">
              <a:extLst>
                <a:ext uri="{FF2B5EF4-FFF2-40B4-BE49-F238E27FC236}">
                  <a16:creationId xmlns:a16="http://schemas.microsoft.com/office/drawing/2014/main" xmlns="" id="{404814A6-FA45-4EA9-9AD0-84F5BFD68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2666"/>
              <a:ext cx="115" cy="231"/>
            </a:xfrm>
            <a:custGeom>
              <a:avLst/>
              <a:gdLst>
                <a:gd name="T0" fmla="*/ 54 w 61"/>
                <a:gd name="T1" fmla="*/ 32 h 85"/>
                <a:gd name="T2" fmla="*/ 52 w 61"/>
                <a:gd name="T3" fmla="*/ 0 h 85"/>
                <a:gd name="T4" fmla="*/ 14 w 61"/>
                <a:gd name="T5" fmla="*/ 16 h 85"/>
                <a:gd name="T6" fmla="*/ 6 w 61"/>
                <a:gd name="T7" fmla="*/ 40 h 85"/>
                <a:gd name="T8" fmla="*/ 38 w 61"/>
                <a:gd name="T9" fmla="*/ 85 h 85"/>
                <a:gd name="T10" fmla="*/ 52 w 61"/>
                <a:gd name="T11" fmla="*/ 45 h 85"/>
                <a:gd name="T12" fmla="*/ 54 w 61"/>
                <a:gd name="T13" fmla="*/ 3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5">
                  <a:moveTo>
                    <a:pt x="54" y="32"/>
                  </a:moveTo>
                  <a:cubicBezTo>
                    <a:pt x="60" y="14"/>
                    <a:pt x="61" y="15"/>
                    <a:pt x="52" y="0"/>
                  </a:cubicBezTo>
                  <a:cubicBezTo>
                    <a:pt x="30" y="3"/>
                    <a:pt x="28" y="3"/>
                    <a:pt x="14" y="16"/>
                  </a:cubicBezTo>
                  <a:cubicBezTo>
                    <a:pt x="11" y="24"/>
                    <a:pt x="6" y="40"/>
                    <a:pt x="6" y="40"/>
                  </a:cubicBezTo>
                  <a:cubicBezTo>
                    <a:pt x="0" y="71"/>
                    <a:pt x="6" y="81"/>
                    <a:pt x="38" y="85"/>
                  </a:cubicBezTo>
                  <a:cubicBezTo>
                    <a:pt x="48" y="75"/>
                    <a:pt x="49" y="58"/>
                    <a:pt x="52" y="45"/>
                  </a:cubicBezTo>
                  <a:cubicBezTo>
                    <a:pt x="52" y="40"/>
                    <a:pt x="54" y="32"/>
                    <a:pt x="54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3" name="Freeform 175">
              <a:extLst>
                <a:ext uri="{FF2B5EF4-FFF2-40B4-BE49-F238E27FC236}">
                  <a16:creationId xmlns:a16="http://schemas.microsoft.com/office/drawing/2014/main" xmlns="" id="{28705AFD-B905-4FD7-8491-10C4B4321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663"/>
              <a:ext cx="115" cy="231"/>
            </a:xfrm>
            <a:custGeom>
              <a:avLst/>
              <a:gdLst>
                <a:gd name="T0" fmla="*/ 86 w 86"/>
                <a:gd name="T1" fmla="*/ 61 h 96"/>
                <a:gd name="T2" fmla="*/ 56 w 86"/>
                <a:gd name="T3" fmla="*/ 0 h 96"/>
                <a:gd name="T4" fmla="*/ 30 w 86"/>
                <a:gd name="T5" fmla="*/ 8 h 96"/>
                <a:gd name="T6" fmla="*/ 0 w 86"/>
                <a:gd name="T7" fmla="*/ 77 h 96"/>
                <a:gd name="T8" fmla="*/ 14 w 86"/>
                <a:gd name="T9" fmla="*/ 96 h 96"/>
                <a:gd name="T10" fmla="*/ 72 w 86"/>
                <a:gd name="T11" fmla="*/ 85 h 96"/>
                <a:gd name="T12" fmla="*/ 86 w 86"/>
                <a:gd name="T13" fmla="*/ 6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6">
                  <a:moveTo>
                    <a:pt x="86" y="61"/>
                  </a:moveTo>
                  <a:cubicBezTo>
                    <a:pt x="82" y="32"/>
                    <a:pt x="80" y="15"/>
                    <a:pt x="56" y="0"/>
                  </a:cubicBezTo>
                  <a:cubicBezTo>
                    <a:pt x="47" y="2"/>
                    <a:pt x="38" y="4"/>
                    <a:pt x="30" y="8"/>
                  </a:cubicBezTo>
                  <a:cubicBezTo>
                    <a:pt x="10" y="24"/>
                    <a:pt x="4" y="52"/>
                    <a:pt x="0" y="77"/>
                  </a:cubicBezTo>
                  <a:cubicBezTo>
                    <a:pt x="7" y="95"/>
                    <a:pt x="0" y="91"/>
                    <a:pt x="14" y="96"/>
                  </a:cubicBezTo>
                  <a:cubicBezTo>
                    <a:pt x="34" y="88"/>
                    <a:pt x="48" y="87"/>
                    <a:pt x="72" y="85"/>
                  </a:cubicBezTo>
                  <a:cubicBezTo>
                    <a:pt x="80" y="77"/>
                    <a:pt x="78" y="68"/>
                    <a:pt x="86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4" name="Freeform 176">
              <a:extLst>
                <a:ext uri="{FF2B5EF4-FFF2-40B4-BE49-F238E27FC236}">
                  <a16:creationId xmlns:a16="http://schemas.microsoft.com/office/drawing/2014/main" xmlns="" id="{A6CCD7C7-CB10-48AB-AFE4-3E0D3BCD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668"/>
              <a:ext cx="115" cy="231"/>
            </a:xfrm>
            <a:custGeom>
              <a:avLst/>
              <a:gdLst>
                <a:gd name="T0" fmla="*/ 93 w 93"/>
                <a:gd name="T1" fmla="*/ 14 h 80"/>
                <a:gd name="T2" fmla="*/ 77 w 93"/>
                <a:gd name="T3" fmla="*/ 6 h 80"/>
                <a:gd name="T4" fmla="*/ 61 w 93"/>
                <a:gd name="T5" fmla="*/ 0 h 80"/>
                <a:gd name="T6" fmla="*/ 13 w 93"/>
                <a:gd name="T7" fmla="*/ 11 h 80"/>
                <a:gd name="T8" fmla="*/ 2 w 93"/>
                <a:gd name="T9" fmla="*/ 24 h 80"/>
                <a:gd name="T10" fmla="*/ 26 w 93"/>
                <a:gd name="T11" fmla="*/ 80 h 80"/>
                <a:gd name="T12" fmla="*/ 82 w 93"/>
                <a:gd name="T13" fmla="*/ 64 h 80"/>
                <a:gd name="T14" fmla="*/ 93 w 93"/>
                <a:gd name="T15" fmla="*/ 43 h 80"/>
                <a:gd name="T16" fmla="*/ 66 w 93"/>
                <a:gd name="T17" fmla="*/ 0 h 80"/>
                <a:gd name="T18" fmla="*/ 50 w 93"/>
                <a:gd name="T1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0">
                  <a:moveTo>
                    <a:pt x="93" y="14"/>
                  </a:moveTo>
                  <a:cubicBezTo>
                    <a:pt x="80" y="4"/>
                    <a:pt x="90" y="10"/>
                    <a:pt x="77" y="6"/>
                  </a:cubicBezTo>
                  <a:cubicBezTo>
                    <a:pt x="71" y="4"/>
                    <a:pt x="61" y="0"/>
                    <a:pt x="61" y="0"/>
                  </a:cubicBezTo>
                  <a:cubicBezTo>
                    <a:pt x="44" y="4"/>
                    <a:pt x="30" y="8"/>
                    <a:pt x="13" y="11"/>
                  </a:cubicBezTo>
                  <a:cubicBezTo>
                    <a:pt x="9" y="15"/>
                    <a:pt x="2" y="18"/>
                    <a:pt x="2" y="24"/>
                  </a:cubicBezTo>
                  <a:cubicBezTo>
                    <a:pt x="0" y="40"/>
                    <a:pt x="7" y="75"/>
                    <a:pt x="26" y="80"/>
                  </a:cubicBezTo>
                  <a:cubicBezTo>
                    <a:pt x="43" y="75"/>
                    <a:pt x="65" y="70"/>
                    <a:pt x="82" y="64"/>
                  </a:cubicBezTo>
                  <a:cubicBezTo>
                    <a:pt x="89" y="57"/>
                    <a:pt x="89" y="52"/>
                    <a:pt x="93" y="43"/>
                  </a:cubicBezTo>
                  <a:cubicBezTo>
                    <a:pt x="89" y="20"/>
                    <a:pt x="88" y="8"/>
                    <a:pt x="66" y="0"/>
                  </a:cubicBezTo>
                  <a:cubicBezTo>
                    <a:pt x="60" y="2"/>
                    <a:pt x="50" y="6"/>
                    <a:pt x="50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5" name="Freeform 177">
              <a:extLst>
                <a:ext uri="{FF2B5EF4-FFF2-40B4-BE49-F238E27FC236}">
                  <a16:creationId xmlns:a16="http://schemas.microsoft.com/office/drawing/2014/main" xmlns="" id="{2DE55F31-135A-47C4-9C49-2010B83F3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541"/>
              <a:ext cx="115" cy="231"/>
            </a:xfrm>
            <a:custGeom>
              <a:avLst/>
              <a:gdLst>
                <a:gd name="T0" fmla="*/ 66 w 66"/>
                <a:gd name="T1" fmla="*/ 18 h 85"/>
                <a:gd name="T2" fmla="*/ 34 w 66"/>
                <a:gd name="T3" fmla="*/ 5 h 85"/>
                <a:gd name="T4" fmla="*/ 10 w 66"/>
                <a:gd name="T5" fmla="*/ 18 h 85"/>
                <a:gd name="T6" fmla="*/ 2 w 66"/>
                <a:gd name="T7" fmla="*/ 32 h 85"/>
                <a:gd name="T8" fmla="*/ 18 w 66"/>
                <a:gd name="T9" fmla="*/ 61 h 85"/>
                <a:gd name="T10" fmla="*/ 23 w 66"/>
                <a:gd name="T11" fmla="*/ 77 h 85"/>
                <a:gd name="T12" fmla="*/ 39 w 66"/>
                <a:gd name="T13" fmla="*/ 85 h 85"/>
                <a:gd name="T14" fmla="*/ 53 w 66"/>
                <a:gd name="T15" fmla="*/ 77 h 85"/>
                <a:gd name="T16" fmla="*/ 63 w 66"/>
                <a:gd name="T17" fmla="*/ 61 h 85"/>
                <a:gd name="T18" fmla="*/ 66 w 6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5">
                  <a:moveTo>
                    <a:pt x="66" y="18"/>
                  </a:moveTo>
                  <a:cubicBezTo>
                    <a:pt x="50" y="2"/>
                    <a:pt x="63" y="0"/>
                    <a:pt x="34" y="5"/>
                  </a:cubicBezTo>
                  <a:cubicBezTo>
                    <a:pt x="25" y="8"/>
                    <a:pt x="10" y="18"/>
                    <a:pt x="10" y="18"/>
                  </a:cubicBezTo>
                  <a:cubicBezTo>
                    <a:pt x="8" y="23"/>
                    <a:pt x="2" y="26"/>
                    <a:pt x="2" y="32"/>
                  </a:cubicBezTo>
                  <a:cubicBezTo>
                    <a:pt x="0" y="43"/>
                    <a:pt x="13" y="52"/>
                    <a:pt x="18" y="61"/>
                  </a:cubicBezTo>
                  <a:cubicBezTo>
                    <a:pt x="20" y="65"/>
                    <a:pt x="19" y="72"/>
                    <a:pt x="23" y="77"/>
                  </a:cubicBezTo>
                  <a:cubicBezTo>
                    <a:pt x="27" y="81"/>
                    <a:pt x="33" y="81"/>
                    <a:pt x="39" y="85"/>
                  </a:cubicBezTo>
                  <a:cubicBezTo>
                    <a:pt x="44" y="82"/>
                    <a:pt x="48" y="82"/>
                    <a:pt x="53" y="77"/>
                  </a:cubicBezTo>
                  <a:cubicBezTo>
                    <a:pt x="56" y="71"/>
                    <a:pt x="63" y="61"/>
                    <a:pt x="63" y="61"/>
                  </a:cubicBezTo>
                  <a:cubicBezTo>
                    <a:pt x="59" y="39"/>
                    <a:pt x="60" y="53"/>
                    <a:pt x="66" y="1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6" name="Freeform 178">
              <a:extLst>
                <a:ext uri="{FF2B5EF4-FFF2-40B4-BE49-F238E27FC236}">
                  <a16:creationId xmlns:a16="http://schemas.microsoft.com/office/drawing/2014/main" xmlns="" id="{2B69A2B2-FACE-4D10-A3F1-D03567B31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76"/>
              <a:ext cx="115" cy="231"/>
            </a:xfrm>
            <a:custGeom>
              <a:avLst/>
              <a:gdLst>
                <a:gd name="T0" fmla="*/ 53 w 64"/>
                <a:gd name="T1" fmla="*/ 61 h 68"/>
                <a:gd name="T2" fmla="*/ 64 w 64"/>
                <a:gd name="T3" fmla="*/ 37 h 68"/>
                <a:gd name="T4" fmla="*/ 45 w 64"/>
                <a:gd name="T5" fmla="*/ 0 h 68"/>
                <a:gd name="T6" fmla="*/ 19 w 64"/>
                <a:gd name="T7" fmla="*/ 10 h 68"/>
                <a:gd name="T8" fmla="*/ 0 w 64"/>
                <a:gd name="T9" fmla="*/ 40 h 68"/>
                <a:gd name="T10" fmla="*/ 13 w 64"/>
                <a:gd name="T11" fmla="*/ 58 h 68"/>
                <a:gd name="T12" fmla="*/ 48 w 64"/>
                <a:gd name="T13" fmla="*/ 64 h 68"/>
                <a:gd name="T14" fmla="*/ 53 w 64"/>
                <a:gd name="T15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8">
                  <a:moveTo>
                    <a:pt x="53" y="61"/>
                  </a:moveTo>
                  <a:cubicBezTo>
                    <a:pt x="59" y="52"/>
                    <a:pt x="60" y="46"/>
                    <a:pt x="64" y="37"/>
                  </a:cubicBezTo>
                  <a:cubicBezTo>
                    <a:pt x="60" y="18"/>
                    <a:pt x="63" y="4"/>
                    <a:pt x="45" y="0"/>
                  </a:cubicBezTo>
                  <a:cubicBezTo>
                    <a:pt x="35" y="2"/>
                    <a:pt x="28" y="7"/>
                    <a:pt x="19" y="10"/>
                  </a:cubicBezTo>
                  <a:cubicBezTo>
                    <a:pt x="3" y="25"/>
                    <a:pt x="6" y="22"/>
                    <a:pt x="0" y="40"/>
                  </a:cubicBezTo>
                  <a:cubicBezTo>
                    <a:pt x="3" y="50"/>
                    <a:pt x="1" y="55"/>
                    <a:pt x="13" y="58"/>
                  </a:cubicBezTo>
                  <a:cubicBezTo>
                    <a:pt x="23" y="68"/>
                    <a:pt x="33" y="65"/>
                    <a:pt x="48" y="64"/>
                  </a:cubicBezTo>
                  <a:cubicBezTo>
                    <a:pt x="56" y="60"/>
                    <a:pt x="58" y="61"/>
                    <a:pt x="53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7" name="Freeform 179">
              <a:extLst>
                <a:ext uri="{FF2B5EF4-FFF2-40B4-BE49-F238E27FC236}">
                  <a16:creationId xmlns:a16="http://schemas.microsoft.com/office/drawing/2014/main" xmlns="" id="{63E983BD-EB3F-4C56-B48A-296CC71A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675"/>
              <a:ext cx="115" cy="231"/>
            </a:xfrm>
            <a:custGeom>
              <a:avLst/>
              <a:gdLst>
                <a:gd name="T0" fmla="*/ 64 w 69"/>
                <a:gd name="T1" fmla="*/ 45 h 72"/>
                <a:gd name="T2" fmla="*/ 48 w 69"/>
                <a:gd name="T3" fmla="*/ 0 h 72"/>
                <a:gd name="T4" fmla="*/ 13 w 69"/>
                <a:gd name="T5" fmla="*/ 16 h 72"/>
                <a:gd name="T6" fmla="*/ 0 w 69"/>
                <a:gd name="T7" fmla="*/ 40 h 72"/>
                <a:gd name="T8" fmla="*/ 37 w 69"/>
                <a:gd name="T9" fmla="*/ 72 h 72"/>
                <a:gd name="T10" fmla="*/ 67 w 69"/>
                <a:gd name="T11" fmla="*/ 56 h 72"/>
                <a:gd name="T12" fmla="*/ 61 w 69"/>
                <a:gd name="T13" fmla="*/ 35 h 72"/>
                <a:gd name="T14" fmla="*/ 56 w 69"/>
                <a:gd name="T1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2">
                  <a:moveTo>
                    <a:pt x="64" y="45"/>
                  </a:moveTo>
                  <a:cubicBezTo>
                    <a:pt x="58" y="29"/>
                    <a:pt x="64" y="6"/>
                    <a:pt x="48" y="0"/>
                  </a:cubicBezTo>
                  <a:cubicBezTo>
                    <a:pt x="29" y="4"/>
                    <a:pt x="27" y="6"/>
                    <a:pt x="13" y="16"/>
                  </a:cubicBezTo>
                  <a:cubicBezTo>
                    <a:pt x="1" y="34"/>
                    <a:pt x="5" y="26"/>
                    <a:pt x="0" y="40"/>
                  </a:cubicBezTo>
                  <a:cubicBezTo>
                    <a:pt x="4" y="72"/>
                    <a:pt x="10" y="62"/>
                    <a:pt x="37" y="72"/>
                  </a:cubicBezTo>
                  <a:cubicBezTo>
                    <a:pt x="59" y="66"/>
                    <a:pt x="52" y="68"/>
                    <a:pt x="67" y="56"/>
                  </a:cubicBezTo>
                  <a:cubicBezTo>
                    <a:pt x="69" y="45"/>
                    <a:pt x="69" y="41"/>
                    <a:pt x="61" y="35"/>
                  </a:cubicBezTo>
                  <a:cubicBezTo>
                    <a:pt x="58" y="6"/>
                    <a:pt x="65" y="14"/>
                    <a:pt x="56" y="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8" name="Freeform 180">
              <a:extLst>
                <a:ext uri="{FF2B5EF4-FFF2-40B4-BE49-F238E27FC236}">
                  <a16:creationId xmlns:a16="http://schemas.microsoft.com/office/drawing/2014/main" xmlns="" id="{C73A1B9D-6C00-44F3-BF95-3BE465F47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587"/>
              <a:ext cx="115" cy="231"/>
            </a:xfrm>
            <a:custGeom>
              <a:avLst/>
              <a:gdLst>
                <a:gd name="T0" fmla="*/ 40 w 64"/>
                <a:gd name="T1" fmla="*/ 60 h 79"/>
                <a:gd name="T2" fmla="*/ 58 w 64"/>
                <a:gd name="T3" fmla="*/ 44 h 79"/>
                <a:gd name="T4" fmla="*/ 64 w 64"/>
                <a:gd name="T5" fmla="*/ 28 h 79"/>
                <a:gd name="T6" fmla="*/ 34 w 64"/>
                <a:gd name="T7" fmla="*/ 28 h 79"/>
                <a:gd name="T8" fmla="*/ 13 w 64"/>
                <a:gd name="T9" fmla="*/ 41 h 79"/>
                <a:gd name="T10" fmla="*/ 0 w 64"/>
                <a:gd name="T11" fmla="*/ 71 h 79"/>
                <a:gd name="T12" fmla="*/ 37 w 64"/>
                <a:gd name="T13" fmla="*/ 57 h 79"/>
                <a:gd name="T14" fmla="*/ 40 w 64"/>
                <a:gd name="T15" fmla="*/ 6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9">
                  <a:moveTo>
                    <a:pt x="40" y="60"/>
                  </a:moveTo>
                  <a:cubicBezTo>
                    <a:pt x="50" y="55"/>
                    <a:pt x="54" y="54"/>
                    <a:pt x="58" y="44"/>
                  </a:cubicBezTo>
                  <a:cubicBezTo>
                    <a:pt x="59" y="38"/>
                    <a:pt x="64" y="28"/>
                    <a:pt x="64" y="28"/>
                  </a:cubicBezTo>
                  <a:cubicBezTo>
                    <a:pt x="57" y="0"/>
                    <a:pt x="47" y="19"/>
                    <a:pt x="34" y="28"/>
                  </a:cubicBezTo>
                  <a:cubicBezTo>
                    <a:pt x="27" y="37"/>
                    <a:pt x="23" y="38"/>
                    <a:pt x="13" y="41"/>
                  </a:cubicBezTo>
                  <a:cubicBezTo>
                    <a:pt x="8" y="51"/>
                    <a:pt x="2" y="59"/>
                    <a:pt x="0" y="71"/>
                  </a:cubicBezTo>
                  <a:cubicBezTo>
                    <a:pt x="14" y="79"/>
                    <a:pt x="22" y="62"/>
                    <a:pt x="37" y="57"/>
                  </a:cubicBezTo>
                  <a:cubicBezTo>
                    <a:pt x="46" y="60"/>
                    <a:pt x="47" y="60"/>
                    <a:pt x="40" y="6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69" name="Freeform 181">
              <a:extLst>
                <a:ext uri="{FF2B5EF4-FFF2-40B4-BE49-F238E27FC236}">
                  <a16:creationId xmlns:a16="http://schemas.microsoft.com/office/drawing/2014/main" xmlns="" id="{D59606DD-F7DA-4D7B-9542-03BFB409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555"/>
              <a:ext cx="115" cy="231"/>
            </a:xfrm>
            <a:custGeom>
              <a:avLst/>
              <a:gdLst>
                <a:gd name="T0" fmla="*/ 23 w 53"/>
                <a:gd name="T1" fmla="*/ 72 h 72"/>
                <a:gd name="T2" fmla="*/ 42 w 53"/>
                <a:gd name="T3" fmla="*/ 51 h 72"/>
                <a:gd name="T4" fmla="*/ 34 w 53"/>
                <a:gd name="T5" fmla="*/ 0 h 72"/>
                <a:gd name="T6" fmla="*/ 12 w 53"/>
                <a:gd name="T7" fmla="*/ 16 h 72"/>
                <a:gd name="T8" fmla="*/ 2 w 53"/>
                <a:gd name="T9" fmla="*/ 40 h 72"/>
                <a:gd name="T10" fmla="*/ 7 w 53"/>
                <a:gd name="T11" fmla="*/ 67 h 72"/>
                <a:gd name="T12" fmla="*/ 23 w 53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2">
                  <a:moveTo>
                    <a:pt x="23" y="72"/>
                  </a:moveTo>
                  <a:cubicBezTo>
                    <a:pt x="32" y="65"/>
                    <a:pt x="35" y="61"/>
                    <a:pt x="42" y="51"/>
                  </a:cubicBezTo>
                  <a:cubicBezTo>
                    <a:pt x="46" y="34"/>
                    <a:pt x="53" y="7"/>
                    <a:pt x="34" y="0"/>
                  </a:cubicBezTo>
                  <a:cubicBezTo>
                    <a:pt x="23" y="3"/>
                    <a:pt x="19" y="8"/>
                    <a:pt x="12" y="16"/>
                  </a:cubicBezTo>
                  <a:cubicBezTo>
                    <a:pt x="9" y="25"/>
                    <a:pt x="7" y="31"/>
                    <a:pt x="2" y="40"/>
                  </a:cubicBezTo>
                  <a:cubicBezTo>
                    <a:pt x="2" y="49"/>
                    <a:pt x="0" y="60"/>
                    <a:pt x="7" y="67"/>
                  </a:cubicBezTo>
                  <a:cubicBezTo>
                    <a:pt x="11" y="70"/>
                    <a:pt x="23" y="72"/>
                    <a:pt x="23" y="7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0" name="Freeform 182">
              <a:extLst>
                <a:ext uri="{FF2B5EF4-FFF2-40B4-BE49-F238E27FC236}">
                  <a16:creationId xmlns:a16="http://schemas.microsoft.com/office/drawing/2014/main" xmlns="" id="{2880FEAB-CC46-4259-BD9B-0EF0E0CF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589"/>
              <a:ext cx="115" cy="231"/>
            </a:xfrm>
            <a:custGeom>
              <a:avLst/>
              <a:gdLst>
                <a:gd name="T0" fmla="*/ 53 w 70"/>
                <a:gd name="T1" fmla="*/ 43 h 59"/>
                <a:gd name="T2" fmla="*/ 37 w 70"/>
                <a:gd name="T3" fmla="*/ 0 h 59"/>
                <a:gd name="T4" fmla="*/ 5 w 70"/>
                <a:gd name="T5" fmla="*/ 24 h 59"/>
                <a:gd name="T6" fmla="*/ 24 w 70"/>
                <a:gd name="T7" fmla="*/ 59 h 59"/>
                <a:gd name="T8" fmla="*/ 53 w 70"/>
                <a:gd name="T9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9">
                  <a:moveTo>
                    <a:pt x="53" y="43"/>
                  </a:moveTo>
                  <a:cubicBezTo>
                    <a:pt x="70" y="25"/>
                    <a:pt x="57" y="5"/>
                    <a:pt x="37" y="0"/>
                  </a:cubicBezTo>
                  <a:cubicBezTo>
                    <a:pt x="18" y="4"/>
                    <a:pt x="15" y="9"/>
                    <a:pt x="5" y="24"/>
                  </a:cubicBezTo>
                  <a:cubicBezTo>
                    <a:pt x="0" y="43"/>
                    <a:pt x="13" y="46"/>
                    <a:pt x="24" y="59"/>
                  </a:cubicBezTo>
                  <a:cubicBezTo>
                    <a:pt x="36" y="54"/>
                    <a:pt x="46" y="53"/>
                    <a:pt x="53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1" name="Freeform 183">
              <a:extLst>
                <a:ext uri="{FF2B5EF4-FFF2-40B4-BE49-F238E27FC236}">
                  <a16:creationId xmlns:a16="http://schemas.microsoft.com/office/drawing/2014/main" xmlns="" id="{A8469583-A6BF-488F-8C59-EBFE8810A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602"/>
              <a:ext cx="115" cy="231"/>
            </a:xfrm>
            <a:custGeom>
              <a:avLst/>
              <a:gdLst>
                <a:gd name="T0" fmla="*/ 32 w 67"/>
                <a:gd name="T1" fmla="*/ 53 h 58"/>
                <a:gd name="T2" fmla="*/ 67 w 67"/>
                <a:gd name="T3" fmla="*/ 23 h 58"/>
                <a:gd name="T4" fmla="*/ 16 w 67"/>
                <a:gd name="T5" fmla="*/ 15 h 58"/>
                <a:gd name="T6" fmla="*/ 22 w 67"/>
                <a:gd name="T7" fmla="*/ 58 h 58"/>
                <a:gd name="T8" fmla="*/ 32 w 67"/>
                <a:gd name="T9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8">
                  <a:moveTo>
                    <a:pt x="32" y="53"/>
                  </a:moveTo>
                  <a:cubicBezTo>
                    <a:pt x="44" y="43"/>
                    <a:pt x="55" y="34"/>
                    <a:pt x="67" y="23"/>
                  </a:cubicBezTo>
                  <a:cubicBezTo>
                    <a:pt x="58" y="0"/>
                    <a:pt x="35" y="12"/>
                    <a:pt x="16" y="15"/>
                  </a:cubicBezTo>
                  <a:cubicBezTo>
                    <a:pt x="0" y="20"/>
                    <a:pt x="11" y="49"/>
                    <a:pt x="22" y="58"/>
                  </a:cubicBezTo>
                  <a:cubicBezTo>
                    <a:pt x="24" y="57"/>
                    <a:pt x="48" y="53"/>
                    <a:pt x="32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2" name="Freeform 184">
              <a:extLst>
                <a:ext uri="{FF2B5EF4-FFF2-40B4-BE49-F238E27FC236}">
                  <a16:creationId xmlns:a16="http://schemas.microsoft.com/office/drawing/2014/main" xmlns="" id="{A2CDCCB5-669E-4103-96AF-70E74BD5C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541"/>
              <a:ext cx="115" cy="231"/>
            </a:xfrm>
            <a:custGeom>
              <a:avLst/>
              <a:gdLst>
                <a:gd name="T0" fmla="*/ 20 w 62"/>
                <a:gd name="T1" fmla="*/ 75 h 75"/>
                <a:gd name="T2" fmla="*/ 57 w 62"/>
                <a:gd name="T3" fmla="*/ 53 h 75"/>
                <a:gd name="T4" fmla="*/ 54 w 62"/>
                <a:gd name="T5" fmla="*/ 40 h 75"/>
                <a:gd name="T6" fmla="*/ 25 w 62"/>
                <a:gd name="T7" fmla="*/ 0 h 75"/>
                <a:gd name="T8" fmla="*/ 12 w 62"/>
                <a:gd name="T9" fmla="*/ 19 h 75"/>
                <a:gd name="T10" fmla="*/ 20 w 62"/>
                <a:gd name="T11" fmla="*/ 69 h 75"/>
                <a:gd name="T12" fmla="*/ 46 w 62"/>
                <a:gd name="T13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5">
                  <a:moveTo>
                    <a:pt x="20" y="75"/>
                  </a:moveTo>
                  <a:cubicBezTo>
                    <a:pt x="34" y="69"/>
                    <a:pt x="46" y="65"/>
                    <a:pt x="57" y="53"/>
                  </a:cubicBezTo>
                  <a:cubicBezTo>
                    <a:pt x="62" y="38"/>
                    <a:pt x="60" y="50"/>
                    <a:pt x="54" y="40"/>
                  </a:cubicBezTo>
                  <a:cubicBezTo>
                    <a:pt x="42" y="20"/>
                    <a:pt x="49" y="9"/>
                    <a:pt x="25" y="0"/>
                  </a:cubicBezTo>
                  <a:cubicBezTo>
                    <a:pt x="14" y="4"/>
                    <a:pt x="14" y="8"/>
                    <a:pt x="12" y="19"/>
                  </a:cubicBezTo>
                  <a:cubicBezTo>
                    <a:pt x="10" y="43"/>
                    <a:pt x="0" y="56"/>
                    <a:pt x="20" y="69"/>
                  </a:cubicBezTo>
                  <a:cubicBezTo>
                    <a:pt x="25" y="68"/>
                    <a:pt x="39" y="64"/>
                    <a:pt x="46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3" name="Freeform 185">
              <a:extLst>
                <a:ext uri="{FF2B5EF4-FFF2-40B4-BE49-F238E27FC236}">
                  <a16:creationId xmlns:a16="http://schemas.microsoft.com/office/drawing/2014/main" xmlns="" id="{1EEF3248-6CE7-46A6-A614-7EFDD60B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2612"/>
              <a:ext cx="115" cy="231"/>
            </a:xfrm>
            <a:custGeom>
              <a:avLst/>
              <a:gdLst>
                <a:gd name="T0" fmla="*/ 55 w 62"/>
                <a:gd name="T1" fmla="*/ 41 h 49"/>
                <a:gd name="T2" fmla="*/ 47 w 62"/>
                <a:gd name="T3" fmla="*/ 12 h 49"/>
                <a:gd name="T4" fmla="*/ 12 w 62"/>
                <a:gd name="T5" fmla="*/ 28 h 49"/>
                <a:gd name="T6" fmla="*/ 12 w 62"/>
                <a:gd name="T7" fmla="*/ 49 h 49"/>
                <a:gd name="T8" fmla="*/ 55 w 62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55" y="41"/>
                  </a:moveTo>
                  <a:cubicBezTo>
                    <a:pt x="62" y="29"/>
                    <a:pt x="59" y="16"/>
                    <a:pt x="47" y="12"/>
                  </a:cubicBezTo>
                  <a:cubicBezTo>
                    <a:pt x="33" y="0"/>
                    <a:pt x="24" y="20"/>
                    <a:pt x="12" y="28"/>
                  </a:cubicBezTo>
                  <a:cubicBezTo>
                    <a:pt x="5" y="38"/>
                    <a:pt x="0" y="41"/>
                    <a:pt x="12" y="49"/>
                  </a:cubicBezTo>
                  <a:cubicBezTo>
                    <a:pt x="26" y="45"/>
                    <a:pt x="41" y="46"/>
                    <a:pt x="55" y="4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4" name="Freeform 186">
              <a:extLst>
                <a:ext uri="{FF2B5EF4-FFF2-40B4-BE49-F238E27FC236}">
                  <a16:creationId xmlns:a16="http://schemas.microsoft.com/office/drawing/2014/main" xmlns="" id="{62B00875-8E63-4D0E-BFB7-D20F1F26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527"/>
              <a:ext cx="115" cy="231"/>
            </a:xfrm>
            <a:custGeom>
              <a:avLst/>
              <a:gdLst>
                <a:gd name="T0" fmla="*/ 14 w 33"/>
                <a:gd name="T1" fmla="*/ 43 h 48"/>
                <a:gd name="T2" fmla="*/ 32 w 33"/>
                <a:gd name="T3" fmla="*/ 29 h 48"/>
                <a:gd name="T4" fmla="*/ 19 w 33"/>
                <a:gd name="T5" fmla="*/ 0 h 48"/>
                <a:gd name="T6" fmla="*/ 6 w 33"/>
                <a:gd name="T7" fmla="*/ 27 h 48"/>
                <a:gd name="T8" fmla="*/ 14 w 33"/>
                <a:gd name="T9" fmla="*/ 48 h 48"/>
                <a:gd name="T10" fmla="*/ 14 w 33"/>
                <a:gd name="T11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8">
                  <a:moveTo>
                    <a:pt x="14" y="43"/>
                  </a:moveTo>
                  <a:cubicBezTo>
                    <a:pt x="32" y="36"/>
                    <a:pt x="28" y="42"/>
                    <a:pt x="32" y="29"/>
                  </a:cubicBezTo>
                  <a:cubicBezTo>
                    <a:pt x="30" y="14"/>
                    <a:pt x="33" y="5"/>
                    <a:pt x="19" y="0"/>
                  </a:cubicBezTo>
                  <a:cubicBezTo>
                    <a:pt x="0" y="4"/>
                    <a:pt x="3" y="8"/>
                    <a:pt x="6" y="27"/>
                  </a:cubicBezTo>
                  <a:cubicBezTo>
                    <a:pt x="6" y="28"/>
                    <a:pt x="4" y="48"/>
                    <a:pt x="14" y="48"/>
                  </a:cubicBezTo>
                  <a:cubicBezTo>
                    <a:pt x="15" y="48"/>
                    <a:pt x="14" y="44"/>
                    <a:pt x="14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5" name="Freeform 187">
              <a:extLst>
                <a:ext uri="{FF2B5EF4-FFF2-40B4-BE49-F238E27FC236}">
                  <a16:creationId xmlns:a16="http://schemas.microsoft.com/office/drawing/2014/main" xmlns="" id="{85EA14A0-3612-421A-BD69-384A9682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580"/>
              <a:ext cx="115" cy="231"/>
            </a:xfrm>
            <a:custGeom>
              <a:avLst/>
              <a:gdLst>
                <a:gd name="T0" fmla="*/ 7 w 52"/>
                <a:gd name="T1" fmla="*/ 55 h 56"/>
                <a:gd name="T2" fmla="*/ 25 w 52"/>
                <a:gd name="T3" fmla="*/ 50 h 56"/>
                <a:gd name="T4" fmla="*/ 41 w 52"/>
                <a:gd name="T5" fmla="*/ 44 h 56"/>
                <a:gd name="T6" fmla="*/ 36 w 52"/>
                <a:gd name="T7" fmla="*/ 10 h 56"/>
                <a:gd name="T8" fmla="*/ 12 w 52"/>
                <a:gd name="T9" fmla="*/ 4 h 56"/>
                <a:gd name="T10" fmla="*/ 1 w 52"/>
                <a:gd name="T11" fmla="*/ 28 h 56"/>
                <a:gd name="T12" fmla="*/ 4 w 52"/>
                <a:gd name="T13" fmla="*/ 52 h 56"/>
                <a:gd name="T14" fmla="*/ 12 w 52"/>
                <a:gd name="T15" fmla="*/ 55 h 56"/>
                <a:gd name="T16" fmla="*/ 7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7" y="55"/>
                  </a:moveTo>
                  <a:cubicBezTo>
                    <a:pt x="12" y="53"/>
                    <a:pt x="19" y="51"/>
                    <a:pt x="25" y="50"/>
                  </a:cubicBezTo>
                  <a:cubicBezTo>
                    <a:pt x="30" y="48"/>
                    <a:pt x="41" y="44"/>
                    <a:pt x="41" y="44"/>
                  </a:cubicBezTo>
                  <a:cubicBezTo>
                    <a:pt x="52" y="34"/>
                    <a:pt x="51" y="13"/>
                    <a:pt x="36" y="10"/>
                  </a:cubicBezTo>
                  <a:cubicBezTo>
                    <a:pt x="28" y="0"/>
                    <a:pt x="23" y="1"/>
                    <a:pt x="12" y="4"/>
                  </a:cubicBezTo>
                  <a:cubicBezTo>
                    <a:pt x="5" y="11"/>
                    <a:pt x="3" y="18"/>
                    <a:pt x="1" y="28"/>
                  </a:cubicBezTo>
                  <a:cubicBezTo>
                    <a:pt x="2" y="36"/>
                    <a:pt x="0" y="44"/>
                    <a:pt x="4" y="52"/>
                  </a:cubicBezTo>
                  <a:cubicBezTo>
                    <a:pt x="5" y="54"/>
                    <a:pt x="9" y="52"/>
                    <a:pt x="12" y="55"/>
                  </a:cubicBezTo>
                  <a:cubicBezTo>
                    <a:pt x="13" y="56"/>
                    <a:pt x="8" y="55"/>
                    <a:pt x="7" y="5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6" name="Freeform 188">
              <a:extLst>
                <a:ext uri="{FF2B5EF4-FFF2-40B4-BE49-F238E27FC236}">
                  <a16:creationId xmlns:a16="http://schemas.microsoft.com/office/drawing/2014/main" xmlns="" id="{E9995297-01D9-493E-845F-F4809719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597"/>
              <a:ext cx="115" cy="231"/>
            </a:xfrm>
            <a:custGeom>
              <a:avLst/>
              <a:gdLst>
                <a:gd name="T0" fmla="*/ 25 w 68"/>
                <a:gd name="T1" fmla="*/ 53 h 53"/>
                <a:gd name="T2" fmla="*/ 54 w 68"/>
                <a:gd name="T3" fmla="*/ 45 h 53"/>
                <a:gd name="T4" fmla="*/ 68 w 68"/>
                <a:gd name="T5" fmla="*/ 21 h 53"/>
                <a:gd name="T6" fmla="*/ 52 w 68"/>
                <a:gd name="T7" fmla="*/ 0 h 53"/>
                <a:gd name="T8" fmla="*/ 30 w 68"/>
                <a:gd name="T9" fmla="*/ 2 h 53"/>
                <a:gd name="T10" fmla="*/ 14 w 68"/>
                <a:gd name="T11" fmla="*/ 8 h 53"/>
                <a:gd name="T12" fmla="*/ 14 w 68"/>
                <a:gd name="T13" fmla="*/ 53 h 53"/>
                <a:gd name="T14" fmla="*/ 41 w 68"/>
                <a:gd name="T15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3">
                  <a:moveTo>
                    <a:pt x="25" y="53"/>
                  </a:moveTo>
                  <a:cubicBezTo>
                    <a:pt x="48" y="47"/>
                    <a:pt x="39" y="50"/>
                    <a:pt x="54" y="45"/>
                  </a:cubicBezTo>
                  <a:cubicBezTo>
                    <a:pt x="62" y="37"/>
                    <a:pt x="64" y="32"/>
                    <a:pt x="68" y="21"/>
                  </a:cubicBezTo>
                  <a:cubicBezTo>
                    <a:pt x="64" y="9"/>
                    <a:pt x="64" y="3"/>
                    <a:pt x="52" y="0"/>
                  </a:cubicBezTo>
                  <a:cubicBezTo>
                    <a:pt x="44" y="0"/>
                    <a:pt x="37" y="0"/>
                    <a:pt x="30" y="2"/>
                  </a:cubicBezTo>
                  <a:cubicBezTo>
                    <a:pt x="24" y="3"/>
                    <a:pt x="14" y="8"/>
                    <a:pt x="14" y="8"/>
                  </a:cubicBezTo>
                  <a:cubicBezTo>
                    <a:pt x="0" y="21"/>
                    <a:pt x="4" y="37"/>
                    <a:pt x="14" y="53"/>
                  </a:cubicBezTo>
                  <a:cubicBezTo>
                    <a:pt x="23" y="52"/>
                    <a:pt x="41" y="50"/>
                    <a:pt x="41" y="5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7" name="Freeform 189">
              <a:extLst>
                <a:ext uri="{FF2B5EF4-FFF2-40B4-BE49-F238E27FC236}">
                  <a16:creationId xmlns:a16="http://schemas.microsoft.com/office/drawing/2014/main" xmlns="" id="{088140D6-62D5-4FC8-B85B-F53E7D6D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" y="2452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8" name="Freeform 190">
              <a:extLst>
                <a:ext uri="{FF2B5EF4-FFF2-40B4-BE49-F238E27FC236}">
                  <a16:creationId xmlns:a16="http://schemas.microsoft.com/office/drawing/2014/main" xmlns="" id="{19A619B8-2185-435E-AE1A-87E1B259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443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79" name="Freeform 191">
              <a:extLst>
                <a:ext uri="{FF2B5EF4-FFF2-40B4-BE49-F238E27FC236}">
                  <a16:creationId xmlns:a16="http://schemas.microsoft.com/office/drawing/2014/main" xmlns="" id="{3A111051-A4B2-4F11-BE0D-9286C2B7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69"/>
              <a:ext cx="115" cy="231"/>
            </a:xfrm>
            <a:custGeom>
              <a:avLst/>
              <a:gdLst>
                <a:gd name="T0" fmla="*/ 21 w 37"/>
                <a:gd name="T1" fmla="*/ 28 h 30"/>
                <a:gd name="T2" fmla="*/ 37 w 37"/>
                <a:gd name="T3" fmla="*/ 9 h 30"/>
                <a:gd name="T4" fmla="*/ 32 w 37"/>
                <a:gd name="T5" fmla="*/ 1 h 30"/>
                <a:gd name="T6" fmla="*/ 13 w 37"/>
                <a:gd name="T7" fmla="*/ 6 h 30"/>
                <a:gd name="T8" fmla="*/ 0 w 37"/>
                <a:gd name="T9" fmla="*/ 25 h 30"/>
                <a:gd name="T10" fmla="*/ 16 w 37"/>
                <a:gd name="T11" fmla="*/ 30 h 30"/>
                <a:gd name="T12" fmla="*/ 21 w 37"/>
                <a:gd name="T1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0">
                  <a:moveTo>
                    <a:pt x="21" y="28"/>
                  </a:moveTo>
                  <a:cubicBezTo>
                    <a:pt x="26" y="21"/>
                    <a:pt x="32" y="16"/>
                    <a:pt x="37" y="9"/>
                  </a:cubicBezTo>
                  <a:cubicBezTo>
                    <a:pt x="35" y="6"/>
                    <a:pt x="35" y="1"/>
                    <a:pt x="32" y="1"/>
                  </a:cubicBezTo>
                  <a:cubicBezTo>
                    <a:pt x="25" y="0"/>
                    <a:pt x="13" y="6"/>
                    <a:pt x="13" y="6"/>
                  </a:cubicBezTo>
                  <a:cubicBezTo>
                    <a:pt x="6" y="13"/>
                    <a:pt x="2" y="15"/>
                    <a:pt x="0" y="25"/>
                  </a:cubicBezTo>
                  <a:cubicBezTo>
                    <a:pt x="3" y="26"/>
                    <a:pt x="12" y="30"/>
                    <a:pt x="16" y="30"/>
                  </a:cubicBezTo>
                  <a:cubicBezTo>
                    <a:pt x="16" y="30"/>
                    <a:pt x="29" y="28"/>
                    <a:pt x="21" y="2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0" name="Freeform 192">
              <a:extLst>
                <a:ext uri="{FF2B5EF4-FFF2-40B4-BE49-F238E27FC236}">
                  <a16:creationId xmlns:a16="http://schemas.microsoft.com/office/drawing/2014/main" xmlns="" id="{862F9EF2-1F5E-4699-BA32-4FDCCDFB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2429"/>
              <a:ext cx="115" cy="231"/>
            </a:xfrm>
            <a:custGeom>
              <a:avLst/>
              <a:gdLst>
                <a:gd name="T0" fmla="*/ 27 w 97"/>
                <a:gd name="T1" fmla="*/ 37 h 43"/>
                <a:gd name="T2" fmla="*/ 83 w 97"/>
                <a:gd name="T3" fmla="*/ 27 h 43"/>
                <a:gd name="T4" fmla="*/ 83 w 97"/>
                <a:gd name="T5" fmla="*/ 0 h 43"/>
                <a:gd name="T6" fmla="*/ 19 w 97"/>
                <a:gd name="T7" fmla="*/ 19 h 43"/>
                <a:gd name="T8" fmla="*/ 3 w 97"/>
                <a:gd name="T9" fmla="*/ 29 h 43"/>
                <a:gd name="T10" fmla="*/ 6 w 97"/>
                <a:gd name="T11" fmla="*/ 37 h 43"/>
                <a:gd name="T12" fmla="*/ 22 w 97"/>
                <a:gd name="T13" fmla="*/ 43 h 43"/>
                <a:gd name="T14" fmla="*/ 51 w 97"/>
                <a:gd name="T1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3">
                  <a:moveTo>
                    <a:pt x="27" y="37"/>
                  </a:moveTo>
                  <a:cubicBezTo>
                    <a:pt x="49" y="35"/>
                    <a:pt x="62" y="32"/>
                    <a:pt x="83" y="27"/>
                  </a:cubicBezTo>
                  <a:cubicBezTo>
                    <a:pt x="95" y="17"/>
                    <a:pt x="97" y="8"/>
                    <a:pt x="83" y="0"/>
                  </a:cubicBezTo>
                  <a:cubicBezTo>
                    <a:pt x="59" y="8"/>
                    <a:pt x="47" y="15"/>
                    <a:pt x="19" y="19"/>
                  </a:cubicBezTo>
                  <a:cubicBezTo>
                    <a:pt x="13" y="22"/>
                    <a:pt x="0" y="23"/>
                    <a:pt x="3" y="29"/>
                  </a:cubicBezTo>
                  <a:cubicBezTo>
                    <a:pt x="4" y="31"/>
                    <a:pt x="3" y="35"/>
                    <a:pt x="6" y="37"/>
                  </a:cubicBezTo>
                  <a:cubicBezTo>
                    <a:pt x="10" y="40"/>
                    <a:pt x="22" y="43"/>
                    <a:pt x="22" y="43"/>
                  </a:cubicBezTo>
                  <a:cubicBezTo>
                    <a:pt x="31" y="39"/>
                    <a:pt x="40" y="35"/>
                    <a:pt x="51" y="35"/>
                  </a:cubicBez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1" name="Freeform 193">
              <a:extLst>
                <a:ext uri="{FF2B5EF4-FFF2-40B4-BE49-F238E27FC236}">
                  <a16:creationId xmlns:a16="http://schemas.microsoft.com/office/drawing/2014/main" xmlns="" id="{1E49BAB3-352A-44C7-8170-16310B601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474"/>
              <a:ext cx="115" cy="231"/>
            </a:xfrm>
            <a:custGeom>
              <a:avLst/>
              <a:gdLst>
                <a:gd name="T0" fmla="*/ 18 w 41"/>
                <a:gd name="T1" fmla="*/ 24 h 32"/>
                <a:gd name="T2" fmla="*/ 21 w 41"/>
                <a:gd name="T3" fmla="*/ 0 h 32"/>
                <a:gd name="T4" fmla="*/ 0 w 41"/>
                <a:gd name="T5" fmla="*/ 13 h 32"/>
                <a:gd name="T6" fmla="*/ 18 w 41"/>
                <a:gd name="T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18" y="24"/>
                  </a:moveTo>
                  <a:cubicBezTo>
                    <a:pt x="28" y="16"/>
                    <a:pt x="41" y="5"/>
                    <a:pt x="21" y="0"/>
                  </a:cubicBezTo>
                  <a:cubicBezTo>
                    <a:pt x="9" y="2"/>
                    <a:pt x="3" y="0"/>
                    <a:pt x="0" y="13"/>
                  </a:cubicBezTo>
                  <a:cubicBezTo>
                    <a:pt x="4" y="32"/>
                    <a:pt x="18" y="16"/>
                    <a:pt x="18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2" name="Freeform 194">
              <a:extLst>
                <a:ext uri="{FF2B5EF4-FFF2-40B4-BE49-F238E27FC236}">
                  <a16:creationId xmlns:a16="http://schemas.microsoft.com/office/drawing/2014/main" xmlns="" id="{2A6D01EE-63D5-40AC-8BFD-FA62E1EA3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432"/>
              <a:ext cx="115" cy="231"/>
            </a:xfrm>
            <a:custGeom>
              <a:avLst/>
              <a:gdLst>
                <a:gd name="T0" fmla="*/ 32 w 67"/>
                <a:gd name="T1" fmla="*/ 21 h 33"/>
                <a:gd name="T2" fmla="*/ 67 w 67"/>
                <a:gd name="T3" fmla="*/ 13 h 33"/>
                <a:gd name="T4" fmla="*/ 64 w 67"/>
                <a:gd name="T5" fmla="*/ 5 h 33"/>
                <a:gd name="T6" fmla="*/ 43 w 67"/>
                <a:gd name="T7" fmla="*/ 0 h 33"/>
                <a:gd name="T8" fmla="*/ 16 w 67"/>
                <a:gd name="T9" fmla="*/ 3 h 33"/>
                <a:gd name="T10" fmla="*/ 0 w 67"/>
                <a:gd name="T11" fmla="*/ 13 h 33"/>
                <a:gd name="T12" fmla="*/ 32 w 67"/>
                <a:gd name="T1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32" y="21"/>
                  </a:moveTo>
                  <a:cubicBezTo>
                    <a:pt x="45" y="24"/>
                    <a:pt x="60" y="29"/>
                    <a:pt x="67" y="13"/>
                  </a:cubicBezTo>
                  <a:cubicBezTo>
                    <a:pt x="66" y="10"/>
                    <a:pt x="66" y="6"/>
                    <a:pt x="64" y="5"/>
                  </a:cubicBezTo>
                  <a:cubicBezTo>
                    <a:pt x="57" y="1"/>
                    <a:pt x="43" y="0"/>
                    <a:pt x="43" y="0"/>
                  </a:cubicBezTo>
                  <a:cubicBezTo>
                    <a:pt x="34" y="1"/>
                    <a:pt x="24" y="0"/>
                    <a:pt x="16" y="3"/>
                  </a:cubicBezTo>
                  <a:cubicBezTo>
                    <a:pt x="9" y="4"/>
                    <a:pt x="0" y="13"/>
                    <a:pt x="0" y="13"/>
                  </a:cubicBezTo>
                  <a:cubicBezTo>
                    <a:pt x="5" y="33"/>
                    <a:pt x="9" y="21"/>
                    <a:pt x="32" y="2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3" name="Freeform 195">
              <a:extLst>
                <a:ext uri="{FF2B5EF4-FFF2-40B4-BE49-F238E27FC236}">
                  <a16:creationId xmlns:a16="http://schemas.microsoft.com/office/drawing/2014/main" xmlns="" id="{0EAD651B-4CB3-4F98-B238-9203107E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469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4" name="Freeform 196">
              <a:extLst>
                <a:ext uri="{FF2B5EF4-FFF2-40B4-BE49-F238E27FC236}">
                  <a16:creationId xmlns:a16="http://schemas.microsoft.com/office/drawing/2014/main" xmlns="" id="{60367EE2-4FD3-4919-9A5C-AFD8DC3C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421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5" name="Freeform 197">
              <a:extLst>
                <a:ext uri="{FF2B5EF4-FFF2-40B4-BE49-F238E27FC236}">
                  <a16:creationId xmlns:a16="http://schemas.microsoft.com/office/drawing/2014/main" xmlns="" id="{3FBBD4EA-4457-4C82-929D-5A22689FF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2427"/>
              <a:ext cx="115" cy="231"/>
            </a:xfrm>
            <a:custGeom>
              <a:avLst/>
              <a:gdLst>
                <a:gd name="T0" fmla="*/ 0 w 19"/>
                <a:gd name="T1" fmla="*/ 16 h 23"/>
                <a:gd name="T2" fmla="*/ 19 w 19"/>
                <a:gd name="T3" fmla="*/ 8 h 23"/>
                <a:gd name="T4" fmla="*/ 0 w 19"/>
                <a:gd name="T5" fmla="*/ 13 h 23"/>
                <a:gd name="T6" fmla="*/ 0 w 19"/>
                <a:gd name="T7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0" y="16"/>
                  </a:moveTo>
                  <a:cubicBezTo>
                    <a:pt x="11" y="20"/>
                    <a:pt x="14" y="19"/>
                    <a:pt x="19" y="8"/>
                  </a:cubicBezTo>
                  <a:cubicBezTo>
                    <a:pt x="9" y="0"/>
                    <a:pt x="4" y="1"/>
                    <a:pt x="0" y="13"/>
                  </a:cubicBezTo>
                  <a:cubicBezTo>
                    <a:pt x="3" y="22"/>
                    <a:pt x="4" y="23"/>
                    <a:pt x="0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689" name="Freeform 198">
              <a:extLst>
                <a:ext uri="{FF2B5EF4-FFF2-40B4-BE49-F238E27FC236}">
                  <a16:creationId xmlns:a16="http://schemas.microsoft.com/office/drawing/2014/main" xmlns="" id="{5D8BC314-6291-41F2-8403-19516728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318"/>
              <a:ext cx="115" cy="231"/>
            </a:xfrm>
            <a:custGeom>
              <a:avLst/>
              <a:gdLst>
                <a:gd name="T0" fmla="*/ 19 w 1008"/>
                <a:gd name="T1" fmla="*/ 31 h 252"/>
                <a:gd name="T2" fmla="*/ 24 w 1008"/>
                <a:gd name="T3" fmla="*/ 148 h 252"/>
                <a:gd name="T4" fmla="*/ 53 w 1008"/>
                <a:gd name="T5" fmla="*/ 154 h 252"/>
                <a:gd name="T6" fmla="*/ 69 w 1008"/>
                <a:gd name="T7" fmla="*/ 20 h 252"/>
                <a:gd name="T8" fmla="*/ 83 w 1008"/>
                <a:gd name="T9" fmla="*/ 172 h 252"/>
                <a:gd name="T10" fmla="*/ 104 w 1008"/>
                <a:gd name="T11" fmla="*/ 44 h 252"/>
                <a:gd name="T12" fmla="*/ 112 w 1008"/>
                <a:gd name="T13" fmla="*/ 138 h 252"/>
                <a:gd name="T14" fmla="*/ 133 w 1008"/>
                <a:gd name="T15" fmla="*/ 154 h 252"/>
                <a:gd name="T16" fmla="*/ 157 w 1008"/>
                <a:gd name="T17" fmla="*/ 55 h 252"/>
                <a:gd name="T18" fmla="*/ 184 w 1008"/>
                <a:gd name="T19" fmla="*/ 44 h 252"/>
                <a:gd name="T20" fmla="*/ 227 w 1008"/>
                <a:gd name="T21" fmla="*/ 10 h 252"/>
                <a:gd name="T22" fmla="*/ 248 w 1008"/>
                <a:gd name="T23" fmla="*/ 170 h 252"/>
                <a:gd name="T24" fmla="*/ 328 w 1008"/>
                <a:gd name="T25" fmla="*/ 82 h 252"/>
                <a:gd name="T26" fmla="*/ 283 w 1008"/>
                <a:gd name="T27" fmla="*/ 98 h 252"/>
                <a:gd name="T28" fmla="*/ 301 w 1008"/>
                <a:gd name="T29" fmla="*/ 148 h 252"/>
                <a:gd name="T30" fmla="*/ 315 w 1008"/>
                <a:gd name="T31" fmla="*/ 58 h 252"/>
                <a:gd name="T32" fmla="*/ 331 w 1008"/>
                <a:gd name="T33" fmla="*/ 140 h 252"/>
                <a:gd name="T34" fmla="*/ 363 w 1008"/>
                <a:gd name="T35" fmla="*/ 127 h 252"/>
                <a:gd name="T36" fmla="*/ 365 w 1008"/>
                <a:gd name="T37" fmla="*/ 159 h 252"/>
                <a:gd name="T38" fmla="*/ 395 w 1008"/>
                <a:gd name="T39" fmla="*/ 111 h 252"/>
                <a:gd name="T40" fmla="*/ 437 w 1008"/>
                <a:gd name="T41" fmla="*/ 146 h 252"/>
                <a:gd name="T42" fmla="*/ 445 w 1008"/>
                <a:gd name="T43" fmla="*/ 143 h 252"/>
                <a:gd name="T44" fmla="*/ 472 w 1008"/>
                <a:gd name="T45" fmla="*/ 167 h 252"/>
                <a:gd name="T46" fmla="*/ 461 w 1008"/>
                <a:gd name="T47" fmla="*/ 178 h 252"/>
                <a:gd name="T48" fmla="*/ 483 w 1008"/>
                <a:gd name="T49" fmla="*/ 140 h 252"/>
                <a:gd name="T50" fmla="*/ 515 w 1008"/>
                <a:gd name="T51" fmla="*/ 188 h 252"/>
                <a:gd name="T52" fmla="*/ 509 w 1008"/>
                <a:gd name="T53" fmla="*/ 156 h 252"/>
                <a:gd name="T54" fmla="*/ 541 w 1008"/>
                <a:gd name="T55" fmla="*/ 151 h 252"/>
                <a:gd name="T56" fmla="*/ 571 w 1008"/>
                <a:gd name="T57" fmla="*/ 132 h 252"/>
                <a:gd name="T58" fmla="*/ 600 w 1008"/>
                <a:gd name="T59" fmla="*/ 151 h 252"/>
                <a:gd name="T60" fmla="*/ 624 w 1008"/>
                <a:gd name="T61" fmla="*/ 55 h 252"/>
                <a:gd name="T62" fmla="*/ 659 w 1008"/>
                <a:gd name="T63" fmla="*/ 114 h 252"/>
                <a:gd name="T64" fmla="*/ 675 w 1008"/>
                <a:gd name="T65" fmla="*/ 180 h 252"/>
                <a:gd name="T66" fmla="*/ 696 w 1008"/>
                <a:gd name="T67" fmla="*/ 100 h 252"/>
                <a:gd name="T68" fmla="*/ 725 w 1008"/>
                <a:gd name="T69" fmla="*/ 138 h 252"/>
                <a:gd name="T70" fmla="*/ 741 w 1008"/>
                <a:gd name="T71" fmla="*/ 159 h 252"/>
                <a:gd name="T72" fmla="*/ 747 w 1008"/>
                <a:gd name="T73" fmla="*/ 108 h 252"/>
                <a:gd name="T74" fmla="*/ 787 w 1008"/>
                <a:gd name="T75" fmla="*/ 92 h 252"/>
                <a:gd name="T76" fmla="*/ 781 w 1008"/>
                <a:gd name="T77" fmla="*/ 66 h 252"/>
                <a:gd name="T78" fmla="*/ 800 w 1008"/>
                <a:gd name="T79" fmla="*/ 138 h 252"/>
                <a:gd name="T80" fmla="*/ 859 w 1008"/>
                <a:gd name="T81" fmla="*/ 15 h 252"/>
                <a:gd name="T82" fmla="*/ 856 w 1008"/>
                <a:gd name="T83" fmla="*/ 154 h 252"/>
                <a:gd name="T84" fmla="*/ 875 w 1008"/>
                <a:gd name="T85" fmla="*/ 156 h 252"/>
                <a:gd name="T86" fmla="*/ 912 w 1008"/>
                <a:gd name="T87" fmla="*/ 20 h 252"/>
                <a:gd name="T88" fmla="*/ 931 w 1008"/>
                <a:gd name="T89" fmla="*/ 154 h 252"/>
                <a:gd name="T90" fmla="*/ 941 w 1008"/>
                <a:gd name="T91" fmla="*/ 12 h 252"/>
                <a:gd name="T92" fmla="*/ 973 w 1008"/>
                <a:gd name="T93" fmla="*/ 18 h 252"/>
                <a:gd name="T94" fmla="*/ 957 w 1008"/>
                <a:gd name="T95" fmla="*/ 130 h 252"/>
                <a:gd name="T96" fmla="*/ 987 w 1008"/>
                <a:gd name="T97" fmla="*/ 146 h 2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8"/>
                <a:gd name="T148" fmla="*/ 0 h 252"/>
                <a:gd name="T149" fmla="*/ 1008 w 1008"/>
                <a:gd name="T150" fmla="*/ 252 h 2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8" h="252">
                  <a:moveTo>
                    <a:pt x="0" y="18"/>
                  </a:moveTo>
                  <a:cubicBezTo>
                    <a:pt x="11" y="2"/>
                    <a:pt x="13" y="15"/>
                    <a:pt x="19" y="31"/>
                  </a:cubicBezTo>
                  <a:cubicBezTo>
                    <a:pt x="19" y="36"/>
                    <a:pt x="20" y="41"/>
                    <a:pt x="21" y="47"/>
                  </a:cubicBezTo>
                  <a:cubicBezTo>
                    <a:pt x="22" y="80"/>
                    <a:pt x="21" y="114"/>
                    <a:pt x="24" y="148"/>
                  </a:cubicBezTo>
                  <a:cubicBezTo>
                    <a:pt x="25" y="168"/>
                    <a:pt x="24" y="165"/>
                    <a:pt x="37" y="170"/>
                  </a:cubicBezTo>
                  <a:cubicBezTo>
                    <a:pt x="47" y="166"/>
                    <a:pt x="50" y="164"/>
                    <a:pt x="53" y="154"/>
                  </a:cubicBezTo>
                  <a:cubicBezTo>
                    <a:pt x="51" y="118"/>
                    <a:pt x="47" y="95"/>
                    <a:pt x="51" y="60"/>
                  </a:cubicBezTo>
                  <a:cubicBezTo>
                    <a:pt x="52" y="46"/>
                    <a:pt x="55" y="24"/>
                    <a:pt x="69" y="20"/>
                  </a:cubicBezTo>
                  <a:cubicBezTo>
                    <a:pt x="75" y="28"/>
                    <a:pt x="76" y="34"/>
                    <a:pt x="80" y="44"/>
                  </a:cubicBezTo>
                  <a:cubicBezTo>
                    <a:pt x="77" y="86"/>
                    <a:pt x="70" y="130"/>
                    <a:pt x="83" y="172"/>
                  </a:cubicBezTo>
                  <a:cubicBezTo>
                    <a:pt x="94" y="169"/>
                    <a:pt x="93" y="161"/>
                    <a:pt x="99" y="151"/>
                  </a:cubicBezTo>
                  <a:cubicBezTo>
                    <a:pt x="107" y="117"/>
                    <a:pt x="98" y="78"/>
                    <a:pt x="104" y="44"/>
                  </a:cubicBezTo>
                  <a:cubicBezTo>
                    <a:pt x="106" y="30"/>
                    <a:pt x="103" y="21"/>
                    <a:pt x="117" y="18"/>
                  </a:cubicBezTo>
                  <a:cubicBezTo>
                    <a:pt x="126" y="44"/>
                    <a:pt x="113" y="109"/>
                    <a:pt x="112" y="138"/>
                  </a:cubicBezTo>
                  <a:cubicBezTo>
                    <a:pt x="114" y="150"/>
                    <a:pt x="115" y="160"/>
                    <a:pt x="120" y="172"/>
                  </a:cubicBezTo>
                  <a:cubicBezTo>
                    <a:pt x="131" y="169"/>
                    <a:pt x="130" y="164"/>
                    <a:pt x="133" y="154"/>
                  </a:cubicBezTo>
                  <a:cubicBezTo>
                    <a:pt x="133" y="151"/>
                    <a:pt x="119" y="32"/>
                    <a:pt x="147" y="10"/>
                  </a:cubicBezTo>
                  <a:cubicBezTo>
                    <a:pt x="155" y="23"/>
                    <a:pt x="153" y="39"/>
                    <a:pt x="157" y="55"/>
                  </a:cubicBezTo>
                  <a:cubicBezTo>
                    <a:pt x="153" y="94"/>
                    <a:pt x="148" y="133"/>
                    <a:pt x="163" y="172"/>
                  </a:cubicBezTo>
                  <a:cubicBezTo>
                    <a:pt x="195" y="151"/>
                    <a:pt x="169" y="81"/>
                    <a:pt x="184" y="44"/>
                  </a:cubicBezTo>
                  <a:cubicBezTo>
                    <a:pt x="180" y="29"/>
                    <a:pt x="178" y="23"/>
                    <a:pt x="192" y="15"/>
                  </a:cubicBezTo>
                  <a:cubicBezTo>
                    <a:pt x="204" y="19"/>
                    <a:pt x="214" y="13"/>
                    <a:pt x="227" y="10"/>
                  </a:cubicBezTo>
                  <a:cubicBezTo>
                    <a:pt x="250" y="13"/>
                    <a:pt x="245" y="18"/>
                    <a:pt x="248" y="44"/>
                  </a:cubicBezTo>
                  <a:cubicBezTo>
                    <a:pt x="243" y="82"/>
                    <a:pt x="234" y="133"/>
                    <a:pt x="248" y="170"/>
                  </a:cubicBezTo>
                  <a:cubicBezTo>
                    <a:pt x="258" y="165"/>
                    <a:pt x="258" y="161"/>
                    <a:pt x="261" y="151"/>
                  </a:cubicBezTo>
                  <a:cubicBezTo>
                    <a:pt x="262" y="132"/>
                    <a:pt x="289" y="106"/>
                    <a:pt x="328" y="82"/>
                  </a:cubicBezTo>
                  <a:cubicBezTo>
                    <a:pt x="338" y="86"/>
                    <a:pt x="304" y="76"/>
                    <a:pt x="307" y="87"/>
                  </a:cubicBezTo>
                  <a:cubicBezTo>
                    <a:pt x="305" y="110"/>
                    <a:pt x="295" y="77"/>
                    <a:pt x="283" y="98"/>
                  </a:cubicBezTo>
                  <a:cubicBezTo>
                    <a:pt x="275" y="121"/>
                    <a:pt x="261" y="164"/>
                    <a:pt x="291" y="172"/>
                  </a:cubicBezTo>
                  <a:cubicBezTo>
                    <a:pt x="293" y="162"/>
                    <a:pt x="298" y="156"/>
                    <a:pt x="301" y="148"/>
                  </a:cubicBezTo>
                  <a:cubicBezTo>
                    <a:pt x="302" y="142"/>
                    <a:pt x="307" y="132"/>
                    <a:pt x="307" y="132"/>
                  </a:cubicBezTo>
                  <a:cubicBezTo>
                    <a:pt x="308" y="94"/>
                    <a:pt x="304" y="84"/>
                    <a:pt x="315" y="58"/>
                  </a:cubicBezTo>
                  <a:cubicBezTo>
                    <a:pt x="317" y="37"/>
                    <a:pt x="317" y="119"/>
                    <a:pt x="336" y="108"/>
                  </a:cubicBezTo>
                  <a:cubicBezTo>
                    <a:pt x="372" y="131"/>
                    <a:pt x="339" y="104"/>
                    <a:pt x="331" y="140"/>
                  </a:cubicBezTo>
                  <a:cubicBezTo>
                    <a:pt x="334" y="186"/>
                    <a:pt x="337" y="174"/>
                    <a:pt x="355" y="151"/>
                  </a:cubicBezTo>
                  <a:cubicBezTo>
                    <a:pt x="357" y="142"/>
                    <a:pt x="363" y="127"/>
                    <a:pt x="363" y="127"/>
                  </a:cubicBezTo>
                  <a:cubicBezTo>
                    <a:pt x="364" y="101"/>
                    <a:pt x="356" y="139"/>
                    <a:pt x="360" y="114"/>
                  </a:cubicBezTo>
                  <a:cubicBezTo>
                    <a:pt x="362" y="96"/>
                    <a:pt x="361" y="174"/>
                    <a:pt x="365" y="159"/>
                  </a:cubicBezTo>
                  <a:cubicBezTo>
                    <a:pt x="366" y="152"/>
                    <a:pt x="371" y="148"/>
                    <a:pt x="371" y="148"/>
                  </a:cubicBezTo>
                  <a:cubicBezTo>
                    <a:pt x="387" y="152"/>
                    <a:pt x="391" y="95"/>
                    <a:pt x="395" y="111"/>
                  </a:cubicBezTo>
                  <a:cubicBezTo>
                    <a:pt x="393" y="150"/>
                    <a:pt x="392" y="129"/>
                    <a:pt x="416" y="167"/>
                  </a:cubicBezTo>
                  <a:cubicBezTo>
                    <a:pt x="435" y="163"/>
                    <a:pt x="432" y="163"/>
                    <a:pt x="437" y="146"/>
                  </a:cubicBezTo>
                  <a:cubicBezTo>
                    <a:pt x="435" y="116"/>
                    <a:pt x="405" y="175"/>
                    <a:pt x="405" y="146"/>
                  </a:cubicBezTo>
                  <a:cubicBezTo>
                    <a:pt x="405" y="129"/>
                    <a:pt x="437" y="157"/>
                    <a:pt x="445" y="143"/>
                  </a:cubicBezTo>
                  <a:cubicBezTo>
                    <a:pt x="447" y="137"/>
                    <a:pt x="477" y="202"/>
                    <a:pt x="477" y="202"/>
                  </a:cubicBezTo>
                  <a:cubicBezTo>
                    <a:pt x="482" y="208"/>
                    <a:pt x="472" y="167"/>
                    <a:pt x="472" y="167"/>
                  </a:cubicBezTo>
                  <a:cubicBezTo>
                    <a:pt x="469" y="194"/>
                    <a:pt x="454" y="74"/>
                    <a:pt x="445" y="100"/>
                  </a:cubicBezTo>
                  <a:cubicBezTo>
                    <a:pt x="442" y="126"/>
                    <a:pt x="429" y="168"/>
                    <a:pt x="461" y="178"/>
                  </a:cubicBezTo>
                  <a:cubicBezTo>
                    <a:pt x="472" y="173"/>
                    <a:pt x="473" y="167"/>
                    <a:pt x="477" y="156"/>
                  </a:cubicBezTo>
                  <a:cubicBezTo>
                    <a:pt x="478" y="150"/>
                    <a:pt x="483" y="140"/>
                    <a:pt x="483" y="140"/>
                  </a:cubicBezTo>
                  <a:cubicBezTo>
                    <a:pt x="488" y="92"/>
                    <a:pt x="498" y="252"/>
                    <a:pt x="504" y="151"/>
                  </a:cubicBezTo>
                  <a:cubicBezTo>
                    <a:pt x="504" y="135"/>
                    <a:pt x="497" y="194"/>
                    <a:pt x="515" y="188"/>
                  </a:cubicBezTo>
                  <a:cubicBezTo>
                    <a:pt x="525" y="198"/>
                    <a:pt x="510" y="138"/>
                    <a:pt x="515" y="151"/>
                  </a:cubicBezTo>
                  <a:cubicBezTo>
                    <a:pt x="512" y="193"/>
                    <a:pt x="513" y="113"/>
                    <a:pt x="509" y="156"/>
                  </a:cubicBezTo>
                  <a:cubicBezTo>
                    <a:pt x="516" y="174"/>
                    <a:pt x="509" y="169"/>
                    <a:pt x="523" y="175"/>
                  </a:cubicBezTo>
                  <a:cubicBezTo>
                    <a:pt x="539" y="170"/>
                    <a:pt x="538" y="169"/>
                    <a:pt x="541" y="151"/>
                  </a:cubicBezTo>
                  <a:cubicBezTo>
                    <a:pt x="542" y="109"/>
                    <a:pt x="509" y="166"/>
                    <a:pt x="536" y="135"/>
                  </a:cubicBezTo>
                  <a:cubicBezTo>
                    <a:pt x="554" y="140"/>
                    <a:pt x="568" y="114"/>
                    <a:pt x="571" y="132"/>
                  </a:cubicBezTo>
                  <a:cubicBezTo>
                    <a:pt x="571" y="154"/>
                    <a:pt x="564" y="156"/>
                    <a:pt x="587" y="175"/>
                  </a:cubicBezTo>
                  <a:cubicBezTo>
                    <a:pt x="597" y="168"/>
                    <a:pt x="595" y="162"/>
                    <a:pt x="600" y="151"/>
                  </a:cubicBezTo>
                  <a:cubicBezTo>
                    <a:pt x="595" y="103"/>
                    <a:pt x="588" y="240"/>
                    <a:pt x="600" y="194"/>
                  </a:cubicBezTo>
                  <a:cubicBezTo>
                    <a:pt x="616" y="206"/>
                    <a:pt x="621" y="34"/>
                    <a:pt x="624" y="55"/>
                  </a:cubicBezTo>
                  <a:cubicBezTo>
                    <a:pt x="626" y="92"/>
                    <a:pt x="622" y="134"/>
                    <a:pt x="632" y="170"/>
                  </a:cubicBezTo>
                  <a:cubicBezTo>
                    <a:pt x="667" y="156"/>
                    <a:pt x="624" y="148"/>
                    <a:pt x="659" y="114"/>
                  </a:cubicBezTo>
                  <a:cubicBezTo>
                    <a:pt x="668" y="150"/>
                    <a:pt x="659" y="124"/>
                    <a:pt x="659" y="124"/>
                  </a:cubicBezTo>
                  <a:cubicBezTo>
                    <a:pt x="659" y="138"/>
                    <a:pt x="655" y="175"/>
                    <a:pt x="675" y="180"/>
                  </a:cubicBezTo>
                  <a:cubicBezTo>
                    <a:pt x="678" y="165"/>
                    <a:pt x="680" y="156"/>
                    <a:pt x="683" y="140"/>
                  </a:cubicBezTo>
                  <a:cubicBezTo>
                    <a:pt x="684" y="110"/>
                    <a:pt x="673" y="114"/>
                    <a:pt x="696" y="100"/>
                  </a:cubicBezTo>
                  <a:cubicBezTo>
                    <a:pt x="712" y="104"/>
                    <a:pt x="714" y="36"/>
                    <a:pt x="720" y="50"/>
                  </a:cubicBezTo>
                  <a:cubicBezTo>
                    <a:pt x="727" y="133"/>
                    <a:pt x="717" y="14"/>
                    <a:pt x="725" y="138"/>
                  </a:cubicBezTo>
                  <a:cubicBezTo>
                    <a:pt x="725" y="153"/>
                    <a:pt x="733" y="183"/>
                    <a:pt x="733" y="183"/>
                  </a:cubicBezTo>
                  <a:cubicBezTo>
                    <a:pt x="739" y="164"/>
                    <a:pt x="737" y="172"/>
                    <a:pt x="741" y="159"/>
                  </a:cubicBezTo>
                  <a:cubicBezTo>
                    <a:pt x="743" y="108"/>
                    <a:pt x="744" y="63"/>
                    <a:pt x="757" y="15"/>
                  </a:cubicBezTo>
                  <a:cubicBezTo>
                    <a:pt x="768" y="44"/>
                    <a:pt x="751" y="77"/>
                    <a:pt x="747" y="108"/>
                  </a:cubicBezTo>
                  <a:cubicBezTo>
                    <a:pt x="748" y="127"/>
                    <a:pt x="748" y="144"/>
                    <a:pt x="755" y="162"/>
                  </a:cubicBezTo>
                  <a:cubicBezTo>
                    <a:pt x="769" y="144"/>
                    <a:pt x="782" y="114"/>
                    <a:pt x="787" y="92"/>
                  </a:cubicBezTo>
                  <a:cubicBezTo>
                    <a:pt x="787" y="69"/>
                    <a:pt x="792" y="0"/>
                    <a:pt x="789" y="23"/>
                  </a:cubicBezTo>
                  <a:cubicBezTo>
                    <a:pt x="786" y="37"/>
                    <a:pt x="783" y="51"/>
                    <a:pt x="781" y="66"/>
                  </a:cubicBezTo>
                  <a:cubicBezTo>
                    <a:pt x="779" y="89"/>
                    <a:pt x="757" y="169"/>
                    <a:pt x="789" y="162"/>
                  </a:cubicBezTo>
                  <a:cubicBezTo>
                    <a:pt x="795" y="153"/>
                    <a:pt x="796" y="147"/>
                    <a:pt x="800" y="138"/>
                  </a:cubicBezTo>
                  <a:cubicBezTo>
                    <a:pt x="801" y="108"/>
                    <a:pt x="797" y="48"/>
                    <a:pt x="821" y="20"/>
                  </a:cubicBezTo>
                  <a:cubicBezTo>
                    <a:pt x="841" y="27"/>
                    <a:pt x="839" y="22"/>
                    <a:pt x="859" y="15"/>
                  </a:cubicBezTo>
                  <a:cubicBezTo>
                    <a:pt x="870" y="19"/>
                    <a:pt x="871" y="25"/>
                    <a:pt x="875" y="36"/>
                  </a:cubicBezTo>
                  <a:cubicBezTo>
                    <a:pt x="870" y="75"/>
                    <a:pt x="863" y="114"/>
                    <a:pt x="856" y="154"/>
                  </a:cubicBezTo>
                  <a:cubicBezTo>
                    <a:pt x="858" y="165"/>
                    <a:pt x="859" y="182"/>
                    <a:pt x="869" y="164"/>
                  </a:cubicBezTo>
                  <a:cubicBezTo>
                    <a:pt x="870" y="161"/>
                    <a:pt x="873" y="158"/>
                    <a:pt x="875" y="156"/>
                  </a:cubicBezTo>
                  <a:cubicBezTo>
                    <a:pt x="881" y="122"/>
                    <a:pt x="889" y="88"/>
                    <a:pt x="899" y="55"/>
                  </a:cubicBezTo>
                  <a:cubicBezTo>
                    <a:pt x="900" y="38"/>
                    <a:pt x="896" y="25"/>
                    <a:pt x="912" y="20"/>
                  </a:cubicBezTo>
                  <a:cubicBezTo>
                    <a:pt x="926" y="59"/>
                    <a:pt x="913" y="105"/>
                    <a:pt x="909" y="148"/>
                  </a:cubicBezTo>
                  <a:cubicBezTo>
                    <a:pt x="916" y="182"/>
                    <a:pt x="918" y="164"/>
                    <a:pt x="931" y="154"/>
                  </a:cubicBezTo>
                  <a:cubicBezTo>
                    <a:pt x="933" y="145"/>
                    <a:pt x="939" y="130"/>
                    <a:pt x="939" y="130"/>
                  </a:cubicBezTo>
                  <a:cubicBezTo>
                    <a:pt x="933" y="93"/>
                    <a:pt x="916" y="41"/>
                    <a:pt x="941" y="12"/>
                  </a:cubicBezTo>
                  <a:cubicBezTo>
                    <a:pt x="949" y="23"/>
                    <a:pt x="952" y="36"/>
                    <a:pt x="955" y="50"/>
                  </a:cubicBezTo>
                  <a:cubicBezTo>
                    <a:pt x="965" y="41"/>
                    <a:pt x="965" y="29"/>
                    <a:pt x="973" y="18"/>
                  </a:cubicBezTo>
                  <a:cubicBezTo>
                    <a:pt x="983" y="20"/>
                    <a:pt x="986" y="23"/>
                    <a:pt x="989" y="34"/>
                  </a:cubicBezTo>
                  <a:cubicBezTo>
                    <a:pt x="982" y="67"/>
                    <a:pt x="963" y="95"/>
                    <a:pt x="957" y="130"/>
                  </a:cubicBezTo>
                  <a:cubicBezTo>
                    <a:pt x="958" y="148"/>
                    <a:pt x="952" y="168"/>
                    <a:pt x="971" y="175"/>
                  </a:cubicBezTo>
                  <a:cubicBezTo>
                    <a:pt x="982" y="170"/>
                    <a:pt x="983" y="157"/>
                    <a:pt x="987" y="146"/>
                  </a:cubicBezTo>
                  <a:cubicBezTo>
                    <a:pt x="988" y="104"/>
                    <a:pt x="978" y="85"/>
                    <a:pt x="1008" y="66"/>
                  </a:cubicBezTo>
                </a:path>
              </a:pathLst>
            </a:custGeom>
            <a:noFill/>
            <a:ln w="285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287" name="Freeform 199">
              <a:extLst>
                <a:ext uri="{FF2B5EF4-FFF2-40B4-BE49-F238E27FC236}">
                  <a16:creationId xmlns:a16="http://schemas.microsoft.com/office/drawing/2014/main" xmlns="" id="{956A8585-FFB4-465E-ADAE-C15ECDC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285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8" name="Freeform 200">
              <a:extLst>
                <a:ext uri="{FF2B5EF4-FFF2-40B4-BE49-F238E27FC236}">
                  <a16:creationId xmlns:a16="http://schemas.microsoft.com/office/drawing/2014/main" xmlns="" id="{6BFDE0F6-0130-43F2-B2F5-44C0894B9CE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3" y="2347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89" name="Freeform 201">
              <a:extLst>
                <a:ext uri="{FF2B5EF4-FFF2-40B4-BE49-F238E27FC236}">
                  <a16:creationId xmlns:a16="http://schemas.microsoft.com/office/drawing/2014/main" xmlns="" id="{26B48E1B-D279-47DE-812A-805C36310682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043" y="2264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290" name="Freeform 202">
              <a:extLst>
                <a:ext uri="{FF2B5EF4-FFF2-40B4-BE49-F238E27FC236}">
                  <a16:creationId xmlns:a16="http://schemas.microsoft.com/office/drawing/2014/main" xmlns="" id="{170F1DAF-DAB7-44E8-935E-86F42F510775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032" y="2338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694" name="Rectangle 203">
              <a:extLst>
                <a:ext uri="{FF2B5EF4-FFF2-40B4-BE49-F238E27FC236}">
                  <a16:creationId xmlns:a16="http://schemas.microsoft.com/office/drawing/2014/main" xmlns="" id="{9677E16D-B1C2-46C2-A66B-BFA77BA03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2442"/>
              <a:ext cx="1010" cy="231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89292" name="Freeform 204">
              <a:extLst>
                <a:ext uri="{FF2B5EF4-FFF2-40B4-BE49-F238E27FC236}">
                  <a16:creationId xmlns:a16="http://schemas.microsoft.com/office/drawing/2014/main" xmlns="" id="{22235612-BA10-4612-9A47-1EE071210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391"/>
              <a:ext cx="691" cy="231"/>
            </a:xfrm>
            <a:custGeom>
              <a:avLst/>
              <a:gdLst>
                <a:gd name="T0" fmla="*/ 187 w 691"/>
                <a:gd name="T1" fmla="*/ 78 h 443"/>
                <a:gd name="T2" fmla="*/ 125 w 691"/>
                <a:gd name="T3" fmla="*/ 59 h 443"/>
                <a:gd name="T4" fmla="*/ 85 w 691"/>
                <a:gd name="T5" fmla="*/ 38 h 443"/>
                <a:gd name="T6" fmla="*/ 56 w 691"/>
                <a:gd name="T7" fmla="*/ 16 h 443"/>
                <a:gd name="T8" fmla="*/ 13 w 691"/>
                <a:gd name="T9" fmla="*/ 16 h 443"/>
                <a:gd name="T10" fmla="*/ 5 w 691"/>
                <a:gd name="T11" fmla="*/ 19 h 443"/>
                <a:gd name="T12" fmla="*/ 32 w 691"/>
                <a:gd name="T13" fmla="*/ 56 h 443"/>
                <a:gd name="T14" fmla="*/ 35 w 691"/>
                <a:gd name="T15" fmla="*/ 91 h 443"/>
                <a:gd name="T16" fmla="*/ 67 w 691"/>
                <a:gd name="T17" fmla="*/ 131 h 443"/>
                <a:gd name="T18" fmla="*/ 85 w 691"/>
                <a:gd name="T19" fmla="*/ 158 h 443"/>
                <a:gd name="T20" fmla="*/ 83 w 691"/>
                <a:gd name="T21" fmla="*/ 192 h 443"/>
                <a:gd name="T22" fmla="*/ 77 w 691"/>
                <a:gd name="T23" fmla="*/ 208 h 443"/>
                <a:gd name="T24" fmla="*/ 99 w 691"/>
                <a:gd name="T25" fmla="*/ 251 h 443"/>
                <a:gd name="T26" fmla="*/ 109 w 691"/>
                <a:gd name="T27" fmla="*/ 275 h 443"/>
                <a:gd name="T28" fmla="*/ 133 w 691"/>
                <a:gd name="T29" fmla="*/ 334 h 443"/>
                <a:gd name="T30" fmla="*/ 165 w 691"/>
                <a:gd name="T31" fmla="*/ 352 h 443"/>
                <a:gd name="T32" fmla="*/ 181 w 691"/>
                <a:gd name="T33" fmla="*/ 358 h 443"/>
                <a:gd name="T34" fmla="*/ 211 w 691"/>
                <a:gd name="T35" fmla="*/ 376 h 443"/>
                <a:gd name="T36" fmla="*/ 232 w 691"/>
                <a:gd name="T37" fmla="*/ 398 h 443"/>
                <a:gd name="T38" fmla="*/ 259 w 691"/>
                <a:gd name="T39" fmla="*/ 419 h 443"/>
                <a:gd name="T40" fmla="*/ 317 w 691"/>
                <a:gd name="T41" fmla="*/ 443 h 443"/>
                <a:gd name="T42" fmla="*/ 363 w 691"/>
                <a:gd name="T43" fmla="*/ 432 h 443"/>
                <a:gd name="T44" fmla="*/ 387 w 691"/>
                <a:gd name="T45" fmla="*/ 424 h 443"/>
                <a:gd name="T46" fmla="*/ 448 w 691"/>
                <a:gd name="T47" fmla="*/ 432 h 443"/>
                <a:gd name="T48" fmla="*/ 523 w 691"/>
                <a:gd name="T49" fmla="*/ 406 h 443"/>
                <a:gd name="T50" fmla="*/ 547 w 691"/>
                <a:gd name="T51" fmla="*/ 395 h 443"/>
                <a:gd name="T52" fmla="*/ 581 w 691"/>
                <a:gd name="T53" fmla="*/ 344 h 443"/>
                <a:gd name="T54" fmla="*/ 605 w 691"/>
                <a:gd name="T55" fmla="*/ 336 h 443"/>
                <a:gd name="T56" fmla="*/ 627 w 691"/>
                <a:gd name="T57" fmla="*/ 251 h 443"/>
                <a:gd name="T58" fmla="*/ 656 w 691"/>
                <a:gd name="T59" fmla="*/ 120 h 443"/>
                <a:gd name="T60" fmla="*/ 667 w 691"/>
                <a:gd name="T61" fmla="*/ 88 h 443"/>
                <a:gd name="T62" fmla="*/ 683 w 691"/>
                <a:gd name="T63" fmla="*/ 59 h 443"/>
                <a:gd name="T64" fmla="*/ 691 w 691"/>
                <a:gd name="T65" fmla="*/ 35 h 443"/>
                <a:gd name="T66" fmla="*/ 632 w 691"/>
                <a:gd name="T67" fmla="*/ 0 h 443"/>
                <a:gd name="T68" fmla="*/ 605 w 691"/>
                <a:gd name="T69" fmla="*/ 8 h 443"/>
                <a:gd name="T70" fmla="*/ 568 w 691"/>
                <a:gd name="T71" fmla="*/ 32 h 443"/>
                <a:gd name="T72" fmla="*/ 488 w 691"/>
                <a:gd name="T73" fmla="*/ 59 h 443"/>
                <a:gd name="T74" fmla="*/ 456 w 691"/>
                <a:gd name="T75" fmla="*/ 64 h 443"/>
                <a:gd name="T76" fmla="*/ 440 w 691"/>
                <a:gd name="T77" fmla="*/ 70 h 443"/>
                <a:gd name="T78" fmla="*/ 389 w 691"/>
                <a:gd name="T79" fmla="*/ 94 h 443"/>
                <a:gd name="T80" fmla="*/ 277 w 691"/>
                <a:gd name="T81" fmla="*/ 94 h 443"/>
                <a:gd name="T82" fmla="*/ 240 w 691"/>
                <a:gd name="T83" fmla="*/ 104 h 443"/>
                <a:gd name="T84" fmla="*/ 200 w 691"/>
                <a:gd name="T85" fmla="*/ 86 h 443"/>
                <a:gd name="T86" fmla="*/ 187 w 691"/>
                <a:gd name="T87" fmla="*/ 78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1" h="443">
                  <a:moveTo>
                    <a:pt x="187" y="78"/>
                  </a:moveTo>
                  <a:cubicBezTo>
                    <a:pt x="166" y="70"/>
                    <a:pt x="146" y="61"/>
                    <a:pt x="125" y="59"/>
                  </a:cubicBezTo>
                  <a:cubicBezTo>
                    <a:pt x="112" y="54"/>
                    <a:pt x="94" y="49"/>
                    <a:pt x="85" y="38"/>
                  </a:cubicBezTo>
                  <a:cubicBezTo>
                    <a:pt x="74" y="25"/>
                    <a:pt x="71" y="20"/>
                    <a:pt x="56" y="16"/>
                  </a:cubicBezTo>
                  <a:cubicBezTo>
                    <a:pt x="43" y="8"/>
                    <a:pt x="27" y="14"/>
                    <a:pt x="13" y="16"/>
                  </a:cubicBezTo>
                  <a:cubicBezTo>
                    <a:pt x="10" y="17"/>
                    <a:pt x="6" y="16"/>
                    <a:pt x="5" y="19"/>
                  </a:cubicBezTo>
                  <a:cubicBezTo>
                    <a:pt x="0" y="28"/>
                    <a:pt x="20" y="53"/>
                    <a:pt x="32" y="56"/>
                  </a:cubicBezTo>
                  <a:cubicBezTo>
                    <a:pt x="37" y="70"/>
                    <a:pt x="36" y="74"/>
                    <a:pt x="35" y="91"/>
                  </a:cubicBezTo>
                  <a:cubicBezTo>
                    <a:pt x="37" y="116"/>
                    <a:pt x="44" y="122"/>
                    <a:pt x="67" y="131"/>
                  </a:cubicBezTo>
                  <a:cubicBezTo>
                    <a:pt x="72" y="140"/>
                    <a:pt x="79" y="148"/>
                    <a:pt x="85" y="158"/>
                  </a:cubicBezTo>
                  <a:cubicBezTo>
                    <a:pt x="88" y="170"/>
                    <a:pt x="86" y="180"/>
                    <a:pt x="83" y="192"/>
                  </a:cubicBezTo>
                  <a:cubicBezTo>
                    <a:pt x="81" y="197"/>
                    <a:pt x="77" y="208"/>
                    <a:pt x="77" y="208"/>
                  </a:cubicBezTo>
                  <a:cubicBezTo>
                    <a:pt x="81" y="224"/>
                    <a:pt x="88" y="237"/>
                    <a:pt x="99" y="251"/>
                  </a:cubicBezTo>
                  <a:cubicBezTo>
                    <a:pt x="101" y="262"/>
                    <a:pt x="107" y="263"/>
                    <a:pt x="109" y="275"/>
                  </a:cubicBezTo>
                  <a:cubicBezTo>
                    <a:pt x="112" y="296"/>
                    <a:pt x="115" y="319"/>
                    <a:pt x="133" y="334"/>
                  </a:cubicBezTo>
                  <a:cubicBezTo>
                    <a:pt x="141" y="340"/>
                    <a:pt x="155" y="347"/>
                    <a:pt x="165" y="352"/>
                  </a:cubicBezTo>
                  <a:cubicBezTo>
                    <a:pt x="170" y="354"/>
                    <a:pt x="181" y="358"/>
                    <a:pt x="181" y="358"/>
                  </a:cubicBezTo>
                  <a:cubicBezTo>
                    <a:pt x="189" y="365"/>
                    <a:pt x="203" y="367"/>
                    <a:pt x="211" y="376"/>
                  </a:cubicBezTo>
                  <a:cubicBezTo>
                    <a:pt x="226" y="394"/>
                    <a:pt x="218" y="387"/>
                    <a:pt x="232" y="398"/>
                  </a:cubicBezTo>
                  <a:cubicBezTo>
                    <a:pt x="238" y="408"/>
                    <a:pt x="247" y="414"/>
                    <a:pt x="259" y="419"/>
                  </a:cubicBezTo>
                  <a:cubicBezTo>
                    <a:pt x="272" y="432"/>
                    <a:pt x="298" y="438"/>
                    <a:pt x="317" y="443"/>
                  </a:cubicBezTo>
                  <a:cubicBezTo>
                    <a:pt x="342" y="440"/>
                    <a:pt x="343" y="440"/>
                    <a:pt x="363" y="432"/>
                  </a:cubicBezTo>
                  <a:cubicBezTo>
                    <a:pt x="370" y="428"/>
                    <a:pt x="387" y="424"/>
                    <a:pt x="387" y="424"/>
                  </a:cubicBezTo>
                  <a:cubicBezTo>
                    <a:pt x="420" y="426"/>
                    <a:pt x="424" y="426"/>
                    <a:pt x="448" y="432"/>
                  </a:cubicBezTo>
                  <a:cubicBezTo>
                    <a:pt x="473" y="428"/>
                    <a:pt x="495" y="409"/>
                    <a:pt x="523" y="406"/>
                  </a:cubicBezTo>
                  <a:cubicBezTo>
                    <a:pt x="541" y="398"/>
                    <a:pt x="534" y="403"/>
                    <a:pt x="547" y="395"/>
                  </a:cubicBezTo>
                  <a:cubicBezTo>
                    <a:pt x="558" y="379"/>
                    <a:pt x="565" y="355"/>
                    <a:pt x="581" y="344"/>
                  </a:cubicBezTo>
                  <a:cubicBezTo>
                    <a:pt x="587" y="338"/>
                    <a:pt x="605" y="336"/>
                    <a:pt x="605" y="336"/>
                  </a:cubicBezTo>
                  <a:cubicBezTo>
                    <a:pt x="615" y="308"/>
                    <a:pt x="620" y="279"/>
                    <a:pt x="627" y="251"/>
                  </a:cubicBezTo>
                  <a:cubicBezTo>
                    <a:pt x="619" y="194"/>
                    <a:pt x="626" y="166"/>
                    <a:pt x="656" y="120"/>
                  </a:cubicBezTo>
                  <a:cubicBezTo>
                    <a:pt x="658" y="107"/>
                    <a:pt x="659" y="98"/>
                    <a:pt x="667" y="88"/>
                  </a:cubicBezTo>
                  <a:cubicBezTo>
                    <a:pt x="669" y="78"/>
                    <a:pt x="676" y="67"/>
                    <a:pt x="683" y="59"/>
                  </a:cubicBezTo>
                  <a:cubicBezTo>
                    <a:pt x="685" y="50"/>
                    <a:pt x="691" y="35"/>
                    <a:pt x="691" y="35"/>
                  </a:cubicBezTo>
                  <a:cubicBezTo>
                    <a:pt x="684" y="2"/>
                    <a:pt x="658" y="9"/>
                    <a:pt x="632" y="0"/>
                  </a:cubicBezTo>
                  <a:cubicBezTo>
                    <a:pt x="622" y="2"/>
                    <a:pt x="614" y="5"/>
                    <a:pt x="605" y="8"/>
                  </a:cubicBezTo>
                  <a:cubicBezTo>
                    <a:pt x="594" y="15"/>
                    <a:pt x="580" y="28"/>
                    <a:pt x="568" y="32"/>
                  </a:cubicBezTo>
                  <a:cubicBezTo>
                    <a:pt x="548" y="55"/>
                    <a:pt x="516" y="56"/>
                    <a:pt x="488" y="59"/>
                  </a:cubicBezTo>
                  <a:cubicBezTo>
                    <a:pt x="477" y="60"/>
                    <a:pt x="466" y="61"/>
                    <a:pt x="456" y="64"/>
                  </a:cubicBezTo>
                  <a:cubicBezTo>
                    <a:pt x="450" y="65"/>
                    <a:pt x="440" y="70"/>
                    <a:pt x="440" y="70"/>
                  </a:cubicBezTo>
                  <a:cubicBezTo>
                    <a:pt x="426" y="83"/>
                    <a:pt x="407" y="88"/>
                    <a:pt x="389" y="94"/>
                  </a:cubicBezTo>
                  <a:cubicBezTo>
                    <a:pt x="351" y="86"/>
                    <a:pt x="315" y="90"/>
                    <a:pt x="277" y="94"/>
                  </a:cubicBezTo>
                  <a:cubicBezTo>
                    <a:pt x="264" y="96"/>
                    <a:pt x="252" y="101"/>
                    <a:pt x="240" y="104"/>
                  </a:cubicBezTo>
                  <a:cubicBezTo>
                    <a:pt x="223" y="100"/>
                    <a:pt x="214" y="89"/>
                    <a:pt x="200" y="86"/>
                  </a:cubicBezTo>
                  <a:cubicBezTo>
                    <a:pt x="196" y="82"/>
                    <a:pt x="187" y="78"/>
                    <a:pt x="187" y="7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</p:grpSp>
      <p:grpSp>
        <p:nvGrpSpPr>
          <p:cNvPr id="23568" name="Group 205">
            <a:extLst>
              <a:ext uri="{FF2B5EF4-FFF2-40B4-BE49-F238E27FC236}">
                <a16:creationId xmlns:a16="http://schemas.microsoft.com/office/drawing/2014/main" xmlns="" id="{FE3E5D41-2F82-4493-8BBA-60B67F52EF0D}"/>
              </a:ext>
            </a:extLst>
          </p:cNvPr>
          <p:cNvGrpSpPr>
            <a:grpSpLocks/>
          </p:cNvGrpSpPr>
          <p:nvPr/>
        </p:nvGrpSpPr>
        <p:grpSpPr bwMode="auto">
          <a:xfrm>
            <a:off x="3686175" y="3810002"/>
            <a:ext cx="1697038" cy="1325564"/>
            <a:chOff x="1352" y="2220"/>
            <a:chExt cx="1069" cy="835"/>
          </a:xfrm>
        </p:grpSpPr>
        <p:sp>
          <p:nvSpPr>
            <p:cNvPr id="23569" name="Rectangle 206">
              <a:extLst>
                <a:ext uri="{FF2B5EF4-FFF2-40B4-BE49-F238E27FC236}">
                  <a16:creationId xmlns:a16="http://schemas.microsoft.com/office/drawing/2014/main" xmlns="" id="{6005DA2B-2C96-4C05-A76A-579591480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2660"/>
              <a:ext cx="115" cy="231"/>
            </a:xfrm>
            <a:prstGeom prst="rect">
              <a:avLst/>
            </a:prstGeom>
            <a:solidFill>
              <a:schemeClr val="fol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570" name="Rectangle 207">
              <a:extLst>
                <a:ext uri="{FF2B5EF4-FFF2-40B4-BE49-F238E27FC236}">
                  <a16:creationId xmlns:a16="http://schemas.microsoft.com/office/drawing/2014/main" xmlns="" id="{E5BB9149-1140-40BC-AFB8-4886B50F3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2220"/>
              <a:ext cx="115" cy="23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571" name="Rectangle 208" descr="Oak">
              <a:extLst>
                <a:ext uri="{FF2B5EF4-FFF2-40B4-BE49-F238E27FC236}">
                  <a16:creationId xmlns:a16="http://schemas.microsoft.com/office/drawing/2014/main" xmlns="" id="{47F32039-E37A-46BE-B0A5-0C266618E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2492"/>
              <a:ext cx="115" cy="231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572" name="Rectangle 209" descr="Granite">
              <a:extLst>
                <a:ext uri="{FF2B5EF4-FFF2-40B4-BE49-F238E27FC236}">
                  <a16:creationId xmlns:a16="http://schemas.microsoft.com/office/drawing/2014/main" xmlns="" id="{E5BC1CD9-2350-42A1-A9AB-AE2C35AE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2604"/>
              <a:ext cx="115" cy="231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573" name="Freeform 210">
              <a:extLst>
                <a:ext uri="{FF2B5EF4-FFF2-40B4-BE49-F238E27FC236}">
                  <a16:creationId xmlns:a16="http://schemas.microsoft.com/office/drawing/2014/main" xmlns="" id="{E1385F7D-B096-4010-AD15-D862CB222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720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574" name="Freeform 211">
              <a:extLst>
                <a:ext uri="{FF2B5EF4-FFF2-40B4-BE49-F238E27FC236}">
                  <a16:creationId xmlns:a16="http://schemas.microsoft.com/office/drawing/2014/main" xmlns="" id="{6539BE01-3BE1-45B4-B536-760A29249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741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575" name="Freeform 212">
              <a:extLst>
                <a:ext uri="{FF2B5EF4-FFF2-40B4-BE49-F238E27FC236}">
                  <a16:creationId xmlns:a16="http://schemas.microsoft.com/office/drawing/2014/main" xmlns="" id="{ADED9880-3847-49B9-A9ED-B67344CDA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762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576" name="Freeform 213">
              <a:extLst>
                <a:ext uri="{FF2B5EF4-FFF2-40B4-BE49-F238E27FC236}">
                  <a16:creationId xmlns:a16="http://schemas.microsoft.com/office/drawing/2014/main" xmlns="" id="{D8038A26-E5A8-44D1-BA7E-427FD3D58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783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577" name="Freeform 214">
              <a:extLst>
                <a:ext uri="{FF2B5EF4-FFF2-40B4-BE49-F238E27FC236}">
                  <a16:creationId xmlns:a16="http://schemas.microsoft.com/office/drawing/2014/main" xmlns="" id="{AAC72962-7D0C-4D08-8DE6-D58BF5F09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80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23578" name="Freeform 215">
              <a:extLst>
                <a:ext uri="{FF2B5EF4-FFF2-40B4-BE49-F238E27FC236}">
                  <a16:creationId xmlns:a16="http://schemas.microsoft.com/office/drawing/2014/main" xmlns="" id="{F05B86ED-6B3F-47F0-B5D7-0EEA30BA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824"/>
              <a:ext cx="115" cy="231"/>
            </a:xfrm>
            <a:custGeom>
              <a:avLst/>
              <a:gdLst>
                <a:gd name="T0" fmla="*/ 0 w 1005"/>
                <a:gd name="T1" fmla="*/ 24 h 24"/>
                <a:gd name="T2" fmla="*/ 45 w 1005"/>
                <a:gd name="T3" fmla="*/ 22 h 24"/>
                <a:gd name="T4" fmla="*/ 90 w 1005"/>
                <a:gd name="T5" fmla="*/ 19 h 24"/>
                <a:gd name="T6" fmla="*/ 136 w 1005"/>
                <a:gd name="T7" fmla="*/ 16 h 24"/>
                <a:gd name="T8" fmla="*/ 184 w 1005"/>
                <a:gd name="T9" fmla="*/ 19 h 24"/>
                <a:gd name="T10" fmla="*/ 248 w 1005"/>
                <a:gd name="T11" fmla="*/ 14 h 24"/>
                <a:gd name="T12" fmla="*/ 317 w 1005"/>
                <a:gd name="T13" fmla="*/ 14 h 24"/>
                <a:gd name="T14" fmla="*/ 346 w 1005"/>
                <a:gd name="T15" fmla="*/ 16 h 24"/>
                <a:gd name="T16" fmla="*/ 365 w 1005"/>
                <a:gd name="T17" fmla="*/ 14 h 24"/>
                <a:gd name="T18" fmla="*/ 381 w 1005"/>
                <a:gd name="T19" fmla="*/ 8 h 24"/>
                <a:gd name="T20" fmla="*/ 448 w 1005"/>
                <a:gd name="T21" fmla="*/ 8 h 24"/>
                <a:gd name="T22" fmla="*/ 488 w 1005"/>
                <a:gd name="T23" fmla="*/ 6 h 24"/>
                <a:gd name="T24" fmla="*/ 549 w 1005"/>
                <a:gd name="T25" fmla="*/ 3 h 24"/>
                <a:gd name="T26" fmla="*/ 576 w 1005"/>
                <a:gd name="T27" fmla="*/ 11 h 24"/>
                <a:gd name="T28" fmla="*/ 616 w 1005"/>
                <a:gd name="T29" fmla="*/ 8 h 24"/>
                <a:gd name="T30" fmla="*/ 666 w 1005"/>
                <a:gd name="T31" fmla="*/ 6 h 24"/>
                <a:gd name="T32" fmla="*/ 741 w 1005"/>
                <a:gd name="T33" fmla="*/ 3 h 24"/>
                <a:gd name="T34" fmla="*/ 792 w 1005"/>
                <a:gd name="T35" fmla="*/ 6 h 24"/>
                <a:gd name="T36" fmla="*/ 842 w 1005"/>
                <a:gd name="T37" fmla="*/ 16 h 24"/>
                <a:gd name="T38" fmla="*/ 874 w 1005"/>
                <a:gd name="T39" fmla="*/ 6 h 24"/>
                <a:gd name="T40" fmla="*/ 909 w 1005"/>
                <a:gd name="T41" fmla="*/ 6 h 24"/>
                <a:gd name="T42" fmla="*/ 949 w 1005"/>
                <a:gd name="T43" fmla="*/ 3 h 24"/>
                <a:gd name="T44" fmla="*/ 989 w 1005"/>
                <a:gd name="T45" fmla="*/ 6 h 24"/>
                <a:gd name="T46" fmla="*/ 1005 w 1005"/>
                <a:gd name="T47" fmla="*/ 11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05"/>
                <a:gd name="T73" fmla="*/ 0 h 24"/>
                <a:gd name="T74" fmla="*/ 1005 w 100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05" h="24">
                  <a:moveTo>
                    <a:pt x="0" y="24"/>
                  </a:moveTo>
                  <a:cubicBezTo>
                    <a:pt x="15" y="14"/>
                    <a:pt x="27" y="15"/>
                    <a:pt x="45" y="22"/>
                  </a:cubicBezTo>
                  <a:cubicBezTo>
                    <a:pt x="65" y="18"/>
                    <a:pt x="69" y="15"/>
                    <a:pt x="90" y="19"/>
                  </a:cubicBezTo>
                  <a:cubicBezTo>
                    <a:pt x="105" y="24"/>
                    <a:pt x="120" y="20"/>
                    <a:pt x="136" y="16"/>
                  </a:cubicBezTo>
                  <a:cubicBezTo>
                    <a:pt x="157" y="19"/>
                    <a:pt x="160" y="22"/>
                    <a:pt x="184" y="19"/>
                  </a:cubicBezTo>
                  <a:cubicBezTo>
                    <a:pt x="203" y="11"/>
                    <a:pt x="226" y="19"/>
                    <a:pt x="248" y="14"/>
                  </a:cubicBezTo>
                  <a:cubicBezTo>
                    <a:pt x="275" y="15"/>
                    <a:pt x="290" y="16"/>
                    <a:pt x="317" y="14"/>
                  </a:cubicBezTo>
                  <a:cubicBezTo>
                    <a:pt x="326" y="10"/>
                    <a:pt x="346" y="16"/>
                    <a:pt x="346" y="16"/>
                  </a:cubicBezTo>
                  <a:cubicBezTo>
                    <a:pt x="352" y="15"/>
                    <a:pt x="358" y="15"/>
                    <a:pt x="365" y="14"/>
                  </a:cubicBezTo>
                  <a:cubicBezTo>
                    <a:pt x="370" y="12"/>
                    <a:pt x="381" y="8"/>
                    <a:pt x="381" y="8"/>
                  </a:cubicBezTo>
                  <a:cubicBezTo>
                    <a:pt x="406" y="15"/>
                    <a:pt x="420" y="10"/>
                    <a:pt x="448" y="8"/>
                  </a:cubicBezTo>
                  <a:cubicBezTo>
                    <a:pt x="466" y="15"/>
                    <a:pt x="469" y="10"/>
                    <a:pt x="488" y="6"/>
                  </a:cubicBezTo>
                  <a:cubicBezTo>
                    <a:pt x="508" y="7"/>
                    <a:pt x="529" y="10"/>
                    <a:pt x="549" y="3"/>
                  </a:cubicBezTo>
                  <a:cubicBezTo>
                    <a:pt x="557" y="6"/>
                    <a:pt x="567" y="7"/>
                    <a:pt x="576" y="11"/>
                  </a:cubicBezTo>
                  <a:cubicBezTo>
                    <a:pt x="592" y="4"/>
                    <a:pt x="596" y="6"/>
                    <a:pt x="616" y="8"/>
                  </a:cubicBezTo>
                  <a:cubicBezTo>
                    <a:pt x="631" y="13"/>
                    <a:pt x="666" y="6"/>
                    <a:pt x="666" y="6"/>
                  </a:cubicBezTo>
                  <a:cubicBezTo>
                    <a:pt x="692" y="7"/>
                    <a:pt x="719" y="16"/>
                    <a:pt x="741" y="3"/>
                  </a:cubicBezTo>
                  <a:cubicBezTo>
                    <a:pt x="762" y="6"/>
                    <a:pt x="770" y="7"/>
                    <a:pt x="792" y="6"/>
                  </a:cubicBezTo>
                  <a:cubicBezTo>
                    <a:pt x="807" y="0"/>
                    <a:pt x="825" y="11"/>
                    <a:pt x="842" y="16"/>
                  </a:cubicBezTo>
                  <a:cubicBezTo>
                    <a:pt x="852" y="13"/>
                    <a:pt x="863" y="8"/>
                    <a:pt x="874" y="6"/>
                  </a:cubicBezTo>
                  <a:cubicBezTo>
                    <a:pt x="889" y="8"/>
                    <a:pt x="893" y="9"/>
                    <a:pt x="909" y="6"/>
                  </a:cubicBezTo>
                  <a:cubicBezTo>
                    <a:pt x="928" y="7"/>
                    <a:pt x="932" y="9"/>
                    <a:pt x="949" y="3"/>
                  </a:cubicBezTo>
                  <a:cubicBezTo>
                    <a:pt x="965" y="5"/>
                    <a:pt x="973" y="8"/>
                    <a:pt x="989" y="6"/>
                  </a:cubicBezTo>
                  <a:cubicBezTo>
                    <a:pt x="994" y="7"/>
                    <a:pt x="1005" y="11"/>
                    <a:pt x="1005" y="11"/>
                  </a:cubicBezTo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304" name="Freeform 216">
              <a:extLst>
                <a:ext uri="{FF2B5EF4-FFF2-40B4-BE49-F238E27FC236}">
                  <a16:creationId xmlns:a16="http://schemas.microsoft.com/office/drawing/2014/main" xmlns="" id="{67601B60-4413-4B6D-B1F7-158365B7F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533"/>
              <a:ext cx="115" cy="231"/>
            </a:xfrm>
            <a:custGeom>
              <a:avLst/>
              <a:gdLst>
                <a:gd name="T0" fmla="*/ 53 w 97"/>
                <a:gd name="T1" fmla="*/ 10 h 74"/>
                <a:gd name="T2" fmla="*/ 0 w 97"/>
                <a:gd name="T3" fmla="*/ 26 h 74"/>
                <a:gd name="T4" fmla="*/ 77 w 97"/>
                <a:gd name="T5" fmla="*/ 74 h 74"/>
                <a:gd name="T6" fmla="*/ 96 w 97"/>
                <a:gd name="T7" fmla="*/ 60 h 74"/>
                <a:gd name="T8" fmla="*/ 80 w 97"/>
                <a:gd name="T9" fmla="*/ 26 h 74"/>
                <a:gd name="T10" fmla="*/ 61 w 97"/>
                <a:gd name="T11" fmla="*/ 12 h 74"/>
                <a:gd name="T12" fmla="*/ 53 w 97"/>
                <a:gd name="T13" fmla="*/ 1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74">
                  <a:moveTo>
                    <a:pt x="53" y="10"/>
                  </a:moveTo>
                  <a:cubicBezTo>
                    <a:pt x="16" y="11"/>
                    <a:pt x="9" y="0"/>
                    <a:pt x="0" y="26"/>
                  </a:cubicBezTo>
                  <a:cubicBezTo>
                    <a:pt x="10" y="70"/>
                    <a:pt x="31" y="70"/>
                    <a:pt x="77" y="74"/>
                  </a:cubicBezTo>
                  <a:cubicBezTo>
                    <a:pt x="85" y="70"/>
                    <a:pt x="89" y="67"/>
                    <a:pt x="96" y="60"/>
                  </a:cubicBezTo>
                  <a:cubicBezTo>
                    <a:pt x="93" y="40"/>
                    <a:pt x="97" y="33"/>
                    <a:pt x="80" y="26"/>
                  </a:cubicBezTo>
                  <a:cubicBezTo>
                    <a:pt x="75" y="20"/>
                    <a:pt x="67" y="15"/>
                    <a:pt x="61" y="12"/>
                  </a:cubicBezTo>
                  <a:cubicBezTo>
                    <a:pt x="58" y="10"/>
                    <a:pt x="53" y="10"/>
                    <a:pt x="53" y="1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05" name="Freeform 217">
              <a:extLst>
                <a:ext uri="{FF2B5EF4-FFF2-40B4-BE49-F238E27FC236}">
                  <a16:creationId xmlns:a16="http://schemas.microsoft.com/office/drawing/2014/main" xmlns="" id="{EFC9081A-0D2A-4F05-A7F3-D295B5E8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618"/>
              <a:ext cx="115" cy="231"/>
            </a:xfrm>
            <a:custGeom>
              <a:avLst/>
              <a:gdLst>
                <a:gd name="T0" fmla="*/ 53 w 83"/>
                <a:gd name="T1" fmla="*/ 0 h 80"/>
                <a:gd name="T2" fmla="*/ 18 w 83"/>
                <a:gd name="T3" fmla="*/ 13 h 80"/>
                <a:gd name="T4" fmla="*/ 47 w 83"/>
                <a:gd name="T5" fmla="*/ 80 h 80"/>
                <a:gd name="T6" fmla="*/ 77 w 83"/>
                <a:gd name="T7" fmla="*/ 66 h 80"/>
                <a:gd name="T8" fmla="*/ 53 w 83"/>
                <a:gd name="T9" fmla="*/ 0 h 80"/>
                <a:gd name="T10" fmla="*/ 26 w 83"/>
                <a:gd name="T11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0">
                  <a:moveTo>
                    <a:pt x="53" y="0"/>
                  </a:moveTo>
                  <a:cubicBezTo>
                    <a:pt x="40" y="3"/>
                    <a:pt x="29" y="7"/>
                    <a:pt x="18" y="13"/>
                  </a:cubicBezTo>
                  <a:cubicBezTo>
                    <a:pt x="0" y="41"/>
                    <a:pt x="20" y="71"/>
                    <a:pt x="47" y="80"/>
                  </a:cubicBezTo>
                  <a:cubicBezTo>
                    <a:pt x="58" y="75"/>
                    <a:pt x="66" y="70"/>
                    <a:pt x="77" y="66"/>
                  </a:cubicBezTo>
                  <a:cubicBezTo>
                    <a:pt x="83" y="40"/>
                    <a:pt x="75" y="11"/>
                    <a:pt x="53" y="0"/>
                  </a:cubicBezTo>
                  <a:cubicBezTo>
                    <a:pt x="42" y="1"/>
                    <a:pt x="33" y="2"/>
                    <a:pt x="26" y="1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06" name="Freeform 218">
              <a:extLst>
                <a:ext uri="{FF2B5EF4-FFF2-40B4-BE49-F238E27FC236}">
                  <a16:creationId xmlns:a16="http://schemas.microsoft.com/office/drawing/2014/main" xmlns="" id="{F33A4169-ED46-4CFE-AB41-3560635B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2571"/>
              <a:ext cx="115" cy="231"/>
            </a:xfrm>
            <a:custGeom>
              <a:avLst/>
              <a:gdLst>
                <a:gd name="T0" fmla="*/ 54 w 72"/>
                <a:gd name="T1" fmla="*/ 19 h 110"/>
                <a:gd name="T2" fmla="*/ 38 w 72"/>
                <a:gd name="T3" fmla="*/ 0 h 110"/>
                <a:gd name="T4" fmla="*/ 0 w 72"/>
                <a:gd name="T5" fmla="*/ 24 h 110"/>
                <a:gd name="T6" fmla="*/ 14 w 72"/>
                <a:gd name="T7" fmla="*/ 78 h 110"/>
                <a:gd name="T8" fmla="*/ 38 w 72"/>
                <a:gd name="T9" fmla="*/ 110 h 110"/>
                <a:gd name="T10" fmla="*/ 62 w 72"/>
                <a:gd name="T11" fmla="*/ 102 h 110"/>
                <a:gd name="T12" fmla="*/ 72 w 72"/>
                <a:gd name="T13" fmla="*/ 75 h 110"/>
                <a:gd name="T14" fmla="*/ 51 w 72"/>
                <a:gd name="T15" fmla="*/ 16 h 110"/>
                <a:gd name="T16" fmla="*/ 54 w 72"/>
                <a:gd name="T17" fmla="*/ 1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10">
                  <a:moveTo>
                    <a:pt x="54" y="19"/>
                  </a:moveTo>
                  <a:cubicBezTo>
                    <a:pt x="46" y="13"/>
                    <a:pt x="42" y="7"/>
                    <a:pt x="38" y="0"/>
                  </a:cubicBezTo>
                  <a:cubicBezTo>
                    <a:pt x="13" y="3"/>
                    <a:pt x="8" y="2"/>
                    <a:pt x="0" y="24"/>
                  </a:cubicBezTo>
                  <a:cubicBezTo>
                    <a:pt x="2" y="45"/>
                    <a:pt x="4" y="59"/>
                    <a:pt x="14" y="78"/>
                  </a:cubicBezTo>
                  <a:cubicBezTo>
                    <a:pt x="16" y="92"/>
                    <a:pt x="23" y="104"/>
                    <a:pt x="38" y="110"/>
                  </a:cubicBezTo>
                  <a:cubicBezTo>
                    <a:pt x="56" y="103"/>
                    <a:pt x="48" y="105"/>
                    <a:pt x="62" y="102"/>
                  </a:cubicBezTo>
                  <a:cubicBezTo>
                    <a:pt x="64" y="90"/>
                    <a:pt x="69" y="88"/>
                    <a:pt x="72" y="75"/>
                  </a:cubicBezTo>
                  <a:cubicBezTo>
                    <a:pt x="67" y="55"/>
                    <a:pt x="51" y="35"/>
                    <a:pt x="51" y="16"/>
                  </a:cubicBezTo>
                  <a:cubicBezTo>
                    <a:pt x="51" y="14"/>
                    <a:pt x="53" y="18"/>
                    <a:pt x="54" y="1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07" name="Freeform 219">
              <a:extLst>
                <a:ext uri="{FF2B5EF4-FFF2-40B4-BE49-F238E27FC236}">
                  <a16:creationId xmlns:a16="http://schemas.microsoft.com/office/drawing/2014/main" xmlns="" id="{AD4FB9FF-6D74-47AB-B4D1-F0CB54C8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547"/>
              <a:ext cx="115" cy="231"/>
            </a:xfrm>
            <a:custGeom>
              <a:avLst/>
              <a:gdLst>
                <a:gd name="T0" fmla="*/ 71 w 80"/>
                <a:gd name="T1" fmla="*/ 24 h 82"/>
                <a:gd name="T2" fmla="*/ 50 w 80"/>
                <a:gd name="T3" fmla="*/ 0 h 82"/>
                <a:gd name="T4" fmla="*/ 31 w 80"/>
                <a:gd name="T5" fmla="*/ 2 h 82"/>
                <a:gd name="T6" fmla="*/ 15 w 80"/>
                <a:gd name="T7" fmla="*/ 8 h 82"/>
                <a:gd name="T8" fmla="*/ 2 w 80"/>
                <a:gd name="T9" fmla="*/ 32 h 82"/>
                <a:gd name="T10" fmla="*/ 29 w 80"/>
                <a:gd name="T11" fmla="*/ 82 h 82"/>
                <a:gd name="T12" fmla="*/ 74 w 80"/>
                <a:gd name="T13" fmla="*/ 64 h 82"/>
                <a:gd name="T14" fmla="*/ 77 w 80"/>
                <a:gd name="T15" fmla="*/ 40 h 82"/>
                <a:gd name="T16" fmla="*/ 71 w 80"/>
                <a:gd name="T17" fmla="*/ 2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2">
                  <a:moveTo>
                    <a:pt x="71" y="24"/>
                  </a:moveTo>
                  <a:cubicBezTo>
                    <a:pt x="64" y="12"/>
                    <a:pt x="63" y="3"/>
                    <a:pt x="50" y="0"/>
                  </a:cubicBezTo>
                  <a:cubicBezTo>
                    <a:pt x="43" y="0"/>
                    <a:pt x="37" y="0"/>
                    <a:pt x="31" y="2"/>
                  </a:cubicBezTo>
                  <a:cubicBezTo>
                    <a:pt x="25" y="3"/>
                    <a:pt x="15" y="8"/>
                    <a:pt x="15" y="8"/>
                  </a:cubicBezTo>
                  <a:cubicBezTo>
                    <a:pt x="6" y="16"/>
                    <a:pt x="6" y="21"/>
                    <a:pt x="2" y="32"/>
                  </a:cubicBezTo>
                  <a:cubicBezTo>
                    <a:pt x="4" y="62"/>
                    <a:pt x="0" y="74"/>
                    <a:pt x="29" y="82"/>
                  </a:cubicBezTo>
                  <a:cubicBezTo>
                    <a:pt x="43" y="79"/>
                    <a:pt x="60" y="72"/>
                    <a:pt x="74" y="64"/>
                  </a:cubicBezTo>
                  <a:cubicBezTo>
                    <a:pt x="77" y="55"/>
                    <a:pt x="80" y="49"/>
                    <a:pt x="77" y="40"/>
                  </a:cubicBezTo>
                  <a:cubicBezTo>
                    <a:pt x="75" y="34"/>
                    <a:pt x="71" y="24"/>
                    <a:pt x="71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08" name="Freeform 220">
              <a:extLst>
                <a:ext uri="{FF2B5EF4-FFF2-40B4-BE49-F238E27FC236}">
                  <a16:creationId xmlns:a16="http://schemas.microsoft.com/office/drawing/2014/main" xmlns="" id="{3316C84F-8261-4C63-A4C4-AEE2206D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554"/>
              <a:ext cx="115" cy="231"/>
            </a:xfrm>
            <a:custGeom>
              <a:avLst/>
              <a:gdLst>
                <a:gd name="T0" fmla="*/ 3 w 45"/>
                <a:gd name="T1" fmla="*/ 96 h 102"/>
                <a:gd name="T2" fmla="*/ 27 w 45"/>
                <a:gd name="T3" fmla="*/ 96 h 102"/>
                <a:gd name="T4" fmla="*/ 45 w 45"/>
                <a:gd name="T5" fmla="*/ 40 h 102"/>
                <a:gd name="T6" fmla="*/ 24 w 45"/>
                <a:gd name="T7" fmla="*/ 0 h 102"/>
                <a:gd name="T8" fmla="*/ 0 w 45"/>
                <a:gd name="T9" fmla="*/ 27 h 102"/>
                <a:gd name="T10" fmla="*/ 3 w 45"/>
                <a:gd name="T11" fmla="*/ 9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02">
                  <a:moveTo>
                    <a:pt x="3" y="96"/>
                  </a:moveTo>
                  <a:cubicBezTo>
                    <a:pt x="14" y="100"/>
                    <a:pt x="16" y="102"/>
                    <a:pt x="27" y="96"/>
                  </a:cubicBezTo>
                  <a:cubicBezTo>
                    <a:pt x="37" y="79"/>
                    <a:pt x="40" y="58"/>
                    <a:pt x="45" y="40"/>
                  </a:cubicBezTo>
                  <a:cubicBezTo>
                    <a:pt x="42" y="28"/>
                    <a:pt x="33" y="3"/>
                    <a:pt x="24" y="0"/>
                  </a:cubicBezTo>
                  <a:cubicBezTo>
                    <a:pt x="6" y="4"/>
                    <a:pt x="5" y="11"/>
                    <a:pt x="0" y="27"/>
                  </a:cubicBezTo>
                  <a:cubicBezTo>
                    <a:pt x="3" y="49"/>
                    <a:pt x="7" y="72"/>
                    <a:pt x="3" y="9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09" name="Freeform 221">
              <a:extLst>
                <a:ext uri="{FF2B5EF4-FFF2-40B4-BE49-F238E27FC236}">
                  <a16:creationId xmlns:a16="http://schemas.microsoft.com/office/drawing/2014/main" xmlns="" id="{8A80653C-A747-4417-A093-CC0B04CA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650"/>
              <a:ext cx="115" cy="231"/>
            </a:xfrm>
            <a:custGeom>
              <a:avLst/>
              <a:gdLst>
                <a:gd name="T0" fmla="*/ 95 w 102"/>
                <a:gd name="T1" fmla="*/ 16 h 91"/>
                <a:gd name="T2" fmla="*/ 55 w 102"/>
                <a:gd name="T3" fmla="*/ 8 h 91"/>
                <a:gd name="T4" fmla="*/ 17 w 102"/>
                <a:gd name="T5" fmla="*/ 16 h 91"/>
                <a:gd name="T6" fmla="*/ 39 w 102"/>
                <a:gd name="T7" fmla="*/ 80 h 91"/>
                <a:gd name="T8" fmla="*/ 65 w 102"/>
                <a:gd name="T9" fmla="*/ 91 h 91"/>
                <a:gd name="T10" fmla="*/ 84 w 102"/>
                <a:gd name="T11" fmla="*/ 75 h 91"/>
                <a:gd name="T12" fmla="*/ 100 w 102"/>
                <a:gd name="T13" fmla="*/ 54 h 91"/>
                <a:gd name="T14" fmla="*/ 89 w 102"/>
                <a:gd name="T15" fmla="*/ 22 h 91"/>
                <a:gd name="T16" fmla="*/ 76 w 102"/>
                <a:gd name="T1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91">
                  <a:moveTo>
                    <a:pt x="95" y="16"/>
                  </a:moveTo>
                  <a:cubicBezTo>
                    <a:pt x="83" y="0"/>
                    <a:pt x="75" y="6"/>
                    <a:pt x="55" y="8"/>
                  </a:cubicBezTo>
                  <a:cubicBezTo>
                    <a:pt x="42" y="10"/>
                    <a:pt x="29" y="12"/>
                    <a:pt x="17" y="16"/>
                  </a:cubicBezTo>
                  <a:cubicBezTo>
                    <a:pt x="0" y="41"/>
                    <a:pt x="12" y="73"/>
                    <a:pt x="39" y="80"/>
                  </a:cubicBezTo>
                  <a:cubicBezTo>
                    <a:pt x="47" y="86"/>
                    <a:pt x="55" y="87"/>
                    <a:pt x="65" y="91"/>
                  </a:cubicBezTo>
                  <a:cubicBezTo>
                    <a:pt x="71" y="85"/>
                    <a:pt x="76" y="79"/>
                    <a:pt x="84" y="75"/>
                  </a:cubicBezTo>
                  <a:cubicBezTo>
                    <a:pt x="89" y="65"/>
                    <a:pt x="96" y="64"/>
                    <a:pt x="100" y="54"/>
                  </a:cubicBezTo>
                  <a:cubicBezTo>
                    <a:pt x="94" y="24"/>
                    <a:pt x="102" y="32"/>
                    <a:pt x="89" y="22"/>
                  </a:cubicBezTo>
                  <a:cubicBezTo>
                    <a:pt x="86" y="13"/>
                    <a:pt x="84" y="9"/>
                    <a:pt x="76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0" name="Freeform 222">
              <a:extLst>
                <a:ext uri="{FF2B5EF4-FFF2-40B4-BE49-F238E27FC236}">
                  <a16:creationId xmlns:a16="http://schemas.microsoft.com/office/drawing/2014/main" xmlns="" id="{3868C03C-EA1A-455C-ABD9-89BE84253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2546"/>
              <a:ext cx="115" cy="231"/>
            </a:xfrm>
            <a:custGeom>
              <a:avLst/>
              <a:gdLst>
                <a:gd name="T0" fmla="*/ 50 w 66"/>
                <a:gd name="T1" fmla="*/ 58 h 84"/>
                <a:gd name="T2" fmla="*/ 66 w 66"/>
                <a:gd name="T3" fmla="*/ 28 h 84"/>
                <a:gd name="T4" fmla="*/ 48 w 66"/>
                <a:gd name="T5" fmla="*/ 7 h 84"/>
                <a:gd name="T6" fmla="*/ 0 w 66"/>
                <a:gd name="T7" fmla="*/ 23 h 84"/>
                <a:gd name="T8" fmla="*/ 32 w 66"/>
                <a:gd name="T9" fmla="*/ 84 h 84"/>
                <a:gd name="T10" fmla="*/ 53 w 66"/>
                <a:gd name="T11" fmla="*/ 66 h 84"/>
                <a:gd name="T12" fmla="*/ 50 w 66"/>
                <a:gd name="T13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4">
                  <a:moveTo>
                    <a:pt x="50" y="58"/>
                  </a:moveTo>
                  <a:cubicBezTo>
                    <a:pt x="59" y="48"/>
                    <a:pt x="62" y="40"/>
                    <a:pt x="66" y="28"/>
                  </a:cubicBezTo>
                  <a:cubicBezTo>
                    <a:pt x="62" y="12"/>
                    <a:pt x="64" y="10"/>
                    <a:pt x="48" y="7"/>
                  </a:cubicBezTo>
                  <a:cubicBezTo>
                    <a:pt x="22" y="8"/>
                    <a:pt x="5" y="0"/>
                    <a:pt x="0" y="23"/>
                  </a:cubicBezTo>
                  <a:cubicBezTo>
                    <a:pt x="2" y="56"/>
                    <a:pt x="4" y="67"/>
                    <a:pt x="32" y="84"/>
                  </a:cubicBezTo>
                  <a:cubicBezTo>
                    <a:pt x="40" y="78"/>
                    <a:pt x="44" y="71"/>
                    <a:pt x="53" y="66"/>
                  </a:cubicBezTo>
                  <a:cubicBezTo>
                    <a:pt x="56" y="56"/>
                    <a:pt x="58" y="58"/>
                    <a:pt x="50" y="5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1" name="Freeform 223">
              <a:extLst>
                <a:ext uri="{FF2B5EF4-FFF2-40B4-BE49-F238E27FC236}">
                  <a16:creationId xmlns:a16="http://schemas.microsoft.com/office/drawing/2014/main" xmlns="" id="{5D7711A8-48FC-44BD-8106-F5F730E19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541"/>
              <a:ext cx="115" cy="231"/>
            </a:xfrm>
            <a:custGeom>
              <a:avLst/>
              <a:gdLst>
                <a:gd name="T0" fmla="*/ 37 w 64"/>
                <a:gd name="T1" fmla="*/ 40 h 53"/>
                <a:gd name="T2" fmla="*/ 64 w 64"/>
                <a:gd name="T3" fmla="*/ 24 h 53"/>
                <a:gd name="T4" fmla="*/ 45 w 64"/>
                <a:gd name="T5" fmla="*/ 0 h 53"/>
                <a:gd name="T6" fmla="*/ 0 w 64"/>
                <a:gd name="T7" fmla="*/ 32 h 53"/>
                <a:gd name="T8" fmla="*/ 19 w 64"/>
                <a:gd name="T9" fmla="*/ 53 h 53"/>
                <a:gd name="T10" fmla="*/ 37 w 64"/>
                <a:gd name="T11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3">
                  <a:moveTo>
                    <a:pt x="37" y="40"/>
                  </a:moveTo>
                  <a:cubicBezTo>
                    <a:pt x="46" y="34"/>
                    <a:pt x="64" y="24"/>
                    <a:pt x="64" y="24"/>
                  </a:cubicBezTo>
                  <a:cubicBezTo>
                    <a:pt x="60" y="9"/>
                    <a:pt x="59" y="3"/>
                    <a:pt x="45" y="0"/>
                  </a:cubicBezTo>
                  <a:cubicBezTo>
                    <a:pt x="20" y="2"/>
                    <a:pt x="8" y="8"/>
                    <a:pt x="0" y="32"/>
                  </a:cubicBezTo>
                  <a:cubicBezTo>
                    <a:pt x="3" y="47"/>
                    <a:pt x="5" y="47"/>
                    <a:pt x="19" y="53"/>
                  </a:cubicBezTo>
                  <a:cubicBezTo>
                    <a:pt x="25" y="48"/>
                    <a:pt x="33" y="47"/>
                    <a:pt x="37" y="4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2" name="Freeform 224">
              <a:extLst>
                <a:ext uri="{FF2B5EF4-FFF2-40B4-BE49-F238E27FC236}">
                  <a16:creationId xmlns:a16="http://schemas.microsoft.com/office/drawing/2014/main" xmlns="" id="{A5C445AD-C137-49E0-8C8F-23D6C109D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2559"/>
              <a:ext cx="115" cy="231"/>
            </a:xfrm>
            <a:custGeom>
              <a:avLst/>
              <a:gdLst>
                <a:gd name="T0" fmla="*/ 30 w 48"/>
                <a:gd name="T1" fmla="*/ 59 h 70"/>
                <a:gd name="T2" fmla="*/ 48 w 48"/>
                <a:gd name="T3" fmla="*/ 14 h 70"/>
                <a:gd name="T4" fmla="*/ 46 w 48"/>
                <a:gd name="T5" fmla="*/ 6 h 70"/>
                <a:gd name="T6" fmla="*/ 30 w 48"/>
                <a:gd name="T7" fmla="*/ 0 h 70"/>
                <a:gd name="T8" fmla="*/ 11 w 48"/>
                <a:gd name="T9" fmla="*/ 14 h 70"/>
                <a:gd name="T10" fmla="*/ 0 w 48"/>
                <a:gd name="T11" fmla="*/ 38 h 70"/>
                <a:gd name="T12" fmla="*/ 22 w 48"/>
                <a:gd name="T13" fmla="*/ 70 h 70"/>
                <a:gd name="T14" fmla="*/ 30 w 48"/>
                <a:gd name="T15" fmla="*/ 5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70">
                  <a:moveTo>
                    <a:pt x="30" y="59"/>
                  </a:moveTo>
                  <a:cubicBezTo>
                    <a:pt x="32" y="42"/>
                    <a:pt x="43" y="30"/>
                    <a:pt x="48" y="14"/>
                  </a:cubicBezTo>
                  <a:cubicBezTo>
                    <a:pt x="47" y="11"/>
                    <a:pt x="48" y="7"/>
                    <a:pt x="46" y="6"/>
                  </a:cubicBezTo>
                  <a:cubicBezTo>
                    <a:pt x="41" y="2"/>
                    <a:pt x="30" y="0"/>
                    <a:pt x="30" y="0"/>
                  </a:cubicBezTo>
                  <a:cubicBezTo>
                    <a:pt x="21" y="3"/>
                    <a:pt x="17" y="6"/>
                    <a:pt x="11" y="14"/>
                  </a:cubicBezTo>
                  <a:cubicBezTo>
                    <a:pt x="7" y="22"/>
                    <a:pt x="3" y="29"/>
                    <a:pt x="0" y="38"/>
                  </a:cubicBezTo>
                  <a:cubicBezTo>
                    <a:pt x="3" y="57"/>
                    <a:pt x="3" y="63"/>
                    <a:pt x="22" y="70"/>
                  </a:cubicBezTo>
                  <a:cubicBezTo>
                    <a:pt x="28" y="64"/>
                    <a:pt x="48" y="33"/>
                    <a:pt x="30" y="5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3" name="Freeform 225">
              <a:extLst>
                <a:ext uri="{FF2B5EF4-FFF2-40B4-BE49-F238E27FC236}">
                  <a16:creationId xmlns:a16="http://schemas.microsoft.com/office/drawing/2014/main" xmlns="" id="{287EACF7-1CBF-450A-8B89-8FE274EA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676"/>
              <a:ext cx="115" cy="231"/>
            </a:xfrm>
            <a:custGeom>
              <a:avLst/>
              <a:gdLst>
                <a:gd name="T0" fmla="*/ 79 w 101"/>
                <a:gd name="T1" fmla="*/ 78 h 80"/>
                <a:gd name="T2" fmla="*/ 101 w 101"/>
                <a:gd name="T3" fmla="*/ 51 h 80"/>
                <a:gd name="T4" fmla="*/ 90 w 101"/>
                <a:gd name="T5" fmla="*/ 8 h 80"/>
                <a:gd name="T6" fmla="*/ 63 w 101"/>
                <a:gd name="T7" fmla="*/ 0 h 80"/>
                <a:gd name="T8" fmla="*/ 34 w 101"/>
                <a:gd name="T9" fmla="*/ 8 h 80"/>
                <a:gd name="T10" fmla="*/ 10 w 101"/>
                <a:gd name="T11" fmla="*/ 30 h 80"/>
                <a:gd name="T12" fmla="*/ 37 w 101"/>
                <a:gd name="T13" fmla="*/ 80 h 80"/>
                <a:gd name="T14" fmla="*/ 85 w 101"/>
                <a:gd name="T15" fmla="*/ 78 h 80"/>
                <a:gd name="T16" fmla="*/ 93 w 101"/>
                <a:gd name="T17" fmla="*/ 6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80">
                  <a:moveTo>
                    <a:pt x="79" y="78"/>
                  </a:moveTo>
                  <a:cubicBezTo>
                    <a:pt x="90" y="69"/>
                    <a:pt x="96" y="64"/>
                    <a:pt x="101" y="51"/>
                  </a:cubicBezTo>
                  <a:cubicBezTo>
                    <a:pt x="97" y="36"/>
                    <a:pt x="100" y="17"/>
                    <a:pt x="90" y="8"/>
                  </a:cubicBezTo>
                  <a:cubicBezTo>
                    <a:pt x="85" y="4"/>
                    <a:pt x="67" y="1"/>
                    <a:pt x="63" y="0"/>
                  </a:cubicBezTo>
                  <a:cubicBezTo>
                    <a:pt x="53" y="3"/>
                    <a:pt x="34" y="8"/>
                    <a:pt x="34" y="8"/>
                  </a:cubicBezTo>
                  <a:cubicBezTo>
                    <a:pt x="26" y="16"/>
                    <a:pt x="17" y="21"/>
                    <a:pt x="10" y="30"/>
                  </a:cubicBezTo>
                  <a:cubicBezTo>
                    <a:pt x="0" y="55"/>
                    <a:pt x="10" y="73"/>
                    <a:pt x="37" y="80"/>
                  </a:cubicBezTo>
                  <a:cubicBezTo>
                    <a:pt x="53" y="79"/>
                    <a:pt x="69" y="80"/>
                    <a:pt x="85" y="78"/>
                  </a:cubicBezTo>
                  <a:cubicBezTo>
                    <a:pt x="90" y="77"/>
                    <a:pt x="93" y="64"/>
                    <a:pt x="93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4" name="Freeform 226">
              <a:extLst>
                <a:ext uri="{FF2B5EF4-FFF2-40B4-BE49-F238E27FC236}">
                  <a16:creationId xmlns:a16="http://schemas.microsoft.com/office/drawing/2014/main" xmlns="" id="{3553DD08-1AC2-49CF-ACFB-AB17AAEC8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690"/>
              <a:ext cx="115" cy="231"/>
            </a:xfrm>
            <a:custGeom>
              <a:avLst/>
              <a:gdLst>
                <a:gd name="T0" fmla="*/ 59 w 66"/>
                <a:gd name="T1" fmla="*/ 45 h 53"/>
                <a:gd name="T2" fmla="*/ 30 w 66"/>
                <a:gd name="T3" fmla="*/ 0 h 53"/>
                <a:gd name="T4" fmla="*/ 8 w 66"/>
                <a:gd name="T5" fmla="*/ 24 h 53"/>
                <a:gd name="T6" fmla="*/ 0 w 66"/>
                <a:gd name="T7" fmla="*/ 48 h 53"/>
                <a:gd name="T8" fmla="*/ 43 w 66"/>
                <a:gd name="T9" fmla="*/ 51 h 53"/>
                <a:gd name="T10" fmla="*/ 59 w 66"/>
                <a:gd name="T1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53">
                  <a:moveTo>
                    <a:pt x="59" y="45"/>
                  </a:moveTo>
                  <a:cubicBezTo>
                    <a:pt x="66" y="20"/>
                    <a:pt x="49" y="7"/>
                    <a:pt x="30" y="0"/>
                  </a:cubicBezTo>
                  <a:cubicBezTo>
                    <a:pt x="18" y="7"/>
                    <a:pt x="17" y="16"/>
                    <a:pt x="8" y="24"/>
                  </a:cubicBezTo>
                  <a:cubicBezTo>
                    <a:pt x="5" y="32"/>
                    <a:pt x="0" y="48"/>
                    <a:pt x="0" y="48"/>
                  </a:cubicBezTo>
                  <a:cubicBezTo>
                    <a:pt x="15" y="53"/>
                    <a:pt x="27" y="52"/>
                    <a:pt x="43" y="51"/>
                  </a:cubicBezTo>
                  <a:cubicBezTo>
                    <a:pt x="48" y="49"/>
                    <a:pt x="59" y="45"/>
                    <a:pt x="59" y="4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5" name="Freeform 227">
              <a:extLst>
                <a:ext uri="{FF2B5EF4-FFF2-40B4-BE49-F238E27FC236}">
                  <a16:creationId xmlns:a16="http://schemas.microsoft.com/office/drawing/2014/main" xmlns="" id="{2598C6AC-3761-47FF-A9D9-0F204209E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608"/>
              <a:ext cx="115" cy="231"/>
            </a:xfrm>
            <a:custGeom>
              <a:avLst/>
              <a:gdLst>
                <a:gd name="T0" fmla="*/ 27 w 54"/>
                <a:gd name="T1" fmla="*/ 66 h 69"/>
                <a:gd name="T2" fmla="*/ 48 w 54"/>
                <a:gd name="T3" fmla="*/ 50 h 69"/>
                <a:gd name="T4" fmla="*/ 54 w 54"/>
                <a:gd name="T5" fmla="*/ 34 h 69"/>
                <a:gd name="T6" fmla="*/ 24 w 54"/>
                <a:gd name="T7" fmla="*/ 21 h 69"/>
                <a:gd name="T8" fmla="*/ 0 w 54"/>
                <a:gd name="T9" fmla="*/ 50 h 69"/>
                <a:gd name="T10" fmla="*/ 22 w 54"/>
                <a:gd name="T11" fmla="*/ 69 h 69"/>
                <a:gd name="T12" fmla="*/ 43 w 54"/>
                <a:gd name="T13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69">
                  <a:moveTo>
                    <a:pt x="27" y="66"/>
                  </a:moveTo>
                  <a:cubicBezTo>
                    <a:pt x="36" y="62"/>
                    <a:pt x="43" y="59"/>
                    <a:pt x="48" y="50"/>
                  </a:cubicBezTo>
                  <a:cubicBezTo>
                    <a:pt x="50" y="44"/>
                    <a:pt x="54" y="34"/>
                    <a:pt x="54" y="34"/>
                  </a:cubicBezTo>
                  <a:cubicBezTo>
                    <a:pt x="49" y="0"/>
                    <a:pt x="47" y="12"/>
                    <a:pt x="24" y="21"/>
                  </a:cubicBezTo>
                  <a:cubicBezTo>
                    <a:pt x="14" y="30"/>
                    <a:pt x="9" y="41"/>
                    <a:pt x="0" y="50"/>
                  </a:cubicBezTo>
                  <a:cubicBezTo>
                    <a:pt x="4" y="61"/>
                    <a:pt x="12" y="61"/>
                    <a:pt x="22" y="69"/>
                  </a:cubicBezTo>
                  <a:cubicBezTo>
                    <a:pt x="31" y="66"/>
                    <a:pt x="43" y="65"/>
                    <a:pt x="43" y="53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6" name="Freeform 228">
              <a:extLst>
                <a:ext uri="{FF2B5EF4-FFF2-40B4-BE49-F238E27FC236}">
                  <a16:creationId xmlns:a16="http://schemas.microsoft.com/office/drawing/2014/main" xmlns="" id="{1FA60051-791A-4C9E-A6C5-A60F7961E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2662"/>
              <a:ext cx="115" cy="231"/>
            </a:xfrm>
            <a:custGeom>
              <a:avLst/>
              <a:gdLst>
                <a:gd name="T0" fmla="*/ 59 w 63"/>
                <a:gd name="T1" fmla="*/ 66 h 88"/>
                <a:gd name="T2" fmla="*/ 48 w 63"/>
                <a:gd name="T3" fmla="*/ 0 h 88"/>
                <a:gd name="T4" fmla="*/ 0 w 63"/>
                <a:gd name="T5" fmla="*/ 64 h 88"/>
                <a:gd name="T6" fmla="*/ 11 w 63"/>
                <a:gd name="T7" fmla="*/ 88 h 88"/>
                <a:gd name="T8" fmla="*/ 35 w 63"/>
                <a:gd name="T9" fmla="*/ 80 h 88"/>
                <a:gd name="T10" fmla="*/ 62 w 63"/>
                <a:gd name="T11" fmla="*/ 64 h 88"/>
                <a:gd name="T12" fmla="*/ 59 w 63"/>
                <a:gd name="T13" fmla="*/ 45 h 88"/>
                <a:gd name="T14" fmla="*/ 56 w 63"/>
                <a:gd name="T15" fmla="*/ 3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8">
                  <a:moveTo>
                    <a:pt x="59" y="66"/>
                  </a:moveTo>
                  <a:cubicBezTo>
                    <a:pt x="57" y="37"/>
                    <a:pt x="63" y="20"/>
                    <a:pt x="48" y="0"/>
                  </a:cubicBezTo>
                  <a:cubicBezTo>
                    <a:pt x="17" y="7"/>
                    <a:pt x="5" y="35"/>
                    <a:pt x="0" y="64"/>
                  </a:cubicBezTo>
                  <a:cubicBezTo>
                    <a:pt x="2" y="73"/>
                    <a:pt x="4" y="80"/>
                    <a:pt x="11" y="88"/>
                  </a:cubicBezTo>
                  <a:cubicBezTo>
                    <a:pt x="29" y="81"/>
                    <a:pt x="21" y="83"/>
                    <a:pt x="35" y="80"/>
                  </a:cubicBezTo>
                  <a:cubicBezTo>
                    <a:pt x="52" y="83"/>
                    <a:pt x="55" y="80"/>
                    <a:pt x="62" y="64"/>
                  </a:cubicBezTo>
                  <a:cubicBezTo>
                    <a:pt x="61" y="57"/>
                    <a:pt x="60" y="51"/>
                    <a:pt x="59" y="45"/>
                  </a:cubicBezTo>
                  <a:cubicBezTo>
                    <a:pt x="58" y="42"/>
                    <a:pt x="56" y="37"/>
                    <a:pt x="56" y="37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7" name="Freeform 229">
              <a:extLst>
                <a:ext uri="{FF2B5EF4-FFF2-40B4-BE49-F238E27FC236}">
                  <a16:creationId xmlns:a16="http://schemas.microsoft.com/office/drawing/2014/main" xmlns="" id="{A61B450A-0D01-4AA2-A1CD-D204C4790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617"/>
              <a:ext cx="115" cy="231"/>
            </a:xfrm>
            <a:custGeom>
              <a:avLst/>
              <a:gdLst>
                <a:gd name="T0" fmla="*/ 49 w 50"/>
                <a:gd name="T1" fmla="*/ 35 h 51"/>
                <a:gd name="T2" fmla="*/ 30 w 50"/>
                <a:gd name="T3" fmla="*/ 0 h 51"/>
                <a:gd name="T4" fmla="*/ 6 w 50"/>
                <a:gd name="T5" fmla="*/ 8 h 51"/>
                <a:gd name="T6" fmla="*/ 25 w 50"/>
                <a:gd name="T7" fmla="*/ 51 h 51"/>
                <a:gd name="T8" fmla="*/ 44 w 50"/>
                <a:gd name="T9" fmla="*/ 45 h 51"/>
                <a:gd name="T10" fmla="*/ 49 w 50"/>
                <a:gd name="T11" fmla="*/ 29 h 51"/>
                <a:gd name="T12" fmla="*/ 49 w 50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1">
                  <a:moveTo>
                    <a:pt x="49" y="35"/>
                  </a:moveTo>
                  <a:cubicBezTo>
                    <a:pt x="43" y="20"/>
                    <a:pt x="42" y="10"/>
                    <a:pt x="30" y="0"/>
                  </a:cubicBezTo>
                  <a:cubicBezTo>
                    <a:pt x="22" y="2"/>
                    <a:pt x="13" y="5"/>
                    <a:pt x="6" y="8"/>
                  </a:cubicBezTo>
                  <a:cubicBezTo>
                    <a:pt x="0" y="29"/>
                    <a:pt x="13" y="37"/>
                    <a:pt x="25" y="51"/>
                  </a:cubicBezTo>
                  <a:cubicBezTo>
                    <a:pt x="25" y="50"/>
                    <a:pt x="42" y="46"/>
                    <a:pt x="44" y="45"/>
                  </a:cubicBezTo>
                  <a:cubicBezTo>
                    <a:pt x="47" y="41"/>
                    <a:pt x="44" y="31"/>
                    <a:pt x="49" y="29"/>
                  </a:cubicBezTo>
                  <a:cubicBezTo>
                    <a:pt x="50" y="27"/>
                    <a:pt x="49" y="33"/>
                    <a:pt x="49" y="3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8" name="Freeform 230">
              <a:extLst>
                <a:ext uri="{FF2B5EF4-FFF2-40B4-BE49-F238E27FC236}">
                  <a16:creationId xmlns:a16="http://schemas.microsoft.com/office/drawing/2014/main" xmlns="" id="{571E6741-94A5-41DB-B76A-4B68DCA5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688"/>
              <a:ext cx="115" cy="231"/>
            </a:xfrm>
            <a:custGeom>
              <a:avLst/>
              <a:gdLst>
                <a:gd name="T0" fmla="*/ 37 w 67"/>
                <a:gd name="T1" fmla="*/ 62 h 62"/>
                <a:gd name="T2" fmla="*/ 67 w 67"/>
                <a:gd name="T3" fmla="*/ 49 h 62"/>
                <a:gd name="T4" fmla="*/ 45 w 67"/>
                <a:gd name="T5" fmla="*/ 9 h 62"/>
                <a:gd name="T6" fmla="*/ 24 w 67"/>
                <a:gd name="T7" fmla="*/ 3 h 62"/>
                <a:gd name="T8" fmla="*/ 0 w 67"/>
                <a:gd name="T9" fmla="*/ 38 h 62"/>
                <a:gd name="T10" fmla="*/ 37 w 67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2">
                  <a:moveTo>
                    <a:pt x="37" y="62"/>
                  </a:moveTo>
                  <a:cubicBezTo>
                    <a:pt x="49" y="59"/>
                    <a:pt x="62" y="61"/>
                    <a:pt x="67" y="49"/>
                  </a:cubicBezTo>
                  <a:cubicBezTo>
                    <a:pt x="63" y="32"/>
                    <a:pt x="63" y="13"/>
                    <a:pt x="45" y="9"/>
                  </a:cubicBezTo>
                  <a:cubicBezTo>
                    <a:pt x="38" y="0"/>
                    <a:pt x="34" y="0"/>
                    <a:pt x="24" y="3"/>
                  </a:cubicBezTo>
                  <a:cubicBezTo>
                    <a:pt x="14" y="14"/>
                    <a:pt x="5" y="23"/>
                    <a:pt x="0" y="38"/>
                  </a:cubicBezTo>
                  <a:cubicBezTo>
                    <a:pt x="4" y="53"/>
                    <a:pt x="20" y="62"/>
                    <a:pt x="37" y="6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19" name="Freeform 231">
              <a:extLst>
                <a:ext uri="{FF2B5EF4-FFF2-40B4-BE49-F238E27FC236}">
                  <a16:creationId xmlns:a16="http://schemas.microsoft.com/office/drawing/2014/main" xmlns="" id="{DD269131-6E70-45C6-908D-456A0C79F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674"/>
              <a:ext cx="115" cy="231"/>
            </a:xfrm>
            <a:custGeom>
              <a:avLst/>
              <a:gdLst>
                <a:gd name="T0" fmla="*/ 47 w 53"/>
                <a:gd name="T1" fmla="*/ 56 h 80"/>
                <a:gd name="T2" fmla="*/ 31 w 53"/>
                <a:gd name="T3" fmla="*/ 0 h 80"/>
                <a:gd name="T4" fmla="*/ 13 w 53"/>
                <a:gd name="T5" fmla="*/ 16 h 80"/>
                <a:gd name="T6" fmla="*/ 7 w 53"/>
                <a:gd name="T7" fmla="*/ 32 h 80"/>
                <a:gd name="T8" fmla="*/ 26 w 53"/>
                <a:gd name="T9" fmla="*/ 80 h 80"/>
                <a:gd name="T10" fmla="*/ 47 w 53"/>
                <a:gd name="T11" fmla="*/ 66 h 80"/>
                <a:gd name="T12" fmla="*/ 47 w 53"/>
                <a:gd name="T1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0">
                  <a:moveTo>
                    <a:pt x="47" y="56"/>
                  </a:moveTo>
                  <a:cubicBezTo>
                    <a:pt x="50" y="36"/>
                    <a:pt x="49" y="11"/>
                    <a:pt x="31" y="0"/>
                  </a:cubicBezTo>
                  <a:cubicBezTo>
                    <a:pt x="21" y="2"/>
                    <a:pt x="17" y="6"/>
                    <a:pt x="13" y="16"/>
                  </a:cubicBezTo>
                  <a:cubicBezTo>
                    <a:pt x="10" y="21"/>
                    <a:pt x="7" y="32"/>
                    <a:pt x="7" y="32"/>
                  </a:cubicBezTo>
                  <a:cubicBezTo>
                    <a:pt x="9" y="69"/>
                    <a:pt x="0" y="70"/>
                    <a:pt x="26" y="80"/>
                  </a:cubicBezTo>
                  <a:cubicBezTo>
                    <a:pt x="44" y="72"/>
                    <a:pt x="38" y="78"/>
                    <a:pt x="47" y="66"/>
                  </a:cubicBezTo>
                  <a:cubicBezTo>
                    <a:pt x="50" y="55"/>
                    <a:pt x="53" y="56"/>
                    <a:pt x="47" y="5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0" name="Freeform 232">
              <a:extLst>
                <a:ext uri="{FF2B5EF4-FFF2-40B4-BE49-F238E27FC236}">
                  <a16:creationId xmlns:a16="http://schemas.microsoft.com/office/drawing/2014/main" xmlns="" id="{E6F09EEB-75D7-4D70-9354-DAF22E99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33"/>
              <a:ext cx="115" cy="231"/>
            </a:xfrm>
            <a:custGeom>
              <a:avLst/>
              <a:gdLst>
                <a:gd name="T0" fmla="*/ 19 w 63"/>
                <a:gd name="T1" fmla="*/ 48 h 51"/>
                <a:gd name="T2" fmla="*/ 40 w 63"/>
                <a:gd name="T3" fmla="*/ 35 h 51"/>
                <a:gd name="T4" fmla="*/ 59 w 63"/>
                <a:gd name="T5" fmla="*/ 21 h 51"/>
                <a:gd name="T6" fmla="*/ 51 w 63"/>
                <a:gd name="T7" fmla="*/ 0 h 51"/>
                <a:gd name="T8" fmla="*/ 11 w 63"/>
                <a:gd name="T9" fmla="*/ 19 h 51"/>
                <a:gd name="T10" fmla="*/ 16 w 63"/>
                <a:gd name="T11" fmla="*/ 51 h 51"/>
                <a:gd name="T12" fmla="*/ 38 w 63"/>
                <a:gd name="T13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1">
                  <a:moveTo>
                    <a:pt x="19" y="48"/>
                  </a:moveTo>
                  <a:cubicBezTo>
                    <a:pt x="27" y="42"/>
                    <a:pt x="30" y="37"/>
                    <a:pt x="40" y="35"/>
                  </a:cubicBezTo>
                  <a:cubicBezTo>
                    <a:pt x="46" y="28"/>
                    <a:pt x="52" y="28"/>
                    <a:pt x="59" y="21"/>
                  </a:cubicBezTo>
                  <a:cubicBezTo>
                    <a:pt x="63" y="9"/>
                    <a:pt x="57" y="10"/>
                    <a:pt x="51" y="0"/>
                  </a:cubicBezTo>
                  <a:cubicBezTo>
                    <a:pt x="31" y="2"/>
                    <a:pt x="23" y="4"/>
                    <a:pt x="11" y="19"/>
                  </a:cubicBezTo>
                  <a:cubicBezTo>
                    <a:pt x="6" y="31"/>
                    <a:pt x="0" y="45"/>
                    <a:pt x="16" y="51"/>
                  </a:cubicBezTo>
                  <a:cubicBezTo>
                    <a:pt x="26" y="47"/>
                    <a:pt x="29" y="40"/>
                    <a:pt x="38" y="3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1" name="Freeform 233">
              <a:extLst>
                <a:ext uri="{FF2B5EF4-FFF2-40B4-BE49-F238E27FC236}">
                  <a16:creationId xmlns:a16="http://schemas.microsoft.com/office/drawing/2014/main" xmlns="" id="{563E30BA-BC11-43B0-AA2E-BA1551B0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537"/>
              <a:ext cx="115" cy="231"/>
            </a:xfrm>
            <a:custGeom>
              <a:avLst/>
              <a:gdLst>
                <a:gd name="T0" fmla="*/ 29 w 64"/>
                <a:gd name="T1" fmla="*/ 51 h 51"/>
                <a:gd name="T2" fmla="*/ 51 w 64"/>
                <a:gd name="T3" fmla="*/ 40 h 51"/>
                <a:gd name="T4" fmla="*/ 64 w 64"/>
                <a:gd name="T5" fmla="*/ 16 h 51"/>
                <a:gd name="T6" fmla="*/ 45 w 64"/>
                <a:gd name="T7" fmla="*/ 0 h 51"/>
                <a:gd name="T8" fmla="*/ 8 w 64"/>
                <a:gd name="T9" fmla="*/ 8 h 51"/>
                <a:gd name="T10" fmla="*/ 0 w 64"/>
                <a:gd name="T11" fmla="*/ 32 h 51"/>
                <a:gd name="T12" fmla="*/ 16 w 64"/>
                <a:gd name="T13" fmla="*/ 51 h 51"/>
                <a:gd name="T14" fmla="*/ 29 w 64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1">
                  <a:moveTo>
                    <a:pt x="29" y="51"/>
                  </a:moveTo>
                  <a:cubicBezTo>
                    <a:pt x="37" y="47"/>
                    <a:pt x="42" y="43"/>
                    <a:pt x="51" y="40"/>
                  </a:cubicBezTo>
                  <a:cubicBezTo>
                    <a:pt x="62" y="21"/>
                    <a:pt x="58" y="29"/>
                    <a:pt x="64" y="16"/>
                  </a:cubicBezTo>
                  <a:cubicBezTo>
                    <a:pt x="60" y="5"/>
                    <a:pt x="55" y="3"/>
                    <a:pt x="45" y="0"/>
                  </a:cubicBezTo>
                  <a:cubicBezTo>
                    <a:pt x="31" y="1"/>
                    <a:pt x="20" y="3"/>
                    <a:pt x="8" y="8"/>
                  </a:cubicBezTo>
                  <a:cubicBezTo>
                    <a:pt x="5" y="15"/>
                    <a:pt x="2" y="24"/>
                    <a:pt x="0" y="32"/>
                  </a:cubicBezTo>
                  <a:cubicBezTo>
                    <a:pt x="3" y="41"/>
                    <a:pt x="9" y="43"/>
                    <a:pt x="16" y="51"/>
                  </a:cubicBezTo>
                  <a:cubicBezTo>
                    <a:pt x="39" y="47"/>
                    <a:pt x="43" y="45"/>
                    <a:pt x="29" y="5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2" name="Freeform 234">
              <a:extLst>
                <a:ext uri="{FF2B5EF4-FFF2-40B4-BE49-F238E27FC236}">
                  <a16:creationId xmlns:a16="http://schemas.microsoft.com/office/drawing/2014/main" xmlns="" id="{5CA15967-ED1A-4279-A8B3-B8DD8913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673"/>
              <a:ext cx="115" cy="231"/>
            </a:xfrm>
            <a:custGeom>
              <a:avLst/>
              <a:gdLst>
                <a:gd name="T0" fmla="*/ 96 w 103"/>
                <a:gd name="T1" fmla="*/ 9 h 76"/>
                <a:gd name="T2" fmla="*/ 21 w 103"/>
                <a:gd name="T3" fmla="*/ 15 h 76"/>
                <a:gd name="T4" fmla="*/ 0 w 103"/>
                <a:gd name="T5" fmla="*/ 52 h 76"/>
                <a:gd name="T6" fmla="*/ 13 w 103"/>
                <a:gd name="T7" fmla="*/ 76 h 76"/>
                <a:gd name="T8" fmla="*/ 66 w 103"/>
                <a:gd name="T9" fmla="*/ 73 h 76"/>
                <a:gd name="T10" fmla="*/ 93 w 103"/>
                <a:gd name="T11" fmla="*/ 68 h 76"/>
                <a:gd name="T12" fmla="*/ 98 w 103"/>
                <a:gd name="T13" fmla="*/ 23 h 76"/>
                <a:gd name="T14" fmla="*/ 90 w 103"/>
                <a:gd name="T15" fmla="*/ 9 h 76"/>
                <a:gd name="T16" fmla="*/ 96 w 103"/>
                <a:gd name="T17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76">
                  <a:moveTo>
                    <a:pt x="96" y="9"/>
                  </a:moveTo>
                  <a:cubicBezTo>
                    <a:pt x="74" y="8"/>
                    <a:pt x="40" y="0"/>
                    <a:pt x="21" y="15"/>
                  </a:cubicBezTo>
                  <a:cubicBezTo>
                    <a:pt x="12" y="28"/>
                    <a:pt x="4" y="35"/>
                    <a:pt x="0" y="52"/>
                  </a:cubicBezTo>
                  <a:cubicBezTo>
                    <a:pt x="1" y="64"/>
                    <a:pt x="0" y="71"/>
                    <a:pt x="13" y="76"/>
                  </a:cubicBezTo>
                  <a:cubicBezTo>
                    <a:pt x="42" y="68"/>
                    <a:pt x="25" y="70"/>
                    <a:pt x="66" y="73"/>
                  </a:cubicBezTo>
                  <a:cubicBezTo>
                    <a:pt x="79" y="76"/>
                    <a:pt x="81" y="75"/>
                    <a:pt x="93" y="68"/>
                  </a:cubicBezTo>
                  <a:cubicBezTo>
                    <a:pt x="103" y="50"/>
                    <a:pt x="101" y="47"/>
                    <a:pt x="98" y="23"/>
                  </a:cubicBezTo>
                  <a:cubicBezTo>
                    <a:pt x="97" y="17"/>
                    <a:pt x="90" y="14"/>
                    <a:pt x="90" y="9"/>
                  </a:cubicBezTo>
                  <a:cubicBezTo>
                    <a:pt x="90" y="7"/>
                    <a:pt x="94" y="9"/>
                    <a:pt x="96" y="9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3" name="Freeform 235">
              <a:extLst>
                <a:ext uri="{FF2B5EF4-FFF2-40B4-BE49-F238E27FC236}">
                  <a16:creationId xmlns:a16="http://schemas.microsoft.com/office/drawing/2014/main" xmlns="" id="{63DBFC7F-434B-4A20-AD71-D56C2DA9F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533"/>
              <a:ext cx="115" cy="231"/>
            </a:xfrm>
            <a:custGeom>
              <a:avLst/>
              <a:gdLst>
                <a:gd name="T0" fmla="*/ 38 w 126"/>
                <a:gd name="T1" fmla="*/ 53 h 59"/>
                <a:gd name="T2" fmla="*/ 102 w 126"/>
                <a:gd name="T3" fmla="*/ 37 h 59"/>
                <a:gd name="T4" fmla="*/ 121 w 126"/>
                <a:gd name="T5" fmla="*/ 24 h 59"/>
                <a:gd name="T6" fmla="*/ 89 w 126"/>
                <a:gd name="T7" fmla="*/ 0 h 59"/>
                <a:gd name="T8" fmla="*/ 41 w 126"/>
                <a:gd name="T9" fmla="*/ 13 h 59"/>
                <a:gd name="T10" fmla="*/ 14 w 126"/>
                <a:gd name="T11" fmla="*/ 16 h 59"/>
                <a:gd name="T12" fmla="*/ 22 w 126"/>
                <a:gd name="T13" fmla="*/ 59 h 59"/>
                <a:gd name="T14" fmla="*/ 38 w 126"/>
                <a:gd name="T15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59">
                  <a:moveTo>
                    <a:pt x="38" y="53"/>
                  </a:moveTo>
                  <a:cubicBezTo>
                    <a:pt x="59" y="47"/>
                    <a:pt x="80" y="43"/>
                    <a:pt x="102" y="37"/>
                  </a:cubicBezTo>
                  <a:cubicBezTo>
                    <a:pt x="108" y="32"/>
                    <a:pt x="118" y="31"/>
                    <a:pt x="121" y="24"/>
                  </a:cubicBezTo>
                  <a:cubicBezTo>
                    <a:pt x="126" y="8"/>
                    <a:pt x="96" y="2"/>
                    <a:pt x="89" y="0"/>
                  </a:cubicBezTo>
                  <a:cubicBezTo>
                    <a:pt x="73" y="4"/>
                    <a:pt x="57" y="8"/>
                    <a:pt x="41" y="13"/>
                  </a:cubicBezTo>
                  <a:cubicBezTo>
                    <a:pt x="29" y="10"/>
                    <a:pt x="24" y="11"/>
                    <a:pt x="14" y="16"/>
                  </a:cubicBezTo>
                  <a:cubicBezTo>
                    <a:pt x="0" y="29"/>
                    <a:pt x="2" y="51"/>
                    <a:pt x="22" y="59"/>
                  </a:cubicBezTo>
                  <a:cubicBezTo>
                    <a:pt x="46" y="55"/>
                    <a:pt x="50" y="59"/>
                    <a:pt x="38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4" name="Freeform 236">
              <a:extLst>
                <a:ext uri="{FF2B5EF4-FFF2-40B4-BE49-F238E27FC236}">
                  <a16:creationId xmlns:a16="http://schemas.microsoft.com/office/drawing/2014/main" xmlns="" id="{FC2B59A6-CEB7-48C2-A93E-F15EB020A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545"/>
              <a:ext cx="115" cy="231"/>
            </a:xfrm>
            <a:custGeom>
              <a:avLst/>
              <a:gdLst>
                <a:gd name="T0" fmla="*/ 30 w 46"/>
                <a:gd name="T1" fmla="*/ 61 h 61"/>
                <a:gd name="T2" fmla="*/ 41 w 46"/>
                <a:gd name="T3" fmla="*/ 45 h 61"/>
                <a:gd name="T4" fmla="*/ 46 w 46"/>
                <a:gd name="T5" fmla="*/ 26 h 61"/>
                <a:gd name="T6" fmla="*/ 22 w 46"/>
                <a:gd name="T7" fmla="*/ 0 h 61"/>
                <a:gd name="T8" fmla="*/ 1 w 46"/>
                <a:gd name="T9" fmla="*/ 24 h 61"/>
                <a:gd name="T10" fmla="*/ 17 w 46"/>
                <a:gd name="T11" fmla="*/ 61 h 61"/>
                <a:gd name="T12" fmla="*/ 30 w 46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1">
                  <a:moveTo>
                    <a:pt x="30" y="61"/>
                  </a:moveTo>
                  <a:cubicBezTo>
                    <a:pt x="38" y="52"/>
                    <a:pt x="37" y="55"/>
                    <a:pt x="41" y="45"/>
                  </a:cubicBezTo>
                  <a:cubicBezTo>
                    <a:pt x="42" y="38"/>
                    <a:pt x="46" y="26"/>
                    <a:pt x="46" y="26"/>
                  </a:cubicBezTo>
                  <a:cubicBezTo>
                    <a:pt x="41" y="8"/>
                    <a:pt x="39" y="4"/>
                    <a:pt x="22" y="0"/>
                  </a:cubicBezTo>
                  <a:cubicBezTo>
                    <a:pt x="8" y="8"/>
                    <a:pt x="4" y="8"/>
                    <a:pt x="1" y="24"/>
                  </a:cubicBezTo>
                  <a:cubicBezTo>
                    <a:pt x="3" y="45"/>
                    <a:pt x="0" y="48"/>
                    <a:pt x="17" y="61"/>
                  </a:cubicBezTo>
                  <a:cubicBezTo>
                    <a:pt x="30" y="57"/>
                    <a:pt x="30" y="53"/>
                    <a:pt x="30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5" name="Freeform 237">
              <a:extLst>
                <a:ext uri="{FF2B5EF4-FFF2-40B4-BE49-F238E27FC236}">
                  <a16:creationId xmlns:a16="http://schemas.microsoft.com/office/drawing/2014/main" xmlns="" id="{1071D153-14BB-4080-B8E1-BDE191002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603"/>
              <a:ext cx="115" cy="231"/>
            </a:xfrm>
            <a:custGeom>
              <a:avLst/>
              <a:gdLst>
                <a:gd name="T0" fmla="*/ 59 w 59"/>
                <a:gd name="T1" fmla="*/ 48 h 61"/>
                <a:gd name="T2" fmla="*/ 43 w 59"/>
                <a:gd name="T3" fmla="*/ 0 h 61"/>
                <a:gd name="T4" fmla="*/ 16 w 59"/>
                <a:gd name="T5" fmla="*/ 8 h 61"/>
                <a:gd name="T6" fmla="*/ 0 w 59"/>
                <a:gd name="T7" fmla="*/ 30 h 61"/>
                <a:gd name="T8" fmla="*/ 16 w 59"/>
                <a:gd name="T9" fmla="*/ 48 h 61"/>
                <a:gd name="T10" fmla="*/ 59 w 59"/>
                <a:gd name="T11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59" y="48"/>
                  </a:moveTo>
                  <a:cubicBezTo>
                    <a:pt x="57" y="33"/>
                    <a:pt x="58" y="5"/>
                    <a:pt x="43" y="0"/>
                  </a:cubicBezTo>
                  <a:cubicBezTo>
                    <a:pt x="33" y="2"/>
                    <a:pt x="25" y="5"/>
                    <a:pt x="16" y="8"/>
                  </a:cubicBezTo>
                  <a:cubicBezTo>
                    <a:pt x="9" y="15"/>
                    <a:pt x="3" y="20"/>
                    <a:pt x="0" y="30"/>
                  </a:cubicBezTo>
                  <a:cubicBezTo>
                    <a:pt x="3" y="40"/>
                    <a:pt x="4" y="45"/>
                    <a:pt x="16" y="48"/>
                  </a:cubicBezTo>
                  <a:cubicBezTo>
                    <a:pt x="29" y="61"/>
                    <a:pt x="59" y="40"/>
                    <a:pt x="59" y="4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6" name="Freeform 238">
              <a:extLst>
                <a:ext uri="{FF2B5EF4-FFF2-40B4-BE49-F238E27FC236}">
                  <a16:creationId xmlns:a16="http://schemas.microsoft.com/office/drawing/2014/main" xmlns="" id="{AA6360D3-EF1F-4037-83BF-DF259E700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666"/>
              <a:ext cx="115" cy="231"/>
            </a:xfrm>
            <a:custGeom>
              <a:avLst/>
              <a:gdLst>
                <a:gd name="T0" fmla="*/ 54 w 61"/>
                <a:gd name="T1" fmla="*/ 32 h 85"/>
                <a:gd name="T2" fmla="*/ 52 w 61"/>
                <a:gd name="T3" fmla="*/ 0 h 85"/>
                <a:gd name="T4" fmla="*/ 14 w 61"/>
                <a:gd name="T5" fmla="*/ 16 h 85"/>
                <a:gd name="T6" fmla="*/ 6 w 61"/>
                <a:gd name="T7" fmla="*/ 40 h 85"/>
                <a:gd name="T8" fmla="*/ 38 w 61"/>
                <a:gd name="T9" fmla="*/ 85 h 85"/>
                <a:gd name="T10" fmla="*/ 52 w 61"/>
                <a:gd name="T11" fmla="*/ 45 h 85"/>
                <a:gd name="T12" fmla="*/ 54 w 61"/>
                <a:gd name="T13" fmla="*/ 3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5">
                  <a:moveTo>
                    <a:pt x="54" y="32"/>
                  </a:moveTo>
                  <a:cubicBezTo>
                    <a:pt x="60" y="14"/>
                    <a:pt x="61" y="15"/>
                    <a:pt x="52" y="0"/>
                  </a:cubicBezTo>
                  <a:cubicBezTo>
                    <a:pt x="30" y="3"/>
                    <a:pt x="28" y="3"/>
                    <a:pt x="14" y="16"/>
                  </a:cubicBezTo>
                  <a:cubicBezTo>
                    <a:pt x="11" y="24"/>
                    <a:pt x="6" y="40"/>
                    <a:pt x="6" y="40"/>
                  </a:cubicBezTo>
                  <a:cubicBezTo>
                    <a:pt x="0" y="71"/>
                    <a:pt x="6" y="81"/>
                    <a:pt x="38" y="85"/>
                  </a:cubicBezTo>
                  <a:cubicBezTo>
                    <a:pt x="48" y="75"/>
                    <a:pt x="49" y="58"/>
                    <a:pt x="52" y="45"/>
                  </a:cubicBezTo>
                  <a:cubicBezTo>
                    <a:pt x="52" y="40"/>
                    <a:pt x="54" y="32"/>
                    <a:pt x="54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7" name="Freeform 239">
              <a:extLst>
                <a:ext uri="{FF2B5EF4-FFF2-40B4-BE49-F238E27FC236}">
                  <a16:creationId xmlns:a16="http://schemas.microsoft.com/office/drawing/2014/main" xmlns="" id="{2B778117-2BFE-4B1D-A5F8-F3C288AE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663"/>
              <a:ext cx="115" cy="231"/>
            </a:xfrm>
            <a:custGeom>
              <a:avLst/>
              <a:gdLst>
                <a:gd name="T0" fmla="*/ 86 w 86"/>
                <a:gd name="T1" fmla="*/ 61 h 96"/>
                <a:gd name="T2" fmla="*/ 56 w 86"/>
                <a:gd name="T3" fmla="*/ 0 h 96"/>
                <a:gd name="T4" fmla="*/ 30 w 86"/>
                <a:gd name="T5" fmla="*/ 8 h 96"/>
                <a:gd name="T6" fmla="*/ 0 w 86"/>
                <a:gd name="T7" fmla="*/ 77 h 96"/>
                <a:gd name="T8" fmla="*/ 14 w 86"/>
                <a:gd name="T9" fmla="*/ 96 h 96"/>
                <a:gd name="T10" fmla="*/ 72 w 86"/>
                <a:gd name="T11" fmla="*/ 85 h 96"/>
                <a:gd name="T12" fmla="*/ 86 w 86"/>
                <a:gd name="T13" fmla="*/ 6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96">
                  <a:moveTo>
                    <a:pt x="86" y="61"/>
                  </a:moveTo>
                  <a:cubicBezTo>
                    <a:pt x="82" y="32"/>
                    <a:pt x="80" y="15"/>
                    <a:pt x="56" y="0"/>
                  </a:cubicBezTo>
                  <a:cubicBezTo>
                    <a:pt x="47" y="2"/>
                    <a:pt x="38" y="4"/>
                    <a:pt x="30" y="8"/>
                  </a:cubicBezTo>
                  <a:cubicBezTo>
                    <a:pt x="10" y="24"/>
                    <a:pt x="4" y="52"/>
                    <a:pt x="0" y="77"/>
                  </a:cubicBezTo>
                  <a:cubicBezTo>
                    <a:pt x="7" y="95"/>
                    <a:pt x="0" y="91"/>
                    <a:pt x="14" y="96"/>
                  </a:cubicBezTo>
                  <a:cubicBezTo>
                    <a:pt x="34" y="88"/>
                    <a:pt x="48" y="87"/>
                    <a:pt x="72" y="85"/>
                  </a:cubicBezTo>
                  <a:cubicBezTo>
                    <a:pt x="80" y="77"/>
                    <a:pt x="78" y="68"/>
                    <a:pt x="86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8" name="Freeform 240">
              <a:extLst>
                <a:ext uri="{FF2B5EF4-FFF2-40B4-BE49-F238E27FC236}">
                  <a16:creationId xmlns:a16="http://schemas.microsoft.com/office/drawing/2014/main" xmlns="" id="{8F934BBD-B531-4563-9566-4FCC54E7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68"/>
              <a:ext cx="115" cy="231"/>
            </a:xfrm>
            <a:custGeom>
              <a:avLst/>
              <a:gdLst>
                <a:gd name="T0" fmla="*/ 93 w 93"/>
                <a:gd name="T1" fmla="*/ 14 h 80"/>
                <a:gd name="T2" fmla="*/ 77 w 93"/>
                <a:gd name="T3" fmla="*/ 6 h 80"/>
                <a:gd name="T4" fmla="*/ 61 w 93"/>
                <a:gd name="T5" fmla="*/ 0 h 80"/>
                <a:gd name="T6" fmla="*/ 13 w 93"/>
                <a:gd name="T7" fmla="*/ 11 h 80"/>
                <a:gd name="T8" fmla="*/ 2 w 93"/>
                <a:gd name="T9" fmla="*/ 24 h 80"/>
                <a:gd name="T10" fmla="*/ 26 w 93"/>
                <a:gd name="T11" fmla="*/ 80 h 80"/>
                <a:gd name="T12" fmla="*/ 82 w 93"/>
                <a:gd name="T13" fmla="*/ 64 h 80"/>
                <a:gd name="T14" fmla="*/ 93 w 93"/>
                <a:gd name="T15" fmla="*/ 43 h 80"/>
                <a:gd name="T16" fmla="*/ 66 w 93"/>
                <a:gd name="T17" fmla="*/ 0 h 80"/>
                <a:gd name="T18" fmla="*/ 50 w 93"/>
                <a:gd name="T1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80">
                  <a:moveTo>
                    <a:pt x="93" y="14"/>
                  </a:moveTo>
                  <a:cubicBezTo>
                    <a:pt x="80" y="4"/>
                    <a:pt x="90" y="10"/>
                    <a:pt x="77" y="6"/>
                  </a:cubicBezTo>
                  <a:cubicBezTo>
                    <a:pt x="71" y="4"/>
                    <a:pt x="61" y="0"/>
                    <a:pt x="61" y="0"/>
                  </a:cubicBezTo>
                  <a:cubicBezTo>
                    <a:pt x="44" y="4"/>
                    <a:pt x="30" y="8"/>
                    <a:pt x="13" y="11"/>
                  </a:cubicBezTo>
                  <a:cubicBezTo>
                    <a:pt x="9" y="15"/>
                    <a:pt x="2" y="18"/>
                    <a:pt x="2" y="24"/>
                  </a:cubicBezTo>
                  <a:cubicBezTo>
                    <a:pt x="0" y="40"/>
                    <a:pt x="7" y="75"/>
                    <a:pt x="26" y="80"/>
                  </a:cubicBezTo>
                  <a:cubicBezTo>
                    <a:pt x="43" y="75"/>
                    <a:pt x="65" y="70"/>
                    <a:pt x="82" y="64"/>
                  </a:cubicBezTo>
                  <a:cubicBezTo>
                    <a:pt x="89" y="57"/>
                    <a:pt x="89" y="52"/>
                    <a:pt x="93" y="43"/>
                  </a:cubicBezTo>
                  <a:cubicBezTo>
                    <a:pt x="89" y="20"/>
                    <a:pt x="88" y="8"/>
                    <a:pt x="66" y="0"/>
                  </a:cubicBezTo>
                  <a:cubicBezTo>
                    <a:pt x="60" y="2"/>
                    <a:pt x="50" y="6"/>
                    <a:pt x="50" y="6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29" name="Freeform 241">
              <a:extLst>
                <a:ext uri="{FF2B5EF4-FFF2-40B4-BE49-F238E27FC236}">
                  <a16:creationId xmlns:a16="http://schemas.microsoft.com/office/drawing/2014/main" xmlns="" id="{FE52CBB3-2245-4418-9E6F-F348D502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41"/>
              <a:ext cx="115" cy="231"/>
            </a:xfrm>
            <a:custGeom>
              <a:avLst/>
              <a:gdLst>
                <a:gd name="T0" fmla="*/ 66 w 66"/>
                <a:gd name="T1" fmla="*/ 18 h 85"/>
                <a:gd name="T2" fmla="*/ 34 w 66"/>
                <a:gd name="T3" fmla="*/ 5 h 85"/>
                <a:gd name="T4" fmla="*/ 10 w 66"/>
                <a:gd name="T5" fmla="*/ 18 h 85"/>
                <a:gd name="T6" fmla="*/ 2 w 66"/>
                <a:gd name="T7" fmla="*/ 32 h 85"/>
                <a:gd name="T8" fmla="*/ 18 w 66"/>
                <a:gd name="T9" fmla="*/ 61 h 85"/>
                <a:gd name="T10" fmla="*/ 23 w 66"/>
                <a:gd name="T11" fmla="*/ 77 h 85"/>
                <a:gd name="T12" fmla="*/ 39 w 66"/>
                <a:gd name="T13" fmla="*/ 85 h 85"/>
                <a:gd name="T14" fmla="*/ 53 w 66"/>
                <a:gd name="T15" fmla="*/ 77 h 85"/>
                <a:gd name="T16" fmla="*/ 63 w 66"/>
                <a:gd name="T17" fmla="*/ 61 h 85"/>
                <a:gd name="T18" fmla="*/ 66 w 6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5">
                  <a:moveTo>
                    <a:pt x="66" y="18"/>
                  </a:moveTo>
                  <a:cubicBezTo>
                    <a:pt x="50" y="2"/>
                    <a:pt x="63" y="0"/>
                    <a:pt x="34" y="5"/>
                  </a:cubicBezTo>
                  <a:cubicBezTo>
                    <a:pt x="25" y="8"/>
                    <a:pt x="10" y="18"/>
                    <a:pt x="10" y="18"/>
                  </a:cubicBezTo>
                  <a:cubicBezTo>
                    <a:pt x="8" y="23"/>
                    <a:pt x="2" y="26"/>
                    <a:pt x="2" y="32"/>
                  </a:cubicBezTo>
                  <a:cubicBezTo>
                    <a:pt x="0" y="43"/>
                    <a:pt x="13" y="52"/>
                    <a:pt x="18" y="61"/>
                  </a:cubicBezTo>
                  <a:cubicBezTo>
                    <a:pt x="20" y="65"/>
                    <a:pt x="19" y="72"/>
                    <a:pt x="23" y="77"/>
                  </a:cubicBezTo>
                  <a:cubicBezTo>
                    <a:pt x="27" y="81"/>
                    <a:pt x="33" y="81"/>
                    <a:pt x="39" y="85"/>
                  </a:cubicBezTo>
                  <a:cubicBezTo>
                    <a:pt x="44" y="82"/>
                    <a:pt x="48" y="82"/>
                    <a:pt x="53" y="77"/>
                  </a:cubicBezTo>
                  <a:cubicBezTo>
                    <a:pt x="56" y="71"/>
                    <a:pt x="63" y="61"/>
                    <a:pt x="63" y="61"/>
                  </a:cubicBezTo>
                  <a:cubicBezTo>
                    <a:pt x="59" y="39"/>
                    <a:pt x="60" y="53"/>
                    <a:pt x="66" y="1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0" name="Freeform 242">
              <a:extLst>
                <a:ext uri="{FF2B5EF4-FFF2-40B4-BE49-F238E27FC236}">
                  <a16:creationId xmlns:a16="http://schemas.microsoft.com/office/drawing/2014/main" xmlns="" id="{5ADF93CB-268F-426C-8795-07521F6D2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676"/>
              <a:ext cx="115" cy="231"/>
            </a:xfrm>
            <a:custGeom>
              <a:avLst/>
              <a:gdLst>
                <a:gd name="T0" fmla="*/ 53 w 64"/>
                <a:gd name="T1" fmla="*/ 61 h 68"/>
                <a:gd name="T2" fmla="*/ 64 w 64"/>
                <a:gd name="T3" fmla="*/ 37 h 68"/>
                <a:gd name="T4" fmla="*/ 45 w 64"/>
                <a:gd name="T5" fmla="*/ 0 h 68"/>
                <a:gd name="T6" fmla="*/ 19 w 64"/>
                <a:gd name="T7" fmla="*/ 10 h 68"/>
                <a:gd name="T8" fmla="*/ 0 w 64"/>
                <a:gd name="T9" fmla="*/ 40 h 68"/>
                <a:gd name="T10" fmla="*/ 13 w 64"/>
                <a:gd name="T11" fmla="*/ 58 h 68"/>
                <a:gd name="T12" fmla="*/ 48 w 64"/>
                <a:gd name="T13" fmla="*/ 64 h 68"/>
                <a:gd name="T14" fmla="*/ 53 w 64"/>
                <a:gd name="T15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68">
                  <a:moveTo>
                    <a:pt x="53" y="61"/>
                  </a:moveTo>
                  <a:cubicBezTo>
                    <a:pt x="59" y="52"/>
                    <a:pt x="60" y="46"/>
                    <a:pt x="64" y="37"/>
                  </a:cubicBezTo>
                  <a:cubicBezTo>
                    <a:pt x="60" y="18"/>
                    <a:pt x="63" y="4"/>
                    <a:pt x="45" y="0"/>
                  </a:cubicBezTo>
                  <a:cubicBezTo>
                    <a:pt x="35" y="2"/>
                    <a:pt x="28" y="7"/>
                    <a:pt x="19" y="10"/>
                  </a:cubicBezTo>
                  <a:cubicBezTo>
                    <a:pt x="3" y="25"/>
                    <a:pt x="6" y="22"/>
                    <a:pt x="0" y="40"/>
                  </a:cubicBezTo>
                  <a:cubicBezTo>
                    <a:pt x="3" y="50"/>
                    <a:pt x="1" y="55"/>
                    <a:pt x="13" y="58"/>
                  </a:cubicBezTo>
                  <a:cubicBezTo>
                    <a:pt x="23" y="68"/>
                    <a:pt x="33" y="65"/>
                    <a:pt x="48" y="64"/>
                  </a:cubicBezTo>
                  <a:cubicBezTo>
                    <a:pt x="56" y="60"/>
                    <a:pt x="58" y="61"/>
                    <a:pt x="53" y="6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1" name="Freeform 243">
              <a:extLst>
                <a:ext uri="{FF2B5EF4-FFF2-40B4-BE49-F238E27FC236}">
                  <a16:creationId xmlns:a16="http://schemas.microsoft.com/office/drawing/2014/main" xmlns="" id="{A8501154-2BE9-4066-A02A-D7C298BC4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675"/>
              <a:ext cx="115" cy="231"/>
            </a:xfrm>
            <a:custGeom>
              <a:avLst/>
              <a:gdLst>
                <a:gd name="T0" fmla="*/ 64 w 69"/>
                <a:gd name="T1" fmla="*/ 45 h 72"/>
                <a:gd name="T2" fmla="*/ 48 w 69"/>
                <a:gd name="T3" fmla="*/ 0 h 72"/>
                <a:gd name="T4" fmla="*/ 13 w 69"/>
                <a:gd name="T5" fmla="*/ 16 h 72"/>
                <a:gd name="T6" fmla="*/ 0 w 69"/>
                <a:gd name="T7" fmla="*/ 40 h 72"/>
                <a:gd name="T8" fmla="*/ 37 w 69"/>
                <a:gd name="T9" fmla="*/ 72 h 72"/>
                <a:gd name="T10" fmla="*/ 67 w 69"/>
                <a:gd name="T11" fmla="*/ 56 h 72"/>
                <a:gd name="T12" fmla="*/ 61 w 69"/>
                <a:gd name="T13" fmla="*/ 35 h 72"/>
                <a:gd name="T14" fmla="*/ 56 w 69"/>
                <a:gd name="T15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2">
                  <a:moveTo>
                    <a:pt x="64" y="45"/>
                  </a:moveTo>
                  <a:cubicBezTo>
                    <a:pt x="58" y="29"/>
                    <a:pt x="64" y="6"/>
                    <a:pt x="48" y="0"/>
                  </a:cubicBezTo>
                  <a:cubicBezTo>
                    <a:pt x="29" y="4"/>
                    <a:pt x="27" y="6"/>
                    <a:pt x="13" y="16"/>
                  </a:cubicBezTo>
                  <a:cubicBezTo>
                    <a:pt x="1" y="34"/>
                    <a:pt x="5" y="26"/>
                    <a:pt x="0" y="40"/>
                  </a:cubicBezTo>
                  <a:cubicBezTo>
                    <a:pt x="4" y="72"/>
                    <a:pt x="10" y="62"/>
                    <a:pt x="37" y="72"/>
                  </a:cubicBezTo>
                  <a:cubicBezTo>
                    <a:pt x="59" y="66"/>
                    <a:pt x="52" y="68"/>
                    <a:pt x="67" y="56"/>
                  </a:cubicBezTo>
                  <a:cubicBezTo>
                    <a:pt x="69" y="45"/>
                    <a:pt x="69" y="41"/>
                    <a:pt x="61" y="35"/>
                  </a:cubicBezTo>
                  <a:cubicBezTo>
                    <a:pt x="58" y="6"/>
                    <a:pt x="65" y="14"/>
                    <a:pt x="56" y="5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2" name="Freeform 244">
              <a:extLst>
                <a:ext uri="{FF2B5EF4-FFF2-40B4-BE49-F238E27FC236}">
                  <a16:creationId xmlns:a16="http://schemas.microsoft.com/office/drawing/2014/main" xmlns="" id="{05848D4D-C241-46AD-BB1F-C215AF5C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587"/>
              <a:ext cx="115" cy="231"/>
            </a:xfrm>
            <a:custGeom>
              <a:avLst/>
              <a:gdLst>
                <a:gd name="T0" fmla="*/ 40 w 64"/>
                <a:gd name="T1" fmla="*/ 60 h 79"/>
                <a:gd name="T2" fmla="*/ 58 w 64"/>
                <a:gd name="T3" fmla="*/ 44 h 79"/>
                <a:gd name="T4" fmla="*/ 64 w 64"/>
                <a:gd name="T5" fmla="*/ 28 h 79"/>
                <a:gd name="T6" fmla="*/ 34 w 64"/>
                <a:gd name="T7" fmla="*/ 28 h 79"/>
                <a:gd name="T8" fmla="*/ 13 w 64"/>
                <a:gd name="T9" fmla="*/ 41 h 79"/>
                <a:gd name="T10" fmla="*/ 0 w 64"/>
                <a:gd name="T11" fmla="*/ 71 h 79"/>
                <a:gd name="T12" fmla="*/ 37 w 64"/>
                <a:gd name="T13" fmla="*/ 57 h 79"/>
                <a:gd name="T14" fmla="*/ 40 w 64"/>
                <a:gd name="T15" fmla="*/ 6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9">
                  <a:moveTo>
                    <a:pt x="40" y="60"/>
                  </a:moveTo>
                  <a:cubicBezTo>
                    <a:pt x="50" y="55"/>
                    <a:pt x="54" y="54"/>
                    <a:pt x="58" y="44"/>
                  </a:cubicBezTo>
                  <a:cubicBezTo>
                    <a:pt x="59" y="38"/>
                    <a:pt x="64" y="28"/>
                    <a:pt x="64" y="28"/>
                  </a:cubicBezTo>
                  <a:cubicBezTo>
                    <a:pt x="57" y="0"/>
                    <a:pt x="47" y="19"/>
                    <a:pt x="34" y="28"/>
                  </a:cubicBezTo>
                  <a:cubicBezTo>
                    <a:pt x="27" y="37"/>
                    <a:pt x="23" y="38"/>
                    <a:pt x="13" y="41"/>
                  </a:cubicBezTo>
                  <a:cubicBezTo>
                    <a:pt x="8" y="51"/>
                    <a:pt x="2" y="59"/>
                    <a:pt x="0" y="71"/>
                  </a:cubicBezTo>
                  <a:cubicBezTo>
                    <a:pt x="14" y="79"/>
                    <a:pt x="22" y="62"/>
                    <a:pt x="37" y="57"/>
                  </a:cubicBezTo>
                  <a:cubicBezTo>
                    <a:pt x="46" y="60"/>
                    <a:pt x="47" y="60"/>
                    <a:pt x="40" y="60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3" name="Freeform 245">
              <a:extLst>
                <a:ext uri="{FF2B5EF4-FFF2-40B4-BE49-F238E27FC236}">
                  <a16:creationId xmlns:a16="http://schemas.microsoft.com/office/drawing/2014/main" xmlns="" id="{3E501DB8-72A5-463F-8AC1-B23C5ACF4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55"/>
              <a:ext cx="115" cy="231"/>
            </a:xfrm>
            <a:custGeom>
              <a:avLst/>
              <a:gdLst>
                <a:gd name="T0" fmla="*/ 23 w 53"/>
                <a:gd name="T1" fmla="*/ 72 h 72"/>
                <a:gd name="T2" fmla="*/ 42 w 53"/>
                <a:gd name="T3" fmla="*/ 51 h 72"/>
                <a:gd name="T4" fmla="*/ 34 w 53"/>
                <a:gd name="T5" fmla="*/ 0 h 72"/>
                <a:gd name="T6" fmla="*/ 12 w 53"/>
                <a:gd name="T7" fmla="*/ 16 h 72"/>
                <a:gd name="T8" fmla="*/ 2 w 53"/>
                <a:gd name="T9" fmla="*/ 40 h 72"/>
                <a:gd name="T10" fmla="*/ 7 w 53"/>
                <a:gd name="T11" fmla="*/ 67 h 72"/>
                <a:gd name="T12" fmla="*/ 23 w 53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2">
                  <a:moveTo>
                    <a:pt x="23" y="72"/>
                  </a:moveTo>
                  <a:cubicBezTo>
                    <a:pt x="32" y="65"/>
                    <a:pt x="35" y="61"/>
                    <a:pt x="42" y="51"/>
                  </a:cubicBezTo>
                  <a:cubicBezTo>
                    <a:pt x="46" y="34"/>
                    <a:pt x="53" y="7"/>
                    <a:pt x="34" y="0"/>
                  </a:cubicBezTo>
                  <a:cubicBezTo>
                    <a:pt x="23" y="3"/>
                    <a:pt x="19" y="8"/>
                    <a:pt x="12" y="16"/>
                  </a:cubicBezTo>
                  <a:cubicBezTo>
                    <a:pt x="9" y="25"/>
                    <a:pt x="7" y="31"/>
                    <a:pt x="2" y="40"/>
                  </a:cubicBezTo>
                  <a:cubicBezTo>
                    <a:pt x="2" y="49"/>
                    <a:pt x="0" y="60"/>
                    <a:pt x="7" y="67"/>
                  </a:cubicBezTo>
                  <a:cubicBezTo>
                    <a:pt x="11" y="70"/>
                    <a:pt x="23" y="72"/>
                    <a:pt x="23" y="7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4" name="Freeform 246">
              <a:extLst>
                <a:ext uri="{FF2B5EF4-FFF2-40B4-BE49-F238E27FC236}">
                  <a16:creationId xmlns:a16="http://schemas.microsoft.com/office/drawing/2014/main" xmlns="" id="{D02840C0-FAC2-4A1A-964E-1D466B76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589"/>
              <a:ext cx="115" cy="231"/>
            </a:xfrm>
            <a:custGeom>
              <a:avLst/>
              <a:gdLst>
                <a:gd name="T0" fmla="*/ 53 w 70"/>
                <a:gd name="T1" fmla="*/ 43 h 59"/>
                <a:gd name="T2" fmla="*/ 37 w 70"/>
                <a:gd name="T3" fmla="*/ 0 h 59"/>
                <a:gd name="T4" fmla="*/ 5 w 70"/>
                <a:gd name="T5" fmla="*/ 24 h 59"/>
                <a:gd name="T6" fmla="*/ 24 w 70"/>
                <a:gd name="T7" fmla="*/ 59 h 59"/>
                <a:gd name="T8" fmla="*/ 53 w 70"/>
                <a:gd name="T9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9">
                  <a:moveTo>
                    <a:pt x="53" y="43"/>
                  </a:moveTo>
                  <a:cubicBezTo>
                    <a:pt x="70" y="25"/>
                    <a:pt x="57" y="5"/>
                    <a:pt x="37" y="0"/>
                  </a:cubicBezTo>
                  <a:cubicBezTo>
                    <a:pt x="18" y="4"/>
                    <a:pt x="15" y="9"/>
                    <a:pt x="5" y="24"/>
                  </a:cubicBezTo>
                  <a:cubicBezTo>
                    <a:pt x="0" y="43"/>
                    <a:pt x="13" y="46"/>
                    <a:pt x="24" y="59"/>
                  </a:cubicBezTo>
                  <a:cubicBezTo>
                    <a:pt x="36" y="54"/>
                    <a:pt x="46" y="53"/>
                    <a:pt x="53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5" name="Freeform 247">
              <a:extLst>
                <a:ext uri="{FF2B5EF4-FFF2-40B4-BE49-F238E27FC236}">
                  <a16:creationId xmlns:a16="http://schemas.microsoft.com/office/drawing/2014/main" xmlns="" id="{9DE91977-04AD-40B2-A78E-A275286F9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602"/>
              <a:ext cx="115" cy="231"/>
            </a:xfrm>
            <a:custGeom>
              <a:avLst/>
              <a:gdLst>
                <a:gd name="T0" fmla="*/ 32 w 67"/>
                <a:gd name="T1" fmla="*/ 53 h 58"/>
                <a:gd name="T2" fmla="*/ 67 w 67"/>
                <a:gd name="T3" fmla="*/ 23 h 58"/>
                <a:gd name="T4" fmla="*/ 16 w 67"/>
                <a:gd name="T5" fmla="*/ 15 h 58"/>
                <a:gd name="T6" fmla="*/ 22 w 67"/>
                <a:gd name="T7" fmla="*/ 58 h 58"/>
                <a:gd name="T8" fmla="*/ 32 w 67"/>
                <a:gd name="T9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8">
                  <a:moveTo>
                    <a:pt x="32" y="53"/>
                  </a:moveTo>
                  <a:cubicBezTo>
                    <a:pt x="44" y="43"/>
                    <a:pt x="55" y="34"/>
                    <a:pt x="67" y="23"/>
                  </a:cubicBezTo>
                  <a:cubicBezTo>
                    <a:pt x="58" y="0"/>
                    <a:pt x="35" y="12"/>
                    <a:pt x="16" y="15"/>
                  </a:cubicBezTo>
                  <a:cubicBezTo>
                    <a:pt x="0" y="20"/>
                    <a:pt x="11" y="49"/>
                    <a:pt x="22" y="58"/>
                  </a:cubicBezTo>
                  <a:cubicBezTo>
                    <a:pt x="24" y="57"/>
                    <a:pt x="48" y="53"/>
                    <a:pt x="32" y="5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6" name="Freeform 248">
              <a:extLst>
                <a:ext uri="{FF2B5EF4-FFF2-40B4-BE49-F238E27FC236}">
                  <a16:creationId xmlns:a16="http://schemas.microsoft.com/office/drawing/2014/main" xmlns="" id="{020ABCF7-ADCA-4DF7-B5DE-E57E6BCA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41"/>
              <a:ext cx="115" cy="231"/>
            </a:xfrm>
            <a:custGeom>
              <a:avLst/>
              <a:gdLst>
                <a:gd name="T0" fmla="*/ 20 w 62"/>
                <a:gd name="T1" fmla="*/ 75 h 75"/>
                <a:gd name="T2" fmla="*/ 57 w 62"/>
                <a:gd name="T3" fmla="*/ 53 h 75"/>
                <a:gd name="T4" fmla="*/ 54 w 62"/>
                <a:gd name="T5" fmla="*/ 40 h 75"/>
                <a:gd name="T6" fmla="*/ 25 w 62"/>
                <a:gd name="T7" fmla="*/ 0 h 75"/>
                <a:gd name="T8" fmla="*/ 12 w 62"/>
                <a:gd name="T9" fmla="*/ 19 h 75"/>
                <a:gd name="T10" fmla="*/ 20 w 62"/>
                <a:gd name="T11" fmla="*/ 69 h 75"/>
                <a:gd name="T12" fmla="*/ 46 w 62"/>
                <a:gd name="T13" fmla="*/ 6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5">
                  <a:moveTo>
                    <a:pt x="20" y="75"/>
                  </a:moveTo>
                  <a:cubicBezTo>
                    <a:pt x="34" y="69"/>
                    <a:pt x="46" y="65"/>
                    <a:pt x="57" y="53"/>
                  </a:cubicBezTo>
                  <a:cubicBezTo>
                    <a:pt x="62" y="38"/>
                    <a:pt x="60" y="50"/>
                    <a:pt x="54" y="40"/>
                  </a:cubicBezTo>
                  <a:cubicBezTo>
                    <a:pt x="42" y="20"/>
                    <a:pt x="49" y="9"/>
                    <a:pt x="25" y="0"/>
                  </a:cubicBezTo>
                  <a:cubicBezTo>
                    <a:pt x="14" y="4"/>
                    <a:pt x="14" y="8"/>
                    <a:pt x="12" y="19"/>
                  </a:cubicBezTo>
                  <a:cubicBezTo>
                    <a:pt x="10" y="43"/>
                    <a:pt x="0" y="56"/>
                    <a:pt x="20" y="69"/>
                  </a:cubicBezTo>
                  <a:cubicBezTo>
                    <a:pt x="25" y="68"/>
                    <a:pt x="39" y="64"/>
                    <a:pt x="46" y="64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7" name="Freeform 249">
              <a:extLst>
                <a:ext uri="{FF2B5EF4-FFF2-40B4-BE49-F238E27FC236}">
                  <a16:creationId xmlns:a16="http://schemas.microsoft.com/office/drawing/2014/main" xmlns="" id="{78FB92B2-980E-49DB-8848-2C9F7DBD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612"/>
              <a:ext cx="115" cy="231"/>
            </a:xfrm>
            <a:custGeom>
              <a:avLst/>
              <a:gdLst>
                <a:gd name="T0" fmla="*/ 55 w 62"/>
                <a:gd name="T1" fmla="*/ 41 h 49"/>
                <a:gd name="T2" fmla="*/ 47 w 62"/>
                <a:gd name="T3" fmla="*/ 12 h 49"/>
                <a:gd name="T4" fmla="*/ 12 w 62"/>
                <a:gd name="T5" fmla="*/ 28 h 49"/>
                <a:gd name="T6" fmla="*/ 12 w 62"/>
                <a:gd name="T7" fmla="*/ 49 h 49"/>
                <a:gd name="T8" fmla="*/ 55 w 62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55" y="41"/>
                  </a:moveTo>
                  <a:cubicBezTo>
                    <a:pt x="62" y="29"/>
                    <a:pt x="59" y="16"/>
                    <a:pt x="47" y="12"/>
                  </a:cubicBezTo>
                  <a:cubicBezTo>
                    <a:pt x="33" y="0"/>
                    <a:pt x="24" y="20"/>
                    <a:pt x="12" y="28"/>
                  </a:cubicBezTo>
                  <a:cubicBezTo>
                    <a:pt x="5" y="38"/>
                    <a:pt x="0" y="41"/>
                    <a:pt x="12" y="49"/>
                  </a:cubicBezTo>
                  <a:cubicBezTo>
                    <a:pt x="26" y="45"/>
                    <a:pt x="41" y="46"/>
                    <a:pt x="55" y="4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8" name="Freeform 250">
              <a:extLst>
                <a:ext uri="{FF2B5EF4-FFF2-40B4-BE49-F238E27FC236}">
                  <a16:creationId xmlns:a16="http://schemas.microsoft.com/office/drawing/2014/main" xmlns="" id="{2467DC9D-9A9B-4D1B-B1F5-9CD31C6F1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527"/>
              <a:ext cx="115" cy="231"/>
            </a:xfrm>
            <a:custGeom>
              <a:avLst/>
              <a:gdLst>
                <a:gd name="T0" fmla="*/ 14 w 33"/>
                <a:gd name="T1" fmla="*/ 43 h 48"/>
                <a:gd name="T2" fmla="*/ 32 w 33"/>
                <a:gd name="T3" fmla="*/ 29 h 48"/>
                <a:gd name="T4" fmla="*/ 19 w 33"/>
                <a:gd name="T5" fmla="*/ 0 h 48"/>
                <a:gd name="T6" fmla="*/ 6 w 33"/>
                <a:gd name="T7" fmla="*/ 27 h 48"/>
                <a:gd name="T8" fmla="*/ 14 w 33"/>
                <a:gd name="T9" fmla="*/ 48 h 48"/>
                <a:gd name="T10" fmla="*/ 14 w 33"/>
                <a:gd name="T11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8">
                  <a:moveTo>
                    <a:pt x="14" y="43"/>
                  </a:moveTo>
                  <a:cubicBezTo>
                    <a:pt x="32" y="36"/>
                    <a:pt x="28" y="42"/>
                    <a:pt x="32" y="29"/>
                  </a:cubicBezTo>
                  <a:cubicBezTo>
                    <a:pt x="30" y="14"/>
                    <a:pt x="33" y="5"/>
                    <a:pt x="19" y="0"/>
                  </a:cubicBezTo>
                  <a:cubicBezTo>
                    <a:pt x="0" y="4"/>
                    <a:pt x="3" y="8"/>
                    <a:pt x="6" y="27"/>
                  </a:cubicBezTo>
                  <a:cubicBezTo>
                    <a:pt x="6" y="28"/>
                    <a:pt x="4" y="48"/>
                    <a:pt x="14" y="48"/>
                  </a:cubicBezTo>
                  <a:cubicBezTo>
                    <a:pt x="15" y="48"/>
                    <a:pt x="14" y="44"/>
                    <a:pt x="14" y="4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39" name="Freeform 251">
              <a:extLst>
                <a:ext uri="{FF2B5EF4-FFF2-40B4-BE49-F238E27FC236}">
                  <a16:creationId xmlns:a16="http://schemas.microsoft.com/office/drawing/2014/main" xmlns="" id="{02E5686E-92E3-4482-AA1D-EFAEAF25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580"/>
              <a:ext cx="115" cy="231"/>
            </a:xfrm>
            <a:custGeom>
              <a:avLst/>
              <a:gdLst>
                <a:gd name="T0" fmla="*/ 7 w 52"/>
                <a:gd name="T1" fmla="*/ 55 h 56"/>
                <a:gd name="T2" fmla="*/ 25 w 52"/>
                <a:gd name="T3" fmla="*/ 50 h 56"/>
                <a:gd name="T4" fmla="*/ 41 w 52"/>
                <a:gd name="T5" fmla="*/ 44 h 56"/>
                <a:gd name="T6" fmla="*/ 36 w 52"/>
                <a:gd name="T7" fmla="*/ 10 h 56"/>
                <a:gd name="T8" fmla="*/ 12 w 52"/>
                <a:gd name="T9" fmla="*/ 4 h 56"/>
                <a:gd name="T10" fmla="*/ 1 w 52"/>
                <a:gd name="T11" fmla="*/ 28 h 56"/>
                <a:gd name="T12" fmla="*/ 4 w 52"/>
                <a:gd name="T13" fmla="*/ 52 h 56"/>
                <a:gd name="T14" fmla="*/ 12 w 52"/>
                <a:gd name="T15" fmla="*/ 55 h 56"/>
                <a:gd name="T16" fmla="*/ 7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7" y="55"/>
                  </a:moveTo>
                  <a:cubicBezTo>
                    <a:pt x="12" y="53"/>
                    <a:pt x="19" y="51"/>
                    <a:pt x="25" y="50"/>
                  </a:cubicBezTo>
                  <a:cubicBezTo>
                    <a:pt x="30" y="48"/>
                    <a:pt x="41" y="44"/>
                    <a:pt x="41" y="44"/>
                  </a:cubicBezTo>
                  <a:cubicBezTo>
                    <a:pt x="52" y="34"/>
                    <a:pt x="51" y="13"/>
                    <a:pt x="36" y="10"/>
                  </a:cubicBezTo>
                  <a:cubicBezTo>
                    <a:pt x="28" y="0"/>
                    <a:pt x="23" y="1"/>
                    <a:pt x="12" y="4"/>
                  </a:cubicBezTo>
                  <a:cubicBezTo>
                    <a:pt x="5" y="11"/>
                    <a:pt x="3" y="18"/>
                    <a:pt x="1" y="28"/>
                  </a:cubicBezTo>
                  <a:cubicBezTo>
                    <a:pt x="2" y="36"/>
                    <a:pt x="0" y="44"/>
                    <a:pt x="4" y="52"/>
                  </a:cubicBezTo>
                  <a:cubicBezTo>
                    <a:pt x="5" y="54"/>
                    <a:pt x="9" y="52"/>
                    <a:pt x="12" y="55"/>
                  </a:cubicBezTo>
                  <a:cubicBezTo>
                    <a:pt x="13" y="56"/>
                    <a:pt x="8" y="55"/>
                    <a:pt x="7" y="55"/>
                  </a:cubicBezTo>
                  <a:close/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0" name="Freeform 252">
              <a:extLst>
                <a:ext uri="{FF2B5EF4-FFF2-40B4-BE49-F238E27FC236}">
                  <a16:creationId xmlns:a16="http://schemas.microsoft.com/office/drawing/2014/main" xmlns="" id="{3DE81950-9D92-438B-A09B-7C180E9F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97"/>
              <a:ext cx="115" cy="231"/>
            </a:xfrm>
            <a:custGeom>
              <a:avLst/>
              <a:gdLst>
                <a:gd name="T0" fmla="*/ 25 w 68"/>
                <a:gd name="T1" fmla="*/ 53 h 53"/>
                <a:gd name="T2" fmla="*/ 54 w 68"/>
                <a:gd name="T3" fmla="*/ 45 h 53"/>
                <a:gd name="T4" fmla="*/ 68 w 68"/>
                <a:gd name="T5" fmla="*/ 21 h 53"/>
                <a:gd name="T6" fmla="*/ 52 w 68"/>
                <a:gd name="T7" fmla="*/ 0 h 53"/>
                <a:gd name="T8" fmla="*/ 30 w 68"/>
                <a:gd name="T9" fmla="*/ 2 h 53"/>
                <a:gd name="T10" fmla="*/ 14 w 68"/>
                <a:gd name="T11" fmla="*/ 8 h 53"/>
                <a:gd name="T12" fmla="*/ 14 w 68"/>
                <a:gd name="T13" fmla="*/ 53 h 53"/>
                <a:gd name="T14" fmla="*/ 41 w 68"/>
                <a:gd name="T15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3">
                  <a:moveTo>
                    <a:pt x="25" y="53"/>
                  </a:moveTo>
                  <a:cubicBezTo>
                    <a:pt x="48" y="47"/>
                    <a:pt x="39" y="50"/>
                    <a:pt x="54" y="45"/>
                  </a:cubicBezTo>
                  <a:cubicBezTo>
                    <a:pt x="62" y="37"/>
                    <a:pt x="64" y="32"/>
                    <a:pt x="68" y="21"/>
                  </a:cubicBezTo>
                  <a:cubicBezTo>
                    <a:pt x="64" y="9"/>
                    <a:pt x="64" y="3"/>
                    <a:pt x="52" y="0"/>
                  </a:cubicBezTo>
                  <a:cubicBezTo>
                    <a:pt x="44" y="0"/>
                    <a:pt x="37" y="0"/>
                    <a:pt x="30" y="2"/>
                  </a:cubicBezTo>
                  <a:cubicBezTo>
                    <a:pt x="24" y="3"/>
                    <a:pt x="14" y="8"/>
                    <a:pt x="14" y="8"/>
                  </a:cubicBezTo>
                  <a:cubicBezTo>
                    <a:pt x="0" y="21"/>
                    <a:pt x="4" y="37"/>
                    <a:pt x="14" y="53"/>
                  </a:cubicBezTo>
                  <a:cubicBezTo>
                    <a:pt x="23" y="52"/>
                    <a:pt x="41" y="50"/>
                    <a:pt x="41" y="50"/>
                  </a:cubicBezTo>
                </a:path>
              </a:pathLst>
            </a:custGeom>
            <a:gradFill rotWithShape="0">
              <a:gsLst>
                <a:gs pos="0">
                  <a:schemeClr val="hlink"/>
                </a:gs>
                <a:gs pos="100000">
                  <a:schemeClr val="hlink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1" name="Freeform 253">
              <a:extLst>
                <a:ext uri="{FF2B5EF4-FFF2-40B4-BE49-F238E27FC236}">
                  <a16:creationId xmlns:a16="http://schemas.microsoft.com/office/drawing/2014/main" xmlns="" id="{646B789E-A12B-4282-98AA-8417929A8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452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2" name="Freeform 254">
              <a:extLst>
                <a:ext uri="{FF2B5EF4-FFF2-40B4-BE49-F238E27FC236}">
                  <a16:creationId xmlns:a16="http://schemas.microsoft.com/office/drawing/2014/main" xmlns="" id="{88CD1AC3-5A3A-42CB-8F23-AD4594FB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443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3" name="Freeform 255">
              <a:extLst>
                <a:ext uri="{FF2B5EF4-FFF2-40B4-BE49-F238E27FC236}">
                  <a16:creationId xmlns:a16="http://schemas.microsoft.com/office/drawing/2014/main" xmlns="" id="{9E03CB04-7424-49AC-A73D-79FE2B42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469"/>
              <a:ext cx="115" cy="231"/>
            </a:xfrm>
            <a:custGeom>
              <a:avLst/>
              <a:gdLst>
                <a:gd name="T0" fmla="*/ 21 w 37"/>
                <a:gd name="T1" fmla="*/ 28 h 30"/>
                <a:gd name="T2" fmla="*/ 37 w 37"/>
                <a:gd name="T3" fmla="*/ 9 h 30"/>
                <a:gd name="T4" fmla="*/ 32 w 37"/>
                <a:gd name="T5" fmla="*/ 1 h 30"/>
                <a:gd name="T6" fmla="*/ 13 w 37"/>
                <a:gd name="T7" fmla="*/ 6 h 30"/>
                <a:gd name="T8" fmla="*/ 0 w 37"/>
                <a:gd name="T9" fmla="*/ 25 h 30"/>
                <a:gd name="T10" fmla="*/ 16 w 37"/>
                <a:gd name="T11" fmla="*/ 30 h 30"/>
                <a:gd name="T12" fmla="*/ 21 w 37"/>
                <a:gd name="T13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0">
                  <a:moveTo>
                    <a:pt x="21" y="28"/>
                  </a:moveTo>
                  <a:cubicBezTo>
                    <a:pt x="26" y="21"/>
                    <a:pt x="32" y="16"/>
                    <a:pt x="37" y="9"/>
                  </a:cubicBezTo>
                  <a:cubicBezTo>
                    <a:pt x="35" y="6"/>
                    <a:pt x="35" y="1"/>
                    <a:pt x="32" y="1"/>
                  </a:cubicBezTo>
                  <a:cubicBezTo>
                    <a:pt x="25" y="0"/>
                    <a:pt x="13" y="6"/>
                    <a:pt x="13" y="6"/>
                  </a:cubicBezTo>
                  <a:cubicBezTo>
                    <a:pt x="6" y="13"/>
                    <a:pt x="2" y="15"/>
                    <a:pt x="0" y="25"/>
                  </a:cubicBezTo>
                  <a:cubicBezTo>
                    <a:pt x="3" y="26"/>
                    <a:pt x="12" y="30"/>
                    <a:pt x="16" y="30"/>
                  </a:cubicBezTo>
                  <a:cubicBezTo>
                    <a:pt x="16" y="30"/>
                    <a:pt x="29" y="28"/>
                    <a:pt x="21" y="2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4" name="Freeform 256">
              <a:extLst>
                <a:ext uri="{FF2B5EF4-FFF2-40B4-BE49-F238E27FC236}">
                  <a16:creationId xmlns:a16="http://schemas.microsoft.com/office/drawing/2014/main" xmlns="" id="{A1BA2756-151E-4466-925E-5E9942610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429"/>
              <a:ext cx="115" cy="231"/>
            </a:xfrm>
            <a:custGeom>
              <a:avLst/>
              <a:gdLst>
                <a:gd name="T0" fmla="*/ 27 w 97"/>
                <a:gd name="T1" fmla="*/ 37 h 43"/>
                <a:gd name="T2" fmla="*/ 83 w 97"/>
                <a:gd name="T3" fmla="*/ 27 h 43"/>
                <a:gd name="T4" fmla="*/ 83 w 97"/>
                <a:gd name="T5" fmla="*/ 0 h 43"/>
                <a:gd name="T6" fmla="*/ 19 w 97"/>
                <a:gd name="T7" fmla="*/ 19 h 43"/>
                <a:gd name="T8" fmla="*/ 3 w 97"/>
                <a:gd name="T9" fmla="*/ 29 h 43"/>
                <a:gd name="T10" fmla="*/ 6 w 97"/>
                <a:gd name="T11" fmla="*/ 37 h 43"/>
                <a:gd name="T12" fmla="*/ 22 w 97"/>
                <a:gd name="T13" fmla="*/ 43 h 43"/>
                <a:gd name="T14" fmla="*/ 51 w 97"/>
                <a:gd name="T1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3">
                  <a:moveTo>
                    <a:pt x="27" y="37"/>
                  </a:moveTo>
                  <a:cubicBezTo>
                    <a:pt x="49" y="35"/>
                    <a:pt x="62" y="32"/>
                    <a:pt x="83" y="27"/>
                  </a:cubicBezTo>
                  <a:cubicBezTo>
                    <a:pt x="95" y="17"/>
                    <a:pt x="97" y="8"/>
                    <a:pt x="83" y="0"/>
                  </a:cubicBezTo>
                  <a:cubicBezTo>
                    <a:pt x="59" y="8"/>
                    <a:pt x="47" y="15"/>
                    <a:pt x="19" y="19"/>
                  </a:cubicBezTo>
                  <a:cubicBezTo>
                    <a:pt x="13" y="22"/>
                    <a:pt x="0" y="23"/>
                    <a:pt x="3" y="29"/>
                  </a:cubicBezTo>
                  <a:cubicBezTo>
                    <a:pt x="4" y="31"/>
                    <a:pt x="3" y="35"/>
                    <a:pt x="6" y="37"/>
                  </a:cubicBezTo>
                  <a:cubicBezTo>
                    <a:pt x="10" y="40"/>
                    <a:pt x="22" y="43"/>
                    <a:pt x="22" y="43"/>
                  </a:cubicBezTo>
                  <a:cubicBezTo>
                    <a:pt x="31" y="39"/>
                    <a:pt x="40" y="35"/>
                    <a:pt x="51" y="35"/>
                  </a:cubicBez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5" name="Freeform 257">
              <a:extLst>
                <a:ext uri="{FF2B5EF4-FFF2-40B4-BE49-F238E27FC236}">
                  <a16:creationId xmlns:a16="http://schemas.microsoft.com/office/drawing/2014/main" xmlns="" id="{F19422CD-5CA3-4ACB-A46E-EA70C4804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474"/>
              <a:ext cx="115" cy="231"/>
            </a:xfrm>
            <a:custGeom>
              <a:avLst/>
              <a:gdLst>
                <a:gd name="T0" fmla="*/ 18 w 41"/>
                <a:gd name="T1" fmla="*/ 24 h 32"/>
                <a:gd name="T2" fmla="*/ 21 w 41"/>
                <a:gd name="T3" fmla="*/ 0 h 32"/>
                <a:gd name="T4" fmla="*/ 0 w 41"/>
                <a:gd name="T5" fmla="*/ 13 h 32"/>
                <a:gd name="T6" fmla="*/ 18 w 41"/>
                <a:gd name="T7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18" y="24"/>
                  </a:moveTo>
                  <a:cubicBezTo>
                    <a:pt x="28" y="16"/>
                    <a:pt x="41" y="5"/>
                    <a:pt x="21" y="0"/>
                  </a:cubicBezTo>
                  <a:cubicBezTo>
                    <a:pt x="9" y="2"/>
                    <a:pt x="3" y="0"/>
                    <a:pt x="0" y="13"/>
                  </a:cubicBezTo>
                  <a:cubicBezTo>
                    <a:pt x="4" y="32"/>
                    <a:pt x="18" y="16"/>
                    <a:pt x="18" y="2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6" name="Freeform 258">
              <a:extLst>
                <a:ext uri="{FF2B5EF4-FFF2-40B4-BE49-F238E27FC236}">
                  <a16:creationId xmlns:a16="http://schemas.microsoft.com/office/drawing/2014/main" xmlns="" id="{C175E02F-76A7-4347-BDBA-E1A6E66DF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432"/>
              <a:ext cx="115" cy="231"/>
            </a:xfrm>
            <a:custGeom>
              <a:avLst/>
              <a:gdLst>
                <a:gd name="T0" fmla="*/ 32 w 67"/>
                <a:gd name="T1" fmla="*/ 21 h 33"/>
                <a:gd name="T2" fmla="*/ 67 w 67"/>
                <a:gd name="T3" fmla="*/ 13 h 33"/>
                <a:gd name="T4" fmla="*/ 64 w 67"/>
                <a:gd name="T5" fmla="*/ 5 h 33"/>
                <a:gd name="T6" fmla="*/ 43 w 67"/>
                <a:gd name="T7" fmla="*/ 0 h 33"/>
                <a:gd name="T8" fmla="*/ 16 w 67"/>
                <a:gd name="T9" fmla="*/ 3 h 33"/>
                <a:gd name="T10" fmla="*/ 0 w 67"/>
                <a:gd name="T11" fmla="*/ 13 h 33"/>
                <a:gd name="T12" fmla="*/ 32 w 67"/>
                <a:gd name="T13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33">
                  <a:moveTo>
                    <a:pt x="32" y="21"/>
                  </a:moveTo>
                  <a:cubicBezTo>
                    <a:pt x="45" y="24"/>
                    <a:pt x="60" y="29"/>
                    <a:pt x="67" y="13"/>
                  </a:cubicBezTo>
                  <a:cubicBezTo>
                    <a:pt x="66" y="10"/>
                    <a:pt x="66" y="6"/>
                    <a:pt x="64" y="5"/>
                  </a:cubicBezTo>
                  <a:cubicBezTo>
                    <a:pt x="57" y="1"/>
                    <a:pt x="43" y="0"/>
                    <a:pt x="43" y="0"/>
                  </a:cubicBezTo>
                  <a:cubicBezTo>
                    <a:pt x="34" y="1"/>
                    <a:pt x="24" y="0"/>
                    <a:pt x="16" y="3"/>
                  </a:cubicBezTo>
                  <a:cubicBezTo>
                    <a:pt x="9" y="4"/>
                    <a:pt x="0" y="13"/>
                    <a:pt x="0" y="13"/>
                  </a:cubicBezTo>
                  <a:cubicBezTo>
                    <a:pt x="5" y="33"/>
                    <a:pt x="9" y="21"/>
                    <a:pt x="32" y="21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7" name="Freeform 259">
              <a:extLst>
                <a:ext uri="{FF2B5EF4-FFF2-40B4-BE49-F238E27FC236}">
                  <a16:creationId xmlns:a16="http://schemas.microsoft.com/office/drawing/2014/main" xmlns="" id="{4645B3C4-0210-4CBC-A117-2FD6FC28D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469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8" name="Freeform 260">
              <a:extLst>
                <a:ext uri="{FF2B5EF4-FFF2-40B4-BE49-F238E27FC236}">
                  <a16:creationId xmlns:a16="http://schemas.microsoft.com/office/drawing/2014/main" xmlns="" id="{827DFFEA-675F-47C3-B229-95381B6A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421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49" name="Freeform 261">
              <a:extLst>
                <a:ext uri="{FF2B5EF4-FFF2-40B4-BE49-F238E27FC236}">
                  <a16:creationId xmlns:a16="http://schemas.microsoft.com/office/drawing/2014/main" xmlns="" id="{933BB96F-445C-4F29-A376-A7AAA010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427"/>
              <a:ext cx="115" cy="231"/>
            </a:xfrm>
            <a:custGeom>
              <a:avLst/>
              <a:gdLst>
                <a:gd name="T0" fmla="*/ 0 w 19"/>
                <a:gd name="T1" fmla="*/ 16 h 23"/>
                <a:gd name="T2" fmla="*/ 19 w 19"/>
                <a:gd name="T3" fmla="*/ 8 h 23"/>
                <a:gd name="T4" fmla="*/ 0 w 19"/>
                <a:gd name="T5" fmla="*/ 13 h 23"/>
                <a:gd name="T6" fmla="*/ 0 w 19"/>
                <a:gd name="T7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0" y="16"/>
                  </a:moveTo>
                  <a:cubicBezTo>
                    <a:pt x="11" y="20"/>
                    <a:pt x="14" y="19"/>
                    <a:pt x="19" y="8"/>
                  </a:cubicBezTo>
                  <a:cubicBezTo>
                    <a:pt x="9" y="0"/>
                    <a:pt x="4" y="1"/>
                    <a:pt x="0" y="13"/>
                  </a:cubicBezTo>
                  <a:cubicBezTo>
                    <a:pt x="3" y="22"/>
                    <a:pt x="4" y="23"/>
                    <a:pt x="0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625" name="Freeform 262">
              <a:extLst>
                <a:ext uri="{FF2B5EF4-FFF2-40B4-BE49-F238E27FC236}">
                  <a16:creationId xmlns:a16="http://schemas.microsoft.com/office/drawing/2014/main" xmlns="" id="{57F6D202-0321-4D92-8B35-D5C95F5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394"/>
              <a:ext cx="115" cy="231"/>
            </a:xfrm>
            <a:custGeom>
              <a:avLst/>
              <a:gdLst>
                <a:gd name="T0" fmla="*/ 19 w 1008"/>
                <a:gd name="T1" fmla="*/ 31 h 404"/>
                <a:gd name="T2" fmla="*/ 24 w 1008"/>
                <a:gd name="T3" fmla="*/ 148 h 404"/>
                <a:gd name="T4" fmla="*/ 53 w 1008"/>
                <a:gd name="T5" fmla="*/ 154 h 404"/>
                <a:gd name="T6" fmla="*/ 69 w 1008"/>
                <a:gd name="T7" fmla="*/ 20 h 404"/>
                <a:gd name="T8" fmla="*/ 83 w 1008"/>
                <a:gd name="T9" fmla="*/ 172 h 404"/>
                <a:gd name="T10" fmla="*/ 104 w 1008"/>
                <a:gd name="T11" fmla="*/ 44 h 404"/>
                <a:gd name="T12" fmla="*/ 112 w 1008"/>
                <a:gd name="T13" fmla="*/ 138 h 404"/>
                <a:gd name="T14" fmla="*/ 133 w 1008"/>
                <a:gd name="T15" fmla="*/ 154 h 404"/>
                <a:gd name="T16" fmla="*/ 157 w 1008"/>
                <a:gd name="T17" fmla="*/ 55 h 404"/>
                <a:gd name="T18" fmla="*/ 184 w 1008"/>
                <a:gd name="T19" fmla="*/ 44 h 404"/>
                <a:gd name="T20" fmla="*/ 227 w 1008"/>
                <a:gd name="T21" fmla="*/ 10 h 404"/>
                <a:gd name="T22" fmla="*/ 248 w 1008"/>
                <a:gd name="T23" fmla="*/ 170 h 404"/>
                <a:gd name="T24" fmla="*/ 328 w 1008"/>
                <a:gd name="T25" fmla="*/ 82 h 404"/>
                <a:gd name="T26" fmla="*/ 283 w 1008"/>
                <a:gd name="T27" fmla="*/ 98 h 404"/>
                <a:gd name="T28" fmla="*/ 301 w 1008"/>
                <a:gd name="T29" fmla="*/ 148 h 404"/>
                <a:gd name="T30" fmla="*/ 315 w 1008"/>
                <a:gd name="T31" fmla="*/ 58 h 404"/>
                <a:gd name="T32" fmla="*/ 331 w 1008"/>
                <a:gd name="T33" fmla="*/ 140 h 404"/>
                <a:gd name="T34" fmla="*/ 363 w 1008"/>
                <a:gd name="T35" fmla="*/ 127 h 404"/>
                <a:gd name="T36" fmla="*/ 365 w 1008"/>
                <a:gd name="T37" fmla="*/ 159 h 404"/>
                <a:gd name="T38" fmla="*/ 395 w 1008"/>
                <a:gd name="T39" fmla="*/ 111 h 404"/>
                <a:gd name="T40" fmla="*/ 437 w 1008"/>
                <a:gd name="T41" fmla="*/ 146 h 404"/>
                <a:gd name="T42" fmla="*/ 445 w 1008"/>
                <a:gd name="T43" fmla="*/ 143 h 404"/>
                <a:gd name="T44" fmla="*/ 403 w 1008"/>
                <a:gd name="T45" fmla="*/ 338 h 404"/>
                <a:gd name="T46" fmla="*/ 382 w 1008"/>
                <a:gd name="T47" fmla="*/ 351 h 404"/>
                <a:gd name="T48" fmla="*/ 483 w 1008"/>
                <a:gd name="T49" fmla="*/ 140 h 404"/>
                <a:gd name="T50" fmla="*/ 515 w 1008"/>
                <a:gd name="T51" fmla="*/ 188 h 404"/>
                <a:gd name="T52" fmla="*/ 509 w 1008"/>
                <a:gd name="T53" fmla="*/ 156 h 404"/>
                <a:gd name="T54" fmla="*/ 541 w 1008"/>
                <a:gd name="T55" fmla="*/ 151 h 404"/>
                <a:gd name="T56" fmla="*/ 571 w 1008"/>
                <a:gd name="T57" fmla="*/ 132 h 404"/>
                <a:gd name="T58" fmla="*/ 600 w 1008"/>
                <a:gd name="T59" fmla="*/ 151 h 404"/>
                <a:gd name="T60" fmla="*/ 624 w 1008"/>
                <a:gd name="T61" fmla="*/ 55 h 404"/>
                <a:gd name="T62" fmla="*/ 659 w 1008"/>
                <a:gd name="T63" fmla="*/ 114 h 404"/>
                <a:gd name="T64" fmla="*/ 675 w 1008"/>
                <a:gd name="T65" fmla="*/ 180 h 404"/>
                <a:gd name="T66" fmla="*/ 696 w 1008"/>
                <a:gd name="T67" fmla="*/ 100 h 404"/>
                <a:gd name="T68" fmla="*/ 725 w 1008"/>
                <a:gd name="T69" fmla="*/ 138 h 404"/>
                <a:gd name="T70" fmla="*/ 741 w 1008"/>
                <a:gd name="T71" fmla="*/ 159 h 404"/>
                <a:gd name="T72" fmla="*/ 747 w 1008"/>
                <a:gd name="T73" fmla="*/ 108 h 404"/>
                <a:gd name="T74" fmla="*/ 787 w 1008"/>
                <a:gd name="T75" fmla="*/ 92 h 404"/>
                <a:gd name="T76" fmla="*/ 781 w 1008"/>
                <a:gd name="T77" fmla="*/ 66 h 404"/>
                <a:gd name="T78" fmla="*/ 800 w 1008"/>
                <a:gd name="T79" fmla="*/ 138 h 404"/>
                <a:gd name="T80" fmla="*/ 859 w 1008"/>
                <a:gd name="T81" fmla="*/ 15 h 404"/>
                <a:gd name="T82" fmla="*/ 856 w 1008"/>
                <a:gd name="T83" fmla="*/ 154 h 404"/>
                <a:gd name="T84" fmla="*/ 875 w 1008"/>
                <a:gd name="T85" fmla="*/ 156 h 404"/>
                <a:gd name="T86" fmla="*/ 912 w 1008"/>
                <a:gd name="T87" fmla="*/ 20 h 404"/>
                <a:gd name="T88" fmla="*/ 931 w 1008"/>
                <a:gd name="T89" fmla="*/ 154 h 404"/>
                <a:gd name="T90" fmla="*/ 941 w 1008"/>
                <a:gd name="T91" fmla="*/ 12 h 404"/>
                <a:gd name="T92" fmla="*/ 973 w 1008"/>
                <a:gd name="T93" fmla="*/ 18 h 404"/>
                <a:gd name="T94" fmla="*/ 957 w 1008"/>
                <a:gd name="T95" fmla="*/ 130 h 404"/>
                <a:gd name="T96" fmla="*/ 987 w 1008"/>
                <a:gd name="T97" fmla="*/ 146 h 4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8"/>
                <a:gd name="T148" fmla="*/ 0 h 404"/>
                <a:gd name="T149" fmla="*/ 1008 w 1008"/>
                <a:gd name="T150" fmla="*/ 404 h 40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8" h="404">
                  <a:moveTo>
                    <a:pt x="0" y="18"/>
                  </a:moveTo>
                  <a:cubicBezTo>
                    <a:pt x="11" y="2"/>
                    <a:pt x="13" y="15"/>
                    <a:pt x="19" y="31"/>
                  </a:cubicBezTo>
                  <a:cubicBezTo>
                    <a:pt x="19" y="36"/>
                    <a:pt x="20" y="41"/>
                    <a:pt x="21" y="47"/>
                  </a:cubicBezTo>
                  <a:cubicBezTo>
                    <a:pt x="22" y="80"/>
                    <a:pt x="21" y="114"/>
                    <a:pt x="24" y="148"/>
                  </a:cubicBezTo>
                  <a:cubicBezTo>
                    <a:pt x="25" y="168"/>
                    <a:pt x="24" y="165"/>
                    <a:pt x="37" y="170"/>
                  </a:cubicBezTo>
                  <a:cubicBezTo>
                    <a:pt x="47" y="166"/>
                    <a:pt x="50" y="164"/>
                    <a:pt x="53" y="154"/>
                  </a:cubicBezTo>
                  <a:cubicBezTo>
                    <a:pt x="51" y="118"/>
                    <a:pt x="47" y="95"/>
                    <a:pt x="51" y="60"/>
                  </a:cubicBezTo>
                  <a:cubicBezTo>
                    <a:pt x="52" y="46"/>
                    <a:pt x="55" y="24"/>
                    <a:pt x="69" y="20"/>
                  </a:cubicBezTo>
                  <a:cubicBezTo>
                    <a:pt x="75" y="28"/>
                    <a:pt x="76" y="34"/>
                    <a:pt x="80" y="44"/>
                  </a:cubicBezTo>
                  <a:cubicBezTo>
                    <a:pt x="77" y="86"/>
                    <a:pt x="70" y="130"/>
                    <a:pt x="83" y="172"/>
                  </a:cubicBezTo>
                  <a:cubicBezTo>
                    <a:pt x="94" y="169"/>
                    <a:pt x="93" y="161"/>
                    <a:pt x="99" y="151"/>
                  </a:cubicBezTo>
                  <a:cubicBezTo>
                    <a:pt x="107" y="117"/>
                    <a:pt x="98" y="78"/>
                    <a:pt x="104" y="44"/>
                  </a:cubicBezTo>
                  <a:cubicBezTo>
                    <a:pt x="106" y="30"/>
                    <a:pt x="103" y="21"/>
                    <a:pt x="117" y="18"/>
                  </a:cubicBezTo>
                  <a:cubicBezTo>
                    <a:pt x="126" y="44"/>
                    <a:pt x="113" y="109"/>
                    <a:pt x="112" y="138"/>
                  </a:cubicBezTo>
                  <a:cubicBezTo>
                    <a:pt x="114" y="150"/>
                    <a:pt x="115" y="160"/>
                    <a:pt x="120" y="172"/>
                  </a:cubicBezTo>
                  <a:cubicBezTo>
                    <a:pt x="131" y="169"/>
                    <a:pt x="130" y="164"/>
                    <a:pt x="133" y="154"/>
                  </a:cubicBezTo>
                  <a:cubicBezTo>
                    <a:pt x="133" y="151"/>
                    <a:pt x="119" y="32"/>
                    <a:pt x="147" y="10"/>
                  </a:cubicBezTo>
                  <a:cubicBezTo>
                    <a:pt x="155" y="23"/>
                    <a:pt x="153" y="39"/>
                    <a:pt x="157" y="55"/>
                  </a:cubicBezTo>
                  <a:cubicBezTo>
                    <a:pt x="153" y="94"/>
                    <a:pt x="148" y="133"/>
                    <a:pt x="163" y="172"/>
                  </a:cubicBezTo>
                  <a:cubicBezTo>
                    <a:pt x="195" y="151"/>
                    <a:pt x="169" y="81"/>
                    <a:pt x="184" y="44"/>
                  </a:cubicBezTo>
                  <a:cubicBezTo>
                    <a:pt x="180" y="29"/>
                    <a:pt x="178" y="23"/>
                    <a:pt x="192" y="15"/>
                  </a:cubicBezTo>
                  <a:cubicBezTo>
                    <a:pt x="204" y="19"/>
                    <a:pt x="214" y="13"/>
                    <a:pt x="227" y="10"/>
                  </a:cubicBezTo>
                  <a:cubicBezTo>
                    <a:pt x="250" y="13"/>
                    <a:pt x="245" y="18"/>
                    <a:pt x="248" y="44"/>
                  </a:cubicBezTo>
                  <a:cubicBezTo>
                    <a:pt x="243" y="82"/>
                    <a:pt x="234" y="133"/>
                    <a:pt x="248" y="170"/>
                  </a:cubicBezTo>
                  <a:cubicBezTo>
                    <a:pt x="258" y="165"/>
                    <a:pt x="258" y="161"/>
                    <a:pt x="261" y="151"/>
                  </a:cubicBezTo>
                  <a:cubicBezTo>
                    <a:pt x="262" y="132"/>
                    <a:pt x="289" y="106"/>
                    <a:pt x="328" y="82"/>
                  </a:cubicBezTo>
                  <a:cubicBezTo>
                    <a:pt x="338" y="86"/>
                    <a:pt x="304" y="76"/>
                    <a:pt x="307" y="87"/>
                  </a:cubicBezTo>
                  <a:cubicBezTo>
                    <a:pt x="305" y="110"/>
                    <a:pt x="295" y="77"/>
                    <a:pt x="283" y="98"/>
                  </a:cubicBezTo>
                  <a:cubicBezTo>
                    <a:pt x="275" y="121"/>
                    <a:pt x="261" y="164"/>
                    <a:pt x="291" y="172"/>
                  </a:cubicBezTo>
                  <a:cubicBezTo>
                    <a:pt x="293" y="162"/>
                    <a:pt x="298" y="156"/>
                    <a:pt x="301" y="148"/>
                  </a:cubicBezTo>
                  <a:cubicBezTo>
                    <a:pt x="302" y="142"/>
                    <a:pt x="307" y="132"/>
                    <a:pt x="307" y="132"/>
                  </a:cubicBezTo>
                  <a:cubicBezTo>
                    <a:pt x="308" y="94"/>
                    <a:pt x="304" y="84"/>
                    <a:pt x="315" y="58"/>
                  </a:cubicBezTo>
                  <a:cubicBezTo>
                    <a:pt x="317" y="37"/>
                    <a:pt x="317" y="119"/>
                    <a:pt x="336" y="108"/>
                  </a:cubicBezTo>
                  <a:cubicBezTo>
                    <a:pt x="372" y="131"/>
                    <a:pt x="339" y="104"/>
                    <a:pt x="331" y="140"/>
                  </a:cubicBezTo>
                  <a:cubicBezTo>
                    <a:pt x="334" y="186"/>
                    <a:pt x="337" y="174"/>
                    <a:pt x="355" y="151"/>
                  </a:cubicBezTo>
                  <a:cubicBezTo>
                    <a:pt x="357" y="142"/>
                    <a:pt x="363" y="127"/>
                    <a:pt x="363" y="127"/>
                  </a:cubicBezTo>
                  <a:cubicBezTo>
                    <a:pt x="364" y="101"/>
                    <a:pt x="356" y="139"/>
                    <a:pt x="360" y="114"/>
                  </a:cubicBezTo>
                  <a:cubicBezTo>
                    <a:pt x="362" y="96"/>
                    <a:pt x="361" y="174"/>
                    <a:pt x="365" y="159"/>
                  </a:cubicBezTo>
                  <a:cubicBezTo>
                    <a:pt x="366" y="152"/>
                    <a:pt x="371" y="148"/>
                    <a:pt x="371" y="148"/>
                  </a:cubicBezTo>
                  <a:cubicBezTo>
                    <a:pt x="387" y="152"/>
                    <a:pt x="391" y="95"/>
                    <a:pt x="395" y="111"/>
                  </a:cubicBezTo>
                  <a:cubicBezTo>
                    <a:pt x="393" y="150"/>
                    <a:pt x="392" y="129"/>
                    <a:pt x="416" y="167"/>
                  </a:cubicBezTo>
                  <a:cubicBezTo>
                    <a:pt x="435" y="163"/>
                    <a:pt x="432" y="163"/>
                    <a:pt x="437" y="146"/>
                  </a:cubicBezTo>
                  <a:cubicBezTo>
                    <a:pt x="435" y="116"/>
                    <a:pt x="405" y="175"/>
                    <a:pt x="405" y="146"/>
                  </a:cubicBezTo>
                  <a:cubicBezTo>
                    <a:pt x="405" y="129"/>
                    <a:pt x="437" y="157"/>
                    <a:pt x="445" y="143"/>
                  </a:cubicBezTo>
                  <a:cubicBezTo>
                    <a:pt x="447" y="137"/>
                    <a:pt x="496" y="359"/>
                    <a:pt x="496" y="359"/>
                  </a:cubicBezTo>
                  <a:cubicBezTo>
                    <a:pt x="501" y="365"/>
                    <a:pt x="403" y="338"/>
                    <a:pt x="403" y="338"/>
                  </a:cubicBezTo>
                  <a:cubicBezTo>
                    <a:pt x="400" y="365"/>
                    <a:pt x="460" y="352"/>
                    <a:pt x="451" y="378"/>
                  </a:cubicBezTo>
                  <a:cubicBezTo>
                    <a:pt x="448" y="404"/>
                    <a:pt x="350" y="341"/>
                    <a:pt x="382" y="351"/>
                  </a:cubicBezTo>
                  <a:cubicBezTo>
                    <a:pt x="393" y="346"/>
                    <a:pt x="455" y="343"/>
                    <a:pt x="459" y="332"/>
                  </a:cubicBezTo>
                  <a:cubicBezTo>
                    <a:pt x="460" y="326"/>
                    <a:pt x="483" y="140"/>
                    <a:pt x="483" y="140"/>
                  </a:cubicBezTo>
                  <a:cubicBezTo>
                    <a:pt x="488" y="92"/>
                    <a:pt x="498" y="252"/>
                    <a:pt x="504" y="151"/>
                  </a:cubicBezTo>
                  <a:cubicBezTo>
                    <a:pt x="504" y="135"/>
                    <a:pt x="497" y="194"/>
                    <a:pt x="515" y="188"/>
                  </a:cubicBezTo>
                  <a:cubicBezTo>
                    <a:pt x="525" y="198"/>
                    <a:pt x="510" y="138"/>
                    <a:pt x="515" y="151"/>
                  </a:cubicBezTo>
                  <a:cubicBezTo>
                    <a:pt x="512" y="193"/>
                    <a:pt x="513" y="113"/>
                    <a:pt x="509" y="156"/>
                  </a:cubicBezTo>
                  <a:cubicBezTo>
                    <a:pt x="516" y="174"/>
                    <a:pt x="509" y="169"/>
                    <a:pt x="523" y="175"/>
                  </a:cubicBezTo>
                  <a:cubicBezTo>
                    <a:pt x="539" y="170"/>
                    <a:pt x="538" y="169"/>
                    <a:pt x="541" y="151"/>
                  </a:cubicBezTo>
                  <a:cubicBezTo>
                    <a:pt x="542" y="109"/>
                    <a:pt x="509" y="166"/>
                    <a:pt x="536" y="135"/>
                  </a:cubicBezTo>
                  <a:cubicBezTo>
                    <a:pt x="554" y="140"/>
                    <a:pt x="568" y="114"/>
                    <a:pt x="571" y="132"/>
                  </a:cubicBezTo>
                  <a:cubicBezTo>
                    <a:pt x="571" y="154"/>
                    <a:pt x="564" y="156"/>
                    <a:pt x="587" y="175"/>
                  </a:cubicBezTo>
                  <a:cubicBezTo>
                    <a:pt x="597" y="168"/>
                    <a:pt x="595" y="162"/>
                    <a:pt x="600" y="151"/>
                  </a:cubicBezTo>
                  <a:cubicBezTo>
                    <a:pt x="595" y="103"/>
                    <a:pt x="588" y="240"/>
                    <a:pt x="600" y="194"/>
                  </a:cubicBezTo>
                  <a:cubicBezTo>
                    <a:pt x="616" y="206"/>
                    <a:pt x="621" y="34"/>
                    <a:pt x="624" y="55"/>
                  </a:cubicBezTo>
                  <a:cubicBezTo>
                    <a:pt x="626" y="92"/>
                    <a:pt x="622" y="134"/>
                    <a:pt x="632" y="170"/>
                  </a:cubicBezTo>
                  <a:cubicBezTo>
                    <a:pt x="667" y="156"/>
                    <a:pt x="624" y="148"/>
                    <a:pt x="659" y="114"/>
                  </a:cubicBezTo>
                  <a:cubicBezTo>
                    <a:pt x="668" y="150"/>
                    <a:pt x="659" y="124"/>
                    <a:pt x="659" y="124"/>
                  </a:cubicBezTo>
                  <a:cubicBezTo>
                    <a:pt x="659" y="138"/>
                    <a:pt x="655" y="175"/>
                    <a:pt x="675" y="180"/>
                  </a:cubicBezTo>
                  <a:cubicBezTo>
                    <a:pt x="678" y="165"/>
                    <a:pt x="680" y="156"/>
                    <a:pt x="683" y="140"/>
                  </a:cubicBezTo>
                  <a:cubicBezTo>
                    <a:pt x="684" y="110"/>
                    <a:pt x="673" y="114"/>
                    <a:pt x="696" y="100"/>
                  </a:cubicBezTo>
                  <a:cubicBezTo>
                    <a:pt x="712" y="104"/>
                    <a:pt x="714" y="36"/>
                    <a:pt x="720" y="50"/>
                  </a:cubicBezTo>
                  <a:cubicBezTo>
                    <a:pt x="727" y="133"/>
                    <a:pt x="717" y="14"/>
                    <a:pt x="725" y="138"/>
                  </a:cubicBezTo>
                  <a:cubicBezTo>
                    <a:pt x="725" y="153"/>
                    <a:pt x="733" y="183"/>
                    <a:pt x="733" y="183"/>
                  </a:cubicBezTo>
                  <a:cubicBezTo>
                    <a:pt x="739" y="164"/>
                    <a:pt x="737" y="172"/>
                    <a:pt x="741" y="159"/>
                  </a:cubicBezTo>
                  <a:cubicBezTo>
                    <a:pt x="743" y="108"/>
                    <a:pt x="744" y="63"/>
                    <a:pt x="757" y="15"/>
                  </a:cubicBezTo>
                  <a:cubicBezTo>
                    <a:pt x="768" y="44"/>
                    <a:pt x="751" y="77"/>
                    <a:pt x="747" y="108"/>
                  </a:cubicBezTo>
                  <a:cubicBezTo>
                    <a:pt x="748" y="127"/>
                    <a:pt x="748" y="144"/>
                    <a:pt x="755" y="162"/>
                  </a:cubicBezTo>
                  <a:cubicBezTo>
                    <a:pt x="769" y="144"/>
                    <a:pt x="782" y="114"/>
                    <a:pt x="787" y="92"/>
                  </a:cubicBezTo>
                  <a:cubicBezTo>
                    <a:pt x="787" y="69"/>
                    <a:pt x="792" y="0"/>
                    <a:pt x="789" y="23"/>
                  </a:cubicBezTo>
                  <a:cubicBezTo>
                    <a:pt x="786" y="37"/>
                    <a:pt x="783" y="51"/>
                    <a:pt x="781" y="66"/>
                  </a:cubicBezTo>
                  <a:cubicBezTo>
                    <a:pt x="779" y="89"/>
                    <a:pt x="757" y="169"/>
                    <a:pt x="789" y="162"/>
                  </a:cubicBezTo>
                  <a:cubicBezTo>
                    <a:pt x="795" y="153"/>
                    <a:pt x="796" y="147"/>
                    <a:pt x="800" y="138"/>
                  </a:cubicBezTo>
                  <a:cubicBezTo>
                    <a:pt x="801" y="108"/>
                    <a:pt x="797" y="48"/>
                    <a:pt x="821" y="20"/>
                  </a:cubicBezTo>
                  <a:cubicBezTo>
                    <a:pt x="841" y="27"/>
                    <a:pt x="839" y="22"/>
                    <a:pt x="859" y="15"/>
                  </a:cubicBezTo>
                  <a:cubicBezTo>
                    <a:pt x="870" y="19"/>
                    <a:pt x="871" y="25"/>
                    <a:pt x="875" y="36"/>
                  </a:cubicBezTo>
                  <a:cubicBezTo>
                    <a:pt x="870" y="75"/>
                    <a:pt x="863" y="114"/>
                    <a:pt x="856" y="154"/>
                  </a:cubicBezTo>
                  <a:cubicBezTo>
                    <a:pt x="858" y="165"/>
                    <a:pt x="859" y="182"/>
                    <a:pt x="869" y="164"/>
                  </a:cubicBezTo>
                  <a:cubicBezTo>
                    <a:pt x="870" y="161"/>
                    <a:pt x="873" y="158"/>
                    <a:pt x="875" y="156"/>
                  </a:cubicBezTo>
                  <a:cubicBezTo>
                    <a:pt x="881" y="122"/>
                    <a:pt x="889" y="88"/>
                    <a:pt x="899" y="55"/>
                  </a:cubicBezTo>
                  <a:cubicBezTo>
                    <a:pt x="900" y="38"/>
                    <a:pt x="896" y="25"/>
                    <a:pt x="912" y="20"/>
                  </a:cubicBezTo>
                  <a:cubicBezTo>
                    <a:pt x="926" y="59"/>
                    <a:pt x="913" y="105"/>
                    <a:pt x="909" y="148"/>
                  </a:cubicBezTo>
                  <a:cubicBezTo>
                    <a:pt x="916" y="182"/>
                    <a:pt x="918" y="164"/>
                    <a:pt x="931" y="154"/>
                  </a:cubicBezTo>
                  <a:cubicBezTo>
                    <a:pt x="933" y="145"/>
                    <a:pt x="939" y="130"/>
                    <a:pt x="939" y="130"/>
                  </a:cubicBezTo>
                  <a:cubicBezTo>
                    <a:pt x="933" y="93"/>
                    <a:pt x="916" y="41"/>
                    <a:pt x="941" y="12"/>
                  </a:cubicBezTo>
                  <a:cubicBezTo>
                    <a:pt x="949" y="23"/>
                    <a:pt x="952" y="36"/>
                    <a:pt x="955" y="50"/>
                  </a:cubicBezTo>
                  <a:cubicBezTo>
                    <a:pt x="965" y="41"/>
                    <a:pt x="965" y="29"/>
                    <a:pt x="973" y="18"/>
                  </a:cubicBezTo>
                  <a:cubicBezTo>
                    <a:pt x="983" y="20"/>
                    <a:pt x="986" y="23"/>
                    <a:pt x="989" y="34"/>
                  </a:cubicBezTo>
                  <a:cubicBezTo>
                    <a:pt x="982" y="67"/>
                    <a:pt x="963" y="95"/>
                    <a:pt x="957" y="130"/>
                  </a:cubicBezTo>
                  <a:cubicBezTo>
                    <a:pt x="958" y="148"/>
                    <a:pt x="952" y="168"/>
                    <a:pt x="971" y="175"/>
                  </a:cubicBezTo>
                  <a:cubicBezTo>
                    <a:pt x="982" y="170"/>
                    <a:pt x="983" y="157"/>
                    <a:pt x="987" y="146"/>
                  </a:cubicBezTo>
                  <a:cubicBezTo>
                    <a:pt x="988" y="104"/>
                    <a:pt x="978" y="85"/>
                    <a:pt x="1008" y="66"/>
                  </a:cubicBezTo>
                </a:path>
              </a:pathLst>
            </a:custGeom>
            <a:noFill/>
            <a:ln w="28575" cap="flat" cmpd="sng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>
              <a:spAutoFit/>
            </a:bodyPr>
            <a:lstStyle/>
            <a:p>
              <a:endParaRPr lang="en-GB"/>
            </a:p>
          </p:txBody>
        </p:sp>
        <p:sp>
          <p:nvSpPr>
            <p:cNvPr id="89351" name="Freeform 263">
              <a:extLst>
                <a:ext uri="{FF2B5EF4-FFF2-40B4-BE49-F238E27FC236}">
                  <a16:creationId xmlns:a16="http://schemas.microsoft.com/office/drawing/2014/main" xmlns="" id="{5DC17865-97B1-4877-897F-D5528AB01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285"/>
              <a:ext cx="115" cy="231"/>
            </a:xfrm>
            <a:custGeom>
              <a:avLst/>
              <a:gdLst>
                <a:gd name="T0" fmla="*/ 16 w 37"/>
                <a:gd name="T1" fmla="*/ 16 h 27"/>
                <a:gd name="T2" fmla="*/ 21 w 37"/>
                <a:gd name="T3" fmla="*/ 0 h 27"/>
                <a:gd name="T4" fmla="*/ 16 w 37"/>
                <a:gd name="T5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7">
                  <a:moveTo>
                    <a:pt x="16" y="16"/>
                  </a:moveTo>
                  <a:cubicBezTo>
                    <a:pt x="34" y="27"/>
                    <a:pt x="37" y="6"/>
                    <a:pt x="21" y="0"/>
                  </a:cubicBezTo>
                  <a:cubicBezTo>
                    <a:pt x="11" y="3"/>
                    <a:pt x="0" y="23"/>
                    <a:pt x="16" y="16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52" name="Freeform 264">
              <a:extLst>
                <a:ext uri="{FF2B5EF4-FFF2-40B4-BE49-F238E27FC236}">
                  <a16:creationId xmlns:a16="http://schemas.microsoft.com/office/drawing/2014/main" xmlns="" id="{F91807DE-B352-4DBE-8566-B32FF9912A01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517" y="2347"/>
              <a:ext cx="115" cy="231"/>
            </a:xfrm>
            <a:custGeom>
              <a:avLst/>
              <a:gdLst>
                <a:gd name="T0" fmla="*/ 22 w 56"/>
                <a:gd name="T1" fmla="*/ 34 h 34"/>
                <a:gd name="T2" fmla="*/ 46 w 56"/>
                <a:gd name="T3" fmla="*/ 24 h 34"/>
                <a:gd name="T4" fmla="*/ 41 w 56"/>
                <a:gd name="T5" fmla="*/ 0 h 34"/>
                <a:gd name="T6" fmla="*/ 12 w 56"/>
                <a:gd name="T7" fmla="*/ 8 h 34"/>
                <a:gd name="T8" fmla="*/ 14 w 56"/>
                <a:gd name="T9" fmla="*/ 32 h 34"/>
                <a:gd name="T10" fmla="*/ 22 w 5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34">
                  <a:moveTo>
                    <a:pt x="22" y="34"/>
                  </a:moveTo>
                  <a:cubicBezTo>
                    <a:pt x="30" y="28"/>
                    <a:pt x="36" y="26"/>
                    <a:pt x="46" y="24"/>
                  </a:cubicBezTo>
                  <a:cubicBezTo>
                    <a:pt x="56" y="13"/>
                    <a:pt x="56" y="3"/>
                    <a:pt x="41" y="0"/>
                  </a:cubicBezTo>
                  <a:cubicBezTo>
                    <a:pt x="31" y="1"/>
                    <a:pt x="12" y="8"/>
                    <a:pt x="12" y="8"/>
                  </a:cubicBezTo>
                  <a:cubicBezTo>
                    <a:pt x="1" y="16"/>
                    <a:pt x="0" y="26"/>
                    <a:pt x="14" y="32"/>
                  </a:cubicBezTo>
                  <a:cubicBezTo>
                    <a:pt x="23" y="28"/>
                    <a:pt x="22" y="26"/>
                    <a:pt x="22" y="34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53" name="Freeform 265">
              <a:extLst>
                <a:ext uri="{FF2B5EF4-FFF2-40B4-BE49-F238E27FC236}">
                  <a16:creationId xmlns:a16="http://schemas.microsoft.com/office/drawing/2014/main" xmlns="" id="{93860DF4-B4E7-4077-A69F-A29B58A2CA98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146" y="2265"/>
              <a:ext cx="115" cy="231"/>
            </a:xfrm>
            <a:custGeom>
              <a:avLst/>
              <a:gdLst>
                <a:gd name="T0" fmla="*/ 31 w 52"/>
                <a:gd name="T1" fmla="*/ 32 h 35"/>
                <a:gd name="T2" fmla="*/ 52 w 52"/>
                <a:gd name="T3" fmla="*/ 18 h 35"/>
                <a:gd name="T4" fmla="*/ 36 w 52"/>
                <a:gd name="T5" fmla="*/ 0 h 35"/>
                <a:gd name="T6" fmla="*/ 7 w 52"/>
                <a:gd name="T7" fmla="*/ 13 h 35"/>
                <a:gd name="T8" fmla="*/ 31 w 52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5">
                  <a:moveTo>
                    <a:pt x="31" y="32"/>
                  </a:moveTo>
                  <a:cubicBezTo>
                    <a:pt x="42" y="28"/>
                    <a:pt x="47" y="29"/>
                    <a:pt x="52" y="18"/>
                  </a:cubicBezTo>
                  <a:cubicBezTo>
                    <a:pt x="48" y="6"/>
                    <a:pt x="47" y="2"/>
                    <a:pt x="36" y="0"/>
                  </a:cubicBezTo>
                  <a:cubicBezTo>
                    <a:pt x="25" y="2"/>
                    <a:pt x="17" y="8"/>
                    <a:pt x="7" y="13"/>
                  </a:cubicBezTo>
                  <a:cubicBezTo>
                    <a:pt x="0" y="30"/>
                    <a:pt x="15" y="35"/>
                    <a:pt x="31" y="32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89354" name="Freeform 266">
              <a:extLst>
                <a:ext uri="{FF2B5EF4-FFF2-40B4-BE49-F238E27FC236}">
                  <a16:creationId xmlns:a16="http://schemas.microsoft.com/office/drawing/2014/main" xmlns="" id="{543DF26F-D64C-4189-9FD7-A6BBCAB14D5D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2136" y="2338"/>
              <a:ext cx="115" cy="231"/>
            </a:xfrm>
            <a:custGeom>
              <a:avLst/>
              <a:gdLst>
                <a:gd name="T0" fmla="*/ 67 w 67"/>
                <a:gd name="T1" fmla="*/ 13 h 28"/>
                <a:gd name="T2" fmla="*/ 48 w 67"/>
                <a:gd name="T3" fmla="*/ 0 h 28"/>
                <a:gd name="T4" fmla="*/ 16 w 67"/>
                <a:gd name="T5" fmla="*/ 5 h 28"/>
                <a:gd name="T6" fmla="*/ 0 w 67"/>
                <a:gd name="T7" fmla="*/ 11 h 28"/>
                <a:gd name="T8" fmla="*/ 67 w 67"/>
                <a:gd name="T9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8">
                  <a:moveTo>
                    <a:pt x="67" y="13"/>
                  </a:moveTo>
                  <a:cubicBezTo>
                    <a:pt x="62" y="1"/>
                    <a:pt x="58" y="3"/>
                    <a:pt x="48" y="0"/>
                  </a:cubicBezTo>
                  <a:cubicBezTo>
                    <a:pt x="37" y="1"/>
                    <a:pt x="26" y="2"/>
                    <a:pt x="16" y="5"/>
                  </a:cubicBezTo>
                  <a:cubicBezTo>
                    <a:pt x="10" y="6"/>
                    <a:pt x="0" y="11"/>
                    <a:pt x="0" y="11"/>
                  </a:cubicBezTo>
                  <a:cubicBezTo>
                    <a:pt x="6" y="28"/>
                    <a:pt x="58" y="21"/>
                    <a:pt x="67" y="13"/>
                  </a:cubicBez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wrap="none"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  <p:sp>
          <p:nvSpPr>
            <p:cNvPr id="23630" name="Rectangle 267">
              <a:extLst>
                <a:ext uri="{FF2B5EF4-FFF2-40B4-BE49-F238E27FC236}">
                  <a16:creationId xmlns:a16="http://schemas.microsoft.com/office/drawing/2014/main" xmlns="" id="{C19BCCF9-BFA0-436A-958A-094314632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" y="2442"/>
              <a:ext cx="1010" cy="231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23631" name="Rectangle 268">
              <a:extLst>
                <a:ext uri="{FF2B5EF4-FFF2-40B4-BE49-F238E27FC236}">
                  <a16:creationId xmlns:a16="http://schemas.microsoft.com/office/drawing/2014/main" xmlns="" id="{252BBA74-D04A-4967-8A2B-FFF0AE52D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" y="2306"/>
              <a:ext cx="528" cy="23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>
                <a:latin typeface="+mn-lt"/>
              </a:endParaRPr>
            </a:p>
          </p:txBody>
        </p:sp>
        <p:sp>
          <p:nvSpPr>
            <p:cNvPr id="89357" name="Freeform 269">
              <a:extLst>
                <a:ext uri="{FF2B5EF4-FFF2-40B4-BE49-F238E27FC236}">
                  <a16:creationId xmlns:a16="http://schemas.microsoft.com/office/drawing/2014/main" xmlns="" id="{EDB74869-4E10-4667-9883-36E534360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2531"/>
              <a:ext cx="896" cy="231"/>
            </a:xfrm>
            <a:custGeom>
              <a:avLst/>
              <a:gdLst>
                <a:gd name="T0" fmla="*/ 520 w 944"/>
                <a:gd name="T1" fmla="*/ 304 h 733"/>
                <a:gd name="T2" fmla="*/ 422 w 944"/>
                <a:gd name="T3" fmla="*/ 278 h 733"/>
                <a:gd name="T4" fmla="*/ 312 w 944"/>
                <a:gd name="T5" fmla="*/ 259 h 733"/>
                <a:gd name="T6" fmla="*/ 259 w 944"/>
                <a:gd name="T7" fmla="*/ 152 h 733"/>
                <a:gd name="T8" fmla="*/ 251 w 944"/>
                <a:gd name="T9" fmla="*/ 96 h 733"/>
                <a:gd name="T10" fmla="*/ 232 w 944"/>
                <a:gd name="T11" fmla="*/ 0 h 733"/>
                <a:gd name="T12" fmla="*/ 136 w 944"/>
                <a:gd name="T13" fmla="*/ 27 h 733"/>
                <a:gd name="T14" fmla="*/ 107 w 944"/>
                <a:gd name="T15" fmla="*/ 80 h 733"/>
                <a:gd name="T16" fmla="*/ 83 w 944"/>
                <a:gd name="T17" fmla="*/ 187 h 733"/>
                <a:gd name="T18" fmla="*/ 78 w 944"/>
                <a:gd name="T19" fmla="*/ 259 h 733"/>
                <a:gd name="T20" fmla="*/ 32 w 944"/>
                <a:gd name="T21" fmla="*/ 331 h 733"/>
                <a:gd name="T22" fmla="*/ 6 w 944"/>
                <a:gd name="T23" fmla="*/ 368 h 733"/>
                <a:gd name="T24" fmla="*/ 24 w 944"/>
                <a:gd name="T25" fmla="*/ 430 h 733"/>
                <a:gd name="T26" fmla="*/ 70 w 944"/>
                <a:gd name="T27" fmla="*/ 438 h 733"/>
                <a:gd name="T28" fmla="*/ 142 w 944"/>
                <a:gd name="T29" fmla="*/ 464 h 733"/>
                <a:gd name="T30" fmla="*/ 176 w 944"/>
                <a:gd name="T31" fmla="*/ 552 h 733"/>
                <a:gd name="T32" fmla="*/ 254 w 944"/>
                <a:gd name="T33" fmla="*/ 550 h 733"/>
                <a:gd name="T34" fmla="*/ 326 w 944"/>
                <a:gd name="T35" fmla="*/ 592 h 733"/>
                <a:gd name="T36" fmla="*/ 435 w 944"/>
                <a:gd name="T37" fmla="*/ 646 h 733"/>
                <a:gd name="T38" fmla="*/ 574 w 944"/>
                <a:gd name="T39" fmla="*/ 728 h 733"/>
                <a:gd name="T40" fmla="*/ 651 w 944"/>
                <a:gd name="T41" fmla="*/ 702 h 733"/>
                <a:gd name="T42" fmla="*/ 712 w 944"/>
                <a:gd name="T43" fmla="*/ 651 h 733"/>
                <a:gd name="T44" fmla="*/ 734 w 944"/>
                <a:gd name="T45" fmla="*/ 638 h 733"/>
                <a:gd name="T46" fmla="*/ 776 w 944"/>
                <a:gd name="T47" fmla="*/ 616 h 733"/>
                <a:gd name="T48" fmla="*/ 798 w 944"/>
                <a:gd name="T49" fmla="*/ 566 h 733"/>
                <a:gd name="T50" fmla="*/ 862 w 944"/>
                <a:gd name="T51" fmla="*/ 451 h 733"/>
                <a:gd name="T52" fmla="*/ 923 w 944"/>
                <a:gd name="T53" fmla="*/ 414 h 733"/>
                <a:gd name="T54" fmla="*/ 926 w 944"/>
                <a:gd name="T55" fmla="*/ 304 h 733"/>
                <a:gd name="T56" fmla="*/ 904 w 944"/>
                <a:gd name="T57" fmla="*/ 248 h 733"/>
                <a:gd name="T58" fmla="*/ 843 w 944"/>
                <a:gd name="T59" fmla="*/ 128 h 733"/>
                <a:gd name="T60" fmla="*/ 795 w 944"/>
                <a:gd name="T61" fmla="*/ 22 h 733"/>
                <a:gd name="T62" fmla="*/ 723 w 944"/>
                <a:gd name="T63" fmla="*/ 99 h 733"/>
                <a:gd name="T64" fmla="*/ 688 w 944"/>
                <a:gd name="T65" fmla="*/ 147 h 733"/>
                <a:gd name="T66" fmla="*/ 630 w 944"/>
                <a:gd name="T67" fmla="*/ 227 h 733"/>
                <a:gd name="T68" fmla="*/ 568 w 944"/>
                <a:gd name="T69" fmla="*/ 270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4" h="733">
                  <a:moveTo>
                    <a:pt x="552" y="288"/>
                  </a:moveTo>
                  <a:cubicBezTo>
                    <a:pt x="542" y="294"/>
                    <a:pt x="530" y="301"/>
                    <a:pt x="520" y="304"/>
                  </a:cubicBezTo>
                  <a:cubicBezTo>
                    <a:pt x="506" y="319"/>
                    <a:pt x="468" y="301"/>
                    <a:pt x="451" y="294"/>
                  </a:cubicBezTo>
                  <a:cubicBezTo>
                    <a:pt x="446" y="288"/>
                    <a:pt x="429" y="279"/>
                    <a:pt x="422" y="278"/>
                  </a:cubicBezTo>
                  <a:cubicBezTo>
                    <a:pt x="379" y="279"/>
                    <a:pt x="381" y="282"/>
                    <a:pt x="352" y="288"/>
                  </a:cubicBezTo>
                  <a:cubicBezTo>
                    <a:pt x="324" y="284"/>
                    <a:pt x="327" y="279"/>
                    <a:pt x="312" y="259"/>
                  </a:cubicBezTo>
                  <a:cubicBezTo>
                    <a:pt x="305" y="232"/>
                    <a:pt x="287" y="223"/>
                    <a:pt x="267" y="208"/>
                  </a:cubicBezTo>
                  <a:cubicBezTo>
                    <a:pt x="263" y="189"/>
                    <a:pt x="263" y="170"/>
                    <a:pt x="259" y="152"/>
                  </a:cubicBezTo>
                  <a:cubicBezTo>
                    <a:pt x="262" y="135"/>
                    <a:pt x="260" y="130"/>
                    <a:pt x="256" y="115"/>
                  </a:cubicBezTo>
                  <a:cubicBezTo>
                    <a:pt x="254" y="108"/>
                    <a:pt x="251" y="96"/>
                    <a:pt x="251" y="96"/>
                  </a:cubicBezTo>
                  <a:cubicBezTo>
                    <a:pt x="253" y="83"/>
                    <a:pt x="259" y="59"/>
                    <a:pt x="259" y="59"/>
                  </a:cubicBezTo>
                  <a:cubicBezTo>
                    <a:pt x="255" y="36"/>
                    <a:pt x="255" y="8"/>
                    <a:pt x="232" y="0"/>
                  </a:cubicBezTo>
                  <a:cubicBezTo>
                    <a:pt x="206" y="3"/>
                    <a:pt x="184" y="12"/>
                    <a:pt x="160" y="16"/>
                  </a:cubicBezTo>
                  <a:cubicBezTo>
                    <a:pt x="141" y="23"/>
                    <a:pt x="148" y="18"/>
                    <a:pt x="136" y="27"/>
                  </a:cubicBezTo>
                  <a:cubicBezTo>
                    <a:pt x="130" y="35"/>
                    <a:pt x="122" y="41"/>
                    <a:pt x="118" y="51"/>
                  </a:cubicBezTo>
                  <a:cubicBezTo>
                    <a:pt x="113" y="60"/>
                    <a:pt x="112" y="70"/>
                    <a:pt x="107" y="80"/>
                  </a:cubicBezTo>
                  <a:cubicBezTo>
                    <a:pt x="103" y="94"/>
                    <a:pt x="97" y="108"/>
                    <a:pt x="94" y="123"/>
                  </a:cubicBezTo>
                  <a:cubicBezTo>
                    <a:pt x="96" y="147"/>
                    <a:pt x="91" y="164"/>
                    <a:pt x="83" y="187"/>
                  </a:cubicBezTo>
                  <a:cubicBezTo>
                    <a:pt x="86" y="200"/>
                    <a:pt x="89" y="213"/>
                    <a:pt x="94" y="227"/>
                  </a:cubicBezTo>
                  <a:cubicBezTo>
                    <a:pt x="89" y="237"/>
                    <a:pt x="84" y="249"/>
                    <a:pt x="78" y="259"/>
                  </a:cubicBezTo>
                  <a:cubicBezTo>
                    <a:pt x="75" y="266"/>
                    <a:pt x="73" y="280"/>
                    <a:pt x="70" y="288"/>
                  </a:cubicBezTo>
                  <a:cubicBezTo>
                    <a:pt x="60" y="306"/>
                    <a:pt x="38" y="309"/>
                    <a:pt x="32" y="331"/>
                  </a:cubicBezTo>
                  <a:cubicBezTo>
                    <a:pt x="29" y="339"/>
                    <a:pt x="24" y="344"/>
                    <a:pt x="19" y="352"/>
                  </a:cubicBezTo>
                  <a:cubicBezTo>
                    <a:pt x="14" y="357"/>
                    <a:pt x="6" y="368"/>
                    <a:pt x="6" y="368"/>
                  </a:cubicBezTo>
                  <a:cubicBezTo>
                    <a:pt x="0" y="382"/>
                    <a:pt x="5" y="396"/>
                    <a:pt x="14" y="408"/>
                  </a:cubicBezTo>
                  <a:cubicBezTo>
                    <a:pt x="16" y="416"/>
                    <a:pt x="18" y="422"/>
                    <a:pt x="24" y="430"/>
                  </a:cubicBezTo>
                  <a:cubicBezTo>
                    <a:pt x="27" y="440"/>
                    <a:pt x="28" y="445"/>
                    <a:pt x="40" y="448"/>
                  </a:cubicBezTo>
                  <a:cubicBezTo>
                    <a:pt x="55" y="445"/>
                    <a:pt x="55" y="440"/>
                    <a:pt x="70" y="438"/>
                  </a:cubicBezTo>
                  <a:cubicBezTo>
                    <a:pt x="89" y="430"/>
                    <a:pt x="92" y="432"/>
                    <a:pt x="118" y="435"/>
                  </a:cubicBezTo>
                  <a:cubicBezTo>
                    <a:pt x="134" y="441"/>
                    <a:pt x="137" y="447"/>
                    <a:pt x="142" y="464"/>
                  </a:cubicBezTo>
                  <a:cubicBezTo>
                    <a:pt x="139" y="474"/>
                    <a:pt x="136" y="483"/>
                    <a:pt x="134" y="494"/>
                  </a:cubicBezTo>
                  <a:cubicBezTo>
                    <a:pt x="136" y="515"/>
                    <a:pt x="152" y="546"/>
                    <a:pt x="176" y="552"/>
                  </a:cubicBezTo>
                  <a:cubicBezTo>
                    <a:pt x="189" y="548"/>
                    <a:pt x="202" y="543"/>
                    <a:pt x="216" y="539"/>
                  </a:cubicBezTo>
                  <a:cubicBezTo>
                    <a:pt x="228" y="543"/>
                    <a:pt x="241" y="546"/>
                    <a:pt x="254" y="550"/>
                  </a:cubicBezTo>
                  <a:cubicBezTo>
                    <a:pt x="277" y="567"/>
                    <a:pt x="266" y="563"/>
                    <a:pt x="283" y="568"/>
                  </a:cubicBezTo>
                  <a:cubicBezTo>
                    <a:pt x="292" y="579"/>
                    <a:pt x="311" y="588"/>
                    <a:pt x="326" y="592"/>
                  </a:cubicBezTo>
                  <a:cubicBezTo>
                    <a:pt x="337" y="600"/>
                    <a:pt x="344" y="614"/>
                    <a:pt x="355" y="622"/>
                  </a:cubicBezTo>
                  <a:cubicBezTo>
                    <a:pt x="369" y="633"/>
                    <a:pt x="420" y="644"/>
                    <a:pt x="435" y="646"/>
                  </a:cubicBezTo>
                  <a:cubicBezTo>
                    <a:pt x="468" y="654"/>
                    <a:pt x="475" y="695"/>
                    <a:pt x="510" y="704"/>
                  </a:cubicBezTo>
                  <a:cubicBezTo>
                    <a:pt x="527" y="714"/>
                    <a:pt x="553" y="724"/>
                    <a:pt x="574" y="728"/>
                  </a:cubicBezTo>
                  <a:cubicBezTo>
                    <a:pt x="588" y="733"/>
                    <a:pt x="602" y="721"/>
                    <a:pt x="616" y="715"/>
                  </a:cubicBezTo>
                  <a:cubicBezTo>
                    <a:pt x="627" y="709"/>
                    <a:pt x="639" y="707"/>
                    <a:pt x="651" y="702"/>
                  </a:cubicBezTo>
                  <a:cubicBezTo>
                    <a:pt x="667" y="693"/>
                    <a:pt x="678" y="684"/>
                    <a:pt x="694" y="675"/>
                  </a:cubicBezTo>
                  <a:cubicBezTo>
                    <a:pt x="699" y="666"/>
                    <a:pt x="707" y="660"/>
                    <a:pt x="712" y="651"/>
                  </a:cubicBezTo>
                  <a:cubicBezTo>
                    <a:pt x="713" y="648"/>
                    <a:pt x="712" y="644"/>
                    <a:pt x="715" y="643"/>
                  </a:cubicBezTo>
                  <a:cubicBezTo>
                    <a:pt x="720" y="639"/>
                    <a:pt x="727" y="640"/>
                    <a:pt x="734" y="638"/>
                  </a:cubicBezTo>
                  <a:cubicBezTo>
                    <a:pt x="739" y="636"/>
                    <a:pt x="745" y="635"/>
                    <a:pt x="750" y="632"/>
                  </a:cubicBezTo>
                  <a:cubicBezTo>
                    <a:pt x="789" y="607"/>
                    <a:pt x="748" y="632"/>
                    <a:pt x="776" y="616"/>
                  </a:cubicBezTo>
                  <a:cubicBezTo>
                    <a:pt x="778" y="614"/>
                    <a:pt x="784" y="611"/>
                    <a:pt x="784" y="611"/>
                  </a:cubicBezTo>
                  <a:cubicBezTo>
                    <a:pt x="786" y="586"/>
                    <a:pt x="782" y="579"/>
                    <a:pt x="798" y="566"/>
                  </a:cubicBezTo>
                  <a:cubicBezTo>
                    <a:pt x="800" y="557"/>
                    <a:pt x="806" y="542"/>
                    <a:pt x="806" y="542"/>
                  </a:cubicBezTo>
                  <a:cubicBezTo>
                    <a:pt x="791" y="502"/>
                    <a:pt x="838" y="475"/>
                    <a:pt x="862" y="451"/>
                  </a:cubicBezTo>
                  <a:cubicBezTo>
                    <a:pt x="865" y="447"/>
                    <a:pt x="878" y="426"/>
                    <a:pt x="883" y="424"/>
                  </a:cubicBezTo>
                  <a:cubicBezTo>
                    <a:pt x="890" y="420"/>
                    <a:pt x="913" y="415"/>
                    <a:pt x="923" y="414"/>
                  </a:cubicBezTo>
                  <a:cubicBezTo>
                    <a:pt x="929" y="403"/>
                    <a:pt x="933" y="393"/>
                    <a:pt x="936" y="382"/>
                  </a:cubicBezTo>
                  <a:cubicBezTo>
                    <a:pt x="938" y="338"/>
                    <a:pt x="944" y="333"/>
                    <a:pt x="926" y="304"/>
                  </a:cubicBezTo>
                  <a:cubicBezTo>
                    <a:pt x="921" y="290"/>
                    <a:pt x="914" y="277"/>
                    <a:pt x="910" y="264"/>
                  </a:cubicBezTo>
                  <a:cubicBezTo>
                    <a:pt x="908" y="258"/>
                    <a:pt x="904" y="248"/>
                    <a:pt x="904" y="248"/>
                  </a:cubicBezTo>
                  <a:cubicBezTo>
                    <a:pt x="900" y="224"/>
                    <a:pt x="907" y="195"/>
                    <a:pt x="896" y="174"/>
                  </a:cubicBezTo>
                  <a:cubicBezTo>
                    <a:pt x="886" y="155"/>
                    <a:pt x="856" y="144"/>
                    <a:pt x="843" y="128"/>
                  </a:cubicBezTo>
                  <a:cubicBezTo>
                    <a:pt x="836" y="110"/>
                    <a:pt x="827" y="86"/>
                    <a:pt x="816" y="72"/>
                  </a:cubicBezTo>
                  <a:cubicBezTo>
                    <a:pt x="811" y="54"/>
                    <a:pt x="801" y="39"/>
                    <a:pt x="795" y="22"/>
                  </a:cubicBezTo>
                  <a:cubicBezTo>
                    <a:pt x="765" y="25"/>
                    <a:pt x="760" y="48"/>
                    <a:pt x="744" y="70"/>
                  </a:cubicBezTo>
                  <a:cubicBezTo>
                    <a:pt x="741" y="81"/>
                    <a:pt x="731" y="90"/>
                    <a:pt x="723" y="99"/>
                  </a:cubicBezTo>
                  <a:cubicBezTo>
                    <a:pt x="719" y="109"/>
                    <a:pt x="716" y="114"/>
                    <a:pt x="707" y="120"/>
                  </a:cubicBezTo>
                  <a:cubicBezTo>
                    <a:pt x="701" y="129"/>
                    <a:pt x="695" y="140"/>
                    <a:pt x="688" y="147"/>
                  </a:cubicBezTo>
                  <a:cubicBezTo>
                    <a:pt x="682" y="167"/>
                    <a:pt x="678" y="189"/>
                    <a:pt x="656" y="198"/>
                  </a:cubicBezTo>
                  <a:cubicBezTo>
                    <a:pt x="645" y="208"/>
                    <a:pt x="635" y="211"/>
                    <a:pt x="630" y="227"/>
                  </a:cubicBezTo>
                  <a:cubicBezTo>
                    <a:pt x="628" y="232"/>
                    <a:pt x="629" y="241"/>
                    <a:pt x="624" y="243"/>
                  </a:cubicBezTo>
                  <a:cubicBezTo>
                    <a:pt x="604" y="250"/>
                    <a:pt x="587" y="262"/>
                    <a:pt x="568" y="270"/>
                  </a:cubicBezTo>
                  <a:cubicBezTo>
                    <a:pt x="562" y="279"/>
                    <a:pt x="536" y="288"/>
                    <a:pt x="552" y="288"/>
                  </a:cubicBez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</a:schemeClr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ffectLst/>
          </p:spPr>
          <p:txBody>
            <a:bodyPr lIns="90488" tIns="44450" rIns="90488" bIns="44450" anchor="ctr">
              <a:spAutoFit/>
            </a:bodyPr>
            <a:lstStyle/>
            <a:p>
              <a:pPr eaLnBrk="1" hangingPunct="1">
                <a:defRPr/>
              </a:pPr>
              <a:endParaRPr lang="en-US"/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5" name="Rectangle 3">
            <a:extLst>
              <a:ext uri="{FF2B5EF4-FFF2-40B4-BE49-F238E27FC236}">
                <a16:creationId xmlns:a16="http://schemas.microsoft.com/office/drawing/2014/main" xmlns="" id="{FCAD892B-889A-4448-B384-111BC6354B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19288" y="1844676"/>
            <a:ext cx="8229600" cy="4525963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Char char="Ø"/>
              <a:defRPr/>
            </a:pPr>
            <a:r>
              <a:rPr lang="el-GR" dirty="0"/>
              <a:t>Επέκταση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l-GR" dirty="0"/>
              <a:t> Κατά συνέχεια ιστού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l-GR" dirty="0"/>
              <a:t> </a:t>
            </a:r>
            <a:r>
              <a:rPr lang="el-GR" dirty="0" err="1"/>
              <a:t>Λεμφογενώς</a:t>
            </a:r>
            <a:r>
              <a:rPr lang="el-GR" dirty="0"/>
              <a:t> (συχνότερος τύπος)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l-GR" dirty="0"/>
              <a:t> </a:t>
            </a:r>
            <a:r>
              <a:rPr lang="el-GR" dirty="0" err="1"/>
              <a:t>Αιματογενώς</a:t>
            </a:r>
            <a:endParaRPr lang="el-GR" dirty="0"/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l-GR" dirty="0"/>
              <a:t> </a:t>
            </a:r>
            <a:r>
              <a:rPr lang="el-GR" dirty="0" err="1"/>
              <a:t>Διαπεριτοναϊκά</a:t>
            </a:r>
            <a:r>
              <a:rPr lang="el-GR" dirty="0"/>
              <a:t> </a:t>
            </a:r>
          </a:p>
          <a:p>
            <a:pPr eaLnBrk="1" hangingPunct="1"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l-GR" dirty="0"/>
              <a:t> </a:t>
            </a:r>
            <a:r>
              <a:rPr lang="el-GR" dirty="0" err="1"/>
              <a:t>Ενδοαυλικά</a:t>
            </a:r>
            <a:endParaRPr lang="el-GR" dirty="0"/>
          </a:p>
        </p:txBody>
      </p:sp>
      <p:sp>
        <p:nvSpPr>
          <p:cNvPr id="54277" name="Rectangle 5" descr="Large confetti">
            <a:extLst>
              <a:ext uri="{FF2B5EF4-FFF2-40B4-BE49-F238E27FC236}">
                <a16:creationId xmlns:a16="http://schemas.microsoft.com/office/drawing/2014/main" xmlns="" id="{920C3EF2-B355-4BFB-826C-4236FFA0B2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pPr eaLnBrk="1" hangingPunct="1">
              <a:defRPr/>
            </a:pPr>
            <a:r>
              <a:rPr lang="el-GR" sz="4000" dirty="0">
                <a:latin typeface="+mn-lt"/>
              </a:rPr>
              <a:t>Καρκίνος Παχέος Εντέρου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 descr="Large confetti">
            <a:extLst>
              <a:ext uri="{FF2B5EF4-FFF2-40B4-BE49-F238E27FC236}">
                <a16:creationId xmlns:a16="http://schemas.microsoft.com/office/drawing/2014/main" xmlns="" id="{748985A4-4E74-40A2-A16D-674695213D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58800" y="188913"/>
            <a:ext cx="10596880" cy="1143000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el-GR" sz="4000" dirty="0">
                <a:latin typeface="+mn-lt"/>
              </a:rPr>
              <a:t>Καρκίνος Παχέος Εντέρου: Απομακρυσμένες εντοπίσεις</a:t>
            </a:r>
            <a:endParaRPr lang="en-GB" sz="3200" dirty="0">
              <a:latin typeface="+mn-lt"/>
            </a:endParaRPr>
          </a:p>
        </p:txBody>
      </p:sp>
      <p:sp>
        <p:nvSpPr>
          <p:cNvPr id="25603" name="Rectangle 3">
            <a:extLst>
              <a:ext uri="{FF2B5EF4-FFF2-40B4-BE49-F238E27FC236}">
                <a16:creationId xmlns:a16="http://schemas.microsoft.com/office/drawing/2014/main" xmlns="" id="{8C0D530F-7478-4948-8798-C52EF7250E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92313" y="1412875"/>
            <a:ext cx="8229600" cy="5257800"/>
          </a:xfrm>
        </p:spPr>
        <p:txBody>
          <a:bodyPr>
            <a:normAutofit fontScale="92500" lnSpcReduction="10000"/>
          </a:bodyPr>
          <a:lstStyle/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Ήπαρ			</a:t>
            </a:r>
            <a:r>
              <a:rPr lang="en-GB" altLang="en-US" sz="2600" dirty="0"/>
              <a:t>38-60%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Λεμφαδένες κοιλιάς	</a:t>
            </a:r>
            <a:r>
              <a:rPr lang="en-GB" altLang="en-US" sz="2600" dirty="0"/>
              <a:t>39%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Πνεύμονες		</a:t>
            </a:r>
            <a:r>
              <a:rPr lang="en-GB" altLang="en-US" sz="2600" dirty="0"/>
              <a:t>38%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Περιτόναιο		</a:t>
            </a:r>
            <a:r>
              <a:rPr lang="en-GB" altLang="en-US" sz="2600" dirty="0"/>
              <a:t>28%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Ωοθήκες		</a:t>
            </a:r>
            <a:r>
              <a:rPr lang="en-GB" altLang="en-US" sz="2600" dirty="0"/>
              <a:t>18%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Επινεφρίδια		</a:t>
            </a:r>
            <a:r>
              <a:rPr lang="en-GB" altLang="en-US" sz="2600" dirty="0"/>
              <a:t>14%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 err="1"/>
              <a:t>Υπεζωκότας</a:t>
            </a:r>
            <a:r>
              <a:rPr lang="el-GR" altLang="en-US" sz="2600" dirty="0"/>
              <a:t>		</a:t>
            </a:r>
            <a:r>
              <a:rPr lang="en-GB" altLang="en-US" sz="2600" dirty="0"/>
              <a:t>11%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Οστά			</a:t>
            </a:r>
            <a:r>
              <a:rPr lang="en-GB" altLang="en-US" sz="2600" dirty="0"/>
              <a:t>10% </a:t>
            </a:r>
            <a:endParaRPr lang="el-GR" altLang="en-US" sz="2600" dirty="0"/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l-GR" altLang="en-US" sz="2600" dirty="0"/>
              <a:t>Εγκέφαλος		</a:t>
            </a:r>
            <a:r>
              <a:rPr lang="en-GB" altLang="en-US" sz="2600" dirty="0"/>
              <a:t>8%</a:t>
            </a:r>
            <a:endParaRPr lang="el-GR" altLang="en-US" sz="2600" dirty="0"/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2600" dirty="0"/>
              <a:t>	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>
            <a:extLst>
              <a:ext uri="{FF2B5EF4-FFF2-40B4-BE49-F238E27FC236}">
                <a16:creationId xmlns:a16="http://schemas.microsoft.com/office/drawing/2014/main" xmlns="" id="{4D55DC65-8AEF-4777-8F55-D294052CB0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12876"/>
            <a:ext cx="9144000" cy="1871663"/>
          </a:xfrm>
        </p:spPr>
        <p:txBody>
          <a:bodyPr/>
          <a:lstStyle/>
          <a:p>
            <a:pPr eaLnBrk="1" hangingPunct="1"/>
            <a:r>
              <a:rPr lang="el-GR" altLang="en-US" dirty="0"/>
              <a:t>Ιστορικό</a:t>
            </a:r>
          </a:p>
          <a:p>
            <a:pPr eaLnBrk="1" hangingPunct="1"/>
            <a:r>
              <a:rPr lang="el-GR" altLang="en-US" dirty="0"/>
              <a:t>Φυσική Εξέταση </a:t>
            </a:r>
          </a:p>
          <a:p>
            <a:pPr eaLnBrk="1" hangingPunct="1"/>
            <a:r>
              <a:rPr lang="el-GR" altLang="en-US" dirty="0" err="1"/>
              <a:t>Παρακλινικός</a:t>
            </a:r>
            <a:r>
              <a:rPr lang="el-GR" altLang="en-US" dirty="0"/>
              <a:t> έλεγχος</a:t>
            </a:r>
          </a:p>
        </p:txBody>
      </p:sp>
      <p:sp>
        <p:nvSpPr>
          <p:cNvPr id="26627" name="Rectangle 9">
            <a:extLst>
              <a:ext uri="{FF2B5EF4-FFF2-40B4-BE49-F238E27FC236}">
                <a16:creationId xmlns:a16="http://schemas.microsoft.com/office/drawing/2014/main" xmlns="" id="{9B0E4FFB-C782-4D1E-A453-428F97502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4826" y="2924176"/>
            <a:ext cx="8569325" cy="312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SzPct val="85000"/>
              <a:buBlip>
                <a:blip r:embed="rId2"/>
              </a:buBlip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l-GR" altLang="en-US" sz="2400" dirty="0">
                <a:latin typeface="+mn-lt"/>
              </a:rPr>
              <a:t>Αιματολογικός</a:t>
            </a:r>
          </a:p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l-GR" altLang="en-US" sz="2400" dirty="0">
                <a:latin typeface="+mn-lt"/>
              </a:rPr>
              <a:t>Βιοχημικός</a:t>
            </a:r>
          </a:p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l-GR" altLang="en-US" sz="2400" dirty="0">
                <a:latin typeface="+mn-lt"/>
              </a:rPr>
              <a:t>Καρκινικοί δείκτες</a:t>
            </a:r>
            <a:r>
              <a:rPr lang="en-US" altLang="en-US" sz="2400" dirty="0">
                <a:latin typeface="+mn-lt"/>
              </a:rPr>
              <a:t> </a:t>
            </a:r>
            <a:r>
              <a:rPr lang="el-GR" altLang="en-US" sz="2400" dirty="0">
                <a:latin typeface="+mn-lt"/>
              </a:rPr>
              <a:t>(</a:t>
            </a:r>
            <a:r>
              <a:rPr lang="en-US" altLang="en-US" sz="2400" dirty="0">
                <a:latin typeface="+mn-lt"/>
              </a:rPr>
              <a:t>CEA)</a:t>
            </a:r>
            <a:endParaRPr lang="el-GR" altLang="en-US" sz="2400" dirty="0">
              <a:latin typeface="+mn-lt"/>
            </a:endParaRPr>
          </a:p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l-GR" altLang="en-US" sz="2400" dirty="0">
                <a:latin typeface="+mn-lt"/>
              </a:rPr>
              <a:t>Βαριούχος υποκλυσμός</a:t>
            </a:r>
          </a:p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l-GR" altLang="en-US" sz="2400" dirty="0" err="1">
                <a:latin typeface="+mn-lt"/>
              </a:rPr>
              <a:t>Κολονοσκόπιση</a:t>
            </a:r>
            <a:endParaRPr lang="el-GR" altLang="en-US" dirty="0">
              <a:latin typeface="+mn-lt"/>
            </a:endParaRPr>
          </a:p>
          <a:p>
            <a:pPr marL="342900" indent="-342900" eaLnBrk="1" hangingPunct="1">
              <a:buClr>
                <a:schemeClr val="tx1"/>
              </a:buClr>
              <a:buSzPct val="75000"/>
              <a:buFont typeface="Wingdings" panose="05000000000000000000" pitchFamily="2" charset="2"/>
              <a:buChar char="Ø"/>
            </a:pPr>
            <a:r>
              <a:rPr lang="en-US" altLang="en-US" sz="2400" dirty="0">
                <a:latin typeface="+mn-lt"/>
              </a:rPr>
              <a:t>CT </a:t>
            </a:r>
            <a:r>
              <a:rPr lang="x-none" altLang="en-US" sz="2400" dirty="0">
                <a:latin typeface="+mn-lt"/>
              </a:rPr>
              <a:t>κοιλίας</a:t>
            </a:r>
            <a:endParaRPr lang="el-GR" altLang="en-US" sz="2400" dirty="0">
              <a:latin typeface="+mn-lt"/>
            </a:endParaRPr>
          </a:p>
          <a:p>
            <a:pPr eaLnBrk="1" hangingPunct="1">
              <a:buClr>
                <a:srgbClr val="FFCC66"/>
              </a:buClr>
              <a:buSzPct val="75000"/>
              <a:buFont typeface="Wingdings" panose="05000000000000000000" pitchFamily="2" charset="2"/>
              <a:buChar char="ü"/>
            </a:pPr>
            <a:endParaRPr lang="el-GR" altLang="en-US" sz="2400" dirty="0">
              <a:latin typeface="+mn-lt"/>
            </a:endParaRPr>
          </a:p>
        </p:txBody>
      </p:sp>
      <p:sp>
        <p:nvSpPr>
          <p:cNvPr id="137233" name="Rectangle 17">
            <a:extLst>
              <a:ext uri="{FF2B5EF4-FFF2-40B4-BE49-F238E27FC236}">
                <a16:creationId xmlns:a16="http://schemas.microsoft.com/office/drawing/2014/main" xmlns="" id="{C9F3B99E-8201-4286-AA8C-A91063494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214" y="188913"/>
            <a:ext cx="7685087" cy="17399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l-GR" sz="3600" dirty="0"/>
              <a:t>Καρκίνος Παχέος Εντέρου - Διάγνωση</a:t>
            </a:r>
            <a:r>
              <a:rPr lang="el-GR" sz="4800" dirty="0"/>
              <a:t/>
            </a:r>
            <a:br>
              <a:rPr lang="el-GR" sz="4800" dirty="0"/>
            </a:br>
            <a:r>
              <a:rPr lang="el-GR" sz="3600" dirty="0"/>
              <a:t/>
            </a:r>
            <a:br>
              <a:rPr lang="el-GR" sz="3600" dirty="0"/>
            </a:br>
            <a:endParaRPr lang="el-GR" sz="36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6993E22-FA7C-4ED6-84DD-3732115210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0" y="1928813"/>
            <a:ext cx="5517358" cy="4206605"/>
          </a:xfrm>
          <a:prstGeom prst="rect">
            <a:avLst/>
          </a:prstGeom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Εικόνα 1">
            <a:extLst>
              <a:ext uri="{FF2B5EF4-FFF2-40B4-BE49-F238E27FC236}">
                <a16:creationId xmlns:a16="http://schemas.microsoft.com/office/drawing/2014/main" xmlns="" id="{9F0F0EE1-CDCE-43D6-820F-4DF7C4BB925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46685" y="188479"/>
            <a:ext cx="3962401" cy="3370378"/>
          </a:xfrm>
          <a:prstGeom prst="rect">
            <a:avLst/>
          </a:prstGeom>
        </p:spPr>
      </p:pic>
      <p:pic>
        <p:nvPicPr>
          <p:cNvPr id="3" name="Εικόνα 2">
            <a:extLst>
              <a:ext uri="{FF2B5EF4-FFF2-40B4-BE49-F238E27FC236}">
                <a16:creationId xmlns:a16="http://schemas.microsoft.com/office/drawing/2014/main" xmlns="" id="{652C1368-ED91-4532-9B6A-4F25473FE8D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166487" y="1873668"/>
            <a:ext cx="3962400" cy="3370378"/>
          </a:xfrm>
          <a:prstGeom prst="rect">
            <a:avLst/>
          </a:prstGeom>
        </p:spPr>
      </p:pic>
      <p:pic>
        <p:nvPicPr>
          <p:cNvPr id="4" name="Εικόνα 3">
            <a:extLst>
              <a:ext uri="{FF2B5EF4-FFF2-40B4-BE49-F238E27FC236}">
                <a16:creationId xmlns:a16="http://schemas.microsoft.com/office/drawing/2014/main" xmlns="" id="{BB9AD64F-59A5-4A1B-8867-14FC180FFE7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8186289" y="3429000"/>
            <a:ext cx="3859026" cy="3282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84980621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 descr="Large confetti">
            <a:extLst>
              <a:ext uri="{FF2B5EF4-FFF2-40B4-BE49-F238E27FC236}">
                <a16:creationId xmlns:a16="http://schemas.microsoft.com/office/drawing/2014/main" xmlns="" id="{C887E264-592C-4B50-B798-6B0D2FED86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79120" y="426721"/>
            <a:ext cx="10759440" cy="1367154"/>
          </a:xfrm>
        </p:spPr>
        <p:txBody>
          <a:bodyPr>
            <a:normAutofit/>
          </a:bodyPr>
          <a:lstStyle/>
          <a:p>
            <a:pPr eaLnBrk="1" hangingPunct="1">
              <a:defRPr/>
            </a:pPr>
            <a:r>
              <a:rPr lang="el-GR" sz="4000" dirty="0">
                <a:latin typeface="+mn-lt"/>
              </a:rPr>
              <a:t>Καρκίνος Παχέος Εντέρου: Σταδιοποίηση</a:t>
            </a:r>
            <a:br>
              <a:rPr lang="el-GR" sz="4000" dirty="0">
                <a:latin typeface="+mn-lt"/>
              </a:rPr>
            </a:br>
            <a:endParaRPr lang="el-GR" sz="4000" dirty="0">
              <a:latin typeface="+mn-lt"/>
            </a:endParaRPr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xmlns="" id="{6EE9094E-98B5-4D05-854D-B1462966DD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919288" y="1916114"/>
            <a:ext cx="8229600" cy="4321175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  <a:defRPr/>
            </a:pPr>
            <a:r>
              <a:rPr lang="el-GR" dirty="0"/>
              <a:t>Έλεγχος Ήπατος (</a:t>
            </a:r>
            <a:r>
              <a:rPr lang="en-US" dirty="0"/>
              <a:t>CT-scan)</a:t>
            </a:r>
            <a:endParaRPr lang="el-GR" dirty="0"/>
          </a:p>
          <a:p>
            <a:pPr eaLnBrk="1" hangingPunct="1">
              <a:lnSpc>
                <a:spcPct val="90000"/>
              </a:lnSpc>
              <a:defRPr/>
            </a:pPr>
            <a:r>
              <a:rPr lang="el-GR" dirty="0"/>
              <a:t>Έλεγχος Θώρακος (Α/α θώρακος, σε ύποπτα ευρήματα </a:t>
            </a:r>
            <a:r>
              <a:rPr lang="en-US" dirty="0"/>
              <a:t>CT-scan) </a:t>
            </a:r>
            <a:endParaRPr lang="el-GR" dirty="0"/>
          </a:p>
          <a:p>
            <a:pPr eaLnBrk="1" hangingPunct="1">
              <a:lnSpc>
                <a:spcPct val="90000"/>
              </a:lnSpc>
              <a:defRPr/>
            </a:pPr>
            <a:endParaRPr lang="el-GR" dirty="0"/>
          </a:p>
          <a:p>
            <a:pPr eaLnBrk="1" hangingPunct="1">
              <a:lnSpc>
                <a:spcPct val="90000"/>
              </a:lnSpc>
              <a:defRPr/>
            </a:pPr>
            <a:r>
              <a:rPr lang="el-GR" dirty="0"/>
              <a:t>Δακτυλική εξέταση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/>
              <a:t>MRI</a:t>
            </a:r>
            <a:r>
              <a:rPr lang="el-GR" dirty="0"/>
              <a:t> πυέλου</a:t>
            </a:r>
            <a:endParaRPr lang="en-US" dirty="0"/>
          </a:p>
          <a:p>
            <a:pPr eaLnBrk="1" hangingPunct="1">
              <a:lnSpc>
                <a:spcPct val="90000"/>
              </a:lnSpc>
              <a:defRPr/>
            </a:pPr>
            <a:r>
              <a:rPr lang="el-GR" dirty="0"/>
              <a:t>Ενδοορθικό </a:t>
            </a:r>
            <a:r>
              <a:rPr lang="en-US" dirty="0"/>
              <a:t>U/S</a:t>
            </a:r>
            <a:endParaRPr lang="el-GR" dirty="0"/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/>
              <a:t>CT-scan</a:t>
            </a:r>
            <a:endParaRPr lang="el-GR" dirty="0"/>
          </a:p>
        </p:txBody>
      </p:sp>
      <p:sp>
        <p:nvSpPr>
          <p:cNvPr id="28676" name="Line 4">
            <a:extLst>
              <a:ext uri="{FF2B5EF4-FFF2-40B4-BE49-F238E27FC236}">
                <a16:creationId xmlns:a16="http://schemas.microsoft.com/office/drawing/2014/main" xmlns="" id="{1D65DDE9-75F1-4315-8EF0-214E7B67225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8525" y="3357564"/>
            <a:ext cx="0" cy="1944687"/>
          </a:xfrm>
          <a:prstGeom prst="line">
            <a:avLst/>
          </a:prstGeom>
          <a:noFill/>
          <a:ln w="9525">
            <a:solidFill>
              <a:srgbClr val="FFFF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8677" name="Text Box 5">
            <a:extLst>
              <a:ext uri="{FF2B5EF4-FFF2-40B4-BE49-F238E27FC236}">
                <a16:creationId xmlns:a16="http://schemas.microsoft.com/office/drawing/2014/main" xmlns="" id="{62946253-0DB5-49EB-B616-1CDA403BA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1764" y="3933826"/>
            <a:ext cx="9845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SzPct val="85000"/>
              <a:buBlip>
                <a:blip r:embed="rId2"/>
              </a:buBlip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bg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</a:pPr>
            <a:r>
              <a:rPr lang="el-GR" altLang="en-US" sz="2800">
                <a:latin typeface="+mn-lt"/>
              </a:rPr>
              <a:t>Ορθό</a:t>
            </a:r>
          </a:p>
        </p:txBody>
      </p:sp>
      <p:sp>
        <p:nvSpPr>
          <p:cNvPr id="28678" name="Line 7">
            <a:extLst>
              <a:ext uri="{FF2B5EF4-FFF2-40B4-BE49-F238E27FC236}">
                <a16:creationId xmlns:a16="http://schemas.microsoft.com/office/drawing/2014/main" xmlns="" id="{C55B861F-DFE8-49B1-ACAA-AE2F966DDCF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4000" y="5373688"/>
            <a:ext cx="7092950" cy="0"/>
          </a:xfrm>
          <a:prstGeom prst="line">
            <a:avLst/>
          </a:prstGeom>
          <a:noFill/>
          <a:ln w="9525">
            <a:solidFill>
              <a:srgbClr val="FFFF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>
            <a:extLst>
              <a:ext uri="{FF2B5EF4-FFF2-40B4-BE49-F238E27FC236}">
                <a16:creationId xmlns:a16="http://schemas.microsoft.com/office/drawing/2014/main" xmlns="" id="{471D881D-AC4B-4E73-A97C-B27F97C0F7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62138" y="268288"/>
            <a:ext cx="8602662" cy="1143000"/>
          </a:xfrm>
        </p:spPr>
        <p:txBody>
          <a:bodyPr/>
          <a:lstStyle/>
          <a:p>
            <a:pPr eaLnBrk="1" hangingPunct="1">
              <a:defRPr/>
            </a:pPr>
            <a:r>
              <a:rPr lang="el-GR" sz="3300" dirty="0">
                <a:latin typeface="+mn-lt"/>
              </a:rPr>
              <a:t>Επιβίωση ανά χειρουργικό στάδιο στον καρκίνο παχέος εντέρου</a:t>
            </a:r>
            <a:endParaRPr lang="en-US" sz="3300" dirty="0">
              <a:latin typeface="+mn-lt"/>
            </a:endParaRPr>
          </a:p>
        </p:txBody>
      </p:sp>
      <p:sp>
        <p:nvSpPr>
          <p:cNvPr id="39939" name="Line 3">
            <a:extLst>
              <a:ext uri="{FF2B5EF4-FFF2-40B4-BE49-F238E27FC236}">
                <a16:creationId xmlns:a16="http://schemas.microsoft.com/office/drawing/2014/main" xmlns="" id="{3D70CDCD-7C5A-4EFF-9840-18E6132DFB59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9" y="1633538"/>
            <a:ext cx="318452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prstDash val="sysDot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940" name="Line 4">
            <a:extLst>
              <a:ext uri="{FF2B5EF4-FFF2-40B4-BE49-F238E27FC236}">
                <a16:creationId xmlns:a16="http://schemas.microsoft.com/office/drawing/2014/main" xmlns="" id="{5A5424F9-5012-451B-B20C-3B98449A4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1633538"/>
            <a:ext cx="0" cy="7112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prstDash val="sysDot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941" name="Line 5">
            <a:extLst>
              <a:ext uri="{FF2B5EF4-FFF2-40B4-BE49-F238E27FC236}">
                <a16:creationId xmlns:a16="http://schemas.microsoft.com/office/drawing/2014/main" xmlns="" id="{485B247F-50BE-4433-93F9-6FC798E47F8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0600" y="1557339"/>
            <a:ext cx="0" cy="3455987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9942" name="Line 6">
            <a:extLst>
              <a:ext uri="{FF2B5EF4-FFF2-40B4-BE49-F238E27FC236}">
                <a16:creationId xmlns:a16="http://schemas.microsoft.com/office/drawing/2014/main" xmlns="" id="{91F96DA1-F800-42F9-B3E1-422E6836BBED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2344738"/>
            <a:ext cx="0" cy="7112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 b="1"/>
          </a:p>
        </p:txBody>
      </p:sp>
      <p:sp>
        <p:nvSpPr>
          <p:cNvPr id="39943" name="Line 7">
            <a:extLst>
              <a:ext uri="{FF2B5EF4-FFF2-40B4-BE49-F238E27FC236}">
                <a16:creationId xmlns:a16="http://schemas.microsoft.com/office/drawing/2014/main" xmlns="" id="{F061E7A4-79C3-4E00-A04C-09A5CA7D443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3055938"/>
            <a:ext cx="0" cy="7112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 b="1"/>
          </a:p>
        </p:txBody>
      </p:sp>
      <p:sp>
        <p:nvSpPr>
          <p:cNvPr id="39944" name="Line 8">
            <a:extLst>
              <a:ext uri="{FF2B5EF4-FFF2-40B4-BE49-F238E27FC236}">
                <a16:creationId xmlns:a16="http://schemas.microsoft.com/office/drawing/2014/main" xmlns="" id="{495CF8CA-5340-4BD6-9178-3E061E0CAB2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3767138"/>
            <a:ext cx="0" cy="7112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 b="1"/>
          </a:p>
        </p:txBody>
      </p:sp>
      <p:sp>
        <p:nvSpPr>
          <p:cNvPr id="39945" name="Line 9">
            <a:extLst>
              <a:ext uri="{FF2B5EF4-FFF2-40B4-BE49-F238E27FC236}">
                <a16:creationId xmlns:a16="http://schemas.microsoft.com/office/drawing/2014/main" xmlns="" id="{2ECE8F65-F957-414B-B541-01958EE11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4478338"/>
            <a:ext cx="0" cy="7112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 b="1"/>
          </a:p>
        </p:txBody>
      </p:sp>
      <p:sp>
        <p:nvSpPr>
          <p:cNvPr id="39946" name="Line 10">
            <a:extLst>
              <a:ext uri="{FF2B5EF4-FFF2-40B4-BE49-F238E27FC236}">
                <a16:creationId xmlns:a16="http://schemas.microsoft.com/office/drawing/2014/main" xmlns="" id="{4A64851C-EFF0-40D6-8826-355C822311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862138" y="51895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1020" name="Text Box 12">
            <a:extLst>
              <a:ext uri="{FF2B5EF4-FFF2-40B4-BE49-F238E27FC236}">
                <a16:creationId xmlns:a16="http://schemas.microsoft.com/office/drawing/2014/main" xmlns="" id="{6716FEAD-5448-4FF4-B4E8-BC5332EEA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1557339"/>
            <a:ext cx="6948488" cy="3413755"/>
          </a:xfrm>
          <a:prstGeom prst="rect">
            <a:avLst/>
          </a:prstGeom>
          <a:noFill/>
          <a:ln>
            <a:noFill/>
          </a:ln>
          <a:effectLst/>
        </p:spPr>
        <p:txBody>
          <a:bodyPr lIns="90488" tIns="44450" rIns="90488" bIns="44450">
            <a:spAutoFit/>
          </a:bodyPr>
          <a:lstStyle>
            <a:lvl1pPr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tabLst>
                <a:tab pos="4129088" algn="ctr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l-GR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    </a:t>
            </a:r>
            <a:r>
              <a:rPr lang="el-GR" sz="2400" dirty="0">
                <a:latin typeface="+mn-lt"/>
              </a:rPr>
              <a:t>Χειρουργικό</a:t>
            </a:r>
            <a:r>
              <a:rPr lang="el-GR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</a:t>
            </a:r>
            <a:r>
              <a:rPr lang="el-GR" sz="2400" dirty="0">
                <a:latin typeface="+mn-lt"/>
              </a:rPr>
              <a:t>Στάδιο</a:t>
            </a:r>
            <a:r>
              <a:rPr lang="en-GB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	</a:t>
            </a:r>
            <a:r>
              <a:rPr lang="el-GR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         </a:t>
            </a:r>
            <a:r>
              <a:rPr lang="el-GR" sz="2400" dirty="0">
                <a:latin typeface="+mn-lt"/>
              </a:rPr>
              <a:t>5ετής</a:t>
            </a:r>
            <a:r>
              <a:rPr lang="el-GR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 </a:t>
            </a:r>
            <a:r>
              <a:rPr lang="el-GR" sz="2400" b="1" dirty="0">
                <a:latin typeface="+mn-lt"/>
              </a:rPr>
              <a:t>επιβίωση</a:t>
            </a:r>
            <a:r>
              <a:rPr lang="en-GB" sz="2400" b="1" dirty="0">
                <a:latin typeface="+mn-lt"/>
              </a:rPr>
              <a:t> (%)</a:t>
            </a:r>
          </a:p>
          <a:p>
            <a:pPr>
              <a:defRPr/>
            </a:pPr>
            <a:endParaRPr lang="el-GR" sz="2400" b="1" dirty="0">
              <a:effectLst>
                <a:outerShdw blurRad="38100" dist="38100" dir="2700000" algn="tl">
                  <a:srgbClr val="000000"/>
                </a:outerShdw>
              </a:effectLst>
              <a:latin typeface="+mn-lt"/>
            </a:endParaRPr>
          </a:p>
          <a:p>
            <a:pPr>
              <a:defRPr/>
            </a:pPr>
            <a:r>
              <a:rPr lang="el-GR" sz="2400" dirty="0">
                <a:latin typeface="+mn-lt"/>
              </a:rPr>
              <a:t>                  </a:t>
            </a:r>
            <a:r>
              <a:rPr lang="en-GB" sz="2400" dirty="0">
                <a:latin typeface="+mn-lt"/>
              </a:rPr>
              <a:t>I	85</a:t>
            </a:r>
            <a:r>
              <a:rPr lang="en-GB" sz="2400" dirty="0">
                <a:latin typeface="+mn-lt"/>
                <a:cs typeface="Arial" panose="020B0604020202020204" pitchFamily="34" charset="0"/>
              </a:rPr>
              <a:t>–</a:t>
            </a:r>
            <a:r>
              <a:rPr lang="en-GB" sz="2400" dirty="0">
                <a:latin typeface="+mn-lt"/>
              </a:rPr>
              <a:t>95%</a:t>
            </a:r>
          </a:p>
          <a:p>
            <a:pPr>
              <a:defRPr/>
            </a:pPr>
            <a:endParaRPr lang="en-GB" sz="2400" dirty="0">
              <a:latin typeface="+mn-lt"/>
            </a:endParaRPr>
          </a:p>
          <a:p>
            <a:pPr>
              <a:defRPr/>
            </a:pPr>
            <a:r>
              <a:rPr lang="el-GR" sz="2400" dirty="0">
                <a:latin typeface="+mn-lt"/>
              </a:rPr>
              <a:t>                 </a:t>
            </a:r>
            <a:r>
              <a:rPr lang="en-GB" sz="2400" dirty="0">
                <a:latin typeface="+mn-lt"/>
              </a:rPr>
              <a:t>II	60–80%</a:t>
            </a:r>
          </a:p>
          <a:p>
            <a:pPr>
              <a:defRPr/>
            </a:pPr>
            <a:endParaRPr lang="en-GB" sz="2400" dirty="0">
              <a:latin typeface="+mn-lt"/>
            </a:endParaRPr>
          </a:p>
          <a:p>
            <a:pPr>
              <a:defRPr/>
            </a:pPr>
            <a:r>
              <a:rPr lang="el-GR" sz="2400" dirty="0">
                <a:latin typeface="+mn-lt"/>
              </a:rPr>
              <a:t>                </a:t>
            </a:r>
            <a:r>
              <a:rPr lang="en-GB" sz="2400" dirty="0">
                <a:latin typeface="+mn-lt"/>
              </a:rPr>
              <a:t>III	30–60%</a:t>
            </a:r>
          </a:p>
          <a:p>
            <a:pPr>
              <a:defRPr/>
            </a:pPr>
            <a:endParaRPr lang="en-GB" sz="2400" dirty="0">
              <a:latin typeface="+mn-lt"/>
            </a:endParaRPr>
          </a:p>
          <a:p>
            <a:pPr>
              <a:defRPr/>
            </a:pPr>
            <a:r>
              <a:rPr lang="el-GR" sz="2400" dirty="0">
                <a:latin typeface="+mn-lt"/>
              </a:rPr>
              <a:t>                </a:t>
            </a:r>
            <a:r>
              <a:rPr lang="en-GB" sz="2400" dirty="0">
                <a:latin typeface="+mn-lt"/>
              </a:rPr>
              <a:t>IV	&lt;5%</a:t>
            </a:r>
          </a:p>
        </p:txBody>
      </p:sp>
      <p:sp>
        <p:nvSpPr>
          <p:cNvPr id="39948" name="Line 13">
            <a:extLst>
              <a:ext uri="{FF2B5EF4-FFF2-40B4-BE49-F238E27FC236}">
                <a16:creationId xmlns:a16="http://schemas.microsoft.com/office/drawing/2014/main" xmlns="" id="{F8570CA4-2612-44C5-898C-EE7D837C37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4825" y="2133600"/>
            <a:ext cx="6021388" cy="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GB" b="1"/>
          </a:p>
        </p:txBody>
      </p:sp>
      <p:grpSp>
        <p:nvGrpSpPr>
          <p:cNvPr id="2" name="Group 15">
            <a:extLst>
              <a:ext uri="{FF2B5EF4-FFF2-40B4-BE49-F238E27FC236}">
                <a16:creationId xmlns:a16="http://schemas.microsoft.com/office/drawing/2014/main" xmlns="" id="{DB033E0D-80F3-41AB-836D-E6952687154B}"/>
              </a:ext>
            </a:extLst>
          </p:cNvPr>
          <p:cNvGrpSpPr>
            <a:grpSpLocks/>
          </p:cNvGrpSpPr>
          <p:nvPr/>
        </p:nvGrpSpPr>
        <p:grpSpPr bwMode="auto">
          <a:xfrm>
            <a:off x="6257926" y="3094043"/>
            <a:ext cx="3311524" cy="1570039"/>
            <a:chOff x="4089" y="2369"/>
            <a:chExt cx="2086" cy="989"/>
          </a:xfrm>
        </p:grpSpPr>
        <p:sp>
          <p:nvSpPr>
            <p:cNvPr id="39952" name="AutoShape 16">
              <a:extLst>
                <a:ext uri="{FF2B5EF4-FFF2-40B4-BE49-F238E27FC236}">
                  <a16:creationId xmlns:a16="http://schemas.microsoft.com/office/drawing/2014/main" xmlns="" id="{6C58CAD3-4FCA-4E74-977B-F81793DC4D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4157" y="2301"/>
              <a:ext cx="337" cy="47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4373 h 21600"/>
                <a:gd name="T20" fmla="*/ 18506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5429" y="0"/>
                  </a:moveTo>
                  <a:lnTo>
                    <a:pt x="9257" y="7200"/>
                  </a:lnTo>
                  <a:lnTo>
                    <a:pt x="12343" y="7200"/>
                  </a:lnTo>
                  <a:lnTo>
                    <a:pt x="12343" y="14400"/>
                  </a:lnTo>
                  <a:lnTo>
                    <a:pt x="0" y="14400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5429" y="0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square" lIns="90488" tIns="44450" rIns="90488" bIns="44450" anchor="ctr">
              <a:spAutoFit/>
            </a:bodyPr>
            <a:lstStyle/>
            <a:p>
              <a:endParaRPr lang="en-GB" b="1"/>
            </a:p>
          </p:txBody>
        </p:sp>
        <p:sp>
          <p:nvSpPr>
            <p:cNvPr id="39953" name="AutoShape 17">
              <a:extLst>
                <a:ext uri="{FF2B5EF4-FFF2-40B4-BE49-F238E27FC236}">
                  <a16:creationId xmlns:a16="http://schemas.microsoft.com/office/drawing/2014/main" xmlns="" id="{175B9947-ED07-48C6-84D6-6469B8A08F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 flipH="1">
              <a:off x="4246" y="2988"/>
              <a:ext cx="260" cy="4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17694720 60000 65536"/>
                <a:gd name="T13" fmla="*/ 11796480 60000 65536"/>
                <a:gd name="T14" fmla="*/ 11796480 60000 65536"/>
                <a:gd name="T15" fmla="*/ 5898240 60000 65536"/>
                <a:gd name="T16" fmla="*/ 0 60000 65536"/>
                <a:gd name="T17" fmla="*/ 0 60000 65536"/>
                <a:gd name="T18" fmla="*/ 0 w 21600"/>
                <a:gd name="T19" fmla="*/ 14373 h 21600"/>
                <a:gd name="T20" fmla="*/ 18506 w 21600"/>
                <a:gd name="T21" fmla="*/ 21600 h 216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600" h="21600">
                  <a:moveTo>
                    <a:pt x="15429" y="0"/>
                  </a:moveTo>
                  <a:lnTo>
                    <a:pt x="9257" y="7200"/>
                  </a:lnTo>
                  <a:lnTo>
                    <a:pt x="12343" y="7200"/>
                  </a:lnTo>
                  <a:lnTo>
                    <a:pt x="12343" y="14400"/>
                  </a:lnTo>
                  <a:lnTo>
                    <a:pt x="0" y="14400"/>
                  </a:lnTo>
                  <a:lnTo>
                    <a:pt x="0" y="21600"/>
                  </a:lnTo>
                  <a:lnTo>
                    <a:pt x="18514" y="21600"/>
                  </a:lnTo>
                  <a:lnTo>
                    <a:pt x="18514" y="7200"/>
                  </a:lnTo>
                  <a:lnTo>
                    <a:pt x="21600" y="7200"/>
                  </a:lnTo>
                  <a:lnTo>
                    <a:pt x="15429" y="0"/>
                  </a:lnTo>
                  <a:close/>
                </a:path>
              </a:pathLst>
            </a:cu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 anchor="ctr">
              <a:spAutoFit/>
            </a:bodyPr>
            <a:lstStyle/>
            <a:p>
              <a:endParaRPr lang="en-GB" b="1"/>
            </a:p>
          </p:txBody>
        </p:sp>
        <p:sp>
          <p:nvSpPr>
            <p:cNvPr id="39954" name="AutoShape 18">
              <a:extLst>
                <a:ext uri="{FF2B5EF4-FFF2-40B4-BE49-F238E27FC236}">
                  <a16:creationId xmlns:a16="http://schemas.microsoft.com/office/drawing/2014/main" xmlns="" id="{E9543EB4-0332-44C3-9B35-13CB1D218E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191" y="2700"/>
              <a:ext cx="324" cy="337"/>
            </a:xfrm>
            <a:prstGeom prst="downArrow">
              <a:avLst>
                <a:gd name="adj1" fmla="val 50000"/>
                <a:gd name="adj2" fmla="val 32353"/>
              </a:avLst>
            </a:pr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1">
                <a:latin typeface="+mn-lt"/>
              </a:endParaRPr>
            </a:p>
          </p:txBody>
        </p:sp>
        <p:sp>
          <p:nvSpPr>
            <p:cNvPr id="39955" name="Rectangle 19">
              <a:extLst>
                <a:ext uri="{FF2B5EF4-FFF2-40B4-BE49-F238E27FC236}">
                  <a16:creationId xmlns:a16="http://schemas.microsoft.com/office/drawing/2014/main" xmlns="" id="{B1EF7411-1F66-479A-B83B-7549CFCB0E1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424" y="2871"/>
              <a:ext cx="290" cy="94"/>
            </a:xfrm>
            <a:prstGeom prst="rect">
              <a:avLst/>
            </a:prstGeom>
            <a:solidFill>
              <a:srgbClr val="66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635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vert="eaVert" lIns="90488" tIns="44450" rIns="90488" bIns="44450" anchor="ctr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800" b="1">
                <a:latin typeface="+mn-lt"/>
              </a:endParaRPr>
            </a:p>
          </p:txBody>
        </p:sp>
        <p:sp>
          <p:nvSpPr>
            <p:cNvPr id="171028" name="Text Box 20">
              <a:extLst>
                <a:ext uri="{FF2B5EF4-FFF2-40B4-BE49-F238E27FC236}">
                  <a16:creationId xmlns:a16="http://schemas.microsoft.com/office/drawing/2014/main" xmlns="" id="{E5EAEF51-C135-4093-BF4D-86DA1ACA61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508"/>
              <a:ext cx="1799" cy="696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lIns="90488" tIns="44450" rIns="90488" bIns="44450">
              <a:spAutoFit/>
            </a:bodyPr>
            <a:lstStyle/>
            <a:p>
              <a:pPr algn="ctr">
                <a:defRPr/>
              </a:pPr>
              <a:r>
                <a:rPr lang="el-GR" sz="2200" b="1" dirty="0"/>
                <a:t>   </a:t>
              </a:r>
              <a:r>
                <a:rPr lang="el-GR" sz="2200" dirty="0"/>
                <a:t>Ένδειξη για</a:t>
              </a:r>
              <a:r>
                <a:rPr lang="en-GB" sz="2200" dirty="0"/>
                <a:t> </a:t>
              </a:r>
              <a:br>
                <a:rPr lang="en-GB" sz="2200" dirty="0"/>
              </a:br>
              <a:r>
                <a:rPr lang="el-GR" sz="2200" dirty="0"/>
                <a:t>        συμπληρωματική*</a:t>
              </a:r>
            </a:p>
            <a:p>
              <a:pPr algn="ctr">
                <a:defRPr/>
              </a:pPr>
              <a:r>
                <a:rPr lang="el-GR" sz="2200" dirty="0"/>
                <a:t>  θεραπεία</a:t>
              </a:r>
            </a:p>
          </p:txBody>
        </p:sp>
      </p:grpSp>
      <p:sp>
        <p:nvSpPr>
          <p:cNvPr id="39951" name="Text Box 21">
            <a:extLst>
              <a:ext uri="{FF2B5EF4-FFF2-40B4-BE49-F238E27FC236}">
                <a16:creationId xmlns:a16="http://schemas.microsoft.com/office/drawing/2014/main" xmlns="" id="{4957B6B1-3CAA-4E6B-92CE-ADDD5A74A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2314" y="5157789"/>
            <a:ext cx="828951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n-US" sz="2400">
                <a:latin typeface="+mn-lt"/>
              </a:rPr>
              <a:t>*Χημειοθεραπεία για τον καρκίνο του κόλου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n-US" sz="2400">
                <a:latin typeface="+mn-lt"/>
              </a:rPr>
              <a:t>  Χημειοθεραπεία και Ακτινοθεραπεία για τον καρκίνο του ορθού</a:t>
            </a:r>
            <a:endParaRPr lang="en-GB" altLang="en-US" sz="2400">
              <a:latin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l-GR" altLang="en-US" sz="2400">
              <a:latin typeface="+mn-lt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1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>
            <a:extLst>
              <a:ext uri="{FF2B5EF4-FFF2-40B4-BE49-F238E27FC236}">
                <a16:creationId xmlns:a16="http://schemas.microsoft.com/office/drawing/2014/main" xmlns="" id="{BB966B96-10E8-4B9B-B950-66E3BA4976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9801" y="1981200"/>
            <a:ext cx="8278813" cy="4114800"/>
          </a:xfrm>
        </p:spPr>
        <p:txBody>
          <a:bodyPr/>
          <a:lstStyle/>
          <a:p>
            <a:pPr eaLnBrk="1" hangingPunct="1"/>
            <a:r>
              <a:rPr lang="el-GR" altLang="en-US"/>
              <a:t>10% των όγκων είναι ανεγχείρητοι</a:t>
            </a:r>
          </a:p>
          <a:p>
            <a:pPr eaLnBrk="1" hangingPunct="1"/>
            <a:r>
              <a:rPr lang="el-GR" altLang="en-US"/>
              <a:t>20% έχουν ηπατικές ή άλλες μεταστάσεις</a:t>
            </a:r>
          </a:p>
          <a:p>
            <a:pPr eaLnBrk="1" hangingPunct="1"/>
            <a:r>
              <a:rPr lang="el-GR" altLang="en-US"/>
              <a:t>Θεραπευτική εκτομή επιδέχεται το 70%</a:t>
            </a:r>
          </a:p>
          <a:p>
            <a:pPr eaLnBrk="1" hangingPunct="1"/>
            <a:r>
              <a:rPr lang="el-GR" altLang="en-US"/>
              <a:t>Εγχειρητική θνητότητα 2-4%</a:t>
            </a:r>
          </a:p>
          <a:p>
            <a:pPr eaLnBrk="1" hangingPunct="1"/>
            <a:r>
              <a:rPr lang="el-GR" altLang="en-US"/>
              <a:t>Επιβίωση μετά θεραπευτική εκτομή 55%</a:t>
            </a:r>
          </a:p>
          <a:p>
            <a:pPr eaLnBrk="1" hangingPunct="1"/>
            <a:r>
              <a:rPr lang="el-GR" altLang="en-US" b="1">
                <a:solidFill>
                  <a:srgbClr val="FF0000"/>
                </a:solidFill>
              </a:rPr>
              <a:t>Συνολική επιβίωση 35%</a:t>
            </a:r>
          </a:p>
        </p:txBody>
      </p:sp>
      <p:sp>
        <p:nvSpPr>
          <p:cNvPr id="187396" name="Rectangle 4">
            <a:extLst>
              <a:ext uri="{FF2B5EF4-FFF2-40B4-BE49-F238E27FC236}">
                <a16:creationId xmlns:a16="http://schemas.microsoft.com/office/drawing/2014/main" xmlns="" id="{E88FBFE3-D8A9-41DB-BF5A-B581F71F58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sz="3600" dirty="0"/>
              <a:t>Καρκίνος Παχέος Εντέρου</a:t>
            </a:r>
            <a:br>
              <a:rPr lang="el-GR" sz="3600" dirty="0"/>
            </a:br>
            <a:r>
              <a:rPr lang="el-GR" sz="3600" dirty="0"/>
              <a:t>Πρόγνωση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extLst>
              <a:ext uri="{FF2B5EF4-FFF2-40B4-BE49-F238E27FC236}">
                <a16:creationId xmlns:a16="http://schemas.microsoft.com/office/drawing/2014/main" xmlns="" id="{068D84A4-FCFF-4BCB-AA13-0794F03690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35188" y="188913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l-GR" dirty="0"/>
              <a:t>Παρακολούθηση</a:t>
            </a:r>
          </a:p>
        </p:txBody>
      </p:sp>
      <p:sp>
        <p:nvSpPr>
          <p:cNvPr id="43011" name="Rectangle 3">
            <a:extLst>
              <a:ext uri="{FF2B5EF4-FFF2-40B4-BE49-F238E27FC236}">
                <a16:creationId xmlns:a16="http://schemas.microsoft.com/office/drawing/2014/main" xmlns="" id="{8597E69B-5E8D-4D9A-8576-7F62F2CD46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208214" y="1916114"/>
            <a:ext cx="8459787" cy="3176587"/>
          </a:xfrm>
        </p:spPr>
        <p:txBody>
          <a:bodyPr>
            <a:norm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3000" dirty="0"/>
              <a:t>CEA</a:t>
            </a:r>
            <a:endParaRPr lang="el-GR" altLang="en-US" sz="3000" dirty="0"/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 err="1"/>
              <a:t>Κολονοσκόπιση</a:t>
            </a:r>
            <a:r>
              <a:rPr lang="el-GR" altLang="en-US" sz="3000" dirty="0"/>
              <a:t> (για ανακάλυψη αδενωμάτων ή τοπικής υποτροπής ή ετεροχρονισμένης εμφάνισης καρκίνων)</a:t>
            </a:r>
          </a:p>
          <a:p>
            <a:pPr eaLnBrk="1" hangingPunct="1">
              <a:lnSpc>
                <a:spcPct val="90000"/>
              </a:lnSpc>
            </a:pPr>
            <a:r>
              <a:rPr lang="el-GR" altLang="en-US" sz="3000" dirty="0"/>
              <a:t>Ακτινογραφία θώρακος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3000" dirty="0"/>
              <a:t>CT-scan</a:t>
            </a:r>
          </a:p>
        </p:txBody>
      </p:sp>
      <p:sp>
        <p:nvSpPr>
          <p:cNvPr id="43012" name="Line 4">
            <a:extLst>
              <a:ext uri="{FF2B5EF4-FFF2-40B4-BE49-F238E27FC236}">
                <a16:creationId xmlns:a16="http://schemas.microsoft.com/office/drawing/2014/main" xmlns="" id="{59AAD820-F98C-4992-8EE2-ABF04D4D83D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56363" y="4005263"/>
            <a:ext cx="0" cy="793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3013" name="Text Box 5">
            <a:extLst>
              <a:ext uri="{FF2B5EF4-FFF2-40B4-BE49-F238E27FC236}">
                <a16:creationId xmlns:a16="http://schemas.microsoft.com/office/drawing/2014/main" xmlns="" id="{F447EF78-EB16-4A5E-BA96-E0CD9085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726" y="4149726"/>
            <a:ext cx="24976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l-GR" altLang="en-US" sz="3000" dirty="0">
                <a:latin typeface="+mn-lt"/>
              </a:rPr>
              <a:t>για μετάσταση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5A01F58-4574-4D05-A9F8-FDCF9E5365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291" y="635228"/>
            <a:ext cx="11379964" cy="5587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34933886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Number Placeholder 4">
            <a:extLst>
              <a:ext uri="{FF2B5EF4-FFF2-40B4-BE49-F238E27FC236}">
                <a16:creationId xmlns:a16="http://schemas.microsoft.com/office/drawing/2014/main" xmlns="" id="{C7D6EBA2-DE35-4B5A-B8AD-04EF49C04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66"/>
              </a:buClr>
              <a:buSzPct val="150000"/>
              <a:defRPr sz="3200">
                <a:solidFill>
                  <a:srgbClr val="FFFFCC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D0E110A-A358-46DB-8B7B-28307BB8F004}" type="slidenum">
              <a:rPr lang="el-GR" altLang="en-US" sz="1800"/>
              <a:pPr eaLnBrk="1" hangingPunct="1"/>
              <a:t>43</a:t>
            </a:fld>
            <a:endParaRPr lang="el-GR" altLang="en-US" sz="1800"/>
          </a:p>
        </p:txBody>
      </p:sp>
      <p:sp>
        <p:nvSpPr>
          <p:cNvPr id="184322" name="Rectangle 2">
            <a:extLst>
              <a:ext uri="{FF2B5EF4-FFF2-40B4-BE49-F238E27FC236}">
                <a16:creationId xmlns:a16="http://schemas.microsoft.com/office/drawing/2014/main" xmlns="" id="{D696A87C-FA65-4A8C-9A84-20D09BFF21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885950" y="323849"/>
            <a:ext cx="8420100" cy="979433"/>
          </a:xfrm>
        </p:spPr>
        <p:txBody>
          <a:bodyPr>
            <a:normAutofit/>
          </a:bodyPr>
          <a:lstStyle/>
          <a:p>
            <a:pPr eaLnBrk="1" hangingPunct="1">
              <a:defRPr/>
            </a:pPr>
            <a:r>
              <a:rPr lang="el-GR" sz="4000" dirty="0"/>
              <a:t>Αλληλουχία πολύποδα - καρκίνου</a:t>
            </a:r>
          </a:p>
        </p:txBody>
      </p:sp>
      <p:pic>
        <p:nvPicPr>
          <p:cNvPr id="21509" name="Picture 5">
            <a:extLst>
              <a:ext uri="{FF2B5EF4-FFF2-40B4-BE49-F238E27FC236}">
                <a16:creationId xmlns:a16="http://schemas.microsoft.com/office/drawing/2014/main" xmlns="" id="{0BC1A6F1-2657-46A1-8270-5B86FFDA19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397001" y="2000250"/>
            <a:ext cx="9396413" cy="2857500"/>
          </a:xfrm>
          <a:prstGeom prst="rect">
            <a:avLst/>
          </a:prstGeom>
          <a:noFill/>
          <a:ln w="6350" cap="flat" cmpd="sng">
            <a:noFill/>
            <a:prstDash val="solid"/>
            <a:miter lim="800000"/>
            <a:headEnd/>
            <a:tailEnd/>
          </a:ln>
          <a:effectLst>
            <a:outerShdw sy="50000" rotWithShape="0">
              <a:schemeClr val="bg2"/>
            </a:outerShdw>
          </a:effectLst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FA57C44-9FF5-4993-9D14-AA80D2717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9570" t="28659" r="9396" b="8506"/>
          <a:stretch/>
        </p:blipFill>
        <p:spPr>
          <a:xfrm>
            <a:off x="71267" y="1437815"/>
            <a:ext cx="12120733" cy="5286704"/>
          </a:xfrm>
          <a:prstGeom prst="rect">
            <a:avLst/>
          </a:prstGeom>
        </p:spPr>
      </p:pic>
      <p:sp>
        <p:nvSpPr>
          <p:cNvPr id="5" name="Title 4">
            <a:extLst>
              <a:ext uri="{FF2B5EF4-FFF2-40B4-BE49-F238E27FC236}">
                <a16:creationId xmlns:a16="http://schemas.microsoft.com/office/drawing/2014/main" xmlns="" id="{100C6477-FBFC-486B-9898-E944AC4733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072690"/>
          </a:xfrm>
        </p:spPr>
        <p:txBody>
          <a:bodyPr>
            <a:normAutofit fontScale="90000"/>
          </a:bodyPr>
          <a:lstStyle/>
          <a:p>
            <a:r>
              <a:rPr lang="el-GR" sz="3600" dirty="0"/>
              <a:t>Διαθέσιμες μέθοδοι </a:t>
            </a:r>
            <a:r>
              <a:rPr lang="el-GR" sz="3600" dirty="0" err="1"/>
              <a:t>προσυμπτωματικού</a:t>
            </a:r>
            <a:r>
              <a:rPr lang="el-GR" sz="3600" dirty="0"/>
              <a:t> ελέγχου καρκίνου παχέος εντέρου</a:t>
            </a:r>
            <a:endParaRPr lang="en-GB" sz="3600" dirty="0"/>
          </a:p>
        </p:txBody>
      </p:sp>
    </p:spTree>
    <p:extLst>
      <p:ext uri="{BB962C8B-B14F-4D97-AF65-F5344CB8AC3E}">
        <p14:creationId xmlns:p14="http://schemas.microsoft.com/office/powerpoint/2010/main" xmlns="" val="239562445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C6F0113-92C1-427D-B15F-6C0BCD8D79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3600" dirty="0"/>
              <a:t>Διαθέσιμες μέθοδοι </a:t>
            </a:r>
            <a:r>
              <a:rPr lang="el-GR" sz="3600" dirty="0" err="1"/>
              <a:t>προσυμπτωματικού</a:t>
            </a:r>
            <a:r>
              <a:rPr lang="el-GR" sz="3600" dirty="0"/>
              <a:t> ελέγχου καρκίνου παχέος εντέρου</a:t>
            </a:r>
            <a:endParaRPr lang="en-GB" sz="36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A9498E4-0B38-4CA8-A3E6-F018547D7AB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3750" t="33184" r="9667" b="20593"/>
          <a:stretch/>
        </p:blipFill>
        <p:spPr>
          <a:xfrm>
            <a:off x="329712" y="1818639"/>
            <a:ext cx="11476208" cy="38961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25116415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4A64822-933B-4344-AE94-A7A12111F3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l-GR" sz="3200" dirty="0"/>
              <a:t>Κατευθυντήριες οδηγίες </a:t>
            </a:r>
            <a:r>
              <a:rPr lang="el-GR" sz="3200" dirty="0" err="1"/>
              <a:t>προσυμπτωματικού</a:t>
            </a:r>
            <a:r>
              <a:rPr lang="el-GR" sz="3200" dirty="0"/>
              <a:t> ελέγχου και διαστημάτων επιτήρησης για σποραδικά αδενώματα σε ασθενείς μέσου κινδύνου</a:t>
            </a:r>
            <a:endParaRPr lang="en-GB" sz="32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D3CCC487-00B8-476F-A62C-C4891CA98F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12176273"/>
              </p:ext>
            </p:extLst>
          </p:nvPr>
        </p:nvGraphicFramePr>
        <p:xfrm>
          <a:off x="348408" y="1863408"/>
          <a:ext cx="11722813" cy="47948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429832">
                  <a:extLst>
                    <a:ext uri="{9D8B030D-6E8A-4147-A177-3AD203B41FA5}">
                      <a16:colId xmlns:a16="http://schemas.microsoft.com/office/drawing/2014/main" xmlns="" val="2149275436"/>
                    </a:ext>
                  </a:extLst>
                </a:gridCol>
                <a:gridCol w="3292981">
                  <a:extLst>
                    <a:ext uri="{9D8B030D-6E8A-4147-A177-3AD203B41FA5}">
                      <a16:colId xmlns:a16="http://schemas.microsoft.com/office/drawing/2014/main" xmlns="" val="4251725458"/>
                    </a:ext>
                  </a:extLst>
                </a:gridCol>
              </a:tblGrid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Έναρξη ελέγχου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Ηλικία 50 ετών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39508394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Ευρήματα στην πρώτη κολονοσκόπηση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Χρόνος επιτήρησης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541981269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Κανένα αδένωμα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10 έτη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769777127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1-2 σωληνώδη αδενώματα, &lt;10 mm με δυσπλασία χαμηλού βαθμού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10 έτη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427725189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Αδένωμα με λαχνωτή ιστολογία ή δυσπλασία υψηλού βαθμού ή μεγέθους ≥10 mm ή ≥3 αδενώματα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3 έτη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7367495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Τμηματική αφαίρεση πολύποδα 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2- 6 μήνες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099089425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 dirty="0" err="1">
                          <a:effectLst/>
                        </a:rPr>
                        <a:t>Υπερπλαστικοί</a:t>
                      </a:r>
                      <a:r>
                        <a:rPr lang="el-GR" sz="2800" kern="50" dirty="0">
                          <a:effectLst/>
                        </a:rPr>
                        <a:t> πολύποδες &lt;10 </a:t>
                      </a:r>
                      <a:r>
                        <a:rPr lang="el-GR" sz="2800" kern="50" dirty="0" err="1">
                          <a:effectLst/>
                        </a:rPr>
                        <a:t>mm</a:t>
                      </a:r>
                      <a:r>
                        <a:rPr lang="el-GR" sz="2800" kern="50" dirty="0">
                          <a:effectLst/>
                        </a:rPr>
                        <a:t> σε ορθό ή σιγμοειδές </a:t>
                      </a:r>
                      <a:endParaRPr lang="en-GB" sz="2400" kern="50" dirty="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10 έτη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757636441"/>
                  </a:ext>
                </a:extLst>
              </a:tr>
              <a:tr h="4816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>
                          <a:effectLst/>
                        </a:rPr>
                        <a:t>Οδοντωτοί πολύποδες</a:t>
                      </a:r>
                      <a:endParaRPr lang="en-GB" sz="2400" kern="5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800"/>
                        </a:spcAft>
                      </a:pPr>
                      <a:r>
                        <a:rPr lang="el-GR" sz="2800" kern="50" dirty="0">
                          <a:effectLst/>
                        </a:rPr>
                        <a:t>Όπως με αδενώματα</a:t>
                      </a:r>
                      <a:endParaRPr lang="en-GB" sz="2400" kern="50" dirty="0">
                        <a:effectLst/>
                        <a:latin typeface="Calibri" panose="020F0502020204030204" pitchFamily="34" charset="0"/>
                        <a:ea typeface="Arial" panose="020B0604020202020204" pitchFamily="34" charset="0"/>
                        <a:cs typeface="font311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69605994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16577195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B76999A-0FBD-4D89-95EF-F22CD75675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759482"/>
          </a:xfrm>
        </p:spPr>
        <p:txBody>
          <a:bodyPr>
            <a:normAutofit/>
          </a:bodyPr>
          <a:lstStyle/>
          <a:p>
            <a:r>
              <a:rPr lang="el-GR" sz="4000" dirty="0"/>
              <a:t>Σύνοψη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AAA9B8-977A-4E51-8914-96066E5614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18897"/>
            <a:ext cx="10515600" cy="475806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l-GR" dirty="0"/>
              <a:t>•	Οι πολύποδες του ΠΕ περιλαμβάνουν τα κλασικά αδενώματα, τους οδοντωτούς πολύποδες και τους μη </a:t>
            </a:r>
            <a:r>
              <a:rPr lang="el-GR" dirty="0" err="1"/>
              <a:t>νεοπλασματικούς</a:t>
            </a:r>
            <a:r>
              <a:rPr lang="el-GR" dirty="0"/>
              <a:t> πολύποδες (νεανικούς, </a:t>
            </a:r>
            <a:r>
              <a:rPr lang="el-GR" dirty="0" err="1"/>
              <a:t>αμαρτωματώδεις</a:t>
            </a:r>
            <a:r>
              <a:rPr lang="el-GR" dirty="0"/>
              <a:t>, φλεγμονώδεις </a:t>
            </a:r>
            <a:r>
              <a:rPr lang="el-GR" dirty="0" err="1"/>
              <a:t>κλπ</a:t>
            </a:r>
            <a:r>
              <a:rPr lang="el-GR" dirty="0"/>
              <a:t>).</a:t>
            </a:r>
          </a:p>
          <a:p>
            <a:pPr marL="0" indent="0">
              <a:buNone/>
            </a:pPr>
            <a:r>
              <a:rPr lang="el-GR" dirty="0"/>
              <a:t>•	Η διάγνωση γίνεται κυρίως με την κολονοσκόπηση.</a:t>
            </a:r>
          </a:p>
          <a:p>
            <a:pPr marL="0" indent="0">
              <a:buNone/>
            </a:pPr>
            <a:r>
              <a:rPr lang="el-GR" dirty="0"/>
              <a:t>•	Οι αδενωματώδεις πολύποδες και τα οδοντωτά αδενώματα πρέπει να αφαιρούνται. </a:t>
            </a:r>
          </a:p>
          <a:p>
            <a:pPr marL="0" indent="0">
              <a:buNone/>
            </a:pPr>
            <a:r>
              <a:rPr lang="el-GR" dirty="0"/>
              <a:t>•	Τα σύνδρομα </a:t>
            </a:r>
            <a:r>
              <a:rPr lang="el-GR" dirty="0" err="1"/>
              <a:t>πολυποδίασης</a:t>
            </a:r>
            <a:r>
              <a:rPr lang="el-GR" dirty="0"/>
              <a:t> του γαστρεντερικού οφείλονται σε γενετικές ή επίκτητες μεταλλάξεις, χρειάζονται έγκαιρη διάγνωση και παρακολούθηση και συνοδεύονται από υψηλά ποσοστά εμφάνισης ΚΠΕ αλλά και </a:t>
            </a:r>
            <a:r>
              <a:rPr lang="el-GR" dirty="0" err="1"/>
              <a:t>εξωεντερικών</a:t>
            </a:r>
            <a:r>
              <a:rPr lang="el-GR" dirty="0"/>
              <a:t> καρκίνων.</a:t>
            </a:r>
          </a:p>
          <a:p>
            <a:pPr marL="0" indent="0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3653677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B76999A-0FBD-4D89-95EF-F22CD75675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759482"/>
          </a:xfrm>
        </p:spPr>
        <p:txBody>
          <a:bodyPr>
            <a:normAutofit/>
          </a:bodyPr>
          <a:lstStyle/>
          <a:p>
            <a:r>
              <a:rPr lang="el-GR" sz="4000" dirty="0"/>
              <a:t>Σύνοψη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AAA9B8-977A-4E51-8914-96066E5614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418897"/>
            <a:ext cx="10515600" cy="4758066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l-GR" dirty="0"/>
              <a:t>•	Ο ΚΠΕ οφείλεται στην πολύπλοκη αλληλεπίδραση γενετικών και περιβαλλοντικών παραγόντων.</a:t>
            </a:r>
          </a:p>
          <a:p>
            <a:pPr marL="0" indent="0">
              <a:buNone/>
            </a:pPr>
            <a:r>
              <a:rPr lang="el-GR" dirty="0"/>
              <a:t>•	Σημαντικοί παράγοντες κινδύνου είναι η κληρονομικότητα, η ηλικία, η κατάχρηση  αλκοόλ, το κάπνισμα,  το ατομικό ιστορικό ιδιοπαθών φλεγμονωδών νοσημάτων του εντέρου και το ατομικό ιστορικό αδενωμάτων ή ΚΠΕ.</a:t>
            </a:r>
          </a:p>
          <a:p>
            <a:pPr marL="0" indent="0">
              <a:buNone/>
            </a:pPr>
            <a:r>
              <a:rPr lang="el-GR" dirty="0"/>
              <a:t>•	Η διάγνωση τίθεται ιστολογικά.</a:t>
            </a:r>
          </a:p>
          <a:p>
            <a:pPr marL="0" indent="0">
              <a:buNone/>
            </a:pPr>
            <a:r>
              <a:rPr lang="el-GR" dirty="0"/>
              <a:t>•	Η χειρουργική </a:t>
            </a:r>
            <a:r>
              <a:rPr lang="el-GR" dirty="0" err="1"/>
              <a:t>κολεκτομή</a:t>
            </a:r>
            <a:r>
              <a:rPr lang="el-GR" dirty="0"/>
              <a:t> αποτελεί τον ακρογωνιαίο λίθο στην αντιμετώπιση του ΚΠΕ.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3016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1EF64C8-AA62-4A8C-906B-3BA8C6E28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Ταξινόμηση πολυπόδων ΠΕ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A4A5BBC-E3FC-4347-BADD-89FD58A1652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4"/>
            <a:ext cx="5181600" cy="4829175"/>
          </a:xfrm>
        </p:spPr>
        <p:txBody>
          <a:bodyPr>
            <a:normAutofit fontScale="92500" lnSpcReduction="10000"/>
          </a:bodyPr>
          <a:lstStyle/>
          <a:p>
            <a:r>
              <a:rPr lang="el-GR" b="1" dirty="0"/>
              <a:t>Μη </a:t>
            </a:r>
            <a:r>
              <a:rPr lang="el-GR" b="1" dirty="0" err="1"/>
              <a:t>νεοπλαστικοί</a:t>
            </a:r>
            <a:r>
              <a:rPr lang="el-GR" b="1" dirty="0"/>
              <a:t> πολύποδες</a:t>
            </a:r>
          </a:p>
          <a:p>
            <a:pPr lvl="1"/>
            <a:r>
              <a:rPr lang="el-GR" dirty="0"/>
              <a:t>Νεανικός</a:t>
            </a:r>
          </a:p>
          <a:p>
            <a:pPr lvl="1"/>
            <a:r>
              <a:rPr lang="el-GR" dirty="0"/>
              <a:t>Φλεγμονώδης</a:t>
            </a:r>
          </a:p>
          <a:p>
            <a:pPr lvl="1"/>
            <a:r>
              <a:rPr lang="el-GR" dirty="0"/>
              <a:t>Πολύποδες συνδρόμου </a:t>
            </a:r>
            <a:r>
              <a:rPr lang="el-GR" dirty="0" err="1"/>
              <a:t>Peutz-Jeghers</a:t>
            </a:r>
            <a:endParaRPr lang="el-GR" dirty="0"/>
          </a:p>
          <a:p>
            <a:pPr marL="0" indent="0">
              <a:buNone/>
            </a:pPr>
            <a:r>
              <a:rPr lang="el-GR" b="1" dirty="0" err="1"/>
              <a:t>Νεοπλαστικοί</a:t>
            </a:r>
            <a:r>
              <a:rPr lang="el-GR" b="1" dirty="0"/>
              <a:t> πολύποδες</a:t>
            </a:r>
          </a:p>
          <a:p>
            <a:r>
              <a:rPr lang="el-GR" dirty="0"/>
              <a:t>Αδενώματα συμβατικά</a:t>
            </a:r>
          </a:p>
          <a:p>
            <a:pPr lvl="1"/>
            <a:r>
              <a:rPr lang="el-GR" dirty="0"/>
              <a:t>Ιστολογικός τύπος</a:t>
            </a:r>
          </a:p>
          <a:p>
            <a:pPr lvl="2"/>
            <a:r>
              <a:rPr lang="el-GR" dirty="0"/>
              <a:t>Σωληνώδες </a:t>
            </a:r>
          </a:p>
          <a:p>
            <a:pPr lvl="2"/>
            <a:r>
              <a:rPr lang="el-GR" dirty="0" err="1"/>
              <a:t>Λαχνωτό</a:t>
            </a:r>
            <a:endParaRPr lang="el-GR" dirty="0"/>
          </a:p>
          <a:p>
            <a:pPr lvl="2"/>
            <a:r>
              <a:rPr lang="el-GR" dirty="0" err="1"/>
              <a:t>Σωληνολαχνωτό</a:t>
            </a:r>
            <a:endParaRPr lang="el-GR" dirty="0"/>
          </a:p>
          <a:p>
            <a:pPr lvl="1"/>
            <a:r>
              <a:rPr lang="el-GR" dirty="0"/>
              <a:t>Βαθμός δυσπλασίας</a:t>
            </a:r>
          </a:p>
          <a:p>
            <a:pPr lvl="2"/>
            <a:r>
              <a:rPr lang="el-GR" dirty="0"/>
              <a:t>Χαμηλού βαθμού</a:t>
            </a:r>
          </a:p>
          <a:p>
            <a:pPr lvl="2"/>
            <a:r>
              <a:rPr lang="el-GR" dirty="0"/>
              <a:t>Υψηλού βαθμού</a:t>
            </a:r>
          </a:p>
          <a:p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22D46022-6CD1-4101-ADA4-E229AA4FACF3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l-GR" dirty="0"/>
              <a:t>Οδοντωτοί πολύποδες</a:t>
            </a:r>
          </a:p>
          <a:p>
            <a:pPr lvl="1"/>
            <a:r>
              <a:rPr lang="el-GR" dirty="0" err="1"/>
              <a:t>Υπερπλαστικοί</a:t>
            </a:r>
            <a:endParaRPr lang="el-GR" dirty="0"/>
          </a:p>
          <a:p>
            <a:pPr lvl="1"/>
            <a:r>
              <a:rPr lang="el-GR" dirty="0"/>
              <a:t>Οδοντωτό αδένωμα</a:t>
            </a:r>
          </a:p>
          <a:p>
            <a:pPr lvl="1"/>
            <a:r>
              <a:rPr lang="el-GR" dirty="0"/>
              <a:t>«Παραδοσιακό» οδοντωτό αδένωμα</a:t>
            </a:r>
          </a:p>
          <a:p>
            <a:pPr lvl="2"/>
            <a:r>
              <a:rPr lang="el-GR" dirty="0"/>
              <a:t>Χωρίς δυσπλασία</a:t>
            </a:r>
          </a:p>
          <a:p>
            <a:pPr lvl="2"/>
            <a:r>
              <a:rPr lang="el-GR" dirty="0"/>
              <a:t>Με δυσπλασία</a:t>
            </a:r>
          </a:p>
          <a:p>
            <a:r>
              <a:rPr lang="el-GR" dirty="0"/>
              <a:t>Κακοήθη (καρκινώματα)</a:t>
            </a:r>
          </a:p>
          <a:p>
            <a:pPr lvl="1"/>
            <a:r>
              <a:rPr lang="el-GR" dirty="0"/>
              <a:t>Μη διηθητικά καρκινώματα</a:t>
            </a:r>
          </a:p>
          <a:p>
            <a:pPr lvl="1"/>
            <a:r>
              <a:rPr lang="el-GR" dirty="0"/>
              <a:t>Καρκίνωμα «in </a:t>
            </a:r>
            <a:r>
              <a:rPr lang="el-GR" dirty="0" err="1"/>
              <a:t>situ</a:t>
            </a:r>
            <a:r>
              <a:rPr lang="el-GR" dirty="0"/>
              <a:t>»</a:t>
            </a:r>
          </a:p>
          <a:p>
            <a:pPr lvl="1"/>
            <a:r>
              <a:rPr lang="el-GR" dirty="0" err="1"/>
              <a:t>Ενδοβλεννογόνιο</a:t>
            </a:r>
            <a:r>
              <a:rPr lang="el-GR" dirty="0"/>
              <a:t> καρκίνωμα</a:t>
            </a:r>
          </a:p>
          <a:p>
            <a:pPr lvl="1"/>
            <a:r>
              <a:rPr lang="el-GR" dirty="0"/>
              <a:t>Διηθητικό καρκίνωμα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2921259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9C5317E-0E87-4C66-9336-40337ACDD5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Επιδημιολογία και παράγοντες κινδύνου εμφάνισης αδενωμάτων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015F888D-2B54-4390-8479-4F1756F2B0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l-GR" dirty="0"/>
              <a:t>Επιπολασμός: Κλασσικά αδενώματα 30-50%, οδοντωτά 6-52%</a:t>
            </a:r>
          </a:p>
          <a:p>
            <a:r>
              <a:rPr lang="el-GR" dirty="0"/>
              <a:t>Παράγοντες κινδύνου</a:t>
            </a:r>
          </a:p>
          <a:p>
            <a:pPr lvl="1"/>
            <a:r>
              <a:rPr lang="el-GR" dirty="0"/>
              <a:t>Ηλικία</a:t>
            </a:r>
          </a:p>
          <a:p>
            <a:pPr lvl="1"/>
            <a:r>
              <a:rPr lang="el-GR" dirty="0"/>
              <a:t>Φύλο</a:t>
            </a:r>
          </a:p>
          <a:p>
            <a:pPr lvl="1"/>
            <a:r>
              <a:rPr lang="el-GR" dirty="0"/>
              <a:t>Οικογενειακό ιστορικό</a:t>
            </a:r>
          </a:p>
          <a:p>
            <a:pPr lvl="1"/>
            <a:r>
              <a:rPr lang="el-GR" dirty="0"/>
              <a:t>Γεωγραφική κατανομή – εθνότητα</a:t>
            </a:r>
          </a:p>
          <a:p>
            <a:pPr lvl="1"/>
            <a:r>
              <a:rPr lang="el-GR" dirty="0"/>
              <a:t>Τρόπος ζωής</a:t>
            </a:r>
          </a:p>
          <a:p>
            <a:pPr lvl="2"/>
            <a:r>
              <a:rPr lang="el-GR" dirty="0"/>
              <a:t>Κάπνισμα</a:t>
            </a:r>
          </a:p>
          <a:p>
            <a:pPr lvl="2"/>
            <a:r>
              <a:rPr lang="el-GR" dirty="0"/>
              <a:t>Διατροφή - ΒΜΙ</a:t>
            </a:r>
          </a:p>
          <a:p>
            <a:pPr lvl="2"/>
            <a:r>
              <a:rPr lang="el-GR" dirty="0"/>
              <a:t>Άσκηση</a:t>
            </a:r>
          </a:p>
          <a:p>
            <a:pPr lvl="2"/>
            <a:r>
              <a:rPr lang="el-GR" dirty="0" err="1"/>
              <a:t>Χημειοπροφύλαξη</a:t>
            </a:r>
            <a:endParaRPr lang="el-GR" dirty="0"/>
          </a:p>
          <a:p>
            <a:pPr lvl="2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39195360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8660091" y="2663855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8" name="Group 375"/>
          <p:cNvGrpSpPr>
            <a:grpSpLocks/>
          </p:cNvGrpSpPr>
          <p:nvPr/>
        </p:nvGrpSpPr>
        <p:grpSpPr bwMode="auto">
          <a:xfrm rot="9284642">
            <a:off x="1730326" y="2495090"/>
            <a:ext cx="749443" cy="1093641"/>
            <a:chOff x="748" y="3530"/>
            <a:chExt cx="271" cy="386"/>
          </a:xfrm>
        </p:grpSpPr>
        <p:sp>
          <p:nvSpPr>
            <p:cNvPr id="9" name="Freeform 376"/>
            <p:cNvSpPr>
              <a:spLocks/>
            </p:cNvSpPr>
            <p:nvPr/>
          </p:nvSpPr>
          <p:spPr bwMode="auto">
            <a:xfrm>
              <a:off x="793" y="3858"/>
              <a:ext cx="114" cy="33"/>
            </a:xfrm>
            <a:custGeom>
              <a:avLst/>
              <a:gdLst>
                <a:gd name="T0" fmla="*/ 0 w 50"/>
                <a:gd name="T1" fmla="*/ 144 h 14"/>
                <a:gd name="T2" fmla="*/ 308 w 50"/>
                <a:gd name="T3" fmla="*/ 134 h 14"/>
                <a:gd name="T4" fmla="*/ 593 w 50"/>
                <a:gd name="T5" fmla="*/ 50 h 14"/>
                <a:gd name="T6" fmla="*/ 308 w 50"/>
                <a:gd name="T7" fmla="*/ 94 h 14"/>
                <a:gd name="T8" fmla="*/ 178 w 50"/>
                <a:gd name="T9" fmla="*/ 78 h 14"/>
                <a:gd name="T10" fmla="*/ 25 w 50"/>
                <a:gd name="T11" fmla="*/ 13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4">
                  <a:moveTo>
                    <a:pt x="0" y="11"/>
                  </a:moveTo>
                  <a:cubicBezTo>
                    <a:pt x="7" y="14"/>
                    <a:pt x="18" y="9"/>
                    <a:pt x="26" y="10"/>
                  </a:cubicBezTo>
                  <a:cubicBezTo>
                    <a:pt x="36" y="11"/>
                    <a:pt x="40" y="5"/>
                    <a:pt x="50" y="4"/>
                  </a:cubicBezTo>
                  <a:cubicBezTo>
                    <a:pt x="43" y="0"/>
                    <a:pt x="34" y="6"/>
                    <a:pt x="26" y="7"/>
                  </a:cubicBezTo>
                  <a:cubicBezTo>
                    <a:pt x="23" y="7"/>
                    <a:pt x="19" y="5"/>
                    <a:pt x="15" y="6"/>
                  </a:cubicBezTo>
                  <a:cubicBezTo>
                    <a:pt x="10" y="7"/>
                    <a:pt x="7" y="10"/>
                    <a:pt x="2" y="1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" name="Freeform 377"/>
            <p:cNvSpPr>
              <a:spLocks/>
            </p:cNvSpPr>
            <p:nvPr/>
          </p:nvSpPr>
          <p:spPr bwMode="auto">
            <a:xfrm>
              <a:off x="748" y="3530"/>
              <a:ext cx="271" cy="386"/>
            </a:xfrm>
            <a:custGeom>
              <a:avLst/>
              <a:gdLst>
                <a:gd name="T0" fmla="*/ 1405 w 119"/>
                <a:gd name="T1" fmla="*/ 430 h 159"/>
                <a:gd name="T2" fmla="*/ 1145 w 119"/>
                <a:gd name="T3" fmla="*/ 1313 h 159"/>
                <a:gd name="T4" fmla="*/ 1064 w 119"/>
                <a:gd name="T5" fmla="*/ 1714 h 159"/>
                <a:gd name="T6" fmla="*/ 922 w 119"/>
                <a:gd name="T7" fmla="*/ 2034 h 159"/>
                <a:gd name="T8" fmla="*/ 711 w 119"/>
                <a:gd name="T9" fmla="*/ 2105 h 159"/>
                <a:gd name="T10" fmla="*/ 483 w 119"/>
                <a:gd name="T11" fmla="*/ 2275 h 159"/>
                <a:gd name="T12" fmla="*/ 296 w 119"/>
                <a:gd name="T13" fmla="*/ 2064 h 159"/>
                <a:gd name="T14" fmla="*/ 82 w 119"/>
                <a:gd name="T15" fmla="*/ 1874 h 159"/>
                <a:gd name="T16" fmla="*/ 105 w 119"/>
                <a:gd name="T17" fmla="*/ 1561 h 159"/>
                <a:gd name="T18" fmla="*/ 130 w 119"/>
                <a:gd name="T19" fmla="*/ 1185 h 159"/>
                <a:gd name="T20" fmla="*/ 239 w 119"/>
                <a:gd name="T21" fmla="*/ 932 h 159"/>
                <a:gd name="T22" fmla="*/ 435 w 119"/>
                <a:gd name="T23" fmla="*/ 842 h 159"/>
                <a:gd name="T24" fmla="*/ 565 w 119"/>
                <a:gd name="T25" fmla="*/ 672 h 159"/>
                <a:gd name="T26" fmla="*/ 779 w 119"/>
                <a:gd name="T27" fmla="*/ 289 h 159"/>
                <a:gd name="T28" fmla="*/ 629 w 119"/>
                <a:gd name="T29" fmla="*/ 211 h 159"/>
                <a:gd name="T30" fmla="*/ 1109 w 119"/>
                <a:gd name="T31" fmla="*/ 100 h 159"/>
                <a:gd name="T32" fmla="*/ 1405 w 119"/>
                <a:gd name="T33" fmla="*/ 43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159">
                  <a:moveTo>
                    <a:pt x="119" y="30"/>
                  </a:moveTo>
                  <a:cubicBezTo>
                    <a:pt x="90" y="12"/>
                    <a:pt x="90" y="72"/>
                    <a:pt x="97" y="92"/>
                  </a:cubicBezTo>
                  <a:cubicBezTo>
                    <a:pt x="105" y="111"/>
                    <a:pt x="93" y="118"/>
                    <a:pt x="90" y="120"/>
                  </a:cubicBezTo>
                  <a:cubicBezTo>
                    <a:pt x="86" y="121"/>
                    <a:pt x="84" y="136"/>
                    <a:pt x="78" y="142"/>
                  </a:cubicBezTo>
                  <a:cubicBezTo>
                    <a:pt x="71" y="148"/>
                    <a:pt x="60" y="147"/>
                    <a:pt x="60" y="147"/>
                  </a:cubicBezTo>
                  <a:cubicBezTo>
                    <a:pt x="57" y="153"/>
                    <a:pt x="50" y="159"/>
                    <a:pt x="41" y="159"/>
                  </a:cubicBezTo>
                  <a:cubicBezTo>
                    <a:pt x="33" y="159"/>
                    <a:pt x="25" y="144"/>
                    <a:pt x="25" y="144"/>
                  </a:cubicBezTo>
                  <a:cubicBezTo>
                    <a:pt x="25" y="144"/>
                    <a:pt x="15" y="144"/>
                    <a:pt x="7" y="131"/>
                  </a:cubicBezTo>
                  <a:cubicBezTo>
                    <a:pt x="0" y="118"/>
                    <a:pt x="9" y="109"/>
                    <a:pt x="9" y="109"/>
                  </a:cubicBezTo>
                  <a:cubicBezTo>
                    <a:pt x="2" y="102"/>
                    <a:pt x="5" y="86"/>
                    <a:pt x="11" y="83"/>
                  </a:cubicBezTo>
                  <a:cubicBezTo>
                    <a:pt x="18" y="80"/>
                    <a:pt x="15" y="71"/>
                    <a:pt x="20" y="65"/>
                  </a:cubicBezTo>
                  <a:cubicBezTo>
                    <a:pt x="25" y="59"/>
                    <a:pt x="37" y="59"/>
                    <a:pt x="37" y="59"/>
                  </a:cubicBezTo>
                  <a:cubicBezTo>
                    <a:pt x="37" y="59"/>
                    <a:pt x="39" y="49"/>
                    <a:pt x="48" y="47"/>
                  </a:cubicBezTo>
                  <a:cubicBezTo>
                    <a:pt x="58" y="45"/>
                    <a:pt x="69" y="29"/>
                    <a:pt x="66" y="20"/>
                  </a:cubicBezTo>
                  <a:cubicBezTo>
                    <a:pt x="64" y="11"/>
                    <a:pt x="53" y="15"/>
                    <a:pt x="53" y="15"/>
                  </a:cubicBezTo>
                  <a:cubicBezTo>
                    <a:pt x="53" y="15"/>
                    <a:pt x="70" y="0"/>
                    <a:pt x="94" y="7"/>
                  </a:cubicBezTo>
                  <a:cubicBezTo>
                    <a:pt x="117" y="14"/>
                    <a:pt x="119" y="30"/>
                    <a:pt x="119" y="30"/>
                  </a:cubicBezTo>
                  <a:close/>
                </a:path>
              </a:pathLst>
            </a:custGeom>
            <a:solidFill>
              <a:srgbClr val="E6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" name="Freeform 378"/>
            <p:cNvSpPr>
              <a:spLocks/>
            </p:cNvSpPr>
            <p:nvPr/>
          </p:nvSpPr>
          <p:spPr bwMode="auto">
            <a:xfrm>
              <a:off x="748" y="3556"/>
              <a:ext cx="271" cy="360"/>
            </a:xfrm>
            <a:custGeom>
              <a:avLst/>
              <a:gdLst>
                <a:gd name="T0" fmla="*/ 629 w 119"/>
                <a:gd name="T1" fmla="*/ 58 h 148"/>
                <a:gd name="T2" fmla="*/ 779 w 119"/>
                <a:gd name="T3" fmla="*/ 131 h 148"/>
                <a:gd name="T4" fmla="*/ 565 w 119"/>
                <a:gd name="T5" fmla="*/ 521 h 148"/>
                <a:gd name="T6" fmla="*/ 435 w 119"/>
                <a:gd name="T7" fmla="*/ 693 h 148"/>
                <a:gd name="T8" fmla="*/ 239 w 119"/>
                <a:gd name="T9" fmla="*/ 776 h 148"/>
                <a:gd name="T10" fmla="*/ 130 w 119"/>
                <a:gd name="T11" fmla="*/ 1036 h 148"/>
                <a:gd name="T12" fmla="*/ 105 w 119"/>
                <a:gd name="T13" fmla="*/ 1408 h 148"/>
                <a:gd name="T14" fmla="*/ 82 w 119"/>
                <a:gd name="T15" fmla="*/ 1727 h 148"/>
                <a:gd name="T16" fmla="*/ 296 w 119"/>
                <a:gd name="T17" fmla="*/ 1917 h 148"/>
                <a:gd name="T18" fmla="*/ 483 w 119"/>
                <a:gd name="T19" fmla="*/ 2131 h 148"/>
                <a:gd name="T20" fmla="*/ 711 w 119"/>
                <a:gd name="T21" fmla="*/ 1958 h 148"/>
                <a:gd name="T22" fmla="*/ 922 w 119"/>
                <a:gd name="T23" fmla="*/ 1888 h 148"/>
                <a:gd name="T24" fmla="*/ 1064 w 119"/>
                <a:gd name="T25" fmla="*/ 1569 h 148"/>
                <a:gd name="T26" fmla="*/ 1145 w 119"/>
                <a:gd name="T27" fmla="*/ 1165 h 148"/>
                <a:gd name="T28" fmla="*/ 1405 w 119"/>
                <a:gd name="T29" fmla="*/ 272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48">
                  <a:moveTo>
                    <a:pt x="53" y="4"/>
                  </a:moveTo>
                  <a:cubicBezTo>
                    <a:pt x="53" y="4"/>
                    <a:pt x="64" y="0"/>
                    <a:pt x="66" y="9"/>
                  </a:cubicBezTo>
                  <a:cubicBezTo>
                    <a:pt x="69" y="18"/>
                    <a:pt x="58" y="34"/>
                    <a:pt x="48" y="36"/>
                  </a:cubicBezTo>
                  <a:cubicBezTo>
                    <a:pt x="39" y="38"/>
                    <a:pt x="37" y="48"/>
                    <a:pt x="37" y="48"/>
                  </a:cubicBezTo>
                  <a:cubicBezTo>
                    <a:pt x="37" y="48"/>
                    <a:pt x="25" y="48"/>
                    <a:pt x="20" y="54"/>
                  </a:cubicBezTo>
                  <a:cubicBezTo>
                    <a:pt x="15" y="60"/>
                    <a:pt x="18" y="69"/>
                    <a:pt x="11" y="72"/>
                  </a:cubicBezTo>
                  <a:cubicBezTo>
                    <a:pt x="5" y="75"/>
                    <a:pt x="2" y="91"/>
                    <a:pt x="9" y="98"/>
                  </a:cubicBezTo>
                  <a:cubicBezTo>
                    <a:pt x="9" y="98"/>
                    <a:pt x="0" y="107"/>
                    <a:pt x="7" y="120"/>
                  </a:cubicBezTo>
                  <a:cubicBezTo>
                    <a:pt x="15" y="133"/>
                    <a:pt x="25" y="133"/>
                    <a:pt x="25" y="133"/>
                  </a:cubicBezTo>
                  <a:cubicBezTo>
                    <a:pt x="25" y="133"/>
                    <a:pt x="33" y="148"/>
                    <a:pt x="41" y="148"/>
                  </a:cubicBezTo>
                  <a:cubicBezTo>
                    <a:pt x="50" y="148"/>
                    <a:pt x="57" y="142"/>
                    <a:pt x="60" y="136"/>
                  </a:cubicBezTo>
                  <a:cubicBezTo>
                    <a:pt x="60" y="136"/>
                    <a:pt x="71" y="137"/>
                    <a:pt x="78" y="131"/>
                  </a:cubicBezTo>
                  <a:cubicBezTo>
                    <a:pt x="84" y="125"/>
                    <a:pt x="86" y="110"/>
                    <a:pt x="90" y="109"/>
                  </a:cubicBezTo>
                  <a:cubicBezTo>
                    <a:pt x="93" y="107"/>
                    <a:pt x="105" y="100"/>
                    <a:pt x="97" y="81"/>
                  </a:cubicBezTo>
                  <a:cubicBezTo>
                    <a:pt x="90" y="61"/>
                    <a:pt x="90" y="1"/>
                    <a:pt x="119" y="1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" name="Freeform 379"/>
            <p:cNvSpPr>
              <a:spLocks/>
            </p:cNvSpPr>
            <p:nvPr/>
          </p:nvSpPr>
          <p:spPr bwMode="auto">
            <a:xfrm>
              <a:off x="821" y="3664"/>
              <a:ext cx="30" cy="38"/>
            </a:xfrm>
            <a:custGeom>
              <a:avLst/>
              <a:gdLst>
                <a:gd name="T0" fmla="*/ 0 w 13"/>
                <a:gd name="T1" fmla="*/ 78 h 16"/>
                <a:gd name="T2" fmla="*/ 159 w 13"/>
                <a:gd name="T3" fmla="*/ 214 h 16"/>
                <a:gd name="T4" fmla="*/ 74 w 13"/>
                <a:gd name="T5" fmla="*/ 0 h 16"/>
                <a:gd name="T6" fmla="*/ 48 w 13"/>
                <a:gd name="T7" fmla="*/ 40 h 16"/>
                <a:gd name="T8" fmla="*/ 12 w 13"/>
                <a:gd name="T9" fmla="*/ 5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cubicBezTo>
                    <a:pt x="6" y="4"/>
                    <a:pt x="10" y="11"/>
                    <a:pt x="13" y="16"/>
                  </a:cubicBezTo>
                  <a:cubicBezTo>
                    <a:pt x="9" y="12"/>
                    <a:pt x="7" y="5"/>
                    <a:pt x="6" y="0"/>
                  </a:cubicBezTo>
                  <a:cubicBezTo>
                    <a:pt x="6" y="1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" name="Freeform 380"/>
            <p:cNvSpPr>
              <a:spLocks/>
            </p:cNvSpPr>
            <p:nvPr/>
          </p:nvSpPr>
          <p:spPr bwMode="auto">
            <a:xfrm>
              <a:off x="846" y="3846"/>
              <a:ext cx="48" cy="45"/>
            </a:xfrm>
            <a:custGeom>
              <a:avLst/>
              <a:gdLst>
                <a:gd name="T0" fmla="*/ 167 w 21"/>
                <a:gd name="T1" fmla="*/ 253 h 19"/>
                <a:gd name="T2" fmla="*/ 142 w 21"/>
                <a:gd name="T3" fmla="*/ 95 h 19"/>
                <a:gd name="T4" fmla="*/ 0 w 21"/>
                <a:gd name="T5" fmla="*/ 28 h 19"/>
                <a:gd name="T6" fmla="*/ 158 w 21"/>
                <a:gd name="T7" fmla="*/ 78 h 19"/>
                <a:gd name="T8" fmla="*/ 194 w 21"/>
                <a:gd name="T9" fmla="*/ 156 h 19"/>
                <a:gd name="T10" fmla="*/ 251 w 21"/>
                <a:gd name="T11" fmla="*/ 213 h 19"/>
                <a:gd name="T12" fmla="*/ 178 w 21"/>
                <a:gd name="T13" fmla="*/ 25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14" y="19"/>
                  </a:moveTo>
                  <a:cubicBezTo>
                    <a:pt x="15" y="14"/>
                    <a:pt x="15" y="11"/>
                    <a:pt x="12" y="7"/>
                  </a:cubicBezTo>
                  <a:cubicBezTo>
                    <a:pt x="10" y="4"/>
                    <a:pt x="5" y="1"/>
                    <a:pt x="0" y="2"/>
                  </a:cubicBezTo>
                  <a:cubicBezTo>
                    <a:pt x="5" y="0"/>
                    <a:pt x="10" y="2"/>
                    <a:pt x="13" y="6"/>
                  </a:cubicBezTo>
                  <a:cubicBezTo>
                    <a:pt x="14" y="8"/>
                    <a:pt x="15" y="10"/>
                    <a:pt x="16" y="12"/>
                  </a:cubicBezTo>
                  <a:cubicBezTo>
                    <a:pt x="17" y="14"/>
                    <a:pt x="19" y="15"/>
                    <a:pt x="21" y="16"/>
                  </a:cubicBezTo>
                  <a:cubicBezTo>
                    <a:pt x="19" y="16"/>
                    <a:pt x="16" y="19"/>
                    <a:pt x="15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" name="Freeform 381"/>
            <p:cNvSpPr>
              <a:spLocks/>
            </p:cNvSpPr>
            <p:nvPr/>
          </p:nvSpPr>
          <p:spPr bwMode="auto">
            <a:xfrm>
              <a:off x="766" y="3788"/>
              <a:ext cx="50" cy="26"/>
            </a:xfrm>
            <a:custGeom>
              <a:avLst/>
              <a:gdLst>
                <a:gd name="T0" fmla="*/ 0 w 22"/>
                <a:gd name="T1" fmla="*/ 66 h 11"/>
                <a:gd name="T2" fmla="*/ 45 w 22"/>
                <a:gd name="T3" fmla="*/ 28 h 11"/>
                <a:gd name="T4" fmla="*/ 130 w 22"/>
                <a:gd name="T5" fmla="*/ 40 h 11"/>
                <a:gd name="T6" fmla="*/ 259 w 22"/>
                <a:gd name="T7" fmla="*/ 144 h 11"/>
                <a:gd name="T8" fmla="*/ 202 w 22"/>
                <a:gd name="T9" fmla="*/ 40 h 11"/>
                <a:gd name="T10" fmla="*/ 118 w 22"/>
                <a:gd name="T11" fmla="*/ 12 h 11"/>
                <a:gd name="T12" fmla="*/ 45 w 22"/>
                <a:gd name="T13" fmla="*/ 28 h 11"/>
                <a:gd name="T14" fmla="*/ 0 w 2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1">
                  <a:moveTo>
                    <a:pt x="0" y="5"/>
                  </a:moveTo>
                  <a:cubicBezTo>
                    <a:pt x="1" y="5"/>
                    <a:pt x="3" y="3"/>
                    <a:pt x="4" y="2"/>
                  </a:cubicBezTo>
                  <a:cubicBezTo>
                    <a:pt x="6" y="2"/>
                    <a:pt x="9" y="2"/>
                    <a:pt x="11" y="3"/>
                  </a:cubicBezTo>
                  <a:cubicBezTo>
                    <a:pt x="16" y="3"/>
                    <a:pt x="20" y="6"/>
                    <a:pt x="22" y="11"/>
                  </a:cubicBezTo>
                  <a:cubicBezTo>
                    <a:pt x="21" y="8"/>
                    <a:pt x="20" y="5"/>
                    <a:pt x="17" y="3"/>
                  </a:cubicBezTo>
                  <a:cubicBezTo>
                    <a:pt x="15" y="2"/>
                    <a:pt x="12" y="1"/>
                    <a:pt x="10" y="1"/>
                  </a:cubicBezTo>
                  <a:cubicBezTo>
                    <a:pt x="8" y="1"/>
                    <a:pt x="6" y="1"/>
                    <a:pt x="4" y="2"/>
                  </a:cubicBezTo>
                  <a:cubicBezTo>
                    <a:pt x="2" y="2"/>
                    <a:pt x="1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" name="Freeform 382"/>
            <p:cNvSpPr>
              <a:spLocks/>
            </p:cNvSpPr>
            <p:nvPr/>
          </p:nvSpPr>
          <p:spPr bwMode="auto">
            <a:xfrm>
              <a:off x="789" y="3768"/>
              <a:ext cx="27" cy="27"/>
            </a:xfrm>
            <a:custGeom>
              <a:avLst/>
              <a:gdLst>
                <a:gd name="T0" fmla="*/ 0 w 12"/>
                <a:gd name="T1" fmla="*/ 133 h 11"/>
                <a:gd name="T2" fmla="*/ 126 w 12"/>
                <a:gd name="T3" fmla="*/ 0 h 11"/>
                <a:gd name="T4" fmla="*/ 117 w 12"/>
                <a:gd name="T5" fmla="*/ 91 h 11"/>
                <a:gd name="T6" fmla="*/ 72 w 12"/>
                <a:gd name="T7" fmla="*/ 162 h 11"/>
                <a:gd name="T8" fmla="*/ 36 w 12"/>
                <a:gd name="T9" fmla="*/ 15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9"/>
                  </a:moveTo>
                  <a:cubicBezTo>
                    <a:pt x="5" y="11"/>
                    <a:pt x="12" y="5"/>
                    <a:pt x="11" y="0"/>
                  </a:cubicBezTo>
                  <a:cubicBezTo>
                    <a:pt x="11" y="2"/>
                    <a:pt x="11" y="4"/>
                    <a:pt x="10" y="6"/>
                  </a:cubicBezTo>
                  <a:cubicBezTo>
                    <a:pt x="8" y="8"/>
                    <a:pt x="6" y="8"/>
                    <a:pt x="6" y="11"/>
                  </a:cubicBezTo>
                  <a:cubicBezTo>
                    <a:pt x="5" y="11"/>
                    <a:pt x="4" y="10"/>
                    <a:pt x="3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" name="Freeform 383"/>
            <p:cNvSpPr>
              <a:spLocks/>
            </p:cNvSpPr>
            <p:nvPr/>
          </p:nvSpPr>
          <p:spPr bwMode="auto">
            <a:xfrm>
              <a:off x="846" y="3744"/>
              <a:ext cx="55" cy="44"/>
            </a:xfrm>
            <a:custGeom>
              <a:avLst/>
              <a:gdLst>
                <a:gd name="T0" fmla="*/ 0 w 24"/>
                <a:gd name="T1" fmla="*/ 103 h 18"/>
                <a:gd name="T2" fmla="*/ 179 w 24"/>
                <a:gd name="T3" fmla="*/ 59 h 18"/>
                <a:gd name="T4" fmla="*/ 277 w 24"/>
                <a:gd name="T5" fmla="*/ 264 h 18"/>
                <a:gd name="T6" fmla="*/ 264 w 24"/>
                <a:gd name="T7" fmla="*/ 120 h 18"/>
                <a:gd name="T8" fmla="*/ 158 w 24"/>
                <a:gd name="T9" fmla="*/ 29 h 18"/>
                <a:gd name="T10" fmla="*/ 11 w 24"/>
                <a:gd name="T11" fmla="*/ 103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7"/>
                  </a:moveTo>
                  <a:cubicBezTo>
                    <a:pt x="4" y="4"/>
                    <a:pt x="8" y="1"/>
                    <a:pt x="15" y="4"/>
                  </a:cubicBezTo>
                  <a:cubicBezTo>
                    <a:pt x="19" y="7"/>
                    <a:pt x="23" y="12"/>
                    <a:pt x="23" y="18"/>
                  </a:cubicBezTo>
                  <a:cubicBezTo>
                    <a:pt x="23" y="14"/>
                    <a:pt x="24" y="11"/>
                    <a:pt x="22" y="8"/>
                  </a:cubicBezTo>
                  <a:cubicBezTo>
                    <a:pt x="20" y="5"/>
                    <a:pt x="16" y="3"/>
                    <a:pt x="13" y="2"/>
                  </a:cubicBezTo>
                  <a:cubicBezTo>
                    <a:pt x="7" y="0"/>
                    <a:pt x="4" y="2"/>
                    <a:pt x="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" name="Freeform 384"/>
            <p:cNvSpPr>
              <a:spLocks/>
            </p:cNvSpPr>
            <p:nvPr/>
          </p:nvSpPr>
          <p:spPr bwMode="auto">
            <a:xfrm>
              <a:off x="864" y="3809"/>
              <a:ext cx="14" cy="59"/>
            </a:xfrm>
            <a:custGeom>
              <a:avLst/>
              <a:gdLst>
                <a:gd name="T0" fmla="*/ 37 w 6"/>
                <a:gd name="T1" fmla="*/ 285 h 24"/>
                <a:gd name="T2" fmla="*/ 77 w 6"/>
                <a:gd name="T3" fmla="*/ 0 h 24"/>
                <a:gd name="T4" fmla="*/ 37 w 6"/>
                <a:gd name="T5" fmla="*/ 182 h 24"/>
                <a:gd name="T6" fmla="*/ 77 w 6"/>
                <a:gd name="T7" fmla="*/ 35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3" y="19"/>
                  </a:moveTo>
                  <a:cubicBezTo>
                    <a:pt x="0" y="11"/>
                    <a:pt x="1" y="4"/>
                    <a:pt x="6" y="0"/>
                  </a:cubicBezTo>
                  <a:cubicBezTo>
                    <a:pt x="3" y="3"/>
                    <a:pt x="2" y="8"/>
                    <a:pt x="3" y="12"/>
                  </a:cubicBezTo>
                  <a:cubicBezTo>
                    <a:pt x="4" y="16"/>
                    <a:pt x="6" y="20"/>
                    <a:pt x="6" y="2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" name="Freeform 385"/>
            <p:cNvSpPr>
              <a:spLocks/>
            </p:cNvSpPr>
            <p:nvPr/>
          </p:nvSpPr>
          <p:spPr bwMode="auto">
            <a:xfrm>
              <a:off x="880" y="3724"/>
              <a:ext cx="62" cy="42"/>
            </a:xfrm>
            <a:custGeom>
              <a:avLst/>
              <a:gdLst>
                <a:gd name="T0" fmla="*/ 0 w 27"/>
                <a:gd name="T1" fmla="*/ 166 h 17"/>
                <a:gd name="T2" fmla="*/ 216 w 27"/>
                <a:gd name="T3" fmla="*/ 166 h 17"/>
                <a:gd name="T4" fmla="*/ 317 w 27"/>
                <a:gd name="T5" fmla="*/ 0 h 17"/>
                <a:gd name="T6" fmla="*/ 207 w 27"/>
                <a:gd name="T7" fmla="*/ 166 h 17"/>
                <a:gd name="T8" fmla="*/ 147 w 27"/>
                <a:gd name="T9" fmla="*/ 212 h 17"/>
                <a:gd name="T10" fmla="*/ 73 w 27"/>
                <a:gd name="T11" fmla="*/ 225 h 17"/>
                <a:gd name="T12" fmla="*/ 73 w 27"/>
                <a:gd name="T13" fmla="*/ 257 h 17"/>
                <a:gd name="T14" fmla="*/ 48 w 27"/>
                <a:gd name="T15" fmla="*/ 21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7">
                  <a:moveTo>
                    <a:pt x="0" y="11"/>
                  </a:moveTo>
                  <a:cubicBezTo>
                    <a:pt x="4" y="15"/>
                    <a:pt x="14" y="13"/>
                    <a:pt x="18" y="11"/>
                  </a:cubicBezTo>
                  <a:cubicBezTo>
                    <a:pt x="21" y="9"/>
                    <a:pt x="27" y="4"/>
                    <a:pt x="26" y="0"/>
                  </a:cubicBezTo>
                  <a:cubicBezTo>
                    <a:pt x="26" y="6"/>
                    <a:pt x="22" y="9"/>
                    <a:pt x="17" y="11"/>
                  </a:cubicBezTo>
                  <a:cubicBezTo>
                    <a:pt x="16" y="12"/>
                    <a:pt x="14" y="13"/>
                    <a:pt x="12" y="14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6"/>
                    <a:pt x="5" y="15"/>
                    <a:pt x="4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" name="Freeform 386"/>
            <p:cNvSpPr>
              <a:spLocks/>
            </p:cNvSpPr>
            <p:nvPr/>
          </p:nvSpPr>
          <p:spPr bwMode="auto">
            <a:xfrm>
              <a:off x="916" y="3811"/>
              <a:ext cx="39" cy="18"/>
            </a:xfrm>
            <a:custGeom>
              <a:avLst/>
              <a:gdLst>
                <a:gd name="T0" fmla="*/ 204 w 17"/>
                <a:gd name="T1" fmla="*/ 33 h 7"/>
                <a:gd name="T2" fmla="*/ 110 w 17"/>
                <a:gd name="T3" fmla="*/ 54 h 7"/>
                <a:gd name="T4" fmla="*/ 0 w 17"/>
                <a:gd name="T5" fmla="*/ 0 h 7"/>
                <a:gd name="T6" fmla="*/ 94 w 17"/>
                <a:gd name="T7" fmla="*/ 100 h 7"/>
                <a:gd name="T8" fmla="*/ 204 w 17"/>
                <a:gd name="T9" fmla="*/ 3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cubicBezTo>
                    <a:pt x="15" y="2"/>
                    <a:pt x="12" y="3"/>
                    <a:pt x="9" y="3"/>
                  </a:cubicBez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5" y="4"/>
                    <a:pt x="8" y="6"/>
                  </a:cubicBezTo>
                  <a:cubicBezTo>
                    <a:pt x="12" y="7"/>
                    <a:pt x="14" y="5"/>
                    <a:pt x="17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Freeform 387"/>
            <p:cNvSpPr>
              <a:spLocks/>
            </p:cNvSpPr>
            <p:nvPr/>
          </p:nvSpPr>
          <p:spPr bwMode="auto">
            <a:xfrm>
              <a:off x="786" y="3722"/>
              <a:ext cx="24" cy="22"/>
            </a:xfrm>
            <a:custGeom>
              <a:avLst/>
              <a:gdLst>
                <a:gd name="T0" fmla="*/ 0 w 10"/>
                <a:gd name="T1" fmla="*/ 42 h 9"/>
                <a:gd name="T2" fmla="*/ 12 w 10"/>
                <a:gd name="T3" fmla="*/ 0 h 9"/>
                <a:gd name="T4" fmla="*/ 70 w 10"/>
                <a:gd name="T5" fmla="*/ 59 h 9"/>
                <a:gd name="T6" fmla="*/ 139 w 10"/>
                <a:gd name="T7" fmla="*/ 132 h 9"/>
                <a:gd name="T8" fmla="*/ 0 w 10"/>
                <a:gd name="T9" fmla="*/ 4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  <a:cubicBezTo>
                    <a:pt x="1" y="1"/>
                    <a:pt x="3" y="3"/>
                    <a:pt x="5" y="4"/>
                  </a:cubicBezTo>
                  <a:cubicBezTo>
                    <a:pt x="7" y="5"/>
                    <a:pt x="8" y="7"/>
                    <a:pt x="10" y="9"/>
                  </a:cubicBezTo>
                  <a:cubicBezTo>
                    <a:pt x="6" y="7"/>
                    <a:pt x="4" y="3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" name="Freeform 388"/>
            <p:cNvSpPr>
              <a:spLocks/>
            </p:cNvSpPr>
            <p:nvPr/>
          </p:nvSpPr>
          <p:spPr bwMode="auto">
            <a:xfrm>
              <a:off x="793" y="3843"/>
              <a:ext cx="32" cy="48"/>
            </a:xfrm>
            <a:custGeom>
              <a:avLst/>
              <a:gdLst>
                <a:gd name="T0" fmla="*/ 0 w 14"/>
                <a:gd name="T1" fmla="*/ 168 h 20"/>
                <a:gd name="T2" fmla="*/ 167 w 14"/>
                <a:gd name="T3" fmla="*/ 0 h 20"/>
                <a:gd name="T4" fmla="*/ 121 w 14"/>
                <a:gd name="T5" fmla="*/ 139 h 20"/>
                <a:gd name="T6" fmla="*/ 110 w 14"/>
                <a:gd name="T7" fmla="*/ 276 h 20"/>
                <a:gd name="T8" fmla="*/ 57 w 14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9" y="15"/>
                    <a:pt x="10" y="5"/>
                    <a:pt x="14" y="0"/>
                  </a:cubicBezTo>
                  <a:cubicBezTo>
                    <a:pt x="13" y="4"/>
                    <a:pt x="12" y="7"/>
                    <a:pt x="10" y="10"/>
                  </a:cubicBezTo>
                  <a:cubicBezTo>
                    <a:pt x="7" y="13"/>
                    <a:pt x="7" y="16"/>
                    <a:pt x="9" y="20"/>
                  </a:cubicBezTo>
                  <a:cubicBezTo>
                    <a:pt x="7" y="18"/>
                    <a:pt x="6" y="17"/>
                    <a:pt x="5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" name="Freeform 389"/>
            <p:cNvSpPr>
              <a:spLocks/>
            </p:cNvSpPr>
            <p:nvPr/>
          </p:nvSpPr>
          <p:spPr bwMode="auto">
            <a:xfrm>
              <a:off x="789" y="3678"/>
              <a:ext cx="54" cy="70"/>
            </a:xfrm>
            <a:custGeom>
              <a:avLst/>
              <a:gdLst>
                <a:gd name="T0" fmla="*/ 207 w 24"/>
                <a:gd name="T1" fmla="*/ 41 h 29"/>
                <a:gd name="T2" fmla="*/ 45 w 24"/>
                <a:gd name="T3" fmla="*/ 111 h 29"/>
                <a:gd name="T4" fmla="*/ 126 w 24"/>
                <a:gd name="T5" fmla="*/ 326 h 29"/>
                <a:gd name="T6" fmla="*/ 207 w 24"/>
                <a:gd name="T7" fmla="*/ 338 h 29"/>
                <a:gd name="T8" fmla="*/ 227 w 24"/>
                <a:gd name="T9" fmla="*/ 268 h 29"/>
                <a:gd name="T10" fmla="*/ 254 w 24"/>
                <a:gd name="T11" fmla="*/ 210 h 29"/>
                <a:gd name="T12" fmla="*/ 207 w 24"/>
                <a:gd name="T13" fmla="*/ 5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9">
                  <a:moveTo>
                    <a:pt x="18" y="3"/>
                  </a:moveTo>
                  <a:cubicBezTo>
                    <a:pt x="14" y="0"/>
                    <a:pt x="7" y="4"/>
                    <a:pt x="4" y="8"/>
                  </a:cubicBezTo>
                  <a:cubicBezTo>
                    <a:pt x="0" y="15"/>
                    <a:pt x="7" y="18"/>
                    <a:pt x="11" y="23"/>
                  </a:cubicBezTo>
                  <a:cubicBezTo>
                    <a:pt x="13" y="26"/>
                    <a:pt x="16" y="29"/>
                    <a:pt x="18" y="24"/>
                  </a:cubicBezTo>
                  <a:cubicBezTo>
                    <a:pt x="20" y="22"/>
                    <a:pt x="19" y="21"/>
                    <a:pt x="20" y="19"/>
                  </a:cubicBezTo>
                  <a:cubicBezTo>
                    <a:pt x="20" y="17"/>
                    <a:pt x="21" y="17"/>
                    <a:pt x="22" y="15"/>
                  </a:cubicBezTo>
                  <a:cubicBezTo>
                    <a:pt x="24" y="11"/>
                    <a:pt x="21" y="7"/>
                    <a:pt x="18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" name="Freeform 390"/>
            <p:cNvSpPr>
              <a:spLocks/>
            </p:cNvSpPr>
            <p:nvPr/>
          </p:nvSpPr>
          <p:spPr bwMode="auto">
            <a:xfrm>
              <a:off x="823" y="3748"/>
              <a:ext cx="66" cy="91"/>
            </a:xfrm>
            <a:custGeom>
              <a:avLst/>
              <a:gdLst>
                <a:gd name="T0" fmla="*/ 284 w 29"/>
                <a:gd name="T1" fmla="*/ 91 h 37"/>
                <a:gd name="T2" fmla="*/ 73 w 29"/>
                <a:gd name="T3" fmla="*/ 182 h 37"/>
                <a:gd name="T4" fmla="*/ 11 w 29"/>
                <a:gd name="T5" fmla="*/ 315 h 37"/>
                <a:gd name="T6" fmla="*/ 57 w 29"/>
                <a:gd name="T7" fmla="*/ 477 h 37"/>
                <a:gd name="T8" fmla="*/ 187 w 29"/>
                <a:gd name="T9" fmla="*/ 477 h 37"/>
                <a:gd name="T10" fmla="*/ 269 w 29"/>
                <a:gd name="T11" fmla="*/ 298 h 37"/>
                <a:gd name="T12" fmla="*/ 269 w 29"/>
                <a:gd name="T13" fmla="*/ 10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7">
                  <a:moveTo>
                    <a:pt x="24" y="6"/>
                  </a:moveTo>
                  <a:cubicBezTo>
                    <a:pt x="16" y="0"/>
                    <a:pt x="12" y="9"/>
                    <a:pt x="6" y="12"/>
                  </a:cubicBezTo>
                  <a:cubicBezTo>
                    <a:pt x="2" y="14"/>
                    <a:pt x="0" y="16"/>
                    <a:pt x="1" y="21"/>
                  </a:cubicBezTo>
                  <a:cubicBezTo>
                    <a:pt x="1" y="24"/>
                    <a:pt x="3" y="29"/>
                    <a:pt x="5" y="32"/>
                  </a:cubicBezTo>
                  <a:cubicBezTo>
                    <a:pt x="8" y="36"/>
                    <a:pt x="13" y="37"/>
                    <a:pt x="16" y="32"/>
                  </a:cubicBezTo>
                  <a:cubicBezTo>
                    <a:pt x="18" y="27"/>
                    <a:pt x="19" y="24"/>
                    <a:pt x="23" y="20"/>
                  </a:cubicBezTo>
                  <a:cubicBezTo>
                    <a:pt x="27" y="18"/>
                    <a:pt x="29" y="8"/>
                    <a:pt x="23" y="7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" name="Freeform 391"/>
            <p:cNvSpPr>
              <a:spLocks/>
            </p:cNvSpPr>
            <p:nvPr/>
          </p:nvSpPr>
          <p:spPr bwMode="auto">
            <a:xfrm>
              <a:off x="763" y="3802"/>
              <a:ext cx="47" cy="53"/>
            </a:xfrm>
            <a:custGeom>
              <a:avLst/>
              <a:gdLst>
                <a:gd name="T0" fmla="*/ 233 w 20"/>
                <a:gd name="T1" fmla="*/ 29 h 22"/>
                <a:gd name="T2" fmla="*/ 49 w 20"/>
                <a:gd name="T3" fmla="*/ 41 h 22"/>
                <a:gd name="T4" fmla="*/ 89 w 20"/>
                <a:gd name="T5" fmla="*/ 267 h 22"/>
                <a:gd name="T6" fmla="*/ 183 w 20"/>
                <a:gd name="T7" fmla="*/ 251 h 22"/>
                <a:gd name="T8" fmla="*/ 233 w 20"/>
                <a:gd name="T9" fmla="*/ 169 h 22"/>
                <a:gd name="T10" fmla="*/ 233 w 20"/>
                <a:gd name="T11" fmla="*/ 4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8" y="2"/>
                  </a:moveTo>
                  <a:cubicBezTo>
                    <a:pt x="14" y="0"/>
                    <a:pt x="8" y="0"/>
                    <a:pt x="4" y="3"/>
                  </a:cubicBezTo>
                  <a:cubicBezTo>
                    <a:pt x="0" y="7"/>
                    <a:pt x="3" y="16"/>
                    <a:pt x="7" y="19"/>
                  </a:cubicBezTo>
                  <a:cubicBezTo>
                    <a:pt x="10" y="22"/>
                    <a:pt x="13" y="22"/>
                    <a:pt x="14" y="18"/>
                  </a:cubicBezTo>
                  <a:cubicBezTo>
                    <a:pt x="15" y="14"/>
                    <a:pt x="16" y="14"/>
                    <a:pt x="18" y="12"/>
                  </a:cubicBezTo>
                  <a:cubicBezTo>
                    <a:pt x="20" y="9"/>
                    <a:pt x="20" y="6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" name="Freeform 392"/>
            <p:cNvSpPr>
              <a:spLocks/>
            </p:cNvSpPr>
            <p:nvPr/>
          </p:nvSpPr>
          <p:spPr bwMode="auto">
            <a:xfrm>
              <a:off x="757" y="3724"/>
              <a:ext cx="44" cy="58"/>
            </a:xfrm>
            <a:custGeom>
              <a:avLst/>
              <a:gdLst>
                <a:gd name="T0" fmla="*/ 225 w 19"/>
                <a:gd name="T1" fmla="*/ 111 h 24"/>
                <a:gd name="T2" fmla="*/ 49 w 19"/>
                <a:gd name="T3" fmla="*/ 280 h 24"/>
                <a:gd name="T4" fmla="*/ 123 w 19"/>
                <a:gd name="T5" fmla="*/ 326 h 24"/>
                <a:gd name="T6" fmla="*/ 171 w 19"/>
                <a:gd name="T7" fmla="*/ 256 h 24"/>
                <a:gd name="T8" fmla="*/ 236 w 19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18" y="8"/>
                  </a:moveTo>
                  <a:cubicBezTo>
                    <a:pt x="10" y="0"/>
                    <a:pt x="0" y="12"/>
                    <a:pt x="4" y="20"/>
                  </a:cubicBezTo>
                  <a:cubicBezTo>
                    <a:pt x="5" y="23"/>
                    <a:pt x="7" y="24"/>
                    <a:pt x="10" y="23"/>
                  </a:cubicBezTo>
                  <a:cubicBezTo>
                    <a:pt x="14" y="23"/>
                    <a:pt x="13" y="21"/>
                    <a:pt x="14" y="18"/>
                  </a:cubicBezTo>
                  <a:cubicBezTo>
                    <a:pt x="15" y="14"/>
                    <a:pt x="19" y="13"/>
                    <a:pt x="19" y="9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" name="Freeform 393"/>
            <p:cNvSpPr>
              <a:spLocks/>
            </p:cNvSpPr>
            <p:nvPr/>
          </p:nvSpPr>
          <p:spPr bwMode="auto">
            <a:xfrm>
              <a:off x="846" y="3644"/>
              <a:ext cx="41" cy="68"/>
            </a:xfrm>
            <a:custGeom>
              <a:avLst/>
              <a:gdLst>
                <a:gd name="T0" fmla="*/ 212 w 18"/>
                <a:gd name="T1" fmla="*/ 12 h 28"/>
                <a:gd name="T2" fmla="*/ 82 w 18"/>
                <a:gd name="T3" fmla="*/ 58 h 28"/>
                <a:gd name="T4" fmla="*/ 11 w 18"/>
                <a:gd name="T5" fmla="*/ 189 h 28"/>
                <a:gd name="T6" fmla="*/ 166 w 18"/>
                <a:gd name="T7" fmla="*/ 313 h 28"/>
                <a:gd name="T8" fmla="*/ 212 w 18"/>
                <a:gd name="T9" fmla="*/ 4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15" y="0"/>
                    <a:pt x="10" y="3"/>
                    <a:pt x="7" y="4"/>
                  </a:cubicBezTo>
                  <a:cubicBezTo>
                    <a:pt x="3" y="5"/>
                    <a:pt x="0" y="7"/>
                    <a:pt x="1" y="13"/>
                  </a:cubicBezTo>
                  <a:cubicBezTo>
                    <a:pt x="3" y="17"/>
                    <a:pt x="8" y="28"/>
                    <a:pt x="14" y="22"/>
                  </a:cubicBezTo>
                  <a:cubicBezTo>
                    <a:pt x="18" y="17"/>
                    <a:pt x="17" y="9"/>
                    <a:pt x="18" y="3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" name="Freeform 394"/>
            <p:cNvSpPr>
              <a:spLocks/>
            </p:cNvSpPr>
            <p:nvPr/>
          </p:nvSpPr>
          <p:spPr bwMode="auto">
            <a:xfrm>
              <a:off x="878" y="3811"/>
              <a:ext cx="43" cy="64"/>
            </a:xfrm>
            <a:custGeom>
              <a:avLst/>
              <a:gdLst>
                <a:gd name="T0" fmla="*/ 220 w 19"/>
                <a:gd name="T1" fmla="*/ 74 h 26"/>
                <a:gd name="T2" fmla="*/ 57 w 19"/>
                <a:gd name="T3" fmla="*/ 30 h 26"/>
                <a:gd name="T4" fmla="*/ 11 w 19"/>
                <a:gd name="T5" fmla="*/ 224 h 26"/>
                <a:gd name="T6" fmla="*/ 45 w 19"/>
                <a:gd name="T7" fmla="*/ 345 h 26"/>
                <a:gd name="T8" fmla="*/ 102 w 19"/>
                <a:gd name="T9" fmla="*/ 298 h 26"/>
                <a:gd name="T10" fmla="*/ 163 w 19"/>
                <a:gd name="T11" fmla="*/ 153 h 26"/>
                <a:gd name="T12" fmla="*/ 210 w 19"/>
                <a:gd name="T13" fmla="*/ 9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19" y="5"/>
                  </a:moveTo>
                  <a:cubicBezTo>
                    <a:pt x="15" y="2"/>
                    <a:pt x="10" y="0"/>
                    <a:pt x="5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7"/>
                    <a:pt x="3" y="21"/>
                    <a:pt x="4" y="23"/>
                  </a:cubicBezTo>
                  <a:cubicBezTo>
                    <a:pt x="8" y="26"/>
                    <a:pt x="9" y="23"/>
                    <a:pt x="9" y="20"/>
                  </a:cubicBezTo>
                  <a:cubicBezTo>
                    <a:pt x="9" y="15"/>
                    <a:pt x="10" y="13"/>
                    <a:pt x="14" y="10"/>
                  </a:cubicBezTo>
                  <a:cubicBezTo>
                    <a:pt x="15" y="9"/>
                    <a:pt x="18" y="8"/>
                    <a:pt x="18" y="6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" name="Freeform 395"/>
            <p:cNvSpPr>
              <a:spLocks/>
            </p:cNvSpPr>
            <p:nvPr/>
          </p:nvSpPr>
          <p:spPr bwMode="auto">
            <a:xfrm>
              <a:off x="819" y="3848"/>
              <a:ext cx="52" cy="53"/>
            </a:xfrm>
            <a:custGeom>
              <a:avLst/>
              <a:gdLst>
                <a:gd name="T0" fmla="*/ 255 w 23"/>
                <a:gd name="T1" fmla="*/ 169 h 22"/>
                <a:gd name="T2" fmla="*/ 11 w 23"/>
                <a:gd name="T3" fmla="*/ 157 h 22"/>
                <a:gd name="T4" fmla="*/ 36 w 23"/>
                <a:gd name="T5" fmla="*/ 251 h 22"/>
                <a:gd name="T6" fmla="*/ 118 w 23"/>
                <a:gd name="T7" fmla="*/ 226 h 22"/>
                <a:gd name="T8" fmla="*/ 267 w 23"/>
                <a:gd name="T9" fmla="*/ 16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22" y="12"/>
                  </a:moveTo>
                  <a:cubicBezTo>
                    <a:pt x="20" y="2"/>
                    <a:pt x="3" y="0"/>
                    <a:pt x="1" y="11"/>
                  </a:cubicBezTo>
                  <a:cubicBezTo>
                    <a:pt x="0" y="13"/>
                    <a:pt x="1" y="17"/>
                    <a:pt x="3" y="18"/>
                  </a:cubicBezTo>
                  <a:cubicBezTo>
                    <a:pt x="7" y="22"/>
                    <a:pt x="8" y="19"/>
                    <a:pt x="10" y="16"/>
                  </a:cubicBezTo>
                  <a:cubicBezTo>
                    <a:pt x="14" y="13"/>
                    <a:pt x="22" y="19"/>
                    <a:pt x="23" y="1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" name="Freeform 396"/>
            <p:cNvSpPr>
              <a:spLocks/>
            </p:cNvSpPr>
            <p:nvPr/>
          </p:nvSpPr>
          <p:spPr bwMode="auto">
            <a:xfrm>
              <a:off x="907" y="3744"/>
              <a:ext cx="41" cy="67"/>
            </a:xfrm>
            <a:custGeom>
              <a:avLst/>
              <a:gdLst>
                <a:gd name="T0" fmla="*/ 175 w 18"/>
                <a:gd name="T1" fmla="*/ 12 h 28"/>
                <a:gd name="T2" fmla="*/ 118 w 18"/>
                <a:gd name="T3" fmla="*/ 69 h 28"/>
                <a:gd name="T4" fmla="*/ 48 w 18"/>
                <a:gd name="T5" fmla="*/ 127 h 28"/>
                <a:gd name="T6" fmla="*/ 57 w 18"/>
                <a:gd name="T7" fmla="*/ 304 h 28"/>
                <a:gd name="T8" fmla="*/ 187 w 18"/>
                <a:gd name="T9" fmla="*/ 275 h 28"/>
                <a:gd name="T10" fmla="*/ 166 w 18"/>
                <a:gd name="T11" fmla="*/ 136 h 28"/>
                <a:gd name="T12" fmla="*/ 203 w 18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8">
                  <a:moveTo>
                    <a:pt x="15" y="1"/>
                  </a:moveTo>
                  <a:cubicBezTo>
                    <a:pt x="14" y="2"/>
                    <a:pt x="12" y="4"/>
                    <a:pt x="10" y="5"/>
                  </a:cubicBezTo>
                  <a:cubicBezTo>
                    <a:pt x="8" y="6"/>
                    <a:pt x="5" y="7"/>
                    <a:pt x="4" y="9"/>
                  </a:cubicBezTo>
                  <a:cubicBezTo>
                    <a:pt x="0" y="13"/>
                    <a:pt x="3" y="19"/>
                    <a:pt x="5" y="22"/>
                  </a:cubicBezTo>
                  <a:cubicBezTo>
                    <a:pt x="9" y="26"/>
                    <a:pt x="17" y="28"/>
                    <a:pt x="16" y="20"/>
                  </a:cubicBezTo>
                  <a:cubicBezTo>
                    <a:pt x="15" y="16"/>
                    <a:pt x="12" y="14"/>
                    <a:pt x="14" y="10"/>
                  </a:cubicBezTo>
                  <a:cubicBezTo>
                    <a:pt x="16" y="6"/>
                    <a:pt x="18" y="4"/>
                    <a:pt x="17" y="0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" name="Freeform 397"/>
            <p:cNvSpPr>
              <a:spLocks/>
            </p:cNvSpPr>
            <p:nvPr/>
          </p:nvSpPr>
          <p:spPr bwMode="auto">
            <a:xfrm>
              <a:off x="873" y="3683"/>
              <a:ext cx="57" cy="65"/>
            </a:xfrm>
            <a:custGeom>
              <a:avLst/>
              <a:gdLst>
                <a:gd name="T0" fmla="*/ 119 w 25"/>
                <a:gd name="T1" fmla="*/ 29 h 27"/>
                <a:gd name="T2" fmla="*/ 0 w 25"/>
                <a:gd name="T3" fmla="*/ 197 h 27"/>
                <a:gd name="T4" fmla="*/ 178 w 25"/>
                <a:gd name="T5" fmla="*/ 337 h 27"/>
                <a:gd name="T6" fmla="*/ 271 w 25"/>
                <a:gd name="T7" fmla="*/ 197 h 27"/>
                <a:gd name="T8" fmla="*/ 178 w 25"/>
                <a:gd name="T9" fmla="*/ 152 h 27"/>
                <a:gd name="T10" fmla="*/ 155 w 25"/>
                <a:gd name="T11" fmla="*/ 29 h 27"/>
                <a:gd name="T12" fmla="*/ 130 w 25"/>
                <a:gd name="T13" fmla="*/ 2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10" y="2"/>
                  </a:moveTo>
                  <a:cubicBezTo>
                    <a:pt x="7" y="7"/>
                    <a:pt x="0" y="8"/>
                    <a:pt x="0" y="14"/>
                  </a:cubicBezTo>
                  <a:cubicBezTo>
                    <a:pt x="0" y="22"/>
                    <a:pt x="8" y="27"/>
                    <a:pt x="15" y="24"/>
                  </a:cubicBezTo>
                  <a:cubicBezTo>
                    <a:pt x="18" y="23"/>
                    <a:pt x="25" y="19"/>
                    <a:pt x="23" y="14"/>
                  </a:cubicBezTo>
                  <a:cubicBezTo>
                    <a:pt x="21" y="12"/>
                    <a:pt x="17" y="13"/>
                    <a:pt x="15" y="11"/>
                  </a:cubicBezTo>
                  <a:cubicBezTo>
                    <a:pt x="12" y="8"/>
                    <a:pt x="14" y="5"/>
                    <a:pt x="13" y="2"/>
                  </a:cubicBezTo>
                  <a:cubicBezTo>
                    <a:pt x="13" y="1"/>
                    <a:pt x="11" y="0"/>
                    <a:pt x="11" y="2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" name="Freeform 398"/>
            <p:cNvSpPr>
              <a:spLocks/>
            </p:cNvSpPr>
            <p:nvPr/>
          </p:nvSpPr>
          <p:spPr bwMode="auto">
            <a:xfrm>
              <a:off x="862" y="3555"/>
              <a:ext cx="59" cy="113"/>
            </a:xfrm>
            <a:custGeom>
              <a:avLst/>
              <a:gdLst>
                <a:gd name="T0" fmla="*/ 129 w 26"/>
                <a:gd name="T1" fmla="*/ 0 h 47"/>
                <a:gd name="T2" fmla="*/ 247 w 26"/>
                <a:gd name="T3" fmla="*/ 197 h 47"/>
                <a:gd name="T4" fmla="*/ 186 w 26"/>
                <a:gd name="T5" fmla="*/ 404 h 47"/>
                <a:gd name="T6" fmla="*/ 93 w 26"/>
                <a:gd name="T7" fmla="*/ 515 h 47"/>
                <a:gd name="T8" fmla="*/ 0 w 26"/>
                <a:gd name="T9" fmla="*/ 584 h 47"/>
                <a:gd name="T10" fmla="*/ 45 w 26"/>
                <a:gd name="T11" fmla="*/ 654 h 47"/>
                <a:gd name="T12" fmla="*/ 102 w 26"/>
                <a:gd name="T13" fmla="*/ 572 h 47"/>
                <a:gd name="T14" fmla="*/ 247 w 26"/>
                <a:gd name="T15" fmla="*/ 363 h 47"/>
                <a:gd name="T16" fmla="*/ 175 w 26"/>
                <a:gd name="T17" fmla="*/ 29 h 47"/>
                <a:gd name="T18" fmla="*/ 138 w 26"/>
                <a:gd name="T19" fmla="*/ 12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47">
                  <a:moveTo>
                    <a:pt x="11" y="0"/>
                  </a:moveTo>
                  <a:cubicBezTo>
                    <a:pt x="17" y="1"/>
                    <a:pt x="21" y="9"/>
                    <a:pt x="21" y="14"/>
                  </a:cubicBezTo>
                  <a:cubicBezTo>
                    <a:pt x="22" y="19"/>
                    <a:pt x="20" y="25"/>
                    <a:pt x="16" y="29"/>
                  </a:cubicBezTo>
                  <a:cubicBezTo>
                    <a:pt x="14" y="32"/>
                    <a:pt x="11" y="35"/>
                    <a:pt x="8" y="37"/>
                  </a:cubicBezTo>
                  <a:cubicBezTo>
                    <a:pt x="6" y="39"/>
                    <a:pt x="3" y="40"/>
                    <a:pt x="0" y="42"/>
                  </a:cubicBezTo>
                  <a:cubicBezTo>
                    <a:pt x="2" y="43"/>
                    <a:pt x="2" y="47"/>
                    <a:pt x="4" y="47"/>
                  </a:cubicBezTo>
                  <a:cubicBezTo>
                    <a:pt x="5" y="46"/>
                    <a:pt x="8" y="41"/>
                    <a:pt x="9" y="41"/>
                  </a:cubicBezTo>
                  <a:cubicBezTo>
                    <a:pt x="14" y="36"/>
                    <a:pt x="18" y="32"/>
                    <a:pt x="21" y="26"/>
                  </a:cubicBezTo>
                  <a:cubicBezTo>
                    <a:pt x="25" y="17"/>
                    <a:pt x="26" y="6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" name="Freeform 399"/>
            <p:cNvSpPr>
              <a:spLocks/>
            </p:cNvSpPr>
            <p:nvPr/>
          </p:nvSpPr>
          <p:spPr bwMode="auto">
            <a:xfrm>
              <a:off x="805" y="3775"/>
              <a:ext cx="25" cy="51"/>
            </a:xfrm>
            <a:custGeom>
              <a:avLst/>
              <a:gdLst>
                <a:gd name="T0" fmla="*/ 57 w 11"/>
                <a:gd name="T1" fmla="*/ 0 h 21"/>
                <a:gd name="T2" fmla="*/ 25 w 11"/>
                <a:gd name="T3" fmla="*/ 70 h 21"/>
                <a:gd name="T4" fmla="*/ 36 w 11"/>
                <a:gd name="T5" fmla="*/ 141 h 21"/>
                <a:gd name="T6" fmla="*/ 130 w 11"/>
                <a:gd name="T7" fmla="*/ 301 h 21"/>
                <a:gd name="T8" fmla="*/ 57 w 11"/>
                <a:gd name="T9" fmla="*/ 141 h 21"/>
                <a:gd name="T10" fmla="*/ 57 w 11"/>
                <a:gd name="T11" fmla="*/ 2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5" y="0"/>
                  </a:moveTo>
                  <a:cubicBezTo>
                    <a:pt x="5" y="2"/>
                    <a:pt x="3" y="4"/>
                    <a:pt x="2" y="5"/>
                  </a:cubicBezTo>
                  <a:cubicBezTo>
                    <a:pt x="0" y="8"/>
                    <a:pt x="2" y="7"/>
                    <a:pt x="3" y="10"/>
                  </a:cubicBezTo>
                  <a:cubicBezTo>
                    <a:pt x="6" y="15"/>
                    <a:pt x="6" y="18"/>
                    <a:pt x="11" y="21"/>
                  </a:cubicBezTo>
                  <a:cubicBezTo>
                    <a:pt x="9" y="18"/>
                    <a:pt x="6" y="15"/>
                    <a:pt x="5" y="10"/>
                  </a:cubicBezTo>
                  <a:cubicBezTo>
                    <a:pt x="5" y="8"/>
                    <a:pt x="4" y="4"/>
                    <a:pt x="5" y="2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" name="Freeform 400"/>
            <p:cNvSpPr>
              <a:spLocks/>
            </p:cNvSpPr>
            <p:nvPr/>
          </p:nvSpPr>
          <p:spPr bwMode="auto">
            <a:xfrm>
              <a:off x="812" y="3738"/>
              <a:ext cx="21" cy="22"/>
            </a:xfrm>
            <a:custGeom>
              <a:avLst/>
              <a:gdLst>
                <a:gd name="T0" fmla="*/ 12 w 9"/>
                <a:gd name="T1" fmla="*/ 120 h 9"/>
                <a:gd name="T2" fmla="*/ 0 w 9"/>
                <a:gd name="T3" fmla="*/ 29 h 9"/>
                <a:gd name="T4" fmla="*/ 114 w 9"/>
                <a:gd name="T5" fmla="*/ 0 h 9"/>
                <a:gd name="T6" fmla="*/ 49 w 9"/>
                <a:gd name="T7" fmla="*/ 59 h 9"/>
                <a:gd name="T8" fmla="*/ 12 w 9"/>
                <a:gd name="T9" fmla="*/ 1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8"/>
                  </a:moveTo>
                  <a:cubicBezTo>
                    <a:pt x="0" y="6"/>
                    <a:pt x="1" y="4"/>
                    <a:pt x="0" y="2"/>
                  </a:cubicBezTo>
                  <a:cubicBezTo>
                    <a:pt x="2" y="4"/>
                    <a:pt x="7" y="3"/>
                    <a:pt x="9" y="0"/>
                  </a:cubicBezTo>
                  <a:cubicBezTo>
                    <a:pt x="8" y="3"/>
                    <a:pt x="6" y="3"/>
                    <a:pt x="4" y="4"/>
                  </a:cubicBezTo>
                  <a:cubicBezTo>
                    <a:pt x="1" y="5"/>
                    <a:pt x="2" y="7"/>
                    <a:pt x="1" y="9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" name="Freeform 401"/>
            <p:cNvSpPr>
              <a:spLocks/>
            </p:cNvSpPr>
            <p:nvPr/>
          </p:nvSpPr>
          <p:spPr bwMode="auto">
            <a:xfrm>
              <a:off x="823" y="3819"/>
              <a:ext cx="23" cy="41"/>
            </a:xfrm>
            <a:custGeom>
              <a:avLst/>
              <a:gdLst>
                <a:gd name="T0" fmla="*/ 0 w 10"/>
                <a:gd name="T1" fmla="*/ 12 h 17"/>
                <a:gd name="T2" fmla="*/ 28 w 10"/>
                <a:gd name="T3" fmla="*/ 140 h 17"/>
                <a:gd name="T4" fmla="*/ 0 w 10"/>
                <a:gd name="T5" fmla="*/ 239 h 17"/>
                <a:gd name="T6" fmla="*/ 122 w 10"/>
                <a:gd name="T7" fmla="*/ 181 h 17"/>
                <a:gd name="T8" fmla="*/ 48 w 10"/>
                <a:gd name="T9" fmla="*/ 99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2" y="1"/>
                    <a:pt x="2" y="8"/>
                    <a:pt x="2" y="10"/>
                  </a:cubicBezTo>
                  <a:cubicBezTo>
                    <a:pt x="2" y="12"/>
                    <a:pt x="2" y="15"/>
                    <a:pt x="0" y="17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8" y="11"/>
                    <a:pt x="6" y="11"/>
                    <a:pt x="4" y="7"/>
                  </a:cubicBezTo>
                  <a:cubicBezTo>
                    <a:pt x="3" y="4"/>
                    <a:pt x="3" y="2"/>
                    <a:pt x="0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" name="Freeform 402"/>
            <p:cNvSpPr>
              <a:spLocks/>
            </p:cNvSpPr>
            <p:nvPr/>
          </p:nvSpPr>
          <p:spPr bwMode="auto">
            <a:xfrm>
              <a:off x="848" y="3705"/>
              <a:ext cx="21" cy="51"/>
            </a:xfrm>
            <a:custGeom>
              <a:avLst/>
              <a:gdLst>
                <a:gd name="T0" fmla="*/ 114 w 9"/>
                <a:gd name="T1" fmla="*/ 12 h 21"/>
                <a:gd name="T2" fmla="*/ 103 w 9"/>
                <a:gd name="T3" fmla="*/ 243 h 21"/>
                <a:gd name="T4" fmla="*/ 49 w 9"/>
                <a:gd name="T5" fmla="*/ 243 h 21"/>
                <a:gd name="T6" fmla="*/ 0 w 9"/>
                <a:gd name="T7" fmla="*/ 301 h 21"/>
                <a:gd name="T8" fmla="*/ 37 w 9"/>
                <a:gd name="T9" fmla="*/ 211 h 21"/>
                <a:gd name="T10" fmla="*/ 49 w 9"/>
                <a:gd name="T11" fmla="*/ 129 h 21"/>
                <a:gd name="T12" fmla="*/ 103 w 9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1">
                  <a:moveTo>
                    <a:pt x="9" y="1"/>
                  </a:moveTo>
                  <a:cubicBezTo>
                    <a:pt x="3" y="3"/>
                    <a:pt x="5" y="14"/>
                    <a:pt x="8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2" y="18"/>
                    <a:pt x="1" y="19"/>
                    <a:pt x="0" y="21"/>
                  </a:cubicBezTo>
                  <a:cubicBezTo>
                    <a:pt x="0" y="19"/>
                    <a:pt x="2" y="16"/>
                    <a:pt x="3" y="15"/>
                  </a:cubicBezTo>
                  <a:cubicBezTo>
                    <a:pt x="4" y="13"/>
                    <a:pt x="4" y="11"/>
                    <a:pt x="4" y="9"/>
                  </a:cubicBezTo>
                  <a:cubicBezTo>
                    <a:pt x="4" y="6"/>
                    <a:pt x="5" y="2"/>
                    <a:pt x="8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" name="Freeform 403"/>
            <p:cNvSpPr>
              <a:spLocks/>
            </p:cNvSpPr>
            <p:nvPr/>
          </p:nvSpPr>
          <p:spPr bwMode="auto">
            <a:xfrm>
              <a:off x="921" y="3686"/>
              <a:ext cx="34" cy="38"/>
            </a:xfrm>
            <a:custGeom>
              <a:avLst/>
              <a:gdLst>
                <a:gd name="T0" fmla="*/ 0 w 15"/>
                <a:gd name="T1" fmla="*/ 0 h 16"/>
                <a:gd name="T2" fmla="*/ 93 w 15"/>
                <a:gd name="T3" fmla="*/ 214 h 16"/>
                <a:gd name="T4" fmla="*/ 175 w 15"/>
                <a:gd name="T5" fmla="*/ 147 h 16"/>
                <a:gd name="T6" fmla="*/ 118 w 15"/>
                <a:gd name="T7" fmla="*/ 135 h 16"/>
                <a:gd name="T8" fmla="*/ 82 w 15"/>
                <a:gd name="T9" fmla="*/ 78 h 16"/>
                <a:gd name="T10" fmla="*/ 11 w 15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5" y="2"/>
                    <a:pt x="8" y="11"/>
                    <a:pt x="8" y="16"/>
                  </a:cubicBezTo>
                  <a:cubicBezTo>
                    <a:pt x="8" y="13"/>
                    <a:pt x="12" y="10"/>
                    <a:pt x="15" y="11"/>
                  </a:cubicBezTo>
                  <a:cubicBezTo>
                    <a:pt x="14" y="10"/>
                    <a:pt x="12" y="11"/>
                    <a:pt x="10" y="10"/>
                  </a:cubicBezTo>
                  <a:cubicBezTo>
                    <a:pt x="9" y="9"/>
                    <a:pt x="8" y="7"/>
                    <a:pt x="7" y="6"/>
                  </a:cubicBezTo>
                  <a:cubicBezTo>
                    <a:pt x="6" y="4"/>
                    <a:pt x="4" y="1"/>
                    <a:pt x="1" y="0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7" name="Freeform 404"/>
            <p:cNvSpPr>
              <a:spLocks/>
            </p:cNvSpPr>
            <p:nvPr/>
          </p:nvSpPr>
          <p:spPr bwMode="auto">
            <a:xfrm>
              <a:off x="884" y="3782"/>
              <a:ext cx="32" cy="29"/>
            </a:xfrm>
            <a:custGeom>
              <a:avLst/>
              <a:gdLst>
                <a:gd name="T0" fmla="*/ 85 w 14"/>
                <a:gd name="T1" fmla="*/ 0 h 12"/>
                <a:gd name="T2" fmla="*/ 167 w 14"/>
                <a:gd name="T3" fmla="*/ 169 h 12"/>
                <a:gd name="T4" fmla="*/ 85 w 14"/>
                <a:gd name="T5" fmla="*/ 128 h 12"/>
                <a:gd name="T6" fmla="*/ 0 w 14"/>
                <a:gd name="T7" fmla="*/ 140 h 12"/>
                <a:gd name="T8" fmla="*/ 73 w 14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7" y="0"/>
                  </a:moveTo>
                  <a:cubicBezTo>
                    <a:pt x="5" y="5"/>
                    <a:pt x="11" y="9"/>
                    <a:pt x="14" y="12"/>
                  </a:cubicBezTo>
                  <a:cubicBezTo>
                    <a:pt x="12" y="11"/>
                    <a:pt x="9" y="9"/>
                    <a:pt x="7" y="9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3" y="9"/>
                    <a:pt x="7" y="5"/>
                    <a:pt x="6" y="1"/>
                  </a:cubicBezTo>
                </a:path>
              </a:pathLst>
            </a:custGeom>
            <a:solidFill>
              <a:srgbClr val="CE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8" name="Freeform 405"/>
            <p:cNvSpPr>
              <a:spLocks/>
            </p:cNvSpPr>
            <p:nvPr/>
          </p:nvSpPr>
          <p:spPr bwMode="auto">
            <a:xfrm>
              <a:off x="789" y="3693"/>
              <a:ext cx="14" cy="29"/>
            </a:xfrm>
            <a:custGeom>
              <a:avLst/>
              <a:gdLst>
                <a:gd name="T0" fmla="*/ 77 w 6"/>
                <a:gd name="T1" fmla="*/ 0 h 12"/>
                <a:gd name="T2" fmla="*/ 77 w 6"/>
                <a:gd name="T3" fmla="*/ 169 h 12"/>
                <a:gd name="T4" fmla="*/ 77 w 6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6" y="2"/>
                    <a:pt x="0" y="12"/>
                    <a:pt x="6" y="12"/>
                  </a:cubicBezTo>
                  <a:cubicBezTo>
                    <a:pt x="6" y="8"/>
                    <a:pt x="3" y="4"/>
                    <a:pt x="6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9" name="Freeform 406"/>
            <p:cNvSpPr>
              <a:spLocks/>
            </p:cNvSpPr>
            <p:nvPr/>
          </p:nvSpPr>
          <p:spPr bwMode="auto">
            <a:xfrm>
              <a:off x="848" y="3658"/>
              <a:ext cx="12" cy="20"/>
            </a:xfrm>
            <a:custGeom>
              <a:avLst/>
              <a:gdLst>
                <a:gd name="T0" fmla="*/ 70 w 5"/>
                <a:gd name="T1" fmla="*/ 0 h 8"/>
                <a:gd name="T2" fmla="*/ 12 w 5"/>
                <a:gd name="T3" fmla="*/ 125 h 8"/>
                <a:gd name="T4" fmla="*/ 29 w 5"/>
                <a:gd name="T5" fmla="*/ 125 h 8"/>
                <a:gd name="T6" fmla="*/ 58 w 5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0"/>
                    <a:pt x="0" y="5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4" y="6"/>
                    <a:pt x="1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0" name="Freeform 407"/>
            <p:cNvSpPr>
              <a:spLocks/>
            </p:cNvSpPr>
            <p:nvPr/>
          </p:nvSpPr>
          <p:spPr bwMode="auto">
            <a:xfrm>
              <a:off x="763" y="3748"/>
              <a:ext cx="10" cy="18"/>
            </a:xfrm>
            <a:custGeom>
              <a:avLst/>
              <a:gdLst>
                <a:gd name="T0" fmla="*/ 63 w 4"/>
                <a:gd name="T1" fmla="*/ 0 h 7"/>
                <a:gd name="T2" fmla="*/ 33 w 4"/>
                <a:gd name="T3" fmla="*/ 118 h 7"/>
                <a:gd name="T4" fmla="*/ 63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5"/>
                    <a:pt x="2" y="2"/>
                    <a:pt x="4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1" name="Freeform 408"/>
            <p:cNvSpPr>
              <a:spLocks/>
            </p:cNvSpPr>
            <p:nvPr/>
          </p:nvSpPr>
          <p:spPr bwMode="auto">
            <a:xfrm>
              <a:off x="768" y="3811"/>
              <a:ext cx="7" cy="18"/>
            </a:xfrm>
            <a:custGeom>
              <a:avLst/>
              <a:gdLst>
                <a:gd name="T0" fmla="*/ 37 w 3"/>
                <a:gd name="T1" fmla="*/ 0 h 7"/>
                <a:gd name="T2" fmla="*/ 28 w 3"/>
                <a:gd name="T3" fmla="*/ 118 h 7"/>
                <a:gd name="T4" fmla="*/ 28 w 3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5"/>
                    <a:pt x="2" y="7"/>
                  </a:cubicBezTo>
                  <a:cubicBezTo>
                    <a:pt x="3" y="5"/>
                    <a:pt x="1" y="2"/>
                    <a:pt x="2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2" name="Freeform 409"/>
            <p:cNvSpPr>
              <a:spLocks/>
            </p:cNvSpPr>
            <p:nvPr/>
          </p:nvSpPr>
          <p:spPr bwMode="auto">
            <a:xfrm>
              <a:off x="828" y="3785"/>
              <a:ext cx="6" cy="19"/>
            </a:xfrm>
            <a:custGeom>
              <a:avLst/>
              <a:gdLst>
                <a:gd name="T0" fmla="*/ 24 w 3"/>
                <a:gd name="T1" fmla="*/ 0 h 8"/>
                <a:gd name="T2" fmla="*/ 16 w 3"/>
                <a:gd name="T3" fmla="*/ 107 h 8"/>
                <a:gd name="T4" fmla="*/ 24 w 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0"/>
                    <a:pt x="0" y="7"/>
                    <a:pt x="2" y="8"/>
                  </a:cubicBezTo>
                  <a:cubicBezTo>
                    <a:pt x="1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3" name="Freeform 410"/>
            <p:cNvSpPr>
              <a:spLocks/>
            </p:cNvSpPr>
            <p:nvPr/>
          </p:nvSpPr>
          <p:spPr bwMode="auto">
            <a:xfrm>
              <a:off x="875" y="3705"/>
              <a:ext cx="9" cy="22"/>
            </a:xfrm>
            <a:custGeom>
              <a:avLst/>
              <a:gdLst>
                <a:gd name="T0" fmla="*/ 45 w 4"/>
                <a:gd name="T1" fmla="*/ 0 h 9"/>
                <a:gd name="T2" fmla="*/ 36 w 4"/>
                <a:gd name="T3" fmla="*/ 132 h 9"/>
                <a:gd name="T4" fmla="*/ 45 w 4"/>
                <a:gd name="T5" fmla="*/ 2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3" y="6"/>
                    <a:pt x="3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4" name="Freeform 411"/>
            <p:cNvSpPr>
              <a:spLocks/>
            </p:cNvSpPr>
            <p:nvPr/>
          </p:nvSpPr>
          <p:spPr bwMode="auto">
            <a:xfrm>
              <a:off x="907" y="3766"/>
              <a:ext cx="14" cy="22"/>
            </a:xfrm>
            <a:custGeom>
              <a:avLst/>
              <a:gdLst>
                <a:gd name="T0" fmla="*/ 77 w 6"/>
                <a:gd name="T1" fmla="*/ 0 h 9"/>
                <a:gd name="T2" fmla="*/ 49 w 6"/>
                <a:gd name="T3" fmla="*/ 132 h 9"/>
                <a:gd name="T4" fmla="*/ 65 w 6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4" y="2"/>
                    <a:pt x="0" y="8"/>
                    <a:pt x="4" y="9"/>
                  </a:cubicBezTo>
                  <a:cubicBezTo>
                    <a:pt x="4" y="7"/>
                    <a:pt x="3" y="3"/>
                    <a:pt x="5" y="1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5" name="Freeform 412"/>
            <p:cNvSpPr>
              <a:spLocks/>
            </p:cNvSpPr>
            <p:nvPr/>
          </p:nvSpPr>
          <p:spPr bwMode="auto">
            <a:xfrm>
              <a:off x="878" y="3819"/>
              <a:ext cx="14" cy="24"/>
            </a:xfrm>
            <a:custGeom>
              <a:avLst/>
              <a:gdLst>
                <a:gd name="T0" fmla="*/ 77 w 6"/>
                <a:gd name="T1" fmla="*/ 12 h 10"/>
                <a:gd name="T2" fmla="*/ 28 w 6"/>
                <a:gd name="T3" fmla="*/ 139 h 10"/>
                <a:gd name="T4" fmla="*/ 49 w 6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6" y="1"/>
                  </a:moveTo>
                  <a:cubicBezTo>
                    <a:pt x="2" y="0"/>
                    <a:pt x="0" y="7"/>
                    <a:pt x="2" y="10"/>
                  </a:cubicBezTo>
                  <a:cubicBezTo>
                    <a:pt x="3" y="7"/>
                    <a:pt x="2" y="4"/>
                    <a:pt x="4" y="2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6" name="Freeform 413"/>
            <p:cNvSpPr>
              <a:spLocks/>
            </p:cNvSpPr>
            <p:nvPr/>
          </p:nvSpPr>
          <p:spPr bwMode="auto">
            <a:xfrm>
              <a:off x="823" y="3865"/>
              <a:ext cx="10" cy="19"/>
            </a:xfrm>
            <a:custGeom>
              <a:avLst/>
              <a:gdLst>
                <a:gd name="T0" fmla="*/ 63 w 4"/>
                <a:gd name="T1" fmla="*/ 0 h 8"/>
                <a:gd name="T2" fmla="*/ 50 w 4"/>
                <a:gd name="T3" fmla="*/ 107 h 8"/>
                <a:gd name="T4" fmla="*/ 5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0"/>
                    <a:pt x="0" y="8"/>
                    <a:pt x="3" y="8"/>
                  </a:cubicBezTo>
                  <a:cubicBezTo>
                    <a:pt x="3" y="6"/>
                    <a:pt x="1" y="2"/>
                    <a:pt x="3" y="0"/>
                  </a:cubicBezTo>
                </a:path>
              </a:pathLst>
            </a:custGeom>
            <a:solidFill>
              <a:srgbClr val="F3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7" name="Freeform 414"/>
            <p:cNvSpPr>
              <a:spLocks/>
            </p:cNvSpPr>
            <p:nvPr/>
          </p:nvSpPr>
          <p:spPr bwMode="auto">
            <a:xfrm>
              <a:off x="771" y="3731"/>
              <a:ext cx="20" cy="10"/>
            </a:xfrm>
            <a:custGeom>
              <a:avLst/>
              <a:gdLst>
                <a:gd name="T0" fmla="*/ 98 w 9"/>
                <a:gd name="T1" fmla="*/ 33 h 4"/>
                <a:gd name="T2" fmla="*/ 0 w 9"/>
                <a:gd name="T3" fmla="*/ 63 h 4"/>
                <a:gd name="T4" fmla="*/ 98 w 9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">
                  <a:moveTo>
                    <a:pt x="9" y="2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2" y="0"/>
                    <a:pt x="6" y="1"/>
                    <a:pt x="9" y="2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8" name="Freeform 415"/>
            <p:cNvSpPr>
              <a:spLocks/>
            </p:cNvSpPr>
            <p:nvPr/>
          </p:nvSpPr>
          <p:spPr bwMode="auto">
            <a:xfrm>
              <a:off x="791" y="3680"/>
              <a:ext cx="25" cy="29"/>
            </a:xfrm>
            <a:custGeom>
              <a:avLst/>
              <a:gdLst>
                <a:gd name="T0" fmla="*/ 130 w 11"/>
                <a:gd name="T1" fmla="*/ 12 h 12"/>
                <a:gd name="T2" fmla="*/ 0 w 11"/>
                <a:gd name="T3" fmla="*/ 169 h 12"/>
                <a:gd name="T4" fmla="*/ 130 w 11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1" y="1"/>
                  </a:moveTo>
                  <a:cubicBezTo>
                    <a:pt x="6" y="1"/>
                    <a:pt x="1" y="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49" name="Freeform 416"/>
            <p:cNvSpPr>
              <a:spLocks/>
            </p:cNvSpPr>
            <p:nvPr/>
          </p:nvSpPr>
          <p:spPr bwMode="auto">
            <a:xfrm>
              <a:off x="842" y="3651"/>
              <a:ext cx="18" cy="27"/>
            </a:xfrm>
            <a:custGeom>
              <a:avLst/>
              <a:gdLst>
                <a:gd name="T0" fmla="*/ 92 w 8"/>
                <a:gd name="T1" fmla="*/ 0 h 11"/>
                <a:gd name="T2" fmla="*/ 25 w 8"/>
                <a:gd name="T3" fmla="*/ 162 h 11"/>
                <a:gd name="T4" fmla="*/ 11 w 8"/>
                <a:gd name="T5" fmla="*/ 71 h 11"/>
                <a:gd name="T6" fmla="*/ 81 w 8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1" y="7"/>
                    <a:pt x="2" y="11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2" y="3"/>
                    <a:pt x="6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0" name="Freeform 417"/>
            <p:cNvSpPr>
              <a:spLocks/>
            </p:cNvSpPr>
            <p:nvPr/>
          </p:nvSpPr>
          <p:spPr bwMode="auto">
            <a:xfrm>
              <a:off x="857" y="3705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48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4" y="3"/>
                    <a:pt x="0" y="9"/>
                    <a:pt x="4" y="13"/>
                  </a:cubicBezTo>
                  <a:cubicBezTo>
                    <a:pt x="4" y="10"/>
                    <a:pt x="3" y="3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1" name="Freeform 418"/>
            <p:cNvSpPr>
              <a:spLocks/>
            </p:cNvSpPr>
            <p:nvPr/>
          </p:nvSpPr>
          <p:spPr bwMode="auto">
            <a:xfrm>
              <a:off x="819" y="3775"/>
              <a:ext cx="18" cy="29"/>
            </a:xfrm>
            <a:custGeom>
              <a:avLst/>
              <a:gdLst>
                <a:gd name="T0" fmla="*/ 92 w 8"/>
                <a:gd name="T1" fmla="*/ 0 h 12"/>
                <a:gd name="T2" fmla="*/ 25 w 8"/>
                <a:gd name="T3" fmla="*/ 169 h 12"/>
                <a:gd name="T4" fmla="*/ 11 w 8"/>
                <a:gd name="T5" fmla="*/ 58 h 12"/>
                <a:gd name="T6" fmla="*/ 81 w 8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2" y="0"/>
                    <a:pt x="1" y="7"/>
                    <a:pt x="2" y="12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3" y="1"/>
                    <a:pt x="4" y="1"/>
                    <a:pt x="7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2" name="Freeform 419"/>
            <p:cNvSpPr>
              <a:spLocks/>
            </p:cNvSpPr>
            <p:nvPr/>
          </p:nvSpPr>
          <p:spPr bwMode="auto">
            <a:xfrm>
              <a:off x="762" y="3799"/>
              <a:ext cx="15" cy="30"/>
            </a:xfrm>
            <a:custGeom>
              <a:avLst/>
              <a:gdLst>
                <a:gd name="T0" fmla="*/ 69 w 7"/>
                <a:gd name="T1" fmla="*/ 20 h 12"/>
                <a:gd name="T2" fmla="*/ 19 w 7"/>
                <a:gd name="T3" fmla="*/ 188 h 12"/>
                <a:gd name="T4" fmla="*/ 69 w 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3" y="0"/>
                    <a:pt x="3" y="9"/>
                    <a:pt x="2" y="12"/>
                  </a:cubicBezTo>
                  <a:cubicBezTo>
                    <a:pt x="0" y="8"/>
                    <a:pt x="3" y="1"/>
                    <a:pt x="7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3" name="Freeform 420"/>
            <p:cNvSpPr>
              <a:spLocks/>
            </p:cNvSpPr>
            <p:nvPr/>
          </p:nvSpPr>
          <p:spPr bwMode="auto">
            <a:xfrm>
              <a:off x="807" y="3858"/>
              <a:ext cx="21" cy="29"/>
            </a:xfrm>
            <a:custGeom>
              <a:avLst/>
              <a:gdLst>
                <a:gd name="T0" fmla="*/ 114 w 9"/>
                <a:gd name="T1" fmla="*/ 0 h 12"/>
                <a:gd name="T2" fmla="*/ 65 w 9"/>
                <a:gd name="T3" fmla="*/ 169 h 12"/>
                <a:gd name="T4" fmla="*/ 114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6" y="2"/>
                    <a:pt x="4" y="8"/>
                    <a:pt x="5" y="12"/>
                  </a:cubicBezTo>
                  <a:cubicBezTo>
                    <a:pt x="0" y="8"/>
                    <a:pt x="6" y="2"/>
                    <a:pt x="9" y="0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4" name="Freeform 421"/>
            <p:cNvSpPr>
              <a:spLocks/>
            </p:cNvSpPr>
            <p:nvPr/>
          </p:nvSpPr>
          <p:spPr bwMode="auto">
            <a:xfrm>
              <a:off x="871" y="3807"/>
              <a:ext cx="18" cy="29"/>
            </a:xfrm>
            <a:custGeom>
              <a:avLst/>
              <a:gdLst>
                <a:gd name="T0" fmla="*/ 81 w 8"/>
                <a:gd name="T1" fmla="*/ 29 h 12"/>
                <a:gd name="T2" fmla="*/ 25 w 8"/>
                <a:gd name="T3" fmla="*/ 169 h 12"/>
                <a:gd name="T4" fmla="*/ 92 w 8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2">
                  <a:moveTo>
                    <a:pt x="7" y="2"/>
                  </a:moveTo>
                  <a:cubicBezTo>
                    <a:pt x="4" y="0"/>
                    <a:pt x="2" y="10"/>
                    <a:pt x="2" y="12"/>
                  </a:cubicBezTo>
                  <a:cubicBezTo>
                    <a:pt x="0" y="7"/>
                    <a:pt x="3" y="1"/>
                    <a:pt x="8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5" name="Freeform 422"/>
            <p:cNvSpPr>
              <a:spLocks/>
            </p:cNvSpPr>
            <p:nvPr/>
          </p:nvSpPr>
          <p:spPr bwMode="auto">
            <a:xfrm>
              <a:off x="898" y="3760"/>
              <a:ext cx="16" cy="32"/>
            </a:xfrm>
            <a:custGeom>
              <a:avLst/>
              <a:gdLst>
                <a:gd name="T0" fmla="*/ 85 w 7"/>
                <a:gd name="T1" fmla="*/ 0 h 13"/>
                <a:gd name="T2" fmla="*/ 37 w 7"/>
                <a:gd name="T3" fmla="*/ 194 h 13"/>
                <a:gd name="T4" fmla="*/ 73 w 7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1"/>
                    <a:pt x="1" y="9"/>
                    <a:pt x="3" y="13"/>
                  </a:cubicBezTo>
                  <a:cubicBezTo>
                    <a:pt x="1" y="10"/>
                    <a:pt x="0" y="1"/>
                    <a:pt x="6" y="1"/>
                  </a:cubicBezTo>
                </a:path>
              </a:pathLst>
            </a:custGeom>
            <a:solidFill>
              <a:srgbClr val="EC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6" name="Freeform 423"/>
            <p:cNvSpPr>
              <a:spLocks/>
            </p:cNvSpPr>
            <p:nvPr/>
          </p:nvSpPr>
          <p:spPr bwMode="auto">
            <a:xfrm>
              <a:off x="896" y="3569"/>
              <a:ext cx="84" cy="117"/>
            </a:xfrm>
            <a:custGeom>
              <a:avLst/>
              <a:gdLst>
                <a:gd name="T0" fmla="*/ 166 w 37"/>
                <a:gd name="T1" fmla="*/ 41 h 48"/>
                <a:gd name="T2" fmla="*/ 0 w 37"/>
                <a:gd name="T3" fmla="*/ 595 h 48"/>
                <a:gd name="T4" fmla="*/ 57 w 37"/>
                <a:gd name="T5" fmla="*/ 534 h 48"/>
                <a:gd name="T6" fmla="*/ 129 w 37"/>
                <a:gd name="T7" fmla="*/ 583 h 48"/>
                <a:gd name="T8" fmla="*/ 202 w 37"/>
                <a:gd name="T9" fmla="*/ 624 h 48"/>
                <a:gd name="T10" fmla="*/ 259 w 37"/>
                <a:gd name="T11" fmla="*/ 695 h 48"/>
                <a:gd name="T12" fmla="*/ 232 w 37"/>
                <a:gd name="T13" fmla="*/ 334 h 48"/>
                <a:gd name="T14" fmla="*/ 434 w 37"/>
                <a:gd name="T15" fmla="*/ 59 h 48"/>
                <a:gd name="T16" fmla="*/ 247 w 37"/>
                <a:gd name="T17" fmla="*/ 219 h 48"/>
                <a:gd name="T18" fmla="*/ 268 w 37"/>
                <a:gd name="T19" fmla="*/ 71 h 48"/>
                <a:gd name="T20" fmla="*/ 232 w 37"/>
                <a:gd name="T21" fmla="*/ 119 h 48"/>
                <a:gd name="T22" fmla="*/ 154 w 37"/>
                <a:gd name="T23" fmla="*/ 0 h 48"/>
                <a:gd name="T24" fmla="*/ 166 w 37"/>
                <a:gd name="T25" fmla="*/ 59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48">
                  <a:moveTo>
                    <a:pt x="14" y="3"/>
                  </a:moveTo>
                  <a:cubicBezTo>
                    <a:pt x="18" y="18"/>
                    <a:pt x="6" y="28"/>
                    <a:pt x="0" y="41"/>
                  </a:cubicBezTo>
                  <a:cubicBezTo>
                    <a:pt x="1" y="39"/>
                    <a:pt x="3" y="37"/>
                    <a:pt x="5" y="37"/>
                  </a:cubicBezTo>
                  <a:cubicBezTo>
                    <a:pt x="10" y="36"/>
                    <a:pt x="8" y="38"/>
                    <a:pt x="11" y="40"/>
                  </a:cubicBezTo>
                  <a:cubicBezTo>
                    <a:pt x="13" y="41"/>
                    <a:pt x="15" y="41"/>
                    <a:pt x="17" y="43"/>
                  </a:cubicBezTo>
                  <a:cubicBezTo>
                    <a:pt x="19" y="44"/>
                    <a:pt x="20" y="46"/>
                    <a:pt x="22" y="48"/>
                  </a:cubicBezTo>
                  <a:cubicBezTo>
                    <a:pt x="20" y="40"/>
                    <a:pt x="18" y="31"/>
                    <a:pt x="20" y="23"/>
                  </a:cubicBezTo>
                  <a:cubicBezTo>
                    <a:pt x="22" y="15"/>
                    <a:pt x="31" y="9"/>
                    <a:pt x="37" y="4"/>
                  </a:cubicBezTo>
                  <a:cubicBezTo>
                    <a:pt x="30" y="6"/>
                    <a:pt x="25" y="11"/>
                    <a:pt x="21" y="15"/>
                  </a:cubicBezTo>
                  <a:cubicBezTo>
                    <a:pt x="22" y="12"/>
                    <a:pt x="23" y="8"/>
                    <a:pt x="23" y="5"/>
                  </a:cubicBezTo>
                  <a:cubicBezTo>
                    <a:pt x="22" y="5"/>
                    <a:pt x="21" y="6"/>
                    <a:pt x="20" y="8"/>
                  </a:cubicBezTo>
                  <a:cubicBezTo>
                    <a:pt x="19" y="5"/>
                    <a:pt x="16" y="1"/>
                    <a:pt x="13" y="0"/>
                  </a:cubicBezTo>
                  <a:cubicBezTo>
                    <a:pt x="13" y="1"/>
                    <a:pt x="13" y="3"/>
                    <a:pt x="14" y="4"/>
                  </a:cubicBezTo>
                </a:path>
              </a:pathLst>
            </a:custGeom>
            <a:solidFill>
              <a:srgbClr val="EB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57" name="Freeform 424"/>
            <p:cNvSpPr>
              <a:spLocks/>
            </p:cNvSpPr>
            <p:nvPr/>
          </p:nvSpPr>
          <p:spPr bwMode="auto">
            <a:xfrm>
              <a:off x="919" y="3584"/>
              <a:ext cx="59" cy="102"/>
            </a:xfrm>
            <a:custGeom>
              <a:avLst/>
              <a:gdLst>
                <a:gd name="T0" fmla="*/ 82 w 26"/>
                <a:gd name="T1" fmla="*/ 0 h 42"/>
                <a:gd name="T2" fmla="*/ 57 w 26"/>
                <a:gd name="T3" fmla="*/ 202 h 42"/>
                <a:gd name="T4" fmla="*/ 0 w 26"/>
                <a:gd name="T5" fmla="*/ 389 h 42"/>
                <a:gd name="T6" fmla="*/ 82 w 26"/>
                <a:gd name="T7" fmla="*/ 231 h 42"/>
                <a:gd name="T8" fmla="*/ 73 w 26"/>
                <a:gd name="T9" fmla="*/ 430 h 42"/>
                <a:gd name="T10" fmla="*/ 154 w 26"/>
                <a:gd name="T11" fmla="*/ 602 h 42"/>
                <a:gd name="T12" fmla="*/ 138 w 26"/>
                <a:gd name="T13" fmla="*/ 442 h 42"/>
                <a:gd name="T14" fmla="*/ 175 w 26"/>
                <a:gd name="T15" fmla="*/ 561 h 42"/>
                <a:gd name="T16" fmla="*/ 175 w 26"/>
                <a:gd name="T17" fmla="*/ 260 h 42"/>
                <a:gd name="T18" fmla="*/ 304 w 26"/>
                <a:gd name="T19" fmla="*/ 0 h 42"/>
                <a:gd name="T20" fmla="*/ 129 w 26"/>
                <a:gd name="T21" fmla="*/ 170 h 42"/>
                <a:gd name="T22" fmla="*/ 154 w 26"/>
                <a:gd name="T23" fmla="*/ 100 h 42"/>
                <a:gd name="T24" fmla="*/ 118 w 26"/>
                <a:gd name="T25" fmla="*/ 129 h 42"/>
                <a:gd name="T26" fmla="*/ 93 w 26"/>
                <a:gd name="T27" fmla="*/ 0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42">
                  <a:moveTo>
                    <a:pt x="7" y="0"/>
                  </a:moveTo>
                  <a:cubicBezTo>
                    <a:pt x="6" y="5"/>
                    <a:pt x="8" y="9"/>
                    <a:pt x="5" y="14"/>
                  </a:cubicBezTo>
                  <a:cubicBezTo>
                    <a:pt x="3" y="19"/>
                    <a:pt x="2" y="23"/>
                    <a:pt x="0" y="27"/>
                  </a:cubicBezTo>
                  <a:cubicBezTo>
                    <a:pt x="1" y="23"/>
                    <a:pt x="5" y="19"/>
                    <a:pt x="7" y="16"/>
                  </a:cubicBezTo>
                  <a:cubicBezTo>
                    <a:pt x="6" y="20"/>
                    <a:pt x="4" y="26"/>
                    <a:pt x="6" y="30"/>
                  </a:cubicBezTo>
                  <a:cubicBezTo>
                    <a:pt x="8" y="35"/>
                    <a:pt x="11" y="38"/>
                    <a:pt x="13" y="42"/>
                  </a:cubicBezTo>
                  <a:cubicBezTo>
                    <a:pt x="12" y="39"/>
                    <a:pt x="13" y="35"/>
                    <a:pt x="12" y="31"/>
                  </a:cubicBezTo>
                  <a:cubicBezTo>
                    <a:pt x="13" y="34"/>
                    <a:pt x="13" y="37"/>
                    <a:pt x="15" y="39"/>
                  </a:cubicBezTo>
                  <a:cubicBezTo>
                    <a:pt x="15" y="32"/>
                    <a:pt x="13" y="25"/>
                    <a:pt x="15" y="18"/>
                  </a:cubicBezTo>
                  <a:cubicBezTo>
                    <a:pt x="17" y="11"/>
                    <a:pt x="20" y="4"/>
                    <a:pt x="26" y="0"/>
                  </a:cubicBezTo>
                  <a:cubicBezTo>
                    <a:pt x="21" y="4"/>
                    <a:pt x="15" y="7"/>
                    <a:pt x="11" y="12"/>
                  </a:cubicBezTo>
                  <a:cubicBezTo>
                    <a:pt x="12" y="10"/>
                    <a:pt x="13" y="9"/>
                    <a:pt x="13" y="7"/>
                  </a:cubicBezTo>
                  <a:cubicBezTo>
                    <a:pt x="13" y="8"/>
                    <a:pt x="11" y="9"/>
                    <a:pt x="10" y="9"/>
                  </a:cubicBezTo>
                  <a:cubicBezTo>
                    <a:pt x="10" y="6"/>
                    <a:pt x="9" y="3"/>
                    <a:pt x="8" y="0"/>
                  </a:cubicBezTo>
                </a:path>
              </a:pathLst>
            </a:custGeom>
            <a:solidFill>
              <a:srgbClr val="EF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6" name="Rectangle 5"/>
          <p:cNvSpPr/>
          <p:nvPr/>
        </p:nvSpPr>
        <p:spPr>
          <a:xfrm>
            <a:off x="4738407" y="5907321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58" name="Group 331"/>
          <p:cNvGrpSpPr>
            <a:grpSpLocks/>
          </p:cNvGrpSpPr>
          <p:nvPr/>
        </p:nvGrpSpPr>
        <p:grpSpPr bwMode="auto">
          <a:xfrm rot="21357652">
            <a:off x="1494564" y="4963458"/>
            <a:ext cx="1245481" cy="645397"/>
            <a:chOff x="551" y="2111"/>
            <a:chExt cx="333" cy="344"/>
          </a:xfrm>
        </p:grpSpPr>
        <p:sp>
          <p:nvSpPr>
            <p:cNvPr id="59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0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1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2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3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4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5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6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7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8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69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0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1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2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3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4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5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6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7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8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79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0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1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2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3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4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5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6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7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8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89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0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1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2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3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4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5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6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7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8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99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0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1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102" name="Group 331"/>
          <p:cNvGrpSpPr>
            <a:grpSpLocks/>
          </p:cNvGrpSpPr>
          <p:nvPr/>
        </p:nvGrpSpPr>
        <p:grpSpPr bwMode="auto">
          <a:xfrm rot="20785128">
            <a:off x="6145144" y="2422338"/>
            <a:ext cx="798844" cy="546867"/>
            <a:chOff x="551" y="2111"/>
            <a:chExt cx="333" cy="344"/>
          </a:xfrm>
        </p:grpSpPr>
        <p:sp>
          <p:nvSpPr>
            <p:cNvPr id="103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4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5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6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7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8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09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0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1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2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3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4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5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6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7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8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19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0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1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2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3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4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5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6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7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8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29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0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1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2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3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4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5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6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7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8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39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0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1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2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3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4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5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146" name="Group 331"/>
          <p:cNvGrpSpPr>
            <a:grpSpLocks/>
          </p:cNvGrpSpPr>
          <p:nvPr/>
        </p:nvGrpSpPr>
        <p:grpSpPr bwMode="auto">
          <a:xfrm rot="20785128">
            <a:off x="5652695" y="2431539"/>
            <a:ext cx="798844" cy="546867"/>
            <a:chOff x="551" y="2111"/>
            <a:chExt cx="333" cy="344"/>
          </a:xfrm>
        </p:grpSpPr>
        <p:sp>
          <p:nvSpPr>
            <p:cNvPr id="147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8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49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0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1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2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3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4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5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6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7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8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59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0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1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2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3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4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5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6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7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8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69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0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1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2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3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4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5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6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7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8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79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0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1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2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3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4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5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6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7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8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89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4" name="Rectangle 3"/>
          <p:cNvSpPr/>
          <p:nvPr/>
        </p:nvSpPr>
        <p:spPr>
          <a:xfrm>
            <a:off x="4708689" y="2663855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190" name="Rectangle 189"/>
          <p:cNvSpPr/>
          <p:nvPr/>
        </p:nvSpPr>
        <p:spPr>
          <a:xfrm>
            <a:off x="9653047" y="2529253"/>
            <a:ext cx="1055802" cy="4249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grpSp>
        <p:nvGrpSpPr>
          <p:cNvPr id="191" name="Group 331"/>
          <p:cNvGrpSpPr>
            <a:grpSpLocks/>
          </p:cNvGrpSpPr>
          <p:nvPr/>
        </p:nvGrpSpPr>
        <p:grpSpPr bwMode="auto">
          <a:xfrm rot="1012060">
            <a:off x="9534009" y="2602040"/>
            <a:ext cx="415673" cy="453104"/>
            <a:chOff x="551" y="2111"/>
            <a:chExt cx="333" cy="344"/>
          </a:xfrm>
        </p:grpSpPr>
        <p:sp>
          <p:nvSpPr>
            <p:cNvPr id="192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3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4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5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6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7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8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199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0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1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2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3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4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5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6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7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8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09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0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1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2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3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4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5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6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7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8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19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0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1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2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3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4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5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6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7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8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29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0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1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2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3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4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235" name="Group 331"/>
          <p:cNvGrpSpPr>
            <a:grpSpLocks/>
          </p:cNvGrpSpPr>
          <p:nvPr/>
        </p:nvGrpSpPr>
        <p:grpSpPr bwMode="auto">
          <a:xfrm rot="17943719">
            <a:off x="10360596" y="2630052"/>
            <a:ext cx="472189" cy="431774"/>
            <a:chOff x="551" y="2111"/>
            <a:chExt cx="333" cy="344"/>
          </a:xfrm>
        </p:grpSpPr>
        <p:sp>
          <p:nvSpPr>
            <p:cNvPr id="236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7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8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39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0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1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2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3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4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5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6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7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8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49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0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1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2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3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4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5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6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7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8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59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0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1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2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3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4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5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6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7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8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69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0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1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2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3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4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5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6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7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78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279" name="Group 331"/>
          <p:cNvGrpSpPr>
            <a:grpSpLocks/>
          </p:cNvGrpSpPr>
          <p:nvPr/>
        </p:nvGrpSpPr>
        <p:grpSpPr bwMode="auto">
          <a:xfrm>
            <a:off x="4775866" y="4215037"/>
            <a:ext cx="2906395" cy="546867"/>
            <a:chOff x="551" y="2111"/>
            <a:chExt cx="333" cy="344"/>
          </a:xfrm>
        </p:grpSpPr>
        <p:sp>
          <p:nvSpPr>
            <p:cNvPr id="280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1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2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3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4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5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6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7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8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89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0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1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2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3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4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5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6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7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8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299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0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1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2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3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4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5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6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7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8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09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0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1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2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3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4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5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6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7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8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19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0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1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2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324" name="TextBox 323"/>
          <p:cNvSpPr txBox="1"/>
          <p:nvPr/>
        </p:nvSpPr>
        <p:spPr>
          <a:xfrm>
            <a:off x="5444179" y="5674325"/>
            <a:ext cx="1538908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l-GR" dirty="0"/>
          </a:p>
        </p:txBody>
      </p:sp>
      <p:grpSp>
        <p:nvGrpSpPr>
          <p:cNvPr id="325" name="Group 331"/>
          <p:cNvGrpSpPr>
            <a:grpSpLocks/>
          </p:cNvGrpSpPr>
          <p:nvPr/>
        </p:nvGrpSpPr>
        <p:grpSpPr bwMode="auto">
          <a:xfrm>
            <a:off x="5378472" y="5907321"/>
            <a:ext cx="1618556" cy="334210"/>
            <a:chOff x="551" y="2111"/>
            <a:chExt cx="333" cy="344"/>
          </a:xfrm>
        </p:grpSpPr>
        <p:sp>
          <p:nvSpPr>
            <p:cNvPr id="326" name="Freeform 332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solidFill>
              <a:srgbClr val="E7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7" name="Freeform 333"/>
            <p:cNvSpPr>
              <a:spLocks/>
            </p:cNvSpPr>
            <p:nvPr/>
          </p:nvSpPr>
          <p:spPr bwMode="auto">
            <a:xfrm>
              <a:off x="551" y="2111"/>
              <a:ext cx="333" cy="344"/>
            </a:xfrm>
            <a:custGeom>
              <a:avLst/>
              <a:gdLst>
                <a:gd name="T0" fmla="*/ 270 w 133"/>
                <a:gd name="T1" fmla="*/ 1387 h 129"/>
                <a:gd name="T2" fmla="*/ 220 w 133"/>
                <a:gd name="T3" fmla="*/ 1229 h 129"/>
                <a:gd name="T4" fmla="*/ 95 w 133"/>
                <a:gd name="T5" fmla="*/ 627 h 129"/>
                <a:gd name="T6" fmla="*/ 426 w 133"/>
                <a:gd name="T7" fmla="*/ 341 h 129"/>
                <a:gd name="T8" fmla="*/ 658 w 133"/>
                <a:gd name="T9" fmla="*/ 149 h 129"/>
                <a:gd name="T10" fmla="*/ 929 w 133"/>
                <a:gd name="T11" fmla="*/ 248 h 129"/>
                <a:gd name="T12" fmla="*/ 1192 w 133"/>
                <a:gd name="T13" fmla="*/ 56 h 129"/>
                <a:gd name="T14" fmla="*/ 1492 w 133"/>
                <a:gd name="T15" fmla="*/ 307 h 129"/>
                <a:gd name="T16" fmla="*/ 1788 w 133"/>
                <a:gd name="T17" fmla="*/ 320 h 129"/>
                <a:gd name="T18" fmla="*/ 1975 w 133"/>
                <a:gd name="T19" fmla="*/ 704 h 129"/>
                <a:gd name="T20" fmla="*/ 2056 w 133"/>
                <a:gd name="T21" fmla="*/ 1117 h 129"/>
                <a:gd name="T22" fmla="*/ 1868 w 133"/>
                <a:gd name="T23" fmla="*/ 1515 h 129"/>
                <a:gd name="T24" fmla="*/ 1492 w 133"/>
                <a:gd name="T25" fmla="*/ 2184 h 129"/>
                <a:gd name="T26" fmla="*/ 1004 w 133"/>
                <a:gd name="T27" fmla="*/ 2333 h 129"/>
                <a:gd name="T28" fmla="*/ 563 w 133"/>
                <a:gd name="T29" fmla="*/ 1955 h 129"/>
                <a:gd name="T30" fmla="*/ 270 w 133"/>
                <a:gd name="T31" fmla="*/ 138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3" h="129">
                  <a:moveTo>
                    <a:pt x="17" y="73"/>
                  </a:moveTo>
                  <a:cubicBezTo>
                    <a:pt x="17" y="73"/>
                    <a:pt x="18" y="68"/>
                    <a:pt x="14" y="65"/>
                  </a:cubicBezTo>
                  <a:cubicBezTo>
                    <a:pt x="11" y="63"/>
                    <a:pt x="0" y="46"/>
                    <a:pt x="6" y="33"/>
                  </a:cubicBezTo>
                  <a:cubicBezTo>
                    <a:pt x="12" y="21"/>
                    <a:pt x="24" y="24"/>
                    <a:pt x="27" y="18"/>
                  </a:cubicBezTo>
                  <a:cubicBezTo>
                    <a:pt x="29" y="13"/>
                    <a:pt x="30" y="9"/>
                    <a:pt x="42" y="8"/>
                  </a:cubicBezTo>
                  <a:cubicBezTo>
                    <a:pt x="54" y="6"/>
                    <a:pt x="59" y="13"/>
                    <a:pt x="59" y="13"/>
                  </a:cubicBezTo>
                  <a:cubicBezTo>
                    <a:pt x="59" y="13"/>
                    <a:pt x="62" y="0"/>
                    <a:pt x="76" y="3"/>
                  </a:cubicBezTo>
                  <a:cubicBezTo>
                    <a:pt x="91" y="5"/>
                    <a:pt x="95" y="16"/>
                    <a:pt x="95" y="16"/>
                  </a:cubicBezTo>
                  <a:cubicBezTo>
                    <a:pt x="95" y="16"/>
                    <a:pt x="103" y="7"/>
                    <a:pt x="114" y="17"/>
                  </a:cubicBezTo>
                  <a:cubicBezTo>
                    <a:pt x="125" y="26"/>
                    <a:pt x="121" y="33"/>
                    <a:pt x="126" y="37"/>
                  </a:cubicBezTo>
                  <a:cubicBezTo>
                    <a:pt x="131" y="41"/>
                    <a:pt x="133" y="50"/>
                    <a:pt x="131" y="59"/>
                  </a:cubicBezTo>
                  <a:cubicBezTo>
                    <a:pt x="128" y="67"/>
                    <a:pt x="119" y="71"/>
                    <a:pt x="119" y="80"/>
                  </a:cubicBezTo>
                  <a:cubicBezTo>
                    <a:pt x="120" y="88"/>
                    <a:pt x="111" y="118"/>
                    <a:pt x="95" y="115"/>
                  </a:cubicBezTo>
                  <a:cubicBezTo>
                    <a:pt x="95" y="115"/>
                    <a:pt x="76" y="129"/>
                    <a:pt x="64" y="123"/>
                  </a:cubicBezTo>
                  <a:cubicBezTo>
                    <a:pt x="52" y="118"/>
                    <a:pt x="44" y="103"/>
                    <a:pt x="36" y="103"/>
                  </a:cubicBezTo>
                  <a:cubicBezTo>
                    <a:pt x="29" y="103"/>
                    <a:pt x="12" y="92"/>
                    <a:pt x="17" y="7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8" name="Freeform 334"/>
            <p:cNvSpPr>
              <a:spLocks/>
            </p:cNvSpPr>
            <p:nvPr/>
          </p:nvSpPr>
          <p:spPr bwMode="auto">
            <a:xfrm>
              <a:off x="731" y="2319"/>
              <a:ext cx="75" cy="104"/>
            </a:xfrm>
            <a:custGeom>
              <a:avLst/>
              <a:gdLst>
                <a:gd name="T0" fmla="*/ 470 w 30"/>
                <a:gd name="T1" fmla="*/ 661 h 39"/>
                <a:gd name="T2" fmla="*/ 238 w 30"/>
                <a:gd name="T3" fmla="*/ 0 h 39"/>
                <a:gd name="T4" fmla="*/ 175 w 30"/>
                <a:gd name="T5" fmla="*/ 376 h 39"/>
                <a:gd name="T6" fmla="*/ 0 w 30"/>
                <a:gd name="T7" fmla="*/ 264 h 39"/>
                <a:gd name="T8" fmla="*/ 208 w 30"/>
                <a:gd name="T9" fmla="*/ 512 h 39"/>
                <a:gd name="T10" fmla="*/ 283 w 30"/>
                <a:gd name="T11" fmla="*/ 739 h 39"/>
                <a:gd name="T12" fmla="*/ 425 w 30"/>
                <a:gd name="T13" fmla="*/ 704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9">
                  <a:moveTo>
                    <a:pt x="30" y="35"/>
                  </a:moveTo>
                  <a:cubicBezTo>
                    <a:pt x="13" y="38"/>
                    <a:pt x="7" y="11"/>
                    <a:pt x="15" y="0"/>
                  </a:cubicBezTo>
                  <a:cubicBezTo>
                    <a:pt x="10" y="6"/>
                    <a:pt x="11" y="13"/>
                    <a:pt x="11" y="20"/>
                  </a:cubicBezTo>
                  <a:cubicBezTo>
                    <a:pt x="7" y="18"/>
                    <a:pt x="5" y="15"/>
                    <a:pt x="0" y="14"/>
                  </a:cubicBezTo>
                  <a:cubicBezTo>
                    <a:pt x="5" y="18"/>
                    <a:pt x="9" y="22"/>
                    <a:pt x="13" y="27"/>
                  </a:cubicBezTo>
                  <a:cubicBezTo>
                    <a:pt x="16" y="30"/>
                    <a:pt x="21" y="34"/>
                    <a:pt x="18" y="39"/>
                  </a:cubicBezTo>
                  <a:cubicBezTo>
                    <a:pt x="21" y="39"/>
                    <a:pt x="24" y="37"/>
                    <a:pt x="27" y="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29" name="Freeform 335"/>
            <p:cNvSpPr>
              <a:spLocks/>
            </p:cNvSpPr>
            <p:nvPr/>
          </p:nvSpPr>
          <p:spPr bwMode="auto">
            <a:xfrm>
              <a:off x="628" y="2199"/>
              <a:ext cx="58" cy="98"/>
            </a:xfrm>
            <a:custGeom>
              <a:avLst/>
              <a:gdLst>
                <a:gd name="T0" fmla="*/ 192 w 23"/>
                <a:gd name="T1" fmla="*/ 21 h 37"/>
                <a:gd name="T2" fmla="*/ 83 w 23"/>
                <a:gd name="T3" fmla="*/ 132 h 37"/>
                <a:gd name="T4" fmla="*/ 63 w 23"/>
                <a:gd name="T5" fmla="*/ 392 h 37"/>
                <a:gd name="T6" fmla="*/ 159 w 23"/>
                <a:gd name="T7" fmla="*/ 596 h 37"/>
                <a:gd name="T8" fmla="*/ 368 w 23"/>
                <a:gd name="T9" fmla="*/ 667 h 37"/>
                <a:gd name="T10" fmla="*/ 272 w 23"/>
                <a:gd name="T11" fmla="*/ 689 h 37"/>
                <a:gd name="T12" fmla="*/ 159 w 23"/>
                <a:gd name="T13" fmla="*/ 630 h 37"/>
                <a:gd name="T14" fmla="*/ 20 w 23"/>
                <a:gd name="T15" fmla="*/ 408 h 37"/>
                <a:gd name="T16" fmla="*/ 63 w 23"/>
                <a:gd name="T17" fmla="*/ 111 h 37"/>
                <a:gd name="T18" fmla="*/ 179 w 23"/>
                <a:gd name="T19" fmla="*/ 34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37">
                  <a:moveTo>
                    <a:pt x="12" y="1"/>
                  </a:moveTo>
                  <a:cubicBezTo>
                    <a:pt x="9" y="1"/>
                    <a:pt x="6" y="4"/>
                    <a:pt x="5" y="7"/>
                  </a:cubicBezTo>
                  <a:cubicBezTo>
                    <a:pt x="3" y="11"/>
                    <a:pt x="3" y="16"/>
                    <a:pt x="4" y="21"/>
                  </a:cubicBezTo>
                  <a:cubicBezTo>
                    <a:pt x="4" y="25"/>
                    <a:pt x="6" y="30"/>
                    <a:pt x="10" y="32"/>
                  </a:cubicBezTo>
                  <a:cubicBezTo>
                    <a:pt x="14" y="35"/>
                    <a:pt x="18" y="35"/>
                    <a:pt x="23" y="36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4" y="36"/>
                    <a:pt x="12" y="36"/>
                    <a:pt x="10" y="34"/>
                  </a:cubicBezTo>
                  <a:cubicBezTo>
                    <a:pt x="5" y="31"/>
                    <a:pt x="2" y="27"/>
                    <a:pt x="1" y="22"/>
                  </a:cubicBezTo>
                  <a:cubicBezTo>
                    <a:pt x="0" y="16"/>
                    <a:pt x="1" y="11"/>
                    <a:pt x="4" y="6"/>
                  </a:cubicBezTo>
                  <a:cubicBezTo>
                    <a:pt x="5" y="4"/>
                    <a:pt x="9" y="0"/>
                    <a:pt x="1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0" name="Freeform 336"/>
            <p:cNvSpPr>
              <a:spLocks/>
            </p:cNvSpPr>
            <p:nvPr/>
          </p:nvSpPr>
          <p:spPr bwMode="auto">
            <a:xfrm>
              <a:off x="726" y="2145"/>
              <a:ext cx="102" cy="107"/>
            </a:xfrm>
            <a:custGeom>
              <a:avLst/>
              <a:gdLst>
                <a:gd name="T0" fmla="*/ 341 w 41"/>
                <a:gd name="T1" fmla="*/ 0 h 40"/>
                <a:gd name="T2" fmla="*/ 353 w 41"/>
                <a:gd name="T3" fmla="*/ 193 h 40"/>
                <a:gd name="T4" fmla="*/ 321 w 41"/>
                <a:gd name="T5" fmla="*/ 286 h 40"/>
                <a:gd name="T6" fmla="*/ 259 w 41"/>
                <a:gd name="T7" fmla="*/ 286 h 40"/>
                <a:gd name="T8" fmla="*/ 104 w 41"/>
                <a:gd name="T9" fmla="*/ 342 h 40"/>
                <a:gd name="T10" fmla="*/ 0 w 41"/>
                <a:gd name="T11" fmla="*/ 538 h 40"/>
                <a:gd name="T12" fmla="*/ 353 w 41"/>
                <a:gd name="T13" fmla="*/ 321 h 40"/>
                <a:gd name="T14" fmla="*/ 632 w 41"/>
                <a:gd name="T15" fmla="*/ 765 h 40"/>
                <a:gd name="T16" fmla="*/ 570 w 41"/>
                <a:gd name="T17" fmla="*/ 479 h 40"/>
                <a:gd name="T18" fmla="*/ 445 w 41"/>
                <a:gd name="T19" fmla="*/ 342 h 40"/>
                <a:gd name="T20" fmla="*/ 371 w 41"/>
                <a:gd name="T21" fmla="*/ 209 h 40"/>
                <a:gd name="T22" fmla="*/ 383 w 41"/>
                <a:gd name="T23" fmla="*/ 35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0">
                  <a:moveTo>
                    <a:pt x="22" y="0"/>
                  </a:moveTo>
                  <a:cubicBezTo>
                    <a:pt x="24" y="3"/>
                    <a:pt x="24" y="7"/>
                    <a:pt x="23" y="10"/>
                  </a:cubicBezTo>
                  <a:cubicBezTo>
                    <a:pt x="22" y="11"/>
                    <a:pt x="22" y="14"/>
                    <a:pt x="21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3" y="15"/>
                    <a:pt x="9" y="16"/>
                    <a:pt x="7" y="18"/>
                  </a:cubicBezTo>
                  <a:cubicBezTo>
                    <a:pt x="3" y="21"/>
                    <a:pt x="2" y="25"/>
                    <a:pt x="0" y="28"/>
                  </a:cubicBezTo>
                  <a:cubicBezTo>
                    <a:pt x="5" y="20"/>
                    <a:pt x="14" y="14"/>
                    <a:pt x="23" y="17"/>
                  </a:cubicBezTo>
                  <a:cubicBezTo>
                    <a:pt x="32" y="20"/>
                    <a:pt x="41" y="30"/>
                    <a:pt x="41" y="40"/>
                  </a:cubicBezTo>
                  <a:cubicBezTo>
                    <a:pt x="41" y="35"/>
                    <a:pt x="39" y="29"/>
                    <a:pt x="37" y="25"/>
                  </a:cubicBezTo>
                  <a:cubicBezTo>
                    <a:pt x="35" y="22"/>
                    <a:pt x="32" y="19"/>
                    <a:pt x="29" y="18"/>
                  </a:cubicBezTo>
                  <a:cubicBezTo>
                    <a:pt x="26" y="16"/>
                    <a:pt x="24" y="15"/>
                    <a:pt x="24" y="11"/>
                  </a:cubicBezTo>
                  <a:cubicBezTo>
                    <a:pt x="24" y="9"/>
                    <a:pt x="26" y="3"/>
                    <a:pt x="2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1" name="Freeform 337"/>
            <p:cNvSpPr>
              <a:spLocks/>
            </p:cNvSpPr>
            <p:nvPr/>
          </p:nvSpPr>
          <p:spPr bwMode="auto">
            <a:xfrm>
              <a:off x="578" y="2241"/>
              <a:ext cx="65" cy="78"/>
            </a:xfrm>
            <a:custGeom>
              <a:avLst/>
              <a:gdLst>
                <a:gd name="T0" fmla="*/ 408 w 26"/>
                <a:gd name="T1" fmla="*/ 274 h 29"/>
                <a:gd name="T2" fmla="*/ 220 w 26"/>
                <a:gd name="T3" fmla="*/ 290 h 29"/>
                <a:gd name="T4" fmla="*/ 125 w 26"/>
                <a:gd name="T5" fmla="*/ 406 h 29"/>
                <a:gd name="T6" fmla="*/ 95 w 26"/>
                <a:gd name="T7" fmla="*/ 565 h 29"/>
                <a:gd name="T8" fmla="*/ 95 w 26"/>
                <a:gd name="T9" fmla="*/ 347 h 29"/>
                <a:gd name="T10" fmla="*/ 0 w 26"/>
                <a:gd name="T11" fmla="*/ 218 h 29"/>
                <a:gd name="T12" fmla="*/ 83 w 26"/>
                <a:gd name="T13" fmla="*/ 312 h 29"/>
                <a:gd name="T14" fmla="*/ 208 w 26"/>
                <a:gd name="T15" fmla="*/ 253 h 29"/>
                <a:gd name="T16" fmla="*/ 313 w 26"/>
                <a:gd name="T17" fmla="*/ 137 h 29"/>
                <a:gd name="T18" fmla="*/ 345 w 26"/>
                <a:gd name="T19" fmla="*/ 0 h 29"/>
                <a:gd name="T20" fmla="*/ 408 w 26"/>
                <a:gd name="T21" fmla="*/ 253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9">
                  <a:moveTo>
                    <a:pt x="26" y="14"/>
                  </a:moveTo>
                  <a:cubicBezTo>
                    <a:pt x="22" y="10"/>
                    <a:pt x="17" y="13"/>
                    <a:pt x="14" y="15"/>
                  </a:cubicBezTo>
                  <a:cubicBezTo>
                    <a:pt x="12" y="17"/>
                    <a:pt x="10" y="19"/>
                    <a:pt x="8" y="21"/>
                  </a:cubicBezTo>
                  <a:cubicBezTo>
                    <a:pt x="7" y="23"/>
                    <a:pt x="7" y="26"/>
                    <a:pt x="6" y="29"/>
                  </a:cubicBezTo>
                  <a:cubicBezTo>
                    <a:pt x="5" y="25"/>
                    <a:pt x="8" y="21"/>
                    <a:pt x="6" y="18"/>
                  </a:cubicBezTo>
                  <a:cubicBezTo>
                    <a:pt x="4" y="15"/>
                    <a:pt x="1" y="14"/>
                    <a:pt x="0" y="11"/>
                  </a:cubicBezTo>
                  <a:cubicBezTo>
                    <a:pt x="2" y="12"/>
                    <a:pt x="3" y="15"/>
                    <a:pt x="5" y="16"/>
                  </a:cubicBezTo>
                  <a:cubicBezTo>
                    <a:pt x="8" y="17"/>
                    <a:pt x="10" y="15"/>
                    <a:pt x="13" y="13"/>
                  </a:cubicBezTo>
                  <a:cubicBezTo>
                    <a:pt x="15" y="11"/>
                    <a:pt x="18" y="10"/>
                    <a:pt x="20" y="7"/>
                  </a:cubicBezTo>
                  <a:cubicBezTo>
                    <a:pt x="21" y="5"/>
                    <a:pt x="21" y="3"/>
                    <a:pt x="22" y="0"/>
                  </a:cubicBezTo>
                  <a:cubicBezTo>
                    <a:pt x="23" y="5"/>
                    <a:pt x="23" y="9"/>
                    <a:pt x="26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2" name="Freeform 338"/>
            <p:cNvSpPr>
              <a:spLocks/>
            </p:cNvSpPr>
            <p:nvPr/>
          </p:nvSpPr>
          <p:spPr bwMode="auto">
            <a:xfrm>
              <a:off x="733" y="2295"/>
              <a:ext cx="83" cy="18"/>
            </a:xfrm>
            <a:custGeom>
              <a:avLst/>
              <a:gdLst>
                <a:gd name="T0" fmla="*/ 0 w 33"/>
                <a:gd name="T1" fmla="*/ 33 h 7"/>
                <a:gd name="T2" fmla="*/ 284 w 33"/>
                <a:gd name="T3" fmla="*/ 85 h 7"/>
                <a:gd name="T4" fmla="*/ 526 w 33"/>
                <a:gd name="T5" fmla="*/ 0 h 7"/>
                <a:gd name="T6" fmla="*/ 221 w 33"/>
                <a:gd name="T7" fmla="*/ 118 h 7"/>
                <a:gd name="T8" fmla="*/ 20 w 33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7">
                  <a:moveTo>
                    <a:pt x="0" y="2"/>
                  </a:moveTo>
                  <a:cubicBezTo>
                    <a:pt x="6" y="5"/>
                    <a:pt x="11" y="5"/>
                    <a:pt x="18" y="5"/>
                  </a:cubicBezTo>
                  <a:cubicBezTo>
                    <a:pt x="23" y="5"/>
                    <a:pt x="28" y="2"/>
                    <a:pt x="33" y="0"/>
                  </a:cubicBezTo>
                  <a:cubicBezTo>
                    <a:pt x="29" y="6"/>
                    <a:pt x="21" y="7"/>
                    <a:pt x="14" y="7"/>
                  </a:cubicBezTo>
                  <a:cubicBezTo>
                    <a:pt x="9" y="7"/>
                    <a:pt x="5" y="5"/>
                    <a:pt x="1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3" name="Freeform 339"/>
            <p:cNvSpPr>
              <a:spLocks/>
            </p:cNvSpPr>
            <p:nvPr/>
          </p:nvSpPr>
          <p:spPr bwMode="auto">
            <a:xfrm>
              <a:off x="686" y="2145"/>
              <a:ext cx="27" cy="62"/>
            </a:xfrm>
            <a:custGeom>
              <a:avLst/>
              <a:gdLst>
                <a:gd name="T0" fmla="*/ 61 w 11"/>
                <a:gd name="T1" fmla="*/ 0 h 23"/>
                <a:gd name="T2" fmla="*/ 91 w 11"/>
                <a:gd name="T3" fmla="*/ 218 h 23"/>
                <a:gd name="T4" fmla="*/ 71 w 11"/>
                <a:gd name="T5" fmla="*/ 334 h 23"/>
                <a:gd name="T6" fmla="*/ 0 w 11"/>
                <a:gd name="T7" fmla="*/ 369 h 23"/>
                <a:gd name="T8" fmla="*/ 91 w 11"/>
                <a:gd name="T9" fmla="*/ 369 h 23"/>
                <a:gd name="T10" fmla="*/ 162 w 11"/>
                <a:gd name="T11" fmla="*/ 450 h 23"/>
                <a:gd name="T12" fmla="*/ 120 w 11"/>
                <a:gd name="T13" fmla="*/ 218 h 23"/>
                <a:gd name="T14" fmla="*/ 91 w 11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23">
                  <a:moveTo>
                    <a:pt x="4" y="0"/>
                  </a:moveTo>
                  <a:cubicBezTo>
                    <a:pt x="5" y="4"/>
                    <a:pt x="7" y="7"/>
                    <a:pt x="6" y="11"/>
                  </a:cubicBezTo>
                  <a:cubicBezTo>
                    <a:pt x="6" y="13"/>
                    <a:pt x="6" y="16"/>
                    <a:pt x="5" y="17"/>
                  </a:cubicBezTo>
                  <a:cubicBezTo>
                    <a:pt x="4" y="19"/>
                    <a:pt x="2" y="18"/>
                    <a:pt x="0" y="19"/>
                  </a:cubicBezTo>
                  <a:cubicBezTo>
                    <a:pt x="2" y="20"/>
                    <a:pt x="4" y="19"/>
                    <a:pt x="6" y="19"/>
                  </a:cubicBezTo>
                  <a:cubicBezTo>
                    <a:pt x="8" y="20"/>
                    <a:pt x="10" y="22"/>
                    <a:pt x="11" y="23"/>
                  </a:cubicBezTo>
                  <a:cubicBezTo>
                    <a:pt x="8" y="19"/>
                    <a:pt x="8" y="16"/>
                    <a:pt x="8" y="11"/>
                  </a:cubicBezTo>
                  <a:cubicBezTo>
                    <a:pt x="8" y="7"/>
                    <a:pt x="6" y="4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4" name="Freeform 340"/>
            <p:cNvSpPr>
              <a:spLocks/>
            </p:cNvSpPr>
            <p:nvPr/>
          </p:nvSpPr>
          <p:spPr bwMode="auto">
            <a:xfrm>
              <a:off x="666" y="2351"/>
              <a:ext cx="30" cy="18"/>
            </a:xfrm>
            <a:custGeom>
              <a:avLst/>
              <a:gdLst>
                <a:gd name="T0" fmla="*/ 188 w 12"/>
                <a:gd name="T1" fmla="*/ 21 h 7"/>
                <a:gd name="T2" fmla="*/ 0 w 12"/>
                <a:gd name="T3" fmla="*/ 118 h 7"/>
                <a:gd name="T4" fmla="*/ 188 w 12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8" y="0"/>
                    <a:pt x="2" y="3"/>
                    <a:pt x="0" y="7"/>
                  </a:cubicBezTo>
                  <a:cubicBezTo>
                    <a:pt x="1" y="0"/>
                    <a:pt x="8" y="1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5" name="Freeform 341"/>
            <p:cNvSpPr>
              <a:spLocks/>
            </p:cNvSpPr>
            <p:nvPr/>
          </p:nvSpPr>
          <p:spPr bwMode="auto">
            <a:xfrm>
              <a:off x="638" y="2196"/>
              <a:ext cx="78" cy="83"/>
            </a:xfrm>
            <a:custGeom>
              <a:avLst/>
              <a:gdLst>
                <a:gd name="T0" fmla="*/ 400 w 31"/>
                <a:gd name="T1" fmla="*/ 35 h 31"/>
                <a:gd name="T2" fmla="*/ 254 w 31"/>
                <a:gd name="T3" fmla="*/ 21 h 31"/>
                <a:gd name="T4" fmla="*/ 126 w 31"/>
                <a:gd name="T5" fmla="*/ 115 h 31"/>
                <a:gd name="T6" fmla="*/ 83 w 31"/>
                <a:gd name="T7" fmla="*/ 501 h 31"/>
                <a:gd name="T8" fmla="*/ 242 w 31"/>
                <a:gd name="T9" fmla="*/ 501 h 31"/>
                <a:gd name="T10" fmla="*/ 242 w 31"/>
                <a:gd name="T11" fmla="*/ 367 h 31"/>
                <a:gd name="T12" fmla="*/ 304 w 31"/>
                <a:gd name="T13" fmla="*/ 265 h 31"/>
                <a:gd name="T14" fmla="*/ 380 w 31"/>
                <a:gd name="T15" fmla="*/ 3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1">
                  <a:moveTo>
                    <a:pt x="25" y="2"/>
                  </a:moveTo>
                  <a:cubicBezTo>
                    <a:pt x="23" y="0"/>
                    <a:pt x="18" y="1"/>
                    <a:pt x="16" y="1"/>
                  </a:cubicBezTo>
                  <a:cubicBezTo>
                    <a:pt x="13" y="2"/>
                    <a:pt x="10" y="3"/>
                    <a:pt x="8" y="6"/>
                  </a:cubicBezTo>
                  <a:cubicBezTo>
                    <a:pt x="4" y="11"/>
                    <a:pt x="0" y="20"/>
                    <a:pt x="5" y="26"/>
                  </a:cubicBezTo>
                  <a:cubicBezTo>
                    <a:pt x="7" y="30"/>
                    <a:pt x="14" y="31"/>
                    <a:pt x="15" y="26"/>
                  </a:cubicBezTo>
                  <a:cubicBezTo>
                    <a:pt x="15" y="23"/>
                    <a:pt x="14" y="21"/>
                    <a:pt x="15" y="19"/>
                  </a:cubicBezTo>
                  <a:cubicBezTo>
                    <a:pt x="16" y="16"/>
                    <a:pt x="18" y="15"/>
                    <a:pt x="19" y="14"/>
                  </a:cubicBezTo>
                  <a:cubicBezTo>
                    <a:pt x="22" y="12"/>
                    <a:pt x="31" y="5"/>
                    <a:pt x="24" y="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6" name="Freeform 342"/>
            <p:cNvSpPr>
              <a:spLocks/>
            </p:cNvSpPr>
            <p:nvPr/>
          </p:nvSpPr>
          <p:spPr bwMode="auto">
            <a:xfrm>
              <a:off x="726" y="2199"/>
              <a:ext cx="95" cy="104"/>
            </a:xfrm>
            <a:custGeom>
              <a:avLst/>
              <a:gdLst>
                <a:gd name="T0" fmla="*/ 595 w 38"/>
                <a:gd name="T1" fmla="*/ 307 h 39"/>
                <a:gd name="T2" fmla="*/ 500 w 38"/>
                <a:gd name="T3" fmla="*/ 115 h 39"/>
                <a:gd name="T4" fmla="*/ 408 w 38"/>
                <a:gd name="T5" fmla="*/ 56 h 39"/>
                <a:gd name="T6" fmla="*/ 313 w 38"/>
                <a:gd name="T7" fmla="*/ 0 h 39"/>
                <a:gd name="T8" fmla="*/ 250 w 38"/>
                <a:gd name="T9" fmla="*/ 0 h 39"/>
                <a:gd name="T10" fmla="*/ 188 w 38"/>
                <a:gd name="T11" fmla="*/ 21 h 39"/>
                <a:gd name="T12" fmla="*/ 95 w 38"/>
                <a:gd name="T13" fmla="*/ 93 h 39"/>
                <a:gd name="T14" fmla="*/ 0 w 38"/>
                <a:gd name="T15" fmla="*/ 376 h 39"/>
                <a:gd name="T16" fmla="*/ 95 w 38"/>
                <a:gd name="T17" fmla="*/ 661 h 39"/>
                <a:gd name="T18" fmla="*/ 313 w 38"/>
                <a:gd name="T19" fmla="*/ 456 h 39"/>
                <a:gd name="T20" fmla="*/ 533 w 38"/>
                <a:gd name="T21" fmla="*/ 376 h 39"/>
                <a:gd name="T22" fmla="*/ 583 w 38"/>
                <a:gd name="T23" fmla="*/ 307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9">
                  <a:moveTo>
                    <a:pt x="38" y="16"/>
                  </a:moveTo>
                  <a:cubicBezTo>
                    <a:pt x="37" y="13"/>
                    <a:pt x="34" y="9"/>
                    <a:pt x="32" y="6"/>
                  </a:cubicBezTo>
                  <a:cubicBezTo>
                    <a:pt x="30" y="5"/>
                    <a:pt x="28" y="4"/>
                    <a:pt x="26" y="3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5" y="0"/>
                    <a:pt x="14" y="0"/>
                    <a:pt x="12" y="1"/>
                  </a:cubicBezTo>
                  <a:cubicBezTo>
                    <a:pt x="10" y="1"/>
                    <a:pt x="8" y="3"/>
                    <a:pt x="6" y="5"/>
                  </a:cubicBezTo>
                  <a:cubicBezTo>
                    <a:pt x="2" y="10"/>
                    <a:pt x="1" y="14"/>
                    <a:pt x="0" y="20"/>
                  </a:cubicBezTo>
                  <a:cubicBezTo>
                    <a:pt x="0" y="25"/>
                    <a:pt x="1" y="32"/>
                    <a:pt x="6" y="35"/>
                  </a:cubicBezTo>
                  <a:cubicBezTo>
                    <a:pt x="14" y="39"/>
                    <a:pt x="16" y="27"/>
                    <a:pt x="20" y="24"/>
                  </a:cubicBezTo>
                  <a:cubicBezTo>
                    <a:pt x="24" y="21"/>
                    <a:pt x="30" y="22"/>
                    <a:pt x="34" y="20"/>
                  </a:cubicBezTo>
                  <a:cubicBezTo>
                    <a:pt x="35" y="19"/>
                    <a:pt x="37" y="16"/>
                    <a:pt x="37" y="1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7" name="Freeform 343"/>
            <p:cNvSpPr>
              <a:spLocks/>
            </p:cNvSpPr>
            <p:nvPr/>
          </p:nvSpPr>
          <p:spPr bwMode="auto">
            <a:xfrm>
              <a:off x="708" y="2124"/>
              <a:ext cx="65" cy="72"/>
            </a:xfrm>
            <a:custGeom>
              <a:avLst/>
              <a:gdLst>
                <a:gd name="T0" fmla="*/ 408 w 26"/>
                <a:gd name="T1" fmla="*/ 171 h 27"/>
                <a:gd name="T2" fmla="*/ 300 w 26"/>
                <a:gd name="T3" fmla="*/ 77 h 27"/>
                <a:gd name="T4" fmla="*/ 158 w 26"/>
                <a:gd name="T5" fmla="*/ 0 h 27"/>
                <a:gd name="T6" fmla="*/ 33 w 26"/>
                <a:gd name="T7" fmla="*/ 93 h 27"/>
                <a:gd name="T8" fmla="*/ 20 w 26"/>
                <a:gd name="T9" fmla="*/ 264 h 27"/>
                <a:gd name="T10" fmla="*/ 50 w 26"/>
                <a:gd name="T11" fmla="*/ 456 h 27"/>
                <a:gd name="T12" fmla="*/ 145 w 26"/>
                <a:gd name="T13" fmla="*/ 285 h 27"/>
                <a:gd name="T14" fmla="*/ 250 w 26"/>
                <a:gd name="T15" fmla="*/ 171 h 27"/>
                <a:gd name="T16" fmla="*/ 395 w 26"/>
                <a:gd name="T17" fmla="*/ 14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7">
                  <a:moveTo>
                    <a:pt x="26" y="9"/>
                  </a:moveTo>
                  <a:cubicBezTo>
                    <a:pt x="24" y="6"/>
                    <a:pt x="21" y="5"/>
                    <a:pt x="19" y="4"/>
                  </a:cubicBezTo>
                  <a:cubicBezTo>
                    <a:pt x="16" y="2"/>
                    <a:pt x="13" y="0"/>
                    <a:pt x="10" y="0"/>
                  </a:cubicBezTo>
                  <a:cubicBezTo>
                    <a:pt x="7" y="1"/>
                    <a:pt x="4" y="2"/>
                    <a:pt x="2" y="5"/>
                  </a:cubicBezTo>
                  <a:cubicBezTo>
                    <a:pt x="0" y="7"/>
                    <a:pt x="1" y="11"/>
                    <a:pt x="1" y="14"/>
                  </a:cubicBezTo>
                  <a:cubicBezTo>
                    <a:pt x="1" y="16"/>
                    <a:pt x="1" y="23"/>
                    <a:pt x="3" y="24"/>
                  </a:cubicBezTo>
                  <a:cubicBezTo>
                    <a:pt x="7" y="27"/>
                    <a:pt x="8" y="17"/>
                    <a:pt x="9" y="15"/>
                  </a:cubicBezTo>
                  <a:cubicBezTo>
                    <a:pt x="10" y="11"/>
                    <a:pt x="12" y="9"/>
                    <a:pt x="16" y="9"/>
                  </a:cubicBezTo>
                  <a:cubicBezTo>
                    <a:pt x="19" y="9"/>
                    <a:pt x="22" y="10"/>
                    <a:pt x="25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8" name="Freeform 344"/>
            <p:cNvSpPr>
              <a:spLocks/>
            </p:cNvSpPr>
            <p:nvPr/>
          </p:nvSpPr>
          <p:spPr bwMode="auto">
            <a:xfrm>
              <a:off x="576" y="2140"/>
              <a:ext cx="115" cy="141"/>
            </a:xfrm>
            <a:custGeom>
              <a:avLst/>
              <a:gdLst>
                <a:gd name="T0" fmla="*/ 720 w 46"/>
                <a:gd name="T1" fmla="*/ 149 h 53"/>
                <a:gd name="T2" fmla="*/ 658 w 46"/>
                <a:gd name="T3" fmla="*/ 56 h 53"/>
                <a:gd name="T4" fmla="*/ 500 w 46"/>
                <a:gd name="T5" fmla="*/ 21 h 53"/>
                <a:gd name="T6" fmla="*/ 345 w 46"/>
                <a:gd name="T7" fmla="*/ 170 h 53"/>
                <a:gd name="T8" fmla="*/ 175 w 46"/>
                <a:gd name="T9" fmla="*/ 303 h 53"/>
                <a:gd name="T10" fmla="*/ 63 w 46"/>
                <a:gd name="T11" fmla="*/ 396 h 53"/>
                <a:gd name="T12" fmla="*/ 0 w 46"/>
                <a:gd name="T13" fmla="*/ 580 h 53"/>
                <a:gd name="T14" fmla="*/ 95 w 46"/>
                <a:gd name="T15" fmla="*/ 907 h 53"/>
                <a:gd name="T16" fmla="*/ 238 w 46"/>
                <a:gd name="T17" fmla="*/ 737 h 53"/>
                <a:gd name="T18" fmla="*/ 208 w 46"/>
                <a:gd name="T19" fmla="*/ 396 h 53"/>
                <a:gd name="T20" fmla="*/ 300 w 46"/>
                <a:gd name="T21" fmla="*/ 261 h 53"/>
                <a:gd name="T22" fmla="*/ 408 w 46"/>
                <a:gd name="T23" fmla="*/ 247 h 53"/>
                <a:gd name="T24" fmla="*/ 550 w 46"/>
                <a:gd name="T25" fmla="*/ 149 h 53"/>
                <a:gd name="T26" fmla="*/ 658 w 46"/>
                <a:gd name="T27" fmla="*/ 149 h 53"/>
                <a:gd name="T28" fmla="*/ 720 w 46"/>
                <a:gd name="T29" fmla="*/ 149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3">
                  <a:moveTo>
                    <a:pt x="46" y="8"/>
                  </a:moveTo>
                  <a:cubicBezTo>
                    <a:pt x="44" y="7"/>
                    <a:pt x="44" y="4"/>
                    <a:pt x="42" y="3"/>
                  </a:cubicBezTo>
                  <a:cubicBezTo>
                    <a:pt x="39" y="1"/>
                    <a:pt x="36" y="1"/>
                    <a:pt x="32" y="1"/>
                  </a:cubicBezTo>
                  <a:cubicBezTo>
                    <a:pt x="26" y="0"/>
                    <a:pt x="24" y="4"/>
                    <a:pt x="22" y="9"/>
                  </a:cubicBezTo>
                  <a:cubicBezTo>
                    <a:pt x="20" y="14"/>
                    <a:pt x="14" y="14"/>
                    <a:pt x="11" y="16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2" y="24"/>
                    <a:pt x="0" y="28"/>
                    <a:pt x="0" y="31"/>
                  </a:cubicBezTo>
                  <a:cubicBezTo>
                    <a:pt x="0" y="37"/>
                    <a:pt x="1" y="45"/>
                    <a:pt x="6" y="48"/>
                  </a:cubicBezTo>
                  <a:cubicBezTo>
                    <a:pt x="12" y="53"/>
                    <a:pt x="16" y="44"/>
                    <a:pt x="15" y="39"/>
                  </a:cubicBezTo>
                  <a:cubicBezTo>
                    <a:pt x="14" y="33"/>
                    <a:pt x="11" y="27"/>
                    <a:pt x="13" y="21"/>
                  </a:cubicBezTo>
                  <a:cubicBezTo>
                    <a:pt x="14" y="18"/>
                    <a:pt x="16" y="16"/>
                    <a:pt x="19" y="14"/>
                  </a:cubicBezTo>
                  <a:cubicBezTo>
                    <a:pt x="22" y="13"/>
                    <a:pt x="23" y="13"/>
                    <a:pt x="26" y="13"/>
                  </a:cubicBezTo>
                  <a:cubicBezTo>
                    <a:pt x="31" y="14"/>
                    <a:pt x="32" y="10"/>
                    <a:pt x="35" y="8"/>
                  </a:cubicBezTo>
                  <a:cubicBezTo>
                    <a:pt x="38" y="7"/>
                    <a:pt x="40" y="8"/>
                    <a:pt x="42" y="8"/>
                  </a:cubicBezTo>
                  <a:cubicBezTo>
                    <a:pt x="43" y="9"/>
                    <a:pt x="46" y="10"/>
                    <a:pt x="46" y="8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39" name="Freeform 345"/>
            <p:cNvSpPr>
              <a:spLocks/>
            </p:cNvSpPr>
            <p:nvPr/>
          </p:nvSpPr>
          <p:spPr bwMode="auto">
            <a:xfrm>
              <a:off x="786" y="2153"/>
              <a:ext cx="62" cy="38"/>
            </a:xfrm>
            <a:custGeom>
              <a:avLst/>
              <a:gdLst>
                <a:gd name="T0" fmla="*/ 92 w 25"/>
                <a:gd name="T1" fmla="*/ 244 h 14"/>
                <a:gd name="T2" fmla="*/ 154 w 25"/>
                <a:gd name="T3" fmla="*/ 22 h 14"/>
                <a:gd name="T4" fmla="*/ 308 w 25"/>
                <a:gd name="T5" fmla="*/ 103 h 14"/>
                <a:gd name="T6" fmla="*/ 350 w 25"/>
                <a:gd name="T7" fmla="*/ 280 h 14"/>
                <a:gd name="T8" fmla="*/ 184 w 25"/>
                <a:gd name="T9" fmla="*/ 176 h 14"/>
                <a:gd name="T10" fmla="*/ 104 w 25"/>
                <a:gd name="T11" fmla="*/ 244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2"/>
                  </a:moveTo>
                  <a:cubicBezTo>
                    <a:pt x="0" y="11"/>
                    <a:pt x="4" y="0"/>
                    <a:pt x="10" y="1"/>
                  </a:cubicBezTo>
                  <a:cubicBezTo>
                    <a:pt x="13" y="1"/>
                    <a:pt x="18" y="3"/>
                    <a:pt x="20" y="5"/>
                  </a:cubicBezTo>
                  <a:cubicBezTo>
                    <a:pt x="21" y="7"/>
                    <a:pt x="25" y="12"/>
                    <a:pt x="23" y="14"/>
                  </a:cubicBezTo>
                  <a:cubicBezTo>
                    <a:pt x="21" y="12"/>
                    <a:pt x="16" y="7"/>
                    <a:pt x="12" y="9"/>
                  </a:cubicBezTo>
                  <a:cubicBezTo>
                    <a:pt x="11" y="9"/>
                    <a:pt x="9" y="14"/>
                    <a:pt x="7" y="12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0" name="Freeform 346"/>
            <p:cNvSpPr>
              <a:spLocks/>
            </p:cNvSpPr>
            <p:nvPr/>
          </p:nvSpPr>
          <p:spPr bwMode="auto">
            <a:xfrm>
              <a:off x="601" y="2284"/>
              <a:ext cx="65" cy="85"/>
            </a:xfrm>
            <a:custGeom>
              <a:avLst/>
              <a:gdLst>
                <a:gd name="T0" fmla="*/ 408 w 26"/>
                <a:gd name="T1" fmla="*/ 133 h 32"/>
                <a:gd name="T2" fmla="*/ 283 w 26"/>
                <a:gd name="T3" fmla="*/ 77 h 32"/>
                <a:gd name="T4" fmla="*/ 188 w 26"/>
                <a:gd name="T5" fmla="*/ 21 h 32"/>
                <a:gd name="T6" fmla="*/ 33 w 26"/>
                <a:gd name="T7" fmla="*/ 149 h 32"/>
                <a:gd name="T8" fmla="*/ 33 w 26"/>
                <a:gd name="T9" fmla="*/ 409 h 32"/>
                <a:gd name="T10" fmla="*/ 175 w 26"/>
                <a:gd name="T11" fmla="*/ 579 h 32"/>
                <a:gd name="T12" fmla="*/ 208 w 26"/>
                <a:gd name="T13" fmla="*/ 319 h 32"/>
                <a:gd name="T14" fmla="*/ 408 w 26"/>
                <a:gd name="T15" fmla="*/ 13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26" y="7"/>
                  </a:moveTo>
                  <a:cubicBezTo>
                    <a:pt x="24" y="6"/>
                    <a:pt x="21" y="5"/>
                    <a:pt x="18" y="4"/>
                  </a:cubicBezTo>
                  <a:cubicBezTo>
                    <a:pt x="16" y="2"/>
                    <a:pt x="14" y="0"/>
                    <a:pt x="12" y="1"/>
                  </a:cubicBezTo>
                  <a:cubicBezTo>
                    <a:pt x="8" y="1"/>
                    <a:pt x="4" y="5"/>
                    <a:pt x="2" y="8"/>
                  </a:cubicBezTo>
                  <a:cubicBezTo>
                    <a:pt x="0" y="12"/>
                    <a:pt x="0" y="18"/>
                    <a:pt x="2" y="22"/>
                  </a:cubicBezTo>
                  <a:cubicBezTo>
                    <a:pt x="3" y="26"/>
                    <a:pt x="6" y="32"/>
                    <a:pt x="11" y="31"/>
                  </a:cubicBezTo>
                  <a:cubicBezTo>
                    <a:pt x="18" y="28"/>
                    <a:pt x="11" y="21"/>
                    <a:pt x="13" y="17"/>
                  </a:cubicBezTo>
                  <a:cubicBezTo>
                    <a:pt x="16" y="12"/>
                    <a:pt x="26" y="15"/>
                    <a:pt x="26" y="7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1" name="Freeform 347"/>
            <p:cNvSpPr>
              <a:spLocks/>
            </p:cNvSpPr>
            <p:nvPr/>
          </p:nvSpPr>
          <p:spPr bwMode="auto">
            <a:xfrm>
              <a:off x="671" y="2353"/>
              <a:ext cx="87" cy="59"/>
            </a:xfrm>
            <a:custGeom>
              <a:avLst/>
              <a:gdLst>
                <a:gd name="T0" fmla="*/ 137 w 35"/>
                <a:gd name="T1" fmla="*/ 424 h 22"/>
                <a:gd name="T2" fmla="*/ 30 w 35"/>
                <a:gd name="T3" fmla="*/ 308 h 22"/>
                <a:gd name="T4" fmla="*/ 75 w 35"/>
                <a:gd name="T5" fmla="*/ 115 h 22"/>
                <a:gd name="T6" fmla="*/ 291 w 35"/>
                <a:gd name="T7" fmla="*/ 35 h 22"/>
                <a:gd name="T8" fmla="*/ 445 w 35"/>
                <a:gd name="T9" fmla="*/ 172 h 22"/>
                <a:gd name="T10" fmla="*/ 495 w 35"/>
                <a:gd name="T11" fmla="*/ 308 h 22"/>
                <a:gd name="T12" fmla="*/ 341 w 35"/>
                <a:gd name="T13" fmla="*/ 215 h 22"/>
                <a:gd name="T14" fmla="*/ 229 w 35"/>
                <a:gd name="T15" fmla="*/ 330 h 22"/>
                <a:gd name="T16" fmla="*/ 186 w 35"/>
                <a:gd name="T17" fmla="*/ 402 h 22"/>
                <a:gd name="T18" fmla="*/ 124 w 35"/>
                <a:gd name="T19" fmla="*/ 402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22">
                  <a:moveTo>
                    <a:pt x="9" y="22"/>
                  </a:moveTo>
                  <a:cubicBezTo>
                    <a:pt x="7" y="22"/>
                    <a:pt x="3" y="18"/>
                    <a:pt x="2" y="16"/>
                  </a:cubicBezTo>
                  <a:cubicBezTo>
                    <a:pt x="0" y="12"/>
                    <a:pt x="2" y="9"/>
                    <a:pt x="5" y="6"/>
                  </a:cubicBezTo>
                  <a:cubicBezTo>
                    <a:pt x="9" y="3"/>
                    <a:pt x="15" y="0"/>
                    <a:pt x="19" y="2"/>
                  </a:cubicBezTo>
                  <a:cubicBezTo>
                    <a:pt x="23" y="3"/>
                    <a:pt x="26" y="6"/>
                    <a:pt x="29" y="9"/>
                  </a:cubicBezTo>
                  <a:cubicBezTo>
                    <a:pt x="30" y="10"/>
                    <a:pt x="35" y="15"/>
                    <a:pt x="32" y="16"/>
                  </a:cubicBezTo>
                  <a:cubicBezTo>
                    <a:pt x="30" y="17"/>
                    <a:pt x="25" y="11"/>
                    <a:pt x="22" y="11"/>
                  </a:cubicBezTo>
                  <a:cubicBezTo>
                    <a:pt x="18" y="11"/>
                    <a:pt x="17" y="14"/>
                    <a:pt x="15" y="17"/>
                  </a:cubicBezTo>
                  <a:cubicBezTo>
                    <a:pt x="15" y="19"/>
                    <a:pt x="14" y="21"/>
                    <a:pt x="12" y="21"/>
                  </a:cubicBezTo>
                  <a:cubicBezTo>
                    <a:pt x="11" y="22"/>
                    <a:pt x="9" y="22"/>
                    <a:pt x="8" y="21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2" name="Freeform 348"/>
            <p:cNvSpPr>
              <a:spLocks/>
            </p:cNvSpPr>
            <p:nvPr/>
          </p:nvSpPr>
          <p:spPr bwMode="auto">
            <a:xfrm>
              <a:off x="763" y="2311"/>
              <a:ext cx="73" cy="93"/>
            </a:xfrm>
            <a:custGeom>
              <a:avLst/>
              <a:gdLst>
                <a:gd name="T0" fmla="*/ 443 w 29"/>
                <a:gd name="T1" fmla="*/ 114 h 35"/>
                <a:gd name="T2" fmla="*/ 146 w 29"/>
                <a:gd name="T3" fmla="*/ 77 h 35"/>
                <a:gd name="T4" fmla="*/ 63 w 29"/>
                <a:gd name="T5" fmla="*/ 523 h 35"/>
                <a:gd name="T6" fmla="*/ 209 w 29"/>
                <a:gd name="T7" fmla="*/ 579 h 35"/>
                <a:gd name="T8" fmla="*/ 222 w 29"/>
                <a:gd name="T9" fmla="*/ 486 h 35"/>
                <a:gd name="T10" fmla="*/ 242 w 29"/>
                <a:gd name="T11" fmla="*/ 340 h 35"/>
                <a:gd name="T12" fmla="*/ 380 w 29"/>
                <a:gd name="T13" fmla="*/ 226 h 35"/>
                <a:gd name="T14" fmla="*/ 463 w 29"/>
                <a:gd name="T15" fmla="*/ 114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8" y="6"/>
                  </a:moveTo>
                  <a:cubicBezTo>
                    <a:pt x="25" y="0"/>
                    <a:pt x="14" y="2"/>
                    <a:pt x="9" y="4"/>
                  </a:cubicBezTo>
                  <a:cubicBezTo>
                    <a:pt x="1" y="8"/>
                    <a:pt x="0" y="21"/>
                    <a:pt x="4" y="28"/>
                  </a:cubicBezTo>
                  <a:cubicBezTo>
                    <a:pt x="5" y="31"/>
                    <a:pt x="10" y="35"/>
                    <a:pt x="13" y="31"/>
                  </a:cubicBezTo>
                  <a:cubicBezTo>
                    <a:pt x="14" y="30"/>
                    <a:pt x="14" y="27"/>
                    <a:pt x="14" y="26"/>
                  </a:cubicBezTo>
                  <a:cubicBezTo>
                    <a:pt x="13" y="23"/>
                    <a:pt x="13" y="20"/>
                    <a:pt x="15" y="18"/>
                  </a:cubicBezTo>
                  <a:cubicBezTo>
                    <a:pt x="17" y="14"/>
                    <a:pt x="20" y="13"/>
                    <a:pt x="24" y="12"/>
                  </a:cubicBezTo>
                  <a:cubicBezTo>
                    <a:pt x="27" y="11"/>
                    <a:pt x="28" y="8"/>
                    <a:pt x="29" y="6"/>
                  </a:cubicBezTo>
                </a:path>
              </a:pathLst>
            </a:custGeom>
            <a:solidFill>
              <a:srgbClr val="EC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3" name="Freeform 349"/>
            <p:cNvSpPr>
              <a:spLocks/>
            </p:cNvSpPr>
            <p:nvPr/>
          </p:nvSpPr>
          <p:spPr bwMode="auto">
            <a:xfrm>
              <a:off x="691" y="2212"/>
              <a:ext cx="37" cy="85"/>
            </a:xfrm>
            <a:custGeom>
              <a:avLst/>
              <a:gdLst>
                <a:gd name="T0" fmla="*/ 153 w 15"/>
                <a:gd name="T1" fmla="*/ 0 h 32"/>
                <a:gd name="T2" fmla="*/ 165 w 15"/>
                <a:gd name="T3" fmla="*/ 282 h 32"/>
                <a:gd name="T4" fmla="*/ 224 w 15"/>
                <a:gd name="T5" fmla="*/ 600 h 32"/>
                <a:gd name="T6" fmla="*/ 0 w 15"/>
                <a:gd name="T7" fmla="*/ 545 h 32"/>
                <a:gd name="T8" fmla="*/ 91 w 15"/>
                <a:gd name="T9" fmla="*/ 452 h 32"/>
                <a:gd name="T10" fmla="*/ 121 w 15"/>
                <a:gd name="T11" fmla="*/ 319 h 32"/>
                <a:gd name="T12" fmla="*/ 133 w 15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10" y="0"/>
                  </a:moveTo>
                  <a:cubicBezTo>
                    <a:pt x="14" y="6"/>
                    <a:pt x="11" y="9"/>
                    <a:pt x="11" y="15"/>
                  </a:cubicBezTo>
                  <a:cubicBezTo>
                    <a:pt x="10" y="22"/>
                    <a:pt x="12" y="27"/>
                    <a:pt x="15" y="32"/>
                  </a:cubicBezTo>
                  <a:cubicBezTo>
                    <a:pt x="11" y="29"/>
                    <a:pt x="5" y="26"/>
                    <a:pt x="0" y="29"/>
                  </a:cubicBezTo>
                  <a:cubicBezTo>
                    <a:pt x="1" y="27"/>
                    <a:pt x="4" y="27"/>
                    <a:pt x="6" y="24"/>
                  </a:cubicBezTo>
                  <a:cubicBezTo>
                    <a:pt x="7" y="22"/>
                    <a:pt x="7" y="19"/>
                    <a:pt x="8" y="17"/>
                  </a:cubicBezTo>
                  <a:cubicBezTo>
                    <a:pt x="9" y="11"/>
                    <a:pt x="13" y="6"/>
                    <a:pt x="9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4" name="Freeform 350"/>
            <p:cNvSpPr>
              <a:spLocks/>
            </p:cNvSpPr>
            <p:nvPr/>
          </p:nvSpPr>
          <p:spPr bwMode="auto">
            <a:xfrm>
              <a:off x="671" y="2303"/>
              <a:ext cx="35" cy="53"/>
            </a:xfrm>
            <a:custGeom>
              <a:avLst/>
              <a:gdLst>
                <a:gd name="T0" fmla="*/ 33 w 14"/>
                <a:gd name="T1" fmla="*/ 0 h 20"/>
                <a:gd name="T2" fmla="*/ 0 w 14"/>
                <a:gd name="T3" fmla="*/ 371 h 20"/>
                <a:gd name="T4" fmla="*/ 220 w 14"/>
                <a:gd name="T5" fmla="*/ 315 h 20"/>
                <a:gd name="T6" fmla="*/ 113 w 14"/>
                <a:gd name="T7" fmla="*/ 191 h 20"/>
                <a:gd name="T8" fmla="*/ 50 w 14"/>
                <a:gd name="T9" fmla="*/ 2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2" y="0"/>
                  </a:moveTo>
                  <a:cubicBezTo>
                    <a:pt x="10" y="4"/>
                    <a:pt x="2" y="16"/>
                    <a:pt x="0" y="20"/>
                  </a:cubicBezTo>
                  <a:cubicBezTo>
                    <a:pt x="3" y="16"/>
                    <a:pt x="10" y="16"/>
                    <a:pt x="14" y="17"/>
                  </a:cubicBezTo>
                  <a:cubicBezTo>
                    <a:pt x="11" y="17"/>
                    <a:pt x="8" y="13"/>
                    <a:pt x="7" y="10"/>
                  </a:cubicBezTo>
                  <a:cubicBezTo>
                    <a:pt x="7" y="6"/>
                    <a:pt x="5" y="4"/>
                    <a:pt x="3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5" name="Freeform 351"/>
            <p:cNvSpPr>
              <a:spLocks/>
            </p:cNvSpPr>
            <p:nvPr/>
          </p:nvSpPr>
          <p:spPr bwMode="auto">
            <a:xfrm>
              <a:off x="726" y="2324"/>
              <a:ext cx="35" cy="40"/>
            </a:xfrm>
            <a:custGeom>
              <a:avLst/>
              <a:gdLst>
                <a:gd name="T0" fmla="*/ 220 w 14"/>
                <a:gd name="T1" fmla="*/ 0 h 15"/>
                <a:gd name="T2" fmla="*/ 188 w 14"/>
                <a:gd name="T3" fmla="*/ 285 h 15"/>
                <a:gd name="T4" fmla="*/ 95 w 14"/>
                <a:gd name="T5" fmla="*/ 192 h 15"/>
                <a:gd name="T6" fmla="*/ 0 w 14"/>
                <a:gd name="T7" fmla="*/ 192 h 15"/>
                <a:gd name="T8" fmla="*/ 125 w 14"/>
                <a:gd name="T9" fmla="*/ 136 h 15"/>
                <a:gd name="T10" fmla="*/ 188 w 14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cubicBezTo>
                    <a:pt x="11" y="3"/>
                    <a:pt x="11" y="12"/>
                    <a:pt x="12" y="15"/>
                  </a:cubicBezTo>
                  <a:cubicBezTo>
                    <a:pt x="10" y="13"/>
                    <a:pt x="9" y="11"/>
                    <a:pt x="6" y="10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2" y="8"/>
                    <a:pt x="6" y="9"/>
                    <a:pt x="8" y="7"/>
                  </a:cubicBezTo>
                  <a:cubicBezTo>
                    <a:pt x="10" y="6"/>
                    <a:pt x="11" y="3"/>
                    <a:pt x="12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6" name="Freeform 352"/>
            <p:cNvSpPr>
              <a:spLocks/>
            </p:cNvSpPr>
            <p:nvPr/>
          </p:nvSpPr>
          <p:spPr bwMode="auto">
            <a:xfrm>
              <a:off x="818" y="2255"/>
              <a:ext cx="33" cy="42"/>
            </a:xfrm>
            <a:custGeom>
              <a:avLst/>
              <a:gdLst>
                <a:gd name="T0" fmla="*/ 193 w 13"/>
                <a:gd name="T1" fmla="*/ 268 h 16"/>
                <a:gd name="T2" fmla="*/ 84 w 13"/>
                <a:gd name="T3" fmla="*/ 0 h 16"/>
                <a:gd name="T4" fmla="*/ 0 w 13"/>
                <a:gd name="T5" fmla="*/ 289 h 16"/>
                <a:gd name="T6" fmla="*/ 96 w 13"/>
                <a:gd name="T7" fmla="*/ 234 h 16"/>
                <a:gd name="T8" fmla="*/ 213 w 13"/>
                <a:gd name="T9" fmla="*/ 28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12" y="15"/>
                  </a:moveTo>
                  <a:cubicBezTo>
                    <a:pt x="6" y="11"/>
                    <a:pt x="5" y="6"/>
                    <a:pt x="5" y="0"/>
                  </a:cubicBezTo>
                  <a:cubicBezTo>
                    <a:pt x="4" y="5"/>
                    <a:pt x="3" y="11"/>
                    <a:pt x="0" y="16"/>
                  </a:cubicBezTo>
                  <a:cubicBezTo>
                    <a:pt x="3" y="16"/>
                    <a:pt x="1" y="11"/>
                    <a:pt x="6" y="13"/>
                  </a:cubicBezTo>
                  <a:cubicBezTo>
                    <a:pt x="9" y="14"/>
                    <a:pt x="10" y="16"/>
                    <a:pt x="13" y="16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7" name="Freeform 353"/>
            <p:cNvSpPr>
              <a:spLocks/>
            </p:cNvSpPr>
            <p:nvPr/>
          </p:nvSpPr>
          <p:spPr bwMode="auto">
            <a:xfrm>
              <a:off x="708" y="2191"/>
              <a:ext cx="30" cy="37"/>
            </a:xfrm>
            <a:custGeom>
              <a:avLst/>
              <a:gdLst>
                <a:gd name="T0" fmla="*/ 0 w 12"/>
                <a:gd name="T1" fmla="*/ 21 h 14"/>
                <a:gd name="T2" fmla="*/ 188 w 12"/>
                <a:gd name="T3" fmla="*/ 0 h 14"/>
                <a:gd name="T4" fmla="*/ 145 w 12"/>
                <a:gd name="T5" fmla="*/ 132 h 14"/>
                <a:gd name="T6" fmla="*/ 83 w 12"/>
                <a:gd name="T7" fmla="*/ 259 h 14"/>
                <a:gd name="T8" fmla="*/ 50 w 12"/>
                <a:gd name="T9" fmla="*/ 132 h 14"/>
                <a:gd name="T10" fmla="*/ 20 w 12"/>
                <a:gd name="T11" fmla="*/ 2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4">
                  <a:moveTo>
                    <a:pt x="0" y="1"/>
                  </a:moveTo>
                  <a:cubicBezTo>
                    <a:pt x="4" y="5"/>
                    <a:pt x="9" y="3"/>
                    <a:pt x="12" y="0"/>
                  </a:cubicBezTo>
                  <a:cubicBezTo>
                    <a:pt x="9" y="1"/>
                    <a:pt x="10" y="4"/>
                    <a:pt x="9" y="7"/>
                  </a:cubicBezTo>
                  <a:cubicBezTo>
                    <a:pt x="7" y="10"/>
                    <a:pt x="5" y="10"/>
                    <a:pt x="5" y="14"/>
                  </a:cubicBezTo>
                  <a:cubicBezTo>
                    <a:pt x="4" y="12"/>
                    <a:pt x="4" y="9"/>
                    <a:pt x="3" y="7"/>
                  </a:cubicBezTo>
                  <a:cubicBezTo>
                    <a:pt x="3" y="5"/>
                    <a:pt x="1" y="4"/>
                    <a:pt x="1" y="1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8" name="Freeform 354"/>
            <p:cNvSpPr>
              <a:spLocks/>
            </p:cNvSpPr>
            <p:nvPr/>
          </p:nvSpPr>
          <p:spPr bwMode="auto">
            <a:xfrm>
              <a:off x="636" y="2172"/>
              <a:ext cx="62" cy="40"/>
            </a:xfrm>
            <a:custGeom>
              <a:avLst/>
              <a:gdLst>
                <a:gd name="T0" fmla="*/ 0 w 25"/>
                <a:gd name="T1" fmla="*/ 285 h 15"/>
                <a:gd name="T2" fmla="*/ 228 w 25"/>
                <a:gd name="T3" fmla="*/ 149 h 15"/>
                <a:gd name="T4" fmla="*/ 337 w 25"/>
                <a:gd name="T5" fmla="*/ 136 h 15"/>
                <a:gd name="T6" fmla="*/ 382 w 25"/>
                <a:gd name="T7" fmla="*/ 0 h 15"/>
                <a:gd name="T8" fmla="*/ 166 w 25"/>
                <a:gd name="T9" fmla="*/ 136 h 15"/>
                <a:gd name="T10" fmla="*/ 12 w 25"/>
                <a:gd name="T11" fmla="*/ 2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">
                  <a:moveTo>
                    <a:pt x="0" y="15"/>
                  </a:moveTo>
                  <a:cubicBezTo>
                    <a:pt x="1" y="9"/>
                    <a:pt x="11" y="8"/>
                    <a:pt x="15" y="8"/>
                  </a:cubicBezTo>
                  <a:cubicBezTo>
                    <a:pt x="18" y="8"/>
                    <a:pt x="20" y="8"/>
                    <a:pt x="22" y="7"/>
                  </a:cubicBezTo>
                  <a:cubicBezTo>
                    <a:pt x="25" y="5"/>
                    <a:pt x="25" y="3"/>
                    <a:pt x="25" y="0"/>
                  </a:cubicBezTo>
                  <a:cubicBezTo>
                    <a:pt x="23" y="6"/>
                    <a:pt x="17" y="6"/>
                    <a:pt x="11" y="7"/>
                  </a:cubicBezTo>
                  <a:cubicBezTo>
                    <a:pt x="7" y="8"/>
                    <a:pt x="1" y="9"/>
                    <a:pt x="1" y="15"/>
                  </a:cubicBezTo>
                </a:path>
              </a:pathLst>
            </a:custGeom>
            <a:solidFill>
              <a:srgbClr val="D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49" name="Freeform 355"/>
            <p:cNvSpPr>
              <a:spLocks/>
            </p:cNvSpPr>
            <p:nvPr/>
          </p:nvSpPr>
          <p:spPr bwMode="auto">
            <a:xfrm>
              <a:off x="731" y="2199"/>
              <a:ext cx="42" cy="40"/>
            </a:xfrm>
            <a:custGeom>
              <a:avLst/>
              <a:gdLst>
                <a:gd name="T0" fmla="*/ 257 w 17"/>
                <a:gd name="T1" fmla="*/ 21 h 15"/>
                <a:gd name="T2" fmla="*/ 104 w 17"/>
                <a:gd name="T3" fmla="*/ 77 h 15"/>
                <a:gd name="T4" fmla="*/ 12 w 17"/>
                <a:gd name="T5" fmla="*/ 248 h 15"/>
                <a:gd name="T6" fmla="*/ 62 w 17"/>
                <a:gd name="T7" fmla="*/ 192 h 15"/>
                <a:gd name="T8" fmla="*/ 104 w 17"/>
                <a:gd name="T9" fmla="*/ 93 h 15"/>
                <a:gd name="T10" fmla="*/ 245 w 17"/>
                <a:gd name="T11" fmla="*/ 2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17" y="1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5" y="5"/>
                    <a:pt x="0" y="9"/>
                    <a:pt x="1" y="13"/>
                  </a:cubicBezTo>
                  <a:cubicBezTo>
                    <a:pt x="1" y="15"/>
                    <a:pt x="3" y="11"/>
                    <a:pt x="4" y="10"/>
                  </a:cubicBezTo>
                  <a:cubicBezTo>
                    <a:pt x="4" y="8"/>
                    <a:pt x="5" y="6"/>
                    <a:pt x="7" y="5"/>
                  </a:cubicBezTo>
                  <a:cubicBezTo>
                    <a:pt x="10" y="3"/>
                    <a:pt x="13" y="1"/>
                    <a:pt x="16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0" name="Freeform 356"/>
            <p:cNvSpPr>
              <a:spLocks/>
            </p:cNvSpPr>
            <p:nvPr/>
          </p:nvSpPr>
          <p:spPr bwMode="auto">
            <a:xfrm>
              <a:off x="708" y="2127"/>
              <a:ext cx="25" cy="26"/>
            </a:xfrm>
            <a:custGeom>
              <a:avLst/>
              <a:gdLst>
                <a:gd name="T0" fmla="*/ 158 w 10"/>
                <a:gd name="T1" fmla="*/ 21 h 10"/>
                <a:gd name="T2" fmla="*/ 50 w 10"/>
                <a:gd name="T3" fmla="*/ 177 h 10"/>
                <a:gd name="T4" fmla="*/ 145 w 10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6" y="0"/>
                    <a:pt x="0" y="7"/>
                    <a:pt x="3" y="10"/>
                  </a:cubicBezTo>
                  <a:cubicBezTo>
                    <a:pt x="4" y="7"/>
                    <a:pt x="5" y="3"/>
                    <a:pt x="9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1" name="Freeform 357"/>
            <p:cNvSpPr>
              <a:spLocks/>
            </p:cNvSpPr>
            <p:nvPr/>
          </p:nvSpPr>
          <p:spPr bwMode="auto">
            <a:xfrm>
              <a:off x="641" y="2207"/>
              <a:ext cx="27" cy="26"/>
            </a:xfrm>
            <a:custGeom>
              <a:avLst/>
              <a:gdLst>
                <a:gd name="T0" fmla="*/ 162 w 11"/>
                <a:gd name="T1" fmla="*/ 0 h 10"/>
                <a:gd name="T2" fmla="*/ 61 w 11"/>
                <a:gd name="T3" fmla="*/ 177 h 10"/>
                <a:gd name="T4" fmla="*/ 150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9" y="1"/>
                    <a:pt x="0" y="7"/>
                    <a:pt x="4" y="10"/>
                  </a:cubicBezTo>
                  <a:cubicBezTo>
                    <a:pt x="5" y="7"/>
                    <a:pt x="6" y="1"/>
                    <a:pt x="10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2" name="Freeform 358"/>
            <p:cNvSpPr>
              <a:spLocks/>
            </p:cNvSpPr>
            <p:nvPr/>
          </p:nvSpPr>
          <p:spPr bwMode="auto">
            <a:xfrm>
              <a:off x="576" y="2196"/>
              <a:ext cx="12" cy="29"/>
            </a:xfrm>
            <a:custGeom>
              <a:avLst/>
              <a:gdLst>
                <a:gd name="T0" fmla="*/ 70 w 5"/>
                <a:gd name="T1" fmla="*/ 0 h 11"/>
                <a:gd name="T2" fmla="*/ 58 w 5"/>
                <a:gd name="T3" fmla="*/ 200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4" y="2"/>
                    <a:pt x="0" y="10"/>
                    <a:pt x="4" y="11"/>
                  </a:cubicBezTo>
                  <a:cubicBezTo>
                    <a:pt x="4" y="7"/>
                    <a:pt x="3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3" name="Freeform 359"/>
            <p:cNvSpPr>
              <a:spLocks/>
            </p:cNvSpPr>
            <p:nvPr/>
          </p:nvSpPr>
          <p:spPr bwMode="auto">
            <a:xfrm>
              <a:off x="638" y="2143"/>
              <a:ext cx="18" cy="18"/>
            </a:xfrm>
            <a:custGeom>
              <a:avLst/>
              <a:gdLst>
                <a:gd name="T0" fmla="*/ 0 w 7"/>
                <a:gd name="T1" fmla="*/ 118 h 7"/>
                <a:gd name="T2" fmla="*/ 118 w 7"/>
                <a:gd name="T3" fmla="*/ 21 h 7"/>
                <a:gd name="T4" fmla="*/ 0 w 7"/>
                <a:gd name="T5" fmla="*/ 10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3"/>
                    <a:pt x="2" y="0"/>
                    <a:pt x="7" y="1"/>
                  </a:cubicBezTo>
                  <a:cubicBezTo>
                    <a:pt x="4" y="3"/>
                    <a:pt x="2" y="2"/>
                    <a:pt x="0" y="6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4" name="Freeform 360"/>
            <p:cNvSpPr>
              <a:spLocks/>
            </p:cNvSpPr>
            <p:nvPr/>
          </p:nvSpPr>
          <p:spPr bwMode="auto">
            <a:xfrm>
              <a:off x="601" y="2300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50 w 6"/>
                <a:gd name="T3" fmla="*/ 171 h 9"/>
                <a:gd name="T4" fmla="*/ 95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3" y="0"/>
                    <a:pt x="0" y="6"/>
                    <a:pt x="3" y="9"/>
                  </a:cubicBezTo>
                  <a:cubicBezTo>
                    <a:pt x="5" y="6"/>
                    <a:pt x="4" y="2"/>
                    <a:pt x="6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5" name="Freeform 361"/>
            <p:cNvSpPr>
              <a:spLocks/>
            </p:cNvSpPr>
            <p:nvPr/>
          </p:nvSpPr>
          <p:spPr bwMode="auto">
            <a:xfrm>
              <a:off x="683" y="2287"/>
              <a:ext cx="18" cy="32"/>
            </a:xfrm>
            <a:custGeom>
              <a:avLst/>
              <a:gdLst>
                <a:gd name="T0" fmla="*/ 118 w 7"/>
                <a:gd name="T1" fmla="*/ 35 h 12"/>
                <a:gd name="T2" fmla="*/ 67 w 7"/>
                <a:gd name="T3" fmla="*/ 227 h 12"/>
                <a:gd name="T4" fmla="*/ 100 w 7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2" y="0"/>
                    <a:pt x="0" y="11"/>
                    <a:pt x="4" y="12"/>
                  </a:cubicBezTo>
                  <a:cubicBezTo>
                    <a:pt x="4" y="8"/>
                    <a:pt x="2" y="6"/>
                    <a:pt x="6" y="2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6" name="Freeform 362"/>
            <p:cNvSpPr>
              <a:spLocks/>
            </p:cNvSpPr>
            <p:nvPr/>
          </p:nvSpPr>
          <p:spPr bwMode="auto">
            <a:xfrm>
              <a:off x="673" y="2369"/>
              <a:ext cx="13" cy="24"/>
            </a:xfrm>
            <a:custGeom>
              <a:avLst/>
              <a:gdLst>
                <a:gd name="T0" fmla="*/ 88 w 5"/>
                <a:gd name="T1" fmla="*/ 0 h 9"/>
                <a:gd name="T2" fmla="*/ 55 w 5"/>
                <a:gd name="T3" fmla="*/ 171 h 9"/>
                <a:gd name="T4" fmla="*/ 68 w 5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4" y="2"/>
                    <a:pt x="0" y="8"/>
                    <a:pt x="3" y="9"/>
                  </a:cubicBezTo>
                  <a:cubicBezTo>
                    <a:pt x="4" y="6"/>
                    <a:pt x="2" y="4"/>
                    <a:pt x="4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7" name="Freeform 363"/>
            <p:cNvSpPr>
              <a:spLocks/>
            </p:cNvSpPr>
            <p:nvPr/>
          </p:nvSpPr>
          <p:spPr bwMode="auto">
            <a:xfrm>
              <a:off x="788" y="2159"/>
              <a:ext cx="20" cy="21"/>
            </a:xfrm>
            <a:custGeom>
              <a:avLst/>
              <a:gdLst>
                <a:gd name="T0" fmla="*/ 125 w 8"/>
                <a:gd name="T1" fmla="*/ 0 h 8"/>
                <a:gd name="T2" fmla="*/ 50 w 8"/>
                <a:gd name="T3" fmla="*/ 144 h 8"/>
                <a:gd name="T4" fmla="*/ 113 w 8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5"/>
                    <a:pt x="3" y="8"/>
                  </a:cubicBezTo>
                  <a:cubicBezTo>
                    <a:pt x="5" y="5"/>
                    <a:pt x="4" y="3"/>
                    <a:pt x="7" y="1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8" name="Freeform 364"/>
            <p:cNvSpPr>
              <a:spLocks/>
            </p:cNvSpPr>
            <p:nvPr/>
          </p:nvSpPr>
          <p:spPr bwMode="auto">
            <a:xfrm>
              <a:off x="771" y="2329"/>
              <a:ext cx="12" cy="30"/>
            </a:xfrm>
            <a:custGeom>
              <a:avLst/>
              <a:gdLst>
                <a:gd name="T0" fmla="*/ 70 w 5"/>
                <a:gd name="T1" fmla="*/ 0 h 11"/>
                <a:gd name="T2" fmla="*/ 12 w 5"/>
                <a:gd name="T3" fmla="*/ 224 h 11"/>
                <a:gd name="T4" fmla="*/ 70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1" y="1"/>
                    <a:pt x="0" y="7"/>
                    <a:pt x="1" y="11"/>
                  </a:cubicBezTo>
                  <a:cubicBezTo>
                    <a:pt x="4" y="9"/>
                    <a:pt x="2" y="3"/>
                    <a:pt x="5" y="0"/>
                  </a:cubicBezTo>
                </a:path>
              </a:pathLst>
            </a:custGeom>
            <a:solidFill>
              <a:srgbClr val="F4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59" name="Freeform 365"/>
            <p:cNvSpPr>
              <a:spLocks/>
            </p:cNvSpPr>
            <p:nvPr/>
          </p:nvSpPr>
          <p:spPr bwMode="auto">
            <a:xfrm>
              <a:off x="713" y="2193"/>
              <a:ext cx="45" cy="78"/>
            </a:xfrm>
            <a:custGeom>
              <a:avLst/>
              <a:gdLst>
                <a:gd name="T0" fmla="*/ 283 w 18"/>
                <a:gd name="T1" fmla="*/ 35 h 29"/>
                <a:gd name="T2" fmla="*/ 125 w 18"/>
                <a:gd name="T3" fmla="*/ 218 h 29"/>
                <a:gd name="T4" fmla="*/ 63 w 18"/>
                <a:gd name="T5" fmla="*/ 565 h 29"/>
                <a:gd name="T6" fmla="*/ 283 w 18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9">
                  <a:moveTo>
                    <a:pt x="18" y="2"/>
                  </a:moveTo>
                  <a:cubicBezTo>
                    <a:pt x="15" y="1"/>
                    <a:pt x="9" y="8"/>
                    <a:pt x="8" y="11"/>
                  </a:cubicBezTo>
                  <a:cubicBezTo>
                    <a:pt x="5" y="17"/>
                    <a:pt x="6" y="23"/>
                    <a:pt x="4" y="29"/>
                  </a:cubicBezTo>
                  <a:cubicBezTo>
                    <a:pt x="0" y="19"/>
                    <a:pt x="7" y="3"/>
                    <a:pt x="1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0" name="Freeform 366"/>
            <p:cNvSpPr>
              <a:spLocks/>
            </p:cNvSpPr>
            <p:nvPr/>
          </p:nvSpPr>
          <p:spPr bwMode="auto">
            <a:xfrm>
              <a:off x="563" y="2180"/>
              <a:ext cx="33" cy="69"/>
            </a:xfrm>
            <a:custGeom>
              <a:avLst/>
              <a:gdLst>
                <a:gd name="T0" fmla="*/ 213 w 13"/>
                <a:gd name="T1" fmla="*/ 21 h 26"/>
                <a:gd name="T2" fmla="*/ 147 w 13"/>
                <a:gd name="T3" fmla="*/ 77 h 26"/>
                <a:gd name="T4" fmla="*/ 96 w 13"/>
                <a:gd name="T5" fmla="*/ 191 h 26"/>
                <a:gd name="T6" fmla="*/ 63 w 13"/>
                <a:gd name="T7" fmla="*/ 486 h 26"/>
                <a:gd name="T8" fmla="*/ 51 w 13"/>
                <a:gd name="T9" fmla="*/ 149 h 26"/>
                <a:gd name="T10" fmla="*/ 193 w 1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6">
                  <a:moveTo>
                    <a:pt x="13" y="1"/>
                  </a:moveTo>
                  <a:cubicBezTo>
                    <a:pt x="12" y="2"/>
                    <a:pt x="10" y="3"/>
                    <a:pt x="9" y="4"/>
                  </a:cubicBezTo>
                  <a:cubicBezTo>
                    <a:pt x="7" y="6"/>
                    <a:pt x="7" y="8"/>
                    <a:pt x="6" y="10"/>
                  </a:cubicBezTo>
                  <a:cubicBezTo>
                    <a:pt x="4" y="15"/>
                    <a:pt x="4" y="20"/>
                    <a:pt x="4" y="26"/>
                  </a:cubicBezTo>
                  <a:cubicBezTo>
                    <a:pt x="0" y="22"/>
                    <a:pt x="1" y="13"/>
                    <a:pt x="3" y="8"/>
                  </a:cubicBezTo>
                  <a:cubicBezTo>
                    <a:pt x="5" y="5"/>
                    <a:pt x="8" y="1"/>
                    <a:pt x="12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1" name="Freeform 367"/>
            <p:cNvSpPr>
              <a:spLocks/>
            </p:cNvSpPr>
            <p:nvPr/>
          </p:nvSpPr>
          <p:spPr bwMode="auto">
            <a:xfrm>
              <a:off x="703" y="2124"/>
              <a:ext cx="30" cy="40"/>
            </a:xfrm>
            <a:custGeom>
              <a:avLst/>
              <a:gdLst>
                <a:gd name="T0" fmla="*/ 188 w 12"/>
                <a:gd name="T1" fmla="*/ 0 h 15"/>
                <a:gd name="T2" fmla="*/ 20 w 12"/>
                <a:gd name="T3" fmla="*/ 285 h 15"/>
                <a:gd name="T4" fmla="*/ 0 w 12"/>
                <a:gd name="T5" fmla="*/ 192 h 15"/>
                <a:gd name="T6" fmla="*/ 50 w 12"/>
                <a:gd name="T7" fmla="*/ 56 h 15"/>
                <a:gd name="T8" fmla="*/ 158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12" y="0"/>
                  </a:moveTo>
                  <a:cubicBezTo>
                    <a:pt x="5" y="0"/>
                    <a:pt x="1" y="8"/>
                    <a:pt x="1" y="15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7"/>
                    <a:pt x="2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2" name="Freeform 368"/>
            <p:cNvSpPr>
              <a:spLocks/>
            </p:cNvSpPr>
            <p:nvPr/>
          </p:nvSpPr>
          <p:spPr bwMode="auto">
            <a:xfrm>
              <a:off x="788" y="2153"/>
              <a:ext cx="18" cy="27"/>
            </a:xfrm>
            <a:custGeom>
              <a:avLst/>
              <a:gdLst>
                <a:gd name="T0" fmla="*/ 118 w 7"/>
                <a:gd name="T1" fmla="*/ 22 h 10"/>
                <a:gd name="T2" fmla="*/ 33 w 7"/>
                <a:gd name="T3" fmla="*/ 197 h 10"/>
                <a:gd name="T4" fmla="*/ 118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7" y="1"/>
                  </a:moveTo>
                  <a:cubicBezTo>
                    <a:pt x="3" y="0"/>
                    <a:pt x="1" y="6"/>
                    <a:pt x="2" y="10"/>
                  </a:cubicBezTo>
                  <a:cubicBezTo>
                    <a:pt x="0" y="5"/>
                    <a:pt x="1" y="1"/>
                    <a:pt x="7" y="1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3" name="Freeform 369"/>
            <p:cNvSpPr>
              <a:spLocks/>
            </p:cNvSpPr>
            <p:nvPr/>
          </p:nvSpPr>
          <p:spPr bwMode="auto">
            <a:xfrm>
              <a:off x="836" y="2209"/>
              <a:ext cx="30" cy="19"/>
            </a:xfrm>
            <a:custGeom>
              <a:avLst/>
              <a:gdLst>
                <a:gd name="T0" fmla="*/ 188 w 12"/>
                <a:gd name="T1" fmla="*/ 81 h 7"/>
                <a:gd name="T2" fmla="*/ 0 w 12"/>
                <a:gd name="T3" fmla="*/ 141 h 7"/>
                <a:gd name="T4" fmla="*/ 95 w 12"/>
                <a:gd name="T5" fmla="*/ 22 h 7"/>
                <a:gd name="T6" fmla="*/ 188 w 12"/>
                <a:gd name="T7" fmla="*/ 8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8" y="1"/>
                    <a:pt x="3" y="4"/>
                    <a:pt x="0" y="7"/>
                  </a:cubicBezTo>
                  <a:cubicBezTo>
                    <a:pt x="1" y="4"/>
                    <a:pt x="3" y="1"/>
                    <a:pt x="6" y="1"/>
                  </a:cubicBezTo>
                  <a:cubicBezTo>
                    <a:pt x="9" y="0"/>
                    <a:pt x="11" y="2"/>
                    <a:pt x="12" y="4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4" name="Freeform 370"/>
            <p:cNvSpPr>
              <a:spLocks/>
            </p:cNvSpPr>
            <p:nvPr/>
          </p:nvSpPr>
          <p:spPr bwMode="auto">
            <a:xfrm>
              <a:off x="678" y="2287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50 w 8"/>
                <a:gd name="T3" fmla="*/ 171 h 9"/>
                <a:gd name="T4" fmla="*/ 113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3" y="5"/>
                    <a:pt x="3" y="9"/>
                  </a:cubicBezTo>
                  <a:cubicBezTo>
                    <a:pt x="0" y="5"/>
                    <a:pt x="4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5" name="Freeform 371"/>
            <p:cNvSpPr>
              <a:spLocks/>
            </p:cNvSpPr>
            <p:nvPr/>
          </p:nvSpPr>
          <p:spPr bwMode="auto">
            <a:xfrm>
              <a:off x="633" y="2215"/>
              <a:ext cx="20" cy="45"/>
            </a:xfrm>
            <a:custGeom>
              <a:avLst/>
              <a:gdLst>
                <a:gd name="T0" fmla="*/ 125 w 8"/>
                <a:gd name="T1" fmla="*/ 0 h 17"/>
                <a:gd name="T2" fmla="*/ 83 w 8"/>
                <a:gd name="T3" fmla="*/ 315 h 17"/>
                <a:gd name="T4" fmla="*/ 11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4" y="3"/>
                    <a:pt x="3" y="13"/>
                    <a:pt x="5" y="17"/>
                  </a:cubicBezTo>
                  <a:cubicBezTo>
                    <a:pt x="3" y="13"/>
                    <a:pt x="0" y="2"/>
                    <a:pt x="7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6" name="Freeform 372"/>
            <p:cNvSpPr>
              <a:spLocks/>
            </p:cNvSpPr>
            <p:nvPr/>
          </p:nvSpPr>
          <p:spPr bwMode="auto">
            <a:xfrm>
              <a:off x="596" y="2295"/>
              <a:ext cx="15" cy="45"/>
            </a:xfrm>
            <a:custGeom>
              <a:avLst/>
              <a:gdLst>
                <a:gd name="T0" fmla="*/ 83 w 6"/>
                <a:gd name="T1" fmla="*/ 21 h 17"/>
                <a:gd name="T2" fmla="*/ 33 w 6"/>
                <a:gd name="T3" fmla="*/ 315 h 17"/>
                <a:gd name="T4" fmla="*/ 95 w 6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7">
                  <a:moveTo>
                    <a:pt x="5" y="1"/>
                  </a:moveTo>
                  <a:cubicBezTo>
                    <a:pt x="1" y="6"/>
                    <a:pt x="1" y="11"/>
                    <a:pt x="2" y="17"/>
                  </a:cubicBezTo>
                  <a:cubicBezTo>
                    <a:pt x="1" y="11"/>
                    <a:pt x="0" y="4"/>
                    <a:pt x="6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7" name="Freeform 373"/>
            <p:cNvSpPr>
              <a:spLocks/>
            </p:cNvSpPr>
            <p:nvPr/>
          </p:nvSpPr>
          <p:spPr bwMode="auto">
            <a:xfrm>
              <a:off x="666" y="2353"/>
              <a:ext cx="30" cy="38"/>
            </a:xfrm>
            <a:custGeom>
              <a:avLst/>
              <a:gdLst>
                <a:gd name="T0" fmla="*/ 188 w 12"/>
                <a:gd name="T1" fmla="*/ 38 h 14"/>
                <a:gd name="T2" fmla="*/ 50 w 12"/>
                <a:gd name="T3" fmla="*/ 280 h 14"/>
                <a:gd name="T4" fmla="*/ 33 w 12"/>
                <a:gd name="T5" fmla="*/ 163 h 14"/>
                <a:gd name="T6" fmla="*/ 125 w 12"/>
                <a:gd name="T7" fmla="*/ 3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2" y="2"/>
                  </a:moveTo>
                  <a:cubicBezTo>
                    <a:pt x="6" y="0"/>
                    <a:pt x="3" y="11"/>
                    <a:pt x="3" y="14"/>
                  </a:cubicBezTo>
                  <a:cubicBezTo>
                    <a:pt x="0" y="13"/>
                    <a:pt x="1" y="10"/>
                    <a:pt x="2" y="8"/>
                  </a:cubicBezTo>
                  <a:cubicBezTo>
                    <a:pt x="4" y="5"/>
                    <a:pt x="7" y="5"/>
                    <a:pt x="8" y="2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  <p:sp>
          <p:nvSpPr>
            <p:cNvPr id="368" name="Freeform 374"/>
            <p:cNvSpPr>
              <a:spLocks/>
            </p:cNvSpPr>
            <p:nvPr/>
          </p:nvSpPr>
          <p:spPr bwMode="auto">
            <a:xfrm>
              <a:off x="763" y="2319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20 w 9"/>
                <a:gd name="T3" fmla="*/ 200 h 11"/>
                <a:gd name="T4" fmla="*/ 130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1"/>
                    <a:pt x="0" y="8"/>
                    <a:pt x="1" y="11"/>
                  </a:cubicBezTo>
                  <a:cubicBezTo>
                    <a:pt x="0" y="7"/>
                    <a:pt x="4" y="1"/>
                    <a:pt x="8" y="0"/>
                  </a:cubicBezTo>
                </a:path>
              </a:pathLst>
            </a:custGeom>
            <a:solidFill>
              <a:srgbClr val="ED8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3" name="Rectangle 2"/>
          <p:cNvSpPr/>
          <p:nvPr/>
        </p:nvSpPr>
        <p:spPr>
          <a:xfrm>
            <a:off x="631596" y="5424194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5" name="Rectangle 4"/>
          <p:cNvSpPr/>
          <p:nvPr/>
        </p:nvSpPr>
        <p:spPr>
          <a:xfrm>
            <a:off x="4708689" y="4359701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Rectangle 1"/>
          <p:cNvSpPr/>
          <p:nvPr/>
        </p:nvSpPr>
        <p:spPr>
          <a:xfrm>
            <a:off x="622690" y="3512009"/>
            <a:ext cx="3054284" cy="468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 dirty="0"/>
          </a:p>
        </p:txBody>
      </p:sp>
      <p:sp>
        <p:nvSpPr>
          <p:cNvPr id="369" name="TextBox 368"/>
          <p:cNvSpPr txBox="1"/>
          <p:nvPr/>
        </p:nvSpPr>
        <p:spPr>
          <a:xfrm>
            <a:off x="1057440" y="2030306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Ip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0" name="TextBox 369"/>
          <p:cNvSpPr txBox="1"/>
          <p:nvPr/>
        </p:nvSpPr>
        <p:spPr>
          <a:xfrm>
            <a:off x="1130729" y="4520285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Is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1" name="TextBox 370"/>
          <p:cNvSpPr txBox="1"/>
          <p:nvPr/>
        </p:nvSpPr>
        <p:spPr>
          <a:xfrm>
            <a:off x="5292654" y="1910014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IIa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2" name="TextBox 371"/>
          <p:cNvSpPr txBox="1"/>
          <p:nvPr/>
        </p:nvSpPr>
        <p:spPr>
          <a:xfrm>
            <a:off x="5292654" y="3607402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IIb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3" name="TextBox 372"/>
          <p:cNvSpPr txBox="1"/>
          <p:nvPr/>
        </p:nvSpPr>
        <p:spPr>
          <a:xfrm>
            <a:off x="5293379" y="5438724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IIc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TextBox 373"/>
          <p:cNvSpPr txBox="1"/>
          <p:nvPr/>
        </p:nvSpPr>
        <p:spPr>
          <a:xfrm>
            <a:off x="9162853" y="1976485"/>
            <a:ext cx="2036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l-GR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III</a:t>
            </a:r>
            <a:endParaRPr lang="el-GR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5" name="Rectangle 374"/>
          <p:cNvSpPr/>
          <p:nvPr/>
        </p:nvSpPr>
        <p:spPr>
          <a:xfrm>
            <a:off x="590162" y="404051"/>
            <a:ext cx="3054284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l-GR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Προβάλουσες</a:t>
            </a:r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βλάβες</a:t>
            </a:r>
          </a:p>
        </p:txBody>
      </p:sp>
      <p:sp>
        <p:nvSpPr>
          <p:cNvPr id="376" name="Rectangle 375"/>
          <p:cNvSpPr/>
          <p:nvPr/>
        </p:nvSpPr>
        <p:spPr>
          <a:xfrm>
            <a:off x="6429805" y="402392"/>
            <a:ext cx="3054284" cy="468000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l-G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Επίπεδες βλάβες</a:t>
            </a:r>
          </a:p>
        </p:txBody>
      </p:sp>
      <p:sp>
        <p:nvSpPr>
          <p:cNvPr id="377" name="Down Arrow 376"/>
          <p:cNvSpPr/>
          <p:nvPr/>
        </p:nvSpPr>
        <p:spPr>
          <a:xfrm>
            <a:off x="1906751" y="1036579"/>
            <a:ext cx="373419" cy="844785"/>
          </a:xfrm>
          <a:prstGeom prst="downArrow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378" name="Down Arrow 377"/>
          <p:cNvSpPr/>
          <p:nvPr/>
        </p:nvSpPr>
        <p:spPr>
          <a:xfrm rot="2559666">
            <a:off x="7233858" y="992897"/>
            <a:ext cx="373419" cy="844785"/>
          </a:xfrm>
          <a:prstGeom prst="downArrow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379" name="Down Arrow 378"/>
          <p:cNvSpPr/>
          <p:nvPr/>
        </p:nvSpPr>
        <p:spPr>
          <a:xfrm rot="18868754">
            <a:off x="8544314" y="991246"/>
            <a:ext cx="373419" cy="844785"/>
          </a:xfrm>
          <a:prstGeom prst="downArrow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</p:spTree>
    <p:extLst>
      <p:ext uri="{BB962C8B-B14F-4D97-AF65-F5344CB8AC3E}">
        <p14:creationId xmlns:p14="http://schemas.microsoft.com/office/powerpoint/2010/main" xmlns="" val="19824280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Εικόνα 5">
            <a:extLst>
              <a:ext uri="{FF2B5EF4-FFF2-40B4-BE49-F238E27FC236}">
                <a16:creationId xmlns:a16="http://schemas.microsoft.com/office/drawing/2014/main" xmlns="" id="{C02D5422-12CF-44D3-9BE3-FBDC15D4093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60288" y="317778"/>
            <a:ext cx="3657722" cy="3111222"/>
          </a:xfrm>
          <a:prstGeom prst="rect">
            <a:avLst/>
          </a:prstGeom>
        </p:spPr>
      </p:pic>
      <p:pic>
        <p:nvPicPr>
          <p:cNvPr id="3" name="Εικόνα 4">
            <a:extLst>
              <a:ext uri="{FF2B5EF4-FFF2-40B4-BE49-F238E27FC236}">
                <a16:creationId xmlns:a16="http://schemas.microsoft.com/office/drawing/2014/main" xmlns="" id="{1937C0B4-AD47-4437-9A19-79CE800C4BA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60288" y="3502310"/>
            <a:ext cx="3739793" cy="3181030"/>
          </a:xfrm>
          <a:prstGeom prst="rect">
            <a:avLst/>
          </a:prstGeom>
        </p:spPr>
      </p:pic>
      <p:pic>
        <p:nvPicPr>
          <p:cNvPr id="4" name="Εικόνα 1">
            <a:extLst>
              <a:ext uri="{FF2B5EF4-FFF2-40B4-BE49-F238E27FC236}">
                <a16:creationId xmlns:a16="http://schemas.microsoft.com/office/drawing/2014/main" xmlns="" id="{A479AFF6-E71A-4F25-9737-499098A7042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150874" y="247969"/>
            <a:ext cx="3739794" cy="3181031"/>
          </a:xfrm>
          <a:prstGeom prst="rect">
            <a:avLst/>
          </a:prstGeom>
        </p:spPr>
      </p:pic>
      <p:pic>
        <p:nvPicPr>
          <p:cNvPr id="5" name="Εικόνα 3">
            <a:extLst>
              <a:ext uri="{FF2B5EF4-FFF2-40B4-BE49-F238E27FC236}">
                <a16:creationId xmlns:a16="http://schemas.microsoft.com/office/drawing/2014/main" xmlns="" id="{C824336A-A825-4849-B16D-BC1CB571E4A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7150874" y="3502310"/>
            <a:ext cx="3739793" cy="3181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8243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77650EA-DB19-4EC7-B221-5026085564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l-GR" sz="4000" dirty="0"/>
              <a:t>Δυναμικό κακοήθειας αδενωμάτων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54DF25E9-9F58-4E20-B258-871F09A5DC3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l-GR" dirty="0"/>
              <a:t>Μέγεθος &gt; 1εκ.</a:t>
            </a:r>
          </a:p>
          <a:p>
            <a:r>
              <a:rPr lang="el-GR" dirty="0" err="1"/>
              <a:t>Λαχνωτό</a:t>
            </a:r>
            <a:r>
              <a:rPr lang="el-GR" dirty="0"/>
              <a:t> στοιχείο</a:t>
            </a:r>
          </a:p>
          <a:p>
            <a:r>
              <a:rPr lang="el-GR" dirty="0"/>
              <a:t>Υψηλόβαθμη δυσπλασία</a:t>
            </a:r>
          </a:p>
          <a:p>
            <a:pPr lvl="1"/>
            <a:r>
              <a:rPr lang="el-GR" dirty="0"/>
              <a:t>Παρουσία έστω και ενός στοιχείου χαρακτηρίζει το σοβαρό (</a:t>
            </a:r>
            <a:r>
              <a:rPr lang="en-GB" dirty="0"/>
              <a:t>advanced) </a:t>
            </a:r>
            <a:r>
              <a:rPr lang="el-GR" dirty="0"/>
              <a:t>αδένωμα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xmlns="" val="233482135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1051</TotalTime>
  <Words>1299</Words>
  <Application>Microsoft Office PowerPoint</Application>
  <PresentationFormat>Προσαρμογή</PresentationFormat>
  <Paragraphs>363</Paragraphs>
  <Slides>48</Slides>
  <Notes>4</Notes>
  <HiddenSlides>0</HiddenSlides>
  <MMClips>0</MMClips>
  <ScaleCrop>false</ScaleCrop>
  <HeadingPairs>
    <vt:vector size="4" baseType="variant">
      <vt:variant>
        <vt:lpstr>Θέμα</vt:lpstr>
      </vt:variant>
      <vt:variant>
        <vt:i4>1</vt:i4>
      </vt:variant>
      <vt:variant>
        <vt:lpstr>Τίτλοι διαφανειών</vt:lpstr>
      </vt:variant>
      <vt:variant>
        <vt:i4>48</vt:i4>
      </vt:variant>
    </vt:vector>
  </HeadingPairs>
  <TitlesOfParts>
    <vt:vector size="49" baseType="lpstr">
      <vt:lpstr>Office Theme</vt:lpstr>
      <vt:lpstr>Διαφάνεια 1</vt:lpstr>
      <vt:lpstr>Πολύποδες: Προκαρκινική κατάσταση</vt:lpstr>
      <vt:lpstr>Διαφάνεια 3</vt:lpstr>
      <vt:lpstr>Διαφάνεια 4</vt:lpstr>
      <vt:lpstr>Ταξινόμηση πολυπόδων ΠΕ</vt:lpstr>
      <vt:lpstr>Επιδημιολογία και παράγοντες κινδύνου εμφάνισης αδενωμάτων</vt:lpstr>
      <vt:lpstr>Διαφάνεια 7</vt:lpstr>
      <vt:lpstr>Διαφάνεια 8</vt:lpstr>
      <vt:lpstr>Δυναμικό κακοήθειας αδενωμάτων</vt:lpstr>
      <vt:lpstr>Διαφάνεια 10</vt:lpstr>
      <vt:lpstr>Διαφάνεια 11</vt:lpstr>
      <vt:lpstr>Διαφάνεια 12</vt:lpstr>
      <vt:lpstr>Διάγνωση</vt:lpstr>
      <vt:lpstr>Θεραπεία</vt:lpstr>
      <vt:lpstr>Προγνωστικοί παράγοντες κακοήθων αδενωματωδών πολύποδων</vt:lpstr>
      <vt:lpstr>Διαφάνεια 16</vt:lpstr>
      <vt:lpstr>Διαφάνεια 17</vt:lpstr>
      <vt:lpstr>Διαφάνεια 18</vt:lpstr>
      <vt:lpstr>Κίνδυνος καρκίνου και συστάσεις παρακολούθησης στα διάφορα σύνδρομα πολυποδίασης </vt:lpstr>
      <vt:lpstr>Κίνδυνος καρκίνου και συστάσεις παρακολούθησης στα διάφορα σύνδρομα πολυποδίασης </vt:lpstr>
      <vt:lpstr>Καρκίνος Παχέος Εντέρου</vt:lpstr>
      <vt:lpstr>Διαφάνεια 22</vt:lpstr>
      <vt:lpstr>GLOBACAN 2020 Επιδημιολογία του καρκίνου στην Ελλάδα</vt:lpstr>
      <vt:lpstr>Καρκίνος Παχέος Εντέρου</vt:lpstr>
      <vt:lpstr>Καρκίνος Παχέος Εντέρου</vt:lpstr>
      <vt:lpstr>Ταξινόμηση ατόμων που ενδέχεται να αναπτύξουν καρκίνο</vt:lpstr>
      <vt:lpstr>Καρκίνος Παχέος Εντέρου -Αιτιολογία</vt:lpstr>
      <vt:lpstr>ΗΝPCC</vt:lpstr>
      <vt:lpstr>Καρκίνος Παχέος Εντέρου: Αιτιολογία</vt:lpstr>
      <vt:lpstr>Συχνότητα αδενοκαρκινώματος και πολυπόδων στις ανατομικές μοίρες του παχέος εντέρου</vt:lpstr>
      <vt:lpstr>Καρκίνος Παχέος Εντέρου: Κλινική Εικόνα</vt:lpstr>
      <vt:lpstr>Καρκίνος Παχέος Εντέρου: Κλινική Εικόνα</vt:lpstr>
      <vt:lpstr>Στάδια καρκίνου παχέος εντέρου</vt:lpstr>
      <vt:lpstr>Καρκίνος Παχέος Εντέρου</vt:lpstr>
      <vt:lpstr>Καρκίνος Παχέος Εντέρου: Απομακρυσμένες εντοπίσεις</vt:lpstr>
      <vt:lpstr>Διαφάνεια 36</vt:lpstr>
      <vt:lpstr>Διαφάνεια 37</vt:lpstr>
      <vt:lpstr>Καρκίνος Παχέος Εντέρου: Σταδιοποίηση </vt:lpstr>
      <vt:lpstr>Επιβίωση ανά χειρουργικό στάδιο στον καρκίνο παχέος εντέρου</vt:lpstr>
      <vt:lpstr>Καρκίνος Παχέος Εντέρου Πρόγνωση</vt:lpstr>
      <vt:lpstr>Παρακολούθηση</vt:lpstr>
      <vt:lpstr>Διαφάνεια 42</vt:lpstr>
      <vt:lpstr>Αλληλουχία πολύποδα - καρκίνου</vt:lpstr>
      <vt:lpstr>Διαθέσιμες μέθοδοι προσυμπτωματικού ελέγχου καρκίνου παχέος εντέρου</vt:lpstr>
      <vt:lpstr>Διαθέσιμες μέθοδοι προσυμπτωματικού ελέγχου καρκίνου παχέος εντέρου</vt:lpstr>
      <vt:lpstr>Κατευθυντήριες οδηγίες προσυμπτωματικού ελέγχου και διαστημάτων επιτήρησης για σποραδικά αδενώματα σε ασθενείς μέσου κινδύνου</vt:lpstr>
      <vt:lpstr>Σύνοψη</vt:lpstr>
      <vt:lpstr>Σύνοψη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Konstantinos Triantafyllou</dc:creator>
  <cp:lastModifiedBy>l3gastr_ab</cp:lastModifiedBy>
  <cp:revision>30</cp:revision>
  <dcterms:created xsi:type="dcterms:W3CDTF">2021-12-13T20:06:21Z</dcterms:created>
  <dcterms:modified xsi:type="dcterms:W3CDTF">2022-01-31T08:19:22Z</dcterms:modified>
</cp:coreProperties>
</file>