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m4a" ContentType="audio/unknown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8" r:id="rId2"/>
    <p:sldId id="262" r:id="rId3"/>
    <p:sldId id="259" r:id="rId4"/>
    <p:sldId id="264" r:id="rId5"/>
    <p:sldId id="260" r:id="rId6"/>
    <p:sldId id="261" r:id="rId7"/>
    <p:sldId id="263" r:id="rId8"/>
    <p:sldId id="268" r:id="rId9"/>
    <p:sldId id="284" r:id="rId10"/>
    <p:sldId id="267" r:id="rId11"/>
    <p:sldId id="285" r:id="rId12"/>
    <p:sldId id="287" r:id="rId13"/>
    <p:sldId id="265" r:id="rId14"/>
    <p:sldId id="266" r:id="rId15"/>
    <p:sldId id="269" r:id="rId16"/>
    <p:sldId id="256" r:id="rId17"/>
    <p:sldId id="257" r:id="rId18"/>
    <p:sldId id="272" r:id="rId19"/>
    <p:sldId id="280" r:id="rId20"/>
    <p:sldId id="279" r:id="rId21"/>
    <p:sldId id="273" r:id="rId22"/>
    <p:sldId id="274" r:id="rId23"/>
    <p:sldId id="275" r:id="rId24"/>
    <p:sldId id="276" r:id="rId25"/>
    <p:sldId id="277" r:id="rId26"/>
    <p:sldId id="278" r:id="rId27"/>
    <p:sldId id="281" r:id="rId28"/>
    <p:sldId id="283" r:id="rId29"/>
    <p:sldId id="288" r:id="rId30"/>
    <p:sldId id="289" r:id="rId31"/>
    <p:sldId id="290" r:id="rId32"/>
    <p:sldId id="291" r:id="rId33"/>
  </p:sldIdLst>
  <p:sldSz cx="12192000" cy="6858000"/>
  <p:notesSz cx="6797675" cy="9926638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30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8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293" cy="496961"/>
          </a:xfrm>
          <a:prstGeom prst="rect">
            <a:avLst/>
          </a:prstGeom>
        </p:spPr>
        <p:txBody>
          <a:bodyPr vert="horz" lIns="90443" tIns="45222" rIns="90443" bIns="45222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50815" y="0"/>
            <a:ext cx="2945293" cy="496961"/>
          </a:xfrm>
          <a:prstGeom prst="rect">
            <a:avLst/>
          </a:prstGeom>
        </p:spPr>
        <p:txBody>
          <a:bodyPr vert="horz" lIns="90443" tIns="45222" rIns="90443" bIns="45222" rtlCol="0"/>
          <a:lstStyle>
            <a:lvl1pPr algn="r">
              <a:defRPr sz="1200"/>
            </a:lvl1pPr>
          </a:lstStyle>
          <a:p>
            <a:fld id="{B5AB121A-3264-46A6-A9B9-4A2AFC2D35AF}" type="datetimeFigureOut">
              <a:rPr lang="el-GR" smtClean="0"/>
              <a:t>22/9/2023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43" tIns="45222" rIns="90443" bIns="45222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79924" y="4714839"/>
            <a:ext cx="5437827" cy="4467931"/>
          </a:xfrm>
          <a:prstGeom prst="rect">
            <a:avLst/>
          </a:prstGeom>
        </p:spPr>
        <p:txBody>
          <a:bodyPr vert="horz" lIns="90443" tIns="45222" rIns="90443" bIns="45222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9428105"/>
            <a:ext cx="2945293" cy="496961"/>
          </a:xfrm>
          <a:prstGeom prst="rect">
            <a:avLst/>
          </a:prstGeom>
        </p:spPr>
        <p:txBody>
          <a:bodyPr vert="horz" lIns="90443" tIns="45222" rIns="90443" bIns="45222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50815" y="9428105"/>
            <a:ext cx="2945293" cy="496961"/>
          </a:xfrm>
          <a:prstGeom prst="rect">
            <a:avLst/>
          </a:prstGeom>
        </p:spPr>
        <p:txBody>
          <a:bodyPr vert="horz" lIns="90443" tIns="45222" rIns="90443" bIns="45222" rtlCol="0" anchor="b"/>
          <a:lstStyle>
            <a:lvl1pPr algn="r">
              <a:defRPr sz="1200"/>
            </a:lvl1pPr>
          </a:lstStyle>
          <a:p>
            <a:fld id="{BCC37829-E1A9-49AE-856A-49C79F98FFF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57621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63da1a4385_0_1638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5547" tIns="95547" rIns="95547" bIns="95547" anchor="t" anchorCtr="0">
            <a:noAutofit/>
          </a:bodyPr>
          <a:lstStyle/>
          <a:p>
            <a:r>
              <a:rPr lang="en-US" dirty="0"/>
              <a:t>HSC: Hematopoietic Stem Cell</a:t>
            </a:r>
          </a:p>
          <a:p>
            <a:r>
              <a:rPr lang="en-US" dirty="0"/>
              <a:t>CFU-GEMM: Colony Forming Unit –Granulocyte, Erythrocyte, Monocyte, Megakaryocyte</a:t>
            </a:r>
          </a:p>
          <a:p>
            <a:r>
              <a:rPr lang="en-US" dirty="0"/>
              <a:t>BFU-E: Burst Forming Unit- Erythroid</a:t>
            </a:r>
          </a:p>
          <a:p>
            <a:r>
              <a:rPr lang="en-US" dirty="0"/>
              <a:t>CFU-E: Colony Forming Unit- Erythroid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765519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Helvetica" pitchFamily="34" charset="0"/>
              </a:defRPr>
            </a:lvl1pPr>
            <a:lvl2pPr marL="776444" indent="-298632">
              <a:defRPr sz="2500">
                <a:solidFill>
                  <a:schemeClr val="tx1"/>
                </a:solidFill>
                <a:latin typeface="Helvetica" pitchFamily="34" charset="0"/>
              </a:defRPr>
            </a:lvl2pPr>
            <a:lvl3pPr marL="1194530" indent="-238906">
              <a:defRPr sz="2500">
                <a:solidFill>
                  <a:schemeClr val="tx1"/>
                </a:solidFill>
                <a:latin typeface="Helvetica" pitchFamily="34" charset="0"/>
              </a:defRPr>
            </a:lvl3pPr>
            <a:lvl4pPr marL="1672342" indent="-238906">
              <a:defRPr sz="2500">
                <a:solidFill>
                  <a:schemeClr val="tx1"/>
                </a:solidFill>
                <a:latin typeface="Helvetica" pitchFamily="34" charset="0"/>
              </a:defRPr>
            </a:lvl4pPr>
            <a:lvl5pPr marL="2150154" indent="-238906">
              <a:defRPr sz="2500">
                <a:solidFill>
                  <a:schemeClr val="tx1"/>
                </a:solidFill>
                <a:latin typeface="Helvetica" pitchFamily="34" charset="0"/>
              </a:defRPr>
            </a:lvl5pPr>
            <a:lvl6pPr marL="2627966" indent="-23890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6pPr>
            <a:lvl7pPr marL="3105778" indent="-23890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7pPr>
            <a:lvl8pPr marL="3583589" indent="-23890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8pPr>
            <a:lvl9pPr marL="4061402" indent="-23890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63C6832C-BFE3-49C8-9442-37082285FDBB}" type="slidenum">
              <a:rPr lang="el-GR" sz="1300"/>
              <a:pPr/>
              <a:t>12</a:t>
            </a:fld>
            <a:endParaRPr lang="el-GR" sz="1300">
              <a:latin typeface="Helvetica Greek" charset="-95"/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 cap="flat"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63da1a4385_0_1638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5547" tIns="95547" rIns="95547" bIns="95547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06975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63da1a4385_0_1638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5547" tIns="95547" rIns="95547" bIns="95547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27419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6320de4b7d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6320de4b7d_0_201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5547" tIns="95547" rIns="95547" bIns="95547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43449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6320de4b7d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6320de4b7d_0_156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5547" tIns="95547" rIns="95547" bIns="95547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63509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63da1a4385_0_1638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5547" tIns="95547" rIns="95547" bIns="95547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05225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63da1a4385_0_1638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5547" tIns="95547" rIns="95547" bIns="95547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28258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63da1a4385_0_1638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5547" tIns="95547" rIns="95547" bIns="95547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59181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63da1a4385_0_1638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5547" tIns="95547" rIns="95547" bIns="95547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85272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63da1a4385_0_1638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5547" tIns="95547" rIns="95547" bIns="95547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8926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63da1a4385_0_1638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5547" tIns="95547" rIns="95547" bIns="95547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60869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63da1a4385_0_1638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5547" tIns="95547" rIns="95547" bIns="95547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42038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63da1a4385_0_1638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5547" tIns="95547" rIns="95547" bIns="95547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61419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63da1a4385_0_1638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5547" tIns="95547" rIns="95547" bIns="95547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40379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Helvetica" pitchFamily="34" charset="0"/>
              </a:defRPr>
            </a:lvl1pPr>
            <a:lvl2pPr marL="776444" indent="-298632">
              <a:defRPr sz="2500">
                <a:solidFill>
                  <a:schemeClr val="tx1"/>
                </a:solidFill>
                <a:latin typeface="Helvetica" pitchFamily="34" charset="0"/>
              </a:defRPr>
            </a:lvl2pPr>
            <a:lvl3pPr marL="1194530" indent="-238906">
              <a:defRPr sz="2500">
                <a:solidFill>
                  <a:schemeClr val="tx1"/>
                </a:solidFill>
                <a:latin typeface="Helvetica" pitchFamily="34" charset="0"/>
              </a:defRPr>
            </a:lvl3pPr>
            <a:lvl4pPr marL="1672342" indent="-238906">
              <a:defRPr sz="2500">
                <a:solidFill>
                  <a:schemeClr val="tx1"/>
                </a:solidFill>
                <a:latin typeface="Helvetica" pitchFamily="34" charset="0"/>
              </a:defRPr>
            </a:lvl4pPr>
            <a:lvl5pPr marL="2150154" indent="-238906">
              <a:defRPr sz="2500">
                <a:solidFill>
                  <a:schemeClr val="tx1"/>
                </a:solidFill>
                <a:latin typeface="Helvetica" pitchFamily="34" charset="0"/>
              </a:defRPr>
            </a:lvl5pPr>
            <a:lvl6pPr marL="2627966" indent="-23890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6pPr>
            <a:lvl7pPr marL="3105778" indent="-23890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7pPr>
            <a:lvl8pPr marL="3583589" indent="-23890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8pPr>
            <a:lvl9pPr marL="4061402" indent="-23890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22A13267-0572-4D1D-B0F2-8088DEDF3EC3}" type="slidenum">
              <a:rPr lang="el-GR" sz="1300"/>
              <a:pPr/>
              <a:t>29</a:t>
            </a:fld>
            <a:endParaRPr lang="el-GR" sz="1300">
              <a:latin typeface="Helvetica Greek" charset="-95"/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Helvetica" pitchFamily="34" charset="0"/>
              </a:defRPr>
            </a:lvl1pPr>
            <a:lvl2pPr marL="776444" indent="-298632">
              <a:defRPr sz="2500">
                <a:solidFill>
                  <a:schemeClr val="tx1"/>
                </a:solidFill>
                <a:latin typeface="Helvetica" pitchFamily="34" charset="0"/>
              </a:defRPr>
            </a:lvl2pPr>
            <a:lvl3pPr marL="1194530" indent="-238906">
              <a:defRPr sz="2500">
                <a:solidFill>
                  <a:schemeClr val="tx1"/>
                </a:solidFill>
                <a:latin typeface="Helvetica" pitchFamily="34" charset="0"/>
              </a:defRPr>
            </a:lvl3pPr>
            <a:lvl4pPr marL="1672342" indent="-238906">
              <a:defRPr sz="2500">
                <a:solidFill>
                  <a:schemeClr val="tx1"/>
                </a:solidFill>
                <a:latin typeface="Helvetica" pitchFamily="34" charset="0"/>
              </a:defRPr>
            </a:lvl4pPr>
            <a:lvl5pPr marL="2150154" indent="-238906">
              <a:defRPr sz="2500">
                <a:solidFill>
                  <a:schemeClr val="tx1"/>
                </a:solidFill>
                <a:latin typeface="Helvetica" pitchFamily="34" charset="0"/>
              </a:defRPr>
            </a:lvl5pPr>
            <a:lvl6pPr marL="2627966" indent="-23890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6pPr>
            <a:lvl7pPr marL="3105778" indent="-23890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7pPr>
            <a:lvl8pPr marL="3583589" indent="-23890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8pPr>
            <a:lvl9pPr marL="4061402" indent="-23890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6E9C6DA7-7C85-4BA1-97CF-8CECF7D6281D}" type="slidenum">
              <a:rPr lang="el-GR" sz="1300"/>
              <a:pPr/>
              <a:t>30</a:t>
            </a:fld>
            <a:endParaRPr lang="el-GR" sz="1300">
              <a:latin typeface="Helvetica Greek" charset="-95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Helvetica" pitchFamily="34" charset="0"/>
              </a:defRPr>
            </a:lvl1pPr>
            <a:lvl2pPr marL="776444" indent="-298632">
              <a:defRPr sz="2500">
                <a:solidFill>
                  <a:schemeClr val="tx1"/>
                </a:solidFill>
                <a:latin typeface="Helvetica" pitchFamily="34" charset="0"/>
              </a:defRPr>
            </a:lvl2pPr>
            <a:lvl3pPr marL="1194530" indent="-238906">
              <a:defRPr sz="2500">
                <a:solidFill>
                  <a:schemeClr val="tx1"/>
                </a:solidFill>
                <a:latin typeface="Helvetica" pitchFamily="34" charset="0"/>
              </a:defRPr>
            </a:lvl3pPr>
            <a:lvl4pPr marL="1672342" indent="-238906">
              <a:defRPr sz="2500">
                <a:solidFill>
                  <a:schemeClr val="tx1"/>
                </a:solidFill>
                <a:latin typeface="Helvetica" pitchFamily="34" charset="0"/>
              </a:defRPr>
            </a:lvl4pPr>
            <a:lvl5pPr marL="2150154" indent="-238906">
              <a:defRPr sz="2500">
                <a:solidFill>
                  <a:schemeClr val="tx1"/>
                </a:solidFill>
                <a:latin typeface="Helvetica" pitchFamily="34" charset="0"/>
              </a:defRPr>
            </a:lvl5pPr>
            <a:lvl6pPr marL="2627966" indent="-23890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6pPr>
            <a:lvl7pPr marL="3105778" indent="-23890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7pPr>
            <a:lvl8pPr marL="3583589" indent="-23890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8pPr>
            <a:lvl9pPr marL="4061402" indent="-23890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2FC3F4C3-F46C-46DF-B460-B39F57057849}" type="slidenum">
              <a:rPr lang="el-GR" sz="1300"/>
              <a:pPr/>
              <a:t>31</a:t>
            </a:fld>
            <a:endParaRPr lang="el-GR" sz="1300">
              <a:latin typeface="Helvetica Greek" charset="-95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63da1a4385_0_1638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5547" tIns="95547" rIns="95547" bIns="95547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1823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63da1a4385_0_1638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5547" tIns="95547" rIns="95547" bIns="95547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1425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63da1a4385_0_1638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5547" tIns="95547" rIns="95547" bIns="95547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03826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63da1a4385_0_1638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5547" tIns="95547" rIns="95547" bIns="95547" anchor="t" anchorCtr="0">
            <a:noAutofit/>
          </a:bodyPr>
          <a:lstStyle/>
          <a:p>
            <a:r>
              <a:rPr lang="en-US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09430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63da1a4385_0_1638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5547" tIns="95547" rIns="95547" bIns="95547" anchor="t" anchorCtr="0">
            <a:noAutofit/>
          </a:bodyPr>
          <a:lstStyle/>
          <a:p>
            <a:r>
              <a:rPr lang="en-US" dirty="0"/>
              <a:t>Body iron homeostasis. Plasma iron levels are maintained in a relatively narrow</a:t>
            </a:r>
            <a:r>
              <a:rPr lang="el-GR" dirty="0"/>
              <a:t> </a:t>
            </a:r>
            <a:r>
              <a:rPr lang="en-US" dirty="0"/>
              <a:t>range (10 to 30 </a:t>
            </a:r>
            <a:r>
              <a:rPr lang="en-US" dirty="0" err="1"/>
              <a:t>μM</a:t>
            </a:r>
            <a:r>
              <a:rPr lang="en-US" dirty="0"/>
              <a:t>). Iron circulates in plasma bound to transferrin (Tf), which maintains</a:t>
            </a:r>
            <a:r>
              <a:rPr lang="el-GR" dirty="0"/>
              <a:t> </a:t>
            </a:r>
            <a:r>
              <a:rPr lang="en-US" dirty="0"/>
              <a:t>iron in a soluble form, serves as a major route of entry for iron into cells (via the transferrin</a:t>
            </a:r>
            <a:r>
              <a:rPr lang="el-GR" dirty="0"/>
              <a:t> </a:t>
            </a:r>
            <a:r>
              <a:rPr lang="en-US" dirty="0"/>
              <a:t>receptor TfR1), and limits the generation of toxic radicals. The homeostatic system responds to</a:t>
            </a:r>
            <a:r>
              <a:rPr lang="el-GR" dirty="0"/>
              <a:t> </a:t>
            </a:r>
            <a:r>
              <a:rPr lang="en-US" dirty="0"/>
              <a:t>signals from pathways that consume iron (</a:t>
            </a:r>
            <a:r>
              <a:rPr lang="en-US" dirty="0" err="1"/>
              <a:t>eg</a:t>
            </a:r>
            <a:r>
              <a:rPr lang="en-US" dirty="0"/>
              <a:t>, erythropoiesis) and sends signals to the cells that</a:t>
            </a:r>
            <a:r>
              <a:rPr lang="el-GR" dirty="0"/>
              <a:t> </a:t>
            </a:r>
            <a:r>
              <a:rPr lang="en-US" dirty="0"/>
              <a:t>supply iron to the blood stream. Iron is released into the circulation from duodenal enterocytes</a:t>
            </a:r>
            <a:r>
              <a:rPr lang="el-GR" dirty="0"/>
              <a:t> </a:t>
            </a:r>
            <a:r>
              <a:rPr lang="en-US" dirty="0"/>
              <a:t>,which absorb 1 to 2 mg of dietary iron per day, and from macrophages, which internally</a:t>
            </a:r>
            <a:r>
              <a:rPr lang="el-GR" dirty="0"/>
              <a:t> </a:t>
            </a:r>
            <a:r>
              <a:rPr lang="en-US" dirty="0"/>
              <a:t>recycle 20 to 25 mg of iron per day from senescent erythrocytes. While the body regulates</a:t>
            </a:r>
            <a:r>
              <a:rPr lang="el-GR" dirty="0"/>
              <a:t> </a:t>
            </a:r>
            <a:r>
              <a:rPr lang="en-US" dirty="0"/>
              <a:t>processes of iron absorption, storage, and recycling, there is no process for excreting excess iron.</a:t>
            </a:r>
            <a:r>
              <a:rPr lang="el-GR" dirty="0"/>
              <a:t> </a:t>
            </a:r>
            <a:r>
              <a:rPr lang="en-US" dirty="0"/>
              <a:t>Redrawn from Hentze MW et al. Cell. 2004;117:285–297, with permission.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5624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70c12e5f0d_1_4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70c12e5f0d_1_41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5547" tIns="95547" rIns="95547" bIns="95547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31743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63da1a4385_0_1638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5547" tIns="95547" rIns="95547" bIns="95547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8678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D49C1-CC38-4C8C-9BFC-AB937B7B70ED}" type="datetimeFigureOut">
              <a:rPr lang="el-GR" smtClean="0"/>
              <a:t>22/9/2023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E44D5-5773-45DF-9958-E3929CAD1D8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09272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D49C1-CC38-4C8C-9BFC-AB937B7B70ED}" type="datetimeFigureOut">
              <a:rPr lang="el-GR" smtClean="0"/>
              <a:t>22/9/2023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E44D5-5773-45DF-9958-E3929CAD1D8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70762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D49C1-CC38-4C8C-9BFC-AB937B7B70ED}" type="datetimeFigureOut">
              <a:rPr lang="el-GR" smtClean="0"/>
              <a:t>22/9/2023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E44D5-5773-45DF-9958-E3929CAD1D8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0722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subTitle" idx="1"/>
          </p:nvPr>
        </p:nvSpPr>
        <p:spPr>
          <a:xfrm flipH="1">
            <a:off x="728767" y="3357633"/>
            <a:ext cx="10734400" cy="2507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aleway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3228000" y="378144"/>
            <a:ext cx="5736000" cy="84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8936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ctrTitle"/>
          </p:nvPr>
        </p:nvSpPr>
        <p:spPr>
          <a:xfrm flipH="1">
            <a:off x="6834891" y="4712109"/>
            <a:ext cx="2492400" cy="77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"/>
          </p:nvPr>
        </p:nvSpPr>
        <p:spPr>
          <a:xfrm flipH="1">
            <a:off x="6834891" y="3955800"/>
            <a:ext cx="2492400" cy="85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ctrTitle" idx="2"/>
          </p:nvPr>
        </p:nvSpPr>
        <p:spPr>
          <a:xfrm flipH="1">
            <a:off x="6867091" y="2780581"/>
            <a:ext cx="2428000" cy="612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subTitle" idx="3"/>
          </p:nvPr>
        </p:nvSpPr>
        <p:spPr>
          <a:xfrm flipH="1">
            <a:off x="6834891" y="2022867"/>
            <a:ext cx="2492400" cy="85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ctrTitle" idx="4"/>
          </p:nvPr>
        </p:nvSpPr>
        <p:spPr>
          <a:xfrm flipH="1">
            <a:off x="2989289" y="2785248"/>
            <a:ext cx="2391600" cy="612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subTitle" idx="5"/>
          </p:nvPr>
        </p:nvSpPr>
        <p:spPr>
          <a:xfrm flipH="1">
            <a:off x="2938889" y="2022880"/>
            <a:ext cx="2492400" cy="85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ctrTitle" idx="6"/>
          </p:nvPr>
        </p:nvSpPr>
        <p:spPr>
          <a:xfrm flipH="1">
            <a:off x="2938889" y="4712109"/>
            <a:ext cx="2492400" cy="77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subTitle" idx="7"/>
          </p:nvPr>
        </p:nvSpPr>
        <p:spPr>
          <a:xfrm flipH="1">
            <a:off x="2938889" y="3955800"/>
            <a:ext cx="2492400" cy="85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title" idx="8"/>
          </p:nvPr>
        </p:nvSpPr>
        <p:spPr>
          <a:xfrm>
            <a:off x="3228000" y="378144"/>
            <a:ext cx="5736000" cy="84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5401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>
            <a:spLocks noGrp="1"/>
          </p:cNvSpPr>
          <p:nvPr>
            <p:ph type="ctrTitle"/>
          </p:nvPr>
        </p:nvSpPr>
        <p:spPr>
          <a:xfrm flipH="1">
            <a:off x="8736573" y="2681143"/>
            <a:ext cx="2080800" cy="7704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 flipH="1">
            <a:off x="8630275" y="3297433"/>
            <a:ext cx="2293200" cy="116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ctrTitle" idx="2"/>
          </p:nvPr>
        </p:nvSpPr>
        <p:spPr>
          <a:xfrm flipH="1">
            <a:off x="5055599" y="3284771"/>
            <a:ext cx="2080800" cy="7704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3"/>
          </p:nvPr>
        </p:nvSpPr>
        <p:spPr>
          <a:xfrm flipH="1">
            <a:off x="5055599" y="3917895"/>
            <a:ext cx="2080800" cy="116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ctrTitle" idx="4"/>
          </p:nvPr>
        </p:nvSpPr>
        <p:spPr>
          <a:xfrm flipH="1">
            <a:off x="1428799" y="2681143"/>
            <a:ext cx="2080800" cy="7704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5"/>
          </p:nvPr>
        </p:nvSpPr>
        <p:spPr>
          <a:xfrm flipH="1">
            <a:off x="1428800" y="3297433"/>
            <a:ext cx="2080800" cy="116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6"/>
          </p:nvPr>
        </p:nvSpPr>
        <p:spPr>
          <a:xfrm>
            <a:off x="3228000" y="378144"/>
            <a:ext cx="5736000" cy="84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65398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944800" y="1354800"/>
            <a:ext cx="6302400" cy="4148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7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9534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D49C1-CC38-4C8C-9BFC-AB937B7B70ED}" type="datetimeFigureOut">
              <a:rPr lang="el-GR" smtClean="0"/>
              <a:t>22/9/2023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E44D5-5773-45DF-9958-E3929CAD1D8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78886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D49C1-CC38-4C8C-9BFC-AB937B7B70ED}" type="datetimeFigureOut">
              <a:rPr lang="el-GR" smtClean="0"/>
              <a:t>22/9/2023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E44D5-5773-45DF-9958-E3929CAD1D8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22514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D49C1-CC38-4C8C-9BFC-AB937B7B70ED}" type="datetimeFigureOut">
              <a:rPr lang="el-GR" smtClean="0"/>
              <a:t>22/9/2023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E44D5-5773-45DF-9958-E3929CAD1D8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29566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D49C1-CC38-4C8C-9BFC-AB937B7B70ED}" type="datetimeFigureOut">
              <a:rPr lang="el-GR" smtClean="0"/>
              <a:t>22/9/2023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E44D5-5773-45DF-9958-E3929CAD1D8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52102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D49C1-CC38-4C8C-9BFC-AB937B7B70ED}" type="datetimeFigureOut">
              <a:rPr lang="el-GR" smtClean="0"/>
              <a:t>22/9/2023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E44D5-5773-45DF-9958-E3929CAD1D8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00714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D49C1-CC38-4C8C-9BFC-AB937B7B70ED}" type="datetimeFigureOut">
              <a:rPr lang="el-GR" smtClean="0"/>
              <a:t>22/9/2023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E44D5-5773-45DF-9958-E3929CAD1D8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71060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D49C1-CC38-4C8C-9BFC-AB937B7B70ED}" type="datetimeFigureOut">
              <a:rPr lang="el-GR" smtClean="0"/>
              <a:t>22/9/2023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E44D5-5773-45DF-9958-E3929CAD1D8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5889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D49C1-CC38-4C8C-9BFC-AB937B7B70ED}" type="datetimeFigureOut">
              <a:rPr lang="el-GR" smtClean="0"/>
              <a:t>22/9/2023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E44D5-5773-45DF-9958-E3929CAD1D8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01882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D49C1-CC38-4C8C-9BFC-AB937B7B70ED}" type="datetimeFigureOut">
              <a:rPr lang="el-GR" smtClean="0"/>
              <a:t>22/9/2023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E44D5-5773-45DF-9958-E3929CAD1D8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42913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jpg"/><Relationship Id="rId4" Type="http://schemas.openxmlformats.org/officeDocument/2006/relationships/image" Target="../media/image26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w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>
            <a:spLocks noGrp="1"/>
          </p:cNvSpPr>
          <p:nvPr>
            <p:ph type="title"/>
          </p:nvPr>
        </p:nvSpPr>
        <p:spPr>
          <a:xfrm>
            <a:off x="3228000" y="378144"/>
            <a:ext cx="5736000" cy="84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l-GR" sz="3200" dirty="0"/>
              <a:t>Φυσιολογική ερυθροποίηση</a:t>
            </a:r>
            <a:endParaRPr sz="3200" dirty="0"/>
          </a:p>
        </p:txBody>
      </p:sp>
      <p:pic>
        <p:nvPicPr>
          <p:cNvPr id="4" name="Εικόνα 3" descr="Εικόνα που περιέχει στιγμιότυπο οθόνης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AC260B1C-253B-4969-91DF-D5DEE0806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916" y="1239933"/>
            <a:ext cx="8593600" cy="5618067"/>
          </a:xfrm>
          <a:prstGeom prst="rect">
            <a:avLst/>
          </a:prstGeom>
        </p:spPr>
      </p:pic>
      <p:cxnSp>
        <p:nvCxnSpPr>
          <p:cNvPr id="3" name="Ευθύγραμμο βέλος σύνδεσης 2">
            <a:extLst>
              <a:ext uri="{FF2B5EF4-FFF2-40B4-BE49-F238E27FC236}">
                <a16:creationId xmlns="" xmlns:a16="http://schemas.microsoft.com/office/drawing/2014/main" id="{56DC41C0-9DFE-474E-BB12-7B3A027329A2}"/>
              </a:ext>
            </a:extLst>
          </p:cNvPr>
          <p:cNvCxnSpPr/>
          <p:nvPr/>
        </p:nvCxnSpPr>
        <p:spPr>
          <a:xfrm flipH="1" flipV="1">
            <a:off x="2966953" y="4180647"/>
            <a:ext cx="235975" cy="29496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Ευθύγραμμο βέλος σύνδεσης 5">
            <a:extLst>
              <a:ext uri="{FF2B5EF4-FFF2-40B4-BE49-F238E27FC236}">
                <a16:creationId xmlns="" xmlns:a16="http://schemas.microsoft.com/office/drawing/2014/main" id="{3A4ED340-AB8B-40B4-997F-41DAF973A076}"/>
              </a:ext>
            </a:extLst>
          </p:cNvPr>
          <p:cNvCxnSpPr/>
          <p:nvPr/>
        </p:nvCxnSpPr>
        <p:spPr>
          <a:xfrm flipH="1" flipV="1">
            <a:off x="3768045" y="4126751"/>
            <a:ext cx="235975" cy="294967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Ευθύγραμμο βέλος σύνδεσης 6">
            <a:extLst>
              <a:ext uri="{FF2B5EF4-FFF2-40B4-BE49-F238E27FC236}">
                <a16:creationId xmlns="" xmlns:a16="http://schemas.microsoft.com/office/drawing/2014/main" id="{1DE803F2-A53B-42D3-BE57-D33A7A694B63}"/>
              </a:ext>
            </a:extLst>
          </p:cNvPr>
          <p:cNvCxnSpPr/>
          <p:nvPr/>
        </p:nvCxnSpPr>
        <p:spPr>
          <a:xfrm flipH="1" flipV="1">
            <a:off x="7441147" y="4033164"/>
            <a:ext cx="235975" cy="29496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Υπότιτλος 6">
            <a:extLst>
              <a:ext uri="{FF2B5EF4-FFF2-40B4-BE49-F238E27FC236}">
                <a16:creationId xmlns="" xmlns:a16="http://schemas.microsoft.com/office/drawing/2014/main" id="{28927E48-D522-42AE-AC4C-FB396B63AA56}"/>
              </a:ext>
            </a:extLst>
          </p:cNvPr>
          <p:cNvSpPr txBox="1">
            <a:spLocks/>
          </p:cNvSpPr>
          <p:nvPr/>
        </p:nvSpPr>
        <p:spPr>
          <a:xfrm flipH="1">
            <a:off x="9063884" y="1613715"/>
            <a:ext cx="2921288" cy="3731171"/>
          </a:xfrm>
          <a:prstGeom prst="rect">
            <a:avLst/>
          </a:prstGeom>
        </p:spPr>
        <p:txBody>
          <a:bodyPr lIns="121917" tIns="60958" rIns="121917" bIns="60958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09585" indent="-457189">
              <a:buClr>
                <a:schemeClr val="dk1"/>
              </a:buClr>
              <a:buSzPts val="1200"/>
            </a:pPr>
            <a:r>
              <a:rPr lang="el-GR" sz="1600" dirty="0">
                <a:solidFill>
                  <a:schemeClr val="dk1"/>
                </a:solidFill>
                <a:cs typeface="Hind Vadodara Light" panose="020B0604020202020204" charset="0"/>
                <a:sym typeface="Hind Vadodara Light"/>
              </a:rPr>
              <a:t>Διάρκεια</a:t>
            </a:r>
            <a:r>
              <a:rPr lang="en-US" sz="1600" dirty="0">
                <a:solidFill>
                  <a:schemeClr val="dk1"/>
                </a:solidFill>
                <a:cs typeface="Hind Vadodara Light" panose="020B0604020202020204" charset="0"/>
                <a:sym typeface="Hind Vadodara Light"/>
              </a:rPr>
              <a:t> </a:t>
            </a:r>
            <a:r>
              <a:rPr lang="el-GR" sz="1600" dirty="0">
                <a:solidFill>
                  <a:schemeClr val="dk1"/>
                </a:solidFill>
                <a:cs typeface="Hind Vadodara Light" panose="020B0604020202020204" charset="0"/>
                <a:sym typeface="Hind Vadodara Light"/>
              </a:rPr>
              <a:t>μετάβασης</a:t>
            </a:r>
            <a:r>
              <a:rPr lang="en-US" sz="1600" dirty="0">
                <a:solidFill>
                  <a:schemeClr val="dk1"/>
                </a:solidFill>
                <a:cs typeface="Hind Vadodara Light" panose="020B0604020202020204" charset="0"/>
                <a:sym typeface="Hind Vadodara Light"/>
              </a:rPr>
              <a:t> </a:t>
            </a:r>
          </a:p>
          <a:p>
            <a:pPr marL="609585" indent="-457189">
              <a:buClr>
                <a:schemeClr val="dk1"/>
              </a:buClr>
              <a:buSzPts val="1200"/>
            </a:pPr>
            <a:r>
              <a:rPr lang="el-GR" sz="1600" dirty="0">
                <a:solidFill>
                  <a:schemeClr val="dk1"/>
                </a:solidFill>
                <a:cs typeface="Hind Vadodara Light" panose="020B0604020202020204" charset="0"/>
                <a:sym typeface="Hind Vadodara Light"/>
              </a:rPr>
              <a:t>από</a:t>
            </a:r>
            <a:r>
              <a:rPr lang="en-US" sz="1600" dirty="0">
                <a:solidFill>
                  <a:schemeClr val="dk1"/>
                </a:solidFill>
                <a:cs typeface="Hind Vadodara Light" panose="020B0604020202020204" charset="0"/>
                <a:sym typeface="Hind Vadodara Light"/>
              </a:rPr>
              <a:t> </a:t>
            </a:r>
            <a:r>
              <a:rPr lang="el-GR" sz="1600" dirty="0" err="1">
                <a:solidFill>
                  <a:schemeClr val="dk1"/>
                </a:solidFill>
                <a:cs typeface="Hind Vadodara Light" panose="020B0604020202020204" charset="0"/>
                <a:sym typeface="Hind Vadodara Light"/>
              </a:rPr>
              <a:t>προερυθροβλάστη</a:t>
            </a:r>
            <a:r>
              <a:rPr lang="el-GR" sz="1600" dirty="0">
                <a:solidFill>
                  <a:schemeClr val="dk1"/>
                </a:solidFill>
                <a:cs typeface="Hind Vadodara Light" panose="020B0604020202020204" charset="0"/>
                <a:sym typeface="Hind Vadodara Light"/>
              </a:rPr>
              <a:t> </a:t>
            </a:r>
            <a:endParaRPr lang="en-US" sz="1600" dirty="0">
              <a:solidFill>
                <a:schemeClr val="dk1"/>
              </a:solidFill>
              <a:cs typeface="Hind Vadodara Light" panose="020B0604020202020204" charset="0"/>
              <a:sym typeface="Hind Vadodara Light"/>
            </a:endParaRPr>
          </a:p>
          <a:p>
            <a:pPr marL="609585" indent="-457189">
              <a:buClr>
                <a:schemeClr val="dk1"/>
              </a:buClr>
              <a:buSzPts val="1200"/>
            </a:pPr>
            <a:r>
              <a:rPr lang="el-GR" sz="1600" dirty="0">
                <a:solidFill>
                  <a:schemeClr val="dk1"/>
                </a:solidFill>
                <a:cs typeface="Hind Vadodara Light" panose="020B0604020202020204" charset="0"/>
                <a:sym typeface="Hind Vadodara Light"/>
              </a:rPr>
              <a:t>σε ερυθροκύτταρο </a:t>
            </a:r>
            <a:endParaRPr lang="en-US" sz="1600" dirty="0">
              <a:solidFill>
                <a:schemeClr val="dk1"/>
              </a:solidFill>
              <a:cs typeface="Hind Vadodara Light" panose="020B0604020202020204" charset="0"/>
              <a:sym typeface="Hind Vadodara Light"/>
            </a:endParaRPr>
          </a:p>
          <a:p>
            <a:pPr marL="609585" indent="-457189">
              <a:buClr>
                <a:schemeClr val="dk1"/>
              </a:buClr>
              <a:buSzPts val="1200"/>
            </a:pPr>
            <a:r>
              <a:rPr lang="el-GR" sz="1600" dirty="0">
                <a:solidFill>
                  <a:schemeClr val="dk1"/>
                </a:solidFill>
                <a:cs typeface="Hind Vadodara Light" panose="020B0604020202020204" charset="0"/>
                <a:sym typeface="Hind Vadodara Light"/>
              </a:rPr>
              <a:t>→ 6-8 ημέρες</a:t>
            </a:r>
            <a:endParaRPr lang="en-US" sz="1600" dirty="0">
              <a:solidFill>
                <a:schemeClr val="dk1"/>
              </a:solidFill>
              <a:cs typeface="Hind Vadodara Light" panose="020B0604020202020204" charset="0"/>
              <a:sym typeface="Hind Vadodara Light"/>
            </a:endParaRPr>
          </a:p>
          <a:p>
            <a:pPr marL="609585" indent="-457189">
              <a:buClr>
                <a:schemeClr val="dk1"/>
              </a:buClr>
              <a:buSzPts val="1200"/>
              <a:buFont typeface="Arial" panose="020B0604020202020204" pitchFamily="34" charset="0"/>
              <a:buChar char="•"/>
            </a:pPr>
            <a:r>
              <a:rPr lang="el-GR" sz="1600" dirty="0" err="1">
                <a:solidFill>
                  <a:schemeClr val="dk1"/>
                </a:solidFill>
                <a:cs typeface="Hind Vadodara Light" panose="020B0604020202020204" charset="0"/>
                <a:sym typeface="Hind Vadodara Light"/>
              </a:rPr>
              <a:t>Προερυθροβλάστη</a:t>
            </a:r>
            <a:r>
              <a:rPr lang="el-GR" sz="1600" dirty="0">
                <a:solidFill>
                  <a:schemeClr val="dk1"/>
                </a:solidFill>
                <a:cs typeface="Hind Vadodara Light" panose="020B0604020202020204" charset="0"/>
                <a:sym typeface="Hind Vadodara Light"/>
              </a:rPr>
              <a:t> σε δικτυοερυθροκύτταρο→  4 μέρες</a:t>
            </a:r>
          </a:p>
          <a:p>
            <a:pPr marL="609585" indent="-457189">
              <a:buClr>
                <a:schemeClr val="dk1"/>
              </a:buClr>
              <a:buSzPts val="1200"/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schemeClr val="dk1"/>
                </a:solidFill>
                <a:cs typeface="Hind Vadodara Light" panose="020B0604020202020204" charset="0"/>
                <a:sym typeface="Hind Vadodara Light"/>
              </a:rPr>
              <a:t>Δικτυοερυθροκύτταρο σε ερυθροκύτταρο →</a:t>
            </a:r>
            <a:r>
              <a:rPr lang="en-US" sz="1600" dirty="0">
                <a:solidFill>
                  <a:schemeClr val="dk1"/>
                </a:solidFill>
                <a:cs typeface="Hind Vadodara Light" panose="020B0604020202020204" charset="0"/>
                <a:sym typeface="Hind Vadodara Light"/>
              </a:rPr>
              <a:t> </a:t>
            </a:r>
            <a:r>
              <a:rPr lang="el-GR" sz="1600" dirty="0">
                <a:solidFill>
                  <a:schemeClr val="dk1"/>
                </a:solidFill>
                <a:cs typeface="Hind Vadodara Light" panose="020B0604020202020204" charset="0"/>
                <a:sym typeface="Hind Vadodara Light"/>
              </a:rPr>
              <a:t> 2-4 μέρες</a:t>
            </a:r>
          </a:p>
        </p:txBody>
      </p:sp>
      <p:grpSp>
        <p:nvGrpSpPr>
          <p:cNvPr id="13" name="Google Shape;6509;p65">
            <a:extLst>
              <a:ext uri="{FF2B5EF4-FFF2-40B4-BE49-F238E27FC236}">
                <a16:creationId xmlns="" xmlns:a16="http://schemas.microsoft.com/office/drawing/2014/main" id="{99DBD3BA-97D6-4302-9BA3-438BA9C3CACA}"/>
              </a:ext>
            </a:extLst>
          </p:cNvPr>
          <p:cNvGrpSpPr/>
          <p:nvPr/>
        </p:nvGrpSpPr>
        <p:grpSpPr>
          <a:xfrm>
            <a:off x="9441554" y="4781502"/>
            <a:ext cx="355895" cy="492052"/>
            <a:chOff x="-38129425" y="3222550"/>
            <a:chExt cx="228450" cy="315850"/>
          </a:xfrm>
        </p:grpSpPr>
        <p:sp>
          <p:nvSpPr>
            <p:cNvPr id="14" name="Google Shape;6510;p65">
              <a:extLst>
                <a:ext uri="{FF2B5EF4-FFF2-40B4-BE49-F238E27FC236}">
                  <a16:creationId xmlns="" xmlns:a16="http://schemas.microsoft.com/office/drawing/2014/main" id="{86D67022-7D0D-49AE-9212-E93B8871B085}"/>
                </a:ext>
              </a:extLst>
            </p:cNvPr>
            <p:cNvSpPr/>
            <p:nvPr/>
          </p:nvSpPr>
          <p:spPr>
            <a:xfrm>
              <a:off x="-38129425" y="3222550"/>
              <a:ext cx="228450" cy="227650"/>
            </a:xfrm>
            <a:custGeom>
              <a:avLst/>
              <a:gdLst/>
              <a:ahLst/>
              <a:cxnLst/>
              <a:rect l="l" t="t" r="r" b="b"/>
              <a:pathLst>
                <a:path w="9138" h="9106" extrusionOk="0">
                  <a:moveTo>
                    <a:pt x="4097" y="1292"/>
                  </a:moveTo>
                  <a:cubicBezTo>
                    <a:pt x="4349" y="1292"/>
                    <a:pt x="4538" y="1450"/>
                    <a:pt x="4538" y="1702"/>
                  </a:cubicBezTo>
                  <a:cubicBezTo>
                    <a:pt x="4538" y="1922"/>
                    <a:pt x="4349" y="2111"/>
                    <a:pt x="4160" y="2111"/>
                  </a:cubicBezTo>
                  <a:cubicBezTo>
                    <a:pt x="2994" y="2111"/>
                    <a:pt x="2112" y="3056"/>
                    <a:pt x="2049" y="4222"/>
                  </a:cubicBezTo>
                  <a:cubicBezTo>
                    <a:pt x="2049" y="4443"/>
                    <a:pt x="1860" y="4600"/>
                    <a:pt x="1639" y="4600"/>
                  </a:cubicBezTo>
                  <a:cubicBezTo>
                    <a:pt x="1387" y="4600"/>
                    <a:pt x="1198" y="4411"/>
                    <a:pt x="1198" y="4222"/>
                  </a:cubicBezTo>
                  <a:cubicBezTo>
                    <a:pt x="1198" y="2584"/>
                    <a:pt x="2490" y="1324"/>
                    <a:pt x="4097" y="1292"/>
                  </a:cubicBezTo>
                  <a:close/>
                  <a:moveTo>
                    <a:pt x="4569" y="0"/>
                  </a:moveTo>
                  <a:cubicBezTo>
                    <a:pt x="2049" y="0"/>
                    <a:pt x="1" y="2048"/>
                    <a:pt x="1" y="4569"/>
                  </a:cubicBezTo>
                  <a:cubicBezTo>
                    <a:pt x="1" y="6207"/>
                    <a:pt x="946" y="7688"/>
                    <a:pt x="2332" y="8475"/>
                  </a:cubicBezTo>
                  <a:cubicBezTo>
                    <a:pt x="2458" y="8507"/>
                    <a:pt x="2521" y="8664"/>
                    <a:pt x="2521" y="8822"/>
                  </a:cubicBezTo>
                  <a:lnTo>
                    <a:pt x="2521" y="9105"/>
                  </a:lnTo>
                  <a:lnTo>
                    <a:pt x="6680" y="9105"/>
                  </a:lnTo>
                  <a:lnTo>
                    <a:pt x="6680" y="8822"/>
                  </a:lnTo>
                  <a:cubicBezTo>
                    <a:pt x="6680" y="8696"/>
                    <a:pt x="6743" y="8570"/>
                    <a:pt x="6900" y="8507"/>
                  </a:cubicBezTo>
                  <a:cubicBezTo>
                    <a:pt x="8255" y="7719"/>
                    <a:pt x="9137" y="6270"/>
                    <a:pt x="9137" y="4569"/>
                  </a:cubicBezTo>
                  <a:cubicBezTo>
                    <a:pt x="9137" y="2048"/>
                    <a:pt x="7089" y="32"/>
                    <a:pt x="456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6511;p65">
              <a:extLst>
                <a:ext uri="{FF2B5EF4-FFF2-40B4-BE49-F238E27FC236}">
                  <a16:creationId xmlns="" xmlns:a16="http://schemas.microsoft.com/office/drawing/2014/main" id="{972A7A74-4A0A-4045-AADE-5C89F8DDFF43}"/>
                </a:ext>
              </a:extLst>
            </p:cNvPr>
            <p:cNvSpPr/>
            <p:nvPr/>
          </p:nvSpPr>
          <p:spPr>
            <a:xfrm>
              <a:off x="-38067200" y="3470650"/>
              <a:ext cx="103200" cy="67750"/>
            </a:xfrm>
            <a:custGeom>
              <a:avLst/>
              <a:gdLst/>
              <a:ahLst/>
              <a:cxnLst/>
              <a:rect l="l" t="t" r="r" b="b"/>
              <a:pathLst>
                <a:path w="4128" h="2710" extrusionOk="0">
                  <a:moveTo>
                    <a:pt x="1" y="0"/>
                  </a:moveTo>
                  <a:lnTo>
                    <a:pt x="1" y="662"/>
                  </a:lnTo>
                  <a:cubicBezTo>
                    <a:pt x="1" y="1198"/>
                    <a:pt x="410" y="1702"/>
                    <a:pt x="883" y="1859"/>
                  </a:cubicBezTo>
                  <a:cubicBezTo>
                    <a:pt x="1040" y="2363"/>
                    <a:pt x="1513" y="2710"/>
                    <a:pt x="2049" y="2710"/>
                  </a:cubicBezTo>
                  <a:cubicBezTo>
                    <a:pt x="2647" y="2710"/>
                    <a:pt x="3120" y="2363"/>
                    <a:pt x="3277" y="1859"/>
                  </a:cubicBezTo>
                  <a:cubicBezTo>
                    <a:pt x="3781" y="1702"/>
                    <a:pt x="4128" y="1198"/>
                    <a:pt x="4128" y="662"/>
                  </a:cubicBezTo>
                  <a:lnTo>
                    <a:pt x="412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39551E8-5E77-4239-B0C5-1CAB71ED5EBC}"/>
              </a:ext>
            </a:extLst>
          </p:cNvPr>
          <p:cNvSpPr txBox="1"/>
          <p:nvPr/>
        </p:nvSpPr>
        <p:spPr>
          <a:xfrm>
            <a:off x="9785864" y="4863185"/>
            <a:ext cx="1241681" cy="4001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i="1" dirty="0"/>
              <a:t>“PB PORE”</a:t>
            </a:r>
            <a:endParaRPr lang="el-GR" i="1" dirty="0"/>
          </a:p>
        </p:txBody>
      </p:sp>
    </p:spTree>
    <p:extLst>
      <p:ext uri="{BB962C8B-B14F-4D97-AF65-F5344CB8AC3E}">
        <p14:creationId xmlns:p14="http://schemas.microsoft.com/office/powerpoint/2010/main" val="142453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>
            <a:spLocks noGrp="1"/>
          </p:cNvSpPr>
          <p:nvPr>
            <p:ph type="title"/>
          </p:nvPr>
        </p:nvSpPr>
        <p:spPr>
          <a:xfrm>
            <a:off x="2512964" y="350601"/>
            <a:ext cx="6853147" cy="683436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l-GR" sz="3200" dirty="0"/>
              <a:t>Μορφολογία ερυθροκυττάρων</a:t>
            </a:r>
            <a:endParaRPr sz="32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F082B9F-C3C1-48E7-9BEC-28F46C0DF9ED}"/>
              </a:ext>
            </a:extLst>
          </p:cNvPr>
          <p:cNvSpPr txBox="1"/>
          <p:nvPr/>
        </p:nvSpPr>
        <p:spPr>
          <a:xfrm>
            <a:off x="400336" y="2685776"/>
            <a:ext cx="5886733" cy="342401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l-GR" b="1" dirty="0">
                <a:solidFill>
                  <a:schemeClr val="dk1"/>
                </a:solidFill>
                <a:cs typeface="Teko Light"/>
                <a:sym typeface="Hind Vadodara Light"/>
              </a:rPr>
              <a:t>Δικτυοερυθροκύτταρα</a:t>
            </a:r>
            <a:r>
              <a:rPr lang="el-GR" dirty="0">
                <a:solidFill>
                  <a:schemeClr val="dk1"/>
                </a:solidFill>
                <a:cs typeface="Teko Light"/>
                <a:sym typeface="Hind Vadodara Light"/>
              </a:rPr>
              <a:t>: </a:t>
            </a:r>
          </a:p>
          <a:p>
            <a:pPr marL="380990" indent="-380990">
              <a:spcBef>
                <a:spcPts val="2133"/>
              </a:spcBef>
              <a:buClr>
                <a:srgbClr val="434343"/>
              </a:buClr>
              <a:buSzPts val="12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cs typeface="Teko Light"/>
                <a:sym typeface="Hind Vadodara Light"/>
              </a:rPr>
              <a:t>To </a:t>
            </a:r>
            <a:r>
              <a:rPr lang="el-GR" sz="1600" dirty="0">
                <a:solidFill>
                  <a:schemeClr val="dk1"/>
                </a:solidFill>
                <a:cs typeface="Teko Light"/>
                <a:sym typeface="Hind Vadodara Light"/>
              </a:rPr>
              <a:t>δικτυοερυθροκύτταρο (ΔΕΚ) δεν έχει πυρήνα διατηρεί ωστόσο τα </a:t>
            </a:r>
            <a:r>
              <a:rPr lang="el-GR" sz="1600" dirty="0" err="1">
                <a:solidFill>
                  <a:schemeClr val="dk1"/>
                </a:solidFill>
                <a:cs typeface="Teko Light"/>
                <a:sym typeface="Hind Vadodara Light"/>
              </a:rPr>
              <a:t>ριβοσώματά</a:t>
            </a:r>
            <a:r>
              <a:rPr lang="el-GR" sz="1600" dirty="0">
                <a:solidFill>
                  <a:schemeClr val="dk1"/>
                </a:solidFill>
                <a:cs typeface="Teko Light"/>
                <a:sym typeface="Hind Vadodara Light"/>
              </a:rPr>
              <a:t> του. Τα ριβοσώματα βάφονται με ειδικές χρώσεις και επιτρέπουν την ταυτοποίηση των ΔΕΚ.</a:t>
            </a:r>
          </a:p>
          <a:p>
            <a:pPr marL="380990" indent="-380990">
              <a:spcBef>
                <a:spcPts val="2133"/>
              </a:spcBef>
              <a:buClr>
                <a:srgbClr val="434343"/>
              </a:buClr>
              <a:buSzPts val="1200"/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schemeClr val="dk1"/>
                </a:solidFill>
                <a:cs typeface="Teko Light"/>
              </a:rPr>
              <a:t>Τα ΔΕΚ είναι μεγαλύτερα σε μέγεθος από τα ώριμα ερυθρά. Σε καταστάσεις που αυξάνονται τα ΔΕΚ παρατηρείται στη γενική αίματος αύξηση του </a:t>
            </a:r>
            <a:r>
              <a:rPr lang="en-US" sz="1600" dirty="0">
                <a:solidFill>
                  <a:schemeClr val="dk1"/>
                </a:solidFill>
                <a:cs typeface="Teko Light"/>
              </a:rPr>
              <a:t>MCV.</a:t>
            </a:r>
          </a:p>
          <a:p>
            <a:pPr marL="380990" indent="-380990">
              <a:spcBef>
                <a:spcPts val="2133"/>
              </a:spcBef>
              <a:buClr>
                <a:srgbClr val="434343"/>
              </a:buClr>
              <a:buSzPts val="1200"/>
              <a:buFont typeface="Arial" panose="020B0604020202020204" pitchFamily="34" charset="0"/>
              <a:buChar char="•"/>
            </a:pPr>
            <a:r>
              <a:rPr lang="el-GR" sz="1600" b="1" dirty="0">
                <a:solidFill>
                  <a:schemeClr val="dk1"/>
                </a:solidFill>
                <a:cs typeface="Teko Light"/>
              </a:rPr>
              <a:t>Ο αριθμός των ΔΕΚ στην περιφέρεια αποτελεί δείκτη της παραγωγικής ικανότητας του μυελού σε περιπτώσεις αναιμίας</a:t>
            </a:r>
            <a:endParaRPr lang="en-US" sz="1600" b="1" dirty="0">
              <a:solidFill>
                <a:schemeClr val="dk1"/>
              </a:solidFill>
              <a:cs typeface="Teko Light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DB9C5A57-1107-401F-BA84-7661DF75E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4264" y="3015967"/>
            <a:ext cx="4226984" cy="3166157"/>
          </a:xfrm>
          <a:prstGeom prst="rect">
            <a:avLst/>
          </a:prstGeom>
        </p:spPr>
      </p:pic>
      <p:grpSp>
        <p:nvGrpSpPr>
          <p:cNvPr id="8" name="Google Shape;330;p40">
            <a:extLst>
              <a:ext uri="{FF2B5EF4-FFF2-40B4-BE49-F238E27FC236}">
                <a16:creationId xmlns="" xmlns:a16="http://schemas.microsoft.com/office/drawing/2014/main" id="{03FDA245-7F9F-46EF-A4DB-BF761FCB584D}"/>
              </a:ext>
            </a:extLst>
          </p:cNvPr>
          <p:cNvGrpSpPr/>
          <p:nvPr/>
        </p:nvGrpSpPr>
        <p:grpSpPr>
          <a:xfrm>
            <a:off x="9177757" y="995648"/>
            <a:ext cx="1237396" cy="1690128"/>
            <a:chOff x="-1056625" y="2573725"/>
            <a:chExt cx="917100" cy="1187025"/>
          </a:xfrm>
        </p:grpSpPr>
        <p:sp>
          <p:nvSpPr>
            <p:cNvPr id="9" name="Google Shape;331;p40">
              <a:extLst>
                <a:ext uri="{FF2B5EF4-FFF2-40B4-BE49-F238E27FC236}">
                  <a16:creationId xmlns="" xmlns:a16="http://schemas.microsoft.com/office/drawing/2014/main" id="{14025766-0A04-4FC2-A134-5D4E905BE664}"/>
                </a:ext>
              </a:extLst>
            </p:cNvPr>
            <p:cNvSpPr/>
            <p:nvPr/>
          </p:nvSpPr>
          <p:spPr>
            <a:xfrm>
              <a:off x="-368950" y="3484925"/>
              <a:ext cx="179450" cy="231375"/>
            </a:xfrm>
            <a:custGeom>
              <a:avLst/>
              <a:gdLst/>
              <a:ahLst/>
              <a:cxnLst/>
              <a:rect l="l" t="t" r="r" b="b"/>
              <a:pathLst>
                <a:path w="7178" h="9255" extrusionOk="0">
                  <a:moveTo>
                    <a:pt x="7178" y="1"/>
                  </a:moveTo>
                  <a:cubicBezTo>
                    <a:pt x="4960" y="1567"/>
                    <a:pt x="2544" y="2842"/>
                    <a:pt x="0" y="3799"/>
                  </a:cubicBezTo>
                  <a:lnTo>
                    <a:pt x="0" y="9254"/>
                  </a:lnTo>
                  <a:lnTo>
                    <a:pt x="7178" y="9254"/>
                  </a:lnTo>
                  <a:lnTo>
                    <a:pt x="7178" y="1"/>
                  </a:lnTo>
                  <a:close/>
                </a:path>
              </a:pathLst>
            </a:custGeom>
            <a:solidFill>
              <a:srgbClr val="88A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" name="Google Shape;332;p40">
              <a:extLst>
                <a:ext uri="{FF2B5EF4-FFF2-40B4-BE49-F238E27FC236}">
                  <a16:creationId xmlns="" xmlns:a16="http://schemas.microsoft.com/office/drawing/2014/main" id="{94DA2858-3DFD-44EB-99FE-E8C728FE4B7F}"/>
                </a:ext>
              </a:extLst>
            </p:cNvPr>
            <p:cNvSpPr/>
            <p:nvPr/>
          </p:nvSpPr>
          <p:spPr>
            <a:xfrm>
              <a:off x="-368950" y="3431250"/>
              <a:ext cx="179450" cy="148650"/>
            </a:xfrm>
            <a:custGeom>
              <a:avLst/>
              <a:gdLst/>
              <a:ahLst/>
              <a:cxnLst/>
              <a:rect l="l" t="t" r="r" b="b"/>
              <a:pathLst>
                <a:path w="7178" h="5946" extrusionOk="0">
                  <a:moveTo>
                    <a:pt x="0" y="1"/>
                  </a:moveTo>
                  <a:lnTo>
                    <a:pt x="0" y="5946"/>
                  </a:lnTo>
                  <a:cubicBezTo>
                    <a:pt x="2544" y="4989"/>
                    <a:pt x="4960" y="3714"/>
                    <a:pt x="7178" y="2148"/>
                  </a:cubicBezTo>
                  <a:lnTo>
                    <a:pt x="7178" y="1"/>
                  </a:lnTo>
                  <a:close/>
                </a:path>
              </a:pathLst>
            </a:custGeom>
            <a:solidFill>
              <a:srgbClr val="D0D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333;p40">
              <a:extLst>
                <a:ext uri="{FF2B5EF4-FFF2-40B4-BE49-F238E27FC236}">
                  <a16:creationId xmlns="" xmlns:a16="http://schemas.microsoft.com/office/drawing/2014/main" id="{57E0D317-AC8D-44A8-9A65-8B2313AD6BE6}"/>
                </a:ext>
              </a:extLst>
            </p:cNvPr>
            <p:cNvSpPr/>
            <p:nvPr/>
          </p:nvSpPr>
          <p:spPr>
            <a:xfrm>
              <a:off x="-522725" y="3579875"/>
              <a:ext cx="153975" cy="134125"/>
            </a:xfrm>
            <a:custGeom>
              <a:avLst/>
              <a:gdLst/>
              <a:ahLst/>
              <a:cxnLst/>
              <a:rect l="l" t="t" r="r" b="b"/>
              <a:pathLst>
                <a:path w="6159" h="5365" extrusionOk="0">
                  <a:moveTo>
                    <a:pt x="6158" y="1"/>
                  </a:moveTo>
                  <a:cubicBezTo>
                    <a:pt x="5754" y="149"/>
                    <a:pt x="5351" y="298"/>
                    <a:pt x="4947" y="433"/>
                  </a:cubicBezTo>
                  <a:cubicBezTo>
                    <a:pt x="4068" y="2998"/>
                    <a:pt x="2559" y="5364"/>
                    <a:pt x="1" y="5364"/>
                  </a:cubicBezTo>
                  <a:lnTo>
                    <a:pt x="6158" y="5364"/>
                  </a:lnTo>
                  <a:lnTo>
                    <a:pt x="6158" y="1"/>
                  </a:lnTo>
                  <a:close/>
                </a:path>
              </a:pathLst>
            </a:custGeom>
            <a:solidFill>
              <a:srgbClr val="88A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334;p40">
              <a:extLst>
                <a:ext uri="{FF2B5EF4-FFF2-40B4-BE49-F238E27FC236}">
                  <a16:creationId xmlns="" xmlns:a16="http://schemas.microsoft.com/office/drawing/2014/main" id="{5E302985-F741-42FA-8D07-C9F445DDC4C9}"/>
                </a:ext>
              </a:extLst>
            </p:cNvPr>
            <p:cNvSpPr/>
            <p:nvPr/>
          </p:nvSpPr>
          <p:spPr>
            <a:xfrm>
              <a:off x="-399075" y="3431250"/>
              <a:ext cx="30150" cy="159450"/>
            </a:xfrm>
            <a:custGeom>
              <a:avLst/>
              <a:gdLst/>
              <a:ahLst/>
              <a:cxnLst/>
              <a:rect l="l" t="t" r="r" b="b"/>
              <a:pathLst>
                <a:path w="1206" h="6378" extrusionOk="0">
                  <a:moveTo>
                    <a:pt x="1205" y="1"/>
                  </a:moveTo>
                  <a:cubicBezTo>
                    <a:pt x="1205" y="1"/>
                    <a:pt x="1042" y="3331"/>
                    <a:pt x="1" y="6378"/>
                  </a:cubicBezTo>
                  <a:cubicBezTo>
                    <a:pt x="405" y="6243"/>
                    <a:pt x="808" y="6094"/>
                    <a:pt x="1205" y="5946"/>
                  </a:cubicBezTo>
                  <a:lnTo>
                    <a:pt x="1205" y="1"/>
                  </a:lnTo>
                  <a:close/>
                </a:path>
              </a:pathLst>
            </a:custGeom>
            <a:solidFill>
              <a:srgbClr val="D0D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335;p40">
              <a:extLst>
                <a:ext uri="{FF2B5EF4-FFF2-40B4-BE49-F238E27FC236}">
                  <a16:creationId xmlns="" xmlns:a16="http://schemas.microsoft.com/office/drawing/2014/main" id="{E8660831-5005-439C-B0A6-E7FA13EEFDF6}"/>
                </a:ext>
              </a:extLst>
            </p:cNvPr>
            <p:cNvSpPr/>
            <p:nvPr/>
          </p:nvSpPr>
          <p:spPr>
            <a:xfrm>
              <a:off x="-785950" y="3335425"/>
              <a:ext cx="232250" cy="103825"/>
            </a:xfrm>
            <a:custGeom>
              <a:avLst/>
              <a:gdLst/>
              <a:ahLst/>
              <a:cxnLst/>
              <a:rect l="l" t="t" r="r" b="b"/>
              <a:pathLst>
                <a:path w="9290" h="4153" extrusionOk="0">
                  <a:moveTo>
                    <a:pt x="4153" y="0"/>
                  </a:moveTo>
                  <a:cubicBezTo>
                    <a:pt x="1857" y="0"/>
                    <a:pt x="1" y="1857"/>
                    <a:pt x="1" y="4153"/>
                  </a:cubicBezTo>
                  <a:lnTo>
                    <a:pt x="9290" y="4153"/>
                  </a:lnTo>
                  <a:cubicBezTo>
                    <a:pt x="9290" y="1857"/>
                    <a:pt x="7426" y="0"/>
                    <a:pt x="5138" y="0"/>
                  </a:cubicBezTo>
                  <a:close/>
                </a:path>
              </a:pathLst>
            </a:custGeom>
            <a:solidFill>
              <a:srgbClr val="D494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336;p40">
              <a:extLst>
                <a:ext uri="{FF2B5EF4-FFF2-40B4-BE49-F238E27FC236}">
                  <a16:creationId xmlns="" xmlns:a16="http://schemas.microsoft.com/office/drawing/2014/main" id="{9D4CB478-3143-4C86-AC15-0A21F25EF7B4}"/>
                </a:ext>
              </a:extLst>
            </p:cNvPr>
            <p:cNvSpPr/>
            <p:nvPr/>
          </p:nvSpPr>
          <p:spPr>
            <a:xfrm>
              <a:off x="-609150" y="2887950"/>
              <a:ext cx="152700" cy="107925"/>
            </a:xfrm>
            <a:custGeom>
              <a:avLst/>
              <a:gdLst/>
              <a:ahLst/>
              <a:cxnLst/>
              <a:rect l="l" t="t" r="r" b="b"/>
              <a:pathLst>
                <a:path w="6108" h="4317" extrusionOk="0">
                  <a:moveTo>
                    <a:pt x="222" y="0"/>
                  </a:moveTo>
                  <a:cubicBezTo>
                    <a:pt x="148" y="0"/>
                    <a:pt x="74" y="0"/>
                    <a:pt x="0" y="1"/>
                  </a:cubicBezTo>
                  <a:lnTo>
                    <a:pt x="220" y="3168"/>
                  </a:lnTo>
                  <a:cubicBezTo>
                    <a:pt x="2714" y="3168"/>
                    <a:pt x="4627" y="3615"/>
                    <a:pt x="6108" y="4316"/>
                  </a:cubicBezTo>
                  <a:cubicBezTo>
                    <a:pt x="5980" y="2927"/>
                    <a:pt x="5591" y="1588"/>
                    <a:pt x="4833" y="412"/>
                  </a:cubicBezTo>
                  <a:cubicBezTo>
                    <a:pt x="3311" y="142"/>
                    <a:pt x="1770" y="0"/>
                    <a:pt x="222" y="0"/>
                  </a:cubicBezTo>
                  <a:close/>
                </a:path>
              </a:pathLst>
            </a:custGeom>
            <a:solidFill>
              <a:srgbClr val="D0D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337;p40">
              <a:extLst>
                <a:ext uri="{FF2B5EF4-FFF2-40B4-BE49-F238E27FC236}">
                  <a16:creationId xmlns="" xmlns:a16="http://schemas.microsoft.com/office/drawing/2014/main" id="{3EB2159C-316C-4802-8045-76BDA8C093F6}"/>
                </a:ext>
              </a:extLst>
            </p:cNvPr>
            <p:cNvSpPr/>
            <p:nvPr/>
          </p:nvSpPr>
          <p:spPr>
            <a:xfrm>
              <a:off x="-488350" y="2898250"/>
              <a:ext cx="302925" cy="505400"/>
            </a:xfrm>
            <a:custGeom>
              <a:avLst/>
              <a:gdLst/>
              <a:ahLst/>
              <a:cxnLst/>
              <a:rect l="l" t="t" r="r" b="b"/>
              <a:pathLst>
                <a:path w="12117" h="20216" extrusionOk="0">
                  <a:moveTo>
                    <a:pt x="1" y="0"/>
                  </a:moveTo>
                  <a:lnTo>
                    <a:pt x="1" y="0"/>
                  </a:lnTo>
                  <a:cubicBezTo>
                    <a:pt x="752" y="1176"/>
                    <a:pt x="1141" y="2515"/>
                    <a:pt x="1276" y="3904"/>
                  </a:cubicBezTo>
                  <a:cubicBezTo>
                    <a:pt x="5478" y="5909"/>
                    <a:pt x="6158" y="10083"/>
                    <a:pt x="6562" y="12499"/>
                  </a:cubicBezTo>
                  <a:cubicBezTo>
                    <a:pt x="7136" y="15957"/>
                    <a:pt x="6633" y="20215"/>
                    <a:pt x="6633" y="20215"/>
                  </a:cubicBezTo>
                  <a:lnTo>
                    <a:pt x="12117" y="20208"/>
                  </a:lnTo>
                  <a:cubicBezTo>
                    <a:pt x="12117" y="20208"/>
                    <a:pt x="11897" y="15305"/>
                    <a:pt x="11323" y="11316"/>
                  </a:cubicBezTo>
                  <a:cubicBezTo>
                    <a:pt x="10849" y="8063"/>
                    <a:pt x="9035" y="1679"/>
                    <a:pt x="1" y="0"/>
                  </a:cubicBezTo>
                  <a:close/>
                </a:path>
              </a:pathLst>
            </a:custGeom>
            <a:solidFill>
              <a:srgbClr val="88A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338;p40">
              <a:extLst>
                <a:ext uri="{FF2B5EF4-FFF2-40B4-BE49-F238E27FC236}">
                  <a16:creationId xmlns="" xmlns:a16="http://schemas.microsoft.com/office/drawing/2014/main" id="{7ABF2294-2EA5-4FB2-BFE5-6DB838547285}"/>
                </a:ext>
              </a:extLst>
            </p:cNvPr>
            <p:cNvSpPr/>
            <p:nvPr/>
          </p:nvSpPr>
          <p:spPr>
            <a:xfrm>
              <a:off x="-792500" y="2732425"/>
              <a:ext cx="205875" cy="441650"/>
            </a:xfrm>
            <a:custGeom>
              <a:avLst/>
              <a:gdLst/>
              <a:ahLst/>
              <a:cxnLst/>
              <a:rect l="l" t="t" r="r" b="b"/>
              <a:pathLst>
                <a:path w="8235" h="17666" extrusionOk="0">
                  <a:moveTo>
                    <a:pt x="114" y="1"/>
                  </a:moveTo>
                  <a:cubicBezTo>
                    <a:pt x="50" y="1"/>
                    <a:pt x="1" y="51"/>
                    <a:pt x="1" y="114"/>
                  </a:cubicBezTo>
                  <a:lnTo>
                    <a:pt x="1" y="17552"/>
                  </a:lnTo>
                  <a:cubicBezTo>
                    <a:pt x="1" y="17616"/>
                    <a:pt x="50" y="17665"/>
                    <a:pt x="114" y="17665"/>
                  </a:cubicBezTo>
                  <a:lnTo>
                    <a:pt x="8121" y="17665"/>
                  </a:lnTo>
                  <a:cubicBezTo>
                    <a:pt x="8184" y="17665"/>
                    <a:pt x="8234" y="17616"/>
                    <a:pt x="8234" y="17552"/>
                  </a:cubicBezTo>
                  <a:lnTo>
                    <a:pt x="8234" y="114"/>
                  </a:lnTo>
                  <a:cubicBezTo>
                    <a:pt x="8234" y="51"/>
                    <a:pt x="8184" y="1"/>
                    <a:pt x="8121" y="1"/>
                  </a:cubicBezTo>
                  <a:close/>
                </a:path>
              </a:pathLst>
            </a:custGeom>
            <a:solidFill>
              <a:srgbClr val="88A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339;p40">
              <a:extLst>
                <a:ext uri="{FF2B5EF4-FFF2-40B4-BE49-F238E27FC236}">
                  <a16:creationId xmlns="" xmlns:a16="http://schemas.microsoft.com/office/drawing/2014/main" id="{F8E85A53-C849-4B63-BC8F-C5D995F47EA3}"/>
                </a:ext>
              </a:extLst>
            </p:cNvPr>
            <p:cNvSpPr/>
            <p:nvPr/>
          </p:nvSpPr>
          <p:spPr>
            <a:xfrm>
              <a:off x="-792500" y="2820125"/>
              <a:ext cx="205875" cy="353950"/>
            </a:xfrm>
            <a:custGeom>
              <a:avLst/>
              <a:gdLst/>
              <a:ahLst/>
              <a:cxnLst/>
              <a:rect l="l" t="t" r="r" b="b"/>
              <a:pathLst>
                <a:path w="8235" h="14158" extrusionOk="0">
                  <a:moveTo>
                    <a:pt x="8234" y="0"/>
                  </a:moveTo>
                  <a:cubicBezTo>
                    <a:pt x="6626" y="4330"/>
                    <a:pt x="3976" y="8383"/>
                    <a:pt x="164" y="10756"/>
                  </a:cubicBezTo>
                  <a:cubicBezTo>
                    <a:pt x="64" y="10820"/>
                    <a:pt x="1" y="10926"/>
                    <a:pt x="1" y="11040"/>
                  </a:cubicBezTo>
                  <a:lnTo>
                    <a:pt x="1" y="13817"/>
                  </a:lnTo>
                  <a:cubicBezTo>
                    <a:pt x="1" y="14001"/>
                    <a:pt x="156" y="14157"/>
                    <a:pt x="341" y="14157"/>
                  </a:cubicBezTo>
                  <a:lnTo>
                    <a:pt x="7901" y="14157"/>
                  </a:lnTo>
                  <a:cubicBezTo>
                    <a:pt x="8085" y="14157"/>
                    <a:pt x="8234" y="14001"/>
                    <a:pt x="8234" y="13817"/>
                  </a:cubicBezTo>
                  <a:lnTo>
                    <a:pt x="8234" y="0"/>
                  </a:lnTo>
                  <a:close/>
                </a:path>
              </a:pathLst>
            </a:custGeom>
            <a:solidFill>
              <a:srgbClr val="D1D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340;p40">
              <a:extLst>
                <a:ext uri="{FF2B5EF4-FFF2-40B4-BE49-F238E27FC236}">
                  <a16:creationId xmlns="" xmlns:a16="http://schemas.microsoft.com/office/drawing/2014/main" id="{3D8EFC73-B320-4783-B486-3A1D3145143E}"/>
                </a:ext>
              </a:extLst>
            </p:cNvPr>
            <p:cNvSpPr/>
            <p:nvPr/>
          </p:nvSpPr>
          <p:spPr>
            <a:xfrm>
              <a:off x="-747150" y="3174050"/>
              <a:ext cx="115350" cy="32075"/>
            </a:xfrm>
            <a:custGeom>
              <a:avLst/>
              <a:gdLst/>
              <a:ahLst/>
              <a:cxnLst/>
              <a:rect l="l" t="t" r="r" b="b"/>
              <a:pathLst>
                <a:path w="4614" h="1283" extrusionOk="0">
                  <a:moveTo>
                    <a:pt x="0" y="0"/>
                  </a:moveTo>
                  <a:lnTo>
                    <a:pt x="0" y="1127"/>
                  </a:lnTo>
                  <a:cubicBezTo>
                    <a:pt x="0" y="1212"/>
                    <a:pt x="71" y="1283"/>
                    <a:pt x="156" y="1283"/>
                  </a:cubicBezTo>
                  <a:lnTo>
                    <a:pt x="4457" y="1283"/>
                  </a:lnTo>
                  <a:cubicBezTo>
                    <a:pt x="4542" y="1283"/>
                    <a:pt x="4613" y="1212"/>
                    <a:pt x="4613" y="1127"/>
                  </a:cubicBezTo>
                  <a:lnTo>
                    <a:pt x="4606" y="0"/>
                  </a:lnTo>
                  <a:close/>
                </a:path>
              </a:pathLst>
            </a:custGeom>
            <a:solidFill>
              <a:srgbClr val="D89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341;p40">
              <a:extLst>
                <a:ext uri="{FF2B5EF4-FFF2-40B4-BE49-F238E27FC236}">
                  <a16:creationId xmlns="" xmlns:a16="http://schemas.microsoft.com/office/drawing/2014/main" id="{0FFD617D-05C6-4225-81F5-C4D2FEA04956}"/>
                </a:ext>
              </a:extLst>
            </p:cNvPr>
            <p:cNvSpPr/>
            <p:nvPr/>
          </p:nvSpPr>
          <p:spPr>
            <a:xfrm>
              <a:off x="-726775" y="3206100"/>
              <a:ext cx="74600" cy="15450"/>
            </a:xfrm>
            <a:custGeom>
              <a:avLst/>
              <a:gdLst/>
              <a:ahLst/>
              <a:cxnLst/>
              <a:rect l="l" t="t" r="r" b="b"/>
              <a:pathLst>
                <a:path w="2984" h="618" extrusionOk="0">
                  <a:moveTo>
                    <a:pt x="0" y="1"/>
                  </a:moveTo>
                  <a:cubicBezTo>
                    <a:pt x="0" y="341"/>
                    <a:pt x="270" y="617"/>
                    <a:pt x="610" y="617"/>
                  </a:cubicBezTo>
                  <a:lnTo>
                    <a:pt x="2367" y="617"/>
                  </a:lnTo>
                  <a:cubicBezTo>
                    <a:pt x="2707" y="617"/>
                    <a:pt x="2983" y="341"/>
                    <a:pt x="2983" y="1"/>
                  </a:cubicBezTo>
                  <a:close/>
                </a:path>
              </a:pathLst>
            </a:custGeom>
            <a:solidFill>
              <a:srgbClr val="C3C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342;p40">
              <a:extLst>
                <a:ext uri="{FF2B5EF4-FFF2-40B4-BE49-F238E27FC236}">
                  <a16:creationId xmlns="" xmlns:a16="http://schemas.microsoft.com/office/drawing/2014/main" id="{6038D96D-A74C-405C-AD42-FD2EAC296F88}"/>
                </a:ext>
              </a:extLst>
            </p:cNvPr>
            <p:cNvSpPr/>
            <p:nvPr/>
          </p:nvSpPr>
          <p:spPr>
            <a:xfrm>
              <a:off x="-654150" y="2853950"/>
              <a:ext cx="175575" cy="168825"/>
            </a:xfrm>
            <a:custGeom>
              <a:avLst/>
              <a:gdLst/>
              <a:ahLst/>
              <a:cxnLst/>
              <a:rect l="l" t="t" r="r" b="b"/>
              <a:pathLst>
                <a:path w="7023" h="6753" extrusionOk="0">
                  <a:moveTo>
                    <a:pt x="3655" y="1"/>
                  </a:moveTo>
                  <a:cubicBezTo>
                    <a:pt x="3651" y="1"/>
                    <a:pt x="3647" y="1"/>
                    <a:pt x="3642" y="1"/>
                  </a:cubicBezTo>
                  <a:cubicBezTo>
                    <a:pt x="2275" y="1"/>
                    <a:pt x="1042" y="823"/>
                    <a:pt x="525" y="2084"/>
                  </a:cubicBezTo>
                  <a:cubicBezTo>
                    <a:pt x="0" y="3345"/>
                    <a:pt x="291" y="4798"/>
                    <a:pt x="1255" y="5761"/>
                  </a:cubicBezTo>
                  <a:cubicBezTo>
                    <a:pt x="1899" y="6411"/>
                    <a:pt x="2767" y="6753"/>
                    <a:pt x="3648" y="6753"/>
                  </a:cubicBezTo>
                  <a:cubicBezTo>
                    <a:pt x="4083" y="6753"/>
                    <a:pt x="4522" y="6669"/>
                    <a:pt x="4939" y="6498"/>
                  </a:cubicBezTo>
                  <a:cubicBezTo>
                    <a:pt x="6200" y="5974"/>
                    <a:pt x="7022" y="4741"/>
                    <a:pt x="7022" y="3373"/>
                  </a:cubicBezTo>
                  <a:cubicBezTo>
                    <a:pt x="7022" y="1514"/>
                    <a:pt x="5513" y="1"/>
                    <a:pt x="3655" y="1"/>
                  </a:cubicBezTo>
                  <a:close/>
                </a:path>
              </a:pathLst>
            </a:custGeom>
            <a:solidFill>
              <a:srgbClr val="D89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343;p40">
              <a:extLst>
                <a:ext uri="{FF2B5EF4-FFF2-40B4-BE49-F238E27FC236}">
                  <a16:creationId xmlns="" xmlns:a16="http://schemas.microsoft.com/office/drawing/2014/main" id="{4CC978F7-99BB-47B8-97F7-78B65C90145F}"/>
                </a:ext>
              </a:extLst>
            </p:cNvPr>
            <p:cNvSpPr/>
            <p:nvPr/>
          </p:nvSpPr>
          <p:spPr>
            <a:xfrm>
              <a:off x="-640325" y="2866700"/>
              <a:ext cx="148800" cy="143150"/>
            </a:xfrm>
            <a:custGeom>
              <a:avLst/>
              <a:gdLst/>
              <a:ahLst/>
              <a:cxnLst/>
              <a:rect l="l" t="t" r="r" b="b"/>
              <a:pathLst>
                <a:path w="5952" h="5726" extrusionOk="0">
                  <a:moveTo>
                    <a:pt x="3091" y="1"/>
                  </a:moveTo>
                  <a:cubicBezTo>
                    <a:pt x="2345" y="1"/>
                    <a:pt x="1612" y="292"/>
                    <a:pt x="1063" y="837"/>
                  </a:cubicBezTo>
                  <a:cubicBezTo>
                    <a:pt x="248" y="1659"/>
                    <a:pt x="0" y="2892"/>
                    <a:pt x="446" y="3962"/>
                  </a:cubicBezTo>
                  <a:cubicBezTo>
                    <a:pt x="886" y="5032"/>
                    <a:pt x="1934" y="5726"/>
                    <a:pt x="3089" y="5726"/>
                  </a:cubicBezTo>
                  <a:cubicBezTo>
                    <a:pt x="4670" y="5726"/>
                    <a:pt x="5952" y="4444"/>
                    <a:pt x="5952" y="2863"/>
                  </a:cubicBezTo>
                  <a:cubicBezTo>
                    <a:pt x="5952" y="1708"/>
                    <a:pt x="5258" y="660"/>
                    <a:pt x="4188" y="220"/>
                  </a:cubicBezTo>
                  <a:cubicBezTo>
                    <a:pt x="3833" y="72"/>
                    <a:pt x="3460" y="1"/>
                    <a:pt x="3091" y="1"/>
                  </a:cubicBezTo>
                  <a:close/>
                </a:path>
              </a:pathLst>
            </a:custGeom>
            <a:solidFill>
              <a:srgbClr val="C3C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344;p40">
              <a:extLst>
                <a:ext uri="{FF2B5EF4-FFF2-40B4-BE49-F238E27FC236}">
                  <a16:creationId xmlns="" xmlns:a16="http://schemas.microsoft.com/office/drawing/2014/main" id="{FD35746D-EDC7-45AE-AF19-548354D53EE5}"/>
                </a:ext>
              </a:extLst>
            </p:cNvPr>
            <p:cNvSpPr/>
            <p:nvPr/>
          </p:nvSpPr>
          <p:spPr>
            <a:xfrm>
              <a:off x="-736000" y="2597100"/>
              <a:ext cx="92850" cy="135350"/>
            </a:xfrm>
            <a:custGeom>
              <a:avLst/>
              <a:gdLst/>
              <a:ahLst/>
              <a:cxnLst/>
              <a:rect l="l" t="t" r="r" b="b"/>
              <a:pathLst>
                <a:path w="3714" h="5414" extrusionOk="0">
                  <a:moveTo>
                    <a:pt x="1" y="1"/>
                  </a:moveTo>
                  <a:lnTo>
                    <a:pt x="1" y="5414"/>
                  </a:lnTo>
                  <a:lnTo>
                    <a:pt x="3714" y="5414"/>
                  </a:lnTo>
                  <a:lnTo>
                    <a:pt x="3714" y="1"/>
                  </a:lnTo>
                  <a:close/>
                </a:path>
              </a:pathLst>
            </a:custGeom>
            <a:solidFill>
              <a:srgbClr val="C3C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345;p40">
              <a:extLst>
                <a:ext uri="{FF2B5EF4-FFF2-40B4-BE49-F238E27FC236}">
                  <a16:creationId xmlns="" xmlns:a16="http://schemas.microsoft.com/office/drawing/2014/main" id="{88DC0F4F-4A4F-4870-AF1B-FB5CFD10F4F0}"/>
                </a:ext>
              </a:extLst>
            </p:cNvPr>
            <p:cNvSpPr/>
            <p:nvPr/>
          </p:nvSpPr>
          <p:spPr>
            <a:xfrm>
              <a:off x="-769300" y="2573725"/>
              <a:ext cx="159450" cy="23400"/>
            </a:xfrm>
            <a:custGeom>
              <a:avLst/>
              <a:gdLst/>
              <a:ahLst/>
              <a:cxnLst/>
              <a:rect l="l" t="t" r="r" b="b"/>
              <a:pathLst>
                <a:path w="6378" h="936" extrusionOk="0">
                  <a:moveTo>
                    <a:pt x="1" y="0"/>
                  </a:moveTo>
                  <a:cubicBezTo>
                    <a:pt x="1" y="517"/>
                    <a:pt x="419" y="936"/>
                    <a:pt x="936" y="936"/>
                  </a:cubicBezTo>
                  <a:lnTo>
                    <a:pt x="5443" y="936"/>
                  </a:lnTo>
                  <a:cubicBezTo>
                    <a:pt x="5960" y="936"/>
                    <a:pt x="6378" y="517"/>
                    <a:pt x="6378" y="0"/>
                  </a:cubicBezTo>
                  <a:close/>
                </a:path>
              </a:pathLst>
            </a:custGeom>
            <a:solidFill>
              <a:srgbClr val="D89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346;p40">
              <a:extLst>
                <a:ext uri="{FF2B5EF4-FFF2-40B4-BE49-F238E27FC236}">
                  <a16:creationId xmlns="" xmlns:a16="http://schemas.microsoft.com/office/drawing/2014/main" id="{7172EE26-A4B5-42BE-86F7-6D4F115D7C3A}"/>
                </a:ext>
              </a:extLst>
            </p:cNvPr>
            <p:cNvSpPr/>
            <p:nvPr/>
          </p:nvSpPr>
          <p:spPr>
            <a:xfrm>
              <a:off x="-917025" y="3394950"/>
              <a:ext cx="756225" cy="56875"/>
            </a:xfrm>
            <a:custGeom>
              <a:avLst/>
              <a:gdLst/>
              <a:ahLst/>
              <a:cxnLst/>
              <a:rect l="l" t="t" r="r" b="b"/>
              <a:pathLst>
                <a:path w="30249" h="2275" extrusionOk="0">
                  <a:moveTo>
                    <a:pt x="376" y="0"/>
                  </a:moveTo>
                  <a:cubicBezTo>
                    <a:pt x="163" y="0"/>
                    <a:pt x="0" y="163"/>
                    <a:pt x="0" y="376"/>
                  </a:cubicBezTo>
                  <a:lnTo>
                    <a:pt x="0" y="1899"/>
                  </a:lnTo>
                  <a:cubicBezTo>
                    <a:pt x="0" y="2105"/>
                    <a:pt x="163" y="2275"/>
                    <a:pt x="376" y="2275"/>
                  </a:cubicBezTo>
                  <a:lnTo>
                    <a:pt x="29873" y="2275"/>
                  </a:lnTo>
                  <a:cubicBezTo>
                    <a:pt x="30079" y="2275"/>
                    <a:pt x="30249" y="2105"/>
                    <a:pt x="30249" y="1899"/>
                  </a:cubicBezTo>
                  <a:lnTo>
                    <a:pt x="30249" y="376"/>
                  </a:lnTo>
                  <a:cubicBezTo>
                    <a:pt x="30249" y="163"/>
                    <a:pt x="30079" y="0"/>
                    <a:pt x="29873" y="0"/>
                  </a:cubicBezTo>
                  <a:close/>
                </a:path>
              </a:pathLst>
            </a:custGeom>
            <a:solidFill>
              <a:srgbClr val="88A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347;p40">
              <a:extLst>
                <a:ext uri="{FF2B5EF4-FFF2-40B4-BE49-F238E27FC236}">
                  <a16:creationId xmlns="" xmlns:a16="http://schemas.microsoft.com/office/drawing/2014/main" id="{4BFFA91F-1E68-4371-A50D-11BEE9DAD86C}"/>
                </a:ext>
              </a:extLst>
            </p:cNvPr>
            <p:cNvSpPr/>
            <p:nvPr/>
          </p:nvSpPr>
          <p:spPr>
            <a:xfrm>
              <a:off x="-1056625" y="3705125"/>
              <a:ext cx="917100" cy="55625"/>
            </a:xfrm>
            <a:custGeom>
              <a:avLst/>
              <a:gdLst/>
              <a:ahLst/>
              <a:cxnLst/>
              <a:rect l="l" t="t" r="r" b="b"/>
              <a:pathLst>
                <a:path w="36684" h="2225" extrusionOk="0">
                  <a:moveTo>
                    <a:pt x="3799" y="0"/>
                  </a:moveTo>
                  <a:cubicBezTo>
                    <a:pt x="2226" y="0"/>
                    <a:pt x="773" y="850"/>
                    <a:pt x="1" y="2225"/>
                  </a:cubicBezTo>
                  <a:lnTo>
                    <a:pt x="35989" y="2225"/>
                  </a:lnTo>
                  <a:cubicBezTo>
                    <a:pt x="36371" y="2225"/>
                    <a:pt x="36683" y="1913"/>
                    <a:pt x="36683" y="1531"/>
                  </a:cubicBezTo>
                  <a:lnTo>
                    <a:pt x="36683" y="694"/>
                  </a:lnTo>
                  <a:cubicBezTo>
                    <a:pt x="36683" y="312"/>
                    <a:pt x="36371" y="0"/>
                    <a:pt x="35989" y="0"/>
                  </a:cubicBezTo>
                  <a:close/>
                </a:path>
              </a:pathLst>
            </a:custGeom>
            <a:solidFill>
              <a:srgbClr val="C3C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348;p40">
              <a:extLst>
                <a:ext uri="{FF2B5EF4-FFF2-40B4-BE49-F238E27FC236}">
                  <a16:creationId xmlns="" xmlns:a16="http://schemas.microsoft.com/office/drawing/2014/main" id="{16432F22-70A8-456E-B57B-6948BBC5C4A9}"/>
                </a:ext>
              </a:extLst>
            </p:cNvPr>
            <p:cNvSpPr/>
            <p:nvPr/>
          </p:nvSpPr>
          <p:spPr>
            <a:xfrm>
              <a:off x="-777450" y="2985250"/>
              <a:ext cx="6775" cy="60525"/>
            </a:xfrm>
            <a:custGeom>
              <a:avLst/>
              <a:gdLst/>
              <a:ahLst/>
              <a:cxnLst/>
              <a:rect l="l" t="t" r="r" b="b"/>
              <a:pathLst>
                <a:path w="271" h="2421" extrusionOk="0">
                  <a:moveTo>
                    <a:pt x="135" y="1"/>
                  </a:moveTo>
                  <a:cubicBezTo>
                    <a:pt x="68" y="1"/>
                    <a:pt x="1" y="45"/>
                    <a:pt x="1" y="134"/>
                  </a:cubicBezTo>
                  <a:lnTo>
                    <a:pt x="1" y="2288"/>
                  </a:lnTo>
                  <a:cubicBezTo>
                    <a:pt x="1" y="2376"/>
                    <a:pt x="68" y="2421"/>
                    <a:pt x="135" y="2421"/>
                  </a:cubicBezTo>
                  <a:cubicBezTo>
                    <a:pt x="203" y="2421"/>
                    <a:pt x="270" y="2376"/>
                    <a:pt x="270" y="2288"/>
                  </a:cubicBezTo>
                  <a:lnTo>
                    <a:pt x="270" y="134"/>
                  </a:lnTo>
                  <a:cubicBezTo>
                    <a:pt x="270" y="45"/>
                    <a:pt x="203" y="1"/>
                    <a:pt x="135" y="1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349;p40">
              <a:extLst>
                <a:ext uri="{FF2B5EF4-FFF2-40B4-BE49-F238E27FC236}">
                  <a16:creationId xmlns="" xmlns:a16="http://schemas.microsoft.com/office/drawing/2014/main" id="{DC2F597F-45CB-488F-984D-549D7934FA2E}"/>
                </a:ext>
              </a:extLst>
            </p:cNvPr>
            <p:cNvSpPr/>
            <p:nvPr/>
          </p:nvSpPr>
          <p:spPr>
            <a:xfrm>
              <a:off x="-777450" y="2760475"/>
              <a:ext cx="6775" cy="160775"/>
            </a:xfrm>
            <a:custGeom>
              <a:avLst/>
              <a:gdLst/>
              <a:ahLst/>
              <a:cxnLst/>
              <a:rect l="l" t="t" r="r" b="b"/>
              <a:pathLst>
                <a:path w="271" h="6431" extrusionOk="0">
                  <a:moveTo>
                    <a:pt x="135" y="0"/>
                  </a:moveTo>
                  <a:cubicBezTo>
                    <a:pt x="68" y="0"/>
                    <a:pt x="1" y="45"/>
                    <a:pt x="1" y="133"/>
                  </a:cubicBezTo>
                  <a:lnTo>
                    <a:pt x="1" y="6298"/>
                  </a:lnTo>
                  <a:cubicBezTo>
                    <a:pt x="1" y="6386"/>
                    <a:pt x="68" y="6430"/>
                    <a:pt x="135" y="6430"/>
                  </a:cubicBezTo>
                  <a:cubicBezTo>
                    <a:pt x="203" y="6430"/>
                    <a:pt x="270" y="6386"/>
                    <a:pt x="270" y="6298"/>
                  </a:cubicBezTo>
                  <a:lnTo>
                    <a:pt x="270" y="133"/>
                  </a:lnTo>
                  <a:cubicBezTo>
                    <a:pt x="270" y="45"/>
                    <a:pt x="203" y="0"/>
                    <a:pt x="135" y="0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350;p40">
              <a:extLst>
                <a:ext uri="{FF2B5EF4-FFF2-40B4-BE49-F238E27FC236}">
                  <a16:creationId xmlns="" xmlns:a16="http://schemas.microsoft.com/office/drawing/2014/main" id="{46D9B070-76D4-4572-AC28-A9BE5727050C}"/>
                </a:ext>
              </a:extLst>
            </p:cNvPr>
            <p:cNvSpPr/>
            <p:nvPr/>
          </p:nvSpPr>
          <p:spPr>
            <a:xfrm>
              <a:off x="-898425" y="3406650"/>
              <a:ext cx="24325" cy="23000"/>
            </a:xfrm>
            <a:custGeom>
              <a:avLst/>
              <a:gdLst/>
              <a:ahLst/>
              <a:cxnLst/>
              <a:rect l="l" t="t" r="r" b="b"/>
              <a:pathLst>
                <a:path w="973" h="920" extrusionOk="0">
                  <a:moveTo>
                    <a:pt x="539" y="259"/>
                  </a:moveTo>
                  <a:lnTo>
                    <a:pt x="539" y="259"/>
                  </a:lnTo>
                  <a:cubicBezTo>
                    <a:pt x="539" y="259"/>
                    <a:pt x="538" y="259"/>
                    <a:pt x="537" y="260"/>
                  </a:cubicBezTo>
                  <a:lnTo>
                    <a:pt x="537" y="260"/>
                  </a:lnTo>
                  <a:cubicBezTo>
                    <a:pt x="538" y="259"/>
                    <a:pt x="539" y="259"/>
                    <a:pt x="539" y="259"/>
                  </a:cubicBezTo>
                  <a:close/>
                  <a:moveTo>
                    <a:pt x="569" y="1"/>
                  </a:moveTo>
                  <a:cubicBezTo>
                    <a:pt x="474" y="1"/>
                    <a:pt x="378" y="24"/>
                    <a:pt x="291" y="71"/>
                  </a:cubicBezTo>
                  <a:cubicBezTo>
                    <a:pt x="121" y="170"/>
                    <a:pt x="15" y="347"/>
                    <a:pt x="7" y="538"/>
                  </a:cubicBezTo>
                  <a:cubicBezTo>
                    <a:pt x="0" y="652"/>
                    <a:pt x="29" y="758"/>
                    <a:pt x="78" y="850"/>
                  </a:cubicBezTo>
                  <a:cubicBezTo>
                    <a:pt x="107" y="899"/>
                    <a:pt x="149" y="919"/>
                    <a:pt x="191" y="919"/>
                  </a:cubicBezTo>
                  <a:cubicBezTo>
                    <a:pt x="282" y="919"/>
                    <a:pt x="370" y="822"/>
                    <a:pt x="312" y="715"/>
                  </a:cubicBezTo>
                  <a:lnTo>
                    <a:pt x="298" y="680"/>
                  </a:lnTo>
                  <a:cubicBezTo>
                    <a:pt x="295" y="675"/>
                    <a:pt x="294" y="672"/>
                    <a:pt x="293" y="672"/>
                  </a:cubicBezTo>
                  <a:lnTo>
                    <a:pt x="293" y="672"/>
                  </a:lnTo>
                  <a:cubicBezTo>
                    <a:pt x="292" y="672"/>
                    <a:pt x="294" y="678"/>
                    <a:pt x="298" y="687"/>
                  </a:cubicBezTo>
                  <a:lnTo>
                    <a:pt x="291" y="673"/>
                  </a:lnTo>
                  <a:cubicBezTo>
                    <a:pt x="284" y="652"/>
                    <a:pt x="277" y="637"/>
                    <a:pt x="277" y="616"/>
                  </a:cubicBezTo>
                  <a:lnTo>
                    <a:pt x="277" y="609"/>
                  </a:lnTo>
                  <a:lnTo>
                    <a:pt x="277" y="574"/>
                  </a:lnTo>
                  <a:cubicBezTo>
                    <a:pt x="277" y="560"/>
                    <a:pt x="284" y="517"/>
                    <a:pt x="277" y="510"/>
                  </a:cubicBezTo>
                  <a:lnTo>
                    <a:pt x="277" y="503"/>
                  </a:lnTo>
                  <a:cubicBezTo>
                    <a:pt x="277" y="496"/>
                    <a:pt x="277" y="489"/>
                    <a:pt x="284" y="475"/>
                  </a:cubicBezTo>
                  <a:cubicBezTo>
                    <a:pt x="284" y="467"/>
                    <a:pt x="284" y="453"/>
                    <a:pt x="291" y="446"/>
                  </a:cubicBezTo>
                  <a:lnTo>
                    <a:pt x="298" y="426"/>
                  </a:lnTo>
                  <a:lnTo>
                    <a:pt x="298" y="426"/>
                  </a:lnTo>
                  <a:cubicBezTo>
                    <a:pt x="293" y="439"/>
                    <a:pt x="292" y="443"/>
                    <a:pt x="293" y="443"/>
                  </a:cubicBezTo>
                  <a:cubicBezTo>
                    <a:pt x="294" y="443"/>
                    <a:pt x="295" y="442"/>
                    <a:pt x="298" y="439"/>
                  </a:cubicBezTo>
                  <a:cubicBezTo>
                    <a:pt x="305" y="418"/>
                    <a:pt x="319" y="397"/>
                    <a:pt x="326" y="382"/>
                  </a:cubicBezTo>
                  <a:lnTo>
                    <a:pt x="333" y="368"/>
                  </a:lnTo>
                  <a:lnTo>
                    <a:pt x="333" y="368"/>
                  </a:lnTo>
                  <a:cubicBezTo>
                    <a:pt x="329" y="377"/>
                    <a:pt x="327" y="383"/>
                    <a:pt x="328" y="383"/>
                  </a:cubicBezTo>
                  <a:cubicBezTo>
                    <a:pt x="329" y="383"/>
                    <a:pt x="331" y="381"/>
                    <a:pt x="333" y="375"/>
                  </a:cubicBezTo>
                  <a:lnTo>
                    <a:pt x="355" y="354"/>
                  </a:lnTo>
                  <a:lnTo>
                    <a:pt x="376" y="333"/>
                  </a:lnTo>
                  <a:lnTo>
                    <a:pt x="383" y="326"/>
                  </a:lnTo>
                  <a:cubicBezTo>
                    <a:pt x="390" y="319"/>
                    <a:pt x="411" y="304"/>
                    <a:pt x="433" y="297"/>
                  </a:cubicBezTo>
                  <a:lnTo>
                    <a:pt x="447" y="290"/>
                  </a:lnTo>
                  <a:cubicBezTo>
                    <a:pt x="454" y="287"/>
                    <a:pt x="457" y="285"/>
                    <a:pt x="457" y="285"/>
                  </a:cubicBezTo>
                  <a:lnTo>
                    <a:pt x="457" y="285"/>
                  </a:lnTo>
                  <a:cubicBezTo>
                    <a:pt x="456" y="285"/>
                    <a:pt x="450" y="287"/>
                    <a:pt x="440" y="290"/>
                  </a:cubicBezTo>
                  <a:lnTo>
                    <a:pt x="468" y="276"/>
                  </a:lnTo>
                  <a:cubicBezTo>
                    <a:pt x="489" y="269"/>
                    <a:pt x="511" y="269"/>
                    <a:pt x="532" y="262"/>
                  </a:cubicBezTo>
                  <a:lnTo>
                    <a:pt x="603" y="262"/>
                  </a:lnTo>
                  <a:cubicBezTo>
                    <a:pt x="624" y="269"/>
                    <a:pt x="645" y="269"/>
                    <a:pt x="666" y="276"/>
                  </a:cubicBezTo>
                  <a:lnTo>
                    <a:pt x="695" y="283"/>
                  </a:lnTo>
                  <a:lnTo>
                    <a:pt x="688" y="283"/>
                  </a:lnTo>
                  <a:lnTo>
                    <a:pt x="702" y="290"/>
                  </a:lnTo>
                  <a:cubicBezTo>
                    <a:pt x="728" y="307"/>
                    <a:pt x="753" y="314"/>
                    <a:pt x="777" y="314"/>
                  </a:cubicBezTo>
                  <a:cubicBezTo>
                    <a:pt x="896" y="314"/>
                    <a:pt x="972" y="134"/>
                    <a:pt x="836" y="64"/>
                  </a:cubicBezTo>
                  <a:cubicBezTo>
                    <a:pt x="753" y="22"/>
                    <a:pt x="661" y="1"/>
                    <a:pt x="569" y="1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351;p40">
              <a:extLst>
                <a:ext uri="{FF2B5EF4-FFF2-40B4-BE49-F238E27FC236}">
                  <a16:creationId xmlns="" xmlns:a16="http://schemas.microsoft.com/office/drawing/2014/main" id="{09381F33-97F0-4614-84DE-CF39F0C7102F}"/>
                </a:ext>
              </a:extLst>
            </p:cNvPr>
            <p:cNvSpPr/>
            <p:nvPr/>
          </p:nvSpPr>
          <p:spPr>
            <a:xfrm>
              <a:off x="-853425" y="3406800"/>
              <a:ext cx="195575" cy="6775"/>
            </a:xfrm>
            <a:custGeom>
              <a:avLst/>
              <a:gdLst/>
              <a:ahLst/>
              <a:cxnLst/>
              <a:rect l="l" t="t" r="r" b="b"/>
              <a:pathLst>
                <a:path w="7823" h="271" extrusionOk="0">
                  <a:moveTo>
                    <a:pt x="177" y="1"/>
                  </a:moveTo>
                  <a:cubicBezTo>
                    <a:pt x="0" y="1"/>
                    <a:pt x="0" y="270"/>
                    <a:pt x="177" y="270"/>
                  </a:cubicBezTo>
                  <a:lnTo>
                    <a:pt x="7645" y="270"/>
                  </a:lnTo>
                  <a:cubicBezTo>
                    <a:pt x="7823" y="270"/>
                    <a:pt x="7823" y="1"/>
                    <a:pt x="7645" y="1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352;p40">
              <a:extLst>
                <a:ext uri="{FF2B5EF4-FFF2-40B4-BE49-F238E27FC236}">
                  <a16:creationId xmlns="" xmlns:a16="http://schemas.microsoft.com/office/drawing/2014/main" id="{069FDB70-809D-42EE-B022-62EB310DFCCA}"/>
                </a:ext>
              </a:extLst>
            </p:cNvPr>
            <p:cNvSpPr/>
            <p:nvPr/>
          </p:nvSpPr>
          <p:spPr>
            <a:xfrm>
              <a:off x="-316175" y="3160825"/>
              <a:ext cx="31375" cy="214300"/>
            </a:xfrm>
            <a:custGeom>
              <a:avLst/>
              <a:gdLst/>
              <a:ahLst/>
              <a:cxnLst/>
              <a:rect l="l" t="t" r="r" b="b"/>
              <a:pathLst>
                <a:path w="1255" h="8572" extrusionOk="0">
                  <a:moveTo>
                    <a:pt x="153" y="1"/>
                  </a:moveTo>
                  <a:cubicBezTo>
                    <a:pt x="77" y="1"/>
                    <a:pt x="1" y="63"/>
                    <a:pt x="22" y="161"/>
                  </a:cubicBezTo>
                  <a:cubicBezTo>
                    <a:pt x="624" y="2251"/>
                    <a:pt x="915" y="4419"/>
                    <a:pt x="879" y="6602"/>
                  </a:cubicBezTo>
                  <a:cubicBezTo>
                    <a:pt x="872" y="7218"/>
                    <a:pt x="837" y="7835"/>
                    <a:pt x="773" y="8444"/>
                  </a:cubicBezTo>
                  <a:cubicBezTo>
                    <a:pt x="766" y="8529"/>
                    <a:pt x="828" y="8572"/>
                    <a:pt x="894" y="8572"/>
                  </a:cubicBezTo>
                  <a:cubicBezTo>
                    <a:pt x="961" y="8572"/>
                    <a:pt x="1032" y="8529"/>
                    <a:pt x="1042" y="8444"/>
                  </a:cubicBezTo>
                  <a:cubicBezTo>
                    <a:pt x="1255" y="6255"/>
                    <a:pt x="1149" y="4044"/>
                    <a:pt x="716" y="1883"/>
                  </a:cubicBezTo>
                  <a:cubicBezTo>
                    <a:pt x="596" y="1280"/>
                    <a:pt x="447" y="685"/>
                    <a:pt x="277" y="90"/>
                  </a:cubicBezTo>
                  <a:cubicBezTo>
                    <a:pt x="254" y="28"/>
                    <a:pt x="204" y="1"/>
                    <a:pt x="153" y="1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8993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image.slidesharecdn.com/reticulocytecount-141130214603-conversion-gate02/95/reticulocyte-count-14-638.jpg?cb=14173841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8" y="158686"/>
            <a:ext cx="8995759" cy="506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03714" y="5445225"/>
            <a:ext cx="7384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Reticulocyte index: divide by a factor 2</a:t>
            </a:r>
            <a:endParaRPr lang="el-GR" sz="3600" dirty="0"/>
          </a:p>
        </p:txBody>
      </p:sp>
    </p:spTree>
    <p:extLst>
      <p:ext uri="{BB962C8B-B14F-4D97-AF65-F5344CB8AC3E}">
        <p14:creationId xmlns:p14="http://schemas.microsoft.com/office/powerpoint/2010/main" val="305179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1335862" y="1349375"/>
            <a:ext cx="186013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endParaRPr lang="el-GR" sz="1800">
              <a:latin typeface="Arial" pitchFamily="34" charset="0"/>
            </a:endParaRP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6231490" y="1879601"/>
            <a:ext cx="1043555" cy="5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l-GR" sz="2800" b="1">
                <a:solidFill>
                  <a:schemeClr val="tx2"/>
                </a:solidFill>
                <a:latin typeface="Times New Roman" pitchFamily="18" charset="0"/>
              </a:rPr>
              <a:t>MCV</a:t>
            </a:r>
            <a:endParaRPr lang="el-GR" sz="2800" b="1">
              <a:solidFill>
                <a:schemeClr val="tx2"/>
              </a:solidFill>
              <a:latin typeface="Times New Roman Greek" charset="-95"/>
            </a:endParaRP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2148662" y="2339975"/>
            <a:ext cx="186013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endParaRPr lang="el-GR" sz="1800">
              <a:latin typeface="Arial" pitchFamily="34" charset="0"/>
            </a:endParaRPr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1177807" y="2508276"/>
            <a:ext cx="10664237" cy="1754969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l-GR" b="1" dirty="0">
                <a:solidFill>
                  <a:srgbClr val="000000"/>
                </a:solidFill>
              </a:rPr>
              <a:t>		</a:t>
            </a:r>
            <a:r>
              <a:rPr lang="el-GR" b="1" dirty="0">
                <a:solidFill>
                  <a:srgbClr val="000000"/>
                </a:solidFill>
                <a:latin typeface="Times New Roman" pitchFamily="18" charset="0"/>
              </a:rPr>
              <a:t>Microcytic     	       Normocytic           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</a:rPr>
              <a:t>        </a:t>
            </a:r>
            <a:r>
              <a:rPr lang="el-GR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l-GR" b="1" dirty="0">
                <a:solidFill>
                  <a:srgbClr val="000000"/>
                </a:solidFill>
                <a:latin typeface="Times New Roman" pitchFamily="18" charset="0"/>
              </a:rPr>
              <a:t>Macrocytic</a:t>
            </a:r>
          </a:p>
          <a:p>
            <a:r>
              <a:rPr lang="el-GR" b="1" dirty="0">
                <a:solidFill>
                  <a:srgbClr val="000000"/>
                </a:solidFill>
                <a:latin typeface="Times New Roman" pitchFamily="18" charset="0"/>
              </a:rPr>
              <a:t>		  (&lt;80 fl)	        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</a:rPr>
              <a:t>                 </a:t>
            </a:r>
            <a:r>
              <a:rPr lang="el-GR" b="1" dirty="0" smtClean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l-GR" b="1" dirty="0">
                <a:solidFill>
                  <a:srgbClr val="000000"/>
                </a:solidFill>
                <a:latin typeface="Times New Roman" pitchFamily="18" charset="0"/>
              </a:rPr>
              <a:t>80-97 fl) 	     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</a:rPr>
              <a:t>     </a:t>
            </a:r>
            <a:r>
              <a:rPr lang="el-GR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</a:rPr>
              <a:t>        </a:t>
            </a:r>
            <a:r>
              <a:rPr lang="el-GR" b="1" dirty="0" smtClean="0">
                <a:solidFill>
                  <a:srgbClr val="000000"/>
                </a:solidFill>
                <a:latin typeface="Times New Roman" pitchFamily="18" charset="0"/>
              </a:rPr>
              <a:t>(&gt;</a:t>
            </a:r>
            <a:r>
              <a:rPr lang="el-GR" b="1" dirty="0">
                <a:solidFill>
                  <a:srgbClr val="000000"/>
                </a:solidFill>
                <a:latin typeface="Times New Roman" pitchFamily="18" charset="0"/>
              </a:rPr>
              <a:t>98 fl)</a:t>
            </a:r>
          </a:p>
          <a:p>
            <a:endParaRPr lang="el-GR" b="1" dirty="0">
              <a:solidFill>
                <a:srgbClr val="000000"/>
              </a:solidFill>
              <a:latin typeface="Times New Roman" pitchFamily="18" charset="0"/>
            </a:endParaRPr>
          </a:p>
          <a:p>
            <a:r>
              <a:rPr lang="el-GR" b="1" dirty="0">
                <a:solidFill>
                  <a:srgbClr val="000000"/>
                </a:solidFill>
                <a:latin typeface="Times New Roman" pitchFamily="18" charset="0"/>
              </a:rPr>
              <a:t>Low		Common	       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</a:rPr>
              <a:t>                </a:t>
            </a:r>
            <a:r>
              <a:rPr lang="el-GR" b="1" dirty="0" smtClean="0">
                <a:solidFill>
                  <a:srgbClr val="000000"/>
                </a:solidFill>
                <a:latin typeface="Times New Roman" pitchFamily="18" charset="0"/>
              </a:rPr>
              <a:t>Common</a:t>
            </a:r>
            <a:r>
              <a:rPr lang="el-GR" b="1" dirty="0">
                <a:solidFill>
                  <a:srgbClr val="000000"/>
                </a:solidFill>
                <a:latin typeface="Times New Roman" pitchFamily="18" charset="0"/>
              </a:rPr>
              <a:t>		    Common</a:t>
            </a:r>
          </a:p>
          <a:p>
            <a:endParaRPr lang="el-GR" b="1" dirty="0">
              <a:solidFill>
                <a:srgbClr val="000000"/>
              </a:solidFill>
              <a:latin typeface="Times New Roman" pitchFamily="18" charset="0"/>
            </a:endParaRPr>
          </a:p>
          <a:p>
            <a:r>
              <a:rPr lang="el-GR" b="1" dirty="0">
                <a:solidFill>
                  <a:srgbClr val="000000"/>
                </a:solidFill>
                <a:latin typeface="Times New Roman" pitchFamily="18" charset="0"/>
              </a:rPr>
              <a:t>High		</a:t>
            </a:r>
            <a:r>
              <a:rPr lang="el-GR" b="1" dirty="0">
                <a:solidFill>
                  <a:srgbClr val="979797"/>
                </a:solidFill>
                <a:latin typeface="Times New Roman" pitchFamily="18" charset="0"/>
              </a:rPr>
              <a:t>Uncommon</a:t>
            </a:r>
            <a:r>
              <a:rPr lang="el-GR" b="1" dirty="0">
                <a:solidFill>
                  <a:srgbClr val="000000"/>
                </a:solidFill>
                <a:latin typeface="Times New Roman" pitchFamily="18" charset="0"/>
              </a:rPr>
              <a:t>	       Common		    </a:t>
            </a:r>
            <a:r>
              <a:rPr lang="el-GR" b="1" dirty="0">
                <a:solidFill>
                  <a:srgbClr val="979797"/>
                </a:solidFill>
                <a:latin typeface="Times New Roman" pitchFamily="18" charset="0"/>
              </a:rPr>
              <a:t>Uncommon</a:t>
            </a:r>
            <a:endParaRPr lang="el-GR" b="1" dirty="0">
              <a:solidFill>
                <a:srgbClr val="979797"/>
              </a:solidFill>
              <a:latin typeface="Times New Roman Greek" charset="-95"/>
            </a:endParaRPr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3764" y="3248454"/>
            <a:ext cx="1283171" cy="646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l-GR" b="1" dirty="0">
                <a:solidFill>
                  <a:schemeClr val="tx2"/>
                </a:solidFill>
                <a:latin typeface="Times New Roman" pitchFamily="18" charset="0"/>
              </a:rPr>
              <a:t>Retic</a:t>
            </a:r>
          </a:p>
          <a:p>
            <a:r>
              <a:rPr lang="el-GR" b="1" dirty="0">
                <a:solidFill>
                  <a:schemeClr val="tx2"/>
                </a:solidFill>
                <a:latin typeface="Times New Roman" pitchFamily="18" charset="0"/>
              </a:rPr>
              <a:t>Count</a:t>
            </a:r>
            <a:endParaRPr lang="el-GR" b="1" dirty="0">
              <a:solidFill>
                <a:schemeClr val="tx2"/>
              </a:solidFill>
              <a:latin typeface="Times New Roman Greek" charset="-95"/>
            </a:endParaRPr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title"/>
          </p:nvPr>
        </p:nvSpPr>
        <p:spPr>
          <a:xfrm>
            <a:off x="792106" y="620713"/>
            <a:ext cx="10969037" cy="9779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mtClean="0"/>
              <a:t>Classification of Anemia Based on RBC Kinetics and Size</a:t>
            </a:r>
            <a:endParaRPr lang="el-GR" smtClean="0">
              <a:latin typeface="Arial Greek" charset="-95"/>
            </a:endParaRPr>
          </a:p>
        </p:txBody>
      </p:sp>
      <p:sp>
        <p:nvSpPr>
          <p:cNvPr id="57352" name="Line 8"/>
          <p:cNvSpPr>
            <a:spLocks noChangeShapeType="1"/>
          </p:cNvSpPr>
          <p:nvPr/>
        </p:nvSpPr>
        <p:spPr bwMode="auto">
          <a:xfrm>
            <a:off x="2619023" y="2514600"/>
            <a:ext cx="0" cy="22860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7353" name="Line 9"/>
          <p:cNvSpPr>
            <a:spLocks noChangeShapeType="1"/>
          </p:cNvSpPr>
          <p:nvPr/>
        </p:nvSpPr>
        <p:spPr bwMode="auto">
          <a:xfrm>
            <a:off x="1185334" y="3140968"/>
            <a:ext cx="10656711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0581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>
            <a:spLocks noGrp="1"/>
          </p:cNvSpPr>
          <p:nvPr>
            <p:ph type="title"/>
          </p:nvPr>
        </p:nvSpPr>
        <p:spPr>
          <a:xfrm>
            <a:off x="3228000" y="378144"/>
            <a:ext cx="5736000" cy="84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lvl="0"/>
            <a:r>
              <a:rPr lang="el-GR" sz="3200" dirty="0"/>
              <a:t>Μορφολογία ερυθροκυττάρων</a:t>
            </a:r>
            <a:endParaRPr sz="3200" dirty="0"/>
          </a:p>
        </p:txBody>
      </p:sp>
      <p:pic>
        <p:nvPicPr>
          <p:cNvPr id="3" name="Εικόνα 2" descr="Εικόνα που περιέχει ύφασμα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66308013-761F-44AE-96B8-D6E894F39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735" y="1602487"/>
            <a:ext cx="5287732" cy="39657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F7A1D40-D984-4AC6-A0F1-5C866E015E23}"/>
              </a:ext>
            </a:extLst>
          </p:cNvPr>
          <p:cNvSpPr txBox="1"/>
          <p:nvPr/>
        </p:nvSpPr>
        <p:spPr>
          <a:xfrm>
            <a:off x="8065108" y="4064474"/>
            <a:ext cx="3229971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l-GR" sz="1600" dirty="0">
                <a:solidFill>
                  <a:schemeClr val="dk1"/>
                </a:solidFill>
                <a:cs typeface="Teko Light"/>
              </a:rPr>
              <a:t>Υποχρωμία, μικροκυττάρωση, </a:t>
            </a:r>
            <a:r>
              <a:rPr lang="el-GR" sz="1600" dirty="0" err="1">
                <a:solidFill>
                  <a:schemeClr val="dk1"/>
                </a:solidFill>
                <a:cs typeface="Teko Light"/>
              </a:rPr>
              <a:t>ανισοκυττάρωση</a:t>
            </a:r>
            <a:endParaRPr lang="el-GR" sz="1600" dirty="0">
              <a:solidFill>
                <a:schemeClr val="dk1"/>
              </a:solidFill>
              <a:cs typeface="Teko Light"/>
            </a:endParaRPr>
          </a:p>
        </p:txBody>
      </p:sp>
      <p:grpSp>
        <p:nvGrpSpPr>
          <p:cNvPr id="5" name="Google Shape;330;p40">
            <a:extLst>
              <a:ext uri="{FF2B5EF4-FFF2-40B4-BE49-F238E27FC236}">
                <a16:creationId xmlns="" xmlns:a16="http://schemas.microsoft.com/office/drawing/2014/main" id="{F69C72C0-40AB-42DB-98EB-389141AC98D7}"/>
              </a:ext>
            </a:extLst>
          </p:cNvPr>
          <p:cNvGrpSpPr/>
          <p:nvPr/>
        </p:nvGrpSpPr>
        <p:grpSpPr>
          <a:xfrm>
            <a:off x="8825553" y="1218145"/>
            <a:ext cx="1282889" cy="2409967"/>
            <a:chOff x="-1056625" y="2573725"/>
            <a:chExt cx="917100" cy="1187025"/>
          </a:xfrm>
        </p:grpSpPr>
        <p:sp>
          <p:nvSpPr>
            <p:cNvPr id="6" name="Google Shape;331;p40">
              <a:extLst>
                <a:ext uri="{FF2B5EF4-FFF2-40B4-BE49-F238E27FC236}">
                  <a16:creationId xmlns="" xmlns:a16="http://schemas.microsoft.com/office/drawing/2014/main" id="{04A99326-FCE2-4B6B-967C-F4842A6D1CF5}"/>
                </a:ext>
              </a:extLst>
            </p:cNvPr>
            <p:cNvSpPr/>
            <p:nvPr/>
          </p:nvSpPr>
          <p:spPr>
            <a:xfrm>
              <a:off x="-368950" y="3484925"/>
              <a:ext cx="179450" cy="231375"/>
            </a:xfrm>
            <a:custGeom>
              <a:avLst/>
              <a:gdLst/>
              <a:ahLst/>
              <a:cxnLst/>
              <a:rect l="l" t="t" r="r" b="b"/>
              <a:pathLst>
                <a:path w="7178" h="9255" extrusionOk="0">
                  <a:moveTo>
                    <a:pt x="7178" y="1"/>
                  </a:moveTo>
                  <a:cubicBezTo>
                    <a:pt x="4960" y="1567"/>
                    <a:pt x="2544" y="2842"/>
                    <a:pt x="0" y="3799"/>
                  </a:cubicBezTo>
                  <a:lnTo>
                    <a:pt x="0" y="9254"/>
                  </a:lnTo>
                  <a:lnTo>
                    <a:pt x="7178" y="9254"/>
                  </a:lnTo>
                  <a:lnTo>
                    <a:pt x="7178" y="1"/>
                  </a:lnTo>
                  <a:close/>
                </a:path>
              </a:pathLst>
            </a:custGeom>
            <a:solidFill>
              <a:srgbClr val="88A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" name="Google Shape;332;p40">
              <a:extLst>
                <a:ext uri="{FF2B5EF4-FFF2-40B4-BE49-F238E27FC236}">
                  <a16:creationId xmlns="" xmlns:a16="http://schemas.microsoft.com/office/drawing/2014/main" id="{941B2714-8823-4B83-963B-760FC8C38791}"/>
                </a:ext>
              </a:extLst>
            </p:cNvPr>
            <p:cNvSpPr/>
            <p:nvPr/>
          </p:nvSpPr>
          <p:spPr>
            <a:xfrm>
              <a:off x="-368950" y="3431250"/>
              <a:ext cx="179450" cy="148650"/>
            </a:xfrm>
            <a:custGeom>
              <a:avLst/>
              <a:gdLst/>
              <a:ahLst/>
              <a:cxnLst/>
              <a:rect l="l" t="t" r="r" b="b"/>
              <a:pathLst>
                <a:path w="7178" h="5946" extrusionOk="0">
                  <a:moveTo>
                    <a:pt x="0" y="1"/>
                  </a:moveTo>
                  <a:lnTo>
                    <a:pt x="0" y="5946"/>
                  </a:lnTo>
                  <a:cubicBezTo>
                    <a:pt x="2544" y="4989"/>
                    <a:pt x="4960" y="3714"/>
                    <a:pt x="7178" y="2148"/>
                  </a:cubicBezTo>
                  <a:lnTo>
                    <a:pt x="7178" y="1"/>
                  </a:lnTo>
                  <a:close/>
                </a:path>
              </a:pathLst>
            </a:custGeom>
            <a:solidFill>
              <a:srgbClr val="D0D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" name="Google Shape;333;p40">
              <a:extLst>
                <a:ext uri="{FF2B5EF4-FFF2-40B4-BE49-F238E27FC236}">
                  <a16:creationId xmlns="" xmlns:a16="http://schemas.microsoft.com/office/drawing/2014/main" id="{2D187D56-23D9-4067-900D-38897A0464D1}"/>
                </a:ext>
              </a:extLst>
            </p:cNvPr>
            <p:cNvSpPr/>
            <p:nvPr/>
          </p:nvSpPr>
          <p:spPr>
            <a:xfrm>
              <a:off x="-522725" y="3579875"/>
              <a:ext cx="153975" cy="134125"/>
            </a:xfrm>
            <a:custGeom>
              <a:avLst/>
              <a:gdLst/>
              <a:ahLst/>
              <a:cxnLst/>
              <a:rect l="l" t="t" r="r" b="b"/>
              <a:pathLst>
                <a:path w="6159" h="5365" extrusionOk="0">
                  <a:moveTo>
                    <a:pt x="6158" y="1"/>
                  </a:moveTo>
                  <a:cubicBezTo>
                    <a:pt x="5754" y="149"/>
                    <a:pt x="5351" y="298"/>
                    <a:pt x="4947" y="433"/>
                  </a:cubicBezTo>
                  <a:cubicBezTo>
                    <a:pt x="4068" y="2998"/>
                    <a:pt x="2559" y="5364"/>
                    <a:pt x="1" y="5364"/>
                  </a:cubicBezTo>
                  <a:lnTo>
                    <a:pt x="6158" y="5364"/>
                  </a:lnTo>
                  <a:lnTo>
                    <a:pt x="6158" y="1"/>
                  </a:lnTo>
                  <a:close/>
                </a:path>
              </a:pathLst>
            </a:custGeom>
            <a:solidFill>
              <a:srgbClr val="88A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" name="Google Shape;334;p40">
              <a:extLst>
                <a:ext uri="{FF2B5EF4-FFF2-40B4-BE49-F238E27FC236}">
                  <a16:creationId xmlns="" xmlns:a16="http://schemas.microsoft.com/office/drawing/2014/main" id="{8E2A62A2-CA07-4855-A2B1-40A1A7261049}"/>
                </a:ext>
              </a:extLst>
            </p:cNvPr>
            <p:cNvSpPr/>
            <p:nvPr/>
          </p:nvSpPr>
          <p:spPr>
            <a:xfrm>
              <a:off x="-399075" y="3431250"/>
              <a:ext cx="30150" cy="159450"/>
            </a:xfrm>
            <a:custGeom>
              <a:avLst/>
              <a:gdLst/>
              <a:ahLst/>
              <a:cxnLst/>
              <a:rect l="l" t="t" r="r" b="b"/>
              <a:pathLst>
                <a:path w="1206" h="6378" extrusionOk="0">
                  <a:moveTo>
                    <a:pt x="1205" y="1"/>
                  </a:moveTo>
                  <a:cubicBezTo>
                    <a:pt x="1205" y="1"/>
                    <a:pt x="1042" y="3331"/>
                    <a:pt x="1" y="6378"/>
                  </a:cubicBezTo>
                  <a:cubicBezTo>
                    <a:pt x="405" y="6243"/>
                    <a:pt x="808" y="6094"/>
                    <a:pt x="1205" y="5946"/>
                  </a:cubicBezTo>
                  <a:lnTo>
                    <a:pt x="1205" y="1"/>
                  </a:lnTo>
                  <a:close/>
                </a:path>
              </a:pathLst>
            </a:custGeom>
            <a:solidFill>
              <a:srgbClr val="D0D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" name="Google Shape;335;p40">
              <a:extLst>
                <a:ext uri="{FF2B5EF4-FFF2-40B4-BE49-F238E27FC236}">
                  <a16:creationId xmlns="" xmlns:a16="http://schemas.microsoft.com/office/drawing/2014/main" id="{46D2532D-ACCF-4409-B64B-7EF400C9AE05}"/>
                </a:ext>
              </a:extLst>
            </p:cNvPr>
            <p:cNvSpPr/>
            <p:nvPr/>
          </p:nvSpPr>
          <p:spPr>
            <a:xfrm>
              <a:off x="-785950" y="3335425"/>
              <a:ext cx="232250" cy="103825"/>
            </a:xfrm>
            <a:custGeom>
              <a:avLst/>
              <a:gdLst/>
              <a:ahLst/>
              <a:cxnLst/>
              <a:rect l="l" t="t" r="r" b="b"/>
              <a:pathLst>
                <a:path w="9290" h="4153" extrusionOk="0">
                  <a:moveTo>
                    <a:pt x="4153" y="0"/>
                  </a:moveTo>
                  <a:cubicBezTo>
                    <a:pt x="1857" y="0"/>
                    <a:pt x="1" y="1857"/>
                    <a:pt x="1" y="4153"/>
                  </a:cubicBezTo>
                  <a:lnTo>
                    <a:pt x="9290" y="4153"/>
                  </a:lnTo>
                  <a:cubicBezTo>
                    <a:pt x="9290" y="1857"/>
                    <a:pt x="7426" y="0"/>
                    <a:pt x="5138" y="0"/>
                  </a:cubicBezTo>
                  <a:close/>
                </a:path>
              </a:pathLst>
            </a:custGeom>
            <a:solidFill>
              <a:srgbClr val="D494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336;p40">
              <a:extLst>
                <a:ext uri="{FF2B5EF4-FFF2-40B4-BE49-F238E27FC236}">
                  <a16:creationId xmlns="" xmlns:a16="http://schemas.microsoft.com/office/drawing/2014/main" id="{4A1AFF9B-6278-40B9-A752-10C816C3B78D}"/>
                </a:ext>
              </a:extLst>
            </p:cNvPr>
            <p:cNvSpPr/>
            <p:nvPr/>
          </p:nvSpPr>
          <p:spPr>
            <a:xfrm>
              <a:off x="-609150" y="2887950"/>
              <a:ext cx="152700" cy="107925"/>
            </a:xfrm>
            <a:custGeom>
              <a:avLst/>
              <a:gdLst/>
              <a:ahLst/>
              <a:cxnLst/>
              <a:rect l="l" t="t" r="r" b="b"/>
              <a:pathLst>
                <a:path w="6108" h="4317" extrusionOk="0">
                  <a:moveTo>
                    <a:pt x="222" y="0"/>
                  </a:moveTo>
                  <a:cubicBezTo>
                    <a:pt x="148" y="0"/>
                    <a:pt x="74" y="0"/>
                    <a:pt x="0" y="1"/>
                  </a:cubicBezTo>
                  <a:lnTo>
                    <a:pt x="220" y="3168"/>
                  </a:lnTo>
                  <a:cubicBezTo>
                    <a:pt x="2714" y="3168"/>
                    <a:pt x="4627" y="3615"/>
                    <a:pt x="6108" y="4316"/>
                  </a:cubicBezTo>
                  <a:cubicBezTo>
                    <a:pt x="5980" y="2927"/>
                    <a:pt x="5591" y="1588"/>
                    <a:pt x="4833" y="412"/>
                  </a:cubicBezTo>
                  <a:cubicBezTo>
                    <a:pt x="3311" y="142"/>
                    <a:pt x="1770" y="0"/>
                    <a:pt x="222" y="0"/>
                  </a:cubicBezTo>
                  <a:close/>
                </a:path>
              </a:pathLst>
            </a:custGeom>
            <a:solidFill>
              <a:srgbClr val="D0D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337;p40">
              <a:extLst>
                <a:ext uri="{FF2B5EF4-FFF2-40B4-BE49-F238E27FC236}">
                  <a16:creationId xmlns="" xmlns:a16="http://schemas.microsoft.com/office/drawing/2014/main" id="{718DA21A-3380-40F4-88EC-1D0A36B60D12}"/>
                </a:ext>
              </a:extLst>
            </p:cNvPr>
            <p:cNvSpPr/>
            <p:nvPr/>
          </p:nvSpPr>
          <p:spPr>
            <a:xfrm>
              <a:off x="-488350" y="2898250"/>
              <a:ext cx="302925" cy="505400"/>
            </a:xfrm>
            <a:custGeom>
              <a:avLst/>
              <a:gdLst/>
              <a:ahLst/>
              <a:cxnLst/>
              <a:rect l="l" t="t" r="r" b="b"/>
              <a:pathLst>
                <a:path w="12117" h="20216" extrusionOk="0">
                  <a:moveTo>
                    <a:pt x="1" y="0"/>
                  </a:moveTo>
                  <a:lnTo>
                    <a:pt x="1" y="0"/>
                  </a:lnTo>
                  <a:cubicBezTo>
                    <a:pt x="752" y="1176"/>
                    <a:pt x="1141" y="2515"/>
                    <a:pt x="1276" y="3904"/>
                  </a:cubicBezTo>
                  <a:cubicBezTo>
                    <a:pt x="5478" y="5909"/>
                    <a:pt x="6158" y="10083"/>
                    <a:pt x="6562" y="12499"/>
                  </a:cubicBezTo>
                  <a:cubicBezTo>
                    <a:pt x="7136" y="15957"/>
                    <a:pt x="6633" y="20215"/>
                    <a:pt x="6633" y="20215"/>
                  </a:cubicBezTo>
                  <a:lnTo>
                    <a:pt x="12117" y="20208"/>
                  </a:lnTo>
                  <a:cubicBezTo>
                    <a:pt x="12117" y="20208"/>
                    <a:pt x="11897" y="15305"/>
                    <a:pt x="11323" y="11316"/>
                  </a:cubicBezTo>
                  <a:cubicBezTo>
                    <a:pt x="10849" y="8063"/>
                    <a:pt x="9035" y="1679"/>
                    <a:pt x="1" y="0"/>
                  </a:cubicBezTo>
                  <a:close/>
                </a:path>
              </a:pathLst>
            </a:custGeom>
            <a:solidFill>
              <a:srgbClr val="88A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338;p40">
              <a:extLst>
                <a:ext uri="{FF2B5EF4-FFF2-40B4-BE49-F238E27FC236}">
                  <a16:creationId xmlns="" xmlns:a16="http://schemas.microsoft.com/office/drawing/2014/main" id="{DB873536-9030-4B13-9451-EE1E75F0B9FA}"/>
                </a:ext>
              </a:extLst>
            </p:cNvPr>
            <p:cNvSpPr/>
            <p:nvPr/>
          </p:nvSpPr>
          <p:spPr>
            <a:xfrm>
              <a:off x="-792500" y="2732425"/>
              <a:ext cx="205875" cy="441650"/>
            </a:xfrm>
            <a:custGeom>
              <a:avLst/>
              <a:gdLst/>
              <a:ahLst/>
              <a:cxnLst/>
              <a:rect l="l" t="t" r="r" b="b"/>
              <a:pathLst>
                <a:path w="8235" h="17666" extrusionOk="0">
                  <a:moveTo>
                    <a:pt x="114" y="1"/>
                  </a:moveTo>
                  <a:cubicBezTo>
                    <a:pt x="50" y="1"/>
                    <a:pt x="1" y="51"/>
                    <a:pt x="1" y="114"/>
                  </a:cubicBezTo>
                  <a:lnTo>
                    <a:pt x="1" y="17552"/>
                  </a:lnTo>
                  <a:cubicBezTo>
                    <a:pt x="1" y="17616"/>
                    <a:pt x="50" y="17665"/>
                    <a:pt x="114" y="17665"/>
                  </a:cubicBezTo>
                  <a:lnTo>
                    <a:pt x="8121" y="17665"/>
                  </a:lnTo>
                  <a:cubicBezTo>
                    <a:pt x="8184" y="17665"/>
                    <a:pt x="8234" y="17616"/>
                    <a:pt x="8234" y="17552"/>
                  </a:cubicBezTo>
                  <a:lnTo>
                    <a:pt x="8234" y="114"/>
                  </a:lnTo>
                  <a:cubicBezTo>
                    <a:pt x="8234" y="51"/>
                    <a:pt x="8184" y="1"/>
                    <a:pt x="8121" y="1"/>
                  </a:cubicBezTo>
                  <a:close/>
                </a:path>
              </a:pathLst>
            </a:custGeom>
            <a:solidFill>
              <a:srgbClr val="88A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339;p40">
              <a:extLst>
                <a:ext uri="{FF2B5EF4-FFF2-40B4-BE49-F238E27FC236}">
                  <a16:creationId xmlns="" xmlns:a16="http://schemas.microsoft.com/office/drawing/2014/main" id="{868B6273-383E-4D0E-AC56-ACB1855F973B}"/>
                </a:ext>
              </a:extLst>
            </p:cNvPr>
            <p:cNvSpPr/>
            <p:nvPr/>
          </p:nvSpPr>
          <p:spPr>
            <a:xfrm>
              <a:off x="-792500" y="2820125"/>
              <a:ext cx="205875" cy="353950"/>
            </a:xfrm>
            <a:custGeom>
              <a:avLst/>
              <a:gdLst/>
              <a:ahLst/>
              <a:cxnLst/>
              <a:rect l="l" t="t" r="r" b="b"/>
              <a:pathLst>
                <a:path w="8235" h="14158" extrusionOk="0">
                  <a:moveTo>
                    <a:pt x="8234" y="0"/>
                  </a:moveTo>
                  <a:cubicBezTo>
                    <a:pt x="6626" y="4330"/>
                    <a:pt x="3976" y="8383"/>
                    <a:pt x="164" y="10756"/>
                  </a:cubicBezTo>
                  <a:cubicBezTo>
                    <a:pt x="64" y="10820"/>
                    <a:pt x="1" y="10926"/>
                    <a:pt x="1" y="11040"/>
                  </a:cubicBezTo>
                  <a:lnTo>
                    <a:pt x="1" y="13817"/>
                  </a:lnTo>
                  <a:cubicBezTo>
                    <a:pt x="1" y="14001"/>
                    <a:pt x="156" y="14157"/>
                    <a:pt x="341" y="14157"/>
                  </a:cubicBezTo>
                  <a:lnTo>
                    <a:pt x="7901" y="14157"/>
                  </a:lnTo>
                  <a:cubicBezTo>
                    <a:pt x="8085" y="14157"/>
                    <a:pt x="8234" y="14001"/>
                    <a:pt x="8234" y="13817"/>
                  </a:cubicBezTo>
                  <a:lnTo>
                    <a:pt x="8234" y="0"/>
                  </a:lnTo>
                  <a:close/>
                </a:path>
              </a:pathLst>
            </a:custGeom>
            <a:solidFill>
              <a:srgbClr val="D1D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340;p40">
              <a:extLst>
                <a:ext uri="{FF2B5EF4-FFF2-40B4-BE49-F238E27FC236}">
                  <a16:creationId xmlns="" xmlns:a16="http://schemas.microsoft.com/office/drawing/2014/main" id="{12DA95DC-5927-49A5-A4E6-701A4ABB8841}"/>
                </a:ext>
              </a:extLst>
            </p:cNvPr>
            <p:cNvSpPr/>
            <p:nvPr/>
          </p:nvSpPr>
          <p:spPr>
            <a:xfrm>
              <a:off x="-747150" y="3174050"/>
              <a:ext cx="115350" cy="32075"/>
            </a:xfrm>
            <a:custGeom>
              <a:avLst/>
              <a:gdLst/>
              <a:ahLst/>
              <a:cxnLst/>
              <a:rect l="l" t="t" r="r" b="b"/>
              <a:pathLst>
                <a:path w="4614" h="1283" extrusionOk="0">
                  <a:moveTo>
                    <a:pt x="0" y="0"/>
                  </a:moveTo>
                  <a:lnTo>
                    <a:pt x="0" y="1127"/>
                  </a:lnTo>
                  <a:cubicBezTo>
                    <a:pt x="0" y="1212"/>
                    <a:pt x="71" y="1283"/>
                    <a:pt x="156" y="1283"/>
                  </a:cubicBezTo>
                  <a:lnTo>
                    <a:pt x="4457" y="1283"/>
                  </a:lnTo>
                  <a:cubicBezTo>
                    <a:pt x="4542" y="1283"/>
                    <a:pt x="4613" y="1212"/>
                    <a:pt x="4613" y="1127"/>
                  </a:cubicBezTo>
                  <a:lnTo>
                    <a:pt x="4606" y="0"/>
                  </a:lnTo>
                  <a:close/>
                </a:path>
              </a:pathLst>
            </a:custGeom>
            <a:solidFill>
              <a:srgbClr val="D89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341;p40">
              <a:extLst>
                <a:ext uri="{FF2B5EF4-FFF2-40B4-BE49-F238E27FC236}">
                  <a16:creationId xmlns="" xmlns:a16="http://schemas.microsoft.com/office/drawing/2014/main" id="{F4FB9758-BA63-407D-9C17-4F1821928CCC}"/>
                </a:ext>
              </a:extLst>
            </p:cNvPr>
            <p:cNvSpPr/>
            <p:nvPr/>
          </p:nvSpPr>
          <p:spPr>
            <a:xfrm>
              <a:off x="-726775" y="3206100"/>
              <a:ext cx="74600" cy="15450"/>
            </a:xfrm>
            <a:custGeom>
              <a:avLst/>
              <a:gdLst/>
              <a:ahLst/>
              <a:cxnLst/>
              <a:rect l="l" t="t" r="r" b="b"/>
              <a:pathLst>
                <a:path w="2984" h="618" extrusionOk="0">
                  <a:moveTo>
                    <a:pt x="0" y="1"/>
                  </a:moveTo>
                  <a:cubicBezTo>
                    <a:pt x="0" y="341"/>
                    <a:pt x="270" y="617"/>
                    <a:pt x="610" y="617"/>
                  </a:cubicBezTo>
                  <a:lnTo>
                    <a:pt x="2367" y="617"/>
                  </a:lnTo>
                  <a:cubicBezTo>
                    <a:pt x="2707" y="617"/>
                    <a:pt x="2983" y="341"/>
                    <a:pt x="2983" y="1"/>
                  </a:cubicBezTo>
                  <a:close/>
                </a:path>
              </a:pathLst>
            </a:custGeom>
            <a:solidFill>
              <a:srgbClr val="C3C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342;p40">
              <a:extLst>
                <a:ext uri="{FF2B5EF4-FFF2-40B4-BE49-F238E27FC236}">
                  <a16:creationId xmlns="" xmlns:a16="http://schemas.microsoft.com/office/drawing/2014/main" id="{AEC5D083-A3D0-4D28-BD30-0627056BB070}"/>
                </a:ext>
              </a:extLst>
            </p:cNvPr>
            <p:cNvSpPr/>
            <p:nvPr/>
          </p:nvSpPr>
          <p:spPr>
            <a:xfrm>
              <a:off x="-654150" y="2853950"/>
              <a:ext cx="175575" cy="168825"/>
            </a:xfrm>
            <a:custGeom>
              <a:avLst/>
              <a:gdLst/>
              <a:ahLst/>
              <a:cxnLst/>
              <a:rect l="l" t="t" r="r" b="b"/>
              <a:pathLst>
                <a:path w="7023" h="6753" extrusionOk="0">
                  <a:moveTo>
                    <a:pt x="3655" y="1"/>
                  </a:moveTo>
                  <a:cubicBezTo>
                    <a:pt x="3651" y="1"/>
                    <a:pt x="3647" y="1"/>
                    <a:pt x="3642" y="1"/>
                  </a:cubicBezTo>
                  <a:cubicBezTo>
                    <a:pt x="2275" y="1"/>
                    <a:pt x="1042" y="823"/>
                    <a:pt x="525" y="2084"/>
                  </a:cubicBezTo>
                  <a:cubicBezTo>
                    <a:pt x="0" y="3345"/>
                    <a:pt x="291" y="4798"/>
                    <a:pt x="1255" y="5761"/>
                  </a:cubicBezTo>
                  <a:cubicBezTo>
                    <a:pt x="1899" y="6411"/>
                    <a:pt x="2767" y="6753"/>
                    <a:pt x="3648" y="6753"/>
                  </a:cubicBezTo>
                  <a:cubicBezTo>
                    <a:pt x="4083" y="6753"/>
                    <a:pt x="4522" y="6669"/>
                    <a:pt x="4939" y="6498"/>
                  </a:cubicBezTo>
                  <a:cubicBezTo>
                    <a:pt x="6200" y="5974"/>
                    <a:pt x="7022" y="4741"/>
                    <a:pt x="7022" y="3373"/>
                  </a:cubicBezTo>
                  <a:cubicBezTo>
                    <a:pt x="7022" y="1514"/>
                    <a:pt x="5513" y="1"/>
                    <a:pt x="3655" y="1"/>
                  </a:cubicBezTo>
                  <a:close/>
                </a:path>
              </a:pathLst>
            </a:custGeom>
            <a:solidFill>
              <a:srgbClr val="D89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343;p40">
              <a:extLst>
                <a:ext uri="{FF2B5EF4-FFF2-40B4-BE49-F238E27FC236}">
                  <a16:creationId xmlns="" xmlns:a16="http://schemas.microsoft.com/office/drawing/2014/main" id="{6B404D94-9264-43C5-B098-4A84AE03B37E}"/>
                </a:ext>
              </a:extLst>
            </p:cNvPr>
            <p:cNvSpPr/>
            <p:nvPr/>
          </p:nvSpPr>
          <p:spPr>
            <a:xfrm>
              <a:off x="-640325" y="2866700"/>
              <a:ext cx="148800" cy="143150"/>
            </a:xfrm>
            <a:custGeom>
              <a:avLst/>
              <a:gdLst/>
              <a:ahLst/>
              <a:cxnLst/>
              <a:rect l="l" t="t" r="r" b="b"/>
              <a:pathLst>
                <a:path w="5952" h="5726" extrusionOk="0">
                  <a:moveTo>
                    <a:pt x="3091" y="1"/>
                  </a:moveTo>
                  <a:cubicBezTo>
                    <a:pt x="2345" y="1"/>
                    <a:pt x="1612" y="292"/>
                    <a:pt x="1063" y="837"/>
                  </a:cubicBezTo>
                  <a:cubicBezTo>
                    <a:pt x="248" y="1659"/>
                    <a:pt x="0" y="2892"/>
                    <a:pt x="446" y="3962"/>
                  </a:cubicBezTo>
                  <a:cubicBezTo>
                    <a:pt x="886" y="5032"/>
                    <a:pt x="1934" y="5726"/>
                    <a:pt x="3089" y="5726"/>
                  </a:cubicBezTo>
                  <a:cubicBezTo>
                    <a:pt x="4670" y="5726"/>
                    <a:pt x="5952" y="4444"/>
                    <a:pt x="5952" y="2863"/>
                  </a:cubicBezTo>
                  <a:cubicBezTo>
                    <a:pt x="5952" y="1708"/>
                    <a:pt x="5258" y="660"/>
                    <a:pt x="4188" y="220"/>
                  </a:cubicBezTo>
                  <a:cubicBezTo>
                    <a:pt x="3833" y="72"/>
                    <a:pt x="3460" y="1"/>
                    <a:pt x="3091" y="1"/>
                  </a:cubicBezTo>
                  <a:close/>
                </a:path>
              </a:pathLst>
            </a:custGeom>
            <a:solidFill>
              <a:srgbClr val="C3C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344;p40">
              <a:extLst>
                <a:ext uri="{FF2B5EF4-FFF2-40B4-BE49-F238E27FC236}">
                  <a16:creationId xmlns="" xmlns:a16="http://schemas.microsoft.com/office/drawing/2014/main" id="{62710F8B-7300-4BD5-A2F9-C7A247385A67}"/>
                </a:ext>
              </a:extLst>
            </p:cNvPr>
            <p:cNvSpPr/>
            <p:nvPr/>
          </p:nvSpPr>
          <p:spPr>
            <a:xfrm>
              <a:off x="-736000" y="2597100"/>
              <a:ext cx="92850" cy="135350"/>
            </a:xfrm>
            <a:custGeom>
              <a:avLst/>
              <a:gdLst/>
              <a:ahLst/>
              <a:cxnLst/>
              <a:rect l="l" t="t" r="r" b="b"/>
              <a:pathLst>
                <a:path w="3714" h="5414" extrusionOk="0">
                  <a:moveTo>
                    <a:pt x="1" y="1"/>
                  </a:moveTo>
                  <a:lnTo>
                    <a:pt x="1" y="5414"/>
                  </a:lnTo>
                  <a:lnTo>
                    <a:pt x="3714" y="5414"/>
                  </a:lnTo>
                  <a:lnTo>
                    <a:pt x="3714" y="1"/>
                  </a:lnTo>
                  <a:close/>
                </a:path>
              </a:pathLst>
            </a:custGeom>
            <a:solidFill>
              <a:srgbClr val="C3C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345;p40">
              <a:extLst>
                <a:ext uri="{FF2B5EF4-FFF2-40B4-BE49-F238E27FC236}">
                  <a16:creationId xmlns="" xmlns:a16="http://schemas.microsoft.com/office/drawing/2014/main" id="{1F665BFA-8B12-4E21-995D-D250E47D2BEB}"/>
                </a:ext>
              </a:extLst>
            </p:cNvPr>
            <p:cNvSpPr/>
            <p:nvPr/>
          </p:nvSpPr>
          <p:spPr>
            <a:xfrm>
              <a:off x="-769300" y="2573725"/>
              <a:ext cx="159450" cy="23400"/>
            </a:xfrm>
            <a:custGeom>
              <a:avLst/>
              <a:gdLst/>
              <a:ahLst/>
              <a:cxnLst/>
              <a:rect l="l" t="t" r="r" b="b"/>
              <a:pathLst>
                <a:path w="6378" h="936" extrusionOk="0">
                  <a:moveTo>
                    <a:pt x="1" y="0"/>
                  </a:moveTo>
                  <a:cubicBezTo>
                    <a:pt x="1" y="517"/>
                    <a:pt x="419" y="936"/>
                    <a:pt x="936" y="936"/>
                  </a:cubicBezTo>
                  <a:lnTo>
                    <a:pt x="5443" y="936"/>
                  </a:lnTo>
                  <a:cubicBezTo>
                    <a:pt x="5960" y="936"/>
                    <a:pt x="6378" y="517"/>
                    <a:pt x="6378" y="0"/>
                  </a:cubicBezTo>
                  <a:close/>
                </a:path>
              </a:pathLst>
            </a:custGeom>
            <a:solidFill>
              <a:srgbClr val="D89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346;p40">
              <a:extLst>
                <a:ext uri="{FF2B5EF4-FFF2-40B4-BE49-F238E27FC236}">
                  <a16:creationId xmlns="" xmlns:a16="http://schemas.microsoft.com/office/drawing/2014/main" id="{2D8248DE-1DB8-4F36-8CDF-824F0ADB5F54}"/>
                </a:ext>
              </a:extLst>
            </p:cNvPr>
            <p:cNvSpPr/>
            <p:nvPr/>
          </p:nvSpPr>
          <p:spPr>
            <a:xfrm>
              <a:off x="-917025" y="3394950"/>
              <a:ext cx="756225" cy="56875"/>
            </a:xfrm>
            <a:custGeom>
              <a:avLst/>
              <a:gdLst/>
              <a:ahLst/>
              <a:cxnLst/>
              <a:rect l="l" t="t" r="r" b="b"/>
              <a:pathLst>
                <a:path w="30249" h="2275" extrusionOk="0">
                  <a:moveTo>
                    <a:pt x="376" y="0"/>
                  </a:moveTo>
                  <a:cubicBezTo>
                    <a:pt x="163" y="0"/>
                    <a:pt x="0" y="163"/>
                    <a:pt x="0" y="376"/>
                  </a:cubicBezTo>
                  <a:lnTo>
                    <a:pt x="0" y="1899"/>
                  </a:lnTo>
                  <a:cubicBezTo>
                    <a:pt x="0" y="2105"/>
                    <a:pt x="163" y="2275"/>
                    <a:pt x="376" y="2275"/>
                  </a:cubicBezTo>
                  <a:lnTo>
                    <a:pt x="29873" y="2275"/>
                  </a:lnTo>
                  <a:cubicBezTo>
                    <a:pt x="30079" y="2275"/>
                    <a:pt x="30249" y="2105"/>
                    <a:pt x="30249" y="1899"/>
                  </a:cubicBezTo>
                  <a:lnTo>
                    <a:pt x="30249" y="376"/>
                  </a:lnTo>
                  <a:cubicBezTo>
                    <a:pt x="30249" y="163"/>
                    <a:pt x="30079" y="0"/>
                    <a:pt x="29873" y="0"/>
                  </a:cubicBezTo>
                  <a:close/>
                </a:path>
              </a:pathLst>
            </a:custGeom>
            <a:solidFill>
              <a:srgbClr val="88A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347;p40">
              <a:extLst>
                <a:ext uri="{FF2B5EF4-FFF2-40B4-BE49-F238E27FC236}">
                  <a16:creationId xmlns="" xmlns:a16="http://schemas.microsoft.com/office/drawing/2014/main" id="{9CFBA185-2006-44AC-88B9-E7335E1547E8}"/>
                </a:ext>
              </a:extLst>
            </p:cNvPr>
            <p:cNvSpPr/>
            <p:nvPr/>
          </p:nvSpPr>
          <p:spPr>
            <a:xfrm>
              <a:off x="-1056625" y="3705125"/>
              <a:ext cx="917100" cy="55625"/>
            </a:xfrm>
            <a:custGeom>
              <a:avLst/>
              <a:gdLst/>
              <a:ahLst/>
              <a:cxnLst/>
              <a:rect l="l" t="t" r="r" b="b"/>
              <a:pathLst>
                <a:path w="36684" h="2225" extrusionOk="0">
                  <a:moveTo>
                    <a:pt x="3799" y="0"/>
                  </a:moveTo>
                  <a:cubicBezTo>
                    <a:pt x="2226" y="0"/>
                    <a:pt x="773" y="850"/>
                    <a:pt x="1" y="2225"/>
                  </a:cubicBezTo>
                  <a:lnTo>
                    <a:pt x="35989" y="2225"/>
                  </a:lnTo>
                  <a:cubicBezTo>
                    <a:pt x="36371" y="2225"/>
                    <a:pt x="36683" y="1913"/>
                    <a:pt x="36683" y="1531"/>
                  </a:cubicBezTo>
                  <a:lnTo>
                    <a:pt x="36683" y="694"/>
                  </a:lnTo>
                  <a:cubicBezTo>
                    <a:pt x="36683" y="312"/>
                    <a:pt x="36371" y="0"/>
                    <a:pt x="35989" y="0"/>
                  </a:cubicBezTo>
                  <a:close/>
                </a:path>
              </a:pathLst>
            </a:custGeom>
            <a:solidFill>
              <a:srgbClr val="C3C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348;p40">
              <a:extLst>
                <a:ext uri="{FF2B5EF4-FFF2-40B4-BE49-F238E27FC236}">
                  <a16:creationId xmlns="" xmlns:a16="http://schemas.microsoft.com/office/drawing/2014/main" id="{0A8B5480-88B2-428D-B71E-F73A08A360FD}"/>
                </a:ext>
              </a:extLst>
            </p:cNvPr>
            <p:cNvSpPr/>
            <p:nvPr/>
          </p:nvSpPr>
          <p:spPr>
            <a:xfrm>
              <a:off x="-777450" y="2985250"/>
              <a:ext cx="6775" cy="60525"/>
            </a:xfrm>
            <a:custGeom>
              <a:avLst/>
              <a:gdLst/>
              <a:ahLst/>
              <a:cxnLst/>
              <a:rect l="l" t="t" r="r" b="b"/>
              <a:pathLst>
                <a:path w="271" h="2421" extrusionOk="0">
                  <a:moveTo>
                    <a:pt x="135" y="1"/>
                  </a:moveTo>
                  <a:cubicBezTo>
                    <a:pt x="68" y="1"/>
                    <a:pt x="1" y="45"/>
                    <a:pt x="1" y="134"/>
                  </a:cubicBezTo>
                  <a:lnTo>
                    <a:pt x="1" y="2288"/>
                  </a:lnTo>
                  <a:cubicBezTo>
                    <a:pt x="1" y="2376"/>
                    <a:pt x="68" y="2421"/>
                    <a:pt x="135" y="2421"/>
                  </a:cubicBezTo>
                  <a:cubicBezTo>
                    <a:pt x="203" y="2421"/>
                    <a:pt x="270" y="2376"/>
                    <a:pt x="270" y="2288"/>
                  </a:cubicBezTo>
                  <a:lnTo>
                    <a:pt x="270" y="134"/>
                  </a:lnTo>
                  <a:cubicBezTo>
                    <a:pt x="270" y="45"/>
                    <a:pt x="203" y="1"/>
                    <a:pt x="135" y="1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349;p40">
              <a:extLst>
                <a:ext uri="{FF2B5EF4-FFF2-40B4-BE49-F238E27FC236}">
                  <a16:creationId xmlns="" xmlns:a16="http://schemas.microsoft.com/office/drawing/2014/main" id="{FA8CCD31-B32B-4DD1-848E-ABB30ED3C5CB}"/>
                </a:ext>
              </a:extLst>
            </p:cNvPr>
            <p:cNvSpPr/>
            <p:nvPr/>
          </p:nvSpPr>
          <p:spPr>
            <a:xfrm>
              <a:off x="-777450" y="2760475"/>
              <a:ext cx="6775" cy="160775"/>
            </a:xfrm>
            <a:custGeom>
              <a:avLst/>
              <a:gdLst/>
              <a:ahLst/>
              <a:cxnLst/>
              <a:rect l="l" t="t" r="r" b="b"/>
              <a:pathLst>
                <a:path w="271" h="6431" extrusionOk="0">
                  <a:moveTo>
                    <a:pt x="135" y="0"/>
                  </a:moveTo>
                  <a:cubicBezTo>
                    <a:pt x="68" y="0"/>
                    <a:pt x="1" y="45"/>
                    <a:pt x="1" y="133"/>
                  </a:cubicBezTo>
                  <a:lnTo>
                    <a:pt x="1" y="6298"/>
                  </a:lnTo>
                  <a:cubicBezTo>
                    <a:pt x="1" y="6386"/>
                    <a:pt x="68" y="6430"/>
                    <a:pt x="135" y="6430"/>
                  </a:cubicBezTo>
                  <a:cubicBezTo>
                    <a:pt x="203" y="6430"/>
                    <a:pt x="270" y="6386"/>
                    <a:pt x="270" y="6298"/>
                  </a:cubicBezTo>
                  <a:lnTo>
                    <a:pt x="270" y="133"/>
                  </a:lnTo>
                  <a:cubicBezTo>
                    <a:pt x="270" y="45"/>
                    <a:pt x="203" y="0"/>
                    <a:pt x="135" y="0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350;p40">
              <a:extLst>
                <a:ext uri="{FF2B5EF4-FFF2-40B4-BE49-F238E27FC236}">
                  <a16:creationId xmlns="" xmlns:a16="http://schemas.microsoft.com/office/drawing/2014/main" id="{16E4D0B0-74FD-4647-A415-A2EDFD344EC8}"/>
                </a:ext>
              </a:extLst>
            </p:cNvPr>
            <p:cNvSpPr/>
            <p:nvPr/>
          </p:nvSpPr>
          <p:spPr>
            <a:xfrm>
              <a:off x="-898425" y="3406650"/>
              <a:ext cx="24325" cy="23000"/>
            </a:xfrm>
            <a:custGeom>
              <a:avLst/>
              <a:gdLst/>
              <a:ahLst/>
              <a:cxnLst/>
              <a:rect l="l" t="t" r="r" b="b"/>
              <a:pathLst>
                <a:path w="973" h="920" extrusionOk="0">
                  <a:moveTo>
                    <a:pt x="539" y="259"/>
                  </a:moveTo>
                  <a:lnTo>
                    <a:pt x="539" y="259"/>
                  </a:lnTo>
                  <a:cubicBezTo>
                    <a:pt x="539" y="259"/>
                    <a:pt x="538" y="259"/>
                    <a:pt x="537" y="260"/>
                  </a:cubicBezTo>
                  <a:lnTo>
                    <a:pt x="537" y="260"/>
                  </a:lnTo>
                  <a:cubicBezTo>
                    <a:pt x="538" y="259"/>
                    <a:pt x="539" y="259"/>
                    <a:pt x="539" y="259"/>
                  </a:cubicBezTo>
                  <a:close/>
                  <a:moveTo>
                    <a:pt x="569" y="1"/>
                  </a:moveTo>
                  <a:cubicBezTo>
                    <a:pt x="474" y="1"/>
                    <a:pt x="378" y="24"/>
                    <a:pt x="291" y="71"/>
                  </a:cubicBezTo>
                  <a:cubicBezTo>
                    <a:pt x="121" y="170"/>
                    <a:pt x="15" y="347"/>
                    <a:pt x="7" y="538"/>
                  </a:cubicBezTo>
                  <a:cubicBezTo>
                    <a:pt x="0" y="652"/>
                    <a:pt x="29" y="758"/>
                    <a:pt x="78" y="850"/>
                  </a:cubicBezTo>
                  <a:cubicBezTo>
                    <a:pt x="107" y="899"/>
                    <a:pt x="149" y="919"/>
                    <a:pt x="191" y="919"/>
                  </a:cubicBezTo>
                  <a:cubicBezTo>
                    <a:pt x="282" y="919"/>
                    <a:pt x="370" y="822"/>
                    <a:pt x="312" y="715"/>
                  </a:cubicBezTo>
                  <a:lnTo>
                    <a:pt x="298" y="680"/>
                  </a:lnTo>
                  <a:cubicBezTo>
                    <a:pt x="295" y="675"/>
                    <a:pt x="294" y="672"/>
                    <a:pt x="293" y="672"/>
                  </a:cubicBezTo>
                  <a:lnTo>
                    <a:pt x="293" y="672"/>
                  </a:lnTo>
                  <a:cubicBezTo>
                    <a:pt x="292" y="672"/>
                    <a:pt x="294" y="678"/>
                    <a:pt x="298" y="687"/>
                  </a:cubicBezTo>
                  <a:lnTo>
                    <a:pt x="291" y="673"/>
                  </a:lnTo>
                  <a:cubicBezTo>
                    <a:pt x="284" y="652"/>
                    <a:pt x="277" y="637"/>
                    <a:pt x="277" y="616"/>
                  </a:cubicBezTo>
                  <a:lnTo>
                    <a:pt x="277" y="609"/>
                  </a:lnTo>
                  <a:lnTo>
                    <a:pt x="277" y="574"/>
                  </a:lnTo>
                  <a:cubicBezTo>
                    <a:pt x="277" y="560"/>
                    <a:pt x="284" y="517"/>
                    <a:pt x="277" y="510"/>
                  </a:cubicBezTo>
                  <a:lnTo>
                    <a:pt x="277" y="503"/>
                  </a:lnTo>
                  <a:cubicBezTo>
                    <a:pt x="277" y="496"/>
                    <a:pt x="277" y="489"/>
                    <a:pt x="284" y="475"/>
                  </a:cubicBezTo>
                  <a:cubicBezTo>
                    <a:pt x="284" y="467"/>
                    <a:pt x="284" y="453"/>
                    <a:pt x="291" y="446"/>
                  </a:cubicBezTo>
                  <a:lnTo>
                    <a:pt x="298" y="426"/>
                  </a:lnTo>
                  <a:lnTo>
                    <a:pt x="298" y="426"/>
                  </a:lnTo>
                  <a:cubicBezTo>
                    <a:pt x="293" y="439"/>
                    <a:pt x="292" y="443"/>
                    <a:pt x="293" y="443"/>
                  </a:cubicBezTo>
                  <a:cubicBezTo>
                    <a:pt x="294" y="443"/>
                    <a:pt x="295" y="442"/>
                    <a:pt x="298" y="439"/>
                  </a:cubicBezTo>
                  <a:cubicBezTo>
                    <a:pt x="305" y="418"/>
                    <a:pt x="319" y="397"/>
                    <a:pt x="326" y="382"/>
                  </a:cubicBezTo>
                  <a:lnTo>
                    <a:pt x="333" y="368"/>
                  </a:lnTo>
                  <a:lnTo>
                    <a:pt x="333" y="368"/>
                  </a:lnTo>
                  <a:cubicBezTo>
                    <a:pt x="329" y="377"/>
                    <a:pt x="327" y="383"/>
                    <a:pt x="328" y="383"/>
                  </a:cubicBezTo>
                  <a:cubicBezTo>
                    <a:pt x="329" y="383"/>
                    <a:pt x="331" y="381"/>
                    <a:pt x="333" y="375"/>
                  </a:cubicBezTo>
                  <a:lnTo>
                    <a:pt x="355" y="354"/>
                  </a:lnTo>
                  <a:lnTo>
                    <a:pt x="376" y="333"/>
                  </a:lnTo>
                  <a:lnTo>
                    <a:pt x="383" y="326"/>
                  </a:lnTo>
                  <a:cubicBezTo>
                    <a:pt x="390" y="319"/>
                    <a:pt x="411" y="304"/>
                    <a:pt x="433" y="297"/>
                  </a:cubicBezTo>
                  <a:lnTo>
                    <a:pt x="447" y="290"/>
                  </a:lnTo>
                  <a:cubicBezTo>
                    <a:pt x="454" y="287"/>
                    <a:pt x="457" y="285"/>
                    <a:pt x="457" y="285"/>
                  </a:cubicBezTo>
                  <a:lnTo>
                    <a:pt x="457" y="285"/>
                  </a:lnTo>
                  <a:cubicBezTo>
                    <a:pt x="456" y="285"/>
                    <a:pt x="450" y="287"/>
                    <a:pt x="440" y="290"/>
                  </a:cubicBezTo>
                  <a:lnTo>
                    <a:pt x="468" y="276"/>
                  </a:lnTo>
                  <a:cubicBezTo>
                    <a:pt x="489" y="269"/>
                    <a:pt x="511" y="269"/>
                    <a:pt x="532" y="262"/>
                  </a:cubicBezTo>
                  <a:lnTo>
                    <a:pt x="603" y="262"/>
                  </a:lnTo>
                  <a:cubicBezTo>
                    <a:pt x="624" y="269"/>
                    <a:pt x="645" y="269"/>
                    <a:pt x="666" y="276"/>
                  </a:cubicBezTo>
                  <a:lnTo>
                    <a:pt x="695" y="283"/>
                  </a:lnTo>
                  <a:lnTo>
                    <a:pt x="688" y="283"/>
                  </a:lnTo>
                  <a:lnTo>
                    <a:pt x="702" y="290"/>
                  </a:lnTo>
                  <a:cubicBezTo>
                    <a:pt x="728" y="307"/>
                    <a:pt x="753" y="314"/>
                    <a:pt x="777" y="314"/>
                  </a:cubicBezTo>
                  <a:cubicBezTo>
                    <a:pt x="896" y="314"/>
                    <a:pt x="972" y="134"/>
                    <a:pt x="836" y="64"/>
                  </a:cubicBezTo>
                  <a:cubicBezTo>
                    <a:pt x="753" y="22"/>
                    <a:pt x="661" y="1"/>
                    <a:pt x="569" y="1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351;p40">
              <a:extLst>
                <a:ext uri="{FF2B5EF4-FFF2-40B4-BE49-F238E27FC236}">
                  <a16:creationId xmlns="" xmlns:a16="http://schemas.microsoft.com/office/drawing/2014/main" id="{C7587077-8AD1-4E11-8463-724FEEAB0F46}"/>
                </a:ext>
              </a:extLst>
            </p:cNvPr>
            <p:cNvSpPr/>
            <p:nvPr/>
          </p:nvSpPr>
          <p:spPr>
            <a:xfrm>
              <a:off x="-853425" y="3406800"/>
              <a:ext cx="195575" cy="6775"/>
            </a:xfrm>
            <a:custGeom>
              <a:avLst/>
              <a:gdLst/>
              <a:ahLst/>
              <a:cxnLst/>
              <a:rect l="l" t="t" r="r" b="b"/>
              <a:pathLst>
                <a:path w="7823" h="271" extrusionOk="0">
                  <a:moveTo>
                    <a:pt x="177" y="1"/>
                  </a:moveTo>
                  <a:cubicBezTo>
                    <a:pt x="0" y="1"/>
                    <a:pt x="0" y="270"/>
                    <a:pt x="177" y="270"/>
                  </a:cubicBezTo>
                  <a:lnTo>
                    <a:pt x="7645" y="270"/>
                  </a:lnTo>
                  <a:cubicBezTo>
                    <a:pt x="7823" y="270"/>
                    <a:pt x="7823" y="1"/>
                    <a:pt x="7645" y="1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352;p40">
              <a:extLst>
                <a:ext uri="{FF2B5EF4-FFF2-40B4-BE49-F238E27FC236}">
                  <a16:creationId xmlns="" xmlns:a16="http://schemas.microsoft.com/office/drawing/2014/main" id="{86942A33-7AC5-4B49-A71C-37AFAD40753E}"/>
                </a:ext>
              </a:extLst>
            </p:cNvPr>
            <p:cNvSpPr/>
            <p:nvPr/>
          </p:nvSpPr>
          <p:spPr>
            <a:xfrm>
              <a:off x="-316175" y="3160825"/>
              <a:ext cx="31375" cy="214300"/>
            </a:xfrm>
            <a:custGeom>
              <a:avLst/>
              <a:gdLst/>
              <a:ahLst/>
              <a:cxnLst/>
              <a:rect l="l" t="t" r="r" b="b"/>
              <a:pathLst>
                <a:path w="1255" h="8572" extrusionOk="0">
                  <a:moveTo>
                    <a:pt x="153" y="1"/>
                  </a:moveTo>
                  <a:cubicBezTo>
                    <a:pt x="77" y="1"/>
                    <a:pt x="1" y="63"/>
                    <a:pt x="22" y="161"/>
                  </a:cubicBezTo>
                  <a:cubicBezTo>
                    <a:pt x="624" y="2251"/>
                    <a:pt x="915" y="4419"/>
                    <a:pt x="879" y="6602"/>
                  </a:cubicBezTo>
                  <a:cubicBezTo>
                    <a:pt x="872" y="7218"/>
                    <a:pt x="837" y="7835"/>
                    <a:pt x="773" y="8444"/>
                  </a:cubicBezTo>
                  <a:cubicBezTo>
                    <a:pt x="766" y="8529"/>
                    <a:pt x="828" y="8572"/>
                    <a:pt x="894" y="8572"/>
                  </a:cubicBezTo>
                  <a:cubicBezTo>
                    <a:pt x="961" y="8572"/>
                    <a:pt x="1032" y="8529"/>
                    <a:pt x="1042" y="8444"/>
                  </a:cubicBezTo>
                  <a:cubicBezTo>
                    <a:pt x="1255" y="6255"/>
                    <a:pt x="1149" y="4044"/>
                    <a:pt x="716" y="1883"/>
                  </a:cubicBezTo>
                  <a:cubicBezTo>
                    <a:pt x="596" y="1280"/>
                    <a:pt x="447" y="685"/>
                    <a:pt x="277" y="90"/>
                  </a:cubicBezTo>
                  <a:cubicBezTo>
                    <a:pt x="254" y="28"/>
                    <a:pt x="204" y="1"/>
                    <a:pt x="153" y="1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6859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>
            <a:spLocks noGrp="1"/>
          </p:cNvSpPr>
          <p:nvPr>
            <p:ph type="title"/>
          </p:nvPr>
        </p:nvSpPr>
        <p:spPr>
          <a:xfrm>
            <a:off x="3228000" y="378144"/>
            <a:ext cx="5736000" cy="84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l-GR" sz="3200" dirty="0"/>
              <a:t>Μορφολογία ερυθροκυττάρων</a:t>
            </a:r>
            <a:endParaRPr sz="32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0EA19C1-B470-40F0-9EB1-220781D67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28" y="1871505"/>
            <a:ext cx="4606073" cy="307395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="" xmlns:a16="http://schemas.microsoft.com/office/drawing/2014/main" id="{CBBEE9DE-495A-4350-AFF0-241DD3BF0447}"/>
              </a:ext>
            </a:extLst>
          </p:cNvPr>
          <p:cNvSpPr/>
          <p:nvPr/>
        </p:nvSpPr>
        <p:spPr>
          <a:xfrm>
            <a:off x="2101645" y="5485997"/>
            <a:ext cx="1836009" cy="369328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l-GR" sz="1600" dirty="0">
                <a:solidFill>
                  <a:schemeClr val="dk1"/>
                </a:solidFill>
                <a:cs typeface="Teko Light"/>
              </a:rPr>
              <a:t>Μακροκυττάρωση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C9BBFFB0-2E1F-4E02-A7C7-E59C9AB3E56B}"/>
              </a:ext>
            </a:extLst>
          </p:cNvPr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101" y="2778837"/>
            <a:ext cx="6359520" cy="4079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oogle Shape;330;p40">
            <a:extLst>
              <a:ext uri="{FF2B5EF4-FFF2-40B4-BE49-F238E27FC236}">
                <a16:creationId xmlns="" xmlns:a16="http://schemas.microsoft.com/office/drawing/2014/main" id="{64794566-0D2B-44A6-909B-C27B83E06B1F}"/>
              </a:ext>
            </a:extLst>
          </p:cNvPr>
          <p:cNvGrpSpPr/>
          <p:nvPr/>
        </p:nvGrpSpPr>
        <p:grpSpPr>
          <a:xfrm>
            <a:off x="8850438" y="822652"/>
            <a:ext cx="1237396" cy="1690128"/>
            <a:chOff x="-1056625" y="2573725"/>
            <a:chExt cx="917100" cy="1187025"/>
          </a:xfrm>
        </p:grpSpPr>
        <p:sp>
          <p:nvSpPr>
            <p:cNvPr id="9" name="Google Shape;331;p40">
              <a:extLst>
                <a:ext uri="{FF2B5EF4-FFF2-40B4-BE49-F238E27FC236}">
                  <a16:creationId xmlns="" xmlns:a16="http://schemas.microsoft.com/office/drawing/2014/main" id="{14E6F1EF-6FF9-4ED6-9C59-FF80D83310C3}"/>
                </a:ext>
              </a:extLst>
            </p:cNvPr>
            <p:cNvSpPr/>
            <p:nvPr/>
          </p:nvSpPr>
          <p:spPr>
            <a:xfrm>
              <a:off x="-368950" y="3484925"/>
              <a:ext cx="179450" cy="231375"/>
            </a:xfrm>
            <a:custGeom>
              <a:avLst/>
              <a:gdLst/>
              <a:ahLst/>
              <a:cxnLst/>
              <a:rect l="l" t="t" r="r" b="b"/>
              <a:pathLst>
                <a:path w="7178" h="9255" extrusionOk="0">
                  <a:moveTo>
                    <a:pt x="7178" y="1"/>
                  </a:moveTo>
                  <a:cubicBezTo>
                    <a:pt x="4960" y="1567"/>
                    <a:pt x="2544" y="2842"/>
                    <a:pt x="0" y="3799"/>
                  </a:cubicBezTo>
                  <a:lnTo>
                    <a:pt x="0" y="9254"/>
                  </a:lnTo>
                  <a:lnTo>
                    <a:pt x="7178" y="9254"/>
                  </a:lnTo>
                  <a:lnTo>
                    <a:pt x="7178" y="1"/>
                  </a:lnTo>
                  <a:close/>
                </a:path>
              </a:pathLst>
            </a:custGeom>
            <a:solidFill>
              <a:srgbClr val="88A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" name="Google Shape;332;p40">
              <a:extLst>
                <a:ext uri="{FF2B5EF4-FFF2-40B4-BE49-F238E27FC236}">
                  <a16:creationId xmlns="" xmlns:a16="http://schemas.microsoft.com/office/drawing/2014/main" id="{0B9882A4-18DC-4EE7-8F4E-E107A945C1BA}"/>
                </a:ext>
              </a:extLst>
            </p:cNvPr>
            <p:cNvSpPr/>
            <p:nvPr/>
          </p:nvSpPr>
          <p:spPr>
            <a:xfrm>
              <a:off x="-368950" y="3431250"/>
              <a:ext cx="179450" cy="148650"/>
            </a:xfrm>
            <a:custGeom>
              <a:avLst/>
              <a:gdLst/>
              <a:ahLst/>
              <a:cxnLst/>
              <a:rect l="l" t="t" r="r" b="b"/>
              <a:pathLst>
                <a:path w="7178" h="5946" extrusionOk="0">
                  <a:moveTo>
                    <a:pt x="0" y="1"/>
                  </a:moveTo>
                  <a:lnTo>
                    <a:pt x="0" y="5946"/>
                  </a:lnTo>
                  <a:cubicBezTo>
                    <a:pt x="2544" y="4989"/>
                    <a:pt x="4960" y="3714"/>
                    <a:pt x="7178" y="2148"/>
                  </a:cubicBezTo>
                  <a:lnTo>
                    <a:pt x="7178" y="1"/>
                  </a:lnTo>
                  <a:close/>
                </a:path>
              </a:pathLst>
            </a:custGeom>
            <a:solidFill>
              <a:srgbClr val="D0D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333;p40">
              <a:extLst>
                <a:ext uri="{FF2B5EF4-FFF2-40B4-BE49-F238E27FC236}">
                  <a16:creationId xmlns="" xmlns:a16="http://schemas.microsoft.com/office/drawing/2014/main" id="{C86AFCE3-0273-44DA-8366-2BFCC3F8D74B}"/>
                </a:ext>
              </a:extLst>
            </p:cNvPr>
            <p:cNvSpPr/>
            <p:nvPr/>
          </p:nvSpPr>
          <p:spPr>
            <a:xfrm>
              <a:off x="-522725" y="3579875"/>
              <a:ext cx="153975" cy="134125"/>
            </a:xfrm>
            <a:custGeom>
              <a:avLst/>
              <a:gdLst/>
              <a:ahLst/>
              <a:cxnLst/>
              <a:rect l="l" t="t" r="r" b="b"/>
              <a:pathLst>
                <a:path w="6159" h="5365" extrusionOk="0">
                  <a:moveTo>
                    <a:pt x="6158" y="1"/>
                  </a:moveTo>
                  <a:cubicBezTo>
                    <a:pt x="5754" y="149"/>
                    <a:pt x="5351" y="298"/>
                    <a:pt x="4947" y="433"/>
                  </a:cubicBezTo>
                  <a:cubicBezTo>
                    <a:pt x="4068" y="2998"/>
                    <a:pt x="2559" y="5364"/>
                    <a:pt x="1" y="5364"/>
                  </a:cubicBezTo>
                  <a:lnTo>
                    <a:pt x="6158" y="5364"/>
                  </a:lnTo>
                  <a:lnTo>
                    <a:pt x="6158" y="1"/>
                  </a:lnTo>
                  <a:close/>
                </a:path>
              </a:pathLst>
            </a:custGeom>
            <a:solidFill>
              <a:srgbClr val="88A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334;p40">
              <a:extLst>
                <a:ext uri="{FF2B5EF4-FFF2-40B4-BE49-F238E27FC236}">
                  <a16:creationId xmlns="" xmlns:a16="http://schemas.microsoft.com/office/drawing/2014/main" id="{A36060C2-643A-45C5-A415-7D028EFDABE2}"/>
                </a:ext>
              </a:extLst>
            </p:cNvPr>
            <p:cNvSpPr/>
            <p:nvPr/>
          </p:nvSpPr>
          <p:spPr>
            <a:xfrm>
              <a:off x="-399075" y="3431250"/>
              <a:ext cx="30150" cy="159450"/>
            </a:xfrm>
            <a:custGeom>
              <a:avLst/>
              <a:gdLst/>
              <a:ahLst/>
              <a:cxnLst/>
              <a:rect l="l" t="t" r="r" b="b"/>
              <a:pathLst>
                <a:path w="1206" h="6378" extrusionOk="0">
                  <a:moveTo>
                    <a:pt x="1205" y="1"/>
                  </a:moveTo>
                  <a:cubicBezTo>
                    <a:pt x="1205" y="1"/>
                    <a:pt x="1042" y="3331"/>
                    <a:pt x="1" y="6378"/>
                  </a:cubicBezTo>
                  <a:cubicBezTo>
                    <a:pt x="405" y="6243"/>
                    <a:pt x="808" y="6094"/>
                    <a:pt x="1205" y="5946"/>
                  </a:cubicBezTo>
                  <a:lnTo>
                    <a:pt x="1205" y="1"/>
                  </a:lnTo>
                  <a:close/>
                </a:path>
              </a:pathLst>
            </a:custGeom>
            <a:solidFill>
              <a:srgbClr val="D0D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335;p40">
              <a:extLst>
                <a:ext uri="{FF2B5EF4-FFF2-40B4-BE49-F238E27FC236}">
                  <a16:creationId xmlns="" xmlns:a16="http://schemas.microsoft.com/office/drawing/2014/main" id="{53B36F3A-1C7A-4DAE-818A-9BD432A790D8}"/>
                </a:ext>
              </a:extLst>
            </p:cNvPr>
            <p:cNvSpPr/>
            <p:nvPr/>
          </p:nvSpPr>
          <p:spPr>
            <a:xfrm>
              <a:off x="-785950" y="3335425"/>
              <a:ext cx="232250" cy="103825"/>
            </a:xfrm>
            <a:custGeom>
              <a:avLst/>
              <a:gdLst/>
              <a:ahLst/>
              <a:cxnLst/>
              <a:rect l="l" t="t" r="r" b="b"/>
              <a:pathLst>
                <a:path w="9290" h="4153" extrusionOk="0">
                  <a:moveTo>
                    <a:pt x="4153" y="0"/>
                  </a:moveTo>
                  <a:cubicBezTo>
                    <a:pt x="1857" y="0"/>
                    <a:pt x="1" y="1857"/>
                    <a:pt x="1" y="4153"/>
                  </a:cubicBezTo>
                  <a:lnTo>
                    <a:pt x="9290" y="4153"/>
                  </a:lnTo>
                  <a:cubicBezTo>
                    <a:pt x="9290" y="1857"/>
                    <a:pt x="7426" y="0"/>
                    <a:pt x="5138" y="0"/>
                  </a:cubicBezTo>
                  <a:close/>
                </a:path>
              </a:pathLst>
            </a:custGeom>
            <a:solidFill>
              <a:srgbClr val="D494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336;p40">
              <a:extLst>
                <a:ext uri="{FF2B5EF4-FFF2-40B4-BE49-F238E27FC236}">
                  <a16:creationId xmlns="" xmlns:a16="http://schemas.microsoft.com/office/drawing/2014/main" id="{59ADE200-68DC-4909-B302-77BC2BD94CA0}"/>
                </a:ext>
              </a:extLst>
            </p:cNvPr>
            <p:cNvSpPr/>
            <p:nvPr/>
          </p:nvSpPr>
          <p:spPr>
            <a:xfrm>
              <a:off x="-609150" y="2887950"/>
              <a:ext cx="152700" cy="107925"/>
            </a:xfrm>
            <a:custGeom>
              <a:avLst/>
              <a:gdLst/>
              <a:ahLst/>
              <a:cxnLst/>
              <a:rect l="l" t="t" r="r" b="b"/>
              <a:pathLst>
                <a:path w="6108" h="4317" extrusionOk="0">
                  <a:moveTo>
                    <a:pt x="222" y="0"/>
                  </a:moveTo>
                  <a:cubicBezTo>
                    <a:pt x="148" y="0"/>
                    <a:pt x="74" y="0"/>
                    <a:pt x="0" y="1"/>
                  </a:cubicBezTo>
                  <a:lnTo>
                    <a:pt x="220" y="3168"/>
                  </a:lnTo>
                  <a:cubicBezTo>
                    <a:pt x="2714" y="3168"/>
                    <a:pt x="4627" y="3615"/>
                    <a:pt x="6108" y="4316"/>
                  </a:cubicBezTo>
                  <a:cubicBezTo>
                    <a:pt x="5980" y="2927"/>
                    <a:pt x="5591" y="1588"/>
                    <a:pt x="4833" y="412"/>
                  </a:cubicBezTo>
                  <a:cubicBezTo>
                    <a:pt x="3311" y="142"/>
                    <a:pt x="1770" y="0"/>
                    <a:pt x="222" y="0"/>
                  </a:cubicBezTo>
                  <a:close/>
                </a:path>
              </a:pathLst>
            </a:custGeom>
            <a:solidFill>
              <a:srgbClr val="D0D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337;p40">
              <a:extLst>
                <a:ext uri="{FF2B5EF4-FFF2-40B4-BE49-F238E27FC236}">
                  <a16:creationId xmlns="" xmlns:a16="http://schemas.microsoft.com/office/drawing/2014/main" id="{AA2A7321-C420-4405-A496-5704815701E5}"/>
                </a:ext>
              </a:extLst>
            </p:cNvPr>
            <p:cNvSpPr/>
            <p:nvPr/>
          </p:nvSpPr>
          <p:spPr>
            <a:xfrm>
              <a:off x="-488350" y="2898250"/>
              <a:ext cx="302925" cy="505400"/>
            </a:xfrm>
            <a:custGeom>
              <a:avLst/>
              <a:gdLst/>
              <a:ahLst/>
              <a:cxnLst/>
              <a:rect l="l" t="t" r="r" b="b"/>
              <a:pathLst>
                <a:path w="12117" h="20216" extrusionOk="0">
                  <a:moveTo>
                    <a:pt x="1" y="0"/>
                  </a:moveTo>
                  <a:lnTo>
                    <a:pt x="1" y="0"/>
                  </a:lnTo>
                  <a:cubicBezTo>
                    <a:pt x="752" y="1176"/>
                    <a:pt x="1141" y="2515"/>
                    <a:pt x="1276" y="3904"/>
                  </a:cubicBezTo>
                  <a:cubicBezTo>
                    <a:pt x="5478" y="5909"/>
                    <a:pt x="6158" y="10083"/>
                    <a:pt x="6562" y="12499"/>
                  </a:cubicBezTo>
                  <a:cubicBezTo>
                    <a:pt x="7136" y="15957"/>
                    <a:pt x="6633" y="20215"/>
                    <a:pt x="6633" y="20215"/>
                  </a:cubicBezTo>
                  <a:lnTo>
                    <a:pt x="12117" y="20208"/>
                  </a:lnTo>
                  <a:cubicBezTo>
                    <a:pt x="12117" y="20208"/>
                    <a:pt x="11897" y="15305"/>
                    <a:pt x="11323" y="11316"/>
                  </a:cubicBezTo>
                  <a:cubicBezTo>
                    <a:pt x="10849" y="8063"/>
                    <a:pt x="9035" y="1679"/>
                    <a:pt x="1" y="0"/>
                  </a:cubicBezTo>
                  <a:close/>
                </a:path>
              </a:pathLst>
            </a:custGeom>
            <a:solidFill>
              <a:srgbClr val="88A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338;p40">
              <a:extLst>
                <a:ext uri="{FF2B5EF4-FFF2-40B4-BE49-F238E27FC236}">
                  <a16:creationId xmlns="" xmlns:a16="http://schemas.microsoft.com/office/drawing/2014/main" id="{D263C4AB-F34D-47D6-A089-E5B8B42000AC}"/>
                </a:ext>
              </a:extLst>
            </p:cNvPr>
            <p:cNvSpPr/>
            <p:nvPr/>
          </p:nvSpPr>
          <p:spPr>
            <a:xfrm>
              <a:off x="-792500" y="2732425"/>
              <a:ext cx="205875" cy="441650"/>
            </a:xfrm>
            <a:custGeom>
              <a:avLst/>
              <a:gdLst/>
              <a:ahLst/>
              <a:cxnLst/>
              <a:rect l="l" t="t" r="r" b="b"/>
              <a:pathLst>
                <a:path w="8235" h="17666" extrusionOk="0">
                  <a:moveTo>
                    <a:pt x="114" y="1"/>
                  </a:moveTo>
                  <a:cubicBezTo>
                    <a:pt x="50" y="1"/>
                    <a:pt x="1" y="51"/>
                    <a:pt x="1" y="114"/>
                  </a:cubicBezTo>
                  <a:lnTo>
                    <a:pt x="1" y="17552"/>
                  </a:lnTo>
                  <a:cubicBezTo>
                    <a:pt x="1" y="17616"/>
                    <a:pt x="50" y="17665"/>
                    <a:pt x="114" y="17665"/>
                  </a:cubicBezTo>
                  <a:lnTo>
                    <a:pt x="8121" y="17665"/>
                  </a:lnTo>
                  <a:cubicBezTo>
                    <a:pt x="8184" y="17665"/>
                    <a:pt x="8234" y="17616"/>
                    <a:pt x="8234" y="17552"/>
                  </a:cubicBezTo>
                  <a:lnTo>
                    <a:pt x="8234" y="114"/>
                  </a:lnTo>
                  <a:cubicBezTo>
                    <a:pt x="8234" y="51"/>
                    <a:pt x="8184" y="1"/>
                    <a:pt x="8121" y="1"/>
                  </a:cubicBezTo>
                  <a:close/>
                </a:path>
              </a:pathLst>
            </a:custGeom>
            <a:solidFill>
              <a:srgbClr val="88A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339;p40">
              <a:extLst>
                <a:ext uri="{FF2B5EF4-FFF2-40B4-BE49-F238E27FC236}">
                  <a16:creationId xmlns="" xmlns:a16="http://schemas.microsoft.com/office/drawing/2014/main" id="{CB6BE15A-80B5-40B3-942E-C55225D7C79A}"/>
                </a:ext>
              </a:extLst>
            </p:cNvPr>
            <p:cNvSpPr/>
            <p:nvPr/>
          </p:nvSpPr>
          <p:spPr>
            <a:xfrm>
              <a:off x="-792500" y="2820125"/>
              <a:ext cx="205875" cy="353950"/>
            </a:xfrm>
            <a:custGeom>
              <a:avLst/>
              <a:gdLst/>
              <a:ahLst/>
              <a:cxnLst/>
              <a:rect l="l" t="t" r="r" b="b"/>
              <a:pathLst>
                <a:path w="8235" h="14158" extrusionOk="0">
                  <a:moveTo>
                    <a:pt x="8234" y="0"/>
                  </a:moveTo>
                  <a:cubicBezTo>
                    <a:pt x="6626" y="4330"/>
                    <a:pt x="3976" y="8383"/>
                    <a:pt x="164" y="10756"/>
                  </a:cubicBezTo>
                  <a:cubicBezTo>
                    <a:pt x="64" y="10820"/>
                    <a:pt x="1" y="10926"/>
                    <a:pt x="1" y="11040"/>
                  </a:cubicBezTo>
                  <a:lnTo>
                    <a:pt x="1" y="13817"/>
                  </a:lnTo>
                  <a:cubicBezTo>
                    <a:pt x="1" y="14001"/>
                    <a:pt x="156" y="14157"/>
                    <a:pt x="341" y="14157"/>
                  </a:cubicBezTo>
                  <a:lnTo>
                    <a:pt x="7901" y="14157"/>
                  </a:lnTo>
                  <a:cubicBezTo>
                    <a:pt x="8085" y="14157"/>
                    <a:pt x="8234" y="14001"/>
                    <a:pt x="8234" y="13817"/>
                  </a:cubicBezTo>
                  <a:lnTo>
                    <a:pt x="8234" y="0"/>
                  </a:lnTo>
                  <a:close/>
                </a:path>
              </a:pathLst>
            </a:custGeom>
            <a:solidFill>
              <a:srgbClr val="D1D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340;p40">
              <a:extLst>
                <a:ext uri="{FF2B5EF4-FFF2-40B4-BE49-F238E27FC236}">
                  <a16:creationId xmlns="" xmlns:a16="http://schemas.microsoft.com/office/drawing/2014/main" id="{6A510CCA-9728-46C5-B29F-8BC1BBC202EE}"/>
                </a:ext>
              </a:extLst>
            </p:cNvPr>
            <p:cNvSpPr/>
            <p:nvPr/>
          </p:nvSpPr>
          <p:spPr>
            <a:xfrm>
              <a:off x="-747150" y="3174050"/>
              <a:ext cx="115350" cy="32075"/>
            </a:xfrm>
            <a:custGeom>
              <a:avLst/>
              <a:gdLst/>
              <a:ahLst/>
              <a:cxnLst/>
              <a:rect l="l" t="t" r="r" b="b"/>
              <a:pathLst>
                <a:path w="4614" h="1283" extrusionOk="0">
                  <a:moveTo>
                    <a:pt x="0" y="0"/>
                  </a:moveTo>
                  <a:lnTo>
                    <a:pt x="0" y="1127"/>
                  </a:lnTo>
                  <a:cubicBezTo>
                    <a:pt x="0" y="1212"/>
                    <a:pt x="71" y="1283"/>
                    <a:pt x="156" y="1283"/>
                  </a:cubicBezTo>
                  <a:lnTo>
                    <a:pt x="4457" y="1283"/>
                  </a:lnTo>
                  <a:cubicBezTo>
                    <a:pt x="4542" y="1283"/>
                    <a:pt x="4613" y="1212"/>
                    <a:pt x="4613" y="1127"/>
                  </a:cubicBezTo>
                  <a:lnTo>
                    <a:pt x="4606" y="0"/>
                  </a:lnTo>
                  <a:close/>
                </a:path>
              </a:pathLst>
            </a:custGeom>
            <a:solidFill>
              <a:srgbClr val="D89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341;p40">
              <a:extLst>
                <a:ext uri="{FF2B5EF4-FFF2-40B4-BE49-F238E27FC236}">
                  <a16:creationId xmlns="" xmlns:a16="http://schemas.microsoft.com/office/drawing/2014/main" id="{6DE8036A-C73D-4E15-BA78-065E2C70B7AA}"/>
                </a:ext>
              </a:extLst>
            </p:cNvPr>
            <p:cNvSpPr/>
            <p:nvPr/>
          </p:nvSpPr>
          <p:spPr>
            <a:xfrm>
              <a:off x="-726775" y="3206100"/>
              <a:ext cx="74600" cy="15450"/>
            </a:xfrm>
            <a:custGeom>
              <a:avLst/>
              <a:gdLst/>
              <a:ahLst/>
              <a:cxnLst/>
              <a:rect l="l" t="t" r="r" b="b"/>
              <a:pathLst>
                <a:path w="2984" h="618" extrusionOk="0">
                  <a:moveTo>
                    <a:pt x="0" y="1"/>
                  </a:moveTo>
                  <a:cubicBezTo>
                    <a:pt x="0" y="341"/>
                    <a:pt x="270" y="617"/>
                    <a:pt x="610" y="617"/>
                  </a:cubicBezTo>
                  <a:lnTo>
                    <a:pt x="2367" y="617"/>
                  </a:lnTo>
                  <a:cubicBezTo>
                    <a:pt x="2707" y="617"/>
                    <a:pt x="2983" y="341"/>
                    <a:pt x="2983" y="1"/>
                  </a:cubicBezTo>
                  <a:close/>
                </a:path>
              </a:pathLst>
            </a:custGeom>
            <a:solidFill>
              <a:srgbClr val="C3C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342;p40">
              <a:extLst>
                <a:ext uri="{FF2B5EF4-FFF2-40B4-BE49-F238E27FC236}">
                  <a16:creationId xmlns="" xmlns:a16="http://schemas.microsoft.com/office/drawing/2014/main" id="{CD40F227-E3F2-4B6E-88E1-6ACEE51D187D}"/>
                </a:ext>
              </a:extLst>
            </p:cNvPr>
            <p:cNvSpPr/>
            <p:nvPr/>
          </p:nvSpPr>
          <p:spPr>
            <a:xfrm>
              <a:off x="-654150" y="2853950"/>
              <a:ext cx="175575" cy="168825"/>
            </a:xfrm>
            <a:custGeom>
              <a:avLst/>
              <a:gdLst/>
              <a:ahLst/>
              <a:cxnLst/>
              <a:rect l="l" t="t" r="r" b="b"/>
              <a:pathLst>
                <a:path w="7023" h="6753" extrusionOk="0">
                  <a:moveTo>
                    <a:pt x="3655" y="1"/>
                  </a:moveTo>
                  <a:cubicBezTo>
                    <a:pt x="3651" y="1"/>
                    <a:pt x="3647" y="1"/>
                    <a:pt x="3642" y="1"/>
                  </a:cubicBezTo>
                  <a:cubicBezTo>
                    <a:pt x="2275" y="1"/>
                    <a:pt x="1042" y="823"/>
                    <a:pt x="525" y="2084"/>
                  </a:cubicBezTo>
                  <a:cubicBezTo>
                    <a:pt x="0" y="3345"/>
                    <a:pt x="291" y="4798"/>
                    <a:pt x="1255" y="5761"/>
                  </a:cubicBezTo>
                  <a:cubicBezTo>
                    <a:pt x="1899" y="6411"/>
                    <a:pt x="2767" y="6753"/>
                    <a:pt x="3648" y="6753"/>
                  </a:cubicBezTo>
                  <a:cubicBezTo>
                    <a:pt x="4083" y="6753"/>
                    <a:pt x="4522" y="6669"/>
                    <a:pt x="4939" y="6498"/>
                  </a:cubicBezTo>
                  <a:cubicBezTo>
                    <a:pt x="6200" y="5974"/>
                    <a:pt x="7022" y="4741"/>
                    <a:pt x="7022" y="3373"/>
                  </a:cubicBezTo>
                  <a:cubicBezTo>
                    <a:pt x="7022" y="1514"/>
                    <a:pt x="5513" y="1"/>
                    <a:pt x="3655" y="1"/>
                  </a:cubicBezTo>
                  <a:close/>
                </a:path>
              </a:pathLst>
            </a:custGeom>
            <a:solidFill>
              <a:srgbClr val="D89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343;p40">
              <a:extLst>
                <a:ext uri="{FF2B5EF4-FFF2-40B4-BE49-F238E27FC236}">
                  <a16:creationId xmlns="" xmlns:a16="http://schemas.microsoft.com/office/drawing/2014/main" id="{5EBB4DEC-C3C6-49DB-ABD6-E187E98C5237}"/>
                </a:ext>
              </a:extLst>
            </p:cNvPr>
            <p:cNvSpPr/>
            <p:nvPr/>
          </p:nvSpPr>
          <p:spPr>
            <a:xfrm>
              <a:off x="-640325" y="2866700"/>
              <a:ext cx="148800" cy="143150"/>
            </a:xfrm>
            <a:custGeom>
              <a:avLst/>
              <a:gdLst/>
              <a:ahLst/>
              <a:cxnLst/>
              <a:rect l="l" t="t" r="r" b="b"/>
              <a:pathLst>
                <a:path w="5952" h="5726" extrusionOk="0">
                  <a:moveTo>
                    <a:pt x="3091" y="1"/>
                  </a:moveTo>
                  <a:cubicBezTo>
                    <a:pt x="2345" y="1"/>
                    <a:pt x="1612" y="292"/>
                    <a:pt x="1063" y="837"/>
                  </a:cubicBezTo>
                  <a:cubicBezTo>
                    <a:pt x="248" y="1659"/>
                    <a:pt x="0" y="2892"/>
                    <a:pt x="446" y="3962"/>
                  </a:cubicBezTo>
                  <a:cubicBezTo>
                    <a:pt x="886" y="5032"/>
                    <a:pt x="1934" y="5726"/>
                    <a:pt x="3089" y="5726"/>
                  </a:cubicBezTo>
                  <a:cubicBezTo>
                    <a:pt x="4670" y="5726"/>
                    <a:pt x="5952" y="4444"/>
                    <a:pt x="5952" y="2863"/>
                  </a:cubicBezTo>
                  <a:cubicBezTo>
                    <a:pt x="5952" y="1708"/>
                    <a:pt x="5258" y="660"/>
                    <a:pt x="4188" y="220"/>
                  </a:cubicBezTo>
                  <a:cubicBezTo>
                    <a:pt x="3833" y="72"/>
                    <a:pt x="3460" y="1"/>
                    <a:pt x="3091" y="1"/>
                  </a:cubicBezTo>
                  <a:close/>
                </a:path>
              </a:pathLst>
            </a:custGeom>
            <a:solidFill>
              <a:srgbClr val="C3C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344;p40">
              <a:extLst>
                <a:ext uri="{FF2B5EF4-FFF2-40B4-BE49-F238E27FC236}">
                  <a16:creationId xmlns="" xmlns:a16="http://schemas.microsoft.com/office/drawing/2014/main" id="{555419C9-086D-4690-BFCB-42DDEFF79E43}"/>
                </a:ext>
              </a:extLst>
            </p:cNvPr>
            <p:cNvSpPr/>
            <p:nvPr/>
          </p:nvSpPr>
          <p:spPr>
            <a:xfrm>
              <a:off x="-736000" y="2597100"/>
              <a:ext cx="92850" cy="135350"/>
            </a:xfrm>
            <a:custGeom>
              <a:avLst/>
              <a:gdLst/>
              <a:ahLst/>
              <a:cxnLst/>
              <a:rect l="l" t="t" r="r" b="b"/>
              <a:pathLst>
                <a:path w="3714" h="5414" extrusionOk="0">
                  <a:moveTo>
                    <a:pt x="1" y="1"/>
                  </a:moveTo>
                  <a:lnTo>
                    <a:pt x="1" y="5414"/>
                  </a:lnTo>
                  <a:lnTo>
                    <a:pt x="3714" y="5414"/>
                  </a:lnTo>
                  <a:lnTo>
                    <a:pt x="3714" y="1"/>
                  </a:lnTo>
                  <a:close/>
                </a:path>
              </a:pathLst>
            </a:custGeom>
            <a:solidFill>
              <a:srgbClr val="C3C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345;p40">
              <a:extLst>
                <a:ext uri="{FF2B5EF4-FFF2-40B4-BE49-F238E27FC236}">
                  <a16:creationId xmlns="" xmlns:a16="http://schemas.microsoft.com/office/drawing/2014/main" id="{AF114F58-B215-4A02-A403-AA393BF24DC7}"/>
                </a:ext>
              </a:extLst>
            </p:cNvPr>
            <p:cNvSpPr/>
            <p:nvPr/>
          </p:nvSpPr>
          <p:spPr>
            <a:xfrm>
              <a:off x="-769300" y="2573725"/>
              <a:ext cx="159450" cy="23400"/>
            </a:xfrm>
            <a:custGeom>
              <a:avLst/>
              <a:gdLst/>
              <a:ahLst/>
              <a:cxnLst/>
              <a:rect l="l" t="t" r="r" b="b"/>
              <a:pathLst>
                <a:path w="6378" h="936" extrusionOk="0">
                  <a:moveTo>
                    <a:pt x="1" y="0"/>
                  </a:moveTo>
                  <a:cubicBezTo>
                    <a:pt x="1" y="517"/>
                    <a:pt x="419" y="936"/>
                    <a:pt x="936" y="936"/>
                  </a:cubicBezTo>
                  <a:lnTo>
                    <a:pt x="5443" y="936"/>
                  </a:lnTo>
                  <a:cubicBezTo>
                    <a:pt x="5960" y="936"/>
                    <a:pt x="6378" y="517"/>
                    <a:pt x="6378" y="0"/>
                  </a:cubicBezTo>
                  <a:close/>
                </a:path>
              </a:pathLst>
            </a:custGeom>
            <a:solidFill>
              <a:srgbClr val="D89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346;p40">
              <a:extLst>
                <a:ext uri="{FF2B5EF4-FFF2-40B4-BE49-F238E27FC236}">
                  <a16:creationId xmlns="" xmlns:a16="http://schemas.microsoft.com/office/drawing/2014/main" id="{DDBA8207-0B15-4631-B3C9-2B92172527FB}"/>
                </a:ext>
              </a:extLst>
            </p:cNvPr>
            <p:cNvSpPr/>
            <p:nvPr/>
          </p:nvSpPr>
          <p:spPr>
            <a:xfrm>
              <a:off x="-917025" y="3394950"/>
              <a:ext cx="756225" cy="56875"/>
            </a:xfrm>
            <a:custGeom>
              <a:avLst/>
              <a:gdLst/>
              <a:ahLst/>
              <a:cxnLst/>
              <a:rect l="l" t="t" r="r" b="b"/>
              <a:pathLst>
                <a:path w="30249" h="2275" extrusionOk="0">
                  <a:moveTo>
                    <a:pt x="376" y="0"/>
                  </a:moveTo>
                  <a:cubicBezTo>
                    <a:pt x="163" y="0"/>
                    <a:pt x="0" y="163"/>
                    <a:pt x="0" y="376"/>
                  </a:cubicBezTo>
                  <a:lnTo>
                    <a:pt x="0" y="1899"/>
                  </a:lnTo>
                  <a:cubicBezTo>
                    <a:pt x="0" y="2105"/>
                    <a:pt x="163" y="2275"/>
                    <a:pt x="376" y="2275"/>
                  </a:cubicBezTo>
                  <a:lnTo>
                    <a:pt x="29873" y="2275"/>
                  </a:lnTo>
                  <a:cubicBezTo>
                    <a:pt x="30079" y="2275"/>
                    <a:pt x="30249" y="2105"/>
                    <a:pt x="30249" y="1899"/>
                  </a:cubicBezTo>
                  <a:lnTo>
                    <a:pt x="30249" y="376"/>
                  </a:lnTo>
                  <a:cubicBezTo>
                    <a:pt x="30249" y="163"/>
                    <a:pt x="30079" y="0"/>
                    <a:pt x="29873" y="0"/>
                  </a:cubicBezTo>
                  <a:close/>
                </a:path>
              </a:pathLst>
            </a:custGeom>
            <a:solidFill>
              <a:srgbClr val="88A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347;p40">
              <a:extLst>
                <a:ext uri="{FF2B5EF4-FFF2-40B4-BE49-F238E27FC236}">
                  <a16:creationId xmlns="" xmlns:a16="http://schemas.microsoft.com/office/drawing/2014/main" id="{1234EF02-037D-492A-9B9A-55164FC8FCD9}"/>
                </a:ext>
              </a:extLst>
            </p:cNvPr>
            <p:cNvSpPr/>
            <p:nvPr/>
          </p:nvSpPr>
          <p:spPr>
            <a:xfrm>
              <a:off x="-1056625" y="3705125"/>
              <a:ext cx="917100" cy="55625"/>
            </a:xfrm>
            <a:custGeom>
              <a:avLst/>
              <a:gdLst/>
              <a:ahLst/>
              <a:cxnLst/>
              <a:rect l="l" t="t" r="r" b="b"/>
              <a:pathLst>
                <a:path w="36684" h="2225" extrusionOk="0">
                  <a:moveTo>
                    <a:pt x="3799" y="0"/>
                  </a:moveTo>
                  <a:cubicBezTo>
                    <a:pt x="2226" y="0"/>
                    <a:pt x="773" y="850"/>
                    <a:pt x="1" y="2225"/>
                  </a:cubicBezTo>
                  <a:lnTo>
                    <a:pt x="35989" y="2225"/>
                  </a:lnTo>
                  <a:cubicBezTo>
                    <a:pt x="36371" y="2225"/>
                    <a:pt x="36683" y="1913"/>
                    <a:pt x="36683" y="1531"/>
                  </a:cubicBezTo>
                  <a:lnTo>
                    <a:pt x="36683" y="694"/>
                  </a:lnTo>
                  <a:cubicBezTo>
                    <a:pt x="36683" y="312"/>
                    <a:pt x="36371" y="0"/>
                    <a:pt x="35989" y="0"/>
                  </a:cubicBezTo>
                  <a:close/>
                </a:path>
              </a:pathLst>
            </a:custGeom>
            <a:solidFill>
              <a:srgbClr val="C3C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348;p40">
              <a:extLst>
                <a:ext uri="{FF2B5EF4-FFF2-40B4-BE49-F238E27FC236}">
                  <a16:creationId xmlns="" xmlns:a16="http://schemas.microsoft.com/office/drawing/2014/main" id="{E3360C0A-D3BB-47D5-B16E-08177D625628}"/>
                </a:ext>
              </a:extLst>
            </p:cNvPr>
            <p:cNvSpPr/>
            <p:nvPr/>
          </p:nvSpPr>
          <p:spPr>
            <a:xfrm>
              <a:off x="-777450" y="2985250"/>
              <a:ext cx="6775" cy="60525"/>
            </a:xfrm>
            <a:custGeom>
              <a:avLst/>
              <a:gdLst/>
              <a:ahLst/>
              <a:cxnLst/>
              <a:rect l="l" t="t" r="r" b="b"/>
              <a:pathLst>
                <a:path w="271" h="2421" extrusionOk="0">
                  <a:moveTo>
                    <a:pt x="135" y="1"/>
                  </a:moveTo>
                  <a:cubicBezTo>
                    <a:pt x="68" y="1"/>
                    <a:pt x="1" y="45"/>
                    <a:pt x="1" y="134"/>
                  </a:cubicBezTo>
                  <a:lnTo>
                    <a:pt x="1" y="2288"/>
                  </a:lnTo>
                  <a:cubicBezTo>
                    <a:pt x="1" y="2376"/>
                    <a:pt x="68" y="2421"/>
                    <a:pt x="135" y="2421"/>
                  </a:cubicBezTo>
                  <a:cubicBezTo>
                    <a:pt x="203" y="2421"/>
                    <a:pt x="270" y="2376"/>
                    <a:pt x="270" y="2288"/>
                  </a:cubicBezTo>
                  <a:lnTo>
                    <a:pt x="270" y="134"/>
                  </a:lnTo>
                  <a:cubicBezTo>
                    <a:pt x="270" y="45"/>
                    <a:pt x="203" y="1"/>
                    <a:pt x="135" y="1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349;p40">
              <a:extLst>
                <a:ext uri="{FF2B5EF4-FFF2-40B4-BE49-F238E27FC236}">
                  <a16:creationId xmlns="" xmlns:a16="http://schemas.microsoft.com/office/drawing/2014/main" id="{8EC7C9C0-9607-4B23-8BFA-C6CC5F66178D}"/>
                </a:ext>
              </a:extLst>
            </p:cNvPr>
            <p:cNvSpPr/>
            <p:nvPr/>
          </p:nvSpPr>
          <p:spPr>
            <a:xfrm>
              <a:off x="-777450" y="2760475"/>
              <a:ext cx="6775" cy="160775"/>
            </a:xfrm>
            <a:custGeom>
              <a:avLst/>
              <a:gdLst/>
              <a:ahLst/>
              <a:cxnLst/>
              <a:rect l="l" t="t" r="r" b="b"/>
              <a:pathLst>
                <a:path w="271" h="6431" extrusionOk="0">
                  <a:moveTo>
                    <a:pt x="135" y="0"/>
                  </a:moveTo>
                  <a:cubicBezTo>
                    <a:pt x="68" y="0"/>
                    <a:pt x="1" y="45"/>
                    <a:pt x="1" y="133"/>
                  </a:cubicBezTo>
                  <a:lnTo>
                    <a:pt x="1" y="6298"/>
                  </a:lnTo>
                  <a:cubicBezTo>
                    <a:pt x="1" y="6386"/>
                    <a:pt x="68" y="6430"/>
                    <a:pt x="135" y="6430"/>
                  </a:cubicBezTo>
                  <a:cubicBezTo>
                    <a:pt x="203" y="6430"/>
                    <a:pt x="270" y="6386"/>
                    <a:pt x="270" y="6298"/>
                  </a:cubicBezTo>
                  <a:lnTo>
                    <a:pt x="270" y="133"/>
                  </a:lnTo>
                  <a:cubicBezTo>
                    <a:pt x="270" y="45"/>
                    <a:pt x="203" y="0"/>
                    <a:pt x="135" y="0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350;p40">
              <a:extLst>
                <a:ext uri="{FF2B5EF4-FFF2-40B4-BE49-F238E27FC236}">
                  <a16:creationId xmlns="" xmlns:a16="http://schemas.microsoft.com/office/drawing/2014/main" id="{B2251245-6224-47C5-8789-246FD58E61D5}"/>
                </a:ext>
              </a:extLst>
            </p:cNvPr>
            <p:cNvSpPr/>
            <p:nvPr/>
          </p:nvSpPr>
          <p:spPr>
            <a:xfrm>
              <a:off x="-898425" y="3406650"/>
              <a:ext cx="24325" cy="23000"/>
            </a:xfrm>
            <a:custGeom>
              <a:avLst/>
              <a:gdLst/>
              <a:ahLst/>
              <a:cxnLst/>
              <a:rect l="l" t="t" r="r" b="b"/>
              <a:pathLst>
                <a:path w="973" h="920" extrusionOk="0">
                  <a:moveTo>
                    <a:pt x="539" y="259"/>
                  </a:moveTo>
                  <a:lnTo>
                    <a:pt x="539" y="259"/>
                  </a:lnTo>
                  <a:cubicBezTo>
                    <a:pt x="539" y="259"/>
                    <a:pt x="538" y="259"/>
                    <a:pt x="537" y="260"/>
                  </a:cubicBezTo>
                  <a:lnTo>
                    <a:pt x="537" y="260"/>
                  </a:lnTo>
                  <a:cubicBezTo>
                    <a:pt x="538" y="259"/>
                    <a:pt x="539" y="259"/>
                    <a:pt x="539" y="259"/>
                  </a:cubicBezTo>
                  <a:close/>
                  <a:moveTo>
                    <a:pt x="569" y="1"/>
                  </a:moveTo>
                  <a:cubicBezTo>
                    <a:pt x="474" y="1"/>
                    <a:pt x="378" y="24"/>
                    <a:pt x="291" y="71"/>
                  </a:cubicBezTo>
                  <a:cubicBezTo>
                    <a:pt x="121" y="170"/>
                    <a:pt x="15" y="347"/>
                    <a:pt x="7" y="538"/>
                  </a:cubicBezTo>
                  <a:cubicBezTo>
                    <a:pt x="0" y="652"/>
                    <a:pt x="29" y="758"/>
                    <a:pt x="78" y="850"/>
                  </a:cubicBezTo>
                  <a:cubicBezTo>
                    <a:pt x="107" y="899"/>
                    <a:pt x="149" y="919"/>
                    <a:pt x="191" y="919"/>
                  </a:cubicBezTo>
                  <a:cubicBezTo>
                    <a:pt x="282" y="919"/>
                    <a:pt x="370" y="822"/>
                    <a:pt x="312" y="715"/>
                  </a:cubicBezTo>
                  <a:lnTo>
                    <a:pt x="298" y="680"/>
                  </a:lnTo>
                  <a:cubicBezTo>
                    <a:pt x="295" y="675"/>
                    <a:pt x="294" y="672"/>
                    <a:pt x="293" y="672"/>
                  </a:cubicBezTo>
                  <a:lnTo>
                    <a:pt x="293" y="672"/>
                  </a:lnTo>
                  <a:cubicBezTo>
                    <a:pt x="292" y="672"/>
                    <a:pt x="294" y="678"/>
                    <a:pt x="298" y="687"/>
                  </a:cubicBezTo>
                  <a:lnTo>
                    <a:pt x="291" y="673"/>
                  </a:lnTo>
                  <a:cubicBezTo>
                    <a:pt x="284" y="652"/>
                    <a:pt x="277" y="637"/>
                    <a:pt x="277" y="616"/>
                  </a:cubicBezTo>
                  <a:lnTo>
                    <a:pt x="277" y="609"/>
                  </a:lnTo>
                  <a:lnTo>
                    <a:pt x="277" y="574"/>
                  </a:lnTo>
                  <a:cubicBezTo>
                    <a:pt x="277" y="560"/>
                    <a:pt x="284" y="517"/>
                    <a:pt x="277" y="510"/>
                  </a:cubicBezTo>
                  <a:lnTo>
                    <a:pt x="277" y="503"/>
                  </a:lnTo>
                  <a:cubicBezTo>
                    <a:pt x="277" y="496"/>
                    <a:pt x="277" y="489"/>
                    <a:pt x="284" y="475"/>
                  </a:cubicBezTo>
                  <a:cubicBezTo>
                    <a:pt x="284" y="467"/>
                    <a:pt x="284" y="453"/>
                    <a:pt x="291" y="446"/>
                  </a:cubicBezTo>
                  <a:lnTo>
                    <a:pt x="298" y="426"/>
                  </a:lnTo>
                  <a:lnTo>
                    <a:pt x="298" y="426"/>
                  </a:lnTo>
                  <a:cubicBezTo>
                    <a:pt x="293" y="439"/>
                    <a:pt x="292" y="443"/>
                    <a:pt x="293" y="443"/>
                  </a:cubicBezTo>
                  <a:cubicBezTo>
                    <a:pt x="294" y="443"/>
                    <a:pt x="295" y="442"/>
                    <a:pt x="298" y="439"/>
                  </a:cubicBezTo>
                  <a:cubicBezTo>
                    <a:pt x="305" y="418"/>
                    <a:pt x="319" y="397"/>
                    <a:pt x="326" y="382"/>
                  </a:cubicBezTo>
                  <a:lnTo>
                    <a:pt x="333" y="368"/>
                  </a:lnTo>
                  <a:lnTo>
                    <a:pt x="333" y="368"/>
                  </a:lnTo>
                  <a:cubicBezTo>
                    <a:pt x="329" y="377"/>
                    <a:pt x="327" y="383"/>
                    <a:pt x="328" y="383"/>
                  </a:cubicBezTo>
                  <a:cubicBezTo>
                    <a:pt x="329" y="383"/>
                    <a:pt x="331" y="381"/>
                    <a:pt x="333" y="375"/>
                  </a:cubicBezTo>
                  <a:lnTo>
                    <a:pt x="355" y="354"/>
                  </a:lnTo>
                  <a:lnTo>
                    <a:pt x="376" y="333"/>
                  </a:lnTo>
                  <a:lnTo>
                    <a:pt x="383" y="326"/>
                  </a:lnTo>
                  <a:cubicBezTo>
                    <a:pt x="390" y="319"/>
                    <a:pt x="411" y="304"/>
                    <a:pt x="433" y="297"/>
                  </a:cubicBezTo>
                  <a:lnTo>
                    <a:pt x="447" y="290"/>
                  </a:lnTo>
                  <a:cubicBezTo>
                    <a:pt x="454" y="287"/>
                    <a:pt x="457" y="285"/>
                    <a:pt x="457" y="285"/>
                  </a:cubicBezTo>
                  <a:lnTo>
                    <a:pt x="457" y="285"/>
                  </a:lnTo>
                  <a:cubicBezTo>
                    <a:pt x="456" y="285"/>
                    <a:pt x="450" y="287"/>
                    <a:pt x="440" y="290"/>
                  </a:cubicBezTo>
                  <a:lnTo>
                    <a:pt x="468" y="276"/>
                  </a:lnTo>
                  <a:cubicBezTo>
                    <a:pt x="489" y="269"/>
                    <a:pt x="511" y="269"/>
                    <a:pt x="532" y="262"/>
                  </a:cubicBezTo>
                  <a:lnTo>
                    <a:pt x="603" y="262"/>
                  </a:lnTo>
                  <a:cubicBezTo>
                    <a:pt x="624" y="269"/>
                    <a:pt x="645" y="269"/>
                    <a:pt x="666" y="276"/>
                  </a:cubicBezTo>
                  <a:lnTo>
                    <a:pt x="695" y="283"/>
                  </a:lnTo>
                  <a:lnTo>
                    <a:pt x="688" y="283"/>
                  </a:lnTo>
                  <a:lnTo>
                    <a:pt x="702" y="290"/>
                  </a:lnTo>
                  <a:cubicBezTo>
                    <a:pt x="728" y="307"/>
                    <a:pt x="753" y="314"/>
                    <a:pt x="777" y="314"/>
                  </a:cubicBezTo>
                  <a:cubicBezTo>
                    <a:pt x="896" y="314"/>
                    <a:pt x="972" y="134"/>
                    <a:pt x="836" y="64"/>
                  </a:cubicBezTo>
                  <a:cubicBezTo>
                    <a:pt x="753" y="22"/>
                    <a:pt x="661" y="1"/>
                    <a:pt x="569" y="1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351;p40">
              <a:extLst>
                <a:ext uri="{FF2B5EF4-FFF2-40B4-BE49-F238E27FC236}">
                  <a16:creationId xmlns="" xmlns:a16="http://schemas.microsoft.com/office/drawing/2014/main" id="{400B46B3-CBAB-4C9B-9873-FD944B4FA97A}"/>
                </a:ext>
              </a:extLst>
            </p:cNvPr>
            <p:cNvSpPr/>
            <p:nvPr/>
          </p:nvSpPr>
          <p:spPr>
            <a:xfrm>
              <a:off x="-853425" y="3406800"/>
              <a:ext cx="195575" cy="6775"/>
            </a:xfrm>
            <a:custGeom>
              <a:avLst/>
              <a:gdLst/>
              <a:ahLst/>
              <a:cxnLst/>
              <a:rect l="l" t="t" r="r" b="b"/>
              <a:pathLst>
                <a:path w="7823" h="271" extrusionOk="0">
                  <a:moveTo>
                    <a:pt x="177" y="1"/>
                  </a:moveTo>
                  <a:cubicBezTo>
                    <a:pt x="0" y="1"/>
                    <a:pt x="0" y="270"/>
                    <a:pt x="177" y="270"/>
                  </a:cubicBezTo>
                  <a:lnTo>
                    <a:pt x="7645" y="270"/>
                  </a:lnTo>
                  <a:cubicBezTo>
                    <a:pt x="7823" y="270"/>
                    <a:pt x="7823" y="1"/>
                    <a:pt x="7645" y="1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352;p40">
              <a:extLst>
                <a:ext uri="{FF2B5EF4-FFF2-40B4-BE49-F238E27FC236}">
                  <a16:creationId xmlns="" xmlns:a16="http://schemas.microsoft.com/office/drawing/2014/main" id="{E6CD7AA6-C11B-4B67-B596-1E9FEC2DD9B2}"/>
                </a:ext>
              </a:extLst>
            </p:cNvPr>
            <p:cNvSpPr/>
            <p:nvPr/>
          </p:nvSpPr>
          <p:spPr>
            <a:xfrm>
              <a:off x="-316175" y="3160825"/>
              <a:ext cx="31375" cy="214300"/>
            </a:xfrm>
            <a:custGeom>
              <a:avLst/>
              <a:gdLst/>
              <a:ahLst/>
              <a:cxnLst/>
              <a:rect l="l" t="t" r="r" b="b"/>
              <a:pathLst>
                <a:path w="1255" h="8572" extrusionOk="0">
                  <a:moveTo>
                    <a:pt x="153" y="1"/>
                  </a:moveTo>
                  <a:cubicBezTo>
                    <a:pt x="77" y="1"/>
                    <a:pt x="1" y="63"/>
                    <a:pt x="22" y="161"/>
                  </a:cubicBezTo>
                  <a:cubicBezTo>
                    <a:pt x="624" y="2251"/>
                    <a:pt x="915" y="4419"/>
                    <a:pt x="879" y="6602"/>
                  </a:cubicBezTo>
                  <a:cubicBezTo>
                    <a:pt x="872" y="7218"/>
                    <a:pt x="837" y="7835"/>
                    <a:pt x="773" y="8444"/>
                  </a:cubicBezTo>
                  <a:cubicBezTo>
                    <a:pt x="766" y="8529"/>
                    <a:pt x="828" y="8572"/>
                    <a:pt x="894" y="8572"/>
                  </a:cubicBezTo>
                  <a:cubicBezTo>
                    <a:pt x="961" y="8572"/>
                    <a:pt x="1032" y="8529"/>
                    <a:pt x="1042" y="8444"/>
                  </a:cubicBezTo>
                  <a:cubicBezTo>
                    <a:pt x="1255" y="6255"/>
                    <a:pt x="1149" y="4044"/>
                    <a:pt x="716" y="1883"/>
                  </a:cubicBezTo>
                  <a:cubicBezTo>
                    <a:pt x="596" y="1280"/>
                    <a:pt x="447" y="685"/>
                    <a:pt x="277" y="90"/>
                  </a:cubicBezTo>
                  <a:cubicBezTo>
                    <a:pt x="254" y="28"/>
                    <a:pt x="204" y="1"/>
                    <a:pt x="153" y="1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6141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6"/>
          <p:cNvSpPr txBox="1">
            <a:spLocks noGrp="1"/>
          </p:cNvSpPr>
          <p:nvPr>
            <p:ph type="title" idx="6"/>
          </p:nvPr>
        </p:nvSpPr>
        <p:spPr>
          <a:xfrm>
            <a:off x="2290855" y="409533"/>
            <a:ext cx="7144299" cy="84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l-GR" sz="2700" dirty="0"/>
              <a:t>Ταξινόμηση αναιμίας – </a:t>
            </a:r>
            <a:r>
              <a:rPr lang="el-GR" sz="2700" b="1" dirty="0"/>
              <a:t>Κινητική προσέγγιση</a:t>
            </a:r>
            <a:endParaRPr sz="2700" b="1" dirty="0"/>
          </a:p>
        </p:txBody>
      </p:sp>
      <p:sp>
        <p:nvSpPr>
          <p:cNvPr id="263" name="Google Shape;263;p36"/>
          <p:cNvSpPr/>
          <p:nvPr/>
        </p:nvSpPr>
        <p:spPr>
          <a:xfrm rot="-4352175" flipH="1">
            <a:off x="8588153" y="2131869"/>
            <a:ext cx="2967279" cy="952960"/>
          </a:xfrm>
          <a:custGeom>
            <a:avLst/>
            <a:gdLst/>
            <a:ahLst/>
            <a:cxnLst/>
            <a:rect l="l" t="t" r="r" b="b"/>
            <a:pathLst>
              <a:path w="89019" h="28589" extrusionOk="0">
                <a:moveTo>
                  <a:pt x="74558" y="1"/>
                </a:moveTo>
                <a:cubicBezTo>
                  <a:pt x="67992" y="1"/>
                  <a:pt x="62168" y="4518"/>
                  <a:pt x="60655" y="11043"/>
                </a:cubicBezTo>
                <a:cubicBezTo>
                  <a:pt x="59369" y="11170"/>
                  <a:pt x="58069" y="11297"/>
                  <a:pt x="56783" y="11424"/>
                </a:cubicBezTo>
                <a:cubicBezTo>
                  <a:pt x="54833" y="11594"/>
                  <a:pt x="52967" y="11764"/>
                  <a:pt x="51258" y="11891"/>
                </a:cubicBezTo>
                <a:cubicBezTo>
                  <a:pt x="48784" y="12089"/>
                  <a:pt x="46665" y="12216"/>
                  <a:pt x="45336" y="12216"/>
                </a:cubicBezTo>
                <a:cubicBezTo>
                  <a:pt x="43315" y="12216"/>
                  <a:pt x="41309" y="11976"/>
                  <a:pt x="39344" y="11509"/>
                </a:cubicBezTo>
                <a:cubicBezTo>
                  <a:pt x="36504" y="10817"/>
                  <a:pt x="34101" y="9672"/>
                  <a:pt x="31939" y="8400"/>
                </a:cubicBezTo>
                <a:cubicBezTo>
                  <a:pt x="29014" y="6676"/>
                  <a:pt x="26526" y="4712"/>
                  <a:pt x="23983" y="3270"/>
                </a:cubicBezTo>
                <a:cubicBezTo>
                  <a:pt x="21387" y="1140"/>
                  <a:pt x="18178" y="26"/>
                  <a:pt x="14925" y="26"/>
                </a:cubicBezTo>
                <a:cubicBezTo>
                  <a:pt x="13238" y="26"/>
                  <a:pt x="11539" y="325"/>
                  <a:pt x="9907" y="939"/>
                </a:cubicBezTo>
                <a:cubicBezTo>
                  <a:pt x="5131" y="2719"/>
                  <a:pt x="1682" y="6916"/>
                  <a:pt x="834" y="11947"/>
                </a:cubicBezTo>
                <a:cubicBezTo>
                  <a:pt x="1" y="16978"/>
                  <a:pt x="1894" y="22080"/>
                  <a:pt x="5823" y="25316"/>
                </a:cubicBezTo>
                <a:cubicBezTo>
                  <a:pt x="8430" y="27465"/>
                  <a:pt x="11655" y="28589"/>
                  <a:pt x="14921" y="28589"/>
                </a:cubicBezTo>
                <a:cubicBezTo>
                  <a:pt x="16595" y="28589"/>
                  <a:pt x="18280" y="28294"/>
                  <a:pt x="19898" y="27690"/>
                </a:cubicBezTo>
                <a:cubicBezTo>
                  <a:pt x="23954" y="26631"/>
                  <a:pt x="27346" y="23550"/>
                  <a:pt x="31656" y="20964"/>
                </a:cubicBezTo>
                <a:cubicBezTo>
                  <a:pt x="33903" y="19607"/>
                  <a:pt x="36391" y="18406"/>
                  <a:pt x="39344" y="17685"/>
                </a:cubicBezTo>
                <a:cubicBezTo>
                  <a:pt x="41254" y="17218"/>
                  <a:pt x="43204" y="16978"/>
                  <a:pt x="45168" y="16978"/>
                </a:cubicBezTo>
                <a:cubicBezTo>
                  <a:pt x="45224" y="16978"/>
                  <a:pt x="45280" y="16978"/>
                  <a:pt x="45336" y="16978"/>
                </a:cubicBezTo>
                <a:cubicBezTo>
                  <a:pt x="46622" y="16978"/>
                  <a:pt x="48643" y="17091"/>
                  <a:pt x="51031" y="17275"/>
                </a:cubicBezTo>
                <a:cubicBezTo>
                  <a:pt x="52826" y="17402"/>
                  <a:pt x="54833" y="17586"/>
                  <a:pt x="56896" y="17784"/>
                </a:cubicBezTo>
                <a:cubicBezTo>
                  <a:pt x="58196" y="17897"/>
                  <a:pt x="59511" y="18038"/>
                  <a:pt x="60825" y="18165"/>
                </a:cubicBezTo>
                <a:cubicBezTo>
                  <a:pt x="62578" y="24391"/>
                  <a:pt x="68250" y="28572"/>
                  <a:pt x="74543" y="28572"/>
                </a:cubicBezTo>
                <a:cubicBezTo>
                  <a:pt x="75249" y="28572"/>
                  <a:pt x="75964" y="28520"/>
                  <a:pt x="76681" y="28411"/>
                </a:cubicBezTo>
                <a:cubicBezTo>
                  <a:pt x="83804" y="27351"/>
                  <a:pt x="89018" y="21147"/>
                  <a:pt x="88849" y="13954"/>
                </a:cubicBezTo>
                <a:cubicBezTo>
                  <a:pt x="88679" y="6761"/>
                  <a:pt x="83196" y="811"/>
                  <a:pt x="76031" y="76"/>
                </a:cubicBezTo>
                <a:cubicBezTo>
                  <a:pt x="75537" y="26"/>
                  <a:pt x="75046" y="1"/>
                  <a:pt x="7455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36"/>
          <p:cNvSpPr/>
          <p:nvPr/>
        </p:nvSpPr>
        <p:spPr>
          <a:xfrm rot="-3668310" flipH="1">
            <a:off x="5181385" y="2727744"/>
            <a:ext cx="2967337" cy="952979"/>
          </a:xfrm>
          <a:custGeom>
            <a:avLst/>
            <a:gdLst/>
            <a:ahLst/>
            <a:cxnLst/>
            <a:rect l="l" t="t" r="r" b="b"/>
            <a:pathLst>
              <a:path w="89019" h="28589" extrusionOk="0">
                <a:moveTo>
                  <a:pt x="74558" y="1"/>
                </a:moveTo>
                <a:cubicBezTo>
                  <a:pt x="67992" y="1"/>
                  <a:pt x="62168" y="4518"/>
                  <a:pt x="60655" y="11043"/>
                </a:cubicBezTo>
                <a:cubicBezTo>
                  <a:pt x="59369" y="11170"/>
                  <a:pt x="58069" y="11297"/>
                  <a:pt x="56783" y="11424"/>
                </a:cubicBezTo>
                <a:cubicBezTo>
                  <a:pt x="54833" y="11594"/>
                  <a:pt x="52967" y="11764"/>
                  <a:pt x="51258" y="11891"/>
                </a:cubicBezTo>
                <a:cubicBezTo>
                  <a:pt x="48784" y="12089"/>
                  <a:pt x="46665" y="12216"/>
                  <a:pt x="45336" y="12216"/>
                </a:cubicBezTo>
                <a:cubicBezTo>
                  <a:pt x="43315" y="12216"/>
                  <a:pt x="41309" y="11976"/>
                  <a:pt x="39344" y="11509"/>
                </a:cubicBezTo>
                <a:cubicBezTo>
                  <a:pt x="36504" y="10817"/>
                  <a:pt x="34101" y="9672"/>
                  <a:pt x="31939" y="8400"/>
                </a:cubicBezTo>
                <a:cubicBezTo>
                  <a:pt x="29014" y="6676"/>
                  <a:pt x="26526" y="4712"/>
                  <a:pt x="23983" y="3270"/>
                </a:cubicBezTo>
                <a:cubicBezTo>
                  <a:pt x="21387" y="1140"/>
                  <a:pt x="18178" y="26"/>
                  <a:pt x="14925" y="26"/>
                </a:cubicBezTo>
                <a:cubicBezTo>
                  <a:pt x="13238" y="26"/>
                  <a:pt x="11539" y="325"/>
                  <a:pt x="9907" y="939"/>
                </a:cubicBezTo>
                <a:cubicBezTo>
                  <a:pt x="5131" y="2719"/>
                  <a:pt x="1682" y="6916"/>
                  <a:pt x="834" y="11947"/>
                </a:cubicBezTo>
                <a:cubicBezTo>
                  <a:pt x="1" y="16978"/>
                  <a:pt x="1894" y="22080"/>
                  <a:pt x="5823" y="25316"/>
                </a:cubicBezTo>
                <a:cubicBezTo>
                  <a:pt x="8430" y="27465"/>
                  <a:pt x="11655" y="28589"/>
                  <a:pt x="14921" y="28589"/>
                </a:cubicBezTo>
                <a:cubicBezTo>
                  <a:pt x="16595" y="28589"/>
                  <a:pt x="18280" y="28294"/>
                  <a:pt x="19898" y="27690"/>
                </a:cubicBezTo>
                <a:cubicBezTo>
                  <a:pt x="23954" y="26631"/>
                  <a:pt x="27346" y="23550"/>
                  <a:pt x="31656" y="20964"/>
                </a:cubicBezTo>
                <a:cubicBezTo>
                  <a:pt x="33903" y="19607"/>
                  <a:pt x="36391" y="18406"/>
                  <a:pt x="39344" y="17685"/>
                </a:cubicBezTo>
                <a:cubicBezTo>
                  <a:pt x="41254" y="17218"/>
                  <a:pt x="43204" y="16978"/>
                  <a:pt x="45168" y="16978"/>
                </a:cubicBezTo>
                <a:cubicBezTo>
                  <a:pt x="45224" y="16978"/>
                  <a:pt x="45280" y="16978"/>
                  <a:pt x="45336" y="16978"/>
                </a:cubicBezTo>
                <a:cubicBezTo>
                  <a:pt x="46622" y="16978"/>
                  <a:pt x="48643" y="17091"/>
                  <a:pt x="51031" y="17275"/>
                </a:cubicBezTo>
                <a:cubicBezTo>
                  <a:pt x="52826" y="17402"/>
                  <a:pt x="54833" y="17586"/>
                  <a:pt x="56896" y="17784"/>
                </a:cubicBezTo>
                <a:cubicBezTo>
                  <a:pt x="58196" y="17897"/>
                  <a:pt x="59511" y="18038"/>
                  <a:pt x="60825" y="18165"/>
                </a:cubicBezTo>
                <a:cubicBezTo>
                  <a:pt x="62578" y="24391"/>
                  <a:pt x="68250" y="28572"/>
                  <a:pt x="74543" y="28572"/>
                </a:cubicBezTo>
                <a:cubicBezTo>
                  <a:pt x="75249" y="28572"/>
                  <a:pt x="75964" y="28520"/>
                  <a:pt x="76681" y="28411"/>
                </a:cubicBezTo>
                <a:cubicBezTo>
                  <a:pt x="83804" y="27351"/>
                  <a:pt x="89018" y="21147"/>
                  <a:pt x="88849" y="13954"/>
                </a:cubicBezTo>
                <a:cubicBezTo>
                  <a:pt x="88679" y="6761"/>
                  <a:pt x="83196" y="811"/>
                  <a:pt x="76031" y="76"/>
                </a:cubicBezTo>
                <a:cubicBezTo>
                  <a:pt x="75537" y="26"/>
                  <a:pt x="75046" y="1"/>
                  <a:pt x="7455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36"/>
          <p:cNvSpPr/>
          <p:nvPr/>
        </p:nvSpPr>
        <p:spPr>
          <a:xfrm rot="3668310">
            <a:off x="-194915" y="1757824"/>
            <a:ext cx="2967337" cy="952979"/>
          </a:xfrm>
          <a:custGeom>
            <a:avLst/>
            <a:gdLst/>
            <a:ahLst/>
            <a:cxnLst/>
            <a:rect l="l" t="t" r="r" b="b"/>
            <a:pathLst>
              <a:path w="89019" h="28589" extrusionOk="0">
                <a:moveTo>
                  <a:pt x="74558" y="1"/>
                </a:moveTo>
                <a:cubicBezTo>
                  <a:pt x="67992" y="1"/>
                  <a:pt x="62168" y="4518"/>
                  <a:pt x="60655" y="11043"/>
                </a:cubicBezTo>
                <a:cubicBezTo>
                  <a:pt x="59369" y="11170"/>
                  <a:pt x="58069" y="11297"/>
                  <a:pt x="56783" y="11424"/>
                </a:cubicBezTo>
                <a:cubicBezTo>
                  <a:pt x="54833" y="11594"/>
                  <a:pt x="52967" y="11764"/>
                  <a:pt x="51258" y="11891"/>
                </a:cubicBezTo>
                <a:cubicBezTo>
                  <a:pt x="48784" y="12089"/>
                  <a:pt x="46665" y="12216"/>
                  <a:pt x="45336" y="12216"/>
                </a:cubicBezTo>
                <a:cubicBezTo>
                  <a:pt x="43315" y="12216"/>
                  <a:pt x="41309" y="11976"/>
                  <a:pt x="39344" y="11509"/>
                </a:cubicBezTo>
                <a:cubicBezTo>
                  <a:pt x="36504" y="10817"/>
                  <a:pt x="34101" y="9672"/>
                  <a:pt x="31939" y="8400"/>
                </a:cubicBezTo>
                <a:cubicBezTo>
                  <a:pt x="29014" y="6676"/>
                  <a:pt x="26526" y="4712"/>
                  <a:pt x="23983" y="3270"/>
                </a:cubicBezTo>
                <a:cubicBezTo>
                  <a:pt x="21387" y="1140"/>
                  <a:pt x="18178" y="26"/>
                  <a:pt x="14925" y="26"/>
                </a:cubicBezTo>
                <a:cubicBezTo>
                  <a:pt x="13238" y="26"/>
                  <a:pt x="11539" y="325"/>
                  <a:pt x="9907" y="939"/>
                </a:cubicBezTo>
                <a:cubicBezTo>
                  <a:pt x="5131" y="2719"/>
                  <a:pt x="1682" y="6916"/>
                  <a:pt x="834" y="11947"/>
                </a:cubicBezTo>
                <a:cubicBezTo>
                  <a:pt x="1" y="16978"/>
                  <a:pt x="1894" y="22080"/>
                  <a:pt x="5823" y="25316"/>
                </a:cubicBezTo>
                <a:cubicBezTo>
                  <a:pt x="8430" y="27465"/>
                  <a:pt x="11655" y="28589"/>
                  <a:pt x="14921" y="28589"/>
                </a:cubicBezTo>
                <a:cubicBezTo>
                  <a:pt x="16595" y="28589"/>
                  <a:pt x="18280" y="28294"/>
                  <a:pt x="19898" y="27690"/>
                </a:cubicBezTo>
                <a:cubicBezTo>
                  <a:pt x="23954" y="26631"/>
                  <a:pt x="27346" y="23550"/>
                  <a:pt x="31656" y="20964"/>
                </a:cubicBezTo>
                <a:cubicBezTo>
                  <a:pt x="33903" y="19607"/>
                  <a:pt x="36391" y="18406"/>
                  <a:pt x="39344" y="17685"/>
                </a:cubicBezTo>
                <a:cubicBezTo>
                  <a:pt x="41254" y="17218"/>
                  <a:pt x="43204" y="16978"/>
                  <a:pt x="45168" y="16978"/>
                </a:cubicBezTo>
                <a:cubicBezTo>
                  <a:pt x="45224" y="16978"/>
                  <a:pt x="45280" y="16978"/>
                  <a:pt x="45336" y="16978"/>
                </a:cubicBezTo>
                <a:cubicBezTo>
                  <a:pt x="46622" y="16978"/>
                  <a:pt x="48643" y="17091"/>
                  <a:pt x="51031" y="17275"/>
                </a:cubicBezTo>
                <a:cubicBezTo>
                  <a:pt x="52826" y="17402"/>
                  <a:pt x="54833" y="17586"/>
                  <a:pt x="56896" y="17784"/>
                </a:cubicBezTo>
                <a:cubicBezTo>
                  <a:pt x="58196" y="17897"/>
                  <a:pt x="59511" y="18038"/>
                  <a:pt x="60825" y="18165"/>
                </a:cubicBezTo>
                <a:cubicBezTo>
                  <a:pt x="62578" y="24391"/>
                  <a:pt x="68250" y="28572"/>
                  <a:pt x="74543" y="28572"/>
                </a:cubicBezTo>
                <a:cubicBezTo>
                  <a:pt x="75249" y="28572"/>
                  <a:pt x="75964" y="28520"/>
                  <a:pt x="76681" y="28411"/>
                </a:cubicBezTo>
                <a:cubicBezTo>
                  <a:pt x="83804" y="27351"/>
                  <a:pt x="89018" y="21147"/>
                  <a:pt x="88849" y="13954"/>
                </a:cubicBezTo>
                <a:cubicBezTo>
                  <a:pt x="88679" y="6761"/>
                  <a:pt x="83196" y="811"/>
                  <a:pt x="76031" y="76"/>
                </a:cubicBezTo>
                <a:cubicBezTo>
                  <a:pt x="75537" y="26"/>
                  <a:pt x="75046" y="1"/>
                  <a:pt x="7455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36"/>
          <p:cNvSpPr/>
          <p:nvPr/>
        </p:nvSpPr>
        <p:spPr>
          <a:xfrm>
            <a:off x="15946" y="1910908"/>
            <a:ext cx="4822375" cy="487867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dirty="0"/>
          </a:p>
        </p:txBody>
      </p:sp>
      <p:sp>
        <p:nvSpPr>
          <p:cNvPr id="267" name="Google Shape;267;p36"/>
          <p:cNvSpPr/>
          <p:nvPr/>
        </p:nvSpPr>
        <p:spPr>
          <a:xfrm>
            <a:off x="4953775" y="3093701"/>
            <a:ext cx="3108568" cy="298433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268" name="Google Shape;268;p36"/>
          <p:cNvSpPr/>
          <p:nvPr/>
        </p:nvSpPr>
        <p:spPr>
          <a:xfrm>
            <a:off x="8659680" y="2438917"/>
            <a:ext cx="2902161" cy="279390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269" name="Google Shape;269;p36"/>
          <p:cNvSpPr txBox="1">
            <a:spLocks noGrp="1"/>
          </p:cNvSpPr>
          <p:nvPr>
            <p:ph type="ctrTitle" idx="4"/>
          </p:nvPr>
        </p:nvSpPr>
        <p:spPr>
          <a:xfrm flipH="1">
            <a:off x="1105223" y="2209949"/>
            <a:ext cx="2534247" cy="7704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/>
          <a:p>
            <a:pPr lvl="0"/>
            <a:r>
              <a:rPr lang="el-GR" sz="2100" b="1" dirty="0">
                <a:latin typeface="Times New Roman" charset="0"/>
                <a:ea typeface="Times New Roman" charset="0"/>
                <a:cs typeface="Times New Roman" charset="0"/>
              </a:rPr>
              <a:t>Μειωμένη παραγωγή ερυθρών</a:t>
            </a:r>
            <a:endParaRPr sz="2100" b="1" dirty="0"/>
          </a:p>
        </p:txBody>
      </p:sp>
      <p:sp>
        <p:nvSpPr>
          <p:cNvPr id="270" name="Google Shape;270;p36"/>
          <p:cNvSpPr txBox="1">
            <a:spLocks noGrp="1"/>
          </p:cNvSpPr>
          <p:nvPr>
            <p:ph type="ctrTitle"/>
          </p:nvPr>
        </p:nvSpPr>
        <p:spPr>
          <a:xfrm flipH="1">
            <a:off x="8813015" y="2846436"/>
            <a:ext cx="2514295" cy="494528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/>
          <a:p>
            <a:pPr lvl="0"/>
            <a:r>
              <a:rPr lang="el-GR" sz="2100" b="1" dirty="0">
                <a:latin typeface="Times New Roman" charset="0"/>
                <a:cs typeface="Times New Roman" charset="0"/>
              </a:rPr>
              <a:t>Απώλεια αίματος</a:t>
            </a:r>
            <a:endParaRPr sz="2100" b="1" dirty="0">
              <a:latin typeface="Times New Roman" charset="0"/>
              <a:cs typeface="Times New Roman" charset="0"/>
            </a:endParaRPr>
          </a:p>
        </p:txBody>
      </p:sp>
      <p:sp>
        <p:nvSpPr>
          <p:cNvPr id="271" name="Google Shape;271;p36"/>
          <p:cNvSpPr txBox="1">
            <a:spLocks noGrp="1"/>
          </p:cNvSpPr>
          <p:nvPr>
            <p:ph type="subTitle" idx="1"/>
          </p:nvPr>
        </p:nvSpPr>
        <p:spPr>
          <a:xfrm flipH="1">
            <a:off x="8914817" y="3461593"/>
            <a:ext cx="2293200" cy="116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marL="380990" indent="-380990">
              <a:buFont typeface="Wingdings" panose="05000000000000000000" pitchFamily="2" charset="2"/>
              <a:buChar char="ü"/>
            </a:pPr>
            <a:r>
              <a:rPr lang="el-GR" dirty="0"/>
              <a:t>Μακροσκοπική</a:t>
            </a:r>
          </a:p>
          <a:p>
            <a:pPr marL="380990" indent="-380990">
              <a:buFont typeface="Wingdings" panose="05000000000000000000" pitchFamily="2" charset="2"/>
              <a:buChar char="ü"/>
            </a:pPr>
            <a:r>
              <a:rPr lang="el-GR" dirty="0"/>
              <a:t>Μικροσκοπική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→σιδηροπενία</a:t>
            </a:r>
            <a:endParaRPr dirty="0"/>
          </a:p>
        </p:txBody>
      </p:sp>
      <p:sp>
        <p:nvSpPr>
          <p:cNvPr id="272" name="Google Shape;272;p36"/>
          <p:cNvSpPr txBox="1">
            <a:spLocks noGrp="1"/>
          </p:cNvSpPr>
          <p:nvPr>
            <p:ph type="subTitle" idx="5"/>
          </p:nvPr>
        </p:nvSpPr>
        <p:spPr>
          <a:xfrm flipH="1">
            <a:off x="645732" y="2914498"/>
            <a:ext cx="3791349" cy="328671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marL="380990" indent="-380990" algn="l">
              <a:buFont typeface="Wingdings" panose="05000000000000000000" pitchFamily="2" charset="2"/>
              <a:buChar char="ü"/>
            </a:pPr>
            <a:r>
              <a:rPr lang="el-GR" dirty="0"/>
              <a:t>Μη αποδοτική ερυθροποίηση</a:t>
            </a:r>
          </a:p>
          <a:p>
            <a:pPr marL="380990" indent="-380990" algn="l">
              <a:buFont typeface="Arial" panose="020B0604020202020204" pitchFamily="34" charset="0"/>
              <a:buChar char="•"/>
            </a:pPr>
            <a:r>
              <a:rPr lang="el-GR" dirty="0"/>
              <a:t>Διαταραχή αρχέγονου πολυδύναμου αιμοποιητικού κυττάρου</a:t>
            </a:r>
          </a:p>
          <a:p>
            <a:pPr marL="380990" indent="-380990" algn="l">
              <a:buFont typeface="Arial" panose="020B0604020202020204" pitchFamily="34" charset="0"/>
              <a:buChar char="•"/>
            </a:pPr>
            <a:r>
              <a:rPr lang="el-GR" dirty="0"/>
              <a:t>Διαταραχή στον πολλαπλασιασμό ή τη διαφοροποίηση της ερυθράς σειράς (ένδεια αιμοποιητικών παραγόντων, αναιμία χρονίας νόσου)</a:t>
            </a:r>
          </a:p>
          <a:p>
            <a:pPr marL="380990" indent="-380990" algn="l">
              <a:buFont typeface="Wingdings" panose="05000000000000000000" pitchFamily="2" charset="2"/>
              <a:buChar char="ü"/>
            </a:pPr>
            <a:r>
              <a:rPr lang="el-GR" dirty="0"/>
              <a:t>Διήθηση μυελού από νόσο</a:t>
            </a:r>
            <a:endParaRPr dirty="0"/>
          </a:p>
        </p:txBody>
      </p:sp>
      <p:sp>
        <p:nvSpPr>
          <p:cNvPr id="273" name="Google Shape;273;p36"/>
          <p:cNvSpPr txBox="1">
            <a:spLocks noGrp="1"/>
          </p:cNvSpPr>
          <p:nvPr>
            <p:ph type="ctrTitle" idx="2"/>
          </p:nvPr>
        </p:nvSpPr>
        <p:spPr>
          <a:xfrm flipH="1">
            <a:off x="5027369" y="3612289"/>
            <a:ext cx="2907692" cy="839539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/>
          <a:p>
            <a:pPr lvl="0"/>
            <a:r>
              <a:rPr lang="el-GR" sz="2100" b="1" dirty="0">
                <a:latin typeface="Times New Roman" charset="0"/>
                <a:cs typeface="Times New Roman" charset="0"/>
              </a:rPr>
              <a:t>Αυξημένη περιφερική καταστροφή ερυθρών</a:t>
            </a:r>
            <a:endParaRPr sz="2100" b="1" dirty="0">
              <a:latin typeface="Times New Roman" charset="0"/>
              <a:cs typeface="Times New Roman" charset="0"/>
            </a:endParaRPr>
          </a:p>
        </p:txBody>
      </p:sp>
      <p:sp>
        <p:nvSpPr>
          <p:cNvPr id="274" name="Google Shape;274;p36"/>
          <p:cNvSpPr txBox="1">
            <a:spLocks noGrp="1"/>
          </p:cNvSpPr>
          <p:nvPr>
            <p:ph type="subTitle" idx="3"/>
          </p:nvPr>
        </p:nvSpPr>
        <p:spPr>
          <a:xfrm flipH="1">
            <a:off x="5128253" y="4417562"/>
            <a:ext cx="2594665" cy="13770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marL="380990" indent="-380990">
              <a:buFont typeface="Wingdings" panose="05000000000000000000" pitchFamily="2" charset="2"/>
              <a:buChar char="ü"/>
            </a:pPr>
            <a:r>
              <a:rPr lang="el-GR" dirty="0" err="1"/>
              <a:t>Ενδαγγειακή</a:t>
            </a:r>
            <a:r>
              <a:rPr lang="el-GR" dirty="0"/>
              <a:t> αιμόλυση</a:t>
            </a:r>
          </a:p>
          <a:p>
            <a:pPr marL="380990" indent="-380990">
              <a:buFont typeface="Wingdings" panose="05000000000000000000" pitchFamily="2" charset="2"/>
              <a:buChar char="ü"/>
            </a:pPr>
            <a:r>
              <a:rPr lang="el-GR" dirty="0" err="1"/>
              <a:t>Εξωαγγειακή</a:t>
            </a:r>
            <a:r>
              <a:rPr lang="el-GR" dirty="0"/>
              <a:t> αιμόλυση</a:t>
            </a:r>
            <a:endParaRPr dirty="0"/>
          </a:p>
        </p:txBody>
      </p:sp>
      <p:sp>
        <p:nvSpPr>
          <p:cNvPr id="275" name="Google Shape;275;p36"/>
          <p:cNvSpPr txBox="1">
            <a:spLocks noGrp="1"/>
          </p:cNvSpPr>
          <p:nvPr>
            <p:ph type="ctrTitle" idx="4"/>
          </p:nvPr>
        </p:nvSpPr>
        <p:spPr>
          <a:xfrm flipH="1">
            <a:off x="-206604" y="1144149"/>
            <a:ext cx="2080800" cy="770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r>
              <a:rPr lang="en" sz="6400" dirty="0">
                <a:solidFill>
                  <a:schemeClr val="lt1"/>
                </a:solidFill>
              </a:rPr>
              <a:t>01</a:t>
            </a:r>
            <a:endParaRPr sz="6400" dirty="0">
              <a:solidFill>
                <a:schemeClr val="lt1"/>
              </a:solidFill>
            </a:endParaRPr>
          </a:p>
        </p:txBody>
      </p:sp>
      <p:sp>
        <p:nvSpPr>
          <p:cNvPr id="276" name="Google Shape;276;p36"/>
          <p:cNvSpPr txBox="1">
            <a:spLocks noGrp="1"/>
          </p:cNvSpPr>
          <p:nvPr>
            <p:ph type="ctrTitle"/>
          </p:nvPr>
        </p:nvSpPr>
        <p:spPr>
          <a:xfrm flipH="1">
            <a:off x="9309881" y="1278163"/>
            <a:ext cx="2080800" cy="770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r>
              <a:rPr lang="en" sz="6400">
                <a:solidFill>
                  <a:schemeClr val="lt1"/>
                </a:solidFill>
              </a:rPr>
              <a:t>03</a:t>
            </a:r>
            <a:endParaRPr sz="6400">
              <a:solidFill>
                <a:schemeClr val="lt1"/>
              </a:solidFill>
            </a:endParaRPr>
          </a:p>
        </p:txBody>
      </p:sp>
      <p:sp>
        <p:nvSpPr>
          <p:cNvPr id="277" name="Google Shape;277;p36"/>
          <p:cNvSpPr txBox="1">
            <a:spLocks noGrp="1"/>
          </p:cNvSpPr>
          <p:nvPr>
            <p:ph type="ctrTitle" idx="2"/>
          </p:nvPr>
        </p:nvSpPr>
        <p:spPr>
          <a:xfrm flipH="1">
            <a:off x="6053244" y="2047332"/>
            <a:ext cx="2080800" cy="770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r>
              <a:rPr lang="en" sz="6400" dirty="0">
                <a:solidFill>
                  <a:schemeClr val="lt1"/>
                </a:solidFill>
              </a:rPr>
              <a:t>02</a:t>
            </a:r>
            <a:endParaRPr sz="64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78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1524000" y="1122363"/>
            <a:ext cx="9144000" cy="3568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l-GR" b="1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Περιστατικό 1</a:t>
            </a:r>
            <a:endParaRPr lang="el-GR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Ασθενής 63 ετών παραπέμπεται για εκτίμηση λόγω αναιμίας. Αναφέρει σταδιακά επιδεινούμενη κόπωση και δύσπνοια </a:t>
            </a:r>
            <a:r>
              <a:rPr lang="el-GR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προσπαθείας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από 6μήνου. Κλινικά διαπιστώνεται ικτερική χροιά </a:t>
            </a:r>
            <a:r>
              <a:rPr lang="el-GR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επιπεφυκότων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χωρίς παθολογικά ευρήματα από τα λοιπά συστήματα.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Από τον προσκομιζόμενο εργαστηριακό έλεγχο διαπιστώνονται τα ακόλουθα: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Η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 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4,2 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dl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MCV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112 </a:t>
            </a:r>
            <a:r>
              <a:rPr lang="en-US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WBC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3.300</a:t>
            </a:r>
            <a:r>
              <a:rPr lang="el-GR" kern="100" baseline="30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/μ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PLTs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102.000/μ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endParaRPr lang="el-GR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Tbil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2,63 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mg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dl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Dbil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0,6 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mg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dl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LDH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600 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endParaRPr lang="el-GR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Περιγράψτε τι παρατηρείτε στο επίχρισμα περιφερικού αίματος. Με βάση το επίχρισμα περιφερικού αίματος αιτιολογείστε την πιθανή διάγνωση. Ποιος ο περαιτέρω έλεγχος που πρέπει να ζητηθεί για την τεκμηρίωση της διάγνωσης;</a:t>
            </a:r>
            <a:endParaRPr lang="el-GR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92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>
            <a:extLst>
              <a:ext uri="{FF2B5EF4-FFF2-40B4-BE49-F238E27FC236}">
                <a16:creationId xmlns="" xmlns:a16="http://schemas.microsoft.com/office/drawing/2014/main" id="{72F41A61-251B-4A8F-61F3-C52B66881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1775"/>
            <a:ext cx="10515600" cy="1325563"/>
          </a:xfrm>
        </p:spPr>
        <p:txBody>
          <a:bodyPr/>
          <a:lstStyle/>
          <a:p>
            <a:r>
              <a:rPr lang="el-GR" dirty="0"/>
              <a:t>Περιστατικό 1</a:t>
            </a:r>
          </a:p>
        </p:txBody>
      </p:sp>
      <p:pic>
        <p:nvPicPr>
          <p:cNvPr id="6" name="Content Placeholder 4" descr="megaloblastic anemia peripheral smear_Page_1.png">
            <a:extLst>
              <a:ext uri="{FF2B5EF4-FFF2-40B4-BE49-F238E27FC236}">
                <a16:creationId xmlns="" xmlns:a16="http://schemas.microsoft.com/office/drawing/2014/main" id="{1A6947A9-9ECA-30A9-9E89-2C2325DC6D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1560" y="1237456"/>
            <a:ext cx="7082230" cy="5313604"/>
          </a:xfrm>
        </p:spPr>
      </p:pic>
    </p:spTree>
    <p:extLst>
      <p:ext uri="{BB962C8B-B14F-4D97-AF65-F5344CB8AC3E}">
        <p14:creationId xmlns:p14="http://schemas.microsoft.com/office/powerpoint/2010/main" val="87678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2"/>
          <p:cNvSpPr txBox="1">
            <a:spLocks noGrp="1"/>
          </p:cNvSpPr>
          <p:nvPr>
            <p:ph type="title"/>
          </p:nvPr>
        </p:nvSpPr>
        <p:spPr>
          <a:xfrm>
            <a:off x="2944800" y="2553200"/>
            <a:ext cx="6302400" cy="1751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r>
              <a:rPr lang="el-GR" dirty="0"/>
              <a:t>Αιμολυτικές αναιμίες</a:t>
            </a:r>
            <a:endParaRPr dirty="0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="" xmlns:a16="http://schemas.microsoft.com/office/drawing/2014/main" id="{FF7934D2-CB7D-407E-AD8D-F73C6D574D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84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>
            <a:spLocks noGrp="1"/>
          </p:cNvSpPr>
          <p:nvPr>
            <p:ph type="title"/>
          </p:nvPr>
        </p:nvSpPr>
        <p:spPr>
          <a:xfrm>
            <a:off x="2886731" y="0"/>
            <a:ext cx="6866869" cy="122936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lvl="0"/>
            <a:r>
              <a:rPr lang="el-GR" sz="3700" dirty="0"/>
              <a:t>Αιμόλυση: </a:t>
            </a:r>
            <a:br>
              <a:rPr lang="el-GR" sz="3700" dirty="0"/>
            </a:br>
            <a:r>
              <a:rPr lang="el-GR" sz="3700" dirty="0" err="1"/>
              <a:t>ενδαγγειακή</a:t>
            </a:r>
            <a:r>
              <a:rPr lang="el-GR" sz="3700" dirty="0"/>
              <a:t> </a:t>
            </a:r>
            <a:r>
              <a:rPr lang="en-US" sz="3700" dirty="0"/>
              <a:t>vs </a:t>
            </a:r>
            <a:r>
              <a:rPr lang="el-GR" sz="3700" dirty="0" err="1"/>
              <a:t>εξωαγγειακή</a:t>
            </a:r>
            <a:endParaRPr sz="3700" dirty="0"/>
          </a:p>
        </p:txBody>
      </p:sp>
      <p:pic>
        <p:nvPicPr>
          <p:cNvPr id="4" name="Εικόνα 3" descr="Εικόνα που περιέχει στιγμιότυπο οθόνης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60437E93-D2F8-4DC0-A75B-7ED7867E1E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900" y="1393120"/>
            <a:ext cx="9623341" cy="546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17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>
            <a:spLocks noGrp="1"/>
          </p:cNvSpPr>
          <p:nvPr>
            <p:ph type="title"/>
          </p:nvPr>
        </p:nvSpPr>
        <p:spPr>
          <a:xfrm>
            <a:off x="252000" y="2432544"/>
            <a:ext cx="4859856" cy="900592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l-GR" dirty="0"/>
              <a:t>Ερυθροποιητίνη</a:t>
            </a:r>
            <a:endParaRPr dirty="0"/>
          </a:p>
        </p:txBody>
      </p:sp>
      <p:pic>
        <p:nvPicPr>
          <p:cNvPr id="5" name="Εικόνα 4" descr="Εικόνα που περιέχει σχεδίαση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103B7EBE-CF07-4B3E-92D5-CD851AA3A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856" y="0"/>
            <a:ext cx="5923487" cy="6858000"/>
          </a:xfrm>
          <a:prstGeom prst="rect">
            <a:avLst/>
          </a:prstGeom>
        </p:spPr>
      </p:pic>
      <p:sp>
        <p:nvSpPr>
          <p:cNvPr id="4" name="Google Shape;136;p28">
            <a:extLst>
              <a:ext uri="{FF2B5EF4-FFF2-40B4-BE49-F238E27FC236}">
                <a16:creationId xmlns="" xmlns:a16="http://schemas.microsoft.com/office/drawing/2014/main" id="{F3D395BA-4512-40ED-951C-FFF05FF4F0B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 flipH="1">
            <a:off x="642906" y="3524865"/>
            <a:ext cx="2299569" cy="1451435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indent="0" algn="l">
              <a:lnSpc>
                <a:spcPct val="115000"/>
              </a:lnSpc>
              <a:buNone/>
            </a:pPr>
            <a:r>
              <a:rPr lang="el-GR" dirty="0"/>
              <a:t>Κύριος ρυθμιστής της ερυθροποίησης</a:t>
            </a:r>
            <a:endParaRPr lang="en-US" dirty="0"/>
          </a:p>
          <a:p>
            <a:pPr marL="228594" indent="-228594" algn="l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el-GR" dirty="0"/>
              <a:t>Γλυκοπρωτεΐνη </a:t>
            </a:r>
          </a:p>
          <a:p>
            <a:pPr marL="228594" indent="-228594" algn="l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el-GR" dirty="0"/>
              <a:t>Παράγεται από τους νεφρούς</a:t>
            </a:r>
          </a:p>
          <a:p>
            <a:pPr marL="0" indent="0" algn="l">
              <a:lnSpc>
                <a:spcPct val="115000"/>
              </a:lnSpc>
              <a:buNone/>
            </a:pPr>
            <a:r>
              <a:rPr lang="el-GR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434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>
            <a:spLocks noGrp="1"/>
          </p:cNvSpPr>
          <p:nvPr>
            <p:ph type="title"/>
          </p:nvPr>
        </p:nvSpPr>
        <p:spPr>
          <a:xfrm>
            <a:off x="3228000" y="73344"/>
            <a:ext cx="5736000" cy="1074736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l-GR" sz="3200" dirty="0"/>
              <a:t>Αιμόλυση: </a:t>
            </a:r>
            <a:br>
              <a:rPr lang="el-GR" sz="3200" dirty="0"/>
            </a:br>
            <a:r>
              <a:rPr lang="el-GR" sz="3200" dirty="0" err="1"/>
              <a:t>ενδαγγειακή</a:t>
            </a:r>
            <a:r>
              <a:rPr lang="el-GR" sz="3200" dirty="0"/>
              <a:t> </a:t>
            </a:r>
            <a:r>
              <a:rPr lang="en-US" sz="3200" dirty="0"/>
              <a:t>vs </a:t>
            </a:r>
            <a:r>
              <a:rPr lang="el-GR" sz="3200" dirty="0" err="1"/>
              <a:t>εξωαγγειακή</a:t>
            </a:r>
            <a:endParaRPr sz="32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xmlns="" id="{478E874F-6DFB-41D6-9D5F-94DDBFFF2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901" y="1348424"/>
            <a:ext cx="6982459" cy="51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16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>
            <a:spLocks noGrp="1"/>
          </p:cNvSpPr>
          <p:nvPr>
            <p:ph type="title"/>
          </p:nvPr>
        </p:nvSpPr>
        <p:spPr>
          <a:xfrm>
            <a:off x="2989661" y="557251"/>
            <a:ext cx="6855609" cy="84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l-GR" sz="3700" dirty="0"/>
              <a:t>Συγγενείς αιμολυτικές αναιμίες</a:t>
            </a:r>
            <a:endParaRPr sz="3700" dirty="0"/>
          </a:p>
        </p:txBody>
      </p:sp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4B8DC717-009E-4372-990D-FF95D51CD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718" y="1924051"/>
            <a:ext cx="10629449" cy="1871792"/>
          </a:xfrm>
          <a:prstGeom prst="rect">
            <a:avLst/>
          </a:prstGeom>
        </p:spPr>
      </p:pic>
      <p:pic>
        <p:nvPicPr>
          <p:cNvPr id="7" name="Εικόνα 6" descr="Εικόνα που περιέχει ύφασμα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F8467F66-9176-4570-B83F-1DFDF17FC9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59" y="4009445"/>
            <a:ext cx="4779083" cy="2720095"/>
          </a:xfrm>
          <a:prstGeom prst="rect">
            <a:avLst/>
          </a:prstGeom>
        </p:spPr>
      </p:pic>
      <p:pic>
        <p:nvPicPr>
          <p:cNvPr id="8" name="Εικόνα 7" descr="Εικόνα που περιέχει ύφασμα, χαλί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5AAE7B9A-8F40-446C-BA2E-F2C4814B7A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937" y="4009445"/>
            <a:ext cx="3626793" cy="27200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E8860B0-37BA-4B83-B7FC-ED132582010C}"/>
              </a:ext>
            </a:extLst>
          </p:cNvPr>
          <p:cNvSpPr txBox="1"/>
          <p:nvPr/>
        </p:nvSpPr>
        <p:spPr>
          <a:xfrm>
            <a:off x="1893586" y="4009444"/>
            <a:ext cx="2638217" cy="4001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Hereditary Spherocytosis</a:t>
            </a:r>
            <a:endParaRPr lang="el-GR" b="1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9865293-0D15-46BD-9BBF-29C09571D273}"/>
              </a:ext>
            </a:extLst>
          </p:cNvPr>
          <p:cNvSpPr txBox="1"/>
          <p:nvPr/>
        </p:nvSpPr>
        <p:spPr>
          <a:xfrm>
            <a:off x="7458231" y="4009444"/>
            <a:ext cx="2572173" cy="4001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Hereditary elliptocytosis</a:t>
            </a:r>
            <a:endParaRPr lang="el-GR" b="1" dirty="0">
              <a:solidFill>
                <a:srgbClr val="C00000"/>
              </a:solidFill>
            </a:endParaRPr>
          </a:p>
        </p:txBody>
      </p:sp>
      <p:sp>
        <p:nvSpPr>
          <p:cNvPr id="2" name="Ορθογώνιο: Στρογγύλεμα γωνιών 1">
            <a:extLst>
              <a:ext uri="{FF2B5EF4-FFF2-40B4-BE49-F238E27FC236}">
                <a16:creationId xmlns="" xmlns:a16="http://schemas.microsoft.com/office/drawing/2014/main" id="{65C1E61E-B61E-4CDC-A30B-4E1D8E862367}"/>
              </a:ext>
            </a:extLst>
          </p:cNvPr>
          <p:cNvSpPr/>
          <p:nvPr/>
        </p:nvSpPr>
        <p:spPr>
          <a:xfrm>
            <a:off x="833717" y="2759243"/>
            <a:ext cx="3163059" cy="889191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9759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>
            <a:spLocks noGrp="1"/>
          </p:cNvSpPr>
          <p:nvPr>
            <p:ph type="title"/>
          </p:nvPr>
        </p:nvSpPr>
        <p:spPr>
          <a:xfrm>
            <a:off x="2879658" y="433145"/>
            <a:ext cx="6754773" cy="84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l-GR" sz="3700" dirty="0"/>
              <a:t>Επίκτητες αιμολυτικές αναιμίες</a:t>
            </a:r>
            <a:endParaRPr sz="3700" dirty="0"/>
          </a:p>
        </p:txBody>
      </p:sp>
      <p:pic>
        <p:nvPicPr>
          <p:cNvPr id="4" name="Εικόνα 3" descr="Εικόνα που περιέχει στιγμιότυπο οθόνης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7E998477-55C7-417A-99F0-9159E808D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290" y="1555615"/>
            <a:ext cx="8969508" cy="511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17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>
            <a:spLocks noGrp="1"/>
          </p:cNvSpPr>
          <p:nvPr>
            <p:ph type="title"/>
          </p:nvPr>
        </p:nvSpPr>
        <p:spPr>
          <a:xfrm>
            <a:off x="2806323" y="256608"/>
            <a:ext cx="7295621" cy="84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lvl="0"/>
            <a:r>
              <a:rPr lang="el-GR" sz="3700" dirty="0"/>
              <a:t>Επίκτητες αιμολυτικές αναιμίες</a:t>
            </a:r>
            <a:endParaRPr sz="37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xmlns="" id="{24DEC9C1-CBE4-4743-A604-0C9CA3A61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806632"/>
            <a:ext cx="7530169" cy="2695008"/>
          </a:xfrm>
          <a:prstGeom prst="rect">
            <a:avLst/>
          </a:prstGeom>
        </p:spPr>
      </p:pic>
      <p:pic>
        <p:nvPicPr>
          <p:cNvPr id="7" name="Εικόνα 6" descr="Εικόνα που περιέχει φαγητό, φρούτο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31208ED9-E7AE-4E0A-9DDF-2A6ED9D141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482" y="1218145"/>
            <a:ext cx="3596839" cy="2397892"/>
          </a:xfrm>
          <a:prstGeom prst="rect">
            <a:avLst/>
          </a:prstGeom>
        </p:spPr>
      </p:pic>
      <p:pic>
        <p:nvPicPr>
          <p:cNvPr id="8" name="Εικόνα 7" descr="Εικόνα που περιέχει ύφασμα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09E15785-F70C-495B-BF66-46CC3602C8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482" y="3970269"/>
            <a:ext cx="3596839" cy="24094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57BF73F-0C53-4D2A-80AB-31121B6C8042}"/>
              </a:ext>
            </a:extLst>
          </p:cNvPr>
          <p:cNvSpPr txBox="1"/>
          <p:nvPr/>
        </p:nvSpPr>
        <p:spPr>
          <a:xfrm>
            <a:off x="8477917" y="1273724"/>
            <a:ext cx="1369600" cy="4001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Warm AIHA</a:t>
            </a:r>
            <a:endParaRPr lang="el-GR" b="1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3C52E92-9FA1-45BD-BA10-4E9073DFDAFD}"/>
              </a:ext>
            </a:extLst>
          </p:cNvPr>
          <p:cNvSpPr txBox="1"/>
          <p:nvPr/>
        </p:nvSpPr>
        <p:spPr>
          <a:xfrm>
            <a:off x="8477918" y="3963593"/>
            <a:ext cx="1209620" cy="4001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Cold AIHA</a:t>
            </a:r>
            <a:endParaRPr lang="el-GR" b="1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C9F8E5F-998A-4A2D-AAF7-01EEFFC16C03}"/>
              </a:ext>
            </a:extLst>
          </p:cNvPr>
          <p:cNvSpPr txBox="1"/>
          <p:nvPr/>
        </p:nvSpPr>
        <p:spPr>
          <a:xfrm>
            <a:off x="4287600" y="2417090"/>
            <a:ext cx="1031687" cy="4001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dirty="0"/>
              <a:t>Immune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1081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>
            <a:spLocks noGrp="1"/>
          </p:cNvSpPr>
          <p:nvPr>
            <p:ph type="title"/>
          </p:nvPr>
        </p:nvSpPr>
        <p:spPr>
          <a:xfrm>
            <a:off x="2943520" y="226493"/>
            <a:ext cx="7409520" cy="84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l-GR" sz="3700" dirty="0"/>
              <a:t>Επίκτητη αιμολυτική αναιμία</a:t>
            </a:r>
            <a:endParaRPr sz="37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xmlns="" id="{65639BAC-7E33-4754-BE08-3F4FDED5F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409" y="1677786"/>
            <a:ext cx="9855200" cy="1638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CB94670-0783-4349-A80E-26806007DF82}"/>
              </a:ext>
            </a:extLst>
          </p:cNvPr>
          <p:cNvSpPr txBox="1"/>
          <p:nvPr/>
        </p:nvSpPr>
        <p:spPr>
          <a:xfrm>
            <a:off x="5395140" y="1309644"/>
            <a:ext cx="1547854" cy="4001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dirty="0"/>
              <a:t>Non- Immune</a:t>
            </a:r>
            <a:endParaRPr lang="el-GR" dirty="0"/>
          </a:p>
        </p:txBody>
      </p:sp>
      <p:pic>
        <p:nvPicPr>
          <p:cNvPr id="8" name="Εικόνα 7" descr="Εικόνα που περιέχει ρολόι, ύφασμα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F75AC32F-9959-43CE-825E-B71BE1C845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45" y="3927377"/>
            <a:ext cx="3433395" cy="2565400"/>
          </a:xfrm>
          <a:prstGeom prst="rect">
            <a:avLst/>
          </a:prstGeom>
        </p:spPr>
      </p:pic>
      <p:pic>
        <p:nvPicPr>
          <p:cNvPr id="9" name="Εικόνα 8" descr="Εικόνα που περιέχει φαγητό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AED585B7-E1BA-4CE8-80C2-C7AF1C7E95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620" y="3914457"/>
            <a:ext cx="3433395" cy="2591240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xmlns="" id="{1D043C6E-4100-4980-BDCA-AD58AD9D63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275" y="3914457"/>
            <a:ext cx="3679445" cy="26281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9244DFB-734D-42C0-B2E0-DB06193C3CC3}"/>
              </a:ext>
            </a:extLst>
          </p:cNvPr>
          <p:cNvSpPr txBox="1"/>
          <p:nvPr/>
        </p:nvSpPr>
        <p:spPr>
          <a:xfrm>
            <a:off x="411746" y="3927377"/>
            <a:ext cx="2419054" cy="4001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l-GR" b="1" dirty="0" err="1">
                <a:solidFill>
                  <a:srgbClr val="C00000"/>
                </a:solidFill>
              </a:rPr>
              <a:t>Μικροαγγειοπαθητική</a:t>
            </a:r>
            <a:endParaRPr lang="el-GR" b="1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D30FAB4-6EF5-4EC3-B5BE-9B2EE1ABFBD8}"/>
              </a:ext>
            </a:extLst>
          </p:cNvPr>
          <p:cNvSpPr txBox="1"/>
          <p:nvPr/>
        </p:nvSpPr>
        <p:spPr>
          <a:xfrm>
            <a:off x="4452621" y="3927377"/>
            <a:ext cx="2419054" cy="4001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l-GR" b="1" dirty="0" err="1">
                <a:solidFill>
                  <a:srgbClr val="C00000"/>
                </a:solidFill>
              </a:rPr>
              <a:t>Μικροαγγειοπαθητική</a:t>
            </a:r>
            <a:endParaRPr lang="el-GR" b="1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F309B42-7BDE-428C-8037-4B77E5302956}"/>
              </a:ext>
            </a:extLst>
          </p:cNvPr>
          <p:cNvSpPr txBox="1"/>
          <p:nvPr/>
        </p:nvSpPr>
        <p:spPr>
          <a:xfrm>
            <a:off x="8177275" y="3914456"/>
            <a:ext cx="1151271" cy="4001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</a:rPr>
              <a:t>Ελονοσία</a:t>
            </a:r>
          </a:p>
        </p:txBody>
      </p:sp>
    </p:spTree>
    <p:extLst>
      <p:ext uri="{BB962C8B-B14F-4D97-AF65-F5344CB8AC3E}">
        <p14:creationId xmlns:p14="http://schemas.microsoft.com/office/powerpoint/2010/main" val="363471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>
            <a:spLocks noGrp="1"/>
          </p:cNvSpPr>
          <p:nvPr>
            <p:ph type="title"/>
          </p:nvPr>
        </p:nvSpPr>
        <p:spPr>
          <a:xfrm>
            <a:off x="2938440" y="434401"/>
            <a:ext cx="6860880" cy="84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l-GR" sz="3200" dirty="0"/>
              <a:t>Θρομβωτική </a:t>
            </a:r>
            <a:r>
              <a:rPr lang="el-GR" sz="3200" dirty="0" err="1"/>
              <a:t>θρομβοπενική</a:t>
            </a:r>
            <a:r>
              <a:rPr lang="el-GR" sz="3200" dirty="0"/>
              <a:t> πορφύρα</a:t>
            </a:r>
            <a:endParaRPr sz="3200" dirty="0"/>
          </a:p>
        </p:txBody>
      </p:sp>
      <p:pic>
        <p:nvPicPr>
          <p:cNvPr id="4" name="Εικόνα 3" descr="Εικόνα που περιέχει στιγμιότυπο οθόνης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1B7CD12C-55B1-42D0-9B9C-486643D62E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80" y="1274401"/>
            <a:ext cx="7320280" cy="531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7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>
            <a:spLocks noGrp="1"/>
          </p:cNvSpPr>
          <p:nvPr>
            <p:ph type="title"/>
          </p:nvPr>
        </p:nvSpPr>
        <p:spPr>
          <a:xfrm>
            <a:off x="3228000" y="378144"/>
            <a:ext cx="6845640" cy="84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lvl="0"/>
            <a:r>
              <a:rPr lang="el-GR" sz="3200" dirty="0"/>
              <a:t>Θρομβωτική </a:t>
            </a:r>
            <a:r>
              <a:rPr lang="el-GR" sz="3200" dirty="0" err="1"/>
              <a:t>θρομβοπενική</a:t>
            </a:r>
            <a:r>
              <a:rPr lang="el-GR" sz="3200" dirty="0"/>
              <a:t> πορφύρα</a:t>
            </a:r>
            <a:endParaRPr sz="3200" dirty="0"/>
          </a:p>
        </p:txBody>
      </p:sp>
      <p:pic>
        <p:nvPicPr>
          <p:cNvPr id="4" name="Εικόνα 3" descr="Εικόνα που περιέχει ύφασμα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999458EE-FD63-40AC-851F-FDAF1B4AB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574" y="1116544"/>
            <a:ext cx="7002625" cy="525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29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347107" y="1069521"/>
            <a:ext cx="8515349" cy="4129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l-GR" sz="2400" b="1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Περιστατικό 2</a:t>
            </a:r>
            <a:endParaRPr lang="el-GR" sz="24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l-GR" sz="24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Ασθενής 20 ετών αφρικανικής καταγωγής προσέρχεται στο τμήμα επειγόντων περιστατικών. Η λήψη του ιστορικού είναι δυσχερής. Ωστόσο ο ασθενής φαίνεται να πονάει στη δεξιά μηριαία χώρα- χωρίς εμφανή σημεία τραύματος. Από τη </a:t>
            </a:r>
            <a:r>
              <a:rPr lang="el-GR" sz="24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γενκή</a:t>
            </a:r>
            <a:r>
              <a:rPr lang="el-GR" sz="24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αίματος διαπιστώνεται </a:t>
            </a:r>
            <a:r>
              <a:rPr lang="el-GR" sz="24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ορθόχρωμη-ορθοκυτταρική</a:t>
            </a:r>
            <a:r>
              <a:rPr lang="el-GR" sz="24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αναιμία. Εν αναμονή του υπόλοιπου εργαστηριακού ελέγχου σας ζητείται να εκτιμήσετε το επίχρισμα περιφερικού αίματος. Περιγράψτε τι παρατηρείτε. Ποια η πιθανή διάγνωση; Ποιες επιπλοκές αναμένετε με βάση τη διάγνωση αυτή και ποια η αντιμετώπιση του ασθενή;</a:t>
            </a:r>
            <a:endParaRPr lang="el-GR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06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0E9DE609-4730-839F-23CE-B1AE0C097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Περιστατικό 2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92C1003E-19B2-DC43-0C11-B2893DA19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1619" y="1579302"/>
            <a:ext cx="7292845" cy="459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76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l-GR" smtClean="0"/>
              <a:t>Sickle Cell Disease</a:t>
            </a:r>
            <a:endParaRPr lang="el-GR" smtClean="0">
              <a:latin typeface="Arial Greek" charset="-95"/>
            </a:endParaRPr>
          </a:p>
        </p:txBody>
      </p:sp>
      <p:sp>
        <p:nvSpPr>
          <p:cNvPr id="90115" name="Rectangle 3"/>
          <p:cNvSpPr>
            <a:spLocks noGrp="1" noChangeArrowheads="1"/>
          </p:cNvSpPr>
          <p:nvPr>
            <p:ph idx="1"/>
          </p:nvPr>
        </p:nvSpPr>
        <p:spPr>
          <a:xfrm>
            <a:off x="792104" y="1358900"/>
            <a:ext cx="9051807" cy="4584700"/>
          </a:xfrm>
        </p:spPr>
        <p:txBody>
          <a:bodyPr/>
          <a:lstStyle/>
          <a:p>
            <a:pPr eaLnBrk="1" hangingPunct="1"/>
            <a:r>
              <a:rPr lang="el-GR" smtClean="0"/>
              <a:t>Mutation in beta globin (</a:t>
            </a:r>
            <a:r>
              <a:rPr lang="el-GR" smtClean="0">
                <a:latin typeface="Symbol" pitchFamily="18" charset="2"/>
              </a:rPr>
              <a:t>b</a:t>
            </a:r>
            <a:r>
              <a:rPr lang="el-GR" smtClean="0"/>
              <a:t>6 Glu       Val)</a:t>
            </a:r>
          </a:p>
          <a:p>
            <a:pPr eaLnBrk="1" hangingPunct="1">
              <a:buFont typeface="Wingdings" pitchFamily="2" charset="2"/>
              <a:buNone/>
            </a:pPr>
            <a:endParaRPr lang="el-GR" sz="1400" smtClean="0"/>
          </a:p>
          <a:p>
            <a:pPr eaLnBrk="1" hangingPunct="1"/>
            <a:r>
              <a:rPr lang="el-GR" smtClean="0"/>
              <a:t>Inherited as autosomal recessive</a:t>
            </a:r>
          </a:p>
          <a:p>
            <a:pPr eaLnBrk="1" hangingPunct="1">
              <a:buFont typeface="Wingdings" pitchFamily="2" charset="2"/>
              <a:buNone/>
            </a:pPr>
            <a:endParaRPr lang="el-GR" sz="1400" smtClean="0"/>
          </a:p>
          <a:p>
            <a:pPr eaLnBrk="1" hangingPunct="1"/>
            <a:r>
              <a:rPr lang="el-GR" smtClean="0"/>
              <a:t>Gene occurs in 8% of African-Americans (Sickle cell trait)</a:t>
            </a:r>
          </a:p>
          <a:p>
            <a:pPr eaLnBrk="1" hangingPunct="1">
              <a:buFont typeface="Wingdings" pitchFamily="2" charset="2"/>
              <a:buNone/>
            </a:pPr>
            <a:endParaRPr lang="el-GR" sz="1400" smtClean="0"/>
          </a:p>
          <a:p>
            <a:pPr eaLnBrk="1" hangingPunct="1"/>
            <a:endParaRPr lang="el-GR" smtClean="0"/>
          </a:p>
          <a:p>
            <a:pPr eaLnBrk="1" hangingPunct="1"/>
            <a:endParaRPr lang="el-GR" smtClean="0">
              <a:latin typeface="Times New Roman Greek" charset="-95"/>
            </a:endParaRPr>
          </a:p>
        </p:txBody>
      </p:sp>
      <p:sp>
        <p:nvSpPr>
          <p:cNvPr id="90116" name="Line 4"/>
          <p:cNvSpPr>
            <a:spLocks noChangeShapeType="1"/>
          </p:cNvSpPr>
          <p:nvPr/>
        </p:nvSpPr>
        <p:spPr bwMode="auto">
          <a:xfrm>
            <a:off x="7540978" y="1676400"/>
            <a:ext cx="54186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5249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>
            <a:spLocks noGrp="1"/>
          </p:cNvSpPr>
          <p:nvPr>
            <p:ph type="title"/>
          </p:nvPr>
        </p:nvSpPr>
        <p:spPr>
          <a:xfrm>
            <a:off x="3228000" y="378144"/>
            <a:ext cx="5736000" cy="84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l-GR" dirty="0"/>
              <a:t>Ερυθρό Αιμοσφαίριο</a:t>
            </a:r>
            <a:endParaRPr dirty="0"/>
          </a:p>
        </p:txBody>
      </p:sp>
      <p:sp>
        <p:nvSpPr>
          <p:cNvPr id="136" name="Google Shape;136;p28"/>
          <p:cNvSpPr txBox="1">
            <a:spLocks noGrp="1"/>
          </p:cNvSpPr>
          <p:nvPr>
            <p:ph type="subTitle" idx="1"/>
          </p:nvPr>
        </p:nvSpPr>
        <p:spPr>
          <a:xfrm flipH="1">
            <a:off x="558629" y="1617405"/>
            <a:ext cx="3469608" cy="1504336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indent="0" algn="l">
              <a:lnSpc>
                <a:spcPct val="115000"/>
              </a:lnSpc>
              <a:buNone/>
            </a:pPr>
            <a:r>
              <a:rPr lang="el-GR" dirty="0"/>
              <a:t>Δομή</a:t>
            </a:r>
          </a:p>
          <a:p>
            <a:pPr marL="228594" indent="-228594" algn="l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el-GR" dirty="0"/>
              <a:t>Σχήμα αμφίκοιλου δίσκου</a:t>
            </a:r>
          </a:p>
          <a:p>
            <a:pPr marL="228594" indent="-228594" algn="l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el-GR" dirty="0"/>
              <a:t>Μεγάλη επιφάνεια μεμβράνης</a:t>
            </a:r>
          </a:p>
          <a:p>
            <a:pPr marL="228594" indent="-228594" algn="l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el-GR" dirty="0"/>
              <a:t>Χωρίς πυρήνα</a:t>
            </a:r>
          </a:p>
          <a:p>
            <a:pPr marL="228594" indent="-228594" algn="l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el-GR" dirty="0"/>
              <a:t>Περιέχουν αιμοσφαιρίνη</a:t>
            </a:r>
            <a:endParaRPr dirty="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" name="Εικόνα 2" descr="Εικόνα που περιέχει φαγητό, πίνακας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03C80BD0-4C86-4323-B72B-7279A3A2B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155" y="3087133"/>
            <a:ext cx="4975123" cy="3733971"/>
          </a:xfrm>
          <a:prstGeom prst="rect">
            <a:avLst/>
          </a:prstGeom>
        </p:spPr>
      </p:pic>
      <p:pic>
        <p:nvPicPr>
          <p:cNvPr id="7" name="Εικόνα 6" descr="Εικόνα που περιέχει φαγητό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E7A509FC-C163-4C35-9CAF-10248BBF7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013" y="3121741"/>
            <a:ext cx="5243897" cy="3708168"/>
          </a:xfrm>
          <a:prstGeom prst="rect">
            <a:avLst/>
          </a:prstGeom>
        </p:spPr>
      </p:pic>
      <p:sp>
        <p:nvSpPr>
          <p:cNvPr id="10" name="Google Shape;136;p28">
            <a:extLst>
              <a:ext uri="{FF2B5EF4-FFF2-40B4-BE49-F238E27FC236}">
                <a16:creationId xmlns="" xmlns:a16="http://schemas.microsoft.com/office/drawing/2014/main" id="{F8055DF5-A191-42A9-A72D-C1E7E6AAF18B}"/>
              </a:ext>
            </a:extLst>
          </p:cNvPr>
          <p:cNvSpPr txBox="1">
            <a:spLocks/>
          </p:cNvSpPr>
          <p:nvPr/>
        </p:nvSpPr>
        <p:spPr>
          <a:xfrm flipH="1">
            <a:off x="6295665" y="1608403"/>
            <a:ext cx="3469608" cy="1504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aleway"/>
              <a:buAutoNum type="arabi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9pPr>
          </a:lstStyle>
          <a:p>
            <a:pPr marL="0" indent="0" algn="l">
              <a:lnSpc>
                <a:spcPct val="115000"/>
              </a:lnSpc>
              <a:buNone/>
            </a:pPr>
            <a:r>
              <a:rPr lang="el-GR" dirty="0"/>
              <a:t>Λειτουργία</a:t>
            </a:r>
          </a:p>
          <a:p>
            <a:pPr marL="228594" indent="-228594" algn="l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el-GR" dirty="0">
                <a:latin typeface="Raleway"/>
                <a:ea typeface="Raleway"/>
                <a:cs typeface="Raleway"/>
                <a:sym typeface="Raleway"/>
              </a:rPr>
              <a:t>Μεταφορά οξυγόνου από τους πνεύμονες στους ιστούς</a:t>
            </a:r>
          </a:p>
          <a:p>
            <a:pPr marL="228594" indent="-228594" algn="l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el-GR" dirty="0">
                <a:latin typeface="Raleway"/>
                <a:ea typeface="Raleway"/>
                <a:cs typeface="Raleway"/>
                <a:sym typeface="Raleway"/>
              </a:rPr>
              <a:t>Μεταφορά διοξειδίου του άνθρακα από τους ιστούς στους πνεύμονες</a:t>
            </a:r>
          </a:p>
          <a:p>
            <a:pPr marL="228594" indent="-228594" algn="l">
              <a:lnSpc>
                <a:spcPct val="115000"/>
              </a:lnSpc>
              <a:buFont typeface="Wingdings" panose="05000000000000000000" pitchFamily="2" charset="2"/>
              <a:buChar char="ü"/>
            </a:pPr>
            <a:endParaRPr lang="el-GR" dirty="0"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12977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-1580444" y="609600"/>
            <a:ext cx="10969037" cy="9779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 smtClean="0"/>
              <a:t>Pathophysiology of </a:t>
            </a:r>
            <a:br>
              <a:rPr lang="el-GR" dirty="0" smtClean="0"/>
            </a:br>
            <a:r>
              <a:rPr lang="el-GR" dirty="0" smtClean="0"/>
              <a:t>Sickle Cell Disease</a:t>
            </a:r>
            <a:endParaRPr lang="el-GR" dirty="0" smtClean="0">
              <a:latin typeface="Arial Greek" charset="-95"/>
            </a:endParaRPr>
          </a:p>
        </p:txBody>
      </p:sp>
      <p:pic>
        <p:nvPicPr>
          <p:cNvPr id="91139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111" y="457200"/>
            <a:ext cx="3168415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0" name="Picture 4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6" y="2286000"/>
            <a:ext cx="5524030" cy="276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162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792105" y="73025"/>
            <a:ext cx="11219273" cy="977900"/>
          </a:xfrm>
          <a:noFill/>
        </p:spPr>
        <p:txBody>
          <a:bodyPr/>
          <a:lstStyle/>
          <a:p>
            <a:pPr eaLnBrk="1" hangingPunct="1"/>
            <a:r>
              <a:rPr lang="el-GR" smtClean="0"/>
              <a:t>Sickle Cell Anemia: Clinical Presentations</a:t>
            </a:r>
            <a:endParaRPr lang="el-GR" smtClean="0">
              <a:latin typeface="Arial Greek" charset="-95"/>
            </a:endParaRPr>
          </a:p>
        </p:txBody>
      </p:sp>
      <p:sp>
        <p:nvSpPr>
          <p:cNvPr id="921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smtClean="0"/>
              <a:t>Chronic hemolytic anemia</a:t>
            </a:r>
          </a:p>
          <a:p>
            <a:pPr eaLnBrk="1" hangingPunct="1">
              <a:buFont typeface="Wingdings" pitchFamily="2" charset="2"/>
              <a:buNone/>
            </a:pPr>
            <a:endParaRPr lang="el-GR" sz="1600" smtClean="0"/>
          </a:p>
          <a:p>
            <a:pPr eaLnBrk="1" hangingPunct="1"/>
            <a:r>
              <a:rPr lang="el-GR" smtClean="0"/>
              <a:t>Susceptible to infection</a:t>
            </a:r>
          </a:p>
          <a:p>
            <a:pPr lvl="1" eaLnBrk="1" hangingPunct="1"/>
            <a:r>
              <a:rPr lang="el-GR" i="1" smtClean="0"/>
              <a:t>S. pneumoniae</a:t>
            </a:r>
            <a:endParaRPr lang="el-GR" smtClean="0"/>
          </a:p>
          <a:p>
            <a:pPr lvl="1" eaLnBrk="1" hangingPunct="1"/>
            <a:r>
              <a:rPr lang="el-GR" smtClean="0"/>
              <a:t>Osteomyelitis</a:t>
            </a:r>
          </a:p>
          <a:p>
            <a:pPr lvl="1" eaLnBrk="1" hangingPunct="1"/>
            <a:r>
              <a:rPr lang="el-GR" smtClean="0"/>
              <a:t>Staphylococcal infections</a:t>
            </a:r>
          </a:p>
          <a:p>
            <a:pPr eaLnBrk="1" hangingPunct="1">
              <a:buFont typeface="Wingdings" pitchFamily="2" charset="2"/>
              <a:buNone/>
            </a:pPr>
            <a:endParaRPr lang="el-GR" sz="1600" smtClean="0"/>
          </a:p>
          <a:p>
            <a:pPr eaLnBrk="1" hangingPunct="1"/>
            <a:r>
              <a:rPr lang="el-GR" smtClean="0"/>
              <a:t>Vaso-occlusion</a:t>
            </a:r>
          </a:p>
          <a:p>
            <a:pPr lvl="2" eaLnBrk="1" hangingPunct="1">
              <a:buFontTx/>
              <a:buNone/>
            </a:pPr>
            <a:endParaRPr lang="el-GR" smtClean="0"/>
          </a:p>
          <a:p>
            <a:pPr lvl="2" eaLnBrk="1" hangingPunct="1"/>
            <a:endParaRPr lang="el-GR" smtClean="0"/>
          </a:p>
          <a:p>
            <a:pPr eaLnBrk="1" hangingPunct="1">
              <a:buFontTx/>
              <a:buChar char="–"/>
            </a:pPr>
            <a:endParaRPr lang="el-GR" sz="2200" smtClean="0">
              <a:latin typeface="Times New Roman Greek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53097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2438400" y="152401"/>
            <a:ext cx="723429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l-GR" sz="2000">
                <a:latin typeface="Arial" pitchFamily="34" charset="0"/>
              </a:rPr>
              <a:t>ΔΡΕΠΑΝΟΚΥΤΤΑΡΙΚΑ ΣΥΝΔΡΟΜΑ</a:t>
            </a:r>
          </a:p>
        </p:txBody>
      </p:sp>
      <p:sp>
        <p:nvSpPr>
          <p:cNvPr id="93187" name="Text Box 3"/>
          <p:cNvSpPr txBox="1">
            <a:spLocks noChangeArrowheads="1"/>
          </p:cNvSpPr>
          <p:nvPr/>
        </p:nvSpPr>
        <p:spPr bwMode="auto">
          <a:xfrm>
            <a:off x="609600" y="762000"/>
            <a:ext cx="6744860" cy="5853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l-GR">
                <a:solidFill>
                  <a:schemeClr val="bg1"/>
                </a:solidFill>
                <a:latin typeface="Arial" pitchFamily="34" charset="0"/>
              </a:rPr>
              <a:t>Κλινική εικόνα</a:t>
            </a:r>
          </a:p>
          <a:p>
            <a:pPr>
              <a:lnSpc>
                <a:spcPct val="120000"/>
              </a:lnSpc>
              <a:buFontTx/>
              <a:buAutoNum type="arabicPeriod"/>
            </a:pPr>
            <a:r>
              <a:rPr lang="el-GR">
                <a:latin typeface="Arial" pitchFamily="34" charset="0"/>
              </a:rPr>
              <a:t>Αγγειοαποφρακτικές επώδυνες κρίσεις</a:t>
            </a:r>
          </a:p>
          <a:p>
            <a:pPr>
              <a:lnSpc>
                <a:spcPct val="120000"/>
              </a:lnSpc>
              <a:buFontTx/>
              <a:buAutoNum type="arabicPeriod"/>
            </a:pPr>
            <a:r>
              <a:rPr lang="el-GR">
                <a:latin typeface="Arial" pitchFamily="34" charset="0"/>
              </a:rPr>
              <a:t>Απλαστικές κρίσεις</a:t>
            </a:r>
          </a:p>
          <a:p>
            <a:pPr>
              <a:lnSpc>
                <a:spcPct val="120000"/>
              </a:lnSpc>
              <a:buFontTx/>
              <a:buAutoNum type="arabicPeriod"/>
            </a:pPr>
            <a:r>
              <a:rPr lang="el-GR">
                <a:latin typeface="Arial" pitchFamily="34" charset="0"/>
              </a:rPr>
              <a:t>Κρίσεις εγκλωβισμού στα σπλάχνα (σπλήνα)</a:t>
            </a:r>
          </a:p>
          <a:p>
            <a:pPr>
              <a:lnSpc>
                <a:spcPct val="120000"/>
              </a:lnSpc>
              <a:buFontTx/>
              <a:buAutoNum type="arabicPeriod"/>
            </a:pPr>
            <a:r>
              <a:rPr lang="el-GR">
                <a:latin typeface="Arial" pitchFamily="34" charset="0"/>
              </a:rPr>
              <a:t>Χολολιθίαση</a:t>
            </a:r>
          </a:p>
          <a:p>
            <a:pPr>
              <a:lnSpc>
                <a:spcPct val="120000"/>
              </a:lnSpc>
              <a:buFontTx/>
              <a:buAutoNum type="arabicPeriod"/>
            </a:pPr>
            <a:r>
              <a:rPr lang="el-GR">
                <a:latin typeface="Arial" pitchFamily="34" charset="0"/>
              </a:rPr>
              <a:t>Λοιμώξεις</a:t>
            </a:r>
          </a:p>
          <a:p>
            <a:pPr>
              <a:lnSpc>
                <a:spcPct val="120000"/>
              </a:lnSpc>
              <a:buFontTx/>
              <a:buAutoNum type="arabicPeriod"/>
            </a:pPr>
            <a:r>
              <a:rPr lang="el-GR">
                <a:latin typeface="Arial" pitchFamily="34" charset="0"/>
              </a:rPr>
              <a:t>Οστά. Νέκρωση κεφαλής μηριαίου</a:t>
            </a:r>
          </a:p>
          <a:p>
            <a:pPr>
              <a:lnSpc>
                <a:spcPct val="120000"/>
              </a:lnSpc>
              <a:buFontTx/>
              <a:buAutoNum type="arabicPeriod"/>
            </a:pPr>
            <a:r>
              <a:rPr lang="el-GR">
                <a:latin typeface="Arial" pitchFamily="34" charset="0"/>
              </a:rPr>
              <a:t>Δρεπανοκυτταρικό πνεύμονα</a:t>
            </a:r>
          </a:p>
          <a:p>
            <a:pPr>
              <a:lnSpc>
                <a:spcPct val="120000"/>
              </a:lnSpc>
              <a:buFontTx/>
              <a:buAutoNum type="arabicPeriod"/>
            </a:pPr>
            <a:r>
              <a:rPr lang="el-GR">
                <a:latin typeface="Arial" pitchFamily="34" charset="0"/>
              </a:rPr>
              <a:t>Ατονα έλκη κνημών </a:t>
            </a:r>
          </a:p>
          <a:p>
            <a:pPr>
              <a:lnSpc>
                <a:spcPct val="120000"/>
              </a:lnSpc>
              <a:buFontTx/>
              <a:buAutoNum type="arabicPeriod"/>
            </a:pPr>
            <a:r>
              <a:rPr lang="el-GR">
                <a:latin typeface="Arial" pitchFamily="34" charset="0"/>
              </a:rPr>
              <a:t>Πριαπισμό</a:t>
            </a:r>
          </a:p>
          <a:p>
            <a:pPr>
              <a:lnSpc>
                <a:spcPct val="120000"/>
              </a:lnSpc>
              <a:buFontTx/>
              <a:buAutoNum type="arabicPeriod"/>
            </a:pPr>
            <a:r>
              <a:rPr lang="el-GR">
                <a:latin typeface="Arial" pitchFamily="34" charset="0"/>
              </a:rPr>
              <a:t>Αδυναμία συμπύκνωσης ούρων</a:t>
            </a:r>
          </a:p>
          <a:p>
            <a:pPr>
              <a:lnSpc>
                <a:spcPct val="120000"/>
              </a:lnSpc>
              <a:buFontTx/>
              <a:buAutoNum type="arabicPeriod"/>
            </a:pPr>
            <a:r>
              <a:rPr lang="el-GR">
                <a:latin typeface="Arial" pitchFamily="34" charset="0"/>
              </a:rPr>
              <a:t>Καρδιακή ανεπάρκεια</a:t>
            </a:r>
          </a:p>
          <a:p>
            <a:pPr>
              <a:lnSpc>
                <a:spcPct val="120000"/>
              </a:lnSpc>
              <a:buFontTx/>
              <a:buAutoNum type="arabicPeriod"/>
            </a:pPr>
            <a:r>
              <a:rPr lang="el-GR">
                <a:solidFill>
                  <a:schemeClr val="bg1"/>
                </a:solidFill>
                <a:latin typeface="Arial" pitchFamily="34" charset="0"/>
              </a:rPr>
              <a:t>κ.ά</a:t>
            </a:r>
          </a:p>
        </p:txBody>
      </p:sp>
    </p:spTree>
    <p:extLst>
      <p:ext uri="{BB962C8B-B14F-4D97-AF65-F5344CB8AC3E}">
        <p14:creationId xmlns:p14="http://schemas.microsoft.com/office/powerpoint/2010/main" val="127678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>
            <a:spLocks noGrp="1"/>
          </p:cNvSpPr>
          <p:nvPr>
            <p:ph type="title"/>
          </p:nvPr>
        </p:nvSpPr>
        <p:spPr>
          <a:xfrm>
            <a:off x="3228000" y="378144"/>
            <a:ext cx="5736000" cy="84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l-GR" sz="3200" dirty="0"/>
              <a:t>Μορφολογία ερυθροκυττάρων</a:t>
            </a:r>
            <a:endParaRPr sz="3200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55EF568-984F-480D-9CA0-F38E3C057AAB}"/>
              </a:ext>
            </a:extLst>
          </p:cNvPr>
          <p:cNvSpPr txBox="1"/>
          <p:nvPr/>
        </p:nvSpPr>
        <p:spPr>
          <a:xfrm>
            <a:off x="7265614" y="3976418"/>
            <a:ext cx="4680401" cy="8617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l-GR" sz="1600" dirty="0">
                <a:solidFill>
                  <a:schemeClr val="dk1"/>
                </a:solidFill>
                <a:cs typeface="Teko Light"/>
              </a:rPr>
              <a:t>Φυσιολογικά ερυθρά στο μέγεθος του πυρήνα ενός μικρού λεμφοκυττάρου με κεντρική ωχρότητα 1/3 του συνόλου του ερυθρού.</a:t>
            </a:r>
            <a:endParaRPr lang="en-US" sz="1600" dirty="0">
              <a:solidFill>
                <a:schemeClr val="dk1"/>
              </a:solidFill>
              <a:cs typeface="Teko Light"/>
            </a:endParaRPr>
          </a:p>
        </p:txBody>
      </p:sp>
      <p:pic>
        <p:nvPicPr>
          <p:cNvPr id="9" name="Picture 3" descr="normal erythrocyte_Page_1.png">
            <a:extLst>
              <a:ext uri="{FF2B5EF4-FFF2-40B4-BE49-F238E27FC236}">
                <a16:creationId xmlns="" xmlns:a16="http://schemas.microsoft.com/office/drawing/2014/main" id="{E31727CC-A277-4537-925D-E5B8D2659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20" y="1601337"/>
            <a:ext cx="6293105" cy="472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oogle Shape;330;p40">
            <a:extLst>
              <a:ext uri="{FF2B5EF4-FFF2-40B4-BE49-F238E27FC236}">
                <a16:creationId xmlns="" xmlns:a16="http://schemas.microsoft.com/office/drawing/2014/main" id="{72EA602F-70C7-4B4C-ADF9-A9EC599244AD}"/>
              </a:ext>
            </a:extLst>
          </p:cNvPr>
          <p:cNvGrpSpPr/>
          <p:nvPr/>
        </p:nvGrpSpPr>
        <p:grpSpPr>
          <a:xfrm>
            <a:off x="8748881" y="1026223"/>
            <a:ext cx="1359561" cy="2431364"/>
            <a:chOff x="-1056625" y="2573725"/>
            <a:chExt cx="917100" cy="1187025"/>
          </a:xfrm>
        </p:grpSpPr>
        <p:sp>
          <p:nvSpPr>
            <p:cNvPr id="6" name="Google Shape;331;p40">
              <a:extLst>
                <a:ext uri="{FF2B5EF4-FFF2-40B4-BE49-F238E27FC236}">
                  <a16:creationId xmlns="" xmlns:a16="http://schemas.microsoft.com/office/drawing/2014/main" id="{D733039E-CE33-458F-8BC2-F879961553EA}"/>
                </a:ext>
              </a:extLst>
            </p:cNvPr>
            <p:cNvSpPr/>
            <p:nvPr/>
          </p:nvSpPr>
          <p:spPr>
            <a:xfrm>
              <a:off x="-368950" y="3484925"/>
              <a:ext cx="179450" cy="231375"/>
            </a:xfrm>
            <a:custGeom>
              <a:avLst/>
              <a:gdLst/>
              <a:ahLst/>
              <a:cxnLst/>
              <a:rect l="l" t="t" r="r" b="b"/>
              <a:pathLst>
                <a:path w="7178" h="9255" extrusionOk="0">
                  <a:moveTo>
                    <a:pt x="7178" y="1"/>
                  </a:moveTo>
                  <a:cubicBezTo>
                    <a:pt x="4960" y="1567"/>
                    <a:pt x="2544" y="2842"/>
                    <a:pt x="0" y="3799"/>
                  </a:cubicBezTo>
                  <a:lnTo>
                    <a:pt x="0" y="9254"/>
                  </a:lnTo>
                  <a:lnTo>
                    <a:pt x="7178" y="9254"/>
                  </a:lnTo>
                  <a:lnTo>
                    <a:pt x="7178" y="1"/>
                  </a:lnTo>
                  <a:close/>
                </a:path>
              </a:pathLst>
            </a:custGeom>
            <a:solidFill>
              <a:srgbClr val="88A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" name="Google Shape;332;p40">
              <a:extLst>
                <a:ext uri="{FF2B5EF4-FFF2-40B4-BE49-F238E27FC236}">
                  <a16:creationId xmlns="" xmlns:a16="http://schemas.microsoft.com/office/drawing/2014/main" id="{65B83960-36C2-4E98-8E63-F73EA9177405}"/>
                </a:ext>
              </a:extLst>
            </p:cNvPr>
            <p:cNvSpPr/>
            <p:nvPr/>
          </p:nvSpPr>
          <p:spPr>
            <a:xfrm>
              <a:off x="-368950" y="3431250"/>
              <a:ext cx="179450" cy="148650"/>
            </a:xfrm>
            <a:custGeom>
              <a:avLst/>
              <a:gdLst/>
              <a:ahLst/>
              <a:cxnLst/>
              <a:rect l="l" t="t" r="r" b="b"/>
              <a:pathLst>
                <a:path w="7178" h="5946" extrusionOk="0">
                  <a:moveTo>
                    <a:pt x="0" y="1"/>
                  </a:moveTo>
                  <a:lnTo>
                    <a:pt x="0" y="5946"/>
                  </a:lnTo>
                  <a:cubicBezTo>
                    <a:pt x="2544" y="4989"/>
                    <a:pt x="4960" y="3714"/>
                    <a:pt x="7178" y="2148"/>
                  </a:cubicBezTo>
                  <a:lnTo>
                    <a:pt x="7178" y="1"/>
                  </a:lnTo>
                  <a:close/>
                </a:path>
              </a:pathLst>
            </a:custGeom>
            <a:solidFill>
              <a:srgbClr val="D0D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" name="Google Shape;333;p40">
              <a:extLst>
                <a:ext uri="{FF2B5EF4-FFF2-40B4-BE49-F238E27FC236}">
                  <a16:creationId xmlns="" xmlns:a16="http://schemas.microsoft.com/office/drawing/2014/main" id="{90333D6B-6343-4737-8A5E-F9484AFB3AC9}"/>
                </a:ext>
              </a:extLst>
            </p:cNvPr>
            <p:cNvSpPr/>
            <p:nvPr/>
          </p:nvSpPr>
          <p:spPr>
            <a:xfrm>
              <a:off x="-522725" y="3579875"/>
              <a:ext cx="153975" cy="134125"/>
            </a:xfrm>
            <a:custGeom>
              <a:avLst/>
              <a:gdLst/>
              <a:ahLst/>
              <a:cxnLst/>
              <a:rect l="l" t="t" r="r" b="b"/>
              <a:pathLst>
                <a:path w="6159" h="5365" extrusionOk="0">
                  <a:moveTo>
                    <a:pt x="6158" y="1"/>
                  </a:moveTo>
                  <a:cubicBezTo>
                    <a:pt x="5754" y="149"/>
                    <a:pt x="5351" y="298"/>
                    <a:pt x="4947" y="433"/>
                  </a:cubicBezTo>
                  <a:cubicBezTo>
                    <a:pt x="4068" y="2998"/>
                    <a:pt x="2559" y="5364"/>
                    <a:pt x="1" y="5364"/>
                  </a:cubicBezTo>
                  <a:lnTo>
                    <a:pt x="6158" y="5364"/>
                  </a:lnTo>
                  <a:lnTo>
                    <a:pt x="6158" y="1"/>
                  </a:lnTo>
                  <a:close/>
                </a:path>
              </a:pathLst>
            </a:custGeom>
            <a:solidFill>
              <a:srgbClr val="88A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" name="Google Shape;334;p40">
              <a:extLst>
                <a:ext uri="{FF2B5EF4-FFF2-40B4-BE49-F238E27FC236}">
                  <a16:creationId xmlns="" xmlns:a16="http://schemas.microsoft.com/office/drawing/2014/main" id="{77EAC1D0-F61C-40CA-8492-E62C2BB0925F}"/>
                </a:ext>
              </a:extLst>
            </p:cNvPr>
            <p:cNvSpPr/>
            <p:nvPr/>
          </p:nvSpPr>
          <p:spPr>
            <a:xfrm>
              <a:off x="-399075" y="3431250"/>
              <a:ext cx="30150" cy="159450"/>
            </a:xfrm>
            <a:custGeom>
              <a:avLst/>
              <a:gdLst/>
              <a:ahLst/>
              <a:cxnLst/>
              <a:rect l="l" t="t" r="r" b="b"/>
              <a:pathLst>
                <a:path w="1206" h="6378" extrusionOk="0">
                  <a:moveTo>
                    <a:pt x="1205" y="1"/>
                  </a:moveTo>
                  <a:cubicBezTo>
                    <a:pt x="1205" y="1"/>
                    <a:pt x="1042" y="3331"/>
                    <a:pt x="1" y="6378"/>
                  </a:cubicBezTo>
                  <a:cubicBezTo>
                    <a:pt x="405" y="6243"/>
                    <a:pt x="808" y="6094"/>
                    <a:pt x="1205" y="5946"/>
                  </a:cubicBezTo>
                  <a:lnTo>
                    <a:pt x="1205" y="1"/>
                  </a:lnTo>
                  <a:close/>
                </a:path>
              </a:pathLst>
            </a:custGeom>
            <a:solidFill>
              <a:srgbClr val="D0D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335;p40">
              <a:extLst>
                <a:ext uri="{FF2B5EF4-FFF2-40B4-BE49-F238E27FC236}">
                  <a16:creationId xmlns="" xmlns:a16="http://schemas.microsoft.com/office/drawing/2014/main" id="{205FF482-5956-444F-A0A5-D83C64995BF1}"/>
                </a:ext>
              </a:extLst>
            </p:cNvPr>
            <p:cNvSpPr/>
            <p:nvPr/>
          </p:nvSpPr>
          <p:spPr>
            <a:xfrm>
              <a:off x="-785950" y="3335425"/>
              <a:ext cx="232250" cy="103825"/>
            </a:xfrm>
            <a:custGeom>
              <a:avLst/>
              <a:gdLst/>
              <a:ahLst/>
              <a:cxnLst/>
              <a:rect l="l" t="t" r="r" b="b"/>
              <a:pathLst>
                <a:path w="9290" h="4153" extrusionOk="0">
                  <a:moveTo>
                    <a:pt x="4153" y="0"/>
                  </a:moveTo>
                  <a:cubicBezTo>
                    <a:pt x="1857" y="0"/>
                    <a:pt x="1" y="1857"/>
                    <a:pt x="1" y="4153"/>
                  </a:cubicBezTo>
                  <a:lnTo>
                    <a:pt x="9290" y="4153"/>
                  </a:lnTo>
                  <a:cubicBezTo>
                    <a:pt x="9290" y="1857"/>
                    <a:pt x="7426" y="0"/>
                    <a:pt x="5138" y="0"/>
                  </a:cubicBezTo>
                  <a:close/>
                </a:path>
              </a:pathLst>
            </a:custGeom>
            <a:solidFill>
              <a:srgbClr val="D494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336;p40">
              <a:extLst>
                <a:ext uri="{FF2B5EF4-FFF2-40B4-BE49-F238E27FC236}">
                  <a16:creationId xmlns="" xmlns:a16="http://schemas.microsoft.com/office/drawing/2014/main" id="{E6557FBD-5575-4E17-AD76-6F4AF101D485}"/>
                </a:ext>
              </a:extLst>
            </p:cNvPr>
            <p:cNvSpPr/>
            <p:nvPr/>
          </p:nvSpPr>
          <p:spPr>
            <a:xfrm>
              <a:off x="-609150" y="2887950"/>
              <a:ext cx="152700" cy="107925"/>
            </a:xfrm>
            <a:custGeom>
              <a:avLst/>
              <a:gdLst/>
              <a:ahLst/>
              <a:cxnLst/>
              <a:rect l="l" t="t" r="r" b="b"/>
              <a:pathLst>
                <a:path w="6108" h="4317" extrusionOk="0">
                  <a:moveTo>
                    <a:pt x="222" y="0"/>
                  </a:moveTo>
                  <a:cubicBezTo>
                    <a:pt x="148" y="0"/>
                    <a:pt x="74" y="0"/>
                    <a:pt x="0" y="1"/>
                  </a:cubicBezTo>
                  <a:lnTo>
                    <a:pt x="220" y="3168"/>
                  </a:lnTo>
                  <a:cubicBezTo>
                    <a:pt x="2714" y="3168"/>
                    <a:pt x="4627" y="3615"/>
                    <a:pt x="6108" y="4316"/>
                  </a:cubicBezTo>
                  <a:cubicBezTo>
                    <a:pt x="5980" y="2927"/>
                    <a:pt x="5591" y="1588"/>
                    <a:pt x="4833" y="412"/>
                  </a:cubicBezTo>
                  <a:cubicBezTo>
                    <a:pt x="3311" y="142"/>
                    <a:pt x="1770" y="0"/>
                    <a:pt x="222" y="0"/>
                  </a:cubicBezTo>
                  <a:close/>
                </a:path>
              </a:pathLst>
            </a:custGeom>
            <a:solidFill>
              <a:srgbClr val="D0D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337;p40">
              <a:extLst>
                <a:ext uri="{FF2B5EF4-FFF2-40B4-BE49-F238E27FC236}">
                  <a16:creationId xmlns="" xmlns:a16="http://schemas.microsoft.com/office/drawing/2014/main" id="{9F651B08-1F0D-49B3-81FA-8993135047BD}"/>
                </a:ext>
              </a:extLst>
            </p:cNvPr>
            <p:cNvSpPr/>
            <p:nvPr/>
          </p:nvSpPr>
          <p:spPr>
            <a:xfrm>
              <a:off x="-488350" y="2898250"/>
              <a:ext cx="302925" cy="505400"/>
            </a:xfrm>
            <a:custGeom>
              <a:avLst/>
              <a:gdLst/>
              <a:ahLst/>
              <a:cxnLst/>
              <a:rect l="l" t="t" r="r" b="b"/>
              <a:pathLst>
                <a:path w="12117" h="20216" extrusionOk="0">
                  <a:moveTo>
                    <a:pt x="1" y="0"/>
                  </a:moveTo>
                  <a:lnTo>
                    <a:pt x="1" y="0"/>
                  </a:lnTo>
                  <a:cubicBezTo>
                    <a:pt x="752" y="1176"/>
                    <a:pt x="1141" y="2515"/>
                    <a:pt x="1276" y="3904"/>
                  </a:cubicBezTo>
                  <a:cubicBezTo>
                    <a:pt x="5478" y="5909"/>
                    <a:pt x="6158" y="10083"/>
                    <a:pt x="6562" y="12499"/>
                  </a:cubicBezTo>
                  <a:cubicBezTo>
                    <a:pt x="7136" y="15957"/>
                    <a:pt x="6633" y="20215"/>
                    <a:pt x="6633" y="20215"/>
                  </a:cubicBezTo>
                  <a:lnTo>
                    <a:pt x="12117" y="20208"/>
                  </a:lnTo>
                  <a:cubicBezTo>
                    <a:pt x="12117" y="20208"/>
                    <a:pt x="11897" y="15305"/>
                    <a:pt x="11323" y="11316"/>
                  </a:cubicBezTo>
                  <a:cubicBezTo>
                    <a:pt x="10849" y="8063"/>
                    <a:pt x="9035" y="1679"/>
                    <a:pt x="1" y="0"/>
                  </a:cubicBezTo>
                  <a:close/>
                </a:path>
              </a:pathLst>
            </a:custGeom>
            <a:solidFill>
              <a:srgbClr val="88A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338;p40">
              <a:extLst>
                <a:ext uri="{FF2B5EF4-FFF2-40B4-BE49-F238E27FC236}">
                  <a16:creationId xmlns="" xmlns:a16="http://schemas.microsoft.com/office/drawing/2014/main" id="{3D32E224-08CA-4697-B044-6F68952155C7}"/>
                </a:ext>
              </a:extLst>
            </p:cNvPr>
            <p:cNvSpPr/>
            <p:nvPr/>
          </p:nvSpPr>
          <p:spPr>
            <a:xfrm>
              <a:off x="-792500" y="2732425"/>
              <a:ext cx="205875" cy="441650"/>
            </a:xfrm>
            <a:custGeom>
              <a:avLst/>
              <a:gdLst/>
              <a:ahLst/>
              <a:cxnLst/>
              <a:rect l="l" t="t" r="r" b="b"/>
              <a:pathLst>
                <a:path w="8235" h="17666" extrusionOk="0">
                  <a:moveTo>
                    <a:pt x="114" y="1"/>
                  </a:moveTo>
                  <a:cubicBezTo>
                    <a:pt x="50" y="1"/>
                    <a:pt x="1" y="51"/>
                    <a:pt x="1" y="114"/>
                  </a:cubicBezTo>
                  <a:lnTo>
                    <a:pt x="1" y="17552"/>
                  </a:lnTo>
                  <a:cubicBezTo>
                    <a:pt x="1" y="17616"/>
                    <a:pt x="50" y="17665"/>
                    <a:pt x="114" y="17665"/>
                  </a:cubicBezTo>
                  <a:lnTo>
                    <a:pt x="8121" y="17665"/>
                  </a:lnTo>
                  <a:cubicBezTo>
                    <a:pt x="8184" y="17665"/>
                    <a:pt x="8234" y="17616"/>
                    <a:pt x="8234" y="17552"/>
                  </a:cubicBezTo>
                  <a:lnTo>
                    <a:pt x="8234" y="114"/>
                  </a:lnTo>
                  <a:cubicBezTo>
                    <a:pt x="8234" y="51"/>
                    <a:pt x="8184" y="1"/>
                    <a:pt x="8121" y="1"/>
                  </a:cubicBezTo>
                  <a:close/>
                </a:path>
              </a:pathLst>
            </a:custGeom>
            <a:solidFill>
              <a:srgbClr val="88A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339;p40">
              <a:extLst>
                <a:ext uri="{FF2B5EF4-FFF2-40B4-BE49-F238E27FC236}">
                  <a16:creationId xmlns="" xmlns:a16="http://schemas.microsoft.com/office/drawing/2014/main" id="{0F84FA09-D85E-41B5-9696-ECF1EB7D2B37}"/>
                </a:ext>
              </a:extLst>
            </p:cNvPr>
            <p:cNvSpPr/>
            <p:nvPr/>
          </p:nvSpPr>
          <p:spPr>
            <a:xfrm>
              <a:off x="-792500" y="2820125"/>
              <a:ext cx="205875" cy="353950"/>
            </a:xfrm>
            <a:custGeom>
              <a:avLst/>
              <a:gdLst/>
              <a:ahLst/>
              <a:cxnLst/>
              <a:rect l="l" t="t" r="r" b="b"/>
              <a:pathLst>
                <a:path w="8235" h="14158" extrusionOk="0">
                  <a:moveTo>
                    <a:pt x="8234" y="0"/>
                  </a:moveTo>
                  <a:cubicBezTo>
                    <a:pt x="6626" y="4330"/>
                    <a:pt x="3976" y="8383"/>
                    <a:pt x="164" y="10756"/>
                  </a:cubicBezTo>
                  <a:cubicBezTo>
                    <a:pt x="64" y="10820"/>
                    <a:pt x="1" y="10926"/>
                    <a:pt x="1" y="11040"/>
                  </a:cubicBezTo>
                  <a:lnTo>
                    <a:pt x="1" y="13817"/>
                  </a:lnTo>
                  <a:cubicBezTo>
                    <a:pt x="1" y="14001"/>
                    <a:pt x="156" y="14157"/>
                    <a:pt x="341" y="14157"/>
                  </a:cubicBezTo>
                  <a:lnTo>
                    <a:pt x="7901" y="14157"/>
                  </a:lnTo>
                  <a:cubicBezTo>
                    <a:pt x="8085" y="14157"/>
                    <a:pt x="8234" y="14001"/>
                    <a:pt x="8234" y="13817"/>
                  </a:cubicBezTo>
                  <a:lnTo>
                    <a:pt x="8234" y="0"/>
                  </a:lnTo>
                  <a:close/>
                </a:path>
              </a:pathLst>
            </a:custGeom>
            <a:solidFill>
              <a:srgbClr val="D1D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340;p40">
              <a:extLst>
                <a:ext uri="{FF2B5EF4-FFF2-40B4-BE49-F238E27FC236}">
                  <a16:creationId xmlns="" xmlns:a16="http://schemas.microsoft.com/office/drawing/2014/main" id="{F39D5CE7-16D9-4360-A9B8-1D0172DD9382}"/>
                </a:ext>
              </a:extLst>
            </p:cNvPr>
            <p:cNvSpPr/>
            <p:nvPr/>
          </p:nvSpPr>
          <p:spPr>
            <a:xfrm>
              <a:off x="-747150" y="3174050"/>
              <a:ext cx="115350" cy="32075"/>
            </a:xfrm>
            <a:custGeom>
              <a:avLst/>
              <a:gdLst/>
              <a:ahLst/>
              <a:cxnLst/>
              <a:rect l="l" t="t" r="r" b="b"/>
              <a:pathLst>
                <a:path w="4614" h="1283" extrusionOk="0">
                  <a:moveTo>
                    <a:pt x="0" y="0"/>
                  </a:moveTo>
                  <a:lnTo>
                    <a:pt x="0" y="1127"/>
                  </a:lnTo>
                  <a:cubicBezTo>
                    <a:pt x="0" y="1212"/>
                    <a:pt x="71" y="1283"/>
                    <a:pt x="156" y="1283"/>
                  </a:cubicBezTo>
                  <a:lnTo>
                    <a:pt x="4457" y="1283"/>
                  </a:lnTo>
                  <a:cubicBezTo>
                    <a:pt x="4542" y="1283"/>
                    <a:pt x="4613" y="1212"/>
                    <a:pt x="4613" y="1127"/>
                  </a:cubicBezTo>
                  <a:lnTo>
                    <a:pt x="4606" y="0"/>
                  </a:lnTo>
                  <a:close/>
                </a:path>
              </a:pathLst>
            </a:custGeom>
            <a:solidFill>
              <a:srgbClr val="D89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341;p40">
              <a:extLst>
                <a:ext uri="{FF2B5EF4-FFF2-40B4-BE49-F238E27FC236}">
                  <a16:creationId xmlns="" xmlns:a16="http://schemas.microsoft.com/office/drawing/2014/main" id="{FB8A59FC-97A4-486B-A3B3-F5FB9FDFC696}"/>
                </a:ext>
              </a:extLst>
            </p:cNvPr>
            <p:cNvSpPr/>
            <p:nvPr/>
          </p:nvSpPr>
          <p:spPr>
            <a:xfrm>
              <a:off x="-726775" y="3206100"/>
              <a:ext cx="74600" cy="15450"/>
            </a:xfrm>
            <a:custGeom>
              <a:avLst/>
              <a:gdLst/>
              <a:ahLst/>
              <a:cxnLst/>
              <a:rect l="l" t="t" r="r" b="b"/>
              <a:pathLst>
                <a:path w="2984" h="618" extrusionOk="0">
                  <a:moveTo>
                    <a:pt x="0" y="1"/>
                  </a:moveTo>
                  <a:cubicBezTo>
                    <a:pt x="0" y="341"/>
                    <a:pt x="270" y="617"/>
                    <a:pt x="610" y="617"/>
                  </a:cubicBezTo>
                  <a:lnTo>
                    <a:pt x="2367" y="617"/>
                  </a:lnTo>
                  <a:cubicBezTo>
                    <a:pt x="2707" y="617"/>
                    <a:pt x="2983" y="341"/>
                    <a:pt x="2983" y="1"/>
                  </a:cubicBezTo>
                  <a:close/>
                </a:path>
              </a:pathLst>
            </a:custGeom>
            <a:solidFill>
              <a:srgbClr val="C3C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342;p40">
              <a:extLst>
                <a:ext uri="{FF2B5EF4-FFF2-40B4-BE49-F238E27FC236}">
                  <a16:creationId xmlns="" xmlns:a16="http://schemas.microsoft.com/office/drawing/2014/main" id="{F3A03784-1E7C-4529-A28F-84B7392F06D8}"/>
                </a:ext>
              </a:extLst>
            </p:cNvPr>
            <p:cNvSpPr/>
            <p:nvPr/>
          </p:nvSpPr>
          <p:spPr>
            <a:xfrm>
              <a:off x="-654150" y="2853950"/>
              <a:ext cx="175575" cy="168825"/>
            </a:xfrm>
            <a:custGeom>
              <a:avLst/>
              <a:gdLst/>
              <a:ahLst/>
              <a:cxnLst/>
              <a:rect l="l" t="t" r="r" b="b"/>
              <a:pathLst>
                <a:path w="7023" h="6753" extrusionOk="0">
                  <a:moveTo>
                    <a:pt x="3655" y="1"/>
                  </a:moveTo>
                  <a:cubicBezTo>
                    <a:pt x="3651" y="1"/>
                    <a:pt x="3647" y="1"/>
                    <a:pt x="3642" y="1"/>
                  </a:cubicBezTo>
                  <a:cubicBezTo>
                    <a:pt x="2275" y="1"/>
                    <a:pt x="1042" y="823"/>
                    <a:pt x="525" y="2084"/>
                  </a:cubicBezTo>
                  <a:cubicBezTo>
                    <a:pt x="0" y="3345"/>
                    <a:pt x="291" y="4798"/>
                    <a:pt x="1255" y="5761"/>
                  </a:cubicBezTo>
                  <a:cubicBezTo>
                    <a:pt x="1899" y="6411"/>
                    <a:pt x="2767" y="6753"/>
                    <a:pt x="3648" y="6753"/>
                  </a:cubicBezTo>
                  <a:cubicBezTo>
                    <a:pt x="4083" y="6753"/>
                    <a:pt x="4522" y="6669"/>
                    <a:pt x="4939" y="6498"/>
                  </a:cubicBezTo>
                  <a:cubicBezTo>
                    <a:pt x="6200" y="5974"/>
                    <a:pt x="7022" y="4741"/>
                    <a:pt x="7022" y="3373"/>
                  </a:cubicBezTo>
                  <a:cubicBezTo>
                    <a:pt x="7022" y="1514"/>
                    <a:pt x="5513" y="1"/>
                    <a:pt x="3655" y="1"/>
                  </a:cubicBezTo>
                  <a:close/>
                </a:path>
              </a:pathLst>
            </a:custGeom>
            <a:solidFill>
              <a:srgbClr val="D89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343;p40">
              <a:extLst>
                <a:ext uri="{FF2B5EF4-FFF2-40B4-BE49-F238E27FC236}">
                  <a16:creationId xmlns="" xmlns:a16="http://schemas.microsoft.com/office/drawing/2014/main" id="{30112D62-6DEC-4CC4-BDFD-FC2C90BD1A26}"/>
                </a:ext>
              </a:extLst>
            </p:cNvPr>
            <p:cNvSpPr/>
            <p:nvPr/>
          </p:nvSpPr>
          <p:spPr>
            <a:xfrm>
              <a:off x="-640325" y="2866700"/>
              <a:ext cx="148800" cy="143150"/>
            </a:xfrm>
            <a:custGeom>
              <a:avLst/>
              <a:gdLst/>
              <a:ahLst/>
              <a:cxnLst/>
              <a:rect l="l" t="t" r="r" b="b"/>
              <a:pathLst>
                <a:path w="5952" h="5726" extrusionOk="0">
                  <a:moveTo>
                    <a:pt x="3091" y="1"/>
                  </a:moveTo>
                  <a:cubicBezTo>
                    <a:pt x="2345" y="1"/>
                    <a:pt x="1612" y="292"/>
                    <a:pt x="1063" y="837"/>
                  </a:cubicBezTo>
                  <a:cubicBezTo>
                    <a:pt x="248" y="1659"/>
                    <a:pt x="0" y="2892"/>
                    <a:pt x="446" y="3962"/>
                  </a:cubicBezTo>
                  <a:cubicBezTo>
                    <a:pt x="886" y="5032"/>
                    <a:pt x="1934" y="5726"/>
                    <a:pt x="3089" y="5726"/>
                  </a:cubicBezTo>
                  <a:cubicBezTo>
                    <a:pt x="4670" y="5726"/>
                    <a:pt x="5952" y="4444"/>
                    <a:pt x="5952" y="2863"/>
                  </a:cubicBezTo>
                  <a:cubicBezTo>
                    <a:pt x="5952" y="1708"/>
                    <a:pt x="5258" y="660"/>
                    <a:pt x="4188" y="220"/>
                  </a:cubicBezTo>
                  <a:cubicBezTo>
                    <a:pt x="3833" y="72"/>
                    <a:pt x="3460" y="1"/>
                    <a:pt x="3091" y="1"/>
                  </a:cubicBezTo>
                  <a:close/>
                </a:path>
              </a:pathLst>
            </a:custGeom>
            <a:solidFill>
              <a:srgbClr val="C3C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344;p40">
              <a:extLst>
                <a:ext uri="{FF2B5EF4-FFF2-40B4-BE49-F238E27FC236}">
                  <a16:creationId xmlns="" xmlns:a16="http://schemas.microsoft.com/office/drawing/2014/main" id="{CDD3FFE4-DC05-4417-9D71-C3D53F442284}"/>
                </a:ext>
              </a:extLst>
            </p:cNvPr>
            <p:cNvSpPr/>
            <p:nvPr/>
          </p:nvSpPr>
          <p:spPr>
            <a:xfrm>
              <a:off x="-736000" y="2597100"/>
              <a:ext cx="92850" cy="135350"/>
            </a:xfrm>
            <a:custGeom>
              <a:avLst/>
              <a:gdLst/>
              <a:ahLst/>
              <a:cxnLst/>
              <a:rect l="l" t="t" r="r" b="b"/>
              <a:pathLst>
                <a:path w="3714" h="5414" extrusionOk="0">
                  <a:moveTo>
                    <a:pt x="1" y="1"/>
                  </a:moveTo>
                  <a:lnTo>
                    <a:pt x="1" y="5414"/>
                  </a:lnTo>
                  <a:lnTo>
                    <a:pt x="3714" y="5414"/>
                  </a:lnTo>
                  <a:lnTo>
                    <a:pt x="3714" y="1"/>
                  </a:lnTo>
                  <a:close/>
                </a:path>
              </a:pathLst>
            </a:custGeom>
            <a:solidFill>
              <a:srgbClr val="C3C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345;p40">
              <a:extLst>
                <a:ext uri="{FF2B5EF4-FFF2-40B4-BE49-F238E27FC236}">
                  <a16:creationId xmlns="" xmlns:a16="http://schemas.microsoft.com/office/drawing/2014/main" id="{96C313D8-5C1F-433B-908F-92F8AA31870A}"/>
                </a:ext>
              </a:extLst>
            </p:cNvPr>
            <p:cNvSpPr/>
            <p:nvPr/>
          </p:nvSpPr>
          <p:spPr>
            <a:xfrm>
              <a:off x="-769300" y="2573725"/>
              <a:ext cx="159450" cy="23400"/>
            </a:xfrm>
            <a:custGeom>
              <a:avLst/>
              <a:gdLst/>
              <a:ahLst/>
              <a:cxnLst/>
              <a:rect l="l" t="t" r="r" b="b"/>
              <a:pathLst>
                <a:path w="6378" h="936" extrusionOk="0">
                  <a:moveTo>
                    <a:pt x="1" y="0"/>
                  </a:moveTo>
                  <a:cubicBezTo>
                    <a:pt x="1" y="517"/>
                    <a:pt x="419" y="936"/>
                    <a:pt x="936" y="936"/>
                  </a:cubicBezTo>
                  <a:lnTo>
                    <a:pt x="5443" y="936"/>
                  </a:lnTo>
                  <a:cubicBezTo>
                    <a:pt x="5960" y="936"/>
                    <a:pt x="6378" y="517"/>
                    <a:pt x="6378" y="0"/>
                  </a:cubicBezTo>
                  <a:close/>
                </a:path>
              </a:pathLst>
            </a:custGeom>
            <a:solidFill>
              <a:srgbClr val="D89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346;p40">
              <a:extLst>
                <a:ext uri="{FF2B5EF4-FFF2-40B4-BE49-F238E27FC236}">
                  <a16:creationId xmlns="" xmlns:a16="http://schemas.microsoft.com/office/drawing/2014/main" id="{0DE7CED4-7291-4322-B446-D94C117C0C37}"/>
                </a:ext>
              </a:extLst>
            </p:cNvPr>
            <p:cNvSpPr/>
            <p:nvPr/>
          </p:nvSpPr>
          <p:spPr>
            <a:xfrm>
              <a:off x="-917025" y="3394950"/>
              <a:ext cx="756225" cy="56875"/>
            </a:xfrm>
            <a:custGeom>
              <a:avLst/>
              <a:gdLst/>
              <a:ahLst/>
              <a:cxnLst/>
              <a:rect l="l" t="t" r="r" b="b"/>
              <a:pathLst>
                <a:path w="30249" h="2275" extrusionOk="0">
                  <a:moveTo>
                    <a:pt x="376" y="0"/>
                  </a:moveTo>
                  <a:cubicBezTo>
                    <a:pt x="163" y="0"/>
                    <a:pt x="0" y="163"/>
                    <a:pt x="0" y="376"/>
                  </a:cubicBezTo>
                  <a:lnTo>
                    <a:pt x="0" y="1899"/>
                  </a:lnTo>
                  <a:cubicBezTo>
                    <a:pt x="0" y="2105"/>
                    <a:pt x="163" y="2275"/>
                    <a:pt x="376" y="2275"/>
                  </a:cubicBezTo>
                  <a:lnTo>
                    <a:pt x="29873" y="2275"/>
                  </a:lnTo>
                  <a:cubicBezTo>
                    <a:pt x="30079" y="2275"/>
                    <a:pt x="30249" y="2105"/>
                    <a:pt x="30249" y="1899"/>
                  </a:cubicBezTo>
                  <a:lnTo>
                    <a:pt x="30249" y="376"/>
                  </a:lnTo>
                  <a:cubicBezTo>
                    <a:pt x="30249" y="163"/>
                    <a:pt x="30079" y="0"/>
                    <a:pt x="29873" y="0"/>
                  </a:cubicBezTo>
                  <a:close/>
                </a:path>
              </a:pathLst>
            </a:custGeom>
            <a:solidFill>
              <a:srgbClr val="88A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347;p40">
              <a:extLst>
                <a:ext uri="{FF2B5EF4-FFF2-40B4-BE49-F238E27FC236}">
                  <a16:creationId xmlns="" xmlns:a16="http://schemas.microsoft.com/office/drawing/2014/main" id="{8789F2F1-6AE3-437F-9343-B9BB9CB5E2FF}"/>
                </a:ext>
              </a:extLst>
            </p:cNvPr>
            <p:cNvSpPr/>
            <p:nvPr/>
          </p:nvSpPr>
          <p:spPr>
            <a:xfrm>
              <a:off x="-1056625" y="3705125"/>
              <a:ext cx="917100" cy="55625"/>
            </a:xfrm>
            <a:custGeom>
              <a:avLst/>
              <a:gdLst/>
              <a:ahLst/>
              <a:cxnLst/>
              <a:rect l="l" t="t" r="r" b="b"/>
              <a:pathLst>
                <a:path w="36684" h="2225" extrusionOk="0">
                  <a:moveTo>
                    <a:pt x="3799" y="0"/>
                  </a:moveTo>
                  <a:cubicBezTo>
                    <a:pt x="2226" y="0"/>
                    <a:pt x="773" y="850"/>
                    <a:pt x="1" y="2225"/>
                  </a:cubicBezTo>
                  <a:lnTo>
                    <a:pt x="35989" y="2225"/>
                  </a:lnTo>
                  <a:cubicBezTo>
                    <a:pt x="36371" y="2225"/>
                    <a:pt x="36683" y="1913"/>
                    <a:pt x="36683" y="1531"/>
                  </a:cubicBezTo>
                  <a:lnTo>
                    <a:pt x="36683" y="694"/>
                  </a:lnTo>
                  <a:cubicBezTo>
                    <a:pt x="36683" y="312"/>
                    <a:pt x="36371" y="0"/>
                    <a:pt x="35989" y="0"/>
                  </a:cubicBezTo>
                  <a:close/>
                </a:path>
              </a:pathLst>
            </a:custGeom>
            <a:solidFill>
              <a:srgbClr val="C3C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348;p40">
              <a:extLst>
                <a:ext uri="{FF2B5EF4-FFF2-40B4-BE49-F238E27FC236}">
                  <a16:creationId xmlns="" xmlns:a16="http://schemas.microsoft.com/office/drawing/2014/main" id="{84DEE189-7C56-4727-A2AA-3760907FE802}"/>
                </a:ext>
              </a:extLst>
            </p:cNvPr>
            <p:cNvSpPr/>
            <p:nvPr/>
          </p:nvSpPr>
          <p:spPr>
            <a:xfrm>
              <a:off x="-777450" y="2985250"/>
              <a:ext cx="6775" cy="60525"/>
            </a:xfrm>
            <a:custGeom>
              <a:avLst/>
              <a:gdLst/>
              <a:ahLst/>
              <a:cxnLst/>
              <a:rect l="l" t="t" r="r" b="b"/>
              <a:pathLst>
                <a:path w="271" h="2421" extrusionOk="0">
                  <a:moveTo>
                    <a:pt x="135" y="1"/>
                  </a:moveTo>
                  <a:cubicBezTo>
                    <a:pt x="68" y="1"/>
                    <a:pt x="1" y="45"/>
                    <a:pt x="1" y="134"/>
                  </a:cubicBezTo>
                  <a:lnTo>
                    <a:pt x="1" y="2288"/>
                  </a:lnTo>
                  <a:cubicBezTo>
                    <a:pt x="1" y="2376"/>
                    <a:pt x="68" y="2421"/>
                    <a:pt x="135" y="2421"/>
                  </a:cubicBezTo>
                  <a:cubicBezTo>
                    <a:pt x="203" y="2421"/>
                    <a:pt x="270" y="2376"/>
                    <a:pt x="270" y="2288"/>
                  </a:cubicBezTo>
                  <a:lnTo>
                    <a:pt x="270" y="134"/>
                  </a:lnTo>
                  <a:cubicBezTo>
                    <a:pt x="270" y="45"/>
                    <a:pt x="203" y="1"/>
                    <a:pt x="135" y="1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349;p40">
              <a:extLst>
                <a:ext uri="{FF2B5EF4-FFF2-40B4-BE49-F238E27FC236}">
                  <a16:creationId xmlns="" xmlns:a16="http://schemas.microsoft.com/office/drawing/2014/main" id="{5F69AEE3-BC8E-4263-A53E-C235FCF06353}"/>
                </a:ext>
              </a:extLst>
            </p:cNvPr>
            <p:cNvSpPr/>
            <p:nvPr/>
          </p:nvSpPr>
          <p:spPr>
            <a:xfrm>
              <a:off x="-777450" y="2760475"/>
              <a:ext cx="6775" cy="160775"/>
            </a:xfrm>
            <a:custGeom>
              <a:avLst/>
              <a:gdLst/>
              <a:ahLst/>
              <a:cxnLst/>
              <a:rect l="l" t="t" r="r" b="b"/>
              <a:pathLst>
                <a:path w="271" h="6431" extrusionOk="0">
                  <a:moveTo>
                    <a:pt x="135" y="0"/>
                  </a:moveTo>
                  <a:cubicBezTo>
                    <a:pt x="68" y="0"/>
                    <a:pt x="1" y="45"/>
                    <a:pt x="1" y="133"/>
                  </a:cubicBezTo>
                  <a:lnTo>
                    <a:pt x="1" y="6298"/>
                  </a:lnTo>
                  <a:cubicBezTo>
                    <a:pt x="1" y="6386"/>
                    <a:pt x="68" y="6430"/>
                    <a:pt x="135" y="6430"/>
                  </a:cubicBezTo>
                  <a:cubicBezTo>
                    <a:pt x="203" y="6430"/>
                    <a:pt x="270" y="6386"/>
                    <a:pt x="270" y="6298"/>
                  </a:cubicBezTo>
                  <a:lnTo>
                    <a:pt x="270" y="133"/>
                  </a:lnTo>
                  <a:cubicBezTo>
                    <a:pt x="270" y="45"/>
                    <a:pt x="203" y="0"/>
                    <a:pt x="135" y="0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350;p40">
              <a:extLst>
                <a:ext uri="{FF2B5EF4-FFF2-40B4-BE49-F238E27FC236}">
                  <a16:creationId xmlns="" xmlns:a16="http://schemas.microsoft.com/office/drawing/2014/main" id="{D30992B5-4558-43C3-89EE-D07A52AB252D}"/>
                </a:ext>
              </a:extLst>
            </p:cNvPr>
            <p:cNvSpPr/>
            <p:nvPr/>
          </p:nvSpPr>
          <p:spPr>
            <a:xfrm>
              <a:off x="-898425" y="3406650"/>
              <a:ext cx="24325" cy="23000"/>
            </a:xfrm>
            <a:custGeom>
              <a:avLst/>
              <a:gdLst/>
              <a:ahLst/>
              <a:cxnLst/>
              <a:rect l="l" t="t" r="r" b="b"/>
              <a:pathLst>
                <a:path w="973" h="920" extrusionOk="0">
                  <a:moveTo>
                    <a:pt x="539" y="259"/>
                  </a:moveTo>
                  <a:lnTo>
                    <a:pt x="539" y="259"/>
                  </a:lnTo>
                  <a:cubicBezTo>
                    <a:pt x="539" y="259"/>
                    <a:pt x="538" y="259"/>
                    <a:pt x="537" y="260"/>
                  </a:cubicBezTo>
                  <a:lnTo>
                    <a:pt x="537" y="260"/>
                  </a:lnTo>
                  <a:cubicBezTo>
                    <a:pt x="538" y="259"/>
                    <a:pt x="539" y="259"/>
                    <a:pt x="539" y="259"/>
                  </a:cubicBezTo>
                  <a:close/>
                  <a:moveTo>
                    <a:pt x="569" y="1"/>
                  </a:moveTo>
                  <a:cubicBezTo>
                    <a:pt x="474" y="1"/>
                    <a:pt x="378" y="24"/>
                    <a:pt x="291" y="71"/>
                  </a:cubicBezTo>
                  <a:cubicBezTo>
                    <a:pt x="121" y="170"/>
                    <a:pt x="15" y="347"/>
                    <a:pt x="7" y="538"/>
                  </a:cubicBezTo>
                  <a:cubicBezTo>
                    <a:pt x="0" y="652"/>
                    <a:pt x="29" y="758"/>
                    <a:pt x="78" y="850"/>
                  </a:cubicBezTo>
                  <a:cubicBezTo>
                    <a:pt x="107" y="899"/>
                    <a:pt x="149" y="919"/>
                    <a:pt x="191" y="919"/>
                  </a:cubicBezTo>
                  <a:cubicBezTo>
                    <a:pt x="282" y="919"/>
                    <a:pt x="370" y="822"/>
                    <a:pt x="312" y="715"/>
                  </a:cubicBezTo>
                  <a:lnTo>
                    <a:pt x="298" y="680"/>
                  </a:lnTo>
                  <a:cubicBezTo>
                    <a:pt x="295" y="675"/>
                    <a:pt x="294" y="672"/>
                    <a:pt x="293" y="672"/>
                  </a:cubicBezTo>
                  <a:lnTo>
                    <a:pt x="293" y="672"/>
                  </a:lnTo>
                  <a:cubicBezTo>
                    <a:pt x="292" y="672"/>
                    <a:pt x="294" y="678"/>
                    <a:pt x="298" y="687"/>
                  </a:cubicBezTo>
                  <a:lnTo>
                    <a:pt x="291" y="673"/>
                  </a:lnTo>
                  <a:cubicBezTo>
                    <a:pt x="284" y="652"/>
                    <a:pt x="277" y="637"/>
                    <a:pt x="277" y="616"/>
                  </a:cubicBezTo>
                  <a:lnTo>
                    <a:pt x="277" y="609"/>
                  </a:lnTo>
                  <a:lnTo>
                    <a:pt x="277" y="574"/>
                  </a:lnTo>
                  <a:cubicBezTo>
                    <a:pt x="277" y="560"/>
                    <a:pt x="284" y="517"/>
                    <a:pt x="277" y="510"/>
                  </a:cubicBezTo>
                  <a:lnTo>
                    <a:pt x="277" y="503"/>
                  </a:lnTo>
                  <a:cubicBezTo>
                    <a:pt x="277" y="496"/>
                    <a:pt x="277" y="489"/>
                    <a:pt x="284" y="475"/>
                  </a:cubicBezTo>
                  <a:cubicBezTo>
                    <a:pt x="284" y="467"/>
                    <a:pt x="284" y="453"/>
                    <a:pt x="291" y="446"/>
                  </a:cubicBezTo>
                  <a:lnTo>
                    <a:pt x="298" y="426"/>
                  </a:lnTo>
                  <a:lnTo>
                    <a:pt x="298" y="426"/>
                  </a:lnTo>
                  <a:cubicBezTo>
                    <a:pt x="293" y="439"/>
                    <a:pt x="292" y="443"/>
                    <a:pt x="293" y="443"/>
                  </a:cubicBezTo>
                  <a:cubicBezTo>
                    <a:pt x="294" y="443"/>
                    <a:pt x="295" y="442"/>
                    <a:pt x="298" y="439"/>
                  </a:cubicBezTo>
                  <a:cubicBezTo>
                    <a:pt x="305" y="418"/>
                    <a:pt x="319" y="397"/>
                    <a:pt x="326" y="382"/>
                  </a:cubicBezTo>
                  <a:lnTo>
                    <a:pt x="333" y="368"/>
                  </a:lnTo>
                  <a:lnTo>
                    <a:pt x="333" y="368"/>
                  </a:lnTo>
                  <a:cubicBezTo>
                    <a:pt x="329" y="377"/>
                    <a:pt x="327" y="383"/>
                    <a:pt x="328" y="383"/>
                  </a:cubicBezTo>
                  <a:cubicBezTo>
                    <a:pt x="329" y="383"/>
                    <a:pt x="331" y="381"/>
                    <a:pt x="333" y="375"/>
                  </a:cubicBezTo>
                  <a:lnTo>
                    <a:pt x="355" y="354"/>
                  </a:lnTo>
                  <a:lnTo>
                    <a:pt x="376" y="333"/>
                  </a:lnTo>
                  <a:lnTo>
                    <a:pt x="383" y="326"/>
                  </a:lnTo>
                  <a:cubicBezTo>
                    <a:pt x="390" y="319"/>
                    <a:pt x="411" y="304"/>
                    <a:pt x="433" y="297"/>
                  </a:cubicBezTo>
                  <a:lnTo>
                    <a:pt x="447" y="290"/>
                  </a:lnTo>
                  <a:cubicBezTo>
                    <a:pt x="454" y="287"/>
                    <a:pt x="457" y="285"/>
                    <a:pt x="457" y="285"/>
                  </a:cubicBezTo>
                  <a:lnTo>
                    <a:pt x="457" y="285"/>
                  </a:lnTo>
                  <a:cubicBezTo>
                    <a:pt x="456" y="285"/>
                    <a:pt x="450" y="287"/>
                    <a:pt x="440" y="290"/>
                  </a:cubicBezTo>
                  <a:lnTo>
                    <a:pt x="468" y="276"/>
                  </a:lnTo>
                  <a:cubicBezTo>
                    <a:pt x="489" y="269"/>
                    <a:pt x="511" y="269"/>
                    <a:pt x="532" y="262"/>
                  </a:cubicBezTo>
                  <a:lnTo>
                    <a:pt x="603" y="262"/>
                  </a:lnTo>
                  <a:cubicBezTo>
                    <a:pt x="624" y="269"/>
                    <a:pt x="645" y="269"/>
                    <a:pt x="666" y="276"/>
                  </a:cubicBezTo>
                  <a:lnTo>
                    <a:pt x="695" y="283"/>
                  </a:lnTo>
                  <a:lnTo>
                    <a:pt x="688" y="283"/>
                  </a:lnTo>
                  <a:lnTo>
                    <a:pt x="702" y="290"/>
                  </a:lnTo>
                  <a:cubicBezTo>
                    <a:pt x="728" y="307"/>
                    <a:pt x="753" y="314"/>
                    <a:pt x="777" y="314"/>
                  </a:cubicBezTo>
                  <a:cubicBezTo>
                    <a:pt x="896" y="314"/>
                    <a:pt x="972" y="134"/>
                    <a:pt x="836" y="64"/>
                  </a:cubicBezTo>
                  <a:cubicBezTo>
                    <a:pt x="753" y="22"/>
                    <a:pt x="661" y="1"/>
                    <a:pt x="569" y="1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351;p40">
              <a:extLst>
                <a:ext uri="{FF2B5EF4-FFF2-40B4-BE49-F238E27FC236}">
                  <a16:creationId xmlns="" xmlns:a16="http://schemas.microsoft.com/office/drawing/2014/main" id="{663809C1-A1BF-4EE8-AE15-C1CEE5F0AE95}"/>
                </a:ext>
              </a:extLst>
            </p:cNvPr>
            <p:cNvSpPr/>
            <p:nvPr/>
          </p:nvSpPr>
          <p:spPr>
            <a:xfrm>
              <a:off x="-853425" y="3406800"/>
              <a:ext cx="195575" cy="6775"/>
            </a:xfrm>
            <a:custGeom>
              <a:avLst/>
              <a:gdLst/>
              <a:ahLst/>
              <a:cxnLst/>
              <a:rect l="l" t="t" r="r" b="b"/>
              <a:pathLst>
                <a:path w="7823" h="271" extrusionOk="0">
                  <a:moveTo>
                    <a:pt x="177" y="1"/>
                  </a:moveTo>
                  <a:cubicBezTo>
                    <a:pt x="0" y="1"/>
                    <a:pt x="0" y="270"/>
                    <a:pt x="177" y="270"/>
                  </a:cubicBezTo>
                  <a:lnTo>
                    <a:pt x="7645" y="270"/>
                  </a:lnTo>
                  <a:cubicBezTo>
                    <a:pt x="7823" y="270"/>
                    <a:pt x="7823" y="1"/>
                    <a:pt x="7645" y="1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352;p40">
              <a:extLst>
                <a:ext uri="{FF2B5EF4-FFF2-40B4-BE49-F238E27FC236}">
                  <a16:creationId xmlns="" xmlns:a16="http://schemas.microsoft.com/office/drawing/2014/main" id="{B38169EC-A3E7-4503-9E94-AC1812E3BD23}"/>
                </a:ext>
              </a:extLst>
            </p:cNvPr>
            <p:cNvSpPr/>
            <p:nvPr/>
          </p:nvSpPr>
          <p:spPr>
            <a:xfrm>
              <a:off x="-316175" y="3160825"/>
              <a:ext cx="31375" cy="214300"/>
            </a:xfrm>
            <a:custGeom>
              <a:avLst/>
              <a:gdLst/>
              <a:ahLst/>
              <a:cxnLst/>
              <a:rect l="l" t="t" r="r" b="b"/>
              <a:pathLst>
                <a:path w="1255" h="8572" extrusionOk="0">
                  <a:moveTo>
                    <a:pt x="153" y="1"/>
                  </a:moveTo>
                  <a:cubicBezTo>
                    <a:pt x="77" y="1"/>
                    <a:pt x="1" y="63"/>
                    <a:pt x="22" y="161"/>
                  </a:cubicBezTo>
                  <a:cubicBezTo>
                    <a:pt x="624" y="2251"/>
                    <a:pt x="915" y="4419"/>
                    <a:pt x="879" y="6602"/>
                  </a:cubicBezTo>
                  <a:cubicBezTo>
                    <a:pt x="872" y="7218"/>
                    <a:pt x="837" y="7835"/>
                    <a:pt x="773" y="8444"/>
                  </a:cubicBezTo>
                  <a:cubicBezTo>
                    <a:pt x="766" y="8529"/>
                    <a:pt x="828" y="8572"/>
                    <a:pt x="894" y="8572"/>
                  </a:cubicBezTo>
                  <a:cubicBezTo>
                    <a:pt x="961" y="8572"/>
                    <a:pt x="1032" y="8529"/>
                    <a:pt x="1042" y="8444"/>
                  </a:cubicBezTo>
                  <a:cubicBezTo>
                    <a:pt x="1255" y="6255"/>
                    <a:pt x="1149" y="4044"/>
                    <a:pt x="716" y="1883"/>
                  </a:cubicBezTo>
                  <a:cubicBezTo>
                    <a:pt x="596" y="1280"/>
                    <a:pt x="447" y="685"/>
                    <a:pt x="277" y="90"/>
                  </a:cubicBezTo>
                  <a:cubicBezTo>
                    <a:pt x="254" y="28"/>
                    <a:pt x="204" y="1"/>
                    <a:pt x="153" y="1"/>
                  </a:cubicBezTo>
                  <a:close/>
                </a:path>
              </a:pathLst>
            </a:custGeom>
            <a:solidFill>
              <a:srgbClr val="E6F0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5211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>
            <a:spLocks noGrp="1"/>
          </p:cNvSpPr>
          <p:nvPr>
            <p:ph type="title"/>
          </p:nvPr>
        </p:nvSpPr>
        <p:spPr>
          <a:xfrm>
            <a:off x="3228000" y="378144"/>
            <a:ext cx="5736000" cy="84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l-GR" dirty="0"/>
              <a:t>Αιμοσφαιρίνη</a:t>
            </a:r>
            <a:endParaRPr dirty="0"/>
          </a:p>
        </p:txBody>
      </p:sp>
      <p:pic>
        <p:nvPicPr>
          <p:cNvPr id="5" name="Εικόνα 4" descr="Εικόνα που περιέχει κείμενο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2707D6A8-6E0D-4D9B-95DE-BF2C31203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256" y="1317632"/>
            <a:ext cx="9791499" cy="49435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5A93F0-241B-4007-8341-798C87B34DE2}"/>
              </a:ext>
            </a:extLst>
          </p:cNvPr>
          <p:cNvSpPr txBox="1"/>
          <p:nvPr/>
        </p:nvSpPr>
        <p:spPr>
          <a:xfrm>
            <a:off x="3228000" y="6274671"/>
            <a:ext cx="1460229" cy="369332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l-GR" sz="1600" dirty="0">
                <a:solidFill>
                  <a:schemeClr val="dk1"/>
                </a:solidFill>
                <a:cs typeface="Hind Vadodara Light"/>
                <a:sym typeface="Hind Vadodara Light"/>
              </a:rPr>
              <a:t>Αιμοσφαιρίνη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8D851B3-B37D-4F3E-BFDA-5FADD77BADD7}"/>
              </a:ext>
            </a:extLst>
          </p:cNvPr>
          <p:cNvSpPr txBox="1"/>
          <p:nvPr/>
        </p:nvSpPr>
        <p:spPr>
          <a:xfrm>
            <a:off x="8853940" y="6360679"/>
            <a:ext cx="658728" cy="369332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l-GR" sz="1600" dirty="0">
                <a:solidFill>
                  <a:schemeClr val="dk1"/>
                </a:solidFill>
                <a:cs typeface="Hind Vadodara Light"/>
              </a:rPr>
              <a:t>Αίμη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2668313-0CBE-4EAC-B5A4-4292C670F491}"/>
              </a:ext>
            </a:extLst>
          </p:cNvPr>
          <p:cNvSpPr txBox="1"/>
          <p:nvPr/>
        </p:nvSpPr>
        <p:spPr>
          <a:xfrm>
            <a:off x="3469301" y="1943101"/>
            <a:ext cx="645363" cy="4001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dirty="0"/>
              <a:t>HbA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7302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>
            <a:spLocks noGrp="1"/>
          </p:cNvSpPr>
          <p:nvPr>
            <p:ph type="title"/>
          </p:nvPr>
        </p:nvSpPr>
        <p:spPr>
          <a:xfrm>
            <a:off x="2559626" y="398616"/>
            <a:ext cx="6849844" cy="810752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l-GR" sz="2400" dirty="0"/>
              <a:t>Η αλληλουχία της έκφρασης  των </a:t>
            </a:r>
            <a:r>
              <a:rPr lang="el-GR" sz="2400" dirty="0" err="1"/>
              <a:t>σφαιρινικών</a:t>
            </a:r>
            <a:r>
              <a:rPr lang="el-GR" sz="2400" dirty="0"/>
              <a:t> αλύσων κατά τη διάρκεια της ζωής του ανθρώπου</a:t>
            </a:r>
            <a:endParaRPr sz="2400" dirty="0"/>
          </a:p>
        </p:txBody>
      </p:sp>
      <p:pic>
        <p:nvPicPr>
          <p:cNvPr id="3" name="Εικόνα 2">
            <a:extLst>
              <a:ext uri="{FF2B5EF4-FFF2-40B4-BE49-F238E27FC236}">
                <a16:creationId xmlns="" xmlns:a16="http://schemas.microsoft.com/office/drawing/2014/main" id="{80E80350-A6A9-46FB-997C-E5C923884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021" y="1529327"/>
            <a:ext cx="8293100" cy="51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32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>
            <a:spLocks noGrp="1"/>
          </p:cNvSpPr>
          <p:nvPr>
            <p:ph type="title"/>
          </p:nvPr>
        </p:nvSpPr>
        <p:spPr>
          <a:xfrm>
            <a:off x="3228000" y="266528"/>
            <a:ext cx="5736000" cy="84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l-GR" sz="3700" dirty="0"/>
              <a:t>Ομοιόσταση του σιδήρου</a:t>
            </a:r>
            <a:endParaRPr sz="3700" dirty="0"/>
          </a:p>
        </p:txBody>
      </p:sp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77EBBCDF-666B-41D7-88CA-278BE5950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093" y="1218145"/>
            <a:ext cx="8478908" cy="554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20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1"/>
          <p:cNvSpPr txBox="1">
            <a:spLocks noGrp="1"/>
          </p:cNvSpPr>
          <p:nvPr>
            <p:ph type="title" idx="8"/>
          </p:nvPr>
        </p:nvSpPr>
        <p:spPr>
          <a:xfrm>
            <a:off x="3228000" y="378144"/>
            <a:ext cx="5736000" cy="84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l-GR" dirty="0"/>
              <a:t>Αναιμία- ορισμοί</a:t>
            </a:r>
            <a:endParaRPr dirty="0"/>
          </a:p>
        </p:txBody>
      </p:sp>
      <p:sp>
        <p:nvSpPr>
          <p:cNvPr id="363" name="Google Shape;363;p41"/>
          <p:cNvSpPr/>
          <p:nvPr/>
        </p:nvSpPr>
        <p:spPr>
          <a:xfrm>
            <a:off x="1892715" y="3819775"/>
            <a:ext cx="3936800" cy="1488320"/>
          </a:xfrm>
          <a:prstGeom prst="roundRect">
            <a:avLst>
              <a:gd name="adj" fmla="val 923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dirty="0"/>
          </a:p>
        </p:txBody>
      </p:sp>
      <p:sp>
        <p:nvSpPr>
          <p:cNvPr id="364" name="Google Shape;364;p41"/>
          <p:cNvSpPr/>
          <p:nvPr/>
        </p:nvSpPr>
        <p:spPr>
          <a:xfrm>
            <a:off x="2023905" y="1912825"/>
            <a:ext cx="7847975" cy="1660947"/>
          </a:xfrm>
          <a:prstGeom prst="roundRect">
            <a:avLst>
              <a:gd name="adj" fmla="val 923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365" name="Google Shape;365;p41"/>
          <p:cNvSpPr/>
          <p:nvPr/>
        </p:nvSpPr>
        <p:spPr>
          <a:xfrm>
            <a:off x="1288087" y="2175305"/>
            <a:ext cx="1256800" cy="12568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368" name="Google Shape;368;p41"/>
          <p:cNvSpPr txBox="1">
            <a:spLocks noGrp="1"/>
          </p:cNvSpPr>
          <p:nvPr>
            <p:ph type="subTitle" idx="5"/>
          </p:nvPr>
        </p:nvSpPr>
        <p:spPr>
          <a:xfrm flipH="1">
            <a:off x="2368669" y="2421743"/>
            <a:ext cx="7573835" cy="1190632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marL="0" indent="0"/>
            <a:r>
              <a:rPr lang="el-GR" sz="2100" dirty="0"/>
              <a:t>Ελάττωση της μάζας</a:t>
            </a:r>
          </a:p>
          <a:p>
            <a:pPr marL="0" indent="0"/>
            <a:r>
              <a:rPr lang="el-GR" sz="2100" dirty="0"/>
              <a:t>των κυκλοφορούντων ερυθροκυττάρων </a:t>
            </a:r>
            <a:endParaRPr lang="en-US" sz="2100" dirty="0"/>
          </a:p>
          <a:p>
            <a:pPr marL="0" indent="0"/>
            <a:r>
              <a:rPr lang="el-GR" sz="2100" dirty="0"/>
              <a:t>(</a:t>
            </a:r>
            <a:r>
              <a:rPr lang="en-US" sz="2100" dirty="0"/>
              <a:t>red blood cell mass)</a:t>
            </a:r>
            <a:endParaRPr sz="2100" dirty="0"/>
          </a:p>
        </p:txBody>
      </p:sp>
      <p:sp>
        <p:nvSpPr>
          <p:cNvPr id="369" name="Google Shape;369;p41"/>
          <p:cNvSpPr txBox="1">
            <a:spLocks noGrp="1"/>
          </p:cNvSpPr>
          <p:nvPr>
            <p:ph type="ctrTitle"/>
          </p:nvPr>
        </p:nvSpPr>
        <p:spPr>
          <a:xfrm flipH="1">
            <a:off x="6482864" y="4895064"/>
            <a:ext cx="2492400" cy="77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" dirty="0"/>
              <a:t>Hb&lt;12g/dl</a:t>
            </a:r>
            <a:endParaRPr dirty="0"/>
          </a:p>
        </p:txBody>
      </p:sp>
      <p:sp>
        <p:nvSpPr>
          <p:cNvPr id="370" name="Google Shape;370;p41"/>
          <p:cNvSpPr txBox="1">
            <a:spLocks noGrp="1"/>
          </p:cNvSpPr>
          <p:nvPr>
            <p:ph type="ctrTitle" idx="2"/>
          </p:nvPr>
        </p:nvSpPr>
        <p:spPr>
          <a:xfrm flipH="1">
            <a:off x="6472117" y="3819775"/>
            <a:ext cx="2428000" cy="612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-US" dirty="0"/>
              <a:t>Hb&lt;13g/dl</a:t>
            </a:r>
            <a:endParaRPr dirty="0"/>
          </a:p>
        </p:txBody>
      </p:sp>
      <p:sp>
        <p:nvSpPr>
          <p:cNvPr id="371" name="Google Shape;371;p41"/>
          <p:cNvSpPr txBox="1">
            <a:spLocks noGrp="1"/>
          </p:cNvSpPr>
          <p:nvPr>
            <p:ph type="ctrTitle" idx="4"/>
          </p:nvPr>
        </p:nvSpPr>
        <p:spPr>
          <a:xfrm flipH="1">
            <a:off x="4820661" y="1940251"/>
            <a:ext cx="2775444" cy="612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l-GR" sz="2400" dirty="0"/>
              <a:t>Αυστηρός ορισμός</a:t>
            </a:r>
            <a:endParaRPr sz="2400" dirty="0"/>
          </a:p>
        </p:txBody>
      </p:sp>
      <p:sp>
        <p:nvSpPr>
          <p:cNvPr id="372" name="Google Shape;372;p41"/>
          <p:cNvSpPr txBox="1">
            <a:spLocks noGrp="1"/>
          </p:cNvSpPr>
          <p:nvPr>
            <p:ph type="ctrTitle" idx="6"/>
          </p:nvPr>
        </p:nvSpPr>
        <p:spPr>
          <a:xfrm flipH="1">
            <a:off x="2781998" y="4254918"/>
            <a:ext cx="2805217" cy="569877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l-GR" sz="2700" dirty="0"/>
              <a:t>Ορισμός κατά </a:t>
            </a:r>
            <a:r>
              <a:rPr lang="en-US" sz="2700" dirty="0"/>
              <a:t>WHO</a:t>
            </a:r>
            <a:endParaRPr sz="2700" dirty="0"/>
          </a:p>
        </p:txBody>
      </p:sp>
      <p:sp>
        <p:nvSpPr>
          <p:cNvPr id="374" name="Google Shape;374;p41"/>
          <p:cNvSpPr/>
          <p:nvPr/>
        </p:nvSpPr>
        <p:spPr>
          <a:xfrm>
            <a:off x="1388939" y="2256700"/>
            <a:ext cx="1094000" cy="1094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375" name="Google Shape;375;p41"/>
          <p:cNvSpPr/>
          <p:nvPr/>
        </p:nvSpPr>
        <p:spPr>
          <a:xfrm>
            <a:off x="1288087" y="4057072"/>
            <a:ext cx="1256800" cy="12568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376" name="Google Shape;376;p41"/>
          <p:cNvSpPr/>
          <p:nvPr/>
        </p:nvSpPr>
        <p:spPr>
          <a:xfrm>
            <a:off x="1439655" y="4227500"/>
            <a:ext cx="934000" cy="93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377" name="Google Shape;377;p41"/>
          <p:cNvSpPr/>
          <p:nvPr/>
        </p:nvSpPr>
        <p:spPr>
          <a:xfrm>
            <a:off x="1439655" y="2336700"/>
            <a:ext cx="934000" cy="93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378" name="Google Shape;378;p41"/>
          <p:cNvSpPr/>
          <p:nvPr/>
        </p:nvSpPr>
        <p:spPr>
          <a:xfrm>
            <a:off x="6048069" y="4759700"/>
            <a:ext cx="934000" cy="934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379" name="Google Shape;379;p41"/>
          <p:cNvSpPr/>
          <p:nvPr/>
        </p:nvSpPr>
        <p:spPr>
          <a:xfrm>
            <a:off x="6033097" y="3638667"/>
            <a:ext cx="934000" cy="93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grpSp>
        <p:nvGrpSpPr>
          <p:cNvPr id="380" name="Google Shape;380;p41"/>
          <p:cNvGrpSpPr/>
          <p:nvPr/>
        </p:nvGrpSpPr>
        <p:grpSpPr>
          <a:xfrm>
            <a:off x="6288919" y="4987368"/>
            <a:ext cx="478665" cy="478665"/>
            <a:chOff x="-55988800" y="3982600"/>
            <a:chExt cx="319025" cy="319025"/>
          </a:xfrm>
        </p:grpSpPr>
        <p:sp>
          <p:nvSpPr>
            <p:cNvPr id="381" name="Google Shape;381;p41"/>
            <p:cNvSpPr/>
            <p:nvPr/>
          </p:nvSpPr>
          <p:spPr>
            <a:xfrm>
              <a:off x="-55791875" y="3982600"/>
              <a:ext cx="102400" cy="102425"/>
            </a:xfrm>
            <a:custGeom>
              <a:avLst/>
              <a:gdLst/>
              <a:ahLst/>
              <a:cxnLst/>
              <a:rect l="l" t="t" r="r" b="b"/>
              <a:pathLst>
                <a:path w="4096" h="4097" extrusionOk="0">
                  <a:moveTo>
                    <a:pt x="1859" y="1"/>
                  </a:moveTo>
                  <a:cubicBezTo>
                    <a:pt x="1071" y="1"/>
                    <a:pt x="410" y="379"/>
                    <a:pt x="0" y="977"/>
                  </a:cubicBezTo>
                  <a:cubicBezTo>
                    <a:pt x="1512" y="1450"/>
                    <a:pt x="2647" y="2647"/>
                    <a:pt x="3119" y="4096"/>
                  </a:cubicBezTo>
                  <a:cubicBezTo>
                    <a:pt x="3718" y="3687"/>
                    <a:pt x="4096" y="3025"/>
                    <a:pt x="4096" y="2237"/>
                  </a:cubicBezTo>
                  <a:cubicBezTo>
                    <a:pt x="4096" y="1009"/>
                    <a:pt x="3119" y="1"/>
                    <a:pt x="18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2" name="Google Shape;382;p41"/>
            <p:cNvSpPr/>
            <p:nvPr/>
          </p:nvSpPr>
          <p:spPr>
            <a:xfrm>
              <a:off x="-55969100" y="3982600"/>
              <a:ext cx="102400" cy="102425"/>
            </a:xfrm>
            <a:custGeom>
              <a:avLst/>
              <a:gdLst/>
              <a:ahLst/>
              <a:cxnLst/>
              <a:rect l="l" t="t" r="r" b="b"/>
              <a:pathLst>
                <a:path w="4096" h="4097" extrusionOk="0">
                  <a:moveTo>
                    <a:pt x="2269" y="1"/>
                  </a:moveTo>
                  <a:cubicBezTo>
                    <a:pt x="1040" y="1"/>
                    <a:pt x="1" y="977"/>
                    <a:pt x="1" y="2237"/>
                  </a:cubicBezTo>
                  <a:cubicBezTo>
                    <a:pt x="1" y="2994"/>
                    <a:pt x="410" y="3687"/>
                    <a:pt x="1009" y="4096"/>
                  </a:cubicBezTo>
                  <a:cubicBezTo>
                    <a:pt x="1481" y="2647"/>
                    <a:pt x="2647" y="1450"/>
                    <a:pt x="4096" y="977"/>
                  </a:cubicBezTo>
                  <a:cubicBezTo>
                    <a:pt x="3718" y="379"/>
                    <a:pt x="3057" y="1"/>
                    <a:pt x="22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3" name="Google Shape;383;p41"/>
            <p:cNvSpPr/>
            <p:nvPr/>
          </p:nvSpPr>
          <p:spPr>
            <a:xfrm>
              <a:off x="-55819450" y="4021200"/>
              <a:ext cx="92950" cy="92175"/>
            </a:xfrm>
            <a:custGeom>
              <a:avLst/>
              <a:gdLst/>
              <a:ahLst/>
              <a:cxnLst/>
              <a:rect l="l" t="t" r="r" b="b"/>
              <a:pathLst>
                <a:path w="3718" h="3687" extrusionOk="0">
                  <a:moveTo>
                    <a:pt x="32" y="0"/>
                  </a:moveTo>
                  <a:lnTo>
                    <a:pt x="32" y="1103"/>
                  </a:lnTo>
                  <a:cubicBezTo>
                    <a:pt x="1" y="2521"/>
                    <a:pt x="1198" y="3686"/>
                    <a:pt x="2615" y="3686"/>
                  </a:cubicBezTo>
                  <a:lnTo>
                    <a:pt x="3718" y="3686"/>
                  </a:lnTo>
                  <a:cubicBezTo>
                    <a:pt x="3529" y="1733"/>
                    <a:pt x="1985" y="158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4" name="Google Shape;384;p41"/>
            <p:cNvSpPr/>
            <p:nvPr/>
          </p:nvSpPr>
          <p:spPr>
            <a:xfrm>
              <a:off x="-55930500" y="4021200"/>
              <a:ext cx="92950" cy="92175"/>
            </a:xfrm>
            <a:custGeom>
              <a:avLst/>
              <a:gdLst/>
              <a:ahLst/>
              <a:cxnLst/>
              <a:rect l="l" t="t" r="r" b="b"/>
              <a:pathLst>
                <a:path w="3718" h="3687" extrusionOk="0">
                  <a:moveTo>
                    <a:pt x="3718" y="0"/>
                  </a:moveTo>
                  <a:cubicBezTo>
                    <a:pt x="1733" y="158"/>
                    <a:pt x="158" y="1733"/>
                    <a:pt x="0" y="3686"/>
                  </a:cubicBezTo>
                  <a:lnTo>
                    <a:pt x="1103" y="3686"/>
                  </a:lnTo>
                  <a:cubicBezTo>
                    <a:pt x="2552" y="3686"/>
                    <a:pt x="3718" y="2521"/>
                    <a:pt x="3718" y="1103"/>
                  </a:cubicBezTo>
                  <a:lnTo>
                    <a:pt x="37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5" name="Google Shape;385;p41"/>
            <p:cNvSpPr/>
            <p:nvPr/>
          </p:nvSpPr>
          <p:spPr>
            <a:xfrm>
              <a:off x="-55988800" y="4086575"/>
              <a:ext cx="319025" cy="215050"/>
            </a:xfrm>
            <a:custGeom>
              <a:avLst/>
              <a:gdLst/>
              <a:ahLst/>
              <a:cxnLst/>
              <a:rect l="l" t="t" r="r" b="b"/>
              <a:pathLst>
                <a:path w="12761" h="8602" extrusionOk="0">
                  <a:moveTo>
                    <a:pt x="4884" y="2584"/>
                  </a:moveTo>
                  <a:cubicBezTo>
                    <a:pt x="5105" y="2584"/>
                    <a:pt x="5262" y="2741"/>
                    <a:pt x="5262" y="2930"/>
                  </a:cubicBezTo>
                  <a:cubicBezTo>
                    <a:pt x="5262" y="3119"/>
                    <a:pt x="5105" y="3277"/>
                    <a:pt x="4884" y="3277"/>
                  </a:cubicBezTo>
                  <a:cubicBezTo>
                    <a:pt x="4695" y="3277"/>
                    <a:pt x="4538" y="3151"/>
                    <a:pt x="4538" y="2930"/>
                  </a:cubicBezTo>
                  <a:cubicBezTo>
                    <a:pt x="4538" y="2741"/>
                    <a:pt x="4695" y="2584"/>
                    <a:pt x="4884" y="2584"/>
                  </a:cubicBezTo>
                  <a:close/>
                  <a:moveTo>
                    <a:pt x="7877" y="2615"/>
                  </a:moveTo>
                  <a:cubicBezTo>
                    <a:pt x="8098" y="2615"/>
                    <a:pt x="8255" y="2773"/>
                    <a:pt x="8255" y="2962"/>
                  </a:cubicBezTo>
                  <a:cubicBezTo>
                    <a:pt x="8287" y="3151"/>
                    <a:pt x="8129" y="3308"/>
                    <a:pt x="7877" y="3308"/>
                  </a:cubicBezTo>
                  <a:cubicBezTo>
                    <a:pt x="7688" y="3308"/>
                    <a:pt x="7531" y="3151"/>
                    <a:pt x="7531" y="2962"/>
                  </a:cubicBezTo>
                  <a:cubicBezTo>
                    <a:pt x="7531" y="2773"/>
                    <a:pt x="7688" y="2615"/>
                    <a:pt x="7877" y="2615"/>
                  </a:cubicBezTo>
                  <a:close/>
                  <a:moveTo>
                    <a:pt x="1104" y="4222"/>
                  </a:moveTo>
                  <a:cubicBezTo>
                    <a:pt x="1387" y="4568"/>
                    <a:pt x="1828" y="4820"/>
                    <a:pt x="2332" y="4820"/>
                  </a:cubicBezTo>
                  <a:cubicBezTo>
                    <a:pt x="2301" y="5199"/>
                    <a:pt x="1954" y="5577"/>
                    <a:pt x="1545" y="5577"/>
                  </a:cubicBezTo>
                  <a:cubicBezTo>
                    <a:pt x="1167" y="5577"/>
                    <a:pt x="789" y="5199"/>
                    <a:pt x="789" y="4820"/>
                  </a:cubicBezTo>
                  <a:cubicBezTo>
                    <a:pt x="789" y="4568"/>
                    <a:pt x="915" y="4348"/>
                    <a:pt x="1104" y="4222"/>
                  </a:cubicBezTo>
                  <a:close/>
                  <a:moveTo>
                    <a:pt x="11721" y="4222"/>
                  </a:moveTo>
                  <a:cubicBezTo>
                    <a:pt x="11910" y="4348"/>
                    <a:pt x="12036" y="4568"/>
                    <a:pt x="12036" y="4820"/>
                  </a:cubicBezTo>
                  <a:cubicBezTo>
                    <a:pt x="12036" y="5199"/>
                    <a:pt x="11721" y="5577"/>
                    <a:pt x="11280" y="5577"/>
                  </a:cubicBezTo>
                  <a:cubicBezTo>
                    <a:pt x="10870" y="5577"/>
                    <a:pt x="10492" y="5199"/>
                    <a:pt x="10492" y="4820"/>
                  </a:cubicBezTo>
                  <a:cubicBezTo>
                    <a:pt x="10965" y="4820"/>
                    <a:pt x="11437" y="4568"/>
                    <a:pt x="11721" y="4222"/>
                  </a:cubicBezTo>
                  <a:close/>
                  <a:moveTo>
                    <a:pt x="7460" y="5143"/>
                  </a:moveTo>
                  <a:cubicBezTo>
                    <a:pt x="7554" y="5143"/>
                    <a:pt x="7641" y="5183"/>
                    <a:pt x="7688" y="5262"/>
                  </a:cubicBezTo>
                  <a:cubicBezTo>
                    <a:pt x="7877" y="5356"/>
                    <a:pt x="7877" y="5608"/>
                    <a:pt x="7720" y="5766"/>
                  </a:cubicBezTo>
                  <a:cubicBezTo>
                    <a:pt x="7373" y="6112"/>
                    <a:pt x="6901" y="6301"/>
                    <a:pt x="6396" y="6301"/>
                  </a:cubicBezTo>
                  <a:cubicBezTo>
                    <a:pt x="5892" y="6301"/>
                    <a:pt x="5420" y="6112"/>
                    <a:pt x="5105" y="5766"/>
                  </a:cubicBezTo>
                  <a:cubicBezTo>
                    <a:pt x="4947" y="5608"/>
                    <a:pt x="4947" y="5356"/>
                    <a:pt x="5105" y="5262"/>
                  </a:cubicBezTo>
                  <a:cubicBezTo>
                    <a:pt x="5184" y="5183"/>
                    <a:pt x="5278" y="5143"/>
                    <a:pt x="5369" y="5143"/>
                  </a:cubicBezTo>
                  <a:cubicBezTo>
                    <a:pt x="5459" y="5143"/>
                    <a:pt x="5546" y="5183"/>
                    <a:pt x="5609" y="5262"/>
                  </a:cubicBezTo>
                  <a:cubicBezTo>
                    <a:pt x="5829" y="5466"/>
                    <a:pt x="6113" y="5569"/>
                    <a:pt x="6396" y="5569"/>
                  </a:cubicBezTo>
                  <a:cubicBezTo>
                    <a:pt x="6680" y="5569"/>
                    <a:pt x="6964" y="5466"/>
                    <a:pt x="7184" y="5262"/>
                  </a:cubicBezTo>
                  <a:cubicBezTo>
                    <a:pt x="7263" y="5183"/>
                    <a:pt x="7365" y="5143"/>
                    <a:pt x="7460" y="5143"/>
                  </a:cubicBezTo>
                  <a:close/>
                  <a:moveTo>
                    <a:pt x="6396" y="0"/>
                  </a:moveTo>
                  <a:cubicBezTo>
                    <a:pt x="5829" y="1071"/>
                    <a:pt x="4695" y="1828"/>
                    <a:pt x="3403" y="1828"/>
                  </a:cubicBezTo>
                  <a:lnTo>
                    <a:pt x="2301" y="1828"/>
                  </a:lnTo>
                  <a:cubicBezTo>
                    <a:pt x="1482" y="1828"/>
                    <a:pt x="757" y="2489"/>
                    <a:pt x="757" y="3308"/>
                  </a:cubicBezTo>
                  <a:lnTo>
                    <a:pt x="757" y="3529"/>
                  </a:lnTo>
                  <a:cubicBezTo>
                    <a:pt x="284" y="3781"/>
                    <a:pt x="1" y="4253"/>
                    <a:pt x="1" y="4820"/>
                  </a:cubicBezTo>
                  <a:cubicBezTo>
                    <a:pt x="1" y="5640"/>
                    <a:pt x="694" y="6301"/>
                    <a:pt x="1513" y="6301"/>
                  </a:cubicBezTo>
                  <a:cubicBezTo>
                    <a:pt x="1891" y="6301"/>
                    <a:pt x="2301" y="6144"/>
                    <a:pt x="2521" y="5923"/>
                  </a:cubicBezTo>
                  <a:cubicBezTo>
                    <a:pt x="3120" y="7467"/>
                    <a:pt x="4632" y="8601"/>
                    <a:pt x="6365" y="8601"/>
                  </a:cubicBezTo>
                  <a:cubicBezTo>
                    <a:pt x="8098" y="8601"/>
                    <a:pt x="9578" y="7467"/>
                    <a:pt x="10177" y="5923"/>
                  </a:cubicBezTo>
                  <a:cubicBezTo>
                    <a:pt x="10461" y="6144"/>
                    <a:pt x="10807" y="6301"/>
                    <a:pt x="11185" y="6301"/>
                  </a:cubicBezTo>
                  <a:cubicBezTo>
                    <a:pt x="12036" y="6301"/>
                    <a:pt x="12697" y="5640"/>
                    <a:pt x="12697" y="4820"/>
                  </a:cubicBezTo>
                  <a:cubicBezTo>
                    <a:pt x="12760" y="4253"/>
                    <a:pt x="12445" y="3749"/>
                    <a:pt x="12036" y="3529"/>
                  </a:cubicBezTo>
                  <a:lnTo>
                    <a:pt x="12036" y="3308"/>
                  </a:lnTo>
                  <a:cubicBezTo>
                    <a:pt x="12036" y="2489"/>
                    <a:pt x="11311" y="1828"/>
                    <a:pt x="10492" y="1828"/>
                  </a:cubicBezTo>
                  <a:lnTo>
                    <a:pt x="9389" y="1828"/>
                  </a:lnTo>
                  <a:cubicBezTo>
                    <a:pt x="8098" y="1828"/>
                    <a:pt x="6932" y="1071"/>
                    <a:pt x="6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93" name="Google Shape;393;p41"/>
          <p:cNvGrpSpPr/>
          <p:nvPr/>
        </p:nvGrpSpPr>
        <p:grpSpPr>
          <a:xfrm>
            <a:off x="6290323" y="3877941"/>
            <a:ext cx="419549" cy="478665"/>
            <a:chOff x="-55576850" y="3198125"/>
            <a:chExt cx="279625" cy="319025"/>
          </a:xfrm>
        </p:grpSpPr>
        <p:sp>
          <p:nvSpPr>
            <p:cNvPr id="394" name="Google Shape;394;p41"/>
            <p:cNvSpPr/>
            <p:nvPr/>
          </p:nvSpPr>
          <p:spPr>
            <a:xfrm>
              <a:off x="-55576850" y="3335975"/>
              <a:ext cx="18900" cy="63825"/>
            </a:xfrm>
            <a:custGeom>
              <a:avLst/>
              <a:gdLst/>
              <a:ahLst/>
              <a:cxnLst/>
              <a:rect l="l" t="t" r="r" b="b"/>
              <a:pathLst>
                <a:path w="756" h="2553" extrusionOk="0">
                  <a:moveTo>
                    <a:pt x="756" y="0"/>
                  </a:moveTo>
                  <a:cubicBezTo>
                    <a:pt x="315" y="221"/>
                    <a:pt x="0" y="693"/>
                    <a:pt x="0" y="1260"/>
                  </a:cubicBezTo>
                  <a:cubicBezTo>
                    <a:pt x="0" y="1796"/>
                    <a:pt x="315" y="2269"/>
                    <a:pt x="756" y="2552"/>
                  </a:cubicBezTo>
                  <a:lnTo>
                    <a:pt x="7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5" name="Google Shape;395;p41"/>
            <p:cNvSpPr/>
            <p:nvPr/>
          </p:nvSpPr>
          <p:spPr>
            <a:xfrm>
              <a:off x="-55539850" y="3198125"/>
              <a:ext cx="206375" cy="99275"/>
            </a:xfrm>
            <a:custGeom>
              <a:avLst/>
              <a:gdLst/>
              <a:ahLst/>
              <a:cxnLst/>
              <a:rect l="l" t="t" r="r" b="b"/>
              <a:pathLst>
                <a:path w="8255" h="3971" extrusionOk="0">
                  <a:moveTo>
                    <a:pt x="2616" y="1"/>
                  </a:moveTo>
                  <a:cubicBezTo>
                    <a:pt x="2348" y="1"/>
                    <a:pt x="2080" y="95"/>
                    <a:pt x="1860" y="284"/>
                  </a:cubicBezTo>
                  <a:cubicBezTo>
                    <a:pt x="1671" y="95"/>
                    <a:pt x="1387" y="32"/>
                    <a:pt x="1103" y="32"/>
                  </a:cubicBezTo>
                  <a:cubicBezTo>
                    <a:pt x="473" y="32"/>
                    <a:pt x="1" y="536"/>
                    <a:pt x="1" y="1135"/>
                  </a:cubicBezTo>
                  <a:lnTo>
                    <a:pt x="1" y="3970"/>
                  </a:lnTo>
                  <a:lnTo>
                    <a:pt x="1639" y="2364"/>
                  </a:lnTo>
                  <a:cubicBezTo>
                    <a:pt x="1715" y="2287"/>
                    <a:pt x="1815" y="2246"/>
                    <a:pt x="1916" y="2246"/>
                  </a:cubicBezTo>
                  <a:cubicBezTo>
                    <a:pt x="1982" y="2246"/>
                    <a:pt x="2049" y="2263"/>
                    <a:pt x="2112" y="2301"/>
                  </a:cubicBezTo>
                  <a:cubicBezTo>
                    <a:pt x="2726" y="2726"/>
                    <a:pt x="3435" y="2939"/>
                    <a:pt x="4144" y="2939"/>
                  </a:cubicBezTo>
                  <a:cubicBezTo>
                    <a:pt x="4853" y="2939"/>
                    <a:pt x="5561" y="2726"/>
                    <a:pt x="6176" y="2301"/>
                  </a:cubicBezTo>
                  <a:cubicBezTo>
                    <a:pt x="6225" y="2263"/>
                    <a:pt x="6290" y="2246"/>
                    <a:pt x="6355" y="2246"/>
                  </a:cubicBezTo>
                  <a:cubicBezTo>
                    <a:pt x="6456" y="2246"/>
                    <a:pt x="6560" y="2287"/>
                    <a:pt x="6617" y="2364"/>
                  </a:cubicBezTo>
                  <a:lnTo>
                    <a:pt x="8255" y="3970"/>
                  </a:lnTo>
                  <a:lnTo>
                    <a:pt x="8255" y="1135"/>
                  </a:lnTo>
                  <a:cubicBezTo>
                    <a:pt x="8192" y="536"/>
                    <a:pt x="7719" y="32"/>
                    <a:pt x="7089" y="32"/>
                  </a:cubicBezTo>
                  <a:cubicBezTo>
                    <a:pt x="6837" y="32"/>
                    <a:pt x="6554" y="158"/>
                    <a:pt x="6365" y="284"/>
                  </a:cubicBezTo>
                  <a:cubicBezTo>
                    <a:pt x="6144" y="95"/>
                    <a:pt x="5876" y="1"/>
                    <a:pt x="5609" y="1"/>
                  </a:cubicBezTo>
                  <a:cubicBezTo>
                    <a:pt x="5341" y="1"/>
                    <a:pt x="5073" y="95"/>
                    <a:pt x="4853" y="284"/>
                  </a:cubicBezTo>
                  <a:cubicBezTo>
                    <a:pt x="4632" y="95"/>
                    <a:pt x="4372" y="1"/>
                    <a:pt x="4112" y="1"/>
                  </a:cubicBezTo>
                  <a:cubicBezTo>
                    <a:pt x="3852" y="1"/>
                    <a:pt x="3592" y="95"/>
                    <a:pt x="3372" y="284"/>
                  </a:cubicBezTo>
                  <a:cubicBezTo>
                    <a:pt x="3151" y="95"/>
                    <a:pt x="2883" y="1"/>
                    <a:pt x="26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6" name="Google Shape;396;p41"/>
            <p:cNvSpPr/>
            <p:nvPr/>
          </p:nvSpPr>
          <p:spPr>
            <a:xfrm>
              <a:off x="-55539850" y="3275325"/>
              <a:ext cx="204800" cy="241825"/>
            </a:xfrm>
            <a:custGeom>
              <a:avLst/>
              <a:gdLst/>
              <a:ahLst/>
              <a:cxnLst/>
              <a:rect l="l" t="t" r="r" b="b"/>
              <a:pathLst>
                <a:path w="8192" h="9673" extrusionOk="0">
                  <a:moveTo>
                    <a:pt x="2616" y="2962"/>
                  </a:moveTo>
                  <a:cubicBezTo>
                    <a:pt x="2805" y="2962"/>
                    <a:pt x="2962" y="3119"/>
                    <a:pt x="2962" y="3308"/>
                  </a:cubicBezTo>
                  <a:cubicBezTo>
                    <a:pt x="2962" y="3529"/>
                    <a:pt x="2805" y="3686"/>
                    <a:pt x="2616" y="3686"/>
                  </a:cubicBezTo>
                  <a:cubicBezTo>
                    <a:pt x="2427" y="3686"/>
                    <a:pt x="2269" y="3560"/>
                    <a:pt x="2269" y="3308"/>
                  </a:cubicBezTo>
                  <a:cubicBezTo>
                    <a:pt x="2269" y="3119"/>
                    <a:pt x="2427" y="2962"/>
                    <a:pt x="2616" y="2962"/>
                  </a:cubicBezTo>
                  <a:close/>
                  <a:moveTo>
                    <a:pt x="5609" y="2993"/>
                  </a:moveTo>
                  <a:cubicBezTo>
                    <a:pt x="5798" y="2993"/>
                    <a:pt x="5955" y="3151"/>
                    <a:pt x="5955" y="3371"/>
                  </a:cubicBezTo>
                  <a:cubicBezTo>
                    <a:pt x="5987" y="3560"/>
                    <a:pt x="5798" y="3718"/>
                    <a:pt x="5609" y="3718"/>
                  </a:cubicBezTo>
                  <a:cubicBezTo>
                    <a:pt x="5420" y="3718"/>
                    <a:pt x="5262" y="3560"/>
                    <a:pt x="5262" y="3371"/>
                  </a:cubicBezTo>
                  <a:cubicBezTo>
                    <a:pt x="5262" y="3151"/>
                    <a:pt x="5420" y="2993"/>
                    <a:pt x="5609" y="2993"/>
                  </a:cubicBezTo>
                  <a:close/>
                  <a:moveTo>
                    <a:pt x="5164" y="6278"/>
                  </a:moveTo>
                  <a:cubicBezTo>
                    <a:pt x="5262" y="6278"/>
                    <a:pt x="5357" y="6317"/>
                    <a:pt x="5420" y="6396"/>
                  </a:cubicBezTo>
                  <a:cubicBezTo>
                    <a:pt x="5577" y="6522"/>
                    <a:pt x="5577" y="6742"/>
                    <a:pt x="5451" y="6900"/>
                  </a:cubicBezTo>
                  <a:cubicBezTo>
                    <a:pt x="5105" y="7246"/>
                    <a:pt x="4632" y="7435"/>
                    <a:pt x="4096" y="7435"/>
                  </a:cubicBezTo>
                  <a:cubicBezTo>
                    <a:pt x="3592" y="7435"/>
                    <a:pt x="3120" y="7246"/>
                    <a:pt x="2805" y="6900"/>
                  </a:cubicBezTo>
                  <a:cubicBezTo>
                    <a:pt x="2647" y="6742"/>
                    <a:pt x="2647" y="6522"/>
                    <a:pt x="2805" y="6396"/>
                  </a:cubicBezTo>
                  <a:cubicBezTo>
                    <a:pt x="2883" y="6317"/>
                    <a:pt x="2986" y="6278"/>
                    <a:pt x="3080" y="6278"/>
                  </a:cubicBezTo>
                  <a:cubicBezTo>
                    <a:pt x="3175" y="6278"/>
                    <a:pt x="3262" y="6317"/>
                    <a:pt x="3309" y="6396"/>
                  </a:cubicBezTo>
                  <a:cubicBezTo>
                    <a:pt x="3529" y="6616"/>
                    <a:pt x="3821" y="6727"/>
                    <a:pt x="4108" y="6727"/>
                  </a:cubicBezTo>
                  <a:cubicBezTo>
                    <a:pt x="4396" y="6727"/>
                    <a:pt x="4679" y="6616"/>
                    <a:pt x="4884" y="6396"/>
                  </a:cubicBezTo>
                  <a:cubicBezTo>
                    <a:pt x="4963" y="6317"/>
                    <a:pt x="5065" y="6278"/>
                    <a:pt x="5164" y="6278"/>
                  </a:cubicBezTo>
                  <a:close/>
                  <a:moveTo>
                    <a:pt x="1954" y="0"/>
                  </a:moveTo>
                  <a:lnTo>
                    <a:pt x="1" y="1954"/>
                  </a:lnTo>
                  <a:lnTo>
                    <a:pt x="1" y="5577"/>
                  </a:lnTo>
                  <a:cubicBezTo>
                    <a:pt x="1" y="7813"/>
                    <a:pt x="1860" y="9672"/>
                    <a:pt x="4096" y="9672"/>
                  </a:cubicBezTo>
                  <a:cubicBezTo>
                    <a:pt x="6365" y="9672"/>
                    <a:pt x="8192" y="7813"/>
                    <a:pt x="8192" y="5577"/>
                  </a:cubicBezTo>
                  <a:lnTo>
                    <a:pt x="8192" y="1954"/>
                  </a:lnTo>
                  <a:lnTo>
                    <a:pt x="6270" y="0"/>
                  </a:lnTo>
                  <a:cubicBezTo>
                    <a:pt x="5609" y="394"/>
                    <a:pt x="4860" y="591"/>
                    <a:pt x="4112" y="591"/>
                  </a:cubicBezTo>
                  <a:cubicBezTo>
                    <a:pt x="3364" y="591"/>
                    <a:pt x="2616" y="394"/>
                    <a:pt x="19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7" name="Google Shape;397;p41"/>
            <p:cNvSpPr/>
            <p:nvPr/>
          </p:nvSpPr>
          <p:spPr>
            <a:xfrm>
              <a:off x="-55316150" y="333597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0" y="0"/>
                  </a:moveTo>
                  <a:lnTo>
                    <a:pt x="0" y="2552"/>
                  </a:lnTo>
                  <a:cubicBezTo>
                    <a:pt x="441" y="2269"/>
                    <a:pt x="756" y="1796"/>
                    <a:pt x="756" y="1260"/>
                  </a:cubicBezTo>
                  <a:cubicBezTo>
                    <a:pt x="756" y="693"/>
                    <a:pt x="473" y="221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9842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12192000" cy="908720"/>
          </a:xfrm>
        </p:spPr>
        <p:txBody>
          <a:bodyPr>
            <a:normAutofit/>
          </a:bodyPr>
          <a:lstStyle/>
          <a:p>
            <a:r>
              <a:rPr lang="el-GR" dirty="0"/>
              <a:t>Γενική Εξέταση Αίματος ή </a:t>
            </a:r>
            <a:r>
              <a:rPr lang="el-GR" dirty="0" err="1" smtClean="0"/>
              <a:t>Αιμοδιάγραμμα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09600" y="1196752"/>
            <a:ext cx="11151029" cy="5472608"/>
          </a:xfrm>
        </p:spPr>
        <p:txBody>
          <a:bodyPr>
            <a:normAutofit/>
          </a:bodyPr>
          <a:lstStyle/>
          <a:p>
            <a:r>
              <a:rPr lang="el-GR" sz="2400" dirty="0" smtClean="0"/>
              <a:t>Η</a:t>
            </a:r>
            <a:r>
              <a:rPr lang="en-US" sz="2400" dirty="0"/>
              <a:t>b (</a:t>
            </a:r>
            <a:r>
              <a:rPr lang="el-GR" sz="2400" dirty="0"/>
              <a:t>Αιμοσφαιρίνη, </a:t>
            </a:r>
            <a:r>
              <a:rPr lang="en-US" sz="2400" dirty="0"/>
              <a:t>Hemoglobin</a:t>
            </a:r>
            <a:r>
              <a:rPr lang="en-US" sz="2400" dirty="0" smtClean="0"/>
              <a:t>)</a:t>
            </a:r>
            <a:r>
              <a:rPr lang="el-GR" sz="2400" dirty="0"/>
              <a:t> άντρες 14-17</a:t>
            </a:r>
            <a:r>
              <a:rPr lang="en-US" sz="2400" dirty="0"/>
              <a:t>gr/dl, </a:t>
            </a:r>
            <a:r>
              <a:rPr lang="el-GR" sz="2400" dirty="0"/>
              <a:t>γυναίκες 12-16</a:t>
            </a:r>
            <a:r>
              <a:rPr lang="en-US" sz="2400" dirty="0" smtClean="0"/>
              <a:t>gr/dl</a:t>
            </a:r>
            <a:r>
              <a:rPr lang="el-GR" sz="2400" dirty="0" smtClean="0"/>
              <a:t>.</a:t>
            </a:r>
            <a:endParaRPr lang="en-US" sz="2400" dirty="0"/>
          </a:p>
          <a:p>
            <a:r>
              <a:rPr lang="en-US" sz="2400" dirty="0" err="1"/>
              <a:t>HCt</a:t>
            </a:r>
            <a:r>
              <a:rPr lang="en-US" sz="2400" dirty="0"/>
              <a:t> (</a:t>
            </a:r>
            <a:r>
              <a:rPr lang="el-GR" sz="2400" dirty="0"/>
              <a:t>Αιματοκρίτης, </a:t>
            </a:r>
            <a:r>
              <a:rPr lang="en-US" sz="2400" dirty="0" err="1"/>
              <a:t>Hematoctrit</a:t>
            </a:r>
            <a:r>
              <a:rPr lang="en-US" sz="2400" dirty="0" smtClean="0"/>
              <a:t>)</a:t>
            </a:r>
            <a:r>
              <a:rPr lang="el-GR" sz="2400" dirty="0"/>
              <a:t> άντρες 42-52%, γυναίκες 36-48</a:t>
            </a:r>
            <a:r>
              <a:rPr lang="el-GR" sz="2400" dirty="0" smtClean="0"/>
              <a:t>%.</a:t>
            </a:r>
            <a:endParaRPr lang="en-US" sz="2400" dirty="0"/>
          </a:p>
          <a:p>
            <a:r>
              <a:rPr lang="en-US" sz="2400" dirty="0"/>
              <a:t>MCV (</a:t>
            </a:r>
            <a:r>
              <a:rPr lang="el-GR" sz="2400" dirty="0"/>
              <a:t>Μέσος όγκος </a:t>
            </a:r>
            <a:r>
              <a:rPr lang="el-GR" sz="2400" dirty="0" err="1"/>
              <a:t>ερυθροκυττάρων</a:t>
            </a:r>
            <a:r>
              <a:rPr lang="el-GR" sz="2400" dirty="0"/>
              <a:t>, </a:t>
            </a:r>
            <a:r>
              <a:rPr lang="en-US" sz="2400" dirty="0"/>
              <a:t>Mean corpuscular volume) </a:t>
            </a:r>
            <a:r>
              <a:rPr lang="en-US" sz="2400" dirty="0" smtClean="0"/>
              <a:t>82-98fl</a:t>
            </a:r>
            <a:r>
              <a:rPr lang="el-GR" sz="2400" dirty="0" smtClean="0"/>
              <a:t>.</a:t>
            </a:r>
            <a:endParaRPr lang="en-US" sz="2400" dirty="0"/>
          </a:p>
          <a:p>
            <a:r>
              <a:rPr lang="en-US" sz="2400" dirty="0"/>
              <a:t>MCH (</a:t>
            </a:r>
            <a:r>
              <a:rPr lang="el-GR" sz="2400" dirty="0"/>
              <a:t>Μέση περιεκτικότητα </a:t>
            </a:r>
            <a:r>
              <a:rPr lang="en-US" sz="2400" dirty="0" err="1"/>
              <a:t>Hb</a:t>
            </a:r>
            <a:r>
              <a:rPr lang="en-US" sz="2400" dirty="0"/>
              <a:t>, Mean </a:t>
            </a:r>
            <a:r>
              <a:rPr lang="en-US" sz="2400" dirty="0" err="1"/>
              <a:t>Hb</a:t>
            </a:r>
            <a:r>
              <a:rPr lang="en-US" sz="2400" dirty="0"/>
              <a:t> Concentration) </a:t>
            </a:r>
            <a:r>
              <a:rPr lang="en-US" sz="2400" dirty="0" smtClean="0"/>
              <a:t>25-34pg</a:t>
            </a:r>
            <a:r>
              <a:rPr lang="el-GR" sz="2400" dirty="0" smtClean="0"/>
              <a:t>.</a:t>
            </a:r>
            <a:endParaRPr lang="en-US" sz="2400" dirty="0"/>
          </a:p>
          <a:p>
            <a:r>
              <a:rPr lang="en-US" sz="2400" dirty="0"/>
              <a:t>MCHC (</a:t>
            </a:r>
            <a:r>
              <a:rPr lang="el-GR" sz="2400" dirty="0"/>
              <a:t>Μέση πυκνότητα </a:t>
            </a:r>
            <a:r>
              <a:rPr lang="en-US" sz="2400" dirty="0" err="1"/>
              <a:t>Hb</a:t>
            </a:r>
            <a:r>
              <a:rPr lang="en-US" sz="2400" dirty="0"/>
              <a:t>, Mean corpuscular </a:t>
            </a:r>
            <a:r>
              <a:rPr lang="en-US" sz="2400" dirty="0" err="1"/>
              <a:t>Hb</a:t>
            </a:r>
            <a:r>
              <a:rPr lang="en-US" sz="2400" dirty="0"/>
              <a:t> </a:t>
            </a:r>
            <a:r>
              <a:rPr lang="en-US" sz="2400" dirty="0" err="1"/>
              <a:t>concetration</a:t>
            </a:r>
            <a:r>
              <a:rPr lang="en-US" sz="2400" dirty="0"/>
              <a:t>) </a:t>
            </a:r>
            <a:r>
              <a:rPr lang="en-US" sz="2400" dirty="0" smtClean="0"/>
              <a:t>31-37gr/</a:t>
            </a:r>
            <a:r>
              <a:rPr lang="en-US" sz="2400" dirty="0" err="1" smtClean="0"/>
              <a:t>dL</a:t>
            </a:r>
            <a:r>
              <a:rPr lang="el-GR" sz="2400" dirty="0" smtClean="0"/>
              <a:t>.</a:t>
            </a:r>
            <a:endParaRPr lang="en-US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9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886</Words>
  <Application>Microsoft Office PowerPoint</Application>
  <PresentationFormat>Προσαρμογή</PresentationFormat>
  <Paragraphs>150</Paragraphs>
  <Slides>32</Slides>
  <Notes>25</Notes>
  <HiddenSlides>0</HiddenSlides>
  <MMClips>1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32</vt:i4>
      </vt:variant>
    </vt:vector>
  </HeadingPairs>
  <TitlesOfParts>
    <vt:vector size="33" baseType="lpstr">
      <vt:lpstr>Θέμα του Office</vt:lpstr>
      <vt:lpstr>Φυσιολογική ερυθροποίηση</vt:lpstr>
      <vt:lpstr>Ερυθροποιητίνη</vt:lpstr>
      <vt:lpstr>Ερυθρό Αιμοσφαίριο</vt:lpstr>
      <vt:lpstr>Μορφολογία ερυθροκυττάρων</vt:lpstr>
      <vt:lpstr>Αιμοσφαιρίνη</vt:lpstr>
      <vt:lpstr>Η αλληλουχία της έκφρασης  των σφαιρινικών αλύσων κατά τη διάρκεια της ζωής του ανθρώπου</vt:lpstr>
      <vt:lpstr>Ομοιόσταση του σιδήρου</vt:lpstr>
      <vt:lpstr>Αναιμία- ορισμοί</vt:lpstr>
      <vt:lpstr>Γενική Εξέταση Αίματος ή Αιμοδιάγραμμα</vt:lpstr>
      <vt:lpstr>Μορφολογία ερυθροκυττάρων</vt:lpstr>
      <vt:lpstr>Παρουσίαση του PowerPoint</vt:lpstr>
      <vt:lpstr>Classification of Anemia Based on RBC Kinetics and Size</vt:lpstr>
      <vt:lpstr>Μορφολογία ερυθροκυττάρων</vt:lpstr>
      <vt:lpstr>Μορφολογία ερυθροκυττάρων</vt:lpstr>
      <vt:lpstr>Ταξινόμηση αναιμίας – Κινητική προσέγγιση</vt:lpstr>
      <vt:lpstr>Παρουσίαση του PowerPoint</vt:lpstr>
      <vt:lpstr>Περιστατικό 1</vt:lpstr>
      <vt:lpstr>Αιμολυτικές αναιμίες</vt:lpstr>
      <vt:lpstr>Αιμόλυση:  ενδαγγειακή vs εξωαγγειακή</vt:lpstr>
      <vt:lpstr>Αιμόλυση:  ενδαγγειακή vs εξωαγγειακή</vt:lpstr>
      <vt:lpstr>Συγγενείς αιμολυτικές αναιμίες</vt:lpstr>
      <vt:lpstr>Επίκτητες αιμολυτικές αναιμίες</vt:lpstr>
      <vt:lpstr>Επίκτητες αιμολυτικές αναιμίες</vt:lpstr>
      <vt:lpstr>Επίκτητη αιμολυτική αναιμία</vt:lpstr>
      <vt:lpstr>Θρομβωτική θρομβοπενική πορφύρα</vt:lpstr>
      <vt:lpstr>Θρομβωτική θρομβοπενική πορφύρα</vt:lpstr>
      <vt:lpstr>Παρουσίαση του PowerPoint</vt:lpstr>
      <vt:lpstr>Περιστατικό 2</vt:lpstr>
      <vt:lpstr>Sickle Cell Disease</vt:lpstr>
      <vt:lpstr>Pathophysiology of  Sickle Cell Disease</vt:lpstr>
      <vt:lpstr>Sickle Cell Anemia: Clinical Presentations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user</dc:creator>
  <cp:lastModifiedBy>user</cp:lastModifiedBy>
  <cp:revision>15</cp:revision>
  <cp:lastPrinted>2023-09-22T05:46:30Z</cp:lastPrinted>
  <dcterms:created xsi:type="dcterms:W3CDTF">2023-09-20T05:30:21Z</dcterms:created>
  <dcterms:modified xsi:type="dcterms:W3CDTF">2023-09-22T05:48:00Z</dcterms:modified>
</cp:coreProperties>
</file>